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4" r:id="rId1"/>
  </p:sldMasterIdLst>
  <p:notesMasterIdLst>
    <p:notesMasterId r:id="rId48"/>
  </p:notesMasterIdLst>
  <p:sldIdLst>
    <p:sldId id="256" r:id="rId2"/>
    <p:sldId id="257" r:id="rId3"/>
    <p:sldId id="258" r:id="rId4"/>
    <p:sldId id="260" r:id="rId5"/>
    <p:sldId id="306" r:id="rId6"/>
    <p:sldId id="261" r:id="rId7"/>
    <p:sldId id="263" r:id="rId8"/>
    <p:sldId id="299" r:id="rId9"/>
    <p:sldId id="303" r:id="rId10"/>
    <p:sldId id="262" r:id="rId11"/>
    <p:sldId id="266" r:id="rId12"/>
    <p:sldId id="264" r:id="rId13"/>
    <p:sldId id="307" r:id="rId14"/>
    <p:sldId id="265" r:id="rId15"/>
    <p:sldId id="273" r:id="rId16"/>
    <p:sldId id="274" r:id="rId17"/>
    <p:sldId id="275" r:id="rId18"/>
    <p:sldId id="276" r:id="rId19"/>
    <p:sldId id="272" r:id="rId20"/>
    <p:sldId id="267" r:id="rId21"/>
    <p:sldId id="278" r:id="rId22"/>
    <p:sldId id="279" r:id="rId23"/>
    <p:sldId id="302" r:id="rId24"/>
    <p:sldId id="280" r:id="rId25"/>
    <p:sldId id="288" r:id="rId26"/>
    <p:sldId id="281" r:id="rId27"/>
    <p:sldId id="282" r:id="rId28"/>
    <p:sldId id="283" r:id="rId29"/>
    <p:sldId id="277" r:id="rId30"/>
    <p:sldId id="294" r:id="rId31"/>
    <p:sldId id="286" r:id="rId32"/>
    <p:sldId id="268" r:id="rId33"/>
    <p:sldId id="284" r:id="rId34"/>
    <p:sldId id="291" r:id="rId35"/>
    <p:sldId id="269" r:id="rId36"/>
    <p:sldId id="270" r:id="rId37"/>
    <p:sldId id="295" r:id="rId38"/>
    <p:sldId id="296" r:id="rId39"/>
    <p:sldId id="287" r:id="rId40"/>
    <p:sldId id="297" r:id="rId41"/>
    <p:sldId id="300" r:id="rId42"/>
    <p:sldId id="290" r:id="rId43"/>
    <p:sldId id="301" r:id="rId44"/>
    <p:sldId id="292" r:id="rId45"/>
    <p:sldId id="293" r:id="rId46"/>
    <p:sldId id="305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31E"/>
    <a:srgbClr val="D00B1B"/>
    <a:srgbClr val="323232"/>
    <a:srgbClr val="4B4B4B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9732" autoAdjust="0"/>
  </p:normalViewPr>
  <p:slideViewPr>
    <p:cSldViewPr showGuides="1">
      <p:cViewPr varScale="1">
        <p:scale>
          <a:sx n="85" d="100"/>
          <a:sy n="85" d="100"/>
        </p:scale>
        <p:origin x="-888" y="-90"/>
      </p:cViewPr>
      <p:guideLst>
        <p:guide orient="horz" pos="1536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49BA67-F1F1-4740-B657-210806590F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71FFD-01EB-48AA-B06B-BE17312FA8EF}" type="slidenum">
              <a:rPr lang="en-US"/>
              <a:pPr/>
              <a:t>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E4E9D-FDEB-4832-8452-98C5434165AC}" type="slidenum">
              <a:rPr lang="en-US"/>
              <a:pPr/>
              <a:t>11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BE3F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D2300-7580-43EC-BC5E-DB0F3DF3AC33}" type="slidenum">
              <a:rPr lang="en-US"/>
              <a:pPr/>
              <a:t>12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BE3F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AA5D2-32DB-4EEC-A3EB-B55FC09D7614}" type="slidenum">
              <a:rPr lang="en-US"/>
              <a:pPr/>
              <a:t>14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i="1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FB86C-B1BD-4504-8FC3-5746A064D396}" type="slidenum">
              <a:rPr lang="en-US"/>
              <a:pPr/>
              <a:t>15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i="1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029D7-968C-4FB4-89CB-2AF8E2E87A6F}" type="slidenum">
              <a:rPr lang="en-US"/>
              <a:pPr/>
              <a:t>16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i="1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F2690-3FF8-45B4-B8AC-A8CF6F0F5275}" type="slidenum">
              <a:rPr lang="en-US"/>
              <a:pPr/>
              <a:t>17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i="1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626B7-6F8D-438D-AD0B-3206FA6DE802}" type="slidenum">
              <a:rPr lang="en-US"/>
              <a:pPr/>
              <a:t>18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i="1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ACA80-2956-4F33-9944-AFBE2E9225B8}" type="slidenum">
              <a:rPr lang="en-US"/>
              <a:pPr/>
              <a:t>19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i="1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0251B-C28E-4873-9924-67CDA5F73493}" type="slidenum">
              <a:rPr lang="en-US"/>
              <a:pPr/>
              <a:t>20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i="1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542B9-25A9-4FBA-A8E1-3C1AA98F64D3}" type="slidenum">
              <a:rPr lang="en-US"/>
              <a:pPr/>
              <a:t>21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i="1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89865-9444-4CC1-87C6-0BDD24D01A5A}" type="slidenum">
              <a:rPr lang="en-US"/>
              <a:pPr/>
              <a:t>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BE3F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1D6DD-6CCA-41AF-A03B-286C5E532D89}" type="slidenum">
              <a:rPr lang="en-US"/>
              <a:pPr/>
              <a:t>22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i="1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11330-A4F8-4264-8DBD-98664D15B91B}" type="slidenum">
              <a:rPr lang="en-US"/>
              <a:pPr/>
              <a:t>23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i="1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15580-26D2-4309-9ADA-188C90822B37}" type="slidenum">
              <a:rPr lang="en-US"/>
              <a:pPr/>
              <a:t>24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i="1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621C0-D7BB-4E7D-B41C-659F3AF2EF48}" type="slidenum">
              <a:rPr lang="en-US"/>
              <a:pPr/>
              <a:t>26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i="1">
              <a:solidFill>
                <a:srgbClr val="333333"/>
              </a:solidFill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BF29A-DA84-49C0-875A-43D231DFADA0}" type="slidenum">
              <a:rPr lang="en-US"/>
              <a:pPr/>
              <a:t>27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F43D5-723C-4A95-9F71-B16933186905}" type="slidenum">
              <a:rPr lang="en-US"/>
              <a:pPr/>
              <a:t>28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2485B-3EE4-4B32-B21E-CD6420D8641D}" type="slidenum">
              <a:rPr lang="en-US"/>
              <a:pPr/>
              <a:t>29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6E2FC-BA96-413F-8B72-5AA1CAA26CD7}" type="slidenum">
              <a:rPr lang="en-US"/>
              <a:pPr/>
              <a:t>30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25103-576E-4B1A-AFF4-E3AC0B85BF97}" type="slidenum">
              <a:rPr lang="en-US"/>
              <a:pPr/>
              <a:t>31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1B513-452D-4532-BF18-40C180118497}" type="slidenum">
              <a:rPr lang="en-US"/>
              <a:pPr/>
              <a:t>32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AFE0B-CC99-47AC-835A-38EE9E8CFD65}" type="slidenum">
              <a:rPr lang="en-US"/>
              <a:pPr/>
              <a:t>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D5E2D-7321-43C2-9A8E-5A04BFE15028}" type="slidenum">
              <a:rPr lang="en-US"/>
              <a:pPr/>
              <a:t>33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300">
              <a:latin typeface="Helvetica" pitchFamily="1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4AA5F-61F8-418F-9D35-4E548000C746}" type="slidenum">
              <a:rPr lang="en-US"/>
              <a:pPr/>
              <a:t>34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4E04F-8B0C-4462-9225-F3BA809C62F7}" type="slidenum">
              <a:rPr lang="en-US"/>
              <a:pPr/>
              <a:t>35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C765E-60C7-4685-893B-53081F9D3F83}" type="slidenum">
              <a:rPr lang="en-US"/>
              <a:pPr/>
              <a:t>36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9EB05-2A12-4894-B40B-CD1A96D10593}" type="slidenum">
              <a:rPr lang="en-US"/>
              <a:pPr/>
              <a:t>37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153F0-3C09-499A-9B2A-5094A2697B69}" type="slidenum">
              <a:rPr lang="en-US"/>
              <a:pPr/>
              <a:t>38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AD424-D677-4A2F-91A7-231D3B5D3AFD}" type="slidenum">
              <a:rPr lang="en-US"/>
              <a:pPr/>
              <a:t>39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E3B37-5E25-4EEE-89FB-45CE25666EFE}" type="slidenum">
              <a:rPr lang="en-US"/>
              <a:pPr/>
              <a:t>42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29B5-47B8-41AC-9258-7019FE6EFBEE}" type="slidenum">
              <a:rPr lang="en-US"/>
              <a:pPr/>
              <a:t>43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CDC3A-C7DD-4C52-AD0D-CB34B31FF4A1}" type="slidenum">
              <a:rPr lang="en-US"/>
              <a:pPr/>
              <a:t>5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138F8-9742-42BB-9DEC-576C36E74E66}" type="slidenum">
              <a:rPr lang="en-US"/>
              <a:pPr/>
              <a:t>6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1ABC8-E9C2-42E2-BCB8-9E7A647FFB3B}" type="slidenum">
              <a:rPr lang="en-US"/>
              <a:pPr/>
              <a:t>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BE3F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54D35-81E9-4421-B18B-6BC6C44CDF92}" type="slidenum">
              <a:rPr lang="en-US"/>
              <a:pPr/>
              <a:t>8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BE3F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29FE7-03E9-43F2-A3F1-3E52DF3AAD7C}" type="slidenum">
              <a:rPr lang="en-US"/>
              <a:pPr/>
              <a:t>9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BE3F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4F046-5C09-47FB-8557-CEECFDA1BBEB}" type="slidenum">
              <a:rPr lang="en-US"/>
              <a:pPr/>
              <a:t>10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BE3F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1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F68E6C-5559-4C29-BC41-BBA62869EF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52B54-E5F8-4933-8B8C-DB67F35148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27CEC-E3B8-4528-B7E8-339A9F537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A82F8-CE16-4BA8-B01D-9463E14606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3926D-9C95-473E-8B24-EF75F22EE6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1340D-E08D-4FBD-BADB-AE0C2F238F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4F166-BDE0-4B1B-9535-82E963F4A1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9179E-72A6-4D7C-8A9D-8A0882D3A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6177B-C713-43AE-88E7-151E3FDD2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C9E0-08C2-4160-9A26-63CBBADB2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DFB34-25D7-4F7F-834E-B8D8031F0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6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pitchFamily="1" charset="0"/>
            </a:endParaRPr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1F6348F-56AA-439A-9A49-2D51A2676A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ams.nih.gov/Health_Info?Scleroderma/default.asp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iams.nih.gov/Health_Info/Scleroderma/" TargetMode="External"/><Relationship Id="rId5" Type="http://schemas.openxmlformats.org/officeDocument/2006/relationships/hyperlink" Target="http://www.uth.tmc.edu/schools/med/imed/divisions/" TargetMode="External"/><Relationship Id="rId4" Type="http://schemas.openxmlformats.org/officeDocument/2006/relationships/hyperlink" Target="http://www.uthouston.edu/media/newsreleases/nr2010/inde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cleroderma" TargetMode="External"/><Relationship Id="rId2" Type="http://schemas.openxmlformats.org/officeDocument/2006/relationships/hyperlink" Target="http://www.mayoclinic.com/health/scleroderma/DS0036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pkinsscleroderma.org/scleroderma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healthcentre.com/drugix/D_Penicillamine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371600"/>
          </a:xfrm>
        </p:spPr>
        <p:txBody>
          <a:bodyPr/>
          <a:lstStyle/>
          <a:p>
            <a:r>
              <a:rPr lang="en-US" sz="5600" b="1" dirty="0">
                <a:solidFill>
                  <a:schemeClr val="tx1"/>
                </a:solidFill>
              </a:rPr>
              <a:t>Scleroderma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7010400" cy="2438400"/>
          </a:xfrm>
        </p:spPr>
        <p:txBody>
          <a:bodyPr/>
          <a:lstStyle/>
          <a:p>
            <a:pPr algn="r">
              <a:lnSpc>
                <a:spcPct val="70000"/>
              </a:lnSpc>
            </a:pPr>
            <a:r>
              <a:rPr lang="en-US" dirty="0" smtClean="0"/>
              <a:t>XXXXXXXXXX</a:t>
            </a:r>
            <a:endParaRPr lang="en-US" dirty="0"/>
          </a:p>
          <a:p>
            <a:pPr algn="r">
              <a:lnSpc>
                <a:spcPct val="70000"/>
              </a:lnSpc>
            </a:pPr>
            <a:r>
              <a:rPr lang="en-US" dirty="0"/>
              <a:t>Biology 1406 Class </a:t>
            </a:r>
            <a:r>
              <a:rPr lang="en-US" dirty="0" smtClean="0"/>
              <a:t>XXXXXX</a:t>
            </a:r>
            <a:endParaRPr lang="en-US" dirty="0"/>
          </a:p>
          <a:p>
            <a:pPr algn="r">
              <a:lnSpc>
                <a:spcPct val="70000"/>
              </a:lnSpc>
            </a:pPr>
            <a:r>
              <a:rPr lang="en-US" dirty="0"/>
              <a:t>Fall 2010</a:t>
            </a:r>
          </a:p>
          <a:p>
            <a:pPr algn="r">
              <a:lnSpc>
                <a:spcPct val="70000"/>
              </a:lnSpc>
            </a:pPr>
            <a:r>
              <a:rPr lang="en-US" sz="2500" dirty="0"/>
              <a:t>Dr. Andrei Nesterovitch</a:t>
            </a:r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057400"/>
            <a:ext cx="8001000" cy="4267200"/>
          </a:xfrm>
        </p:spPr>
        <p:txBody>
          <a:bodyPr/>
          <a:lstStyle/>
          <a:p>
            <a:pPr>
              <a:lnSpc>
                <a:spcPct val="70000"/>
              </a:lnSpc>
              <a:buFont typeface="Times" pitchFamily="1" charset="0"/>
              <a:buChar char="•"/>
            </a:pPr>
            <a:r>
              <a:rPr lang="en-US" sz="2800"/>
              <a:t>If one is genetically predisposed to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scleroderma, suspected triggers include</a:t>
            </a:r>
            <a:r>
              <a:rPr lang="en-US" sz="2800">
                <a:solidFill>
                  <a:srgbClr val="192835"/>
                </a:solidFill>
              </a:rPr>
              <a:t>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>
                <a:solidFill>
                  <a:srgbClr val="192835"/>
                </a:solidFill>
              </a:rPr>
              <a:t>	</a:t>
            </a:r>
            <a:r>
              <a:rPr lang="en-US" sz="2800">
                <a:solidFill>
                  <a:schemeClr val="accent2"/>
                </a:solidFill>
              </a:rPr>
              <a:t>viral infections, certain adhesive and coating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materials, and organic solvents</a:t>
            </a:r>
            <a:r>
              <a:rPr lang="en-US" sz="2800">
                <a:solidFill>
                  <a:srgbClr val="192835"/>
                </a:solidFill>
              </a:rPr>
              <a:t> </a:t>
            </a:r>
            <a:r>
              <a:rPr lang="en-US" sz="2800"/>
              <a:t>such as vinyl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chloride or trichloroethylene. </a:t>
            </a:r>
          </a:p>
          <a:p>
            <a:pPr>
              <a:lnSpc>
                <a:spcPct val="150000"/>
              </a:lnSpc>
              <a:buFont typeface="Times" pitchFamily="1" charset="0"/>
              <a:buChar char="•"/>
            </a:pPr>
            <a:r>
              <a:rPr lang="en-US" sz="2800"/>
              <a:t>No environmental agent has been shown </a:t>
            </a:r>
          </a:p>
          <a:p>
            <a:pPr>
              <a:lnSpc>
                <a:spcPct val="40000"/>
              </a:lnSpc>
              <a:buFont typeface="Times" pitchFamily="1" charset="0"/>
              <a:buNone/>
            </a:pPr>
            <a:r>
              <a:rPr lang="en-US" sz="2800"/>
              <a:t>	to cause scleroderma.</a:t>
            </a:r>
            <a:endParaRPr lang="en-US" sz="2800">
              <a:solidFill>
                <a:srgbClr val="192835"/>
              </a:solidFill>
            </a:endParaRPr>
          </a:p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33400" y="990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Environmental triggers</a:t>
            </a:r>
          </a:p>
          <a:p>
            <a:pPr>
              <a:lnSpc>
                <a:spcPct val="80000"/>
              </a:lnSpc>
              <a:buFont typeface="Times" pitchFamily="1" charset="0"/>
              <a:buNone/>
            </a:pPr>
            <a:r>
              <a:rPr lang="en-US" sz="2800">
                <a:solidFill>
                  <a:srgbClr val="192835"/>
                </a:solidFill>
              </a:rPr>
              <a:t>	</a:t>
            </a:r>
            <a:endParaRPr 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2057400"/>
            <a:ext cx="8001000" cy="4267200"/>
          </a:xfrm>
        </p:spPr>
        <p:txBody>
          <a:bodyPr/>
          <a:lstStyle/>
          <a:p>
            <a:pPr>
              <a:lnSpc>
                <a:spcPct val="70000"/>
              </a:lnSpc>
              <a:buFont typeface="Times" pitchFamily="1" charset="0"/>
              <a:buChar char="•"/>
            </a:pPr>
            <a:r>
              <a:rPr lang="en-US" sz="2800"/>
              <a:t>Because of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female predominance</a:t>
            </a:r>
            <a:r>
              <a:rPr lang="en-US" sz="2800">
                <a:solidFill>
                  <a:srgbClr val="333333"/>
                </a:solidFill>
              </a:rPr>
              <a:t> of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>
                <a:solidFill>
                  <a:srgbClr val="333333"/>
                </a:solidFill>
              </a:rPr>
              <a:t>	</a:t>
            </a:r>
            <a:r>
              <a:rPr lang="en-US" sz="2800"/>
              <a:t>scleroderma, scientists suspect that hormonal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differences between women and men play a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part in the disease.</a:t>
            </a:r>
            <a:r>
              <a:rPr lang="en-US" sz="2800">
                <a:solidFill>
                  <a:srgbClr val="333333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Times" pitchFamily="1" charset="0"/>
              <a:buChar char="•"/>
            </a:pPr>
            <a:r>
              <a:rPr lang="en-US" sz="2800"/>
              <a:t>However,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/>
              <a:t>the role of</a:t>
            </a:r>
            <a:r>
              <a:rPr lang="en-US" sz="2800">
                <a:solidFill>
                  <a:schemeClr val="accent2"/>
                </a:solidFill>
              </a:rPr>
              <a:t> estrogen or other female</a:t>
            </a:r>
          </a:p>
          <a:p>
            <a:pPr>
              <a:lnSpc>
                <a:spcPct val="40000"/>
              </a:lnSpc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hormones has not been proven.</a:t>
            </a:r>
            <a:endParaRPr lang="en-US" sz="2800">
              <a:solidFill>
                <a:srgbClr val="192835"/>
              </a:solidFill>
            </a:endParaRPr>
          </a:p>
          <a:p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3400" y="990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Hormones</a:t>
            </a:r>
          </a:p>
          <a:p>
            <a:pPr>
              <a:lnSpc>
                <a:spcPct val="80000"/>
              </a:lnSpc>
              <a:buFont typeface="Times" pitchFamily="1" charset="0"/>
              <a:buNone/>
            </a:pPr>
            <a:r>
              <a:rPr lang="en-US" sz="2800">
                <a:solidFill>
                  <a:srgbClr val="192835"/>
                </a:solidFill>
              </a:rPr>
              <a:t>	</a:t>
            </a:r>
            <a:endParaRPr 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Types of scleroderma</a:t>
            </a: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8001000" cy="4267200"/>
          </a:xfrm>
        </p:spPr>
        <p:txBody>
          <a:bodyPr/>
          <a:lstStyle/>
          <a:p>
            <a:pPr>
              <a:buFont typeface="Times" pitchFamily="1" charset="0"/>
              <a:buChar char="•"/>
            </a:pPr>
            <a:r>
              <a:rPr lang="en-US" sz="2800"/>
              <a:t>There are two basic types of scleroderma—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the </a:t>
            </a:r>
            <a:r>
              <a:rPr lang="en-US" sz="2800">
                <a:solidFill>
                  <a:schemeClr val="accent2"/>
                </a:solidFill>
              </a:rPr>
              <a:t>Localized </a:t>
            </a:r>
            <a:r>
              <a:rPr lang="en-US" sz="2800"/>
              <a:t>form and the </a:t>
            </a:r>
            <a:r>
              <a:rPr lang="en-US" sz="2800">
                <a:solidFill>
                  <a:schemeClr val="accent2"/>
                </a:solidFill>
              </a:rPr>
              <a:t>Systemic </a:t>
            </a:r>
            <a:r>
              <a:rPr lang="en-US" sz="2800"/>
              <a:t>form.  </a:t>
            </a:r>
            <a:endParaRPr lang="en-US">
              <a:solidFill>
                <a:srgbClr val="666666"/>
              </a:solidFill>
            </a:endParaRPr>
          </a:p>
        </p:txBody>
      </p:sp>
      <p:pic>
        <p:nvPicPr>
          <p:cNvPr id="67588" name="Picture 4" descr="ww5rm55_Mayo"/>
          <p:cNvPicPr>
            <a:picLocks noChangeAspect="1" noChangeArrowheads="1"/>
          </p:cNvPicPr>
          <p:nvPr/>
        </p:nvPicPr>
        <p:blipFill>
          <a:blip r:embed="rId3" cstate="print"/>
          <a:srcRect l="900" t="7553" r="20160" b="12587"/>
          <a:stretch>
            <a:fillRect/>
          </a:stretch>
        </p:blipFill>
        <p:spPr bwMode="auto">
          <a:xfrm>
            <a:off x="4411663" y="3505200"/>
            <a:ext cx="2903537" cy="2097088"/>
          </a:xfrm>
          <a:prstGeom prst="rect">
            <a:avLst/>
          </a:prstGeom>
          <a:noFill/>
        </p:spPr>
      </p:pic>
      <p:pic>
        <p:nvPicPr>
          <p:cNvPr id="67591" name="Picture 7" descr="acb1"/>
          <p:cNvPicPr>
            <a:picLocks noChangeAspect="1" noChangeArrowheads="1"/>
          </p:cNvPicPr>
          <p:nvPr/>
        </p:nvPicPr>
        <p:blipFill>
          <a:blip r:embed="rId4" cstate="print"/>
          <a:srcRect l="8896"/>
          <a:stretch>
            <a:fillRect/>
          </a:stretch>
        </p:blipFill>
        <p:spPr bwMode="auto">
          <a:xfrm>
            <a:off x="1143000" y="3505200"/>
            <a:ext cx="2892425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609600" y="990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Forms of scleroderma</a:t>
            </a:r>
          </a:p>
        </p:txBody>
      </p:sp>
      <p:pic>
        <p:nvPicPr>
          <p:cNvPr id="165893" name="Picture 5" descr="Chart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78075"/>
            <a:ext cx="7283450" cy="307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Localized scleroderma</a:t>
            </a: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800"/>
              <a:t>Localized types of scleroderma are those </a:t>
            </a:r>
            <a:r>
              <a:rPr lang="en-US" sz="2800">
                <a:solidFill>
                  <a:schemeClr val="accent2"/>
                </a:solidFill>
              </a:rPr>
              <a:t>limited to the skin and related tissues</a:t>
            </a:r>
            <a:r>
              <a:rPr lang="en-US" sz="2800"/>
              <a:t> and,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in some cases, the muscle below.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>
                <a:solidFill>
                  <a:schemeClr val="accent2"/>
                </a:solidFill>
              </a:rPr>
              <a:t>Internal organs are not affected</a:t>
            </a:r>
            <a:r>
              <a:rPr lang="en-US" sz="2800"/>
              <a:t> by localized</a:t>
            </a:r>
          </a:p>
          <a:p>
            <a:pPr>
              <a:lnSpc>
                <a:spcPct val="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scleroderma, and localized scleroderma can </a:t>
            </a:r>
          </a:p>
          <a:p>
            <a:pPr>
              <a:lnSpc>
                <a:spcPct val="4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never progress to the systemic form of </a:t>
            </a:r>
          </a:p>
          <a:p>
            <a:pPr>
              <a:lnSpc>
                <a:spcPct val="3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the disease.</a:t>
            </a:r>
            <a:endParaRPr lang="en-US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524000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800"/>
              <a:t>Often, localized conditions improve or go away on their own over time, but the</a:t>
            </a:r>
            <a:r>
              <a:rPr lang="en-US" sz="2800">
                <a:solidFill>
                  <a:srgbClr val="333333"/>
                </a:solidFill>
              </a:rPr>
              <a:t> </a:t>
            </a:r>
          </a:p>
          <a:p>
            <a:pPr>
              <a:lnSpc>
                <a:spcPct val="60000"/>
              </a:lnSpc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skin changes and damage that occur when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 	the disease is active can be permanent.</a:t>
            </a:r>
            <a:r>
              <a:rPr lang="en-US" sz="2800">
                <a:solidFill>
                  <a:srgbClr val="333333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Times" pitchFamily="1" charset="0"/>
              <a:buChar char="•"/>
            </a:pPr>
            <a:r>
              <a:rPr lang="en-US" sz="2800"/>
              <a:t>For some people, localized scleroderma </a:t>
            </a:r>
          </a:p>
          <a:p>
            <a:pPr>
              <a:lnSpc>
                <a:spcPct val="40000"/>
              </a:lnSpc>
              <a:buFont typeface="Times" pitchFamily="1" charset="0"/>
              <a:buNone/>
            </a:pPr>
            <a:r>
              <a:rPr lang="en-US" sz="2800"/>
              <a:t>	is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serious and disabling.</a:t>
            </a:r>
          </a:p>
          <a:p>
            <a:pPr>
              <a:lnSpc>
                <a:spcPct val="160000"/>
              </a:lnSpc>
              <a:buFont typeface="Times" pitchFamily="1" charset="0"/>
              <a:buChar char="•"/>
            </a:pPr>
            <a:r>
              <a:rPr lang="en-US" sz="2800"/>
              <a:t>There are two generally recognized types of</a:t>
            </a:r>
          </a:p>
          <a:p>
            <a:pPr>
              <a:lnSpc>
                <a:spcPct val="40000"/>
              </a:lnSpc>
              <a:buFont typeface="Times" pitchFamily="1" charset="0"/>
              <a:buNone/>
            </a:pPr>
            <a:r>
              <a:rPr lang="en-US" sz="2800"/>
              <a:t>	localized scleroderma: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morphea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/>
              <a:t>and </a:t>
            </a:r>
            <a:r>
              <a:rPr lang="en-US" sz="2800">
                <a:solidFill>
                  <a:schemeClr val="accent2"/>
                </a:solidFill>
              </a:rPr>
              <a:t>linear.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524000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Morphea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/>
              <a:t>comes from a Greek word that means “form” or “structure.”</a:t>
            </a:r>
            <a:r>
              <a:rPr lang="en-US" sz="2800">
                <a:solidFill>
                  <a:srgbClr val="333333"/>
                </a:solidFill>
              </a:rPr>
              <a:t> </a:t>
            </a:r>
          </a:p>
          <a:p>
            <a:pPr>
              <a:lnSpc>
                <a:spcPct val="130000"/>
              </a:lnSpc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>
                <a:solidFill>
                  <a:srgbClr val="333333"/>
                </a:solidFill>
              </a:rPr>
              <a:t>The word refers to </a:t>
            </a:r>
            <a:r>
              <a:rPr lang="en-US" sz="2800">
                <a:solidFill>
                  <a:schemeClr val="accent2"/>
                </a:solidFill>
              </a:rPr>
              <a:t>local </a:t>
            </a:r>
          </a:p>
          <a:p>
            <a:pPr>
              <a:lnSpc>
                <a:spcPct val="1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patches</a:t>
            </a:r>
            <a:r>
              <a:rPr lang="en-US" sz="2800">
                <a:solidFill>
                  <a:srgbClr val="333333"/>
                </a:solidFill>
              </a:rPr>
              <a:t> of scleroderma.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>
                <a:solidFill>
                  <a:srgbClr val="333333"/>
                </a:solidFill>
              </a:rPr>
              <a:t>The first signs of the disease </a:t>
            </a:r>
          </a:p>
          <a:p>
            <a:pPr>
              <a:lnSpc>
                <a:spcPct val="2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>
                <a:solidFill>
                  <a:srgbClr val="333333"/>
                </a:solidFill>
              </a:rPr>
              <a:t>	are </a:t>
            </a:r>
            <a:r>
              <a:rPr lang="en-US" sz="2800">
                <a:solidFill>
                  <a:schemeClr val="accent2"/>
                </a:solidFill>
              </a:rPr>
              <a:t>reddish patches of skin </a:t>
            </a:r>
          </a:p>
          <a:p>
            <a:pPr>
              <a:lnSpc>
                <a:spcPct val="5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that thicken</a:t>
            </a:r>
            <a:r>
              <a:rPr lang="en-US" sz="2800">
                <a:solidFill>
                  <a:srgbClr val="333333"/>
                </a:solidFill>
              </a:rPr>
              <a:t> into firm, </a:t>
            </a:r>
          </a:p>
          <a:p>
            <a:pPr>
              <a:lnSpc>
                <a:spcPct val="3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>
                <a:solidFill>
                  <a:srgbClr val="333333"/>
                </a:solidFill>
              </a:rPr>
              <a:t>	oval-shaped areas.</a:t>
            </a:r>
            <a:r>
              <a:rPr lang="en-US" sz="1600">
                <a:solidFill>
                  <a:srgbClr val="333333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Times" pitchFamily="1" charset="0"/>
              <a:buNone/>
            </a:pPr>
            <a:endParaRPr lang="en-US" sz="1600">
              <a:solidFill>
                <a:srgbClr val="333333"/>
              </a:solidFill>
            </a:endParaRPr>
          </a:p>
        </p:txBody>
      </p:sp>
      <p:pic>
        <p:nvPicPr>
          <p:cNvPr id="87044" name="Picture 4" descr="morfea-profunda-IMg"/>
          <p:cNvPicPr>
            <a:picLocks noChangeAspect="1" noChangeArrowheads="1"/>
          </p:cNvPicPr>
          <p:nvPr/>
        </p:nvPicPr>
        <p:blipFill>
          <a:blip r:embed="rId3" cstate="print"/>
          <a:srcRect b="17752"/>
          <a:stretch>
            <a:fillRect/>
          </a:stretch>
        </p:blipFill>
        <p:spPr bwMode="auto">
          <a:xfrm>
            <a:off x="5943600" y="2438400"/>
            <a:ext cx="2460625" cy="315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1524000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/>
              <a:t>The center of each patch becomes ivory colored with violet borders. These patches sweat very little and have little hair growth.</a:t>
            </a:r>
            <a:r>
              <a:rPr lang="en-US" sz="2800">
                <a:solidFill>
                  <a:srgbClr val="333333"/>
                </a:solidFill>
              </a:rPr>
              <a:t> </a:t>
            </a:r>
          </a:p>
          <a:p>
            <a:pPr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/>
              <a:t>Patches appear most </a:t>
            </a:r>
          </a:p>
          <a:p>
            <a:pPr>
              <a:lnSpc>
                <a:spcPct val="2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often on the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chest, </a:t>
            </a:r>
          </a:p>
          <a:p>
            <a:pPr>
              <a:lnSpc>
                <a:spcPct val="3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stomach, and back.</a:t>
            </a:r>
            <a:r>
              <a:rPr lang="en-US" sz="2800">
                <a:solidFill>
                  <a:srgbClr val="333333"/>
                </a:solidFill>
              </a:rPr>
              <a:t> </a:t>
            </a:r>
          </a:p>
          <a:p>
            <a:pPr>
              <a:lnSpc>
                <a:spcPct val="3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>
                <a:solidFill>
                  <a:srgbClr val="333333"/>
                </a:solidFill>
              </a:rPr>
              <a:t>	</a:t>
            </a:r>
            <a:r>
              <a:rPr lang="en-US" sz="2800"/>
              <a:t>Sometimes they </a:t>
            </a:r>
          </a:p>
          <a:p>
            <a:pPr>
              <a:lnSpc>
                <a:spcPct val="3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appear on the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face, </a:t>
            </a:r>
          </a:p>
          <a:p>
            <a:pPr>
              <a:lnSpc>
                <a:spcPct val="3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arms, and legs.</a:t>
            </a:r>
            <a:endParaRPr lang="en-US" sz="2000">
              <a:solidFill>
                <a:srgbClr val="333333"/>
              </a:solidFill>
            </a:endParaRPr>
          </a:p>
          <a:p>
            <a:pPr>
              <a:lnSpc>
                <a:spcPct val="90000"/>
              </a:lnSpc>
              <a:spcAft>
                <a:spcPts val="1200"/>
              </a:spcAft>
              <a:buFont typeface="Times" pitchFamily="1" charset="0"/>
              <a:buNone/>
            </a:pPr>
            <a:endParaRPr lang="en-US" sz="2000">
              <a:solidFill>
                <a:srgbClr val="333333"/>
              </a:solidFill>
            </a:endParaRPr>
          </a:p>
        </p:txBody>
      </p:sp>
      <p:pic>
        <p:nvPicPr>
          <p:cNvPr id="90118" name="Picture 6" descr="300px-Left_Arm_Scleroderma_Patient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00400"/>
            <a:ext cx="3292475" cy="247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1524000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Linear</a:t>
            </a:r>
            <a:r>
              <a:rPr lang="en-US" sz="2800">
                <a:solidFill>
                  <a:schemeClr val="accent2"/>
                </a:solidFill>
              </a:rPr>
              <a:t> scleroderma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/>
              <a:t>is characterized by a single line or band of thickened or abnormally colored skin.</a:t>
            </a:r>
            <a:r>
              <a:rPr lang="en-US" sz="2800">
                <a:solidFill>
                  <a:srgbClr val="333333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/>
              <a:t>Usually, the line runs down</a:t>
            </a:r>
            <a:r>
              <a:rPr lang="en-US" sz="2800">
                <a:solidFill>
                  <a:srgbClr val="333333"/>
                </a:solidFill>
              </a:rPr>
              <a:t> </a:t>
            </a:r>
          </a:p>
          <a:p>
            <a:pPr>
              <a:lnSpc>
                <a:spcPct val="2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>
                <a:solidFill>
                  <a:srgbClr val="333333"/>
                </a:solidFill>
              </a:rPr>
              <a:t>	</a:t>
            </a:r>
            <a:r>
              <a:rPr lang="en-US" sz="2800"/>
              <a:t>an </a:t>
            </a:r>
            <a:r>
              <a:rPr lang="en-US" sz="2800">
                <a:solidFill>
                  <a:schemeClr val="accent2"/>
                </a:solidFill>
              </a:rPr>
              <a:t>arm or leg,</a:t>
            </a:r>
            <a:r>
              <a:rPr lang="en-US" sz="2800"/>
              <a:t> but in some </a:t>
            </a:r>
          </a:p>
          <a:p>
            <a:pPr>
              <a:lnSpc>
                <a:spcPct val="3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people it runs down </a:t>
            </a:r>
          </a:p>
          <a:p>
            <a:pPr>
              <a:lnSpc>
                <a:spcPct val="4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the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forehead.</a:t>
            </a:r>
          </a:p>
          <a:p>
            <a:pPr>
              <a:lnSpc>
                <a:spcPct val="50000"/>
              </a:lnSpc>
              <a:spcAft>
                <a:spcPts val="1200"/>
              </a:spcAft>
              <a:buFont typeface="Times" pitchFamily="1" charset="0"/>
              <a:buNone/>
            </a:pPr>
            <a:endParaRPr lang="en-US" sz="2400">
              <a:solidFill>
                <a:srgbClr val="333333"/>
              </a:solidFill>
            </a:endParaRPr>
          </a:p>
          <a:p>
            <a:pPr>
              <a:lnSpc>
                <a:spcPct val="90000"/>
              </a:lnSpc>
              <a:spcAft>
                <a:spcPts val="1200"/>
              </a:spcAft>
              <a:buFont typeface="Times" pitchFamily="1" charset="0"/>
              <a:buNone/>
            </a:pPr>
            <a:endParaRPr lang="en-US" sz="2400">
              <a:solidFill>
                <a:srgbClr val="333333"/>
              </a:solidFill>
            </a:endParaRPr>
          </a:p>
        </p:txBody>
      </p:sp>
      <p:pic>
        <p:nvPicPr>
          <p:cNvPr id="92164" name="Picture 4" descr="Linear 111505_8b"/>
          <p:cNvPicPr>
            <a:picLocks noChangeAspect="1" noChangeArrowheads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 bwMode="auto">
          <a:xfrm>
            <a:off x="5867400" y="2743200"/>
            <a:ext cx="2368550" cy="331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Systemic scleroderma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8115300" cy="42672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800"/>
              <a:t>This form of the disease not only includes the skin, but also involves the tissues beneath, the blood vessels, and the major organs.</a:t>
            </a:r>
          </a:p>
          <a:p>
            <a:pPr>
              <a:lnSpc>
                <a:spcPct val="140000"/>
              </a:lnSpc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/>
              <a:t>Systemic scleroderma is typically broken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/>
              <a:t>down</a:t>
            </a:r>
          </a:p>
          <a:p>
            <a:pPr>
              <a:lnSpc>
                <a:spcPct val="1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into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limited cutaneous</a:t>
            </a:r>
            <a:r>
              <a:rPr lang="en-US" sz="2800" i="1">
                <a:solidFill>
                  <a:srgbClr val="333333"/>
                </a:solidFill>
              </a:rPr>
              <a:t> </a:t>
            </a:r>
            <a:r>
              <a:rPr lang="en-US" sz="2800"/>
              <a:t>scleroderma and</a:t>
            </a:r>
            <a:endParaRPr lang="en-US" sz="2800">
              <a:solidFill>
                <a:srgbClr val="333333"/>
              </a:solidFill>
            </a:endParaRPr>
          </a:p>
          <a:p>
            <a:pPr>
              <a:lnSpc>
                <a:spcPct val="4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>
                <a:solidFill>
                  <a:srgbClr val="333333"/>
                </a:solidFill>
              </a:rPr>
              <a:t> 	</a:t>
            </a:r>
            <a:r>
              <a:rPr lang="en-US" sz="2800">
                <a:solidFill>
                  <a:schemeClr val="accent2"/>
                </a:solidFill>
              </a:rPr>
              <a:t>diffuse cutaneous</a:t>
            </a:r>
            <a:r>
              <a:rPr lang="en-US" sz="2800" i="1">
                <a:solidFill>
                  <a:srgbClr val="333333"/>
                </a:solidFill>
              </a:rPr>
              <a:t> </a:t>
            </a:r>
            <a:r>
              <a:rPr lang="en-US" sz="2800"/>
              <a:t>scleroderma.</a:t>
            </a:r>
            <a:endParaRPr lang="en-US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What is scleroderma?</a:t>
            </a: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800"/>
              <a:t>From the Greek words “</a:t>
            </a:r>
            <a:r>
              <a:rPr lang="en-US" sz="2800">
                <a:ea typeface="Adobe 宋体 Std L" pitchFamily="1" charset="-122"/>
              </a:rPr>
              <a:t>s</a:t>
            </a:r>
            <a:r>
              <a:rPr lang="en-US" sz="2800"/>
              <a:t>klerosis,</a:t>
            </a:r>
            <a:r>
              <a:rPr lang="en-US" sz="2800">
                <a:latin typeface="Lucida Grande" pitchFamily="1" charset="0"/>
              </a:rPr>
              <a:t>” </a:t>
            </a:r>
            <a:r>
              <a:rPr lang="en-US" sz="2800"/>
              <a:t>meaning hardness, and </a:t>
            </a:r>
            <a:r>
              <a:rPr lang="en-US" sz="2800">
                <a:ea typeface="Adobe 宋体 Std L" pitchFamily="1" charset="-122"/>
              </a:rPr>
              <a:t>“d</a:t>
            </a:r>
            <a:r>
              <a:rPr lang="en-US" sz="2800"/>
              <a:t>erma,</a:t>
            </a:r>
            <a:r>
              <a:rPr lang="en-US" sz="2800">
                <a:latin typeface="Lucida Grande" pitchFamily="1" charset="0"/>
              </a:rPr>
              <a:t>”</a:t>
            </a:r>
            <a:r>
              <a:rPr lang="en-US" sz="2800"/>
              <a:t>meaning skin, scleroderma means hard skin.</a:t>
            </a:r>
          </a:p>
          <a:p>
            <a:pPr>
              <a:buFont typeface="Times" pitchFamily="1" charset="0"/>
              <a:buChar char="•"/>
            </a:pPr>
            <a:endParaRPr lang="en-US" sz="2800"/>
          </a:p>
          <a:p>
            <a:pPr>
              <a:lnSpc>
                <a:spcPct val="0"/>
              </a:lnSpc>
              <a:buFont typeface="Times" pitchFamily="1" charset="0"/>
              <a:buChar char="•"/>
            </a:pPr>
            <a:r>
              <a:rPr lang="en-US" sz="2800"/>
              <a:t>Scleroderma is a chronic, often progressive</a:t>
            </a:r>
          </a:p>
          <a:p>
            <a:pPr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autoimmune connective tissue disorder,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</a:t>
            </a:r>
            <a:r>
              <a:rPr lang="en-US" sz="2800"/>
              <a:t>in which the body’s immune system attacks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its own tissues.</a:t>
            </a:r>
            <a:endParaRPr lang="en-US" sz="2800">
              <a:solidFill>
                <a:srgbClr val="19283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447800"/>
            <a:ext cx="80010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Limited</a:t>
            </a:r>
            <a:r>
              <a:rPr lang="en-US" sz="2800">
                <a:solidFill>
                  <a:schemeClr val="accent2"/>
                </a:solidFill>
              </a:rPr>
              <a:t> cutaneous</a:t>
            </a:r>
            <a:r>
              <a:rPr lang="en-US" sz="2800"/>
              <a:t> scleroderma affects the skin only in certain areas: the fingers, hands, face, lower arms, and legs. 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/>
              <a:t>People with limited disease often have all </a:t>
            </a:r>
          </a:p>
          <a:p>
            <a:pPr>
              <a:lnSpc>
                <a:spcPct val="1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or some of the symptoms that some doctors</a:t>
            </a:r>
          </a:p>
          <a:p>
            <a:pPr>
              <a:lnSpc>
                <a:spcPct val="4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 	call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 b="1">
                <a:solidFill>
                  <a:schemeClr val="accent2"/>
                </a:solidFill>
              </a:rPr>
              <a:t>CREST</a:t>
            </a:r>
            <a:r>
              <a:rPr lang="en-US" sz="2800">
                <a:solidFill>
                  <a:schemeClr val="accent2"/>
                </a:solidFill>
              </a:rPr>
              <a:t> syndrome,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/>
              <a:t>which stands for the</a:t>
            </a:r>
          </a:p>
          <a:p>
            <a:pPr>
              <a:lnSpc>
                <a:spcPct val="4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following conditions: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 b="1">
                <a:solidFill>
                  <a:schemeClr val="accent2"/>
                </a:solidFill>
              </a:rPr>
              <a:t>C</a:t>
            </a:r>
            <a:r>
              <a:rPr lang="en-US" sz="2800"/>
              <a:t>alcinosis,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 b="1">
                <a:solidFill>
                  <a:schemeClr val="accent2"/>
                </a:solidFill>
              </a:rPr>
              <a:t>R</a:t>
            </a:r>
            <a:r>
              <a:rPr lang="en-US" sz="2800"/>
              <a:t>aynaud’s</a:t>
            </a:r>
            <a:r>
              <a:rPr lang="en-US" sz="2800">
                <a:solidFill>
                  <a:srgbClr val="333333"/>
                </a:solidFill>
              </a:rPr>
              <a:t>, </a:t>
            </a:r>
          </a:p>
          <a:p>
            <a:pPr>
              <a:lnSpc>
                <a:spcPct val="4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</a:t>
            </a:r>
            <a:r>
              <a:rPr lang="en-US" sz="2800" b="1">
                <a:solidFill>
                  <a:schemeClr val="accent2"/>
                </a:solidFill>
              </a:rPr>
              <a:t>E</a:t>
            </a:r>
            <a:r>
              <a:rPr lang="en-US" sz="2800"/>
              <a:t>sophageal dysfunction,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 b="1">
                <a:solidFill>
                  <a:schemeClr val="accent2"/>
                </a:solidFill>
              </a:rPr>
              <a:t>S</a:t>
            </a:r>
            <a:r>
              <a:rPr lang="en-US" sz="2800"/>
              <a:t>clerodactyly,</a:t>
            </a:r>
            <a:r>
              <a:rPr lang="en-US" sz="2800">
                <a:solidFill>
                  <a:srgbClr val="333333"/>
                </a:solidFill>
              </a:rPr>
              <a:t> </a:t>
            </a:r>
          </a:p>
          <a:p>
            <a:pPr>
              <a:lnSpc>
                <a:spcPct val="5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>
                <a:solidFill>
                  <a:srgbClr val="333333"/>
                </a:solidFill>
              </a:rPr>
              <a:t>	and </a:t>
            </a:r>
            <a:r>
              <a:rPr lang="en-US" sz="2800" b="1">
                <a:solidFill>
                  <a:schemeClr val="accent2"/>
                </a:solidFill>
              </a:rPr>
              <a:t>T</a:t>
            </a:r>
            <a:r>
              <a:rPr lang="en-US" sz="2800"/>
              <a:t>elangiectasia.</a:t>
            </a:r>
            <a:r>
              <a:rPr lang="en-US" sz="2800">
                <a:solidFill>
                  <a:srgbClr val="333333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1447800"/>
            <a:ext cx="80010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800">
                <a:solidFill>
                  <a:schemeClr val="accent2"/>
                </a:solidFill>
              </a:rPr>
              <a:t>Calcinosis</a:t>
            </a:r>
            <a:r>
              <a:rPr lang="en-US" sz="2800"/>
              <a:t> is the formation of </a:t>
            </a:r>
            <a:r>
              <a:rPr lang="en-US" sz="2800">
                <a:solidFill>
                  <a:schemeClr val="accent2"/>
                </a:solidFill>
              </a:rPr>
              <a:t>calcium deposits in the connective tissues.</a:t>
            </a:r>
            <a:endParaRPr lang="en-US" sz="2800"/>
          </a:p>
          <a:p>
            <a:pPr>
              <a:lnSpc>
                <a:spcPct val="150000"/>
              </a:lnSpc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/>
              <a:t>These deposits are typically</a:t>
            </a:r>
          </a:p>
          <a:p>
            <a:pPr>
              <a:lnSpc>
                <a:spcPct val="1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found on the fingers, hands, </a:t>
            </a:r>
          </a:p>
          <a:p>
            <a:pPr>
              <a:lnSpc>
                <a:spcPct val="4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face, and trunk, and on </a:t>
            </a:r>
          </a:p>
          <a:p>
            <a:pPr>
              <a:lnSpc>
                <a:spcPct val="3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the skin above elbows </a:t>
            </a:r>
          </a:p>
          <a:p>
            <a:pPr>
              <a:lnSpc>
                <a:spcPct val="4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and knees.</a:t>
            </a:r>
            <a:r>
              <a:rPr lang="en-US" sz="2800">
                <a:solidFill>
                  <a:srgbClr val="333333"/>
                </a:solidFill>
              </a:rPr>
              <a:t> 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/>
              <a:t>Deposits can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break through </a:t>
            </a:r>
          </a:p>
          <a:p>
            <a:pPr>
              <a:lnSpc>
                <a:spcPct val="1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the skin.</a:t>
            </a:r>
            <a:endParaRPr lang="en-US" sz="2400">
              <a:solidFill>
                <a:srgbClr val="333333"/>
              </a:solidFill>
            </a:endParaRPr>
          </a:p>
        </p:txBody>
      </p:sp>
      <p:pic>
        <p:nvPicPr>
          <p:cNvPr id="96259" name="Picture 3" descr="calcinosis_circumscrip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8675" y="2224088"/>
            <a:ext cx="2625725" cy="376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1447800"/>
            <a:ext cx="8001000" cy="4724400"/>
          </a:xfrm>
        </p:spPr>
        <p:txBody>
          <a:bodyPr/>
          <a:lstStyle/>
          <a:p>
            <a:pPr>
              <a:buFont typeface="Times" pitchFamily="1" charset="0"/>
              <a:buChar char="•"/>
            </a:pPr>
            <a:r>
              <a:rPr lang="en-US" sz="2800">
                <a:solidFill>
                  <a:schemeClr val="accent2"/>
                </a:solidFill>
              </a:rPr>
              <a:t>Raynaud’s phenomenon</a:t>
            </a:r>
            <a:r>
              <a:rPr lang="en-US" sz="2800"/>
              <a:t> is a condition in which the small blood vessels of the hands or feet contract in response to cold or anxiety.</a:t>
            </a:r>
          </a:p>
          <a:p>
            <a:pPr>
              <a:lnSpc>
                <a:spcPct val="140000"/>
              </a:lnSpc>
              <a:spcAft>
                <a:spcPts val="600"/>
              </a:spcAft>
              <a:buFont typeface="Times" pitchFamily="1" charset="0"/>
              <a:buChar char="•"/>
            </a:pPr>
            <a:r>
              <a:rPr lang="en-US" sz="2800">
                <a:solidFill>
                  <a:srgbClr val="333333"/>
                </a:solidFill>
              </a:rPr>
              <a:t>Hands or feet turn </a:t>
            </a:r>
            <a:r>
              <a:rPr lang="en-US" sz="2800">
                <a:solidFill>
                  <a:schemeClr val="accent2"/>
                </a:solidFill>
              </a:rPr>
              <a:t>white and cold, then blue.</a:t>
            </a:r>
            <a:r>
              <a:rPr lang="en-US" sz="2800">
                <a:solidFill>
                  <a:srgbClr val="333333"/>
                </a:solidFill>
              </a:rPr>
              <a:t> </a:t>
            </a:r>
          </a:p>
          <a:p>
            <a:pPr>
              <a:lnSpc>
                <a:spcPct val="40000"/>
              </a:lnSpc>
              <a:spcAft>
                <a:spcPts val="600"/>
              </a:spcAft>
              <a:buFont typeface="Times" pitchFamily="1" charset="0"/>
              <a:buNone/>
            </a:pPr>
            <a:r>
              <a:rPr lang="en-US" sz="2800">
                <a:solidFill>
                  <a:srgbClr val="333333"/>
                </a:solidFill>
              </a:rPr>
              <a:t>	As blood flow returns,</a:t>
            </a:r>
          </a:p>
          <a:p>
            <a:pPr>
              <a:lnSpc>
                <a:spcPct val="60000"/>
              </a:lnSpc>
              <a:spcAft>
                <a:spcPts val="600"/>
              </a:spcAft>
              <a:buFont typeface="Times" pitchFamily="1" charset="0"/>
              <a:buNone/>
            </a:pPr>
            <a:r>
              <a:rPr lang="en-US" sz="2800">
                <a:solidFill>
                  <a:srgbClr val="333333"/>
                </a:solidFill>
              </a:rPr>
              <a:t>	they become red. </a:t>
            </a:r>
          </a:p>
          <a:p>
            <a:pPr>
              <a:lnSpc>
                <a:spcPct val="50000"/>
              </a:lnSpc>
              <a:spcAft>
                <a:spcPts val="600"/>
              </a:spcAft>
              <a:buFont typeface="Times" pitchFamily="1" charset="0"/>
              <a:buNone/>
            </a:pPr>
            <a:endParaRPr lang="en-US">
              <a:solidFill>
                <a:srgbClr val="333333"/>
              </a:solidFill>
            </a:endParaRPr>
          </a:p>
        </p:txBody>
      </p:sp>
      <p:pic>
        <p:nvPicPr>
          <p:cNvPr id="98308" name="Picture 4" descr="blue-fingers-500w"/>
          <p:cNvPicPr>
            <a:picLocks noChangeAspect="1" noChangeArrowheads="1"/>
          </p:cNvPicPr>
          <p:nvPr/>
        </p:nvPicPr>
        <p:blipFill>
          <a:blip r:embed="rId3" cstate="print"/>
          <a:srcRect t="7007" r="3600" b="10510"/>
          <a:stretch>
            <a:fillRect/>
          </a:stretch>
        </p:blipFill>
        <p:spPr bwMode="auto">
          <a:xfrm>
            <a:off x="4876800" y="3686175"/>
            <a:ext cx="3419475" cy="240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1447800"/>
            <a:ext cx="80010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800">
                <a:solidFill>
                  <a:srgbClr val="333333"/>
                </a:solidFill>
              </a:rPr>
              <a:t>Fingertip tissues may suffer damage, leading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333333"/>
                </a:solidFill>
              </a:rPr>
              <a:t>	to </a:t>
            </a:r>
            <a:r>
              <a:rPr lang="en-US" sz="2800">
                <a:solidFill>
                  <a:schemeClr val="accent2"/>
                </a:solidFill>
              </a:rPr>
              <a:t>ulcers, scars, or gangrene.</a:t>
            </a:r>
            <a:endParaRPr lang="en-US">
              <a:solidFill>
                <a:srgbClr val="333333"/>
              </a:solidFill>
            </a:endParaRPr>
          </a:p>
        </p:txBody>
      </p:sp>
      <p:pic>
        <p:nvPicPr>
          <p:cNvPr id="150532" name="Picture 4" descr="mc507846"/>
          <p:cNvPicPr>
            <a:picLocks noChangeAspect="1" noChangeArrowheads="1"/>
          </p:cNvPicPr>
          <p:nvPr/>
        </p:nvPicPr>
        <p:blipFill>
          <a:blip r:embed="rId3" cstate="print"/>
          <a:srcRect l="1440" t="6172" r="3600" b="5142"/>
          <a:stretch>
            <a:fillRect/>
          </a:stretch>
        </p:blipFill>
        <p:spPr bwMode="auto">
          <a:xfrm>
            <a:off x="3306763" y="2590800"/>
            <a:ext cx="4943475" cy="323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4724400"/>
          </a:xfrm>
        </p:spPr>
        <p:txBody>
          <a:bodyPr/>
          <a:lstStyle/>
          <a:p>
            <a:pPr>
              <a:buFont typeface="Times" pitchFamily="1" charset="0"/>
              <a:buChar char="•"/>
            </a:pPr>
            <a:r>
              <a:rPr lang="en-US" sz="2800">
                <a:solidFill>
                  <a:schemeClr val="accent2"/>
                </a:solidFill>
              </a:rPr>
              <a:t>Esophageal dysfunction </a:t>
            </a:r>
            <a:r>
              <a:rPr lang="en-US" sz="2800"/>
              <a:t>is impaired function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of the esophagus that occurs when smooth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 	muscles in the esophagus lose normal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movement. </a:t>
            </a:r>
          </a:p>
          <a:p>
            <a:pPr>
              <a:lnSpc>
                <a:spcPct val="160000"/>
              </a:lnSpc>
              <a:spcAft>
                <a:spcPts val="600"/>
              </a:spcAft>
              <a:buFont typeface="Times" pitchFamily="1" charset="0"/>
              <a:buChar char="•"/>
            </a:pPr>
            <a:r>
              <a:rPr lang="en-US" sz="2800"/>
              <a:t>In the upper and lower esophagus, the result</a:t>
            </a:r>
          </a:p>
          <a:p>
            <a:pPr>
              <a:lnSpc>
                <a:spcPct val="30000"/>
              </a:lnSpc>
              <a:spcAft>
                <a:spcPts val="600"/>
              </a:spcAft>
              <a:buFont typeface="Times" pitchFamily="1" charset="0"/>
              <a:buNone/>
            </a:pPr>
            <a:r>
              <a:rPr lang="en-US" sz="2800"/>
              <a:t>	can be </a:t>
            </a:r>
            <a:r>
              <a:rPr lang="en-US" sz="2800">
                <a:solidFill>
                  <a:schemeClr val="accent2"/>
                </a:solidFill>
              </a:rPr>
              <a:t>swallowing difficulties.</a:t>
            </a:r>
            <a:r>
              <a:rPr lang="en-US" sz="2800"/>
              <a:t> In the lower </a:t>
            </a:r>
          </a:p>
          <a:p>
            <a:pPr>
              <a:lnSpc>
                <a:spcPct val="60000"/>
              </a:lnSpc>
              <a:spcAft>
                <a:spcPts val="600"/>
              </a:spcAft>
              <a:buFont typeface="Times" pitchFamily="1" charset="0"/>
              <a:buNone/>
            </a:pPr>
            <a:r>
              <a:rPr lang="en-US" sz="2800"/>
              <a:t>	esophagus, the result can be </a:t>
            </a:r>
            <a:r>
              <a:rPr lang="en-US" sz="2800">
                <a:solidFill>
                  <a:schemeClr val="accent2"/>
                </a:solidFill>
              </a:rPr>
              <a:t>chronic </a:t>
            </a:r>
          </a:p>
          <a:p>
            <a:pPr>
              <a:lnSpc>
                <a:spcPct val="50000"/>
              </a:lnSpc>
              <a:spcAft>
                <a:spcPts val="600"/>
              </a:spcAft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heartburn or inflammation.</a:t>
            </a:r>
            <a:endParaRPr lang="en-US" sz="2800">
              <a:solidFill>
                <a:srgbClr val="333333"/>
              </a:solidFill>
            </a:endParaRPr>
          </a:p>
          <a:p>
            <a:pPr>
              <a:lnSpc>
                <a:spcPct val="50000"/>
              </a:lnSpc>
              <a:spcAft>
                <a:spcPts val="600"/>
              </a:spcAft>
              <a:buFont typeface="Times" pitchFamily="1" charset="0"/>
              <a:buNone/>
            </a:pPr>
            <a:endParaRPr lang="en-US" sz="28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95400"/>
            <a:ext cx="8001000" cy="48006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  <a:buFont typeface="Times" pitchFamily="1" charset="0"/>
              <a:buChar char="•"/>
            </a:pPr>
            <a:r>
              <a:rPr lang="en-US" sz="2800">
                <a:solidFill>
                  <a:schemeClr val="accent2"/>
                </a:solidFill>
              </a:rPr>
              <a:t>Sclerodactyly</a:t>
            </a:r>
            <a:r>
              <a:rPr lang="en-US" sz="2800"/>
              <a:t> is thick and tight skin on the</a:t>
            </a:r>
          </a:p>
          <a:p>
            <a:pPr>
              <a:lnSpc>
                <a:spcPct val="30000"/>
              </a:lnSpc>
              <a:spcAft>
                <a:spcPts val="600"/>
              </a:spcAft>
              <a:buFont typeface="Times" pitchFamily="1" charset="0"/>
              <a:buNone/>
            </a:pPr>
            <a:r>
              <a:rPr lang="en-US" sz="2800"/>
              <a:t> 	fingers, resulting from deposits of collagen</a:t>
            </a:r>
          </a:p>
          <a:p>
            <a:pPr>
              <a:lnSpc>
                <a:spcPct val="70000"/>
              </a:lnSpc>
              <a:spcAft>
                <a:spcPts val="600"/>
              </a:spcAft>
              <a:buFont typeface="Times" pitchFamily="1" charset="0"/>
              <a:buNone/>
            </a:pPr>
            <a:r>
              <a:rPr lang="en-US" sz="2800"/>
              <a:t> 	within skin layers. The condition makes it </a:t>
            </a:r>
          </a:p>
          <a:p>
            <a:pPr>
              <a:lnSpc>
                <a:spcPct val="60000"/>
              </a:lnSpc>
              <a:spcAft>
                <a:spcPts val="600"/>
              </a:spcAft>
              <a:buFont typeface="Times" pitchFamily="1" charset="0"/>
              <a:buNone/>
            </a:pPr>
            <a:r>
              <a:rPr lang="en-US" sz="2800"/>
              <a:t>	</a:t>
            </a:r>
            <a:r>
              <a:rPr lang="en-US" sz="2800">
                <a:solidFill>
                  <a:schemeClr val="accent2"/>
                </a:solidFill>
              </a:rPr>
              <a:t>harder to bend or straighten the fingers.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Times" pitchFamily="1" charset="0"/>
              <a:buChar char="•"/>
            </a:pPr>
            <a:r>
              <a:rPr lang="en-US" sz="2800"/>
              <a:t>Sclerodactyly also </a:t>
            </a:r>
          </a:p>
          <a:p>
            <a:pPr>
              <a:lnSpc>
                <a:spcPct val="40000"/>
              </a:lnSpc>
              <a:spcAft>
                <a:spcPts val="600"/>
              </a:spcAft>
              <a:buFont typeface="Times" pitchFamily="1" charset="0"/>
              <a:buNone/>
            </a:pPr>
            <a:r>
              <a:rPr lang="en-US" sz="2800"/>
              <a:t>	causes the skin </a:t>
            </a:r>
          </a:p>
          <a:p>
            <a:pPr>
              <a:lnSpc>
                <a:spcPct val="60000"/>
              </a:lnSpc>
              <a:spcAft>
                <a:spcPts val="600"/>
              </a:spcAft>
              <a:buFont typeface="Times" pitchFamily="1" charset="0"/>
              <a:buNone/>
            </a:pPr>
            <a:r>
              <a:rPr lang="en-US" sz="2800"/>
              <a:t>	to appear </a:t>
            </a:r>
            <a:r>
              <a:rPr lang="en-US" sz="2800">
                <a:solidFill>
                  <a:schemeClr val="accent2"/>
                </a:solidFill>
              </a:rPr>
              <a:t>shiny </a:t>
            </a:r>
          </a:p>
          <a:p>
            <a:pPr>
              <a:lnSpc>
                <a:spcPct val="60000"/>
              </a:lnSpc>
              <a:spcAft>
                <a:spcPts val="600"/>
              </a:spcAft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and darkened, </a:t>
            </a:r>
            <a:endParaRPr lang="en-US" sz="2800"/>
          </a:p>
          <a:p>
            <a:pPr>
              <a:lnSpc>
                <a:spcPct val="60000"/>
              </a:lnSpc>
              <a:spcAft>
                <a:spcPts val="600"/>
              </a:spcAft>
              <a:buFont typeface="Times" pitchFamily="1" charset="0"/>
              <a:buNone/>
            </a:pPr>
            <a:r>
              <a:rPr lang="en-US" sz="2800"/>
              <a:t>	</a:t>
            </a:r>
            <a:r>
              <a:rPr lang="en-US" sz="2800">
                <a:solidFill>
                  <a:schemeClr val="accent2"/>
                </a:solidFill>
              </a:rPr>
              <a:t>with hair loss.</a:t>
            </a:r>
            <a:endParaRPr lang="en-US" sz="2800"/>
          </a:p>
        </p:txBody>
      </p:sp>
      <p:pic>
        <p:nvPicPr>
          <p:cNvPr id="125956" name="Picture 4" descr="curled-hands_jpg"/>
          <p:cNvPicPr>
            <a:picLocks noChangeAspect="1" noChangeArrowheads="1"/>
          </p:cNvPicPr>
          <p:nvPr/>
        </p:nvPicPr>
        <p:blipFill>
          <a:blip r:embed="rId2" cstate="print"/>
          <a:srcRect l="2161" t="3236" r="2161" b="19955"/>
          <a:stretch>
            <a:fillRect/>
          </a:stretch>
        </p:blipFill>
        <p:spPr bwMode="auto">
          <a:xfrm>
            <a:off x="4343400" y="3554413"/>
            <a:ext cx="4175125" cy="2236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01000" cy="4724400"/>
          </a:xfrm>
        </p:spPr>
        <p:txBody>
          <a:bodyPr/>
          <a:lstStyle/>
          <a:p>
            <a:pPr>
              <a:lnSpc>
                <a:spcPct val="160000"/>
              </a:lnSpc>
              <a:spcAft>
                <a:spcPts val="600"/>
              </a:spcAft>
              <a:buFont typeface="Times" pitchFamily="1" charset="0"/>
              <a:buChar char="•"/>
            </a:pPr>
            <a:r>
              <a:rPr lang="en-US" sz="2800">
                <a:solidFill>
                  <a:schemeClr val="accent2"/>
                </a:solidFill>
              </a:rPr>
              <a:t>Telangiectasia</a:t>
            </a:r>
            <a:r>
              <a:rPr lang="en-US" sz="2800"/>
              <a:t> is a condition caused by the </a:t>
            </a:r>
          </a:p>
          <a:p>
            <a:pPr>
              <a:lnSpc>
                <a:spcPct val="30000"/>
              </a:lnSpc>
              <a:spcAft>
                <a:spcPts val="600"/>
              </a:spcAft>
              <a:buFont typeface="Times" pitchFamily="1" charset="0"/>
              <a:buNone/>
            </a:pPr>
            <a:r>
              <a:rPr lang="en-US" sz="2800"/>
              <a:t>	swelling of blood vessels, in which small</a:t>
            </a:r>
          </a:p>
          <a:p>
            <a:pPr>
              <a:lnSpc>
                <a:spcPct val="60000"/>
              </a:lnSpc>
              <a:spcAft>
                <a:spcPts val="600"/>
              </a:spcAft>
              <a:buFont typeface="Times" pitchFamily="1" charset="0"/>
              <a:buNone/>
            </a:pPr>
            <a:r>
              <a:rPr lang="en-US" sz="2800"/>
              <a:t> 	red spots appear on the hands and face.</a:t>
            </a:r>
          </a:p>
          <a:p>
            <a:pPr>
              <a:lnSpc>
                <a:spcPct val="140000"/>
              </a:lnSpc>
              <a:spcAft>
                <a:spcPts val="600"/>
              </a:spcAft>
              <a:buFont typeface="Times" pitchFamily="1" charset="0"/>
              <a:buChar char="•"/>
            </a:pPr>
            <a:r>
              <a:rPr lang="en-US" sz="2800"/>
              <a:t>A “butterfly rash” on </a:t>
            </a:r>
          </a:p>
          <a:p>
            <a:pPr>
              <a:lnSpc>
                <a:spcPct val="30000"/>
              </a:lnSpc>
              <a:spcAft>
                <a:spcPts val="600"/>
              </a:spcAft>
              <a:buFont typeface="Times" pitchFamily="1" charset="0"/>
              <a:buNone/>
            </a:pPr>
            <a:r>
              <a:rPr lang="en-US" sz="2800"/>
              <a:t>	the cheeks is common.</a:t>
            </a:r>
            <a:endParaRPr lang="en-US" sz="2800">
              <a:solidFill>
                <a:srgbClr val="333333"/>
              </a:solidFill>
            </a:endParaRPr>
          </a:p>
          <a:p>
            <a:pPr>
              <a:lnSpc>
                <a:spcPct val="50000"/>
              </a:lnSpc>
              <a:spcAft>
                <a:spcPts val="600"/>
              </a:spcAft>
              <a:buFont typeface="Times" pitchFamily="1" charset="0"/>
              <a:buNone/>
            </a:pPr>
            <a:endParaRPr lang="en-US" sz="2800">
              <a:solidFill>
                <a:srgbClr val="333333"/>
              </a:solidFill>
            </a:endParaRPr>
          </a:p>
        </p:txBody>
      </p:sp>
      <p:pic>
        <p:nvPicPr>
          <p:cNvPr id="102404" name="Picture 4" descr="Telanglecta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124200"/>
            <a:ext cx="3365500" cy="1755775"/>
          </a:xfrm>
          <a:prstGeom prst="rect">
            <a:avLst/>
          </a:prstGeom>
          <a:noFill/>
        </p:spPr>
      </p:pic>
      <p:pic>
        <p:nvPicPr>
          <p:cNvPr id="102405" name="Picture 5" descr="A78R1X"/>
          <p:cNvPicPr>
            <a:picLocks noChangeAspect="1" noChangeArrowheads="1"/>
          </p:cNvPicPr>
          <p:nvPr/>
        </p:nvPicPr>
        <p:blipFill>
          <a:blip r:embed="rId4" cstate="print"/>
          <a:srcRect l="5920" r="1920" b="38251"/>
          <a:stretch>
            <a:fillRect/>
          </a:stretch>
        </p:blipFill>
        <p:spPr bwMode="auto">
          <a:xfrm>
            <a:off x="1066800" y="4191000"/>
            <a:ext cx="3689350" cy="175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524000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Diffuse</a:t>
            </a:r>
            <a:r>
              <a:rPr lang="en-US" sz="2800">
                <a:solidFill>
                  <a:schemeClr val="accent2"/>
                </a:solidFill>
              </a:rPr>
              <a:t> cutaneous</a:t>
            </a:r>
            <a:r>
              <a:rPr lang="en-US" sz="2800"/>
              <a:t> scleroderma typically comes on suddenly. Skin thickening begins in the hands and </a:t>
            </a:r>
            <a:r>
              <a:rPr lang="en-US" sz="2800">
                <a:solidFill>
                  <a:schemeClr val="accent2"/>
                </a:solidFill>
              </a:rPr>
              <a:t>spreads quickly and over much of the body,</a:t>
            </a:r>
            <a:r>
              <a:rPr lang="en-US" sz="2800"/>
              <a:t> affecting the hands, face, upper arms, upper legs, chest, and stomach in a symmetrical fashion.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/>
              <a:t>Internally, this condition can damage key </a:t>
            </a:r>
          </a:p>
          <a:p>
            <a:pPr>
              <a:lnSpc>
                <a:spcPct val="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organs such as the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intestines, lungs, heart, </a:t>
            </a:r>
          </a:p>
          <a:p>
            <a:pPr>
              <a:lnSpc>
                <a:spcPct val="3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and kidneys.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1524000"/>
            <a:ext cx="8001000" cy="3892550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800"/>
              <a:t>Death occurs most often from </a:t>
            </a:r>
            <a:r>
              <a:rPr lang="en-US" sz="2800">
                <a:solidFill>
                  <a:schemeClr val="accent2"/>
                </a:solidFill>
              </a:rPr>
              <a:t>pulmonary, heart, and kidney complications.</a:t>
            </a:r>
            <a:r>
              <a:rPr lang="en-US" sz="2800"/>
              <a:t> In diffuse cutaneous disease, 5-year survival is 70%,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10-year survival 55%.</a:t>
            </a:r>
          </a:p>
          <a:p>
            <a:pPr>
              <a:lnSpc>
                <a:spcPct val="160000"/>
              </a:lnSpc>
              <a:buFont typeface="Times" pitchFamily="1" charset="0"/>
              <a:buChar char="•"/>
            </a:pPr>
            <a:r>
              <a:rPr lang="en-US" sz="2800"/>
              <a:t>About 10% to 15% of </a:t>
            </a:r>
          </a:p>
          <a:p>
            <a:pPr>
              <a:lnSpc>
                <a:spcPct val="50000"/>
              </a:lnSpc>
              <a:buFont typeface="Times" pitchFamily="1" charset="0"/>
              <a:buNone/>
            </a:pPr>
            <a:r>
              <a:rPr lang="en-US" sz="2800"/>
              <a:t>	people with scleroderma </a:t>
            </a:r>
          </a:p>
          <a:p>
            <a:pPr>
              <a:lnSpc>
                <a:spcPct val="80000"/>
              </a:lnSpc>
              <a:buFont typeface="Times" pitchFamily="1" charset="0"/>
              <a:buNone/>
            </a:pPr>
            <a:r>
              <a:rPr lang="en-US" sz="2800"/>
              <a:t>	develop </a:t>
            </a:r>
            <a:r>
              <a:rPr lang="en-US" sz="2800">
                <a:solidFill>
                  <a:schemeClr val="accent2"/>
                </a:solidFill>
              </a:rPr>
              <a:t>severe lung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disease</a:t>
            </a:r>
            <a:r>
              <a:rPr lang="en-US" sz="2800"/>
              <a:t> during the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course of their illness.</a:t>
            </a:r>
            <a:endParaRPr lang="en-US" sz="2800" b="1">
              <a:solidFill>
                <a:srgbClr val="000081"/>
              </a:solidFill>
            </a:endParaRPr>
          </a:p>
        </p:txBody>
      </p:sp>
      <p:pic>
        <p:nvPicPr>
          <p:cNvPr id="105476" name="Picture 4" descr="723px-IPF_amiodaronePulmon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00400"/>
            <a:ext cx="3295650" cy="273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01000" cy="3886200"/>
          </a:xfrm>
        </p:spPr>
        <p:txBody>
          <a:bodyPr/>
          <a:lstStyle/>
          <a:p>
            <a:pPr eaLnBrk="0" hangingPunct="0">
              <a:spcBef>
                <a:spcPct val="0"/>
              </a:spcBef>
              <a:buFont typeface="Times" pitchFamily="1" charset="0"/>
              <a:buChar char="•"/>
            </a:pPr>
            <a:r>
              <a:rPr lang="en-US" sz="2800"/>
              <a:t>Virtually all people with systemic sclerosis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 typeface="Times" pitchFamily="1" charset="0"/>
              <a:buNone/>
            </a:pPr>
            <a:r>
              <a:rPr lang="en-US" sz="2800"/>
              <a:t>	have some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loss of lung function.</a:t>
            </a:r>
            <a:r>
              <a:rPr lang="en-US" sz="2800">
                <a:solidFill>
                  <a:srgbClr val="333333"/>
                </a:solidFill>
              </a:rPr>
              <a:t> </a:t>
            </a:r>
          </a:p>
          <a:p>
            <a:pPr eaLnBrk="0" hangingPunct="0">
              <a:lnSpc>
                <a:spcPct val="160000"/>
              </a:lnSpc>
              <a:spcBef>
                <a:spcPct val="0"/>
              </a:spcBef>
              <a:buFont typeface="Times" pitchFamily="1" charset="0"/>
              <a:buChar char="•"/>
            </a:pPr>
            <a:r>
              <a:rPr lang="en-US" sz="2800"/>
              <a:t>Severe lung disease, comes in two forms:</a:t>
            </a:r>
            <a:r>
              <a:rPr lang="en-US" sz="2800">
                <a:solidFill>
                  <a:srgbClr val="333333"/>
                </a:solidFill>
              </a:rPr>
              <a:t> </a:t>
            </a:r>
          </a:p>
          <a:p>
            <a:pPr eaLnBrk="0" hangingPunct="0">
              <a:lnSpc>
                <a:spcPct val="70000"/>
              </a:lnSpc>
              <a:spcBef>
                <a:spcPct val="0"/>
              </a:spcBef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pulmonary fibrosis,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/>
              <a:t>hardening or scarring of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 typeface="Times" pitchFamily="1" charset="0"/>
              <a:buNone/>
            </a:pPr>
            <a:r>
              <a:rPr lang="en-US" sz="2800"/>
              <a:t>	lung tissue because of excess collagen, and</a:t>
            </a:r>
            <a:endParaRPr lang="en-US" sz="2800">
              <a:solidFill>
                <a:srgbClr val="333333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 typeface="Times" pitchFamily="1" charset="0"/>
              <a:buNone/>
            </a:pPr>
            <a:r>
              <a:rPr lang="en-US" sz="2800">
                <a:solidFill>
                  <a:srgbClr val="333333"/>
                </a:solidFill>
              </a:rPr>
              <a:t>	</a:t>
            </a:r>
            <a:r>
              <a:rPr lang="en-US" sz="2800">
                <a:solidFill>
                  <a:schemeClr val="accent2"/>
                </a:solidFill>
              </a:rPr>
              <a:t>pulmonary hypertension,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/>
              <a:t>high blood pressure</a:t>
            </a:r>
          </a:p>
          <a:p>
            <a:pPr eaLnBrk="0" hangingPunct="0">
              <a:spcBef>
                <a:spcPct val="0"/>
              </a:spcBef>
              <a:buFont typeface="Times" pitchFamily="1" charset="0"/>
              <a:buNone/>
            </a:pPr>
            <a:r>
              <a:rPr lang="en-US" sz="2800"/>
              <a:t>	in the artery that carries blood from the heart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 typeface="Times" pitchFamily="1" charset="0"/>
              <a:buNone/>
            </a:pPr>
            <a:r>
              <a:rPr lang="en-US" sz="2800"/>
              <a:t>	to the lungs.</a:t>
            </a:r>
            <a:r>
              <a:rPr lang="en-US" sz="280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609600" y="10668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lnSpc>
                <a:spcPct val="90000"/>
              </a:lnSpc>
              <a:buFont typeface="Times" pitchFamily="1" charset="0"/>
              <a:buNone/>
            </a:pPr>
            <a:r>
              <a:rPr lang="en-US" sz="2800"/>
              <a:t>Pulmonary complications</a:t>
            </a:r>
            <a:endParaRPr lang="en-US" sz="26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01000" cy="4724400"/>
          </a:xfrm>
        </p:spPr>
        <p:txBody>
          <a:bodyPr/>
          <a:lstStyle/>
          <a:p>
            <a:pPr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>
                <a:solidFill>
                  <a:srgbClr val="192835"/>
                </a:solidFill>
              </a:rPr>
              <a:t>Scleroderma is in the same category as rheumatoid arthritis, lupus, and multiple sclerosis (MS).</a:t>
            </a:r>
          </a:p>
          <a:p>
            <a:pPr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>
                <a:solidFill>
                  <a:schemeClr val="accent2"/>
                </a:solidFill>
              </a:rPr>
              <a:t>Hard, tight skin</a:t>
            </a:r>
            <a:r>
              <a:rPr lang="en-US" sz="2800">
                <a:solidFill>
                  <a:srgbClr val="192835"/>
                </a:solidFill>
              </a:rPr>
              <a:t> is usually the extent of the disorder, however, the problem can affect </a:t>
            </a:r>
            <a:r>
              <a:rPr lang="en-US" sz="2800">
                <a:solidFill>
                  <a:schemeClr val="accent2"/>
                </a:solidFill>
              </a:rPr>
              <a:t>blood vessels and internal organs,</a:t>
            </a:r>
            <a:r>
              <a:rPr lang="en-US" sz="2800">
                <a:solidFill>
                  <a:srgbClr val="192835"/>
                </a:solidFill>
              </a:rPr>
              <a:t> such as </a:t>
            </a:r>
          </a:p>
          <a:p>
            <a:pPr>
              <a:lnSpc>
                <a:spcPct val="2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>
                <a:solidFill>
                  <a:srgbClr val="192835"/>
                </a:solidFill>
              </a:rPr>
              <a:t>	the heart, lungs, kidneys, esophagus, and</a:t>
            </a:r>
          </a:p>
          <a:p>
            <a:pPr>
              <a:lnSpc>
                <a:spcPct val="5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>
                <a:solidFill>
                  <a:srgbClr val="192835"/>
                </a:solidFill>
              </a:rPr>
              <a:t>	gastrointestinal tract.</a:t>
            </a:r>
          </a:p>
          <a:p>
            <a:pPr>
              <a:lnSpc>
                <a:spcPct val="50000"/>
              </a:lnSpc>
              <a:spcAft>
                <a:spcPts val="1200"/>
              </a:spcAft>
              <a:buFont typeface="Times" pitchFamily="1" charset="0"/>
              <a:buNone/>
            </a:pPr>
            <a:endParaRPr lang="en-US" sz="2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458200" cy="3886200"/>
          </a:xfrm>
        </p:spPr>
        <p:txBody>
          <a:bodyPr/>
          <a:lstStyle/>
          <a:p>
            <a:pPr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 dirty="0"/>
              <a:t>Heart problems include</a:t>
            </a:r>
            <a:r>
              <a:rPr lang="en-US" sz="2800" dirty="0">
                <a:solidFill>
                  <a:srgbClr val="333333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cardiomyopathy</a:t>
            </a:r>
            <a:r>
              <a:rPr lang="en-US" sz="2800" dirty="0">
                <a:solidFill>
                  <a:schemeClr val="accent2"/>
                </a:solidFill>
              </a:rPr>
              <a:t>,</a:t>
            </a:r>
            <a:r>
              <a:rPr lang="en-US" sz="2800" dirty="0">
                <a:solidFill>
                  <a:srgbClr val="333333"/>
                </a:solidFill>
              </a:rPr>
              <a:t> </a:t>
            </a:r>
          </a:p>
          <a:p>
            <a:pPr>
              <a:lnSpc>
                <a:spcPct val="2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 dirty="0">
                <a:solidFill>
                  <a:srgbClr val="333333"/>
                </a:solidFill>
              </a:rPr>
              <a:t>	</a:t>
            </a:r>
            <a:r>
              <a:rPr lang="en-US" sz="2800" dirty="0"/>
              <a:t>scarring and weakening of the heart;</a:t>
            </a:r>
            <a:endParaRPr lang="en-US" sz="2800" dirty="0">
              <a:solidFill>
                <a:srgbClr val="333333"/>
              </a:solidFill>
            </a:endParaRPr>
          </a:p>
          <a:p>
            <a:pPr>
              <a:lnSpc>
                <a:spcPct val="4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 dirty="0">
                <a:solidFill>
                  <a:schemeClr val="accent2"/>
                </a:solidFill>
              </a:rPr>
              <a:t>	</a:t>
            </a:r>
            <a:r>
              <a:rPr lang="en-US" sz="2800" dirty="0" err="1">
                <a:solidFill>
                  <a:schemeClr val="accent2"/>
                </a:solidFill>
              </a:rPr>
              <a:t>myocarditis</a:t>
            </a:r>
            <a:r>
              <a:rPr lang="en-US" sz="2800" dirty="0">
                <a:solidFill>
                  <a:schemeClr val="accent2"/>
                </a:solidFill>
              </a:rPr>
              <a:t>, </a:t>
            </a:r>
            <a:r>
              <a:rPr lang="en-US" sz="2800" dirty="0"/>
              <a:t>inflamed </a:t>
            </a:r>
          </a:p>
          <a:p>
            <a:pPr>
              <a:lnSpc>
                <a:spcPct val="4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 dirty="0"/>
              <a:t>	heart muscle; and</a:t>
            </a:r>
            <a:r>
              <a:rPr lang="en-US" sz="2800" dirty="0">
                <a:solidFill>
                  <a:srgbClr val="333333"/>
                </a:solidFill>
              </a:rPr>
              <a:t> </a:t>
            </a:r>
          </a:p>
          <a:p>
            <a:pPr>
              <a:lnSpc>
                <a:spcPct val="3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 dirty="0">
                <a:solidFill>
                  <a:srgbClr val="333333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arrhythmia, </a:t>
            </a:r>
            <a:r>
              <a:rPr lang="en-US" sz="2800" dirty="0"/>
              <a:t>abnormal </a:t>
            </a:r>
          </a:p>
          <a:p>
            <a:pPr>
              <a:lnSpc>
                <a:spcPct val="4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 dirty="0"/>
              <a:t>	heartbeat.</a:t>
            </a:r>
            <a:endParaRPr lang="en-US" sz="2800" dirty="0">
              <a:solidFill>
                <a:srgbClr val="333333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609600" y="10668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lnSpc>
                <a:spcPct val="90000"/>
              </a:lnSpc>
              <a:buFont typeface="Times" pitchFamily="1" charset="0"/>
              <a:buNone/>
            </a:pPr>
            <a:r>
              <a:rPr lang="en-US" sz="2800"/>
              <a:t>Heart complications</a:t>
            </a:r>
            <a:endParaRPr lang="en-US" sz="2600">
              <a:solidFill>
                <a:srgbClr val="333333"/>
              </a:solidFill>
            </a:endParaRPr>
          </a:p>
        </p:txBody>
      </p:sp>
      <p:pic>
        <p:nvPicPr>
          <p:cNvPr id="136196" name="Picture 4" descr="Idiopathic_cardiomyopathy,_gross_pathology_20G0018_l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76600"/>
            <a:ext cx="3371850" cy="230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153400" cy="3886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>
                <a:solidFill>
                  <a:schemeClr val="accent2"/>
                </a:solidFill>
              </a:rPr>
              <a:t>Renal crisis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/>
              <a:t>occurs in about 10% of all patients with scleroderma.</a:t>
            </a:r>
            <a:endParaRPr lang="en-US" sz="2800">
              <a:solidFill>
                <a:srgbClr val="333333"/>
              </a:solidFill>
            </a:endParaRPr>
          </a:p>
          <a:p>
            <a:pPr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/>
              <a:t>Renal crisis results </a:t>
            </a:r>
          </a:p>
          <a:p>
            <a:pPr>
              <a:lnSpc>
                <a:spcPct val="2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in severe uncontrolled </a:t>
            </a:r>
          </a:p>
          <a:p>
            <a:pPr>
              <a:lnSpc>
                <a:spcPct val="4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high blood pressure, </a:t>
            </a:r>
          </a:p>
          <a:p>
            <a:pPr>
              <a:lnSpc>
                <a:spcPct val="4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which can quickly lead </a:t>
            </a:r>
          </a:p>
          <a:p>
            <a:pPr>
              <a:lnSpc>
                <a:spcPct val="4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to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kidney failure.</a:t>
            </a:r>
            <a:endParaRPr lang="en-US">
              <a:solidFill>
                <a:srgbClr val="333333"/>
              </a:solidFill>
            </a:endParaRP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609600" y="10668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lnSpc>
                <a:spcPct val="90000"/>
              </a:lnSpc>
              <a:buFont typeface="Times" pitchFamily="1" charset="0"/>
              <a:buNone/>
            </a:pPr>
            <a:r>
              <a:rPr lang="en-US" sz="2800"/>
              <a:t>Kidney complications</a:t>
            </a:r>
            <a:endParaRPr lang="en-US" sz="2600">
              <a:solidFill>
                <a:srgbClr val="333333"/>
              </a:solidFill>
            </a:endParaRPr>
          </a:p>
        </p:txBody>
      </p:sp>
      <p:pic>
        <p:nvPicPr>
          <p:cNvPr id="121861" name="Picture 5" descr="grfx_acuteRe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19400"/>
            <a:ext cx="3003550" cy="300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2057400"/>
            <a:ext cx="8348662" cy="4114800"/>
          </a:xfrm>
        </p:spPr>
        <p:txBody>
          <a:bodyPr/>
          <a:lstStyle/>
          <a:p>
            <a:pPr>
              <a:spcAft>
                <a:spcPts val="500"/>
              </a:spcAft>
              <a:buFont typeface="Times" pitchFamily="1" charset="0"/>
              <a:buChar char="•"/>
            </a:pPr>
            <a:r>
              <a:rPr lang="en-US" sz="2800">
                <a:latin typeface="Helvetica" pitchFamily="1" charset="0"/>
              </a:rPr>
              <a:t>There is </a:t>
            </a:r>
            <a:r>
              <a:rPr lang="en-US" sz="2800">
                <a:solidFill>
                  <a:schemeClr val="accent2"/>
                </a:solidFill>
                <a:latin typeface="Helvetica" pitchFamily="1" charset="0"/>
              </a:rPr>
              <a:t>no direct cure</a:t>
            </a:r>
            <a:r>
              <a:rPr lang="en-US" sz="2800">
                <a:latin typeface="Helvetica" pitchFamily="1" charset="0"/>
              </a:rPr>
              <a:t> for scleroderma.</a:t>
            </a:r>
            <a:endParaRPr lang="en-US" sz="28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Aft>
                <a:spcPts val="500"/>
              </a:spcAft>
              <a:buFont typeface="Times" pitchFamily="1" charset="0"/>
              <a:buChar char="•"/>
            </a:pPr>
            <a:r>
              <a:rPr lang="en-US" sz="2800">
                <a:latin typeface="Helvetica" pitchFamily="1" charset="0"/>
              </a:rPr>
              <a:t>Because the cause is unknown, any treatment </a:t>
            </a:r>
          </a:p>
          <a:p>
            <a:pPr>
              <a:lnSpc>
                <a:spcPct val="40000"/>
              </a:lnSpc>
              <a:spcAft>
                <a:spcPts val="500"/>
              </a:spcAft>
              <a:buFont typeface="Times" pitchFamily="1" charset="0"/>
              <a:buNone/>
            </a:pPr>
            <a:r>
              <a:rPr lang="en-US" sz="2800">
                <a:latin typeface="Helvetica" pitchFamily="1" charset="0"/>
              </a:rPr>
              <a:t>	is patient-specific and aimed at ameliorating</a:t>
            </a:r>
          </a:p>
          <a:p>
            <a:pPr>
              <a:lnSpc>
                <a:spcPct val="60000"/>
              </a:lnSpc>
              <a:spcAft>
                <a:spcPts val="500"/>
              </a:spcAft>
              <a:buFont typeface="Times" pitchFamily="1" charset="0"/>
              <a:buNone/>
            </a:pPr>
            <a:r>
              <a:rPr lang="en-US" sz="2800">
                <a:latin typeface="Helvetica" pitchFamily="1" charset="0"/>
              </a:rPr>
              <a:t> 	symptoms of the disease.</a:t>
            </a:r>
          </a:p>
          <a:p>
            <a:pPr>
              <a:lnSpc>
                <a:spcPct val="130000"/>
              </a:lnSpc>
              <a:spcAft>
                <a:spcPts val="500"/>
              </a:spcAft>
              <a:buFont typeface="Times" pitchFamily="1" charset="0"/>
              <a:buChar char="•"/>
            </a:pPr>
            <a:r>
              <a:rPr lang="en-US" sz="2800">
                <a:latin typeface="Helvetica" pitchFamily="1" charset="0"/>
              </a:rPr>
              <a:t>Example: Patients with </a:t>
            </a:r>
            <a:r>
              <a:rPr lang="en-US" sz="2800">
                <a:solidFill>
                  <a:schemeClr val="accent2"/>
                </a:solidFill>
                <a:latin typeface="Helvetica" pitchFamily="1" charset="0"/>
              </a:rPr>
              <a:t>Raynaud’s phenomenon</a:t>
            </a:r>
          </a:p>
          <a:p>
            <a:pPr>
              <a:lnSpc>
                <a:spcPct val="40000"/>
              </a:lnSpc>
              <a:spcAft>
                <a:spcPts val="500"/>
              </a:spcAft>
              <a:buFont typeface="Times" pitchFamily="1" charset="0"/>
              <a:buNone/>
            </a:pPr>
            <a:r>
              <a:rPr lang="en-US" sz="2800">
                <a:latin typeface="Helvetica" pitchFamily="1" charset="0"/>
              </a:rPr>
              <a:t>	may be treated with agents to increase blood</a:t>
            </a:r>
          </a:p>
          <a:p>
            <a:pPr>
              <a:lnSpc>
                <a:spcPct val="70000"/>
              </a:lnSpc>
              <a:spcAft>
                <a:spcPts val="500"/>
              </a:spcAft>
              <a:buFont typeface="Times" pitchFamily="1" charset="0"/>
              <a:buNone/>
            </a:pPr>
            <a:r>
              <a:rPr lang="en-US" sz="2800">
                <a:latin typeface="Helvetica" pitchFamily="1" charset="0"/>
              </a:rPr>
              <a:t> 	flow to the fingers.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609600" y="914400"/>
            <a:ext cx="83486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accent2"/>
              </a:buClr>
              <a:buFont typeface="Times" pitchFamily="1" charset="0"/>
              <a:buNone/>
            </a:pPr>
            <a:r>
              <a:rPr lang="en-US" sz="3200" b="1"/>
              <a:t>Treatment</a:t>
            </a:r>
            <a:endParaRPr lang="en-US"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524000"/>
            <a:ext cx="8196262" cy="49530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800">
                <a:solidFill>
                  <a:schemeClr val="accent2"/>
                </a:solidFill>
                <a:latin typeface="Helvetica" pitchFamily="1" charset="0"/>
              </a:rPr>
              <a:t>Fibrosis of the skin</a:t>
            </a:r>
            <a:r>
              <a:rPr lang="en-US" sz="2800">
                <a:latin typeface="Helvetica" pitchFamily="1" charset="0"/>
              </a:rPr>
              <a:t> has been treated with varying degrees of success with agents such </a:t>
            </a:r>
          </a:p>
          <a:p>
            <a:pPr>
              <a:lnSpc>
                <a:spcPct val="80000"/>
              </a:lnSpc>
              <a:buFont typeface="Times" pitchFamily="1" charset="0"/>
              <a:buNone/>
            </a:pPr>
            <a:r>
              <a:rPr lang="en-US" sz="2800">
                <a:latin typeface="Helvetica" pitchFamily="1" charset="0"/>
              </a:rPr>
              <a:t>	as d-penicillamine, colchicine, PUVA, Relaxin,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>
                <a:latin typeface="Helvetica" pitchFamily="1" charset="0"/>
              </a:rPr>
              <a:t>	and cyclosporine. </a:t>
            </a:r>
          </a:p>
          <a:p>
            <a:pPr>
              <a:lnSpc>
                <a:spcPct val="170000"/>
              </a:lnSpc>
              <a:buFont typeface="Times" pitchFamily="1" charset="0"/>
              <a:buChar char="•"/>
            </a:pPr>
            <a:r>
              <a:rPr lang="en-US" sz="2800">
                <a:latin typeface="Helvetica" pitchFamily="1" charset="0"/>
              </a:rPr>
              <a:t>Because scleroderma is </a:t>
            </a:r>
          </a:p>
          <a:p>
            <a:pPr>
              <a:lnSpc>
                <a:spcPct val="40000"/>
              </a:lnSpc>
              <a:buFont typeface="Times" pitchFamily="1" charset="0"/>
              <a:buNone/>
            </a:pPr>
            <a:r>
              <a:rPr lang="en-US" sz="2800">
                <a:latin typeface="Helvetica" pitchFamily="1" charset="0"/>
              </a:rPr>
              <a:t>	an </a:t>
            </a:r>
            <a:r>
              <a:rPr lang="en-US" sz="2800">
                <a:solidFill>
                  <a:schemeClr val="accent2"/>
                </a:solidFill>
                <a:latin typeface="Helvetica" pitchFamily="1" charset="0"/>
              </a:rPr>
              <a:t>autoimmune disease,</a:t>
            </a:r>
            <a:r>
              <a:rPr lang="en-US" sz="2800">
                <a:latin typeface="Helvetica" pitchFamily="1" charset="0"/>
              </a:rPr>
              <a:t>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>
                <a:latin typeface="Helvetica" pitchFamily="1" charset="0"/>
              </a:rPr>
              <a:t>	one of the major pillars of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>
                <a:latin typeface="Helvetica" pitchFamily="1" charset="0"/>
              </a:rPr>
              <a:t>	treatment involves the use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>
                <a:latin typeface="Helvetica" pitchFamily="1" charset="0"/>
              </a:rPr>
              <a:t>	of </a:t>
            </a:r>
            <a:r>
              <a:rPr lang="en-US" sz="2800">
                <a:solidFill>
                  <a:schemeClr val="accent2"/>
                </a:solidFill>
                <a:latin typeface="Helvetica" pitchFamily="1" charset="0"/>
              </a:rPr>
              <a:t>immunosuppressive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  <a:latin typeface="Helvetica" pitchFamily="1" charset="0"/>
              </a:rPr>
              <a:t>	agents.</a:t>
            </a:r>
            <a:r>
              <a:rPr lang="en-US" sz="2400">
                <a:latin typeface="Helvetica" pitchFamily="1" charset="0"/>
              </a:rPr>
              <a:t> </a:t>
            </a:r>
          </a:p>
        </p:txBody>
      </p:sp>
      <p:pic>
        <p:nvPicPr>
          <p:cNvPr id="116740" name="Picture 4" descr="medicine_pills-580x386"/>
          <p:cNvPicPr>
            <a:picLocks noChangeAspect="1" noChangeArrowheads="1"/>
          </p:cNvPicPr>
          <p:nvPr/>
        </p:nvPicPr>
        <p:blipFill>
          <a:blip r:embed="rId3" cstate="print"/>
          <a:srcRect l="3104"/>
          <a:stretch>
            <a:fillRect/>
          </a:stretch>
        </p:blipFill>
        <p:spPr bwMode="auto">
          <a:xfrm>
            <a:off x="5638800" y="3279775"/>
            <a:ext cx="2886075" cy="197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1524000"/>
            <a:ext cx="8043862" cy="4953000"/>
          </a:xfrm>
        </p:spPr>
        <p:txBody>
          <a:bodyPr/>
          <a:lstStyle/>
          <a:p>
            <a:pPr>
              <a:lnSpc>
                <a:spcPct val="70000"/>
              </a:lnSpc>
              <a:buFont typeface="Times" pitchFamily="1" charset="0"/>
              <a:buChar char="•"/>
            </a:pPr>
            <a:r>
              <a:rPr lang="en-US" sz="2800"/>
              <a:t>With </a:t>
            </a:r>
            <a:r>
              <a:rPr lang="en-US" sz="2800">
                <a:solidFill>
                  <a:schemeClr val="accent2"/>
                </a:solidFill>
              </a:rPr>
              <a:t>systemic</a:t>
            </a:r>
            <a:r>
              <a:rPr lang="en-US" sz="2800"/>
              <a:t> scleroderma, skin changes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may occur suddenly and progressively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worsen during the first one to two years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of the disease.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endParaRPr lang="en-US" sz="2800"/>
          </a:p>
          <a:p>
            <a:pPr>
              <a:lnSpc>
                <a:spcPct val="40000"/>
              </a:lnSpc>
              <a:buFont typeface="Times" pitchFamily="1" charset="0"/>
              <a:buChar char="•"/>
            </a:pPr>
            <a:r>
              <a:rPr lang="en-US" sz="2800"/>
              <a:t>After that, changes level off or subside, and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</a:t>
            </a:r>
            <a:r>
              <a:rPr lang="en-US" sz="2800">
                <a:solidFill>
                  <a:schemeClr val="accent2"/>
                </a:solidFill>
              </a:rPr>
              <a:t>sometimes even resolve on their own without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 	treatment.</a:t>
            </a:r>
          </a:p>
          <a:p>
            <a:pPr>
              <a:lnSpc>
                <a:spcPct val="150000"/>
              </a:lnSpc>
              <a:buFont typeface="Times" pitchFamily="1" charset="0"/>
              <a:buChar char="•"/>
            </a:pPr>
            <a:r>
              <a:rPr lang="en-US" sz="2800"/>
              <a:t>When </a:t>
            </a:r>
            <a:r>
              <a:rPr lang="en-US" sz="2800">
                <a:solidFill>
                  <a:schemeClr val="accent2"/>
                </a:solidFill>
              </a:rPr>
              <a:t>internal organ damage</a:t>
            </a:r>
            <a:r>
              <a:rPr lang="en-US" sz="2800"/>
              <a:t> has occurred,</a:t>
            </a:r>
          </a:p>
          <a:p>
            <a:pPr>
              <a:lnSpc>
                <a:spcPct val="50000"/>
              </a:lnSpc>
              <a:buFont typeface="Times" pitchFamily="1" charset="0"/>
              <a:buNone/>
            </a:pPr>
            <a:r>
              <a:rPr lang="en-US" sz="2800"/>
              <a:t>	treatment for the specific condition is required.</a:t>
            </a:r>
            <a:endParaRPr lang="en-US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1524000"/>
            <a:ext cx="8348662" cy="47244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800">
                <a:solidFill>
                  <a:schemeClr val="accent2"/>
                </a:solidFill>
              </a:rPr>
              <a:t>Pulmonary fibrosis</a:t>
            </a:r>
            <a:r>
              <a:rPr lang="en-US" sz="2800"/>
              <a:t> may be treated with drugs that suppress the immune system, along with low doses of </a:t>
            </a:r>
            <a:r>
              <a:rPr lang="en-US" sz="2800">
                <a:solidFill>
                  <a:schemeClr val="accent2"/>
                </a:solidFill>
              </a:rPr>
              <a:t>corticosteroids.</a:t>
            </a:r>
            <a:endParaRPr lang="en-US" sz="2800">
              <a:latin typeface="Lucida Grande" pitchFamily="1" charset="0"/>
            </a:endParaRPr>
          </a:p>
          <a:p>
            <a:pPr eaLnBrk="0" hangingPunct="0">
              <a:lnSpc>
                <a:spcPct val="170000"/>
              </a:lnSpc>
              <a:spcBef>
                <a:spcPct val="0"/>
              </a:spcBef>
              <a:buFont typeface="Times" pitchFamily="1" charset="0"/>
              <a:buChar char="•"/>
            </a:pPr>
            <a:r>
              <a:rPr lang="en-US" sz="2800">
                <a:solidFill>
                  <a:schemeClr val="accent2"/>
                </a:solidFill>
              </a:rPr>
              <a:t>Pulmonary hypertension</a:t>
            </a:r>
            <a:r>
              <a:rPr lang="en-US" sz="2800"/>
              <a:t> may be treated with</a:t>
            </a:r>
          </a:p>
          <a:p>
            <a:pPr eaLnBrk="0" hangingPunct="0">
              <a:lnSpc>
                <a:spcPct val="70000"/>
              </a:lnSpc>
              <a:spcBef>
                <a:spcPct val="0"/>
              </a:spcBef>
              <a:buClrTx/>
              <a:buFont typeface="Times" pitchFamily="1" charset="0"/>
              <a:buNone/>
            </a:pPr>
            <a:r>
              <a:rPr lang="en-US" sz="2800"/>
              <a:t>	drugs that dilate the blood vessels, or with newer</a:t>
            </a:r>
          </a:p>
          <a:p>
            <a:pPr eaLnBrk="0" hangingPunct="0">
              <a:spcBef>
                <a:spcPct val="0"/>
              </a:spcBef>
              <a:buClrTx/>
              <a:buFont typeface="Times" pitchFamily="1" charset="0"/>
              <a:buNone/>
            </a:pPr>
            <a:r>
              <a:rPr lang="en-US" sz="2800"/>
              <a:t> 	medications that are prescribed specifically for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Tx/>
              <a:buFont typeface="Times" pitchFamily="1" charset="0"/>
              <a:buNone/>
            </a:pPr>
            <a:r>
              <a:rPr lang="en-US" sz="2800"/>
              <a:t>	treating pulmonary hypertension.</a:t>
            </a:r>
            <a:endParaRPr lang="en-US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1447800"/>
            <a:ext cx="7891462" cy="47244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/>
              <a:t>Treatment for </a:t>
            </a:r>
            <a:r>
              <a:rPr lang="en-US" sz="2800">
                <a:solidFill>
                  <a:schemeClr val="accent2"/>
                </a:solidFill>
              </a:rPr>
              <a:t>heart conditions</a:t>
            </a:r>
            <a:r>
              <a:rPr lang="en-US" sz="2800"/>
              <a:t> related to </a:t>
            </a:r>
          </a:p>
          <a:p>
            <a:pPr>
              <a:lnSpc>
                <a:spcPct val="1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scleroderma ranges from </a:t>
            </a:r>
            <a:r>
              <a:rPr lang="en-US" sz="2800">
                <a:solidFill>
                  <a:schemeClr val="accent2"/>
                </a:solidFill>
              </a:rPr>
              <a:t>drugs to surgery</a:t>
            </a:r>
            <a:endParaRPr lang="en-US" sz="2800"/>
          </a:p>
          <a:p>
            <a:pPr>
              <a:lnSpc>
                <a:spcPct val="4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and varies depending on the nature of </a:t>
            </a:r>
          </a:p>
          <a:p>
            <a:pPr>
              <a:lnSpc>
                <a:spcPct val="4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the condition.</a:t>
            </a:r>
            <a:endParaRPr lang="en-US" sz="2800">
              <a:solidFill>
                <a:srgbClr val="333333"/>
              </a:solidFill>
            </a:endParaRPr>
          </a:p>
          <a:p>
            <a:pPr>
              <a:lnSpc>
                <a:spcPct val="110000"/>
              </a:lnSpc>
              <a:spcAft>
                <a:spcPts val="1200"/>
              </a:spcAft>
              <a:buFont typeface="Times" pitchFamily="1" charset="0"/>
              <a:buChar char="•"/>
            </a:pPr>
            <a:r>
              <a:rPr lang="en-US" sz="2800"/>
              <a:t>Treatment for </a:t>
            </a:r>
            <a:r>
              <a:rPr lang="en-US" sz="2800">
                <a:solidFill>
                  <a:schemeClr val="accent2"/>
                </a:solidFill>
              </a:rPr>
              <a:t>kidney conditions</a:t>
            </a:r>
            <a:r>
              <a:rPr lang="en-US" sz="2800"/>
              <a:t> related to</a:t>
            </a:r>
          </a:p>
          <a:p>
            <a:pPr>
              <a:lnSpc>
                <a:spcPct val="2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scleroderma, includes regular blood pressure</a:t>
            </a:r>
          </a:p>
          <a:p>
            <a:pPr>
              <a:lnSpc>
                <a:spcPct val="4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checks and prescribed medications such as</a:t>
            </a:r>
          </a:p>
          <a:p>
            <a:pPr>
              <a:lnSpc>
                <a:spcPct val="40000"/>
              </a:lnSpc>
              <a:spcAft>
                <a:spcPts val="1200"/>
              </a:spcAft>
              <a:buFont typeface="Times" pitchFamily="1" charset="0"/>
              <a:buNone/>
            </a:pPr>
            <a:r>
              <a:rPr lang="en-US" sz="2800"/>
              <a:t>	</a:t>
            </a:r>
            <a:r>
              <a:rPr lang="en-US" sz="2800">
                <a:solidFill>
                  <a:schemeClr val="accent2"/>
                </a:solidFill>
                <a:latin typeface="Helvetica" pitchFamily="1" charset="0"/>
              </a:rPr>
              <a:t>ACE inhibitors.</a:t>
            </a:r>
            <a:r>
              <a:rPr lang="en-US" sz="2800">
                <a:latin typeface="Helvetica" pitchFamily="1" charset="0"/>
              </a:rPr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Summary</a:t>
            </a: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133600"/>
            <a:ext cx="8001000" cy="4267200"/>
          </a:xfrm>
        </p:spPr>
        <p:txBody>
          <a:bodyPr/>
          <a:lstStyle/>
          <a:p>
            <a:pPr>
              <a:lnSpc>
                <a:spcPct val="70000"/>
              </a:lnSpc>
              <a:buFont typeface="Times" pitchFamily="1" charset="0"/>
              <a:buChar char="•"/>
            </a:pPr>
            <a:r>
              <a:rPr lang="en-US" sz="2800"/>
              <a:t>Learning to live with </a:t>
            </a:r>
            <a:r>
              <a:rPr lang="en-US" sz="2800">
                <a:solidFill>
                  <a:schemeClr val="accent2"/>
                </a:solidFill>
              </a:rPr>
              <a:t>scleroderma</a:t>
            </a:r>
            <a:r>
              <a:rPr lang="en-US" sz="2800"/>
              <a:t> can be</a:t>
            </a:r>
          </a:p>
          <a:p>
            <a:pPr>
              <a:lnSpc>
                <a:spcPct val="80000"/>
              </a:lnSpc>
              <a:buFont typeface="Times" pitchFamily="1" charset="0"/>
              <a:buNone/>
            </a:pPr>
            <a:r>
              <a:rPr lang="en-US" sz="2800"/>
              <a:t>	challenging. There are many areas of one’s</a:t>
            </a:r>
          </a:p>
          <a:p>
            <a:pPr>
              <a:lnSpc>
                <a:spcPct val="80000"/>
              </a:lnSpc>
              <a:buFont typeface="Times" pitchFamily="1" charset="0"/>
              <a:buNone/>
            </a:pPr>
            <a:r>
              <a:rPr lang="en-US" sz="2800"/>
              <a:t> 	life that are changed by the disease. </a:t>
            </a:r>
          </a:p>
          <a:p>
            <a:pPr>
              <a:lnSpc>
                <a:spcPct val="160000"/>
              </a:lnSpc>
              <a:buFont typeface="Times" pitchFamily="1" charset="0"/>
              <a:buChar char="•"/>
            </a:pPr>
            <a:r>
              <a:rPr lang="en-US" sz="2800"/>
              <a:t>Finding ways to </a:t>
            </a:r>
            <a:r>
              <a:rPr lang="en-US" sz="2800">
                <a:solidFill>
                  <a:schemeClr val="accent2"/>
                </a:solidFill>
              </a:rPr>
              <a:t>remain active and cope with </a:t>
            </a:r>
          </a:p>
          <a:p>
            <a:pPr>
              <a:lnSpc>
                <a:spcPct val="60000"/>
              </a:lnSpc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uncertainty</a:t>
            </a:r>
            <a:r>
              <a:rPr lang="en-US" sz="2800"/>
              <a:t> will lead those affected by the</a:t>
            </a:r>
          </a:p>
          <a:p>
            <a:pPr>
              <a:lnSpc>
                <a:spcPct val="80000"/>
              </a:lnSpc>
              <a:buFont typeface="Times" pitchFamily="1" charset="0"/>
              <a:buNone/>
            </a:pPr>
            <a:r>
              <a:rPr lang="en-US" sz="2800"/>
              <a:t>	condition to feel better physically and </a:t>
            </a:r>
          </a:p>
          <a:p>
            <a:pPr>
              <a:lnSpc>
                <a:spcPct val="80000"/>
              </a:lnSpc>
              <a:buFont typeface="Times" pitchFamily="1" charset="0"/>
              <a:buNone/>
            </a:pPr>
            <a:r>
              <a:rPr lang="en-US" sz="2800"/>
              <a:t>	emotionally.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For more information</a:t>
            </a: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133600"/>
            <a:ext cx="8001000" cy="4267200"/>
          </a:xfrm>
        </p:spPr>
        <p:txBody>
          <a:bodyPr/>
          <a:lstStyle/>
          <a:p>
            <a:pPr>
              <a:lnSpc>
                <a:spcPct val="70000"/>
              </a:lnSpc>
              <a:buFont typeface="Times" pitchFamily="1" charset="0"/>
              <a:buChar char="•"/>
            </a:pPr>
            <a:r>
              <a:rPr lang="en-US" sz="2800">
                <a:solidFill>
                  <a:schemeClr val="accent2"/>
                </a:solidFill>
              </a:rPr>
              <a:t>Scleroderma Foundation</a:t>
            </a:r>
            <a:endParaRPr lang="en-US" sz="2800"/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www.scleroderma.org </a:t>
            </a:r>
          </a:p>
          <a:p>
            <a:pPr>
              <a:lnSpc>
                <a:spcPct val="150000"/>
              </a:lnSpc>
              <a:buFont typeface="Times" pitchFamily="1" charset="0"/>
              <a:buChar char="•"/>
            </a:pPr>
            <a:r>
              <a:rPr lang="en-US" sz="2800">
                <a:solidFill>
                  <a:schemeClr val="accent2"/>
                </a:solidFill>
              </a:rPr>
              <a:t>The University of Texas Health Science</a:t>
            </a:r>
          </a:p>
          <a:p>
            <a:pPr>
              <a:lnSpc>
                <a:spcPct val="50000"/>
              </a:lnSpc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 	Center at Houston</a:t>
            </a:r>
          </a:p>
          <a:p>
            <a:pPr>
              <a:lnSpc>
                <a:spcPct val="40000"/>
              </a:lnSpc>
              <a:buFont typeface="Times" pitchFamily="1" charset="0"/>
              <a:buNone/>
            </a:pPr>
            <a:endParaRPr lang="en-US" sz="2800">
              <a:solidFill>
                <a:schemeClr val="accent2"/>
              </a:solidFill>
            </a:endParaRPr>
          </a:p>
          <a:p>
            <a:pPr>
              <a:lnSpc>
                <a:spcPct val="0"/>
              </a:lnSpc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</a:t>
            </a:r>
            <a:r>
              <a:rPr lang="en-US" sz="2800"/>
              <a:t>Scleroderma research and DNA registry</a:t>
            </a:r>
            <a:endParaRPr lang="en-US" sz="2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Times" pitchFamily="1" charset="0"/>
              <a:buNone/>
            </a:pPr>
            <a:r>
              <a:rPr lang="en-US" sz="2800"/>
              <a:t>	www.uth.tmc.edu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References/Resources</a:t>
            </a: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057400"/>
            <a:ext cx="8001000" cy="3733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200"/>
              <a:t>National Institute of Arthritis and Musculoskeletal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/>
              <a:t>and Skin Diseases</a:t>
            </a:r>
            <a:endParaRPr lang="en-US" sz="2200">
              <a:solidFill>
                <a:srgbClr val="333333"/>
              </a:solidFill>
              <a:hlinkClick r:id="rId3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>
                <a:solidFill>
                  <a:srgbClr val="333333"/>
                </a:solidFill>
                <a:hlinkClick r:id="rId3"/>
              </a:rPr>
              <a:t>http://www.niams.nih.gov/Health_Info/Scleroderma/default.asp</a:t>
            </a:r>
            <a:endParaRPr lang="en-US" sz="2200">
              <a:solidFill>
                <a:srgbClr val="333333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200">
              <a:solidFill>
                <a:srgbClr val="333333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The University of Texas Health Science Center at Houston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>
                <a:hlinkClick r:id="rId4"/>
              </a:rPr>
              <a:t>http://www.uthouston.edu/media/newsreleases/nr2010/index</a:t>
            </a:r>
            <a:endParaRPr lang="en-US" sz="2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.htm?id=1963629</a:t>
            </a:r>
            <a:endParaRPr lang="en-US" sz="2200">
              <a:solidFill>
                <a:srgbClr val="333333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200">
              <a:solidFill>
                <a:srgbClr val="333333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>
                <a:solidFill>
                  <a:srgbClr val="333333"/>
                </a:solidFill>
              </a:rPr>
              <a:t>The University of Texas Health Science Center at Houston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>
                <a:hlinkClick r:id="rId5"/>
              </a:rPr>
              <a:t>http://www.uth.tmc.edu/schools/med/imed/divisions/</a:t>
            </a:r>
            <a:endParaRPr lang="en-US" sz="2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medical-genetics/scleroderma.html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/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hlinkClick r:id="rId6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b="1">
              <a:solidFill>
                <a:srgbClr val="333333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524000"/>
            <a:ext cx="8043862" cy="49530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800"/>
              <a:t>The immune system is thought to stimulate</a:t>
            </a:r>
          </a:p>
          <a:p>
            <a:pPr>
              <a:lnSpc>
                <a:spcPct val="80000"/>
              </a:lnSpc>
              <a:buFont typeface="Times" pitchFamily="1" charset="0"/>
              <a:buNone/>
            </a:pPr>
            <a:r>
              <a:rPr lang="en-US" sz="2800"/>
              <a:t>	cells called fibroblasts so they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produce too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much collagen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/>
              <a:t>forming </a:t>
            </a:r>
            <a:r>
              <a:rPr lang="en-US" sz="2800">
                <a:solidFill>
                  <a:schemeClr val="accent2"/>
                </a:solidFill>
              </a:rPr>
              <a:t>thick connective </a:t>
            </a:r>
          </a:p>
          <a:p>
            <a:pPr>
              <a:lnSpc>
                <a:spcPct val="80000"/>
              </a:lnSpc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tissue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/>
              <a:t>that builds up within the skin and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 	internal organs.</a:t>
            </a:r>
            <a:endParaRPr lang="en-US">
              <a:solidFill>
                <a:srgbClr val="333333"/>
              </a:solidFill>
            </a:endParaRPr>
          </a:p>
        </p:txBody>
      </p:sp>
      <p:pic>
        <p:nvPicPr>
          <p:cNvPr id="56326" name="Picture 6" descr="scleroderma-hand"/>
          <p:cNvPicPr>
            <a:picLocks noChangeAspect="1" noChangeArrowheads="1"/>
          </p:cNvPicPr>
          <p:nvPr/>
        </p:nvPicPr>
        <p:blipFill>
          <a:blip r:embed="rId3" cstate="print"/>
          <a:srcRect t="3336" b="3336"/>
          <a:stretch>
            <a:fillRect/>
          </a:stretch>
        </p:blipFill>
        <p:spPr bwMode="auto">
          <a:xfrm>
            <a:off x="4114800" y="3505200"/>
            <a:ext cx="4216400" cy="266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524000"/>
            <a:ext cx="8001000" cy="4267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The Mayo Clinic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>
                <a:hlinkClick r:id="rId2"/>
              </a:rPr>
              <a:t>http://www.mayoclinic.com/health/scleroderma/DS00362</a:t>
            </a:r>
            <a:endParaRPr lang="en-US" sz="2200"/>
          </a:p>
          <a:p>
            <a:pPr>
              <a:lnSpc>
                <a:spcPct val="80000"/>
              </a:lnSpc>
              <a:buFontTx/>
              <a:buNone/>
            </a:pPr>
            <a:endParaRPr lang="en-US" sz="2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The Scleroderma Foundation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http://www.scleroderma.org/media/overview.shtm</a:t>
            </a:r>
          </a:p>
          <a:p>
            <a:pPr>
              <a:buFontTx/>
              <a:buNone/>
            </a:pPr>
            <a:endParaRPr lang="en-US" sz="2200"/>
          </a:p>
          <a:p>
            <a:pPr>
              <a:buFontTx/>
              <a:buNone/>
            </a:pPr>
            <a:r>
              <a:rPr lang="en-US" sz="2200"/>
              <a:t>Wikipedia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>
                <a:hlinkClick r:id="rId3"/>
              </a:rPr>
              <a:t>http://en.wikipedia.org/wiki/Scleroderma</a:t>
            </a:r>
            <a:endParaRPr lang="en-US" sz="2200"/>
          </a:p>
          <a:p>
            <a:pPr>
              <a:buFontTx/>
              <a:buNone/>
            </a:pPr>
            <a:endParaRPr lang="en-US" sz="2200"/>
          </a:p>
          <a:p>
            <a:pPr>
              <a:buFontTx/>
              <a:buNone/>
            </a:pPr>
            <a:r>
              <a:rPr lang="en-US" sz="2200"/>
              <a:t>Johns Hopkins University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>
                <a:hlinkClick r:id="rId4"/>
              </a:rPr>
              <a:t>http://www.hopkinsscleroderma.org/scleroderma/</a:t>
            </a:r>
            <a:endParaRPr lang="en-US" sz="2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1524000"/>
            <a:ext cx="8001000" cy="4267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Web Health Centre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>
                <a:hlinkClick r:id="rId2"/>
              </a:rPr>
              <a:t>http://www.webhealthcentre.com/drugix/D_Penicillamine</a:t>
            </a:r>
            <a:endParaRPr lang="en-US" sz="2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_DI0052.aspx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Wikipedia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http://en.wikipedia.org/wiki/Colchicine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MedicineNet.com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/>
              <a:t>http://www.medterms.com/script/main/art.asp?articlekey=9867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200"/>
          </a:p>
          <a:p>
            <a:pPr>
              <a:lnSpc>
                <a:spcPct val="90000"/>
              </a:lnSpc>
              <a:buFontTx/>
              <a:buNone/>
            </a:pPr>
            <a:endParaRPr lang="en-US" sz="2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Glossary</a:t>
            </a: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133600"/>
            <a:ext cx="8120062" cy="38862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200" b="1"/>
              <a:t>ACE inhibitors-</a:t>
            </a:r>
            <a:r>
              <a:rPr lang="en-US" sz="2200"/>
              <a:t> </a:t>
            </a:r>
            <a:r>
              <a:rPr lang="en-US" sz="2200">
                <a:latin typeface="Helvetica" pitchFamily="1" charset="0"/>
              </a:rPr>
              <a:t>a group of pharmaceuticals that are used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>
                <a:latin typeface="Helvetica" pitchFamily="1" charset="0"/>
              </a:rPr>
              <a:t>primarily in the treatment of hypertension and congestive heart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>
                <a:latin typeface="Helvetica" pitchFamily="1" charset="0"/>
              </a:rPr>
              <a:t>failure.</a:t>
            </a:r>
            <a:endParaRPr lang="en-US" sz="2200" b="1"/>
          </a:p>
          <a:p>
            <a:pPr>
              <a:lnSpc>
                <a:spcPct val="70000"/>
              </a:lnSpc>
              <a:buFontTx/>
              <a:buNone/>
            </a:pPr>
            <a:endParaRPr lang="en-US" sz="2200" b="1"/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 b="1"/>
              <a:t>autoimmune disease-</a:t>
            </a:r>
            <a:r>
              <a:rPr lang="en-US" sz="2200"/>
              <a:t> conditions that </a:t>
            </a:r>
            <a:r>
              <a:rPr lang="en-US" sz="2200">
                <a:latin typeface="Helvetica" pitchFamily="1" charset="0"/>
              </a:rPr>
              <a:t>arise from an overactive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>
                <a:latin typeface="Helvetica" pitchFamily="1" charset="0"/>
              </a:rPr>
              <a:t>immune response of the body against substances and tissues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>
                <a:latin typeface="Helvetica" pitchFamily="1" charset="0"/>
              </a:rPr>
              <a:t>normally present in the body. (The body actually attacks its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>
                <a:latin typeface="Helvetica" pitchFamily="1" charset="0"/>
              </a:rPr>
              <a:t>own cells.)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2200">
              <a:latin typeface="Helvetica" pitchFamily="1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 b="1"/>
              <a:t>colchicine-</a:t>
            </a:r>
            <a:r>
              <a:rPr lang="en-US" sz="2200"/>
              <a:t> a medication used in the treatment of rheumatic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/>
              <a:t>disorders, especially gout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00200"/>
            <a:ext cx="8120062" cy="45720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200" b="1"/>
              <a:t>collagen-</a:t>
            </a:r>
            <a:r>
              <a:rPr lang="en-US" sz="2200"/>
              <a:t> an insoluble fibrous protein of vertebrates that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/>
              <a:t>Is the chief constituent of the fibrils of connective tissue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2200"/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 b="1"/>
              <a:t>corticosteroids-</a:t>
            </a:r>
            <a:r>
              <a:rPr lang="en-US" sz="2200"/>
              <a:t> any of the steroid hormones made by the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/>
              <a:t>cortex (outer layer) of the adrenal gland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2200"/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 b="1"/>
              <a:t>cyclosporine-</a:t>
            </a:r>
            <a:r>
              <a:rPr lang="en-US" sz="2200"/>
              <a:t> medication used in the treatment of psoriasis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/>
              <a:t>and other skin disorders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2200"/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 b="1"/>
              <a:t>d-penicillamine-</a:t>
            </a:r>
            <a:r>
              <a:rPr lang="en-US" sz="2200"/>
              <a:t> a degradation product of penicillin used in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/>
              <a:t>the treatment of severe and active rheumatoid arthritis</a:t>
            </a:r>
            <a:endParaRPr lang="en-US" sz="2000"/>
          </a:p>
          <a:p>
            <a:pPr>
              <a:lnSpc>
                <a:spcPct val="70000"/>
              </a:lnSpc>
              <a:buFontTx/>
              <a:buNone/>
            </a:pPr>
            <a:endParaRPr lang="en-US" sz="2000"/>
          </a:p>
          <a:p>
            <a:pPr>
              <a:lnSpc>
                <a:spcPct val="70000"/>
              </a:lnSpc>
              <a:buFontTx/>
              <a:buNone/>
            </a:pPr>
            <a:endParaRPr lang="en-US" sz="2000">
              <a:latin typeface="Verdana" pitchFamily="1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00200"/>
            <a:ext cx="8001000" cy="50292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200" b="1"/>
              <a:t>fibroblasts-</a:t>
            </a:r>
            <a:r>
              <a:rPr lang="en-US" sz="2200"/>
              <a:t> a</a:t>
            </a:r>
            <a:r>
              <a:rPr lang="en-US" sz="2200">
                <a:latin typeface="Helvetica" pitchFamily="1" charset="0"/>
              </a:rPr>
              <a:t> type of cell that synthesizes the extracellular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>
                <a:latin typeface="Helvetica" pitchFamily="1" charset="0"/>
              </a:rPr>
              <a:t>matrix and collagen, the structural framework for animal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>
                <a:latin typeface="Helvetica" pitchFamily="1" charset="0"/>
              </a:rPr>
              <a:t>tissues, and plays a critical role in wound healing.</a:t>
            </a:r>
            <a:endParaRPr lang="en-US" sz="2200"/>
          </a:p>
          <a:p>
            <a:pPr>
              <a:lnSpc>
                <a:spcPct val="70000"/>
              </a:lnSpc>
              <a:buFontTx/>
              <a:buNone/>
            </a:pPr>
            <a:endParaRPr lang="en-US" sz="2200"/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 b="1"/>
              <a:t>genome-wide association study-</a:t>
            </a:r>
            <a:r>
              <a:rPr lang="en-US" sz="2200"/>
              <a:t> </a:t>
            </a:r>
            <a:r>
              <a:rPr lang="en-US" sz="2200">
                <a:latin typeface="Helvetica" pitchFamily="1" charset="0"/>
              </a:rPr>
              <a:t>an examination of all 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>
                <a:latin typeface="Helvetica" pitchFamily="1" charset="0"/>
              </a:rPr>
              <a:t>most of the genes (the genome) of different individuals of 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>
                <a:latin typeface="Helvetica" pitchFamily="1" charset="0"/>
              </a:rPr>
              <a:t>particular species to see how much the genes vary from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>
                <a:latin typeface="Helvetica" pitchFamily="1" charset="0"/>
              </a:rPr>
              <a:t>individual to individual. Different variations are then associated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>
                <a:latin typeface="Helvetica" pitchFamily="1" charset="0"/>
              </a:rPr>
              <a:t>with different traits.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>
              <a:latin typeface="Helvetica" pitchFamily="1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 b="1"/>
              <a:t>immunosuppressant-</a:t>
            </a:r>
            <a:r>
              <a:rPr lang="en-US" sz="2200"/>
              <a:t> an agent that can suppress or prevent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/>
              <a:t>the immune response, used to treat autoimmune disorders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2200"/>
          </a:p>
          <a:p>
            <a:pPr>
              <a:lnSpc>
                <a:spcPct val="70000"/>
              </a:lnSpc>
              <a:buFontTx/>
              <a:buNone/>
            </a:pPr>
            <a:endParaRPr lang="en-US" sz="2200">
              <a:latin typeface="Helvetic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200">
              <a:latin typeface="Helvetica" pitchFamily="1" charset="0"/>
            </a:endParaRPr>
          </a:p>
          <a:p>
            <a:pPr>
              <a:lnSpc>
                <a:spcPct val="70000"/>
              </a:lnSpc>
              <a:buFontTx/>
              <a:buNone/>
            </a:pPr>
            <a:endParaRPr lang="en-US" sz="2200"/>
          </a:p>
          <a:p>
            <a:pPr>
              <a:lnSpc>
                <a:spcPct val="70000"/>
              </a:lnSpc>
              <a:buFontTx/>
              <a:buNone/>
            </a:pPr>
            <a:endParaRPr lang="en-US" sz="2200"/>
          </a:p>
          <a:p>
            <a:pPr>
              <a:lnSpc>
                <a:spcPct val="70000"/>
              </a:lnSpc>
              <a:buFontTx/>
              <a:buNone/>
            </a:pPr>
            <a:endParaRPr lang="en-US" sz="2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1600200"/>
            <a:ext cx="8001000" cy="47244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200" b="1"/>
              <a:t>lupus- </a:t>
            </a:r>
            <a:r>
              <a:rPr lang="en-US" sz="2200"/>
              <a:t>a chronic inflammatory disease that can affect various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/>
              <a:t>parts of the body, especially the skin, joints, blood, and kidneys 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2200"/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 b="1"/>
              <a:t>multiple sclerosis (MS)- </a:t>
            </a:r>
            <a:r>
              <a:rPr lang="en-US" sz="2200"/>
              <a:t>a debilitating disease in which your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/>
              <a:t>body’s immune system eats away at the protective sheath that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/>
              <a:t>covers your nerves, interfering with the communication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/>
              <a:t>between your brain and the rest of your body</a:t>
            </a:r>
            <a:endParaRPr lang="en-US" sz="2200" b="1"/>
          </a:p>
          <a:p>
            <a:pPr>
              <a:lnSpc>
                <a:spcPct val="70000"/>
              </a:lnSpc>
              <a:buFontTx/>
              <a:buNone/>
            </a:pPr>
            <a:endParaRPr lang="en-US" sz="2200" b="1"/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 b="1"/>
              <a:t>PUVA-</a:t>
            </a:r>
            <a:r>
              <a:rPr lang="en-US" sz="2200"/>
              <a:t> (psoralen ultraviolet A) a medication used to treat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/>
              <a:t>vitiligo (white patches on the skin)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2200"/>
          </a:p>
          <a:p>
            <a:pPr>
              <a:lnSpc>
                <a:spcPct val="70000"/>
              </a:lnSpc>
              <a:buFontTx/>
              <a:buNone/>
            </a:pPr>
            <a:endParaRPr lang="en-US" sz="2200">
              <a:latin typeface="Helvetica" pitchFamily="1" charset="0"/>
            </a:endParaRPr>
          </a:p>
          <a:p>
            <a:pPr>
              <a:lnSpc>
                <a:spcPct val="70000"/>
              </a:lnSpc>
              <a:buFontTx/>
              <a:buNone/>
            </a:pPr>
            <a:endParaRPr lang="en-US" sz="2200"/>
          </a:p>
          <a:p>
            <a:pPr>
              <a:lnSpc>
                <a:spcPct val="70000"/>
              </a:lnSpc>
              <a:buFontTx/>
              <a:buNone/>
            </a:pPr>
            <a:endParaRPr lang="en-US" sz="2200">
              <a:latin typeface="Helvetica" pitchFamily="1" charset="0"/>
            </a:endParaRP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392113" y="4783138"/>
            <a:ext cx="1841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endParaRPr lang="en-US">
              <a:latin typeface="Helvetica" pitchFamily="1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1600200"/>
            <a:ext cx="8001000" cy="47244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200" b="1"/>
              <a:t>rheumatoid arthritis-</a:t>
            </a:r>
            <a:r>
              <a:rPr lang="en-US" sz="2200"/>
              <a:t> an autoimmune disease that causes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/>
              <a:t>chronic inflammation of the joints</a:t>
            </a:r>
            <a:endParaRPr lang="en-US" sz="2200" b="1"/>
          </a:p>
          <a:p>
            <a:pPr>
              <a:lnSpc>
                <a:spcPct val="70000"/>
              </a:lnSpc>
              <a:buFontTx/>
              <a:buNone/>
            </a:pPr>
            <a:endParaRPr lang="en-US" sz="2200" b="1"/>
          </a:p>
          <a:p>
            <a:pPr>
              <a:lnSpc>
                <a:spcPct val="70000"/>
              </a:lnSpc>
              <a:buFontTx/>
              <a:buNone/>
            </a:pPr>
            <a:r>
              <a:rPr lang="en-US" sz="2200" b="1"/>
              <a:t>Relaxin-</a:t>
            </a:r>
            <a:r>
              <a:rPr lang="en-US" sz="2200"/>
              <a:t> a synthetic form of a hormone used to soften skin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2200"/>
          </a:p>
          <a:p>
            <a:pPr>
              <a:lnSpc>
                <a:spcPct val="70000"/>
              </a:lnSpc>
              <a:buFontTx/>
              <a:buNone/>
            </a:pPr>
            <a:endParaRPr lang="en-US" sz="2200"/>
          </a:p>
          <a:p>
            <a:pPr>
              <a:lnSpc>
                <a:spcPct val="70000"/>
              </a:lnSpc>
              <a:buFontTx/>
              <a:buNone/>
            </a:pPr>
            <a:endParaRPr lang="en-US" sz="2200">
              <a:latin typeface="Helvetica" pitchFamily="1" charset="0"/>
            </a:endParaRPr>
          </a:p>
          <a:p>
            <a:pPr>
              <a:lnSpc>
                <a:spcPct val="70000"/>
              </a:lnSpc>
              <a:buFontTx/>
              <a:buNone/>
            </a:pPr>
            <a:endParaRPr lang="en-US" sz="2200"/>
          </a:p>
          <a:p>
            <a:pPr>
              <a:lnSpc>
                <a:spcPct val="70000"/>
              </a:lnSpc>
              <a:buFontTx/>
              <a:buNone/>
            </a:pPr>
            <a:endParaRPr lang="en-US" sz="2200">
              <a:latin typeface="Helvetica" pitchFamily="1" charset="0"/>
            </a:endParaRP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392113" y="4783138"/>
            <a:ext cx="1841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endParaRPr lang="en-US">
              <a:latin typeface="Helvetica" pitchFamily="1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1524000"/>
            <a:ext cx="8043862" cy="4953000"/>
          </a:xfrm>
        </p:spPr>
        <p:txBody>
          <a:bodyPr/>
          <a:lstStyle/>
          <a:p>
            <a:pPr>
              <a:lnSpc>
                <a:spcPct val="80000"/>
              </a:lnSpc>
              <a:buFont typeface="Times" pitchFamily="1" charset="0"/>
              <a:buChar char="•"/>
            </a:pPr>
            <a:r>
              <a:rPr lang="en-US" sz="2800"/>
              <a:t>In the United States, an estimated 300,000 people have some form of scleroderma.</a:t>
            </a:r>
            <a:endParaRPr lang="en-US">
              <a:solidFill>
                <a:srgbClr val="333333"/>
              </a:solidFill>
            </a:endParaRPr>
          </a:p>
        </p:txBody>
      </p:sp>
      <p:pic>
        <p:nvPicPr>
          <p:cNvPr id="157700" name="Picture 4" descr="morphea-face"/>
          <p:cNvPicPr>
            <a:picLocks noChangeAspect="1" noChangeArrowheads="1"/>
          </p:cNvPicPr>
          <p:nvPr/>
        </p:nvPicPr>
        <p:blipFill>
          <a:blip r:embed="rId3" cstate="print"/>
          <a:srcRect r="2292"/>
          <a:stretch>
            <a:fillRect/>
          </a:stretch>
        </p:blipFill>
        <p:spPr bwMode="auto">
          <a:xfrm>
            <a:off x="1066800" y="2590800"/>
            <a:ext cx="3762375" cy="2384425"/>
          </a:xfrm>
          <a:prstGeom prst="rect">
            <a:avLst/>
          </a:prstGeom>
          <a:noFill/>
        </p:spPr>
      </p:pic>
      <p:pic>
        <p:nvPicPr>
          <p:cNvPr id="157702" name="Picture 6" descr="Gayla-3_jpg"/>
          <p:cNvPicPr>
            <a:picLocks noChangeAspect="1" noChangeArrowheads="1"/>
          </p:cNvPicPr>
          <p:nvPr/>
        </p:nvPicPr>
        <p:blipFill>
          <a:blip r:embed="rId4" cstate="print"/>
          <a:srcRect l="2161" t="29900" r="6660" b="2870"/>
          <a:stretch>
            <a:fillRect/>
          </a:stretch>
        </p:blipFill>
        <p:spPr bwMode="auto">
          <a:xfrm>
            <a:off x="5181600" y="4648200"/>
            <a:ext cx="2900363" cy="1609725"/>
          </a:xfrm>
          <a:prstGeom prst="rect">
            <a:avLst/>
          </a:prstGeom>
          <a:noFill/>
        </p:spPr>
      </p:pic>
      <p:pic>
        <p:nvPicPr>
          <p:cNvPr id="157706" name="Picture 10" descr="71310_fx1"/>
          <p:cNvPicPr>
            <a:picLocks noChangeAspect="1" noChangeArrowheads="1"/>
          </p:cNvPicPr>
          <p:nvPr/>
        </p:nvPicPr>
        <p:blipFill>
          <a:blip r:embed="rId5" cstate="print"/>
          <a:srcRect t="4732" b="42587"/>
          <a:stretch>
            <a:fillRect/>
          </a:stretch>
        </p:blipFill>
        <p:spPr bwMode="auto">
          <a:xfrm>
            <a:off x="5181600" y="2590800"/>
            <a:ext cx="2616200" cy="170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Causes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800"/>
              <a:t>The exact cause is unknown, but scientists are certain that scleroderma is not transmitted from one person to another.</a:t>
            </a:r>
          </a:p>
          <a:p>
            <a:pPr>
              <a:lnSpc>
                <a:spcPct val="160000"/>
              </a:lnSpc>
              <a:buFont typeface="Times" pitchFamily="1" charset="0"/>
              <a:buChar char="•"/>
            </a:pPr>
            <a:r>
              <a:rPr lang="en-US" sz="2800"/>
              <a:t>Several factors may include</a:t>
            </a:r>
            <a:r>
              <a:rPr lang="en-US" sz="2800">
                <a:solidFill>
                  <a:srgbClr val="333333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genetic makeup,</a:t>
            </a:r>
          </a:p>
          <a:p>
            <a:pPr>
              <a:lnSpc>
                <a:spcPct val="50000"/>
              </a:lnSpc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environmental triggers, and hormones.</a:t>
            </a:r>
            <a:r>
              <a:rPr lang="en-US" sz="2800">
                <a:solidFill>
                  <a:srgbClr val="333333"/>
                </a:solidFill>
              </a:rPr>
              <a:t> </a:t>
            </a:r>
            <a:endParaRPr lang="en-US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305800" cy="4038600"/>
          </a:xfrm>
        </p:spPr>
        <p:txBody>
          <a:bodyPr/>
          <a:lstStyle/>
          <a:p>
            <a:pPr>
              <a:lnSpc>
                <a:spcPct val="70000"/>
              </a:lnSpc>
              <a:buFont typeface="Times" pitchFamily="1" charset="0"/>
              <a:buChar char="•"/>
            </a:pPr>
            <a:r>
              <a:rPr lang="en-US" sz="2800"/>
              <a:t>Most persons with scleroderma do not have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relatives with scleroderma, nor do their children.</a:t>
            </a:r>
            <a:r>
              <a:rPr lang="en-US" sz="2800">
                <a:solidFill>
                  <a:srgbClr val="192835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Times" pitchFamily="1" charset="0"/>
              <a:buChar char="•"/>
            </a:pPr>
            <a:r>
              <a:rPr lang="en-US" sz="2800"/>
              <a:t>Research indicates there is a</a:t>
            </a:r>
            <a:r>
              <a:rPr lang="en-US" sz="2800">
                <a:solidFill>
                  <a:srgbClr val="192835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“susceptibility</a:t>
            </a:r>
          </a:p>
          <a:p>
            <a:pPr>
              <a:lnSpc>
                <a:spcPct val="50000"/>
              </a:lnSpc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gene” which raises one’s chances of having</a:t>
            </a:r>
          </a:p>
          <a:p>
            <a:pPr>
              <a:lnSpc>
                <a:spcPct val="80000"/>
              </a:lnSpc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scleroderma,</a:t>
            </a:r>
            <a:r>
              <a:rPr lang="en-US" sz="2800">
                <a:solidFill>
                  <a:srgbClr val="192835"/>
                </a:solidFill>
              </a:rPr>
              <a:t> </a:t>
            </a:r>
            <a:r>
              <a:rPr lang="en-US" sz="2800"/>
              <a:t>but does not cause the disease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by itself.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533400" y="10287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Genetic makeup</a:t>
            </a:r>
            <a:endParaRPr lang="en-US" sz="2800">
              <a:solidFill>
                <a:srgbClr val="19283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800"/>
              <a:t>The idea of the susceptibility gene has been confirmed by scientists at the University of Texas Health Science Center (UTHSC) Houston.</a:t>
            </a:r>
          </a:p>
          <a:p>
            <a:pPr>
              <a:lnSpc>
                <a:spcPct val="150000"/>
              </a:lnSpc>
              <a:buFont typeface="Times" pitchFamily="1" charset="0"/>
              <a:buChar char="•"/>
            </a:pPr>
            <a:r>
              <a:rPr lang="en-US" sz="2800"/>
              <a:t>A research team headed </a:t>
            </a:r>
          </a:p>
          <a:p>
            <a:pPr>
              <a:lnSpc>
                <a:spcPct val="40000"/>
              </a:lnSpc>
              <a:buFont typeface="Times" pitchFamily="1" charset="0"/>
              <a:buNone/>
            </a:pPr>
            <a:r>
              <a:rPr lang="en-US" sz="2800"/>
              <a:t>	by </a:t>
            </a:r>
            <a:r>
              <a:rPr lang="en-US" sz="2800">
                <a:solidFill>
                  <a:schemeClr val="accent2"/>
                </a:solidFill>
              </a:rPr>
              <a:t>Dr. Maureen Mayes</a:t>
            </a:r>
          </a:p>
          <a:p>
            <a:pPr>
              <a:lnSpc>
                <a:spcPct val="80000"/>
              </a:lnSpc>
              <a:buFont typeface="Times" pitchFamily="1" charset="0"/>
              <a:buNone/>
            </a:pPr>
            <a:r>
              <a:rPr lang="en-US" sz="2800"/>
              <a:t>	at UTHSC is a quarter of the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way to finding the genes and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pathways responsible </a:t>
            </a:r>
          </a:p>
          <a:p>
            <a:pPr>
              <a:lnSpc>
                <a:spcPct val="70000"/>
              </a:lnSpc>
              <a:buFont typeface="Times" pitchFamily="1" charset="0"/>
              <a:buNone/>
            </a:pPr>
            <a:r>
              <a:rPr lang="en-US" sz="2800"/>
              <a:t>	for systemic scleroderma. </a:t>
            </a:r>
            <a:r>
              <a:rPr lang="en-US" sz="2800">
                <a:solidFill>
                  <a:srgbClr val="192835"/>
                </a:solidFill>
              </a:rPr>
              <a:t> </a:t>
            </a:r>
          </a:p>
        </p:txBody>
      </p:sp>
      <p:pic>
        <p:nvPicPr>
          <p:cNvPr id="145412" name="Picture 4" descr="Mayes-Maureen"/>
          <p:cNvPicPr>
            <a:picLocks noChangeAspect="1" noChangeArrowheads="1"/>
          </p:cNvPicPr>
          <p:nvPr/>
        </p:nvPicPr>
        <p:blipFill>
          <a:blip r:embed="rId3" cstate="print"/>
          <a:srcRect t="8490" r="5760" b="8490"/>
          <a:stretch>
            <a:fillRect/>
          </a:stretch>
        </p:blipFill>
        <p:spPr bwMode="auto">
          <a:xfrm>
            <a:off x="6080125" y="3222625"/>
            <a:ext cx="2149475" cy="267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800"/>
              <a:t>A genetic research technique called a </a:t>
            </a:r>
            <a:r>
              <a:rPr lang="en-US" sz="2800">
                <a:solidFill>
                  <a:schemeClr val="accent2"/>
                </a:solidFill>
              </a:rPr>
              <a:t>genome-</a:t>
            </a:r>
          </a:p>
          <a:p>
            <a:pPr>
              <a:lnSpc>
                <a:spcPct val="70000"/>
              </a:lnSpc>
              <a:spcAft>
                <a:spcPts val="1000"/>
              </a:spcAft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wide association</a:t>
            </a:r>
            <a:r>
              <a:rPr lang="en-US" sz="2800"/>
              <a:t> </a:t>
            </a:r>
            <a:r>
              <a:rPr lang="en-US" sz="2800">
                <a:solidFill>
                  <a:schemeClr val="accent2"/>
                </a:solidFill>
              </a:rPr>
              <a:t>study</a:t>
            </a:r>
            <a:r>
              <a:rPr lang="en-US" sz="2800"/>
              <a:t> was used, allowing</a:t>
            </a:r>
          </a:p>
          <a:p>
            <a:pPr>
              <a:lnSpc>
                <a:spcPct val="30000"/>
              </a:lnSpc>
              <a:spcAft>
                <a:spcPts val="1000"/>
              </a:spcAft>
              <a:buFont typeface="Times" pitchFamily="1" charset="0"/>
              <a:buNone/>
            </a:pPr>
            <a:r>
              <a:rPr lang="en-US" sz="2800"/>
              <a:t> 	researchers to detect </a:t>
            </a:r>
            <a:r>
              <a:rPr lang="en-US" sz="2800">
                <a:solidFill>
                  <a:schemeClr val="accent2"/>
                </a:solidFill>
              </a:rPr>
              <a:t>genetic variations</a:t>
            </a:r>
          </a:p>
          <a:p>
            <a:pPr>
              <a:lnSpc>
                <a:spcPct val="40000"/>
              </a:lnSpc>
              <a:spcAft>
                <a:spcPts val="1000"/>
              </a:spcAft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associated </a:t>
            </a:r>
            <a:r>
              <a:rPr lang="en-US" sz="2800"/>
              <a:t>with a particular disease.</a:t>
            </a:r>
            <a:endParaRPr lang="en-US" sz="2800">
              <a:solidFill>
                <a:schemeClr val="accent2"/>
              </a:solidFill>
            </a:endParaRPr>
          </a:p>
          <a:p>
            <a:pPr>
              <a:lnSpc>
                <a:spcPct val="40000"/>
              </a:lnSpc>
              <a:spcAft>
                <a:spcPts val="1000"/>
              </a:spcAft>
              <a:buFont typeface="Times" pitchFamily="1" charset="0"/>
              <a:buNone/>
            </a:pPr>
            <a:r>
              <a:rPr lang="en-US" sz="2800">
                <a:solidFill>
                  <a:schemeClr val="accent2"/>
                </a:solidFill>
              </a:rPr>
              <a:t>	</a:t>
            </a:r>
          </a:p>
          <a:p>
            <a:pPr>
              <a:lnSpc>
                <a:spcPct val="10000"/>
              </a:lnSpc>
              <a:spcAft>
                <a:spcPts val="1000"/>
              </a:spcAft>
              <a:buFont typeface="Times" pitchFamily="1" charset="0"/>
              <a:buChar char="•"/>
            </a:pPr>
            <a:r>
              <a:rPr lang="en-US" sz="2800"/>
              <a:t>When the important genes </a:t>
            </a:r>
          </a:p>
          <a:p>
            <a:pPr>
              <a:lnSpc>
                <a:spcPct val="50000"/>
              </a:lnSpc>
              <a:spcAft>
                <a:spcPts val="1000"/>
              </a:spcAft>
              <a:buFont typeface="Times" pitchFamily="1" charset="0"/>
              <a:buNone/>
            </a:pPr>
            <a:r>
              <a:rPr lang="en-US" sz="2800"/>
              <a:t>	are found, scientists</a:t>
            </a:r>
          </a:p>
          <a:p>
            <a:pPr>
              <a:lnSpc>
                <a:spcPct val="40000"/>
              </a:lnSpc>
              <a:spcAft>
                <a:spcPts val="1000"/>
              </a:spcAft>
              <a:buFont typeface="Times" pitchFamily="1" charset="0"/>
              <a:buNone/>
            </a:pPr>
            <a:r>
              <a:rPr lang="en-US" sz="2800"/>
              <a:t>	can focus on developing </a:t>
            </a:r>
          </a:p>
          <a:p>
            <a:pPr>
              <a:lnSpc>
                <a:spcPct val="40000"/>
              </a:lnSpc>
              <a:spcAft>
                <a:spcPts val="1000"/>
              </a:spcAft>
              <a:buFont typeface="Times" pitchFamily="1" charset="0"/>
              <a:buNone/>
            </a:pPr>
            <a:r>
              <a:rPr lang="en-US" sz="2800"/>
              <a:t>	interventions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/>
              <a:t>to</a:t>
            </a:r>
          </a:p>
          <a:p>
            <a:pPr>
              <a:lnSpc>
                <a:spcPct val="40000"/>
              </a:lnSpc>
              <a:spcAft>
                <a:spcPts val="1000"/>
              </a:spcAft>
              <a:buFont typeface="Times" pitchFamily="1" charset="0"/>
              <a:buNone/>
            </a:pPr>
            <a:r>
              <a:rPr lang="en-US" sz="2800"/>
              <a:t> 	block their activity.</a:t>
            </a:r>
          </a:p>
        </p:txBody>
      </p:sp>
      <p:pic>
        <p:nvPicPr>
          <p:cNvPr id="152579" name="Picture 3" descr="whole-genome-sequencing-diagnosis-300x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429000"/>
            <a:ext cx="2943225" cy="235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2004:Templates:Presentations:Designs:Profile</Template>
  <TotalTime>2052</TotalTime>
  <Words>1092</Words>
  <Application>Microsoft Office PowerPoint</Application>
  <PresentationFormat>On-screen Show (4:3)</PresentationFormat>
  <Paragraphs>372</Paragraphs>
  <Slides>46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Profile</vt:lpstr>
      <vt:lpstr>Scleroderma</vt:lpstr>
      <vt:lpstr>What is scleroderma?</vt:lpstr>
      <vt:lpstr>Slide 3</vt:lpstr>
      <vt:lpstr>Slide 4</vt:lpstr>
      <vt:lpstr>Slide 5</vt:lpstr>
      <vt:lpstr>Causes</vt:lpstr>
      <vt:lpstr>Slide 7</vt:lpstr>
      <vt:lpstr>Slide 8</vt:lpstr>
      <vt:lpstr>Slide 9</vt:lpstr>
      <vt:lpstr>Slide 10</vt:lpstr>
      <vt:lpstr>Slide 11</vt:lpstr>
      <vt:lpstr>Types of scleroderma</vt:lpstr>
      <vt:lpstr>Slide 13</vt:lpstr>
      <vt:lpstr>Localized scleroderma</vt:lpstr>
      <vt:lpstr>Slide 15</vt:lpstr>
      <vt:lpstr>Slide 16</vt:lpstr>
      <vt:lpstr>Slide 17</vt:lpstr>
      <vt:lpstr>Slide 18</vt:lpstr>
      <vt:lpstr>Systemic scleroderma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Summary</vt:lpstr>
      <vt:lpstr>For more information</vt:lpstr>
      <vt:lpstr>References/Resources</vt:lpstr>
      <vt:lpstr>Slide 40</vt:lpstr>
      <vt:lpstr>Slide 41</vt:lpstr>
      <vt:lpstr>Glossary</vt:lpstr>
      <vt:lpstr>Slide 43</vt:lpstr>
      <vt:lpstr>Slide 44</vt:lpstr>
      <vt:lpstr>Slide 45</vt:lpstr>
      <vt:lpstr>Slide 46</vt:lpstr>
    </vt:vector>
  </TitlesOfParts>
  <Manager>Instructor: Dr. Andrei Nesterovitch</Manager>
  <Company>Janet Young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Scleroderma</dc:title>
  <dc:subject>Biology 1406</dc:subject>
  <dc:creator>Janet Young</dc:creator>
  <cp:lastModifiedBy>Andrei</cp:lastModifiedBy>
  <cp:revision>455</cp:revision>
  <cp:lastPrinted>1904-01-01T00:00:00Z</cp:lastPrinted>
  <dcterms:created xsi:type="dcterms:W3CDTF">2010-10-22T14:49:50Z</dcterms:created>
  <dcterms:modified xsi:type="dcterms:W3CDTF">2011-07-18T02:10:35Z</dcterms:modified>
</cp:coreProperties>
</file>