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2" r:id="rId1"/>
  </p:sldMasterIdLst>
  <p:notesMasterIdLst>
    <p:notesMasterId r:id="rId44"/>
  </p:notesMasterIdLst>
  <p:handoutMasterIdLst>
    <p:handoutMasterId r:id="rId45"/>
  </p:handoutMasterIdLst>
  <p:sldIdLst>
    <p:sldId id="256" r:id="rId2"/>
    <p:sldId id="262" r:id="rId3"/>
    <p:sldId id="263" r:id="rId4"/>
    <p:sldId id="390" r:id="rId5"/>
    <p:sldId id="264" r:id="rId6"/>
    <p:sldId id="266" r:id="rId7"/>
    <p:sldId id="267" r:id="rId8"/>
    <p:sldId id="268" r:id="rId9"/>
    <p:sldId id="274" r:id="rId10"/>
    <p:sldId id="367" r:id="rId11"/>
    <p:sldId id="276" r:id="rId12"/>
    <p:sldId id="280" r:id="rId13"/>
    <p:sldId id="281" r:id="rId14"/>
    <p:sldId id="286" r:id="rId15"/>
    <p:sldId id="289" r:id="rId16"/>
    <p:sldId id="290" r:id="rId17"/>
    <p:sldId id="389" r:id="rId18"/>
    <p:sldId id="292" r:id="rId19"/>
    <p:sldId id="293" r:id="rId20"/>
    <p:sldId id="294" r:id="rId21"/>
    <p:sldId id="295" r:id="rId22"/>
    <p:sldId id="299" r:id="rId23"/>
    <p:sldId id="304" r:id="rId24"/>
    <p:sldId id="391" r:id="rId25"/>
    <p:sldId id="305" r:id="rId26"/>
    <p:sldId id="392" r:id="rId27"/>
    <p:sldId id="307" r:id="rId28"/>
    <p:sldId id="308" r:id="rId29"/>
    <p:sldId id="309" r:id="rId30"/>
    <p:sldId id="357" r:id="rId31"/>
    <p:sldId id="314" r:id="rId32"/>
    <p:sldId id="316" r:id="rId33"/>
    <p:sldId id="318" r:id="rId34"/>
    <p:sldId id="326" r:id="rId35"/>
    <p:sldId id="388" r:id="rId36"/>
    <p:sldId id="393" r:id="rId37"/>
    <p:sldId id="394" r:id="rId38"/>
    <p:sldId id="395" r:id="rId39"/>
    <p:sldId id="338" r:id="rId40"/>
    <p:sldId id="340" r:id="rId41"/>
    <p:sldId id="350" r:id="rId42"/>
    <p:sldId id="353" r:id="rId43"/>
  </p:sldIdLst>
  <p:sldSz cx="9144000" cy="6858000" type="screen4x3"/>
  <p:notesSz cx="12115800" cy="18973800"/>
  <p:custDataLst>
    <p:tags r:id="rId47"/>
  </p:custDataLst>
  <p:defaultTextStyle>
    <a:defPPr>
      <a:defRPr lang="en-US"/>
    </a:defPPr>
    <a:lvl1pPr algn="r" rtl="0" eaLnBrk="0" fontAlgn="base" hangingPunct="0">
      <a:spcBef>
        <a:spcPct val="0"/>
      </a:spcBef>
      <a:spcAft>
        <a:spcPct val="0"/>
      </a:spcAft>
      <a:defRPr sz="2400" b="1" kern="1200">
        <a:solidFill>
          <a:schemeClr val="tx1"/>
        </a:solidFill>
        <a:latin typeface="Arial" charset="0"/>
        <a:ea typeface="ＭＳ Ｐゴシック" charset="0"/>
        <a:cs typeface="+mn-cs"/>
      </a:defRPr>
    </a:lvl1pPr>
    <a:lvl2pPr marL="457200" algn="r" rtl="0" eaLnBrk="0" fontAlgn="base" hangingPunct="0">
      <a:spcBef>
        <a:spcPct val="0"/>
      </a:spcBef>
      <a:spcAft>
        <a:spcPct val="0"/>
      </a:spcAft>
      <a:defRPr sz="2400" b="1" kern="1200">
        <a:solidFill>
          <a:schemeClr val="tx1"/>
        </a:solidFill>
        <a:latin typeface="Arial" charset="0"/>
        <a:ea typeface="ＭＳ Ｐゴシック" charset="0"/>
        <a:cs typeface="+mn-cs"/>
      </a:defRPr>
    </a:lvl2pPr>
    <a:lvl3pPr marL="914400" algn="r" rtl="0" eaLnBrk="0" fontAlgn="base" hangingPunct="0">
      <a:spcBef>
        <a:spcPct val="0"/>
      </a:spcBef>
      <a:spcAft>
        <a:spcPct val="0"/>
      </a:spcAft>
      <a:defRPr sz="2400" b="1" kern="1200">
        <a:solidFill>
          <a:schemeClr val="tx1"/>
        </a:solidFill>
        <a:latin typeface="Arial" charset="0"/>
        <a:ea typeface="ＭＳ Ｐゴシック" charset="0"/>
        <a:cs typeface="+mn-cs"/>
      </a:defRPr>
    </a:lvl3pPr>
    <a:lvl4pPr marL="1371600" algn="r" rtl="0" eaLnBrk="0" fontAlgn="base" hangingPunct="0">
      <a:spcBef>
        <a:spcPct val="0"/>
      </a:spcBef>
      <a:spcAft>
        <a:spcPct val="0"/>
      </a:spcAft>
      <a:defRPr sz="2400" b="1" kern="1200">
        <a:solidFill>
          <a:schemeClr val="tx1"/>
        </a:solidFill>
        <a:latin typeface="Arial" charset="0"/>
        <a:ea typeface="ＭＳ Ｐゴシック" charset="0"/>
        <a:cs typeface="+mn-cs"/>
      </a:defRPr>
    </a:lvl4pPr>
    <a:lvl5pPr marL="1828800" algn="r" rtl="0" eaLnBrk="0" fontAlgn="base" hangingPunct="0">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09"/>
    <a:srgbClr val="990066"/>
    <a:srgbClr val="009247"/>
    <a:srgbClr val="FFECD7"/>
    <a:srgbClr val="0060AF"/>
    <a:srgbClr val="004A37"/>
    <a:srgbClr val="00417E"/>
    <a:srgbClr val="9D0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4" autoAdjust="0"/>
    <p:restoredTop sz="91655" autoAdjust="0"/>
  </p:normalViewPr>
  <p:slideViewPr>
    <p:cSldViewPr snapToGrid="0">
      <p:cViewPr varScale="1">
        <p:scale>
          <a:sx n="75" d="100"/>
          <a:sy n="75" d="100"/>
        </p:scale>
        <p:origin x="-1128" y="-104"/>
      </p:cViewPr>
      <p:guideLst>
        <p:guide orient="horz" pos="271"/>
        <p:guide orient="horz" pos="4132"/>
        <p:guide orient="horz" pos="936"/>
        <p:guide orient="horz" pos="368"/>
        <p:guide orient="horz" pos="628"/>
        <p:guide pos="410"/>
        <p:guide pos="1220"/>
        <p:guide pos="189"/>
        <p:guide pos="45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4" d="100"/>
          <a:sy n="44" d="100"/>
        </p:scale>
        <p:origin x="-2888" y="-104"/>
      </p:cViewPr>
      <p:guideLst>
        <p:guide orient="horz" pos="5930"/>
        <p:guide orient="horz" pos="6242"/>
        <p:guide pos="3816"/>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524986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t" anchorCtr="0" compatLnSpc="1">
            <a:prstTxWarp prst="textNoShape">
              <a:avLst/>
            </a:prstTxWarp>
          </a:bodyPr>
          <a:lstStyle>
            <a:lvl1pPr algn="l" defTabSz="1776413">
              <a:defRPr sz="2300" b="0">
                <a:latin typeface="Times New Roman" charset="0"/>
              </a:defRPr>
            </a:lvl1pPr>
          </a:lstStyle>
          <a:p>
            <a:endParaRPr lang="en-US"/>
          </a:p>
        </p:txBody>
      </p:sp>
      <p:sp>
        <p:nvSpPr>
          <p:cNvPr id="462851" name="Rectangle 3"/>
          <p:cNvSpPr>
            <a:spLocks noGrp="1" noChangeArrowheads="1"/>
          </p:cNvSpPr>
          <p:nvPr>
            <p:ph type="dt" sz="quarter" idx="1"/>
          </p:nvPr>
        </p:nvSpPr>
        <p:spPr bwMode="auto">
          <a:xfrm>
            <a:off x="6862763" y="0"/>
            <a:ext cx="52498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t" anchorCtr="0" compatLnSpc="1">
            <a:prstTxWarp prst="textNoShape">
              <a:avLst/>
            </a:prstTxWarp>
          </a:bodyPr>
          <a:lstStyle>
            <a:lvl1pPr defTabSz="1776413">
              <a:defRPr sz="2300" b="0">
                <a:latin typeface="Times New Roman" charset="0"/>
              </a:defRPr>
            </a:lvl1pPr>
          </a:lstStyle>
          <a:p>
            <a:endParaRPr lang="en-US"/>
          </a:p>
        </p:txBody>
      </p:sp>
      <p:sp>
        <p:nvSpPr>
          <p:cNvPr id="462852" name="Rectangle 4"/>
          <p:cNvSpPr>
            <a:spLocks noGrp="1" noChangeArrowheads="1"/>
          </p:cNvSpPr>
          <p:nvPr>
            <p:ph type="ftr" sz="quarter" idx="2"/>
          </p:nvPr>
        </p:nvSpPr>
        <p:spPr bwMode="auto">
          <a:xfrm>
            <a:off x="0" y="18021300"/>
            <a:ext cx="524986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b" anchorCtr="0" compatLnSpc="1">
            <a:prstTxWarp prst="textNoShape">
              <a:avLst/>
            </a:prstTxWarp>
          </a:bodyPr>
          <a:lstStyle>
            <a:lvl1pPr algn="l" defTabSz="1776413">
              <a:defRPr sz="2300" b="0">
                <a:latin typeface="Times New Roman" charset="0"/>
              </a:defRPr>
            </a:lvl1pPr>
          </a:lstStyle>
          <a:p>
            <a:endParaRPr lang="en-US"/>
          </a:p>
        </p:txBody>
      </p:sp>
      <p:sp>
        <p:nvSpPr>
          <p:cNvPr id="462853" name="Rectangle 5"/>
          <p:cNvSpPr>
            <a:spLocks noGrp="1" noChangeArrowheads="1"/>
          </p:cNvSpPr>
          <p:nvPr>
            <p:ph type="sldNum" sz="quarter" idx="3"/>
          </p:nvPr>
        </p:nvSpPr>
        <p:spPr bwMode="auto">
          <a:xfrm>
            <a:off x="6862763" y="18021300"/>
            <a:ext cx="52498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b" anchorCtr="0" compatLnSpc="1">
            <a:prstTxWarp prst="textNoShape">
              <a:avLst/>
            </a:prstTxWarp>
          </a:bodyPr>
          <a:lstStyle>
            <a:lvl1pPr defTabSz="1776413">
              <a:defRPr sz="2300" b="0">
                <a:latin typeface="Times New Roman" charset="0"/>
              </a:defRPr>
            </a:lvl1pPr>
          </a:lstStyle>
          <a:p>
            <a:fld id="{6F23EB46-8E43-D44D-A08F-431ACB43D480}" type="slidenum">
              <a:rPr lang="en-US"/>
              <a:pPr/>
              <a:t>‹#›</a:t>
            </a:fld>
            <a:endParaRPr lang="en-US"/>
          </a:p>
        </p:txBody>
      </p:sp>
    </p:spTree>
    <p:extLst>
      <p:ext uri="{BB962C8B-B14F-4D97-AF65-F5344CB8AC3E}">
        <p14:creationId xmlns:p14="http://schemas.microsoft.com/office/powerpoint/2010/main" val="216387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1634" name="Rectangle 2"/>
          <p:cNvSpPr>
            <a:spLocks noGrp="1" noChangeArrowheads="1"/>
          </p:cNvSpPr>
          <p:nvPr>
            <p:ph type="hdr" sz="quarter"/>
          </p:nvPr>
        </p:nvSpPr>
        <p:spPr bwMode="auto">
          <a:xfrm>
            <a:off x="0" y="0"/>
            <a:ext cx="524986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t" anchorCtr="0" compatLnSpc="1">
            <a:prstTxWarp prst="textNoShape">
              <a:avLst/>
            </a:prstTxWarp>
          </a:bodyPr>
          <a:lstStyle>
            <a:lvl1pPr algn="l" defTabSz="1776413">
              <a:defRPr sz="2300" b="0"/>
            </a:lvl1pPr>
          </a:lstStyle>
          <a:p>
            <a:endParaRPr lang="en-US"/>
          </a:p>
        </p:txBody>
      </p:sp>
      <p:sp>
        <p:nvSpPr>
          <p:cNvPr id="581635" name="Rectangle 3"/>
          <p:cNvSpPr>
            <a:spLocks noGrp="1" noChangeArrowheads="1"/>
          </p:cNvSpPr>
          <p:nvPr>
            <p:ph type="dt" idx="1"/>
          </p:nvPr>
        </p:nvSpPr>
        <p:spPr bwMode="auto">
          <a:xfrm>
            <a:off x="6865938" y="0"/>
            <a:ext cx="52498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t" anchorCtr="0" compatLnSpc="1">
            <a:prstTxWarp prst="textNoShape">
              <a:avLst/>
            </a:prstTxWarp>
          </a:bodyPr>
          <a:lstStyle>
            <a:lvl1pPr defTabSz="1776413">
              <a:defRPr sz="2300" b="0"/>
            </a:lvl1pPr>
          </a:lstStyle>
          <a:p>
            <a:endParaRPr lang="en-US"/>
          </a:p>
        </p:txBody>
      </p:sp>
      <p:sp>
        <p:nvSpPr>
          <p:cNvPr id="581636" name="Rectangle 4"/>
          <p:cNvSpPr>
            <a:spLocks noGrp="1" noRot="1" noChangeAspect="1" noChangeArrowheads="1" noTextEdit="1"/>
          </p:cNvSpPr>
          <p:nvPr>
            <p:ph type="sldImg" idx="2"/>
          </p:nvPr>
        </p:nvSpPr>
        <p:spPr bwMode="auto">
          <a:xfrm>
            <a:off x="1314450" y="1422400"/>
            <a:ext cx="9486900" cy="7115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81637" name="Rectangle 5"/>
          <p:cNvSpPr>
            <a:spLocks noGrp="1" noChangeArrowheads="1"/>
          </p:cNvSpPr>
          <p:nvPr>
            <p:ph type="body" sz="quarter" idx="3"/>
          </p:nvPr>
        </p:nvSpPr>
        <p:spPr bwMode="auto">
          <a:xfrm>
            <a:off x="1616075" y="9012238"/>
            <a:ext cx="8883650" cy="8539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1638" name="Rectangle 6"/>
          <p:cNvSpPr>
            <a:spLocks noGrp="1" noChangeArrowheads="1"/>
          </p:cNvSpPr>
          <p:nvPr>
            <p:ph type="ftr" sz="quarter" idx="4"/>
          </p:nvPr>
        </p:nvSpPr>
        <p:spPr bwMode="auto">
          <a:xfrm>
            <a:off x="0" y="18024475"/>
            <a:ext cx="524986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b" anchorCtr="0" compatLnSpc="1">
            <a:prstTxWarp prst="textNoShape">
              <a:avLst/>
            </a:prstTxWarp>
          </a:bodyPr>
          <a:lstStyle>
            <a:lvl1pPr algn="l" defTabSz="1776413">
              <a:defRPr sz="2300" b="0"/>
            </a:lvl1pPr>
          </a:lstStyle>
          <a:p>
            <a:endParaRPr lang="en-US"/>
          </a:p>
        </p:txBody>
      </p:sp>
      <p:sp>
        <p:nvSpPr>
          <p:cNvPr id="581639" name="Rectangle 7"/>
          <p:cNvSpPr>
            <a:spLocks noGrp="1" noChangeArrowheads="1"/>
          </p:cNvSpPr>
          <p:nvPr>
            <p:ph type="sldNum" sz="quarter" idx="5"/>
          </p:nvPr>
        </p:nvSpPr>
        <p:spPr bwMode="auto">
          <a:xfrm>
            <a:off x="6865938" y="18024475"/>
            <a:ext cx="52498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77650" tIns="88825" rIns="177650" bIns="88825" numCol="1" anchor="b" anchorCtr="0" compatLnSpc="1">
            <a:prstTxWarp prst="textNoShape">
              <a:avLst/>
            </a:prstTxWarp>
          </a:bodyPr>
          <a:lstStyle>
            <a:lvl1pPr defTabSz="1776413">
              <a:defRPr sz="2300" b="0"/>
            </a:lvl1pPr>
          </a:lstStyle>
          <a:p>
            <a:fld id="{2ACD1B1F-D434-B544-B312-82B960EB6594}" type="slidenum">
              <a:rPr lang="en-US"/>
              <a:pPr/>
              <a:t>‹#›</a:t>
            </a:fld>
            <a:endParaRPr lang="en-US"/>
          </a:p>
        </p:txBody>
      </p:sp>
    </p:spTree>
    <p:extLst>
      <p:ext uri="{BB962C8B-B14F-4D97-AF65-F5344CB8AC3E}">
        <p14:creationId xmlns:p14="http://schemas.microsoft.com/office/powerpoint/2010/main" val="10420795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CA5CA-A817-A645-9767-DF5B21C0615E}" type="slidenum">
              <a:rPr lang="en-US"/>
              <a:pPr/>
              <a:t>1</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39BD3-496A-FB4F-9B03-19E40604D332}" type="slidenum">
              <a:rPr lang="en-US"/>
              <a:pPr/>
              <a:t>10</a:t>
            </a:fld>
            <a:endParaRPr lang="en-US"/>
          </a:p>
        </p:txBody>
      </p:sp>
      <p:sp>
        <p:nvSpPr>
          <p:cNvPr id="122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1635" name="Rectangle 3"/>
          <p:cNvSpPr>
            <a:spLocks noGrp="1" noChangeArrowheads="1"/>
          </p:cNvSpPr>
          <p:nvPr>
            <p:ph type="body" idx="1"/>
          </p:nvPr>
        </p:nvSpPr>
        <p:spPr>
          <a:ln/>
        </p:spPr>
        <p:txBody>
          <a:bodyPr/>
          <a:lstStyle/>
          <a:p>
            <a:r>
              <a:rPr lang="en-US">
                <a:solidFill>
                  <a:srgbClr val="000000"/>
                </a:solidFill>
              </a:rPr>
              <a:t>Figure 13.3c The Gal</a:t>
            </a:r>
            <a:r>
              <a:rPr lang="en-US">
                <a:solidFill>
                  <a:srgbClr val="000000"/>
                </a:solidFill>
                <a:cs typeface="Times New Roman" charset="0"/>
              </a:rPr>
              <a:t>á</a:t>
            </a:r>
            <a:r>
              <a:rPr lang="en-US">
                <a:solidFill>
                  <a:srgbClr val="000000"/>
                </a:solidFill>
              </a:rPr>
              <a:t>pagos Islands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ABD5D-62F4-9F4E-BB29-22406B83E8FD}" type="slidenum">
              <a:rPr lang="en-US"/>
              <a:pPr/>
              <a:t>11</a:t>
            </a:fld>
            <a:endParaRPr lang="en-US"/>
          </a:p>
        </p:txBody>
      </p:sp>
      <p:sp>
        <p:nvSpPr>
          <p:cNvPr id="1024002"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003"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often think that the application of pesticides somehow causes the changes necessary for members of a species to survive. It is important to point out that selection simply favors traits already present. The short phrase, </a:t>
            </a:r>
            <a:r>
              <a:rPr lang="en-US">
                <a:ea typeface="ヒラギノ角ゴ ProN W3" charset="0"/>
                <a:cs typeface="ヒラギノ角ゴ ProN W3" charset="0"/>
              </a:rPr>
              <a:t>f</a:t>
            </a:r>
            <a:r>
              <a:rPr lang="en-US"/>
              <a:t>irst diversity, then selection, can help students remember this important point.</a:t>
            </a:r>
          </a:p>
          <a:p>
            <a:r>
              <a:rPr lang="en-US"/>
              <a:t>2.  Continuing the point above, species do not evolve because of need. Biological diversity exists and the environment selects. Evolution is not deliberate, it is reactive. As teachers, we must be careful in how we express evolution to best reflect this process. For example: </a:t>
            </a:r>
            <a:r>
              <a:rPr lang="en-US">
                <a:ea typeface="ヒラギノ角ゴ ProN W3" charset="0"/>
                <a:cs typeface="ヒラギノ角ゴ ProN W3" charset="0"/>
              </a:rPr>
              <a:t>b</a:t>
            </a:r>
            <a:r>
              <a:rPr lang="en-US"/>
              <a:t>irds evolved wings seems as if birds did something deliberately, that there might have been a planning committee! </a:t>
            </a:r>
            <a:r>
              <a:rPr lang="en-US">
                <a:ea typeface="ヒラギノ角ゴ ProN W3" charset="0"/>
                <a:cs typeface="ヒラギノ角ゴ ProN W3" charset="0"/>
              </a:rPr>
              <a:t>w</a:t>
            </a:r>
            <a:r>
              <a:rPr lang="en-US"/>
              <a:t>ings evolved in birds is more accurate, in that something was done to birds in the process. This use of the passive voice in our descriptions of evolution better reflects the reactive nature of evolution.</a:t>
            </a:r>
          </a:p>
          <a:p>
            <a:r>
              <a:rPr lang="en-US"/>
              <a:t>3. Students often think of evolution as a process that improves. However, an adaptation in one context might be a handicap in another. Bats are not better animals than sharks. Neither could survive long in the other</a:t>
            </a:r>
            <a:r>
              <a:rPr lang="ja-JP" altLang="en-US">
                <a:latin typeface="Arial"/>
              </a:rPr>
              <a:t>’</a:t>
            </a:r>
            <a:r>
              <a:rPr lang="en-US"/>
              <a:t>s environment. Instead, the adaptations found in bats best reflect their terrestrial environment, distinct from the aquatic lifestyle and adaptations of sharks.</a:t>
            </a:r>
          </a:p>
          <a:p>
            <a:r>
              <a:rPr lang="en-US"/>
              <a:t>4. Students often believe that Charles Darwin first suggested that life evolves: the early contributions by Greek philosophers (such as Anaximander) and the work of Jean Baptiste Lamarck remain unappreciated. Consider emphasizing this earlier work.</a:t>
            </a:r>
          </a:p>
          <a:p>
            <a:r>
              <a:rPr lang="en-US"/>
              <a:t>5.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that listen to scientific debates about the </a:t>
            </a:r>
            <a:r>
              <a:rPr lang="en-US" i="1"/>
              <a:t>course</a:t>
            </a:r>
            <a:r>
              <a:rPr lang="en-US"/>
              <a:t> of evolution might think that evolution itself is under attack. Doubts about ancestry can be misconstrued as doubts about evolution itself. Consider sharing these distinctions with your class.</a:t>
            </a:r>
          </a:p>
          <a:p>
            <a:r>
              <a:rPr lang="en-US" b="1"/>
              <a:t>Teaching Tips</a:t>
            </a:r>
          </a:p>
          <a:p>
            <a:r>
              <a:rPr lang="en-US"/>
              <a:t>1. Consider beginning your unit on evolution by asking each student to explain how a particular adaptation evolved. Reviewing these student explanations can provide great insight into the misconceptions and confusion that your students bring to the class.</a:t>
            </a:r>
          </a:p>
          <a:p>
            <a:r>
              <a:rPr lang="en-US"/>
              <a:t>2. Many excellent evolution resources are available:</a:t>
            </a:r>
          </a:p>
          <a:p>
            <a:pPr marL="3175" lvl="2"/>
            <a:r>
              <a:rPr lang="en-US"/>
              <a:t>a. Two extensive sites rich with details and references are (www.ucmp.berkeley.edu/history/evolution.html) and (http://ncseweb.org/).</a:t>
            </a:r>
          </a:p>
          <a:p>
            <a:pPr marL="3175" lvl="2"/>
            <a:r>
              <a:rPr lang="en-US"/>
              <a:t>b. The complete works of Charles Darwin can be accessed at (http://darwin-online.org.uk/).</a:t>
            </a:r>
          </a:p>
          <a:p>
            <a:pPr marL="3175" lvl="2"/>
            <a:r>
              <a:rPr lang="en-US"/>
              <a:t>c. An extensive usenet newsgroup devoted to the discussion and debate of biological and physical origins can be found at (www.talkorigins.org/).</a:t>
            </a:r>
          </a:p>
          <a:p>
            <a:r>
              <a:rPr lang="en-US"/>
              <a:t>3. Consider asking your students to consider </a:t>
            </a:r>
            <a:r>
              <a:rPr lang="ja-JP" altLang="en-US">
                <a:latin typeface="Arial"/>
              </a:rPr>
              <a:t>“</a:t>
            </a:r>
            <a:r>
              <a:rPr lang="en-US"/>
              <a:t>Can individuals evolve?</a:t>
            </a:r>
            <a:r>
              <a:rPr lang="ja-JP" altLang="en-US">
                <a:latin typeface="Arial"/>
              </a:rPr>
              <a:t>”</a:t>
            </a:r>
            <a:r>
              <a:rPr lang="en-US"/>
              <a:t> Sometimes such simple questions require complex answers. Might Lamarck have answered this question differently than Darwin?</a:t>
            </a:r>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7811E-FE35-C846-AB65-8DDD0FD7443F}" type="slidenum">
              <a:rPr lang="en-US"/>
              <a:pPr/>
              <a:t>12</a:t>
            </a:fld>
            <a:endParaRPr lang="en-US"/>
          </a:p>
        </p:txBody>
      </p:sp>
      <p:sp>
        <p:nvSpPr>
          <p:cNvPr id="1031170" name="Rectangle 2"/>
          <p:cNvSpPr>
            <a:spLocks noGrp="1" noRot="1" noChangeAspect="1" noChangeArrowheads="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3117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BF34E-50E2-5041-B7D5-1ADCFD684004}" type="slidenum">
              <a:rPr lang="en-US"/>
              <a:pPr/>
              <a:t>13</a:t>
            </a:fld>
            <a:endParaRPr lang="en-US"/>
          </a:p>
        </p:txBody>
      </p:sp>
      <p:sp>
        <p:nvSpPr>
          <p:cNvPr id="103321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33219" name="Rectangle 3"/>
          <p:cNvSpPr>
            <a:spLocks noGrp="1" noChangeArrowheads="1"/>
          </p:cNvSpPr>
          <p:nvPr>
            <p:ph type="body" idx="1"/>
          </p:nvPr>
        </p:nvSpPr>
        <p:spPr bwMode="auto">
          <a:xfrm>
            <a:off x="1616075" y="8993188"/>
            <a:ext cx="8883650" cy="8537575"/>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1F8CA-3B54-1A4D-9A7C-F8DCC1FA8275}" type="slidenum">
              <a:rPr lang="en-US"/>
              <a:pPr/>
              <a:t>14</a:t>
            </a:fld>
            <a:endParaRPr lang="en-US"/>
          </a:p>
        </p:txBody>
      </p:sp>
      <p:sp>
        <p:nvSpPr>
          <p:cNvPr id="1041410"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4141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81075-9BDA-BD4C-9C8E-B24D468A52F3}" type="slidenum">
              <a:rPr lang="en-US"/>
              <a:pPr/>
              <a:t>15</a:t>
            </a:fld>
            <a:endParaRPr lang="en-US"/>
          </a:p>
        </p:txBody>
      </p:sp>
      <p:sp>
        <p:nvSpPr>
          <p:cNvPr id="1046530"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4653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C0AD8-12C0-114B-A0D2-A90515C8C2B5}" type="slidenum">
              <a:rPr lang="en-US"/>
              <a:pPr/>
              <a:t>16</a:t>
            </a:fld>
            <a:endParaRPr lang="en-US"/>
          </a:p>
        </p:txBody>
      </p:sp>
      <p:sp>
        <p:nvSpPr>
          <p:cNvPr id="104857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4857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B8700-4021-F445-A42F-C60F251F8EB4}" type="slidenum">
              <a:rPr lang="en-US"/>
              <a:pPr/>
              <a:t>17</a:t>
            </a:fld>
            <a:endParaRPr lang="en-US"/>
          </a:p>
        </p:txBody>
      </p:sp>
      <p:sp>
        <p:nvSpPr>
          <p:cNvPr id="578562"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8563"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5A314-E7CE-634C-A2AB-3AB0404690E5}" type="slidenum">
              <a:rPr lang="en-US"/>
              <a:pPr/>
              <a:t>18</a:t>
            </a:fld>
            <a:endParaRPr lang="en-US"/>
          </a:p>
        </p:txBody>
      </p:sp>
      <p:sp>
        <p:nvSpPr>
          <p:cNvPr id="1051650"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165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2C3EC-1267-E643-9F8A-CD1677EF5C65}" type="slidenum">
              <a:rPr lang="en-US"/>
              <a:pPr/>
              <a:t>19</a:t>
            </a:fld>
            <a:endParaRPr lang="en-US"/>
          </a:p>
        </p:txBody>
      </p:sp>
      <p:sp>
        <p:nvSpPr>
          <p:cNvPr id="105369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369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3A3F3-959F-284C-B67B-D45C9F829E80}" type="slidenum">
              <a:rPr lang="en-US"/>
              <a:pPr/>
              <a:t>2</a:t>
            </a:fld>
            <a:endParaRPr lang="en-US"/>
          </a:p>
        </p:txBody>
      </p:sp>
      <p:sp>
        <p:nvSpPr>
          <p:cNvPr id="120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6275" name="Rectangle 3"/>
          <p:cNvSpPr>
            <a:spLocks noGrp="1" noChangeArrowheads="1"/>
          </p:cNvSpPr>
          <p:nvPr>
            <p:ph type="body" idx="1"/>
          </p:nvPr>
        </p:nvSpPr>
        <p:spPr>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B580C-FB93-7B49-8E19-F1F5950E0A71}" type="slidenum">
              <a:rPr lang="en-US"/>
              <a:pPr/>
              <a:t>20</a:t>
            </a:fld>
            <a:endParaRPr lang="en-US"/>
          </a:p>
        </p:txBody>
      </p:sp>
      <p:sp>
        <p:nvSpPr>
          <p:cNvPr id="1235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5971" name="Rectangle 3"/>
          <p:cNvSpPr>
            <a:spLocks noGrp="1" noChangeArrowheads="1"/>
          </p:cNvSpPr>
          <p:nvPr>
            <p:ph type="body" idx="1"/>
          </p:nvPr>
        </p:nvSpPr>
        <p:spPr>
          <a:ln/>
        </p:spPr>
        <p:txBody>
          <a:bodyPr/>
          <a:lstStyle/>
          <a:p>
            <a:r>
              <a:rPr lang="en-US">
                <a:solidFill>
                  <a:srgbClr val="000000"/>
                </a:solidFill>
              </a:rPr>
              <a:t>Figure 13.9 Evolutionary signs from comparative embryology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3C07F-574F-DD44-99C9-DD3E16789708}" type="slidenum">
              <a:rPr lang="en-US"/>
              <a:pPr/>
              <a:t>21</a:t>
            </a:fld>
            <a:endParaRPr lang="en-US"/>
          </a:p>
        </p:txBody>
      </p:sp>
      <p:sp>
        <p:nvSpPr>
          <p:cNvPr id="1056770"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677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struggle with the concept of evolution and bring personal objections to the classroom. This section focuses on the evidence of evolution. This portion of the chapter allows a demonstration of the scientific process in which the strength of our confidence builds with multiple, independent lines of evidence. Science requires evidence and cannot rely upon faith or supernatural events for explanations.</a:t>
            </a:r>
          </a:p>
          <a:p>
            <a:r>
              <a:rPr lang="en-US"/>
              <a:t>2. Students might expect that every living organism will leave fossils, and that we should be able to find them. Further, they might falsely conclude, </a:t>
            </a:r>
            <a:r>
              <a:rPr lang="en-US">
                <a:ea typeface="ヒラギノ角ゴ ProN W3" charset="0"/>
                <a:cs typeface="ヒラギノ角ゴ ProN W3" charset="0"/>
              </a:rPr>
              <a:t>t</a:t>
            </a:r>
            <a:r>
              <a:rPr lang="en-US"/>
              <a:t>he absence of evidence is evidence of absence. Understanding the rare circumstances under which fossils form (the scientific study of fossil formation is </a:t>
            </a:r>
            <a:r>
              <a:rPr lang="en-US">
                <a:ea typeface="ヒラギノ角ゴ ProN W3" charset="0"/>
                <a:cs typeface="ヒラギノ角ゴ ProN W3" charset="0"/>
              </a:rPr>
              <a:t>“</a:t>
            </a:r>
            <a:r>
              <a:rPr lang="en-US"/>
              <a:t>aphonomy), the geological processes that distort and destroy layers (e.g. earthquakes and glaciers), and the unlikely discovery of fossils helps students understand why the fossil record is limited.</a:t>
            </a:r>
          </a:p>
          <a:p>
            <a:r>
              <a:rPr lang="en-US"/>
              <a:t>3. The experiences of beginning college students with the subject of fossils are likely to be uneven and weak. For example, the many ways that fossil ages are determined also demonstrates the strength of independent lines of evidence and consistency. Here is a chance to describe the many ways that a fossil</a:t>
            </a:r>
            <a:r>
              <a:rPr lang="ja-JP" altLang="en-US">
                <a:latin typeface="Arial"/>
              </a:rPr>
              <a:t>’</a:t>
            </a:r>
            <a:r>
              <a:rPr lang="en-US"/>
              <a:t>s age can be determined (e.g., radiometric dating, association with other fossils of known age in the same layer, correlation to other strata of known ages).</a:t>
            </a:r>
          </a:p>
          <a:p>
            <a:r>
              <a:rPr lang="en-US"/>
              <a:t>4. Students often do not understand the significance of evolution, the power of its explanation. The authors contrast evidence for common descent versus independent origins. This clear distinction between these hypotheses helps to identify evidence that is best explained by evolution.</a:t>
            </a:r>
          </a:p>
          <a:p>
            <a:r>
              <a:rPr lang="en-US" b="1"/>
              <a:t>Teaching Tips</a:t>
            </a:r>
          </a:p>
          <a:p>
            <a:r>
              <a:rPr lang="en-US"/>
              <a:t>1. If you have any sort of a fossil, it makes a nice visual aid (of course, the larger the better). Many shops in natural history museums carry large and common fossils that can be purchased for less than $50.00. The more unusual the better. Crinoid stems or other marine fossils from the Midwest are the types of fossils that make the point that life and ecosystems change over time.</a:t>
            </a:r>
          </a:p>
          <a:p>
            <a:r>
              <a:rPr lang="en-US"/>
              <a:t>2. The sequence but not absolute ages are revealed by the stratifications in sedimentary rocks. This is like peeling the layers of wallpaper from the walls of a very old house that has been inhabited by many owners. By the </a:t>
            </a:r>
            <a:r>
              <a:rPr lang="en-US" i="1"/>
              <a:t>sequence,</a:t>
            </a:r>
            <a:r>
              <a:rPr lang="en-US"/>
              <a:t> we can tell which layers are older, but </a:t>
            </a:r>
            <a:r>
              <a:rPr lang="en-US" i="1"/>
              <a:t>not</a:t>
            </a:r>
            <a:r>
              <a:rPr lang="en-US"/>
              <a:t> the absolute ages of each layer.</a:t>
            </a:r>
          </a:p>
          <a:p>
            <a:r>
              <a:rPr lang="en-US"/>
              <a:t>3. Another popular example of biogeography is the distribution of lungfish in Australia, southern South America, and southern Africa. At one time, these three continents were united as Gondwanaland.</a:t>
            </a:r>
          </a:p>
          <a:p>
            <a:r>
              <a:rPr lang="en-US"/>
              <a:t>4. One striking example of evolutionary remodeling is the shell of turtles primarily made from its vertebrae and modified ribs. If you find an old turtle shell and soak it in water, the shell may fall apart leaving isolated ribs that make interesting visual aids.</a:t>
            </a:r>
          </a:p>
          <a:p>
            <a:r>
              <a:rPr lang="en-US"/>
              <a:t>5. The evolution of the three inner ear bones in mammals, the malleus and incus joining the stapes (already present as the columella in reptiles), is another wonderful transitional sequence in the fossil record.</a:t>
            </a:r>
          </a:p>
          <a:p>
            <a:r>
              <a:rPr lang="en-US"/>
              <a:t>6. Building upon the earlier point about the evolution of the middle ear bones from the lower jaw of reptiles, consider the conflicting problems of hearing while chewing. Ask your students to consider the problems of chewing carrots and listening to a lecture. The mammalian hearing apparatus clearly conflicts with the crunching noises of chewing, one of the costs of remodeling. Adaptations typically represent a compromise of functions.</a:t>
            </a:r>
          </a:p>
          <a:p>
            <a:r>
              <a:rPr lang="en-US"/>
              <a:t>7. You can have some fun with this analogy to molecular evidence for evolution. As teachers, we have to be keen to acts of cheating. Certainly, if two students turned in written assignments that differed by just a few words, we would conclude that they had a </a:t>
            </a:r>
            <a:r>
              <a:rPr lang="en-US">
                <a:ea typeface="ヒラギノ角ゴ ProN W3" charset="0"/>
                <a:cs typeface="ヒラギノ角ゴ ProN W3" charset="0"/>
              </a:rPr>
              <a:t>c</a:t>
            </a:r>
            <a:r>
              <a:rPr lang="en-US"/>
              <a:t>ommon heritage.</a:t>
            </a:r>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177B4-140F-8145-B650-EC0515DBC883}" type="slidenum">
              <a:rPr lang="en-US"/>
              <a:pPr/>
              <a:t>22</a:t>
            </a:fld>
            <a:endParaRPr lang="en-US"/>
          </a:p>
        </p:txBody>
      </p:sp>
      <p:sp>
        <p:nvSpPr>
          <p:cNvPr id="1062914"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62915"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must understand that the environment does the selecting (editing) in natural selection. Species do not evolve because of want or need. Biological diversity exists and the environment selects. Evolution is not deliberate, it is reactive. </a:t>
            </a:r>
          </a:p>
          <a:p>
            <a:r>
              <a:rPr lang="en-US"/>
              <a:t>2. A related point is what we learn from extinction. As Darwin noted, species become extinct because they do not get what they want or need!</a:t>
            </a:r>
          </a:p>
          <a:p>
            <a:r>
              <a:rPr lang="en-US"/>
              <a:t>3. The authors note that evolution is not goal directed and does not lead to perfectly adapted organisms. These excellent points represent two misunderstandings: 1) Instructors need to be clear that evolutionary change is a consequence of an immediate advantage, not a distant goal. Three-chambered hearts in amphibians evolved from two-chambered fish hearts because the three-chambered hearts conveyed an advantage, not because evolution was directed toward producing a four-chambered heart! 2) Evolutionary change only reflects </a:t>
            </a:r>
            <a:r>
              <a:rPr lang="en-US">
                <a:ea typeface="ヒラギノ角ゴ ProN W3" charset="0"/>
                <a:cs typeface="ヒラギノ角ゴ ProN W3" charset="0"/>
              </a:rPr>
              <a:t>i</a:t>
            </a:r>
            <a:r>
              <a:rPr lang="en-US"/>
              <a:t>mprovement in the context of the immediate environment. What is better </a:t>
            </a:r>
            <a:r>
              <a:rPr lang="en-US">
                <a:ea typeface="ヒラギノ角ゴ ProN W3" charset="0"/>
                <a:cs typeface="ヒラギノ角ゴ ProN W3" charset="0"/>
              </a:rPr>
              <a:t>t</a:t>
            </a:r>
            <a:r>
              <a:rPr lang="en-US"/>
              <a:t>oday may not be better </a:t>
            </a:r>
            <a:r>
              <a:rPr lang="en-US">
                <a:ea typeface="ヒラギノ角ゴ ProN W3" charset="0"/>
                <a:cs typeface="ヒラギノ角ゴ ProN W3" charset="0"/>
              </a:rPr>
              <a:t>t</a:t>
            </a:r>
            <a:r>
              <a:rPr lang="en-US"/>
              <a:t>omorrow. Thus, species do not steadily get </a:t>
            </a:r>
            <a:r>
              <a:rPr lang="en-US">
                <a:ea typeface="ヒラギノ角ゴ ProN W3" charset="0"/>
                <a:cs typeface="ヒラギノ角ゴ ProN W3" charset="0"/>
              </a:rPr>
              <a:t>b</a:t>
            </a:r>
            <a:r>
              <a:rPr lang="en-US"/>
              <a:t>etter, they respond to the environment or go extinct.</a:t>
            </a:r>
          </a:p>
          <a:p>
            <a:r>
              <a:rPr lang="en-US" b="1"/>
              <a:t>Teaching Tips</a:t>
            </a:r>
          </a:p>
          <a:p>
            <a:r>
              <a:rPr lang="en-US"/>
              <a:t>1. An analogy might be made between the specialized functions of finch beaks and the many types of screwdrivers that exist today. Each type of screwdriver (Phillips, flathead, long-handled, interchangeable tips) represents a specialization for a particular job.</a:t>
            </a:r>
          </a:p>
          <a:p>
            <a:r>
              <a:rPr lang="en-US"/>
              <a:t>2. Based upon the human condition, students are likely to think that reproduction is largely a choice, and less a consequence of good health or other adaptations. Yet, in our natural world, there are thousands of examples of the overproduction of offspring and resulting death or failure to reproduce. Thousands of acorns hanging from one tree, spores escaping from a puffball, or a salmon spawning thousands of eggs, are all easy examples of overproduction. Bring a few solid illustrations from your geographic region to bring home this point.</a:t>
            </a:r>
          </a:p>
          <a:p>
            <a:endParaRPr lang="en-US"/>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05963-5E87-DC4A-985D-556C02C8ED4E}" type="slidenum">
              <a:rPr lang="en-US"/>
              <a:pPr/>
              <a:t>23</a:t>
            </a:fld>
            <a:endParaRPr lang="en-US"/>
          </a:p>
        </p:txBody>
      </p:sp>
      <p:sp>
        <p:nvSpPr>
          <p:cNvPr id="1071106"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71107"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must understand that the environment does the selecting (editing) in natural selection. Species do not evolve because of want or need. Biological diversity exists and the environment selects. Evolution is not deliberate, it is reactive. </a:t>
            </a:r>
          </a:p>
          <a:p>
            <a:r>
              <a:rPr lang="en-US"/>
              <a:t>2. A related point is what we learn from extinction. As Darwin noted, species become extinct because they do not get what they want or need!</a:t>
            </a:r>
          </a:p>
          <a:p>
            <a:r>
              <a:rPr lang="en-US"/>
              <a:t>3. The authors note that evolution is not goal directed and does not lead to perfectly adapted organisms. These excellent points represent two misunderstandings: 1) Instructors need to be clear that evolutionary change is a consequence of an immediate advantage, not a distant goal. Three-chambered hearts in amphibians evolved from two-chambered fish hearts because the three-chambered hearts conveyed an advantage, not because evolution was directed toward producing a four-chambered heart! 2) Evolutionary change only reflects </a:t>
            </a:r>
            <a:r>
              <a:rPr lang="en-US">
                <a:ea typeface="ヒラギノ角ゴ ProN W3" charset="0"/>
                <a:cs typeface="ヒラギノ角ゴ ProN W3" charset="0"/>
              </a:rPr>
              <a:t>i</a:t>
            </a:r>
            <a:r>
              <a:rPr lang="en-US"/>
              <a:t>mprovement in the context of the immediate environment. What is better </a:t>
            </a:r>
            <a:r>
              <a:rPr lang="en-US">
                <a:ea typeface="ヒラギノ角ゴ ProN W3" charset="0"/>
                <a:cs typeface="ヒラギノ角ゴ ProN W3" charset="0"/>
              </a:rPr>
              <a:t>t</a:t>
            </a:r>
            <a:r>
              <a:rPr lang="en-US"/>
              <a:t>oday may not be better </a:t>
            </a:r>
            <a:r>
              <a:rPr lang="en-US">
                <a:ea typeface="ヒラギノ角ゴ ProN W3" charset="0"/>
                <a:cs typeface="ヒラギノ角ゴ ProN W3" charset="0"/>
              </a:rPr>
              <a:t>t</a:t>
            </a:r>
            <a:r>
              <a:rPr lang="en-US"/>
              <a:t>omorrow. Thus, species do not steadily get </a:t>
            </a:r>
            <a:r>
              <a:rPr lang="en-US">
                <a:ea typeface="ヒラギノ角ゴ ProN W3" charset="0"/>
                <a:cs typeface="ヒラギノ角ゴ ProN W3" charset="0"/>
              </a:rPr>
              <a:t>b</a:t>
            </a:r>
            <a:r>
              <a:rPr lang="en-US"/>
              <a:t>etter, they respond to the environment or go extinct.</a:t>
            </a:r>
          </a:p>
          <a:p>
            <a:r>
              <a:rPr lang="en-US" b="1"/>
              <a:t>Teaching Tips</a:t>
            </a:r>
          </a:p>
          <a:p>
            <a:r>
              <a:rPr lang="en-US"/>
              <a:t>1. An analogy might be made between the specialized functions of finch beaks and the many types of screwdrivers that exist today. Each type of screwdriver (Phillips, flathead, long-handled, interchangeable tips) represents a specialization for a particular job.</a:t>
            </a:r>
          </a:p>
          <a:p>
            <a:r>
              <a:rPr lang="en-US"/>
              <a:t>2. Based upon the human condition, students are likely to think that reproduction is largely a choice, and less a consequence of good health or other adaptations. Yet, in our natural world, there are thousands of examples of the overproduction of offspring and resulting death or failure to reproduce. Thousands of acorns hanging from one tree, spores escaping from a puffball, or a salmon spawning thousands of eggs, are all easy examples of overproduction. Bring a few solid illustrations from your geographic region to bring home this point.</a:t>
            </a:r>
          </a:p>
          <a:p>
            <a:endParaRPr 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6CC00-59BF-9647-844A-EF3B92C9AA00}" type="slidenum">
              <a:rPr lang="en-US"/>
              <a:pPr/>
              <a:t>24</a:t>
            </a:fld>
            <a:endParaRPr lang="en-US"/>
          </a:p>
        </p:txBody>
      </p:sp>
      <p:sp>
        <p:nvSpPr>
          <p:cNvPr id="582658"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2659"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DD1C4-4AAB-9845-836F-D01A0FA50A7A}" type="slidenum">
              <a:rPr lang="en-US"/>
              <a:pPr/>
              <a:t>25</a:t>
            </a:fld>
            <a:endParaRPr lang="en-US"/>
          </a:p>
        </p:txBody>
      </p:sp>
      <p:sp>
        <p:nvSpPr>
          <p:cNvPr id="1073154"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73155"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must understand that the environment does the selecting (editing) in natural selection. Species do not evolve because of want or need. Biological diversity exists and the environment selects. Evolution is not deliberate, it is reactive. </a:t>
            </a:r>
          </a:p>
          <a:p>
            <a:r>
              <a:rPr lang="en-US"/>
              <a:t>2. A related point is what we learn from extinction. As Darwin noted, species become extinct because they do not get what they want or need!</a:t>
            </a:r>
          </a:p>
          <a:p>
            <a:r>
              <a:rPr lang="en-US"/>
              <a:t>3. The authors note that evolution is not goal directed and does not lead to perfectly adapted organisms. These excellent points represent two misunderstandings: 1) Instructors need to be clear that evolutionary change is a consequence of an immediate advantage, not a distant goal. Three-chambered hearts in amphibians evolved from two-chambered fish hearts because the three-chambered hearts conveyed an advantage, not because evolution was directed toward producing a four-chambered heart! 2) Evolutionary change only reflects </a:t>
            </a:r>
            <a:r>
              <a:rPr lang="en-US">
                <a:ea typeface="ヒラギノ角ゴ ProN W3" charset="0"/>
                <a:cs typeface="ヒラギノ角ゴ ProN W3" charset="0"/>
              </a:rPr>
              <a:t>i</a:t>
            </a:r>
            <a:r>
              <a:rPr lang="en-US"/>
              <a:t>mprovement in the context of the immediate environment. What is better </a:t>
            </a:r>
            <a:r>
              <a:rPr lang="en-US">
                <a:ea typeface="ヒラギノ角ゴ ProN W3" charset="0"/>
                <a:cs typeface="ヒラギノ角ゴ ProN W3" charset="0"/>
              </a:rPr>
              <a:t>t</a:t>
            </a:r>
            <a:r>
              <a:rPr lang="en-US"/>
              <a:t>oday may not be better </a:t>
            </a:r>
            <a:r>
              <a:rPr lang="en-US">
                <a:ea typeface="ヒラギノ角ゴ ProN W3" charset="0"/>
                <a:cs typeface="ヒラギノ角ゴ ProN W3" charset="0"/>
              </a:rPr>
              <a:t>t</a:t>
            </a:r>
            <a:r>
              <a:rPr lang="en-US"/>
              <a:t>omorrow. Thus, species do not steadily get </a:t>
            </a:r>
            <a:r>
              <a:rPr lang="en-US">
                <a:ea typeface="ヒラギノ角ゴ ProN W3" charset="0"/>
                <a:cs typeface="ヒラギノ角ゴ ProN W3" charset="0"/>
              </a:rPr>
              <a:t>b</a:t>
            </a:r>
            <a:r>
              <a:rPr lang="en-US"/>
              <a:t>etter, they respond to the environment or go extinct.</a:t>
            </a:r>
          </a:p>
          <a:p>
            <a:r>
              <a:rPr lang="en-US" b="1"/>
              <a:t>Teaching Tips</a:t>
            </a:r>
          </a:p>
          <a:p>
            <a:r>
              <a:rPr lang="en-US"/>
              <a:t>1. An analogy might be made between the specialized functions of finch beaks and the many types of screwdrivers that exist today. Each type of screwdriver (Phillips, flathead, long-handled, interchangeable tips) represents a specialization for a particular job.</a:t>
            </a:r>
          </a:p>
          <a:p>
            <a:r>
              <a:rPr lang="en-US"/>
              <a:t>2. Based upon the human condition, students are likely to think that reproduction is largely a choice, and less a consequence of good health or other adaptations. Yet, in our natural world, there are thousands of examples of the overproduction of offspring and resulting death or failure to reproduce. Thousands of acorns hanging from one tree, spores escaping from a puffball, or a salmon spawning thousands of eggs, are all easy examples of overproduction. Bring a few solid illustrations from your geographic region to bring home this point.</a:t>
            </a:r>
          </a:p>
          <a:p>
            <a:endParaRPr lang="en-US"/>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39936-1F94-7549-968F-D53A4E772EEF}" type="slidenum">
              <a:rPr lang="en-US"/>
              <a:pPr/>
              <a:t>26</a:t>
            </a:fld>
            <a:endParaRPr lang="en-US"/>
          </a:p>
        </p:txBody>
      </p:sp>
      <p:sp>
        <p:nvSpPr>
          <p:cNvPr id="584706"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4707"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B29AC-259E-184E-B17E-F248575F9C93}" type="slidenum">
              <a:rPr lang="en-US"/>
              <a:pPr/>
              <a:t>27</a:t>
            </a:fld>
            <a:endParaRPr lang="en-US"/>
          </a:p>
        </p:txBody>
      </p:sp>
      <p:sp>
        <p:nvSpPr>
          <p:cNvPr id="1076226"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76227"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must understand that the environment does the selecting (editing) in natural selection. Species do not evolve because of want or need. Biological diversity exists and the environment selects. Evolution is not deliberate, it is reactive. </a:t>
            </a:r>
          </a:p>
          <a:p>
            <a:r>
              <a:rPr lang="en-US"/>
              <a:t>2. A related point is what we learn from extinction. As Darwin noted, species become extinct because they do not get what they want or need!</a:t>
            </a:r>
          </a:p>
          <a:p>
            <a:r>
              <a:rPr lang="en-US"/>
              <a:t>3. The authors note that evolution is not goal directed and does not lead to perfectly adapted organisms. These excellent points represent two misunderstandings: 1) Instructors need to be clear that evolutionary change is a consequence of an immediate advantage, not a distant goal. Three-chambered hearts in amphibians evolved from two-chambered fish hearts because the three-chambered hearts conveyed an advantage, not because evolution was directed toward producing a four-chambered heart! 2) Evolutionary change only reflects </a:t>
            </a:r>
            <a:r>
              <a:rPr lang="en-US">
                <a:ea typeface="ヒラギノ角ゴ ProN W3" charset="0"/>
                <a:cs typeface="ヒラギノ角ゴ ProN W3" charset="0"/>
              </a:rPr>
              <a:t>i</a:t>
            </a:r>
            <a:r>
              <a:rPr lang="en-US"/>
              <a:t>mprovement in the context of the immediate environment. What is better </a:t>
            </a:r>
            <a:r>
              <a:rPr lang="en-US">
                <a:ea typeface="ヒラギノ角ゴ ProN W3" charset="0"/>
                <a:cs typeface="ヒラギノ角ゴ ProN W3" charset="0"/>
              </a:rPr>
              <a:t>t</a:t>
            </a:r>
            <a:r>
              <a:rPr lang="en-US"/>
              <a:t>oday may not be better </a:t>
            </a:r>
            <a:r>
              <a:rPr lang="en-US">
                <a:ea typeface="ヒラギノ角ゴ ProN W3" charset="0"/>
                <a:cs typeface="ヒラギノ角ゴ ProN W3" charset="0"/>
              </a:rPr>
              <a:t>t</a:t>
            </a:r>
            <a:r>
              <a:rPr lang="en-US"/>
              <a:t>omorrow. Thus, species do not steadily get </a:t>
            </a:r>
            <a:r>
              <a:rPr lang="en-US">
                <a:ea typeface="ヒラギノ角ゴ ProN W3" charset="0"/>
                <a:cs typeface="ヒラギノ角ゴ ProN W3" charset="0"/>
              </a:rPr>
              <a:t>b</a:t>
            </a:r>
            <a:r>
              <a:rPr lang="en-US"/>
              <a:t>etter, they respond to the environment or go extinct.</a:t>
            </a:r>
          </a:p>
          <a:p>
            <a:r>
              <a:rPr lang="en-US" b="1"/>
              <a:t>Teaching Tips</a:t>
            </a:r>
          </a:p>
          <a:p>
            <a:r>
              <a:rPr lang="en-US"/>
              <a:t>1. An analogy might be made between the specialized functions of finch beaks and the many types of screwdrivers that exist today. Each type of screwdriver (Phillips, flathead, long-handled, interchangeable tips) represents a specialization for a particular job.</a:t>
            </a:r>
          </a:p>
          <a:p>
            <a:r>
              <a:rPr lang="en-US"/>
              <a:t>2. Based upon the human condition, students are likely to think that reproduction is largely a choice, and less a consequence of good health or other adaptations. Yet, in our natural world, there are thousands of examples of the overproduction of offspring and resulting death or failure to reproduce. Thousands of acorns hanging from one tree, spores escaping from a puffball, or a salmon spawning thousands of eggs, are all easy examples of overproduction. Bring a few solid illustrations from your geographic region to bring home this point.</a:t>
            </a:r>
          </a:p>
          <a:p>
            <a:endParaRPr lang="en-US"/>
          </a:p>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BB417-2056-D44E-A9A5-DF61DF22188C}" type="slidenum">
              <a:rPr lang="en-US"/>
              <a:pPr/>
              <a:t>28</a:t>
            </a:fld>
            <a:endParaRPr lang="en-US"/>
          </a:p>
        </p:txBody>
      </p:sp>
      <p:sp>
        <p:nvSpPr>
          <p:cNvPr id="1249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283" name="Rectangle 3"/>
          <p:cNvSpPr>
            <a:spLocks noGrp="1" noChangeArrowheads="1"/>
          </p:cNvSpPr>
          <p:nvPr>
            <p:ph type="body" idx="1"/>
          </p:nvPr>
        </p:nvSpPr>
        <p:spPr>
          <a:ln/>
        </p:spPr>
        <p:txBody>
          <a:bodyPr/>
          <a:lstStyle/>
          <a:p>
            <a:r>
              <a:rPr lang="en-US">
                <a:solidFill>
                  <a:srgbClr val="000000"/>
                </a:solidFill>
              </a:rPr>
              <a:t>Figure 13.15 The effect of predation on lizard horn length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87F39-8E31-6444-8BC6-160FBEF8FE30}" type="slidenum">
              <a:rPr lang="en-US"/>
              <a:pPr/>
              <a:t>29</a:t>
            </a:fld>
            <a:endParaRPr lang="en-US"/>
          </a:p>
        </p:txBody>
      </p:sp>
      <p:sp>
        <p:nvSpPr>
          <p:cNvPr id="107929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7929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must understand that the environment does the selecting (editing) in natural selection. Species do not evolve because of want or need. Biological diversity exists and the environment selects. Evolution is not deliberate, it is reactive. </a:t>
            </a:r>
          </a:p>
          <a:p>
            <a:r>
              <a:rPr lang="en-US"/>
              <a:t>2. A related point is what we learn from extinction. As Darwin noted, species become extinct because they do not get what they want or need!</a:t>
            </a:r>
          </a:p>
          <a:p>
            <a:r>
              <a:rPr lang="en-US"/>
              <a:t>3. The authors note that evolution is not goal directed and does not lead to perfectly adapted organisms. These excellent points represent two misunderstandings: 1) Instructors need to be clear that evolutionary change is a consequence of an immediate advantage, not a distant goal. Three-chambered hearts in amphibians evolved from two-chambered fish hearts because the three-chambered hearts conveyed an advantage, not because evolution was directed toward producing a four-chambered heart! 2) Evolutionary change only reflects </a:t>
            </a:r>
            <a:r>
              <a:rPr lang="en-US">
                <a:ea typeface="ヒラギノ角ゴ ProN W3" charset="0"/>
                <a:cs typeface="ヒラギノ角ゴ ProN W3" charset="0"/>
              </a:rPr>
              <a:t>i</a:t>
            </a:r>
            <a:r>
              <a:rPr lang="en-US"/>
              <a:t>mprovement in the context of the immediate environment. What is better </a:t>
            </a:r>
            <a:r>
              <a:rPr lang="en-US">
                <a:ea typeface="ヒラギノ角ゴ ProN W3" charset="0"/>
                <a:cs typeface="ヒラギノ角ゴ ProN W3" charset="0"/>
              </a:rPr>
              <a:t>t</a:t>
            </a:r>
            <a:r>
              <a:rPr lang="en-US"/>
              <a:t>oday may not be better </a:t>
            </a:r>
            <a:r>
              <a:rPr lang="en-US">
                <a:ea typeface="ヒラギノ角ゴ ProN W3" charset="0"/>
                <a:cs typeface="ヒラギノ角ゴ ProN W3" charset="0"/>
              </a:rPr>
              <a:t>t</a:t>
            </a:r>
            <a:r>
              <a:rPr lang="en-US"/>
              <a:t>omorrow. Thus, species do not steadily get </a:t>
            </a:r>
            <a:r>
              <a:rPr lang="en-US">
                <a:ea typeface="ヒラギノ角ゴ ProN W3" charset="0"/>
                <a:cs typeface="ヒラギノ角ゴ ProN W3" charset="0"/>
              </a:rPr>
              <a:t>b</a:t>
            </a:r>
            <a:r>
              <a:rPr lang="en-US"/>
              <a:t>etter, they respond to the environment or go extinct.</a:t>
            </a:r>
          </a:p>
          <a:p>
            <a:r>
              <a:rPr lang="en-US" b="1"/>
              <a:t>Teaching Tips</a:t>
            </a:r>
          </a:p>
          <a:p>
            <a:r>
              <a:rPr lang="en-US"/>
              <a:t>1. An analogy might be made between the specialized functions of finch beaks and the many types of screwdrivers that exist today. Each type of screwdriver (Phillips, flathead, long-handled, interchangeable tips) represents a specialization for a particular job.</a:t>
            </a:r>
          </a:p>
          <a:p>
            <a:r>
              <a:rPr lang="en-US"/>
              <a:t>2. Based upon the human condition, students are likely to think that reproduction is largely a choice, and less a consequence of good health or other adaptations. Yet, in our natural world, there are thousands of examples of the overproduction of offspring and resulting death or failure to reproduce. Thousands of acorns hanging from one tree, spores escaping from a puffball, or a salmon spawning thousands of eggs, are all easy examples of overproduction. Bring a few solid illustrations from your geographic region to bring home this point.</a:t>
            </a:r>
          </a:p>
          <a:p>
            <a:endParaRPr 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A8B77-F54B-F94A-A64D-8AA81D6C8789}" type="slidenum">
              <a:rPr lang="en-US"/>
              <a:pPr/>
              <a:t>3</a:t>
            </a:fld>
            <a:endParaRPr lang="en-US"/>
          </a:p>
        </p:txBody>
      </p:sp>
      <p:sp>
        <p:nvSpPr>
          <p:cNvPr id="1208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23" name="Rectangle 3"/>
          <p:cNvSpPr>
            <a:spLocks noGrp="1" noChangeArrowheads="1"/>
          </p:cNvSpPr>
          <p:nvPr>
            <p:ph type="body" idx="1"/>
          </p:nvPr>
        </p:nvSpPr>
        <p:spPr>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1CE03-BC62-3246-83E9-AC7BE4FBE7B5}" type="slidenum">
              <a:rPr lang="en-US"/>
              <a:pPr/>
              <a:t>30</a:t>
            </a:fld>
            <a:endParaRPr lang="en-US"/>
          </a:p>
        </p:txBody>
      </p:sp>
      <p:sp>
        <p:nvSpPr>
          <p:cNvPr id="125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3379" name="Rectangle 3"/>
          <p:cNvSpPr>
            <a:spLocks noGrp="1" noChangeArrowheads="1"/>
          </p:cNvSpPr>
          <p:nvPr>
            <p:ph type="body" idx="1"/>
          </p:nvPr>
        </p:nvSpPr>
        <p:spPr>
          <a:ln/>
        </p:spPr>
        <p:txBody>
          <a:bodyPr/>
          <a:lstStyle/>
          <a:p>
            <a:r>
              <a:rPr lang="en-US">
                <a:solidFill>
                  <a:srgbClr val="000000"/>
                </a:solidFill>
              </a:rPr>
              <a:t>Figure 13.16 An evolutionary tree of tetrapods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49747-CD22-EA4C-B255-B727AFAA8F27}" type="slidenum">
              <a:rPr lang="en-US"/>
              <a:pPr/>
              <a:t>31</a:t>
            </a:fld>
            <a:endParaRPr lang="en-US"/>
          </a:p>
        </p:txBody>
      </p:sp>
      <p:sp>
        <p:nvSpPr>
          <p:cNvPr id="1087490"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87491"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suggest that individuals evolve. As this chapter section clarifies, populations are the smallest units that can evolve. Individuals cannot have diversity from which to select. However, individuals can change during their lifetime in response to activities. Muscles can grow stronger because of use. However, these individual changes are not passed on to the next generation (after all, boys have been circumcised for thousands of years but are still born with a foreskin).</a:t>
            </a:r>
          </a:p>
          <a:p>
            <a:r>
              <a:rPr lang="en-US"/>
              <a:t>2. Another misperception is that evolution results from need. Challenge your students to explain how </a:t>
            </a:r>
            <a:r>
              <a:rPr lang="en-US">
                <a:ea typeface="ヒラギノ角ゴ ProN W3" charset="0"/>
                <a:cs typeface="ヒラギノ角ゴ ProN W3" charset="0"/>
              </a:rPr>
              <a:t>n</a:t>
            </a:r>
            <a:r>
              <a:rPr lang="en-US"/>
              <a:t>eed and </a:t>
            </a:r>
            <a:r>
              <a:rPr lang="en-US">
                <a:ea typeface="ヒラギノ角ゴ ProN W3" charset="0"/>
                <a:cs typeface="ヒラギノ角ゴ ProN W3" charset="0"/>
              </a:rPr>
              <a:t>w</a:t>
            </a:r>
            <a:r>
              <a:rPr lang="en-US"/>
              <a:t>ant have nothing to do with evolution (because neither </a:t>
            </a:r>
            <a:r>
              <a:rPr lang="en-US">
                <a:ea typeface="ヒラギノ角ゴ ProN W3" charset="0"/>
                <a:cs typeface="ヒラギノ角ゴ ProN W3" charset="0"/>
              </a:rPr>
              <a:t>n</a:t>
            </a:r>
            <a:r>
              <a:rPr lang="en-US"/>
              <a:t>eed nor </a:t>
            </a:r>
            <a:r>
              <a:rPr lang="en-US">
                <a:ea typeface="ヒラギノ角ゴ ProN W3" charset="0"/>
                <a:cs typeface="ヒラギノ角ゴ ProN W3" charset="0"/>
              </a:rPr>
              <a:t>w</a:t>
            </a:r>
            <a:r>
              <a:rPr lang="en-US"/>
              <a:t>ant can generate genetic variation!)</a:t>
            </a:r>
          </a:p>
          <a:p>
            <a:r>
              <a:rPr lang="en-US"/>
              <a:t>3. Students may think of mutations in a positive sense, as if they come as needed. Yet, mutations in key genes are the cause of cancer and other diseases. Only rarely does a mutation lead to a change that increases the chances for survival. However, these rare events can become significant if given enough time. (As the authors note: A random mutation is like a shot in the dark; it is not likely to improve a genome any more than shooting a bullet through the hood of a car is likely to improve engine performance.)</a:t>
            </a:r>
          </a:p>
          <a:p>
            <a:r>
              <a:rPr lang="en-US" b="1"/>
              <a:t>Teaching Tips</a:t>
            </a:r>
          </a:p>
          <a:p>
            <a:r>
              <a:rPr lang="en-US"/>
              <a:t>1. It might be interesting to discuss with students whether the Internet would have helped Mendel and Darwin. Is the Internet facilitating scientific communication? Has this technology created new problems in the process?</a:t>
            </a:r>
          </a:p>
          <a:p>
            <a:r>
              <a:rPr lang="en-US"/>
              <a:t>2. Try to find good, local examples of populations. If you live near a seashore, the many invertebrate populations (starfish, sea urchin, and kelp) would be great. Further inland we find somewhat isolated populations of fish and continuous and clumped populations of squirrels, separated by vast fields of corn, wheat, or soybeans! Bring the subject home with local examples.</a:t>
            </a:r>
          </a:p>
          <a:p>
            <a:r>
              <a:rPr lang="en-US"/>
              <a:t>3. No doubt about it, the Hardy-Weinberg equation is problematic for some students.  Students should create a quick reference key to the definitions of the elements. Consider some practice problems varying the value of p and q.</a:t>
            </a:r>
          </a:p>
          <a:p>
            <a:r>
              <a:rPr lang="en-US"/>
              <a:t>4. Heterozygotes can form in two ways, the recessive from mom, the dominant from dad...or the reverse. This should serve to remind students that the 2pq portion of the equation represents the heterozygotes.</a:t>
            </a:r>
          </a:p>
          <a:p>
            <a:r>
              <a:rPr lang="en-US"/>
              <a:t>5. Another example that can be used for Hardy-Weinberg practice is cystic fibrosis. Cystic fibrosis strikes about one out of every 3300 Caucasian children. It results from the homozygous recessive condition. Thus, q</a:t>
            </a:r>
            <a:r>
              <a:rPr lang="en-US" baseline="30000"/>
              <a:t>2</a:t>
            </a:r>
            <a:r>
              <a:rPr lang="en-US"/>
              <a:t> would equal 1/3300 = 0.000303 and q = the square root of 0.000303 = 0.0174. The frequency of carriers = 2pq = 2 x 0.0174 x 0.9826 = 0.0342 = 3.42%, about one in every 29 Caucasian adults. To bring the point home to your class, divide the number of Caucasian students in your class by 29 to estimate the number of students who are carriers. (Source of information is: Fertil. Steril. 2006 Jan 85(1): 135-8.)</a:t>
            </a:r>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BA477-2E99-F44D-A42E-F7834880A8BE}" type="slidenum">
              <a:rPr lang="en-US"/>
              <a:pPr/>
              <a:t>32</a:t>
            </a:fld>
            <a:endParaRPr lang="en-US"/>
          </a:p>
        </p:txBody>
      </p:sp>
      <p:sp>
        <p:nvSpPr>
          <p:cNvPr id="1090562"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90563"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suggest that individuals evolve. As this chapter section clarifies, populations are the smallest units that can evolve. Individuals cannot have diversity from which to select. However, individuals can change during their lifetime in response to activities. Muscles can grow stronger because of use. However, these individual changes are not passed on to the next generation (after all, boys have been circumcised for thousands of years but are still born with a foreskin).</a:t>
            </a:r>
          </a:p>
          <a:p>
            <a:r>
              <a:rPr lang="en-US"/>
              <a:t>2. Another misperception is that evolution results from need. Challenge your students to explain how </a:t>
            </a:r>
            <a:r>
              <a:rPr lang="en-US">
                <a:ea typeface="ヒラギノ角ゴ ProN W3" charset="0"/>
                <a:cs typeface="ヒラギノ角ゴ ProN W3" charset="0"/>
              </a:rPr>
              <a:t>n</a:t>
            </a:r>
            <a:r>
              <a:rPr lang="en-US"/>
              <a:t>eed and </a:t>
            </a:r>
            <a:r>
              <a:rPr lang="en-US">
                <a:ea typeface="ヒラギノ角ゴ ProN W3" charset="0"/>
                <a:cs typeface="ヒラギノ角ゴ ProN W3" charset="0"/>
              </a:rPr>
              <a:t>w</a:t>
            </a:r>
            <a:r>
              <a:rPr lang="en-US"/>
              <a:t>ant have nothing to do with evolution (because neither </a:t>
            </a:r>
            <a:r>
              <a:rPr lang="en-US">
                <a:ea typeface="ヒラギノ角ゴ ProN W3" charset="0"/>
                <a:cs typeface="ヒラギノ角ゴ ProN W3" charset="0"/>
              </a:rPr>
              <a:t>n</a:t>
            </a:r>
            <a:r>
              <a:rPr lang="en-US"/>
              <a:t>eed nor </a:t>
            </a:r>
            <a:r>
              <a:rPr lang="en-US">
                <a:ea typeface="ヒラギノ角ゴ ProN W3" charset="0"/>
                <a:cs typeface="ヒラギノ角ゴ ProN W3" charset="0"/>
              </a:rPr>
              <a:t>w</a:t>
            </a:r>
            <a:r>
              <a:rPr lang="en-US"/>
              <a:t>ant can generate genetic variation!)</a:t>
            </a:r>
          </a:p>
          <a:p>
            <a:r>
              <a:rPr lang="en-US"/>
              <a:t>3. Students may think of mutations in a positive sense, as if they come as needed. Yet, mutations in key genes are the cause of cancer and other diseases. Only rarely does a mutation lead to a change that increases the chances for survival. However, these rare events can become significant if given enough time. (As the authors note: A random mutation is like a shot in the dark; it is not likely to improve a genome any more than shooting a bullet through the hood of a car is likely to improve engine performance.)</a:t>
            </a:r>
          </a:p>
          <a:p>
            <a:r>
              <a:rPr lang="en-US" b="1"/>
              <a:t>Teaching Tips</a:t>
            </a:r>
          </a:p>
          <a:p>
            <a:r>
              <a:rPr lang="en-US"/>
              <a:t>1. It might be interesting to discuss with students whether the Internet would have helped Mendel and Darwin. Is the Internet facilitating scientific communication? Has this technology created new problems in the process?</a:t>
            </a:r>
          </a:p>
          <a:p>
            <a:r>
              <a:rPr lang="en-US"/>
              <a:t>2. Try to find good, local examples of populations. If you live near a seashore, the many invertebrate populations (starfish, sea urchin, and kelp) would be great. Further inland we find somewhat isolated populations of fish and continuous and clumped populations of squirrels, separated by vast fields of corn, wheat, or soybeans! Bring the subject home with local examples.</a:t>
            </a:r>
          </a:p>
          <a:p>
            <a:r>
              <a:rPr lang="en-US"/>
              <a:t>3. No doubt about it, the Hardy-Weinberg equation is problematic for some students.  Students should create a quick reference key to the definitions of the elements. Consider some practice problems varying the value of p and q.</a:t>
            </a:r>
          </a:p>
          <a:p>
            <a:r>
              <a:rPr lang="en-US"/>
              <a:t>4. Heterozygotes can form in two ways, the recessive from mom, the dominant from dad...or the reverse. This should serve to remind students that the 2pq portion of the equation represents the heterozygotes.</a:t>
            </a:r>
          </a:p>
          <a:p>
            <a:r>
              <a:rPr lang="en-US"/>
              <a:t>5. Another example that can be used for Hardy-Weinberg practice is cystic fibrosis. Cystic fibrosis strikes about one out of every 3300 Caucasian children. It results from the homozygous recessive condition. Thus, q</a:t>
            </a:r>
            <a:r>
              <a:rPr lang="en-US" baseline="30000"/>
              <a:t>2</a:t>
            </a:r>
            <a:r>
              <a:rPr lang="en-US"/>
              <a:t> would equal 1/3300 = 0.000303 and q = the square root of 0.000303 = 0.0174. The frequency of carriers = 2pq = 2 x 0.0174 x 0.9826 = 0.0342 = 3.42%, about one in every 29 Caucasian adults. To bring the point home to your class, divide the number of Caucasian students in your class by 29 to estimate the number of students who are carriers. (Source of information is: </a:t>
            </a:r>
            <a:r>
              <a:rPr lang="en-US" i="1"/>
              <a:t>Fertil. Steril</a:t>
            </a:r>
            <a:r>
              <a:rPr lang="en-US"/>
              <a:t>. 2006 Jan 85(1): 135-8.)</a:t>
            </a:r>
          </a:p>
          <a:p>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3270F-0A37-DD47-BF1F-A85D9CB88674}" type="slidenum">
              <a:rPr lang="en-US"/>
              <a:pPr/>
              <a:t>33</a:t>
            </a:fld>
            <a:endParaRPr lang="en-US"/>
          </a:p>
        </p:txBody>
      </p:sp>
      <p:sp>
        <p:nvSpPr>
          <p:cNvPr id="109465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9465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may suggest that individuals evolve. As this chapter section clarifies, populations are the smallest units that can evolve. Individuals cannot have diversity from which to select. However, individuals can change during their lifetime in response to activities. Muscles can grow stronger because of use. However, these individual changes are not passed on to the next generation (after all, boys have been circumcised for thousands of years but are still born with a foreskin).</a:t>
            </a:r>
          </a:p>
          <a:p>
            <a:r>
              <a:rPr lang="en-US"/>
              <a:t>2. Another misperception is that evolution results from need. Challenge your students to explain how </a:t>
            </a:r>
            <a:r>
              <a:rPr lang="en-US">
                <a:ea typeface="ヒラギノ角ゴ ProN W3" charset="0"/>
                <a:cs typeface="ヒラギノ角ゴ ProN W3" charset="0"/>
              </a:rPr>
              <a:t>n</a:t>
            </a:r>
            <a:r>
              <a:rPr lang="en-US"/>
              <a:t>eed and </a:t>
            </a:r>
            <a:r>
              <a:rPr lang="en-US">
                <a:ea typeface="ヒラギノ角ゴ ProN W3" charset="0"/>
                <a:cs typeface="ヒラギノ角ゴ ProN W3" charset="0"/>
              </a:rPr>
              <a:t>w</a:t>
            </a:r>
            <a:r>
              <a:rPr lang="en-US"/>
              <a:t>ant have nothing to do with evolution (because neither </a:t>
            </a:r>
            <a:r>
              <a:rPr lang="en-US">
                <a:ea typeface="ヒラギノ角ゴ ProN W3" charset="0"/>
                <a:cs typeface="ヒラギノ角ゴ ProN W3" charset="0"/>
              </a:rPr>
              <a:t>n</a:t>
            </a:r>
            <a:r>
              <a:rPr lang="en-US"/>
              <a:t>eed nor </a:t>
            </a:r>
            <a:r>
              <a:rPr lang="en-US">
                <a:ea typeface="ヒラギノ角ゴ ProN W3" charset="0"/>
                <a:cs typeface="ヒラギノ角ゴ ProN W3" charset="0"/>
              </a:rPr>
              <a:t>w</a:t>
            </a:r>
            <a:r>
              <a:rPr lang="en-US"/>
              <a:t>ant can generate genetic variation!)</a:t>
            </a:r>
          </a:p>
          <a:p>
            <a:r>
              <a:rPr lang="en-US"/>
              <a:t>3. Students may think of mutations in a positive sense, as if they come as needed. Yet, mutations in key genes are the cause of cancer and other diseases. Only rarely does a mutation lead to a change that increases the chances for survival. However, these rare events can become significant if given enough time. (As the authors note: A random mutation is like a shot in the dark; it is not likely to improve a genome any more than shooting a bullet through the hood of a car is likely to improve engine performance.)</a:t>
            </a:r>
          </a:p>
          <a:p>
            <a:r>
              <a:rPr lang="en-US" b="1"/>
              <a:t>Teaching Tips</a:t>
            </a:r>
          </a:p>
          <a:p>
            <a:r>
              <a:rPr lang="en-US"/>
              <a:t>1. It might be interesting to discuss with students whether the Internet would have helped Mendel and Darwin. Is the Internet facilitating scientific communication? Has this technology created new problems in the process?</a:t>
            </a:r>
          </a:p>
          <a:p>
            <a:r>
              <a:rPr lang="en-US"/>
              <a:t>2. Try to find good, local examples of populations. If you live near a seashore, the many invertebrate populations (starfish, sea urchin, and kelp) would be great. Further inland we find somewhat isolated populations of fish and continuous and clumped populations of squirrels, separated by vast fields of corn, wheat, or soybeans! Bring the subject home with local examples.</a:t>
            </a:r>
          </a:p>
          <a:p>
            <a:r>
              <a:rPr lang="en-US"/>
              <a:t>3. No doubt about it, the Hardy-Weinberg equation is problematic for some students.  Students should create a quick reference key to the definitions of the elements. Consider some practice problems varying the value of p and q.</a:t>
            </a:r>
          </a:p>
          <a:p>
            <a:r>
              <a:rPr lang="en-US"/>
              <a:t>4. Heterozygotes can form in two ways, the recessive from mom, the dominant from dad...or the reverse. This should serve to remind students that the 2pq portion of the equation represents the heterozygotes.</a:t>
            </a:r>
          </a:p>
          <a:p>
            <a:r>
              <a:rPr lang="en-US"/>
              <a:t>5. Another example that can be used for Hardy-Weinberg practice is cystic fibrosis. Cystic fibrosis strikes about one out of every 3300 Caucasian children. It results from the homozygous recessive condition. Thus, q</a:t>
            </a:r>
            <a:r>
              <a:rPr lang="en-US" baseline="30000"/>
              <a:t>2</a:t>
            </a:r>
            <a:r>
              <a:rPr lang="en-US"/>
              <a:t> would equal 1/3300 = 0.000303 and q = the square root of 0.000303 = 0.0174. The frequency of carriers = 2pq = 2 x 0.0174 x 0.9826 = 0.0342 = 3.42%, about one in every 29 Caucasian adults. To bring the point home to your class, divide the number of Caucasian students in your class by 29 to estimate the number of students who are carriers. (Source of information is: </a:t>
            </a:r>
            <a:r>
              <a:rPr lang="en-US" i="1"/>
              <a:t>Fertil. Steril</a:t>
            </a:r>
            <a:r>
              <a:rPr lang="en-US"/>
              <a:t>. 2006 Jan 85(1): 135-8.)</a:t>
            </a:r>
          </a:p>
          <a:p>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08EBF-AB44-2F42-9900-AD48ECD65AE6}" type="slidenum">
              <a:rPr lang="en-US"/>
              <a:pPr/>
              <a:t>34</a:t>
            </a:fld>
            <a:endParaRPr lang="en-US"/>
          </a:p>
        </p:txBody>
      </p:sp>
      <p:sp>
        <p:nvSpPr>
          <p:cNvPr id="1259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23" name="Rectangle 3"/>
          <p:cNvSpPr>
            <a:spLocks noGrp="1" noChangeArrowheads="1"/>
          </p:cNvSpPr>
          <p:nvPr>
            <p:ph type="body" idx="1"/>
          </p:nvPr>
        </p:nvSpPr>
        <p:spPr>
          <a:ln/>
        </p:spPr>
        <p:txBody>
          <a:bodyPr/>
          <a:lstStyle/>
          <a:p>
            <a:r>
              <a:rPr lang="en-US"/>
              <a:t> </a:t>
            </a:r>
            <a:r>
              <a:rPr lang="en-US">
                <a:solidFill>
                  <a:srgbClr val="000000"/>
                </a:solidFill>
              </a:rPr>
              <a:t>Figure 13.20 A mathematical swim in the gene pool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CC4C3-47FC-A341-A182-037425B31078}" type="slidenum">
              <a:rPr lang="en-US"/>
              <a:pPr/>
              <a:t>35</a:t>
            </a:fld>
            <a:endParaRPr lang="en-US"/>
          </a:p>
        </p:txBody>
      </p:sp>
      <p:sp>
        <p:nvSpPr>
          <p:cNvPr id="1263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3619" name="Rectangle 3"/>
          <p:cNvSpPr>
            <a:spLocks noGrp="1" noChangeArrowheads="1"/>
          </p:cNvSpPr>
          <p:nvPr>
            <p:ph type="body" idx="1"/>
          </p:nvPr>
        </p:nvSpPr>
        <p:spPr>
          <a:ln/>
        </p:spPr>
        <p:txBody>
          <a:bodyPr/>
          <a:lstStyle/>
          <a:p>
            <a:r>
              <a:rPr lang="en-US">
                <a:solidFill>
                  <a:srgbClr val="000000"/>
                </a:solidFill>
              </a:rPr>
              <a:t>Figure 13.22 Genetic drift (Step 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AE090-1BEE-B649-8B5D-12EFAE139430}" type="slidenum">
              <a:rPr lang="en-US"/>
              <a:pPr/>
              <a:t>36</a:t>
            </a:fld>
            <a:endParaRPr lang="en-US"/>
          </a:p>
        </p:txBody>
      </p:sp>
      <p:sp>
        <p:nvSpPr>
          <p:cNvPr id="586754"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6755"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E078E-3B65-2540-AE20-154C70757404}" type="slidenum">
              <a:rPr lang="en-US"/>
              <a:pPr/>
              <a:t>37</a:t>
            </a:fld>
            <a:endParaRPr lang="en-US"/>
          </a:p>
        </p:txBody>
      </p:sp>
      <p:sp>
        <p:nvSpPr>
          <p:cNvPr id="588802"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8803"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32BB8-2071-FC43-B606-E68970D0CEC1}" type="slidenum">
              <a:rPr lang="en-US"/>
              <a:pPr/>
              <a:t>38</a:t>
            </a:fld>
            <a:endParaRPr lang="en-US"/>
          </a:p>
        </p:txBody>
      </p:sp>
      <p:sp>
        <p:nvSpPr>
          <p:cNvPr id="590850"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0851"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b</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C731-199F-DD4E-BC77-8B89B3FE24E8}" type="slidenum">
              <a:rPr lang="en-US"/>
              <a:pPr/>
              <a:t>39</a:t>
            </a:fld>
            <a:endParaRPr lang="en-US"/>
          </a:p>
        </p:txBody>
      </p:sp>
      <p:sp>
        <p:nvSpPr>
          <p:cNvPr id="1129474"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9475"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The concept of a genetic bottleneck contributing to a loss of diversity can be difficult for some students to understand. Without an appreciation for population genetics, students might think that a recovery in sheer numbers of individuals is all that is needed. Yet, the loss of genetic diversity might doom a population eventually faced with widespread disease.</a:t>
            </a:r>
          </a:p>
          <a:p>
            <a:r>
              <a:rPr lang="en-US"/>
              <a:t>2. Sampling error can be difficult for some students to immediately understand. Have students work in pairs to flip a coin 10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r>
              <a:rPr lang="en-US" b="1"/>
              <a:t>Teaching Tips</a:t>
            </a:r>
          </a:p>
          <a:p>
            <a:r>
              <a:rPr lang="en-US"/>
              <a:t>1. The loss of genetic diversity in a population because of the bottleneck effect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that might suffer from a genetic bottleneck despite increasing numbers.</a:t>
            </a:r>
          </a:p>
          <a:p>
            <a:r>
              <a:rPr lang="en-US"/>
              <a:t>2. Students might best relate to the bias of the founder effect by this example. Just for the sake of explanation, consider that you and all the students present in today</a:t>
            </a:r>
            <a:r>
              <a:rPr lang="ja-JP" altLang="en-US">
                <a:latin typeface="Arial"/>
              </a:rPr>
              <a:t>’</a:t>
            </a:r>
            <a:r>
              <a:rPr lang="en-US"/>
              <a:t>s class are the only survivors of some global catastrophe. Would your class adequately represent the biological diversity of the current human population?</a:t>
            </a:r>
          </a:p>
          <a:p>
            <a:r>
              <a:rPr lang="en-US"/>
              <a:t>3. Challenge your students to explain why evolution primarily addresses only organisms that reproduce. Like people who vote, reproduction contributes to change. Moreover, like non-voters who influence opinions of voters, non-reproducing organisms can still influence the actions of those who do reproduce. Challenge your students to suggest how organisms that do not reproduce might influence the evolution of a species. (One such example is the benefit of a sibling helping to raise its nieces / nephews.)</a:t>
            </a:r>
          </a:p>
          <a:p>
            <a:r>
              <a:rPr lang="en-US"/>
              <a:t>4. Students are often surprised to learn that overweight human newborns can be as unhealthy as underweight newborns. Thus, stabilizing selection favors human birth weights clustered narrowly around a mean weight.</a:t>
            </a:r>
          </a:p>
          <a:p>
            <a:r>
              <a:rPr lang="en-US"/>
              <a:t>5. Consider challenging your students to distinguish between natural selection generally, sexual selection specifically, and artificial selection. One criterion for comparison is the nature of the selective environment. In natural selection, the interaction is between the organism and its immediate environment. In sexual selection, competition occurs within a species for access to mates. In artificial selection, humans act as the environment, favoring traits of human interest.</a:t>
            </a:r>
          </a:p>
          <a:p>
            <a:r>
              <a:rPr lang="en-US"/>
              <a:t>6. At the conclusion of this chapter information, it might be a good time to remind your students that most species that have ever lived are now extinct. Species do not have a mechanism to get what they need to survive. The natural variation inherited from the immediate ancestors and the new variations that emerge from mutations and genetic combinations are the raw materials for survival. No amount of need can influence the variety upon which selection must act. It is, therefore, quite possible that the variety in any generation is insufficient for survival. Periods of relatively fast environmental change may require traits insufficient for survival.</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A1E2A-B063-CD45-86FF-FA209EC33024}" type="slidenum">
              <a:rPr lang="en-US"/>
              <a:pPr/>
              <a:t>4</a:t>
            </a:fld>
            <a:endParaRPr lang="en-US"/>
          </a:p>
        </p:txBody>
      </p:sp>
      <p:sp>
        <p:nvSpPr>
          <p:cNvPr id="580610" name="Rectangle 2"/>
          <p:cNvSpPr>
            <a:spLocks noChangeArrowheads="1" noTextEdit="1"/>
          </p:cNvSpPr>
          <p:nvPr>
            <p:ph type="sldImg"/>
          </p:nvPr>
        </p:nvSpPr>
        <p:spPr bwMode="auto">
          <a:xfrm>
            <a:off x="2019300" y="1423035"/>
            <a:ext cx="80772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0611" name="Rectangle 3"/>
          <p:cNvSpPr>
            <a:spLocks noChangeArrowheads="1"/>
          </p:cNvSpPr>
          <p:nvPr>
            <p:ph type="body" idx="1"/>
          </p:nvPr>
        </p:nvSpPr>
        <p:spPr bwMode="auto">
          <a:xfrm>
            <a:off x="1211580" y="9012555"/>
            <a:ext cx="9692640" cy="8538210"/>
          </a:xfrm>
          <a:prstGeom prst="rect">
            <a:avLst/>
          </a:prstGeom>
          <a:solidFill>
            <a:srgbClr val="FFFFFF"/>
          </a:solidFill>
          <a:ln>
            <a:solidFill>
              <a:srgbClr val="000000"/>
            </a:solidFill>
            <a:miter lim="800000"/>
            <a:headEnd/>
            <a:tailEnd/>
          </a:ln>
        </p:spPr>
        <p:txBody>
          <a:bodyPr/>
          <a:lstStyle/>
          <a:p>
            <a:r>
              <a:rPr lang="en-US"/>
              <a:t>Correct Answer: 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A9016-186B-A34B-BAAF-689A3DEF9244}" type="slidenum">
              <a:rPr lang="en-US"/>
              <a:pPr/>
              <a:t>40</a:t>
            </a:fld>
            <a:endParaRPr lang="en-US"/>
          </a:p>
        </p:txBody>
      </p:sp>
      <p:sp>
        <p:nvSpPr>
          <p:cNvPr id="1132546"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32547"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The concept of a genetic bottleneck contributing to a loss of diversity can be difficult for some students to understand. Without an appreciation for population genetics, students might think that a recovery in sheer numbers of individuals is all that is needed. Yet, the loss of genetic diversity might doom a population eventually faced with widespread disease.</a:t>
            </a:r>
          </a:p>
          <a:p>
            <a:r>
              <a:rPr lang="en-US"/>
              <a:t>2. Sampling error can be difficult for some students to immediately understand. Have students work in pairs to flip a coin 10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r>
              <a:rPr lang="en-US" b="1"/>
              <a:t>Teaching Tips</a:t>
            </a:r>
          </a:p>
          <a:p>
            <a:r>
              <a:rPr lang="en-US"/>
              <a:t>1. The loss of genetic diversity in a population because of the bottleneck effect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that might suffer from a genetic bottleneck despite increasing numbers.</a:t>
            </a:r>
          </a:p>
          <a:p>
            <a:r>
              <a:rPr lang="en-US"/>
              <a:t>2. Students might best relate to the bias of the founder effect by this example. Just for the sake of explanation, consider that you and all the students present in today</a:t>
            </a:r>
            <a:r>
              <a:rPr lang="ja-JP" altLang="en-US">
                <a:latin typeface="Arial"/>
              </a:rPr>
              <a:t>’</a:t>
            </a:r>
            <a:r>
              <a:rPr lang="en-US"/>
              <a:t>s class are the only survivors of some global catastrophe. Would your class adequately represent the biological diversity of the current human population?</a:t>
            </a:r>
          </a:p>
          <a:p>
            <a:r>
              <a:rPr lang="en-US"/>
              <a:t>3. Challenge your students to explain why evolution primarily addresses only organisms that reproduce. Like people who vote, reproduction contributes to change. Moreover, like non-voters who influence opinions of voters, non-reproducing organisms can still influence the actions of those who do reproduce. Challenge your students to suggest how organisms that do not reproduce might influence the evolution of a species. (One such example is the benefit of a sibling helping to raise its nieces / nephews.)</a:t>
            </a:r>
          </a:p>
          <a:p>
            <a:r>
              <a:rPr lang="en-US"/>
              <a:t>4. Students are often surprised to learn that overweight human newborns can be as unhealthy as underweight newborns. Thus, stabilizing selection favors human birth weights clustered narrowly around a mean weight.</a:t>
            </a:r>
          </a:p>
          <a:p>
            <a:r>
              <a:rPr lang="en-US"/>
              <a:t>5. Consider challenging your students to distinguish between natural selection generally, sexual selection specifically, and artificial selection. One criterion for comparison is the nature of the selective environment. In natural selection, the interaction is between the organism and its immediate environment. In sexual selection, competition occurs within a species for access to mates. In artificial selection, humans act as the environment, favoring traits of human interest.</a:t>
            </a:r>
          </a:p>
          <a:p>
            <a:r>
              <a:rPr lang="en-US"/>
              <a:t>6. At the conclusion of this chapter information, it might be a good time to remind your students that most species that have ever lived are now extinct. Species do not have a mechanism to get what they need to survive. The natural variation inherited from the immediate ancestors and the new variations that emerge from mutations and genetic combinations are the raw materials for survival. No amount of need can influence the variety upon which selection must act. It is, therefore, quite possible that the variety in any generation is insufficient for survival. Periods of relatively fast environmental change may require traits insufficient for survival.</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8CCFE-2B63-A743-A257-FBCE814F0F7B}" type="slidenum">
              <a:rPr lang="en-US"/>
              <a:pPr/>
              <a:t>41</a:t>
            </a:fld>
            <a:endParaRPr lang="en-US"/>
          </a:p>
        </p:txBody>
      </p:sp>
      <p:sp>
        <p:nvSpPr>
          <p:cNvPr id="1273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73859" name="Rectangle 3"/>
          <p:cNvSpPr>
            <a:spLocks noGrp="1" noChangeArrowheads="1"/>
          </p:cNvSpPr>
          <p:nvPr>
            <p:ph type="body" idx="1"/>
          </p:nvPr>
        </p:nvSpPr>
        <p:spPr>
          <a:ln/>
        </p:spPr>
        <p:txBody>
          <a:bodyPr/>
          <a:lstStyle/>
          <a:p>
            <a:r>
              <a:rPr lang="en-US">
                <a:solidFill>
                  <a:srgbClr val="000000"/>
                </a:solidFill>
              </a:rPr>
              <a:t>Figure 13.28 Three general effects of natural selection on a phenotypic character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24A10-91C6-DF47-B341-EF27FD216C23}" type="slidenum">
              <a:rPr lang="en-US"/>
              <a:pPr/>
              <a:t>42</a:t>
            </a:fld>
            <a:endParaRPr lang="en-US"/>
          </a:p>
        </p:txBody>
      </p:sp>
      <p:sp>
        <p:nvSpPr>
          <p:cNvPr id="127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74883" name="Rectangle 3"/>
          <p:cNvSpPr>
            <a:spLocks noGrp="1" noChangeArrowheads="1"/>
          </p:cNvSpPr>
          <p:nvPr>
            <p:ph type="body" idx="1"/>
          </p:nvPr>
        </p:nvSpPr>
        <p:spPr>
          <a:ln/>
        </p:spPr>
        <p:txBody>
          <a:bodyPr/>
          <a:lstStyle/>
          <a:p>
            <a:r>
              <a:rPr lang="en-US">
                <a:solidFill>
                  <a:srgbClr val="000000"/>
                </a:solidFill>
              </a:rPr>
              <a:t>Figure 13.29 Sexual dimorphism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76B2E-D737-C14A-9D03-46EB4CB76637}" type="slidenum">
              <a:rPr lang="en-US"/>
              <a:pPr/>
              <a:t>5</a:t>
            </a:fld>
            <a:endParaRPr lang="en-US"/>
          </a:p>
        </p:txBody>
      </p:sp>
      <p:sp>
        <p:nvSpPr>
          <p:cNvPr id="1002498" name="Rectangle 2"/>
          <p:cNvSpPr>
            <a:spLocks noGrp="1" noRot="1" noChangeAspect="1" noChangeArrowheads="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249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often think that the application of pesticides somehow causes the changes necessary for members of a species to survive. It is important to point out that selection simply favors traits already present. The short phrase, </a:t>
            </a:r>
            <a:r>
              <a:rPr lang="en-US">
                <a:ea typeface="ヒラギノ角ゴ ProN W3" charset="0"/>
                <a:cs typeface="ヒラギノ角ゴ ProN W3" charset="0"/>
              </a:rPr>
              <a:t>f</a:t>
            </a:r>
            <a:r>
              <a:rPr lang="en-US"/>
              <a:t>irst diversity, then selection, can help students remember this important point.</a:t>
            </a:r>
          </a:p>
          <a:p>
            <a:r>
              <a:rPr lang="en-US"/>
              <a:t>2.  Continuing the point above, species do not evolve because of need. Biological diversity exists and the environment selects. Evolution is not deliberate, it is reactive. As teachers, we must be careful in how we express evolution to best reflect this process. For example: </a:t>
            </a:r>
            <a:r>
              <a:rPr lang="en-US">
                <a:ea typeface="ヒラギノ角ゴ ProN W3" charset="0"/>
                <a:cs typeface="ヒラギノ角ゴ ProN W3" charset="0"/>
              </a:rPr>
              <a:t>b</a:t>
            </a:r>
            <a:r>
              <a:rPr lang="en-US"/>
              <a:t>irds evolved wings seems as if birds did something deliberately, that there might have been a planning committee! </a:t>
            </a:r>
            <a:r>
              <a:rPr lang="en-US">
                <a:ea typeface="ヒラギノ角ゴ ProN W3" charset="0"/>
                <a:cs typeface="ヒラギノ角ゴ ProN W3" charset="0"/>
              </a:rPr>
              <a:t>w</a:t>
            </a:r>
            <a:r>
              <a:rPr lang="en-US"/>
              <a:t>ings evolved in birds is more accurate, in that something was done to birds in the process. This use of the passive voice in our descriptions of evolution better reflects the reactive nature of evolution.</a:t>
            </a:r>
          </a:p>
          <a:p>
            <a:r>
              <a:rPr lang="en-US"/>
              <a:t>3. Students often think of evolution as a process that improves. However, an adaptation in one context might be a handicap in another. Bats are not better animals than sharks. Neither could survive long in the other</a:t>
            </a:r>
            <a:r>
              <a:rPr lang="ja-JP" altLang="en-US">
                <a:latin typeface="Arial"/>
              </a:rPr>
              <a:t>’</a:t>
            </a:r>
            <a:r>
              <a:rPr lang="en-US"/>
              <a:t>s environment. Instead, the adaptations found in bats best reflect their terrestrial environment, distinct from the aquatic lifestyle and adaptations of sharks.</a:t>
            </a:r>
          </a:p>
          <a:p>
            <a:r>
              <a:rPr lang="en-US"/>
              <a:t>4. Students often believe that Charles Darwin first suggested that life evolves: the early contributions by Greek philosophers (such as Anaximander) and the work of Jean Baptiste Lamarck remain unappreciated. Consider emphasizing this earlier work.</a:t>
            </a:r>
          </a:p>
          <a:p>
            <a:r>
              <a:rPr lang="en-US"/>
              <a:t>5.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that listen to scientific debates about the </a:t>
            </a:r>
            <a:r>
              <a:rPr lang="en-US" i="1"/>
              <a:t>course</a:t>
            </a:r>
            <a:r>
              <a:rPr lang="en-US"/>
              <a:t> of evolution might think that evolution itself is under attack. Doubts about ancestry can be misconstrued as doubts about evolution itself. Consider sharing these distinctions with your class.</a:t>
            </a:r>
          </a:p>
          <a:p>
            <a:r>
              <a:rPr lang="en-US" b="1"/>
              <a:t>Teaching Tips</a:t>
            </a:r>
          </a:p>
          <a:p>
            <a:r>
              <a:rPr lang="en-US"/>
              <a:t>1. Consider beginning your unit on evolution by asking each student to explain how a particular adaptation evolved. Reviewing these student explanations can provide great insight into the misconceptions and confusion that your students bring to the class.</a:t>
            </a:r>
          </a:p>
          <a:p>
            <a:r>
              <a:rPr lang="en-US"/>
              <a:t>2. Many excellent evolution resources are available:</a:t>
            </a:r>
          </a:p>
          <a:p>
            <a:pPr marL="3175" lvl="2"/>
            <a:r>
              <a:rPr lang="en-US"/>
              <a:t>a. Two extensive sites rich with details and references are (www.ucmp.berkeley.edu/history/evolution.html) and (http://ncseweb.org/).</a:t>
            </a:r>
          </a:p>
          <a:p>
            <a:pPr marL="3175" lvl="2"/>
            <a:r>
              <a:rPr lang="en-US"/>
              <a:t>b. The complete works of Charles Darwin can be accessed at (http://darwin-online.org.uk/).</a:t>
            </a:r>
          </a:p>
          <a:p>
            <a:pPr marL="3175" lvl="2"/>
            <a:r>
              <a:rPr lang="en-US"/>
              <a:t>c. An extensive usenet newsgroup devoted to the discussion and debate of biological and physical origins can be found at (www.talkorigins.org/).</a:t>
            </a:r>
          </a:p>
          <a:p>
            <a:r>
              <a:rPr lang="en-US"/>
              <a:t>3. Consider asking your students to consider </a:t>
            </a:r>
            <a:r>
              <a:rPr lang="ja-JP" altLang="en-US">
                <a:latin typeface="Arial"/>
              </a:rPr>
              <a:t>“</a:t>
            </a:r>
            <a:r>
              <a:rPr lang="en-US"/>
              <a:t>Can individuals evolve?</a:t>
            </a:r>
            <a:r>
              <a:rPr lang="ja-JP" altLang="en-US">
                <a:latin typeface="Arial"/>
              </a:rPr>
              <a:t>”</a:t>
            </a:r>
            <a:r>
              <a:rPr lang="en-US"/>
              <a:t> Sometimes such simple questions require complex answers. Might Lamarck have answered this question differently than Darwin?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3E7BC-60AA-F44B-B2C1-DF350D4EC5B9}" type="slidenum">
              <a:rPr lang="en-US"/>
              <a:pPr/>
              <a:t>6</a:t>
            </a:fld>
            <a:endParaRPr lang="en-US"/>
          </a:p>
        </p:txBody>
      </p:sp>
      <p:sp>
        <p:nvSpPr>
          <p:cNvPr id="1209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9347" name="Rectangle 3"/>
          <p:cNvSpPr>
            <a:spLocks noGrp="1" noChangeArrowheads="1"/>
          </p:cNvSpPr>
          <p:nvPr>
            <p:ph type="body" idx="1"/>
          </p:nvPr>
        </p:nvSpPr>
        <p:spPr>
          <a:ln/>
        </p:spPr>
        <p:txBody>
          <a:bodyPr/>
          <a:lstStyle/>
          <a:p>
            <a:r>
              <a:rPr lang="en-US">
                <a:solidFill>
                  <a:srgbClr val="000000"/>
                </a:solidFill>
              </a:rPr>
              <a:t>Figure 13.1 Camouflage as an example of evolutionary adaptation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14342-00CC-E346-AAC4-E65C79E2CFA4}" type="slidenum">
              <a:rPr lang="en-US"/>
              <a:pPr/>
              <a:t>7</a:t>
            </a:fld>
            <a:endParaRPr lang="en-US"/>
          </a:p>
        </p:txBody>
      </p:sp>
      <p:sp>
        <p:nvSpPr>
          <p:cNvPr id="1007618" name="Rectangle 2"/>
          <p:cNvSpPr>
            <a:spLocks noGrp="1" noRot="1" noChangeAspect="1" noChangeArrowheads="1" noTextEdit="1"/>
          </p:cNvSpPr>
          <p:nvPr>
            <p:ph type="sldImg"/>
          </p:nvPr>
        </p:nvSpPr>
        <p:spPr bwMode="auto">
          <a:xfrm>
            <a:off x="1314450" y="1422400"/>
            <a:ext cx="9486900" cy="7115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7619" name="Rectangle 3"/>
          <p:cNvSpPr>
            <a:spLocks noGrp="1" noChangeArrowheads="1"/>
          </p:cNvSpPr>
          <p:nvPr>
            <p:ph type="body" idx="1"/>
          </p:nvPr>
        </p:nvSpPr>
        <p:spPr bwMode="auto">
          <a:xfrm>
            <a:off x="1616075" y="9012238"/>
            <a:ext cx="8883650" cy="8539162"/>
          </a:xfrm>
          <a:prstGeom prst="rect">
            <a:avLst/>
          </a:prstGeom>
          <a:solidFill>
            <a:srgbClr val="FFFFFF"/>
          </a:solidFill>
          <a:ln>
            <a:solidFill>
              <a:srgbClr val="000000"/>
            </a:solidFill>
            <a:miter lim="800000"/>
            <a:headEnd/>
            <a:tailEnd/>
          </a:ln>
        </p:spPr>
        <p:txBody>
          <a:bodyPr lIns="177650" tIns="88825" rIns="177650" bIns="88825"/>
          <a:lstStyle/>
          <a:p>
            <a:r>
              <a:rPr lang="en-US" b="1"/>
              <a:t>Student Misconceptions and Concerns</a:t>
            </a:r>
          </a:p>
          <a:p>
            <a:r>
              <a:rPr lang="en-US"/>
              <a:t>1. Students often think that the application of pesticides somehow causes the changes necessary for members of a species to survive. It is important to point out that selection simply favors traits already present. The short phrase, </a:t>
            </a:r>
            <a:r>
              <a:rPr lang="en-US">
                <a:ea typeface="ヒラギノ角ゴ ProN W3" charset="0"/>
                <a:cs typeface="ヒラギノ角ゴ ProN W3" charset="0"/>
              </a:rPr>
              <a:t>f</a:t>
            </a:r>
            <a:r>
              <a:rPr lang="en-US"/>
              <a:t>irst diversity, then selection, can help students remember this important point.</a:t>
            </a:r>
          </a:p>
          <a:p>
            <a:r>
              <a:rPr lang="en-US"/>
              <a:t>2.  Continuing the point above, species do not evolve because of need. Biological diversity exists and the environment selects. Evolution is not deliberate, it is reactive. As teachers, we must be careful in how we express evolution to best reflect this process. For example: </a:t>
            </a:r>
            <a:r>
              <a:rPr lang="en-US">
                <a:ea typeface="ヒラギノ角ゴ ProN W3" charset="0"/>
                <a:cs typeface="ヒラギノ角ゴ ProN W3" charset="0"/>
              </a:rPr>
              <a:t>b</a:t>
            </a:r>
            <a:r>
              <a:rPr lang="en-US"/>
              <a:t>irds evolved wings seems as if birds did something deliberately, that there might have been a planning committee! </a:t>
            </a:r>
            <a:r>
              <a:rPr lang="en-US">
                <a:ea typeface="ヒラギノ角ゴ ProN W3" charset="0"/>
                <a:cs typeface="ヒラギノ角ゴ ProN W3" charset="0"/>
              </a:rPr>
              <a:t>w</a:t>
            </a:r>
            <a:r>
              <a:rPr lang="en-US"/>
              <a:t>ings evolved in birds is more accurate, in that something was done to birds in the process. This use of the passive voice in our descriptions of evolution better reflects the reactive nature of evolution.</a:t>
            </a:r>
          </a:p>
          <a:p>
            <a:r>
              <a:rPr lang="en-US"/>
              <a:t>3. Students often think of evolution as a process that improves. However, an adaptation in one context might be a handicap in another. Bats are not better animals than sharks. Neither could survive long in the other</a:t>
            </a:r>
            <a:r>
              <a:rPr lang="ja-JP" altLang="en-US">
                <a:latin typeface="Arial"/>
              </a:rPr>
              <a:t>’</a:t>
            </a:r>
            <a:r>
              <a:rPr lang="en-US"/>
              <a:t>s environment. Instead, the adaptations found in bats best reflect their terrestrial environment, distinct from the aquatic lifestyle and adaptations of sharks.</a:t>
            </a:r>
          </a:p>
          <a:p>
            <a:r>
              <a:rPr lang="en-US"/>
              <a:t>4. Students often believe that Charles Darwin first suggested that life evolves: the early contributions by Greek philosophers (such as Anaximander) and the work of Jean Baptiste Lamarck remain unappreciated. Consider emphasizing this earlier work.</a:t>
            </a:r>
          </a:p>
          <a:p>
            <a:r>
              <a:rPr lang="en-US"/>
              <a:t>5.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that listen to scientific debates about the </a:t>
            </a:r>
            <a:r>
              <a:rPr lang="en-US" i="1"/>
              <a:t>course</a:t>
            </a:r>
            <a:r>
              <a:rPr lang="en-US"/>
              <a:t> of evolution might think that evolution itself is under attack. Doubts about ancestry can be misconstrued as doubts about evolution itself. Consider sharing these distinctions with your class.</a:t>
            </a:r>
          </a:p>
          <a:p>
            <a:r>
              <a:rPr lang="en-US" b="1"/>
              <a:t>Teaching Tips</a:t>
            </a:r>
          </a:p>
          <a:p>
            <a:r>
              <a:rPr lang="en-US"/>
              <a:t>1. Consider beginning your unit on evolution by asking each student to explain how a particular adaptation evolved. Reviewing these student explanations can provide great insight into the misconceptions and confusion that your students bring to the class.</a:t>
            </a:r>
          </a:p>
          <a:p>
            <a:r>
              <a:rPr lang="en-US"/>
              <a:t>2. Many excellent evolution resources are available:</a:t>
            </a:r>
          </a:p>
          <a:p>
            <a:pPr marL="3175" lvl="2"/>
            <a:r>
              <a:rPr lang="en-US"/>
              <a:t>a. Two extensive sites rich with details and references are (www.ucmp.berkeley.edu/history/evolution.html) and (http://ncseweb.org/).</a:t>
            </a:r>
          </a:p>
          <a:p>
            <a:pPr marL="3175" lvl="2"/>
            <a:r>
              <a:rPr lang="en-US"/>
              <a:t>b. The complete works of Charles Darwin can be accessed at (http://darwin-online.org.uk/).</a:t>
            </a:r>
          </a:p>
          <a:p>
            <a:pPr marL="3175" lvl="2"/>
            <a:r>
              <a:rPr lang="en-US"/>
              <a:t>c. An extensive usenet newsgroup devoted to the discussion and debate of biological and physical origins can be found at (www.talkorigins.org/).</a:t>
            </a:r>
          </a:p>
          <a:p>
            <a:r>
              <a:rPr lang="en-US"/>
              <a:t>3. Consider asking your students to consider </a:t>
            </a:r>
            <a:r>
              <a:rPr lang="ja-JP" altLang="en-US">
                <a:latin typeface="Arial"/>
              </a:rPr>
              <a:t>“</a:t>
            </a:r>
            <a:r>
              <a:rPr lang="en-US"/>
              <a:t>Can individuals evolve?</a:t>
            </a:r>
            <a:r>
              <a:rPr lang="ja-JP" altLang="en-US">
                <a:latin typeface="Arial"/>
              </a:rPr>
              <a:t>”</a:t>
            </a:r>
            <a:r>
              <a:rPr lang="en-US"/>
              <a:t> Sometimes such simple questions require complex answers. Might Lamarck have answered this question differently than Darwin?</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5C2C1-509E-5B42-B8AA-5ED1D369C896}" type="slidenum">
              <a:rPr lang="en-US"/>
              <a:pPr/>
              <a:t>8</a:t>
            </a:fld>
            <a:endParaRPr lang="en-US"/>
          </a:p>
        </p:txBody>
      </p:sp>
      <p:sp>
        <p:nvSpPr>
          <p:cNvPr id="1213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3443" name="Rectangle 3"/>
          <p:cNvSpPr>
            <a:spLocks noGrp="1" noChangeArrowheads="1"/>
          </p:cNvSpPr>
          <p:nvPr>
            <p:ph type="body" idx="1"/>
          </p:nvPr>
        </p:nvSpPr>
        <p:spPr>
          <a:ln/>
        </p:spPr>
        <p:txBody>
          <a:bodyPr/>
          <a:lstStyle/>
          <a:p>
            <a:r>
              <a:rPr lang="en-US">
                <a:solidFill>
                  <a:srgbClr val="000000"/>
                </a:solidFill>
              </a:rPr>
              <a:t>Figure 13.2 The historical context of Darwin's life and ideas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5A221-59FD-8F45-938C-2C8F8DB575DF}" type="slidenum">
              <a:rPr lang="en-US"/>
              <a:pPr/>
              <a:t>9</a:t>
            </a:fld>
            <a:endParaRPr lang="en-US"/>
          </a:p>
        </p:txBody>
      </p:sp>
      <p:sp>
        <p:nvSpPr>
          <p:cNvPr id="121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63" name="Rectangle 3"/>
          <p:cNvSpPr>
            <a:spLocks noGrp="1" noChangeArrowheads="1"/>
          </p:cNvSpPr>
          <p:nvPr>
            <p:ph type="body" idx="1"/>
          </p:nvPr>
        </p:nvSpPr>
        <p:spPr>
          <a:ln/>
        </p:spPr>
        <p:txBody>
          <a:bodyPr/>
          <a:lstStyle/>
          <a:p>
            <a:r>
              <a:rPr lang="en-US">
                <a:solidFill>
                  <a:srgbClr val="000000"/>
                </a:solidFill>
              </a:rPr>
              <a:t>Figure 13.3 The voyage of the </a:t>
            </a:r>
            <a:r>
              <a:rPr lang="en-US" i="1">
                <a:solidFill>
                  <a:srgbClr val="000000"/>
                </a:solidFill>
              </a:rPr>
              <a:t>Beagle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77566" name="Picture 30" descr="CEB_BC_Cover"/>
          <p:cNvPicPr>
            <a:picLocks noChangeAspect="1" noChangeArrowheads="1"/>
          </p:cNvPicPr>
          <p:nvPr userDrawn="1"/>
        </p:nvPicPr>
        <p:blipFill>
          <a:blip r:embed="rId2">
            <a:extLst>
              <a:ext uri="{28A0092B-C50C-407E-A947-70E740481C1C}">
                <a14:useLocalDpi xmlns:a14="http://schemas.microsoft.com/office/drawing/2010/main" val="0"/>
              </a:ext>
            </a:extLst>
          </a:blip>
          <a:srcRect l="899" r="11977"/>
          <a:stretch>
            <a:fillRect/>
          </a:stretch>
        </p:blipFill>
        <p:spPr bwMode="auto">
          <a:xfrm>
            <a:off x="4763" y="2555875"/>
            <a:ext cx="2774950" cy="3540125"/>
          </a:xfrm>
          <a:prstGeom prst="rect">
            <a:avLst/>
          </a:prstGeom>
          <a:noFill/>
          <a:extLst>
            <a:ext uri="{909E8E84-426E-40dd-AFC4-6F175D3DCCD1}">
              <a14:hiddenFill xmlns:a14="http://schemas.microsoft.com/office/drawing/2010/main">
                <a:solidFill>
                  <a:srgbClr val="FFFFFF"/>
                </a:solidFill>
              </a14:hiddenFill>
            </a:ext>
          </a:extLst>
        </p:spPr>
      </p:pic>
      <p:sp>
        <p:nvSpPr>
          <p:cNvPr id="577574" name="Rectangle 38"/>
          <p:cNvSpPr>
            <a:spLocks noChangeArrowheads="1"/>
          </p:cNvSpPr>
          <p:nvPr userDrawn="1"/>
        </p:nvSpPr>
        <p:spPr bwMode="auto">
          <a:xfrm>
            <a:off x="0" y="6096000"/>
            <a:ext cx="9144000" cy="762000"/>
          </a:xfrm>
          <a:prstGeom prst="rect">
            <a:avLst/>
          </a:prstGeom>
          <a:solidFill>
            <a:srgbClr val="B7DA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0"/>
          </a:p>
        </p:txBody>
      </p:sp>
      <p:pic>
        <p:nvPicPr>
          <p:cNvPr id="577565" name="Picture 29" descr="CEBP_CB_Cov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76938" y="1368425"/>
            <a:ext cx="3168650" cy="3527425"/>
          </a:xfrm>
          <a:prstGeom prst="rect">
            <a:avLst/>
          </a:prstGeom>
          <a:noFill/>
          <a:extLst>
            <a:ext uri="{909E8E84-426E-40dd-AFC4-6F175D3DCCD1}">
              <a14:hiddenFill xmlns:a14="http://schemas.microsoft.com/office/drawing/2010/main">
                <a:solidFill>
                  <a:srgbClr val="FFFFFF"/>
                </a:solidFill>
              </a14:hiddenFill>
            </a:ext>
          </a:extLst>
        </p:spPr>
      </p:pic>
      <p:sp>
        <p:nvSpPr>
          <p:cNvPr id="577569" name="Rectangle 33"/>
          <p:cNvSpPr>
            <a:spLocks noChangeArrowheads="1"/>
          </p:cNvSpPr>
          <p:nvPr userDrawn="1"/>
        </p:nvSpPr>
        <p:spPr bwMode="auto">
          <a:xfrm>
            <a:off x="0" y="0"/>
            <a:ext cx="9144000" cy="1524000"/>
          </a:xfrm>
          <a:prstGeom prst="rect">
            <a:avLst/>
          </a:prstGeom>
          <a:solidFill>
            <a:srgbClr val="00713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0"/>
          </a:p>
        </p:txBody>
      </p:sp>
      <p:sp>
        <p:nvSpPr>
          <p:cNvPr id="577570" name="Text Box 34"/>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000" b="0">
                <a:latin typeface="Times New Roman" charset="0"/>
              </a:rPr>
              <a:t>© 2010 Pearson Education, Inc.</a:t>
            </a:r>
          </a:p>
        </p:txBody>
      </p:sp>
      <p:sp>
        <p:nvSpPr>
          <p:cNvPr id="577571" name="Rectangle 35"/>
          <p:cNvSpPr>
            <a:spLocks noGrp="1" noChangeArrowheads="1"/>
          </p:cNvSpPr>
          <p:nvPr>
            <p:ph type="ctrTitle"/>
          </p:nvPr>
        </p:nvSpPr>
        <p:spPr>
          <a:xfrm>
            <a:off x="206375" y="157163"/>
            <a:ext cx="8709025" cy="1143000"/>
          </a:xfrm>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tx1"/>
                </a:solidFill>
              </a14:hiddenFill>
            </a:ext>
          </a:extLst>
        </p:spPr>
        <p:txBody>
          <a:bodyPr anchor="ctr"/>
          <a:lstStyle>
            <a:lvl1pPr marL="0" indent="0">
              <a:defRPr sz="5000">
                <a:solidFill>
                  <a:schemeClr val="bg1"/>
                </a:solidFill>
                <a:latin typeface="Arial" charset="0"/>
              </a:defRPr>
            </a:lvl1pPr>
          </a:lstStyle>
          <a:p>
            <a:pPr lvl="0"/>
            <a:r>
              <a:rPr lang="en-US" noProof="0" smtClean="0"/>
              <a:t>Click to edit Master title style</a:t>
            </a:r>
          </a:p>
        </p:txBody>
      </p:sp>
      <p:sp>
        <p:nvSpPr>
          <p:cNvPr id="577572" name="Rectangle 36"/>
          <p:cNvSpPr>
            <a:spLocks noChangeArrowheads="1"/>
          </p:cNvSpPr>
          <p:nvPr userDrawn="1"/>
        </p:nvSpPr>
        <p:spPr bwMode="auto">
          <a:xfrm>
            <a:off x="236538" y="6096000"/>
            <a:ext cx="612775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l"/>
            <a:r>
              <a:rPr kumimoji="1" lang="en-US" sz="1800">
                <a:latin typeface="Times New Roman" charset="0"/>
              </a:rPr>
              <a:t>Lectures by Chris C. Romero, updated by Edward J. Zalisko</a:t>
            </a:r>
          </a:p>
        </p:txBody>
      </p:sp>
      <p:sp>
        <p:nvSpPr>
          <p:cNvPr id="577575" name="Text Box 39"/>
          <p:cNvSpPr txBox="1">
            <a:spLocks noChangeArrowheads="1"/>
          </p:cNvSpPr>
          <p:nvPr userDrawn="1"/>
        </p:nvSpPr>
        <p:spPr bwMode="auto">
          <a:xfrm>
            <a:off x="2032000" y="4572000"/>
            <a:ext cx="5892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600">
                <a:cs typeface="ＭＳ Ｐゴシック" charset="0"/>
              </a:rPr>
              <a:t>PowerPoint</a:t>
            </a:r>
            <a:r>
              <a:rPr lang="en-US" sz="1600" baseline="30000">
                <a:cs typeface="ＭＳ Ｐゴシック" charset="0"/>
              </a:rPr>
              <a:t>®</a:t>
            </a:r>
            <a:r>
              <a:rPr lang="en-US" sz="1600">
                <a:cs typeface="ＭＳ Ｐゴシック" charset="0"/>
              </a:rPr>
              <a:t> Lectures for</a:t>
            </a:r>
          </a:p>
          <a:p>
            <a:pPr algn="l"/>
            <a:r>
              <a:rPr lang="en-US" sz="1600" i="1">
                <a:cs typeface="ＭＳ Ｐゴシック" charset="0"/>
              </a:rPr>
              <a:t>Campbell Essential Biology, </a:t>
            </a:r>
            <a:r>
              <a:rPr lang="en-US" sz="1600">
                <a:cs typeface="ＭＳ Ｐゴシック" charset="0"/>
              </a:rPr>
              <a:t>Fourth Edition</a:t>
            </a:r>
            <a:endParaRPr lang="en-US" sz="1600" i="1">
              <a:cs typeface="ＭＳ Ｐゴシック" charset="0"/>
            </a:endParaRPr>
          </a:p>
          <a:p>
            <a:pPr algn="l"/>
            <a:r>
              <a:rPr lang="en-US" sz="1600" i="1">
                <a:latin typeface="Times New Roman" charset="0"/>
                <a:cs typeface="ＭＳ Ｐゴシック" charset="0"/>
              </a:rPr>
              <a:t>   – </a:t>
            </a:r>
            <a:r>
              <a:rPr lang="en-US" sz="1600">
                <a:latin typeface="Times New Roman" charset="0"/>
                <a:cs typeface="ＭＳ Ｐゴシック" charset="0"/>
              </a:rPr>
              <a:t>Eric Simon, Jane Reece, and Jean Dickey</a:t>
            </a:r>
          </a:p>
          <a:p>
            <a:pPr algn="l"/>
            <a:r>
              <a:rPr lang="en-US" sz="1600" i="1">
                <a:cs typeface="ＭＳ Ｐゴシック" charset="0"/>
              </a:rPr>
              <a:t>Campbell Essential Biology with Physiology, </a:t>
            </a:r>
            <a:r>
              <a:rPr lang="en-US" sz="1600">
                <a:cs typeface="ＭＳ Ｐゴシック" charset="0"/>
              </a:rPr>
              <a:t>Third Edition</a:t>
            </a:r>
            <a:endParaRPr lang="en-US" sz="1600" i="1">
              <a:cs typeface="ＭＳ Ｐゴシック" charset="0"/>
            </a:endParaRPr>
          </a:p>
          <a:p>
            <a:pPr algn="l"/>
            <a:r>
              <a:rPr lang="en-US" sz="1600" i="1">
                <a:latin typeface="Times New Roman" charset="0"/>
                <a:cs typeface="ＭＳ Ｐゴシック" charset="0"/>
              </a:rPr>
              <a:t>   – </a:t>
            </a:r>
            <a:r>
              <a:rPr lang="en-US" sz="1600">
                <a:latin typeface="Times New Roman" charset="0"/>
                <a:cs typeface="ＭＳ Ｐゴシック" charset="0"/>
              </a:rPr>
              <a:t>Eric Simon, Jane Reece, and Jean Dickey</a:t>
            </a:r>
          </a:p>
          <a:p>
            <a:pPr algn="l"/>
            <a:endParaRPr lang="en-US" sz="1600">
              <a:latin typeface="Times New Roman" charset="0"/>
              <a:cs typeface="ＭＳ Ｐゴシック" charset="0"/>
            </a:endParaRPr>
          </a:p>
        </p:txBody>
      </p:sp>
      <p:sp>
        <p:nvSpPr>
          <p:cNvPr id="577576" name="Rectangle 40"/>
          <p:cNvSpPr>
            <a:spLocks noGrp="1" noChangeArrowheads="1"/>
          </p:cNvSpPr>
          <p:nvPr>
            <p:ph type="subTitle" idx="1"/>
          </p:nvPr>
        </p:nvSpPr>
        <p:spPr>
          <a:xfrm>
            <a:off x="238125" y="1531938"/>
            <a:ext cx="8677275" cy="1752600"/>
          </a:xfrm>
        </p:spPr>
        <p:txBody>
          <a:bodyPr/>
          <a:lstStyle>
            <a:lvl1pPr>
              <a:buFont typeface="Wingdings" charset="0"/>
              <a:buNone/>
              <a:defRPr sz="4000" b="1">
                <a:latin typeface="Times New Roman" charset="0"/>
              </a:defRPr>
            </a:lvl1pPr>
          </a:lstStyle>
          <a:p>
            <a:pPr lvl="0"/>
            <a:r>
              <a:rPr lang="en-US" noProof="0" smtClean="0"/>
              <a:t>Click to edit Master subtitle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33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14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146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5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03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685800"/>
            <a:ext cx="4191000" cy="336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85800"/>
            <a:ext cx="4191000" cy="336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64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6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89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253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253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66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7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019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0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942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7738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6524" name="Rectangle 12"/>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576525" name="Text Box 13"/>
          <p:cNvSpPr txBox="1">
            <a:spLocks noChangeArrowheads="1"/>
          </p:cNvSpPr>
          <p:nvPr userDrawn="1"/>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l"/>
            <a:r>
              <a:rPr lang="en-US" sz="1000" b="0">
                <a:latin typeface="Times New Roman" charset="0"/>
              </a:rPr>
              <a:t>© 2010 Pearson Education, Inc.</a:t>
            </a:r>
          </a:p>
        </p:txBody>
      </p:sp>
      <p:sp>
        <p:nvSpPr>
          <p:cNvPr id="576526" name="Line 14"/>
          <p:cNvSpPr>
            <a:spLocks noChangeShapeType="1"/>
          </p:cNvSpPr>
          <p:nvPr userDrawn="1"/>
        </p:nvSpPr>
        <p:spPr bwMode="auto">
          <a:xfrm>
            <a:off x="304800" y="6553200"/>
            <a:ext cx="8534400" cy="0"/>
          </a:xfrm>
          <a:prstGeom prst="line">
            <a:avLst/>
          </a:prstGeom>
          <a:noFill/>
          <a:ln w="254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6528" name="Rectangle 16"/>
          <p:cNvSpPr>
            <a:spLocks noGrp="1" noChangeArrowheads="1"/>
          </p:cNvSpPr>
          <p:nvPr>
            <p:ph type="body" idx="1"/>
          </p:nvPr>
        </p:nvSpPr>
        <p:spPr bwMode="auto">
          <a:xfrm>
            <a:off x="228600" y="685800"/>
            <a:ext cx="8610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1"/>
            <a:r>
              <a:rPr lang="en-US"/>
              <a:t>Click to edit Master text styles</a:t>
            </a:r>
          </a:p>
          <a:p>
            <a:pPr lvl="2"/>
            <a:r>
              <a:rPr lang="en-US"/>
              <a:t>Second level</a:t>
            </a:r>
          </a:p>
          <a:p>
            <a:pPr lvl="3"/>
            <a:r>
              <a:rPr lang="en-US"/>
              <a:t>Third level</a:t>
            </a:r>
          </a:p>
          <a:p>
            <a:pPr lvl="4"/>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iming>
    <p:tnLst>
      <p:par>
        <p:cTn xmlns:p14="http://schemas.microsoft.com/office/powerpoint/2010/main" id="1" dur="indefinite" restart="never" nodeType="tmRoot"/>
      </p:par>
    </p:tnLst>
  </p:timing>
  <p:txStyles>
    <p:titleStyle>
      <a:lvl1pPr marL="450850" indent="-450850" algn="l" rtl="0" fontAlgn="base">
        <a:lnSpc>
          <a:spcPct val="90000"/>
        </a:lnSpc>
        <a:spcBef>
          <a:spcPct val="0"/>
        </a:spcBef>
        <a:spcAft>
          <a:spcPct val="0"/>
        </a:spcAft>
        <a:defRPr sz="3000" b="1">
          <a:solidFill>
            <a:schemeClr val="tx2"/>
          </a:solidFill>
          <a:latin typeface="+mj-lt"/>
          <a:ea typeface="+mj-ea"/>
          <a:cs typeface="+mj-cs"/>
        </a:defRPr>
      </a:lvl1pPr>
      <a:lvl2pPr marL="4508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2pPr>
      <a:lvl3pPr marL="4508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3pPr>
      <a:lvl4pPr marL="4508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4pPr>
      <a:lvl5pPr marL="4508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charset="0"/>
          <a:ea typeface="ＭＳ Ｐゴシック" charset="0"/>
          <a:cs typeface="Arial" charset="0"/>
        </a:defRPr>
      </a:lvl9pPr>
    </p:titleStyle>
    <p:bodyStyle>
      <a:lvl1pPr algn="l" rtl="0" fontAlgn="base">
        <a:spcBef>
          <a:spcPct val="45000"/>
        </a:spcBef>
        <a:spcAft>
          <a:spcPct val="20000"/>
        </a:spcAft>
        <a:buClr>
          <a:schemeClr val="tx2"/>
        </a:buClr>
        <a:buFont typeface="Wingdings" charset="0"/>
        <a:buChar char="§"/>
        <a:defRPr sz="2800">
          <a:solidFill>
            <a:schemeClr val="tx1"/>
          </a:solidFill>
          <a:latin typeface="+mn-lt"/>
          <a:ea typeface="+mn-ea"/>
          <a:cs typeface="+mn-cs"/>
        </a:defRPr>
      </a:lvl1pPr>
      <a:lvl2pPr marL="333375" indent="-331788" algn="l" rtl="0" fontAlgn="base">
        <a:spcBef>
          <a:spcPct val="45000"/>
        </a:spcBef>
        <a:spcAft>
          <a:spcPct val="20000"/>
        </a:spcAft>
        <a:buClr>
          <a:schemeClr val="tx1"/>
        </a:buClr>
        <a:buFont typeface="Times" charset="0"/>
        <a:buChar char="•"/>
        <a:defRPr sz="2400">
          <a:solidFill>
            <a:schemeClr val="tx1"/>
          </a:solidFill>
          <a:latin typeface="+mj-lt"/>
          <a:ea typeface="Arial" charset="0"/>
          <a:cs typeface="+mn-cs"/>
        </a:defRPr>
      </a:lvl2pPr>
      <a:lvl3pPr marL="895350" indent="-365125" algn="l" rtl="0" fontAlgn="base">
        <a:spcBef>
          <a:spcPct val="45000"/>
        </a:spcBef>
        <a:spcAft>
          <a:spcPct val="20000"/>
        </a:spcAft>
        <a:buClr>
          <a:schemeClr val="tx1"/>
        </a:buClr>
        <a:buChar char="–"/>
        <a:defRPr sz="2000">
          <a:solidFill>
            <a:schemeClr val="tx1"/>
          </a:solidFill>
          <a:latin typeface="+mj-lt"/>
          <a:ea typeface="Arial" charset="0"/>
          <a:cs typeface="+mn-cs"/>
        </a:defRPr>
      </a:lvl3pPr>
      <a:lvl4pPr marL="1717675" indent="-395288" algn="l" rtl="0" fontAlgn="base">
        <a:spcBef>
          <a:spcPct val="45000"/>
        </a:spcBef>
        <a:spcAft>
          <a:spcPct val="20000"/>
        </a:spcAft>
        <a:buClr>
          <a:schemeClr val="tx1"/>
        </a:buClr>
        <a:buChar char="–"/>
        <a:defRPr sz="2000">
          <a:solidFill>
            <a:schemeClr val="tx1"/>
          </a:solidFill>
          <a:latin typeface="+mj-lt"/>
          <a:ea typeface="Arial" charset="0"/>
          <a:cs typeface="+mn-cs"/>
        </a:defRPr>
      </a:lvl4pPr>
      <a:lvl5pPr marL="2508250" indent="-363538" algn="l" rtl="0" fontAlgn="base">
        <a:spcBef>
          <a:spcPct val="45000"/>
        </a:spcBef>
        <a:spcAft>
          <a:spcPct val="20000"/>
        </a:spcAft>
        <a:buClr>
          <a:schemeClr val="tx1"/>
        </a:buClr>
        <a:buChar char="–"/>
        <a:defRPr sz="2000">
          <a:solidFill>
            <a:schemeClr val="tx1"/>
          </a:solidFill>
          <a:latin typeface="+mj-lt"/>
          <a:ea typeface="Arial" charset="0"/>
          <a:cs typeface="+mn-cs"/>
        </a:defRPr>
      </a:lvl5pPr>
      <a:lvl6pPr marL="2965450" indent="-363538" algn="l" rtl="0" fontAlgn="base">
        <a:spcBef>
          <a:spcPct val="45000"/>
        </a:spcBef>
        <a:spcAft>
          <a:spcPct val="20000"/>
        </a:spcAft>
        <a:buClr>
          <a:schemeClr val="tx1"/>
        </a:buClr>
        <a:buChar char="–"/>
        <a:defRPr sz="2000">
          <a:solidFill>
            <a:schemeClr val="tx1"/>
          </a:solidFill>
          <a:latin typeface="+mj-lt"/>
          <a:ea typeface="Arial" charset="0"/>
          <a:cs typeface="+mn-cs"/>
        </a:defRPr>
      </a:lvl6pPr>
      <a:lvl7pPr marL="3422650" indent="-363538" algn="l" rtl="0" fontAlgn="base">
        <a:spcBef>
          <a:spcPct val="45000"/>
        </a:spcBef>
        <a:spcAft>
          <a:spcPct val="20000"/>
        </a:spcAft>
        <a:buClr>
          <a:schemeClr val="tx1"/>
        </a:buClr>
        <a:buChar char="–"/>
        <a:defRPr sz="2000">
          <a:solidFill>
            <a:schemeClr val="tx1"/>
          </a:solidFill>
          <a:latin typeface="+mj-lt"/>
          <a:ea typeface="Arial" charset="0"/>
          <a:cs typeface="+mn-cs"/>
        </a:defRPr>
      </a:lvl7pPr>
      <a:lvl8pPr marL="3879850" indent="-363538" algn="l" rtl="0" fontAlgn="base">
        <a:spcBef>
          <a:spcPct val="45000"/>
        </a:spcBef>
        <a:spcAft>
          <a:spcPct val="20000"/>
        </a:spcAft>
        <a:buClr>
          <a:schemeClr val="tx1"/>
        </a:buClr>
        <a:buChar char="–"/>
        <a:defRPr sz="2000">
          <a:solidFill>
            <a:schemeClr val="tx1"/>
          </a:solidFill>
          <a:latin typeface="+mj-lt"/>
          <a:ea typeface="Arial" charset="0"/>
          <a:cs typeface="+mn-cs"/>
        </a:defRPr>
      </a:lvl8pPr>
      <a:lvl9pPr marL="4337050" indent="-363538" algn="l" rtl="0" fontAlgn="base">
        <a:spcBef>
          <a:spcPct val="45000"/>
        </a:spcBef>
        <a:spcAft>
          <a:spcPct val="20000"/>
        </a:spcAft>
        <a:buClr>
          <a:schemeClr val="tx1"/>
        </a:buClr>
        <a:buChar char="–"/>
        <a:defRPr sz="2000">
          <a:solidFill>
            <a:schemeClr val="tx1"/>
          </a:solidFill>
          <a:latin typeface="+mj-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20_02SeaLion_SV.mpg" TargetMode="External"/><Relationship Id="rId5" Type="http://schemas.openxmlformats.org/officeDocument/2006/relationships/hyperlink" Target="http://youtu.be/faRlFsYmkeY" TargetMode="Externa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sumanasinc.com/webcontent/animations/content/evolution/evolution.html" TargetMode="External"/><Relationship Id="rId4" Type="http://schemas.openxmlformats.org/officeDocument/2006/relationships/image" Target="../media/image9.png"/><Relationship Id="rId5"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SiN0jxZ6I2w" TargetMode="External"/><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2VIOOM3efvg" TargetMode="External"/><Relationship Id="rId4" Type="http://schemas.openxmlformats.org/officeDocument/2006/relationships/hyperlink" Target="http://youtu.be/QRBOj53MSos" TargetMode="External"/><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7.xml"/><Relationship Id="rId5" Type="http://schemas.openxmlformats.org/officeDocument/2006/relationships/image" Target="../media/image16.jpeg"/><Relationship Id="rId6" Type="http://schemas.openxmlformats.org/officeDocument/2006/relationships/hyperlink" Target="file://localhost/E/%5CConcepts%20and%20Connections%5CProgram%20Files%5CTurningPoint%5C2003%5CQuestions.html" TargetMode="External"/><Relationship Id="rId7" Type="http://schemas.openxmlformats.org/officeDocument/2006/relationships/image" Target="../media/image3.png"/><Relationship Id="rId1" Type="http://schemas.openxmlformats.org/officeDocument/2006/relationships/tags" Target="../tags/tag5.xml"/><Relationship Id="rId2"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pbc7ee9u1JE" TargetMode="Externa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uccpbank.k12hsn.org/courses/APEnvironmentalScience/course%20files/multimedia/lesson85/animations/5c_malaria.html" TargetMode="External"/><Relationship Id="rId4" Type="http://schemas.openxmlformats.org/officeDocument/2006/relationships/hyperlink" Target="http://glencoe.mcgraw-hill.com/sites/9834092339/student_view0/chapter20/malaria__life_cycle_of_plasmodium.html" TargetMode="External"/><Relationship Id="rId5" Type="http://schemas.openxmlformats.org/officeDocument/2006/relationships/hyperlink" Target="http://youtu.be/JxMFL-a8VfY" TargetMode="External"/><Relationship Id="rId6" Type="http://schemas.openxmlformats.org/officeDocument/2006/relationships/hyperlink" Target="http://youtu.be/FC13AAg_Ry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PDuAFBCst1U" TargetMode="Externa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4.xml"/><Relationship Id="rId5" Type="http://schemas.openxmlformats.org/officeDocument/2006/relationships/hyperlink" Target="file://localhost/E/%5CConcepts%20and%20Connections%5CProgram%20Files%5CTurningPoint%5C2003%5CQuestions.html" TargetMode="External"/><Relationship Id="rId6" Type="http://schemas.openxmlformats.org/officeDocument/2006/relationships/image" Target="../media/image25.png"/><Relationship Id="rId7" Type="http://schemas.openxmlformats.org/officeDocument/2006/relationships/image" Target="../media/image3.png"/><Relationship Id="rId1" Type="http://schemas.openxmlformats.org/officeDocument/2006/relationships/tags" Target="../tags/tag7.xml"/><Relationship Id="rId2"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zjR6L38yReE" TargetMode="External"/><Relationship Id="rId4" Type="http://schemas.openxmlformats.org/officeDocument/2006/relationships/hyperlink" Target="http://highered.mcgraw-hill.com/sites/007337797x/student_view0/chapter33/animation_quiz_-_treatment_of_hiv_infection.html" TargetMode="External"/><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6.xml"/><Relationship Id="rId5" Type="http://schemas.openxmlformats.org/officeDocument/2006/relationships/hyperlink" Target="file://localhost/E/%5CConcepts%20and%20Connections%5CProgram%20Files%5CTurningPoint%5C2003%5CQuestions.html" TargetMode="External"/><Relationship Id="rId6" Type="http://schemas.openxmlformats.org/officeDocument/2006/relationships/image" Target="../media/image3.png"/><Relationship Id="rId1" Type="http://schemas.openxmlformats.org/officeDocument/2006/relationships/tags" Target="../tags/tag9.xml"/><Relationship Id="rId2"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sumanasinc.com/webcontent/animations/content/evolution/evolu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glencoe.mcgraw-hill.com/sites/9834092339/student_view0/chapter20/animation_-_mechanisms_of_evolutio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ps.pearsoncustom.com/wps/media/objects/3014/3087289/Web_Tutorials/17_A01.sw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6.xml"/><Relationship Id="rId5" Type="http://schemas.openxmlformats.org/officeDocument/2006/relationships/hyperlink" Target="file://localhost/E/%5C..%5C..%5C..%5C..%5CProgram%20Files%5CTurningPoint%5C2003%5CQuestions.html" TargetMode="External"/><Relationship Id="rId6" Type="http://schemas.openxmlformats.org/officeDocument/2006/relationships/image" Target="../media/image34.jpeg"/><Relationship Id="rId7" Type="http://schemas.openxmlformats.org/officeDocument/2006/relationships/image" Target="../media/image3.png"/><Relationship Id="rId1" Type="http://schemas.openxmlformats.org/officeDocument/2006/relationships/tags" Target="../tags/tag11.xml"/><Relationship Id="rId2" Type="http://schemas.openxmlformats.org/officeDocument/2006/relationships/tags" Target="../tags/tag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7.xml"/><Relationship Id="rId5" Type="http://schemas.openxmlformats.org/officeDocument/2006/relationships/hyperlink" Target="file://localhost/E/%5C..%5C..%5C..%5C..%5CProgram%20Files%5CTurningPoint%5C2003%5CQuestions.html" TargetMode="External"/><Relationship Id="rId6" Type="http://schemas.openxmlformats.org/officeDocument/2006/relationships/image" Target="../media/image35.jpeg"/><Relationship Id="rId7" Type="http://schemas.openxmlformats.org/officeDocument/2006/relationships/image" Target="../media/image3.png"/><Relationship Id="rId1" Type="http://schemas.openxmlformats.org/officeDocument/2006/relationships/tags" Target="../tags/tag13.xml"/><Relationship Id="rId2" Type="http://schemas.openxmlformats.org/officeDocument/2006/relationships/tags" Target="../tags/tag1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8.xml"/><Relationship Id="rId5" Type="http://schemas.openxmlformats.org/officeDocument/2006/relationships/hyperlink" Target="file://localhost/E/%5C..%5C..%5C..%5C..%5CProgram%20Files%5CTurningPoint%5C2003%5CQuestions.html" TargetMode="External"/><Relationship Id="rId6" Type="http://schemas.openxmlformats.org/officeDocument/2006/relationships/image" Target="../media/image36.jpeg"/><Relationship Id="rId7" Type="http://schemas.openxmlformats.org/officeDocument/2006/relationships/image" Target="../media/image3.png"/><Relationship Id="rId1" Type="http://schemas.openxmlformats.org/officeDocument/2006/relationships/tags" Target="../tags/tag15.xml"/><Relationship Id="rId2" Type="http://schemas.openxmlformats.org/officeDocument/2006/relationships/tags" Target="../tags/tag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4.xml"/><Relationship Id="rId5" Type="http://schemas.openxmlformats.org/officeDocument/2006/relationships/hyperlink" Target="file://localhost/E/%5CConcepts%20and%20Connections%5CProgram%20Files%5CTurningPoint%5C2003%5CQuestions.html" TargetMode="External"/><Relationship Id="rId6" Type="http://schemas.openxmlformats.org/officeDocument/2006/relationships/image" Target="../media/image3.png"/><Relationship Id="rId1" Type="http://schemas.openxmlformats.org/officeDocument/2006/relationships/tags" Target="../tags/tag3.x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hyperlink" Target="http://bcs.whfreeman.com/thelifewire/content/chp24/2402002.html" TargetMode="External"/><Relationship Id="rId4" Type="http://schemas.openxmlformats.org/officeDocument/2006/relationships/hyperlink" Target="http://youtu.be/Q6JEA2olNts" TargetMode="External"/><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edutube.org/video/charles-darwins-tree-life-anim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193675" y="147638"/>
            <a:ext cx="8709025" cy="1143000"/>
          </a:xfrm>
          <a:effectLst>
            <a:outerShdw dist="38099" dir="2700000" algn="ctr" rotWithShape="0">
              <a:srgbClr val="7F7F7F"/>
            </a:outerShdw>
          </a:effectLst>
        </p:spPr>
        <p:txBody>
          <a:bodyPr/>
          <a:lstStyle/>
          <a:p>
            <a:r>
              <a:rPr lang="en-US"/>
              <a:t>Chapter 13</a:t>
            </a:r>
          </a:p>
        </p:txBody>
      </p:sp>
      <p:sp>
        <p:nvSpPr>
          <p:cNvPr id="45670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a:latin typeface="Tahoma" charset="0"/>
              </a:rPr>
              <a:t>0</a:t>
            </a:r>
          </a:p>
        </p:txBody>
      </p:sp>
      <p:sp>
        <p:nvSpPr>
          <p:cNvPr id="456711" name="Rectangle 7"/>
          <p:cNvSpPr>
            <a:spLocks noGrp="1" noChangeArrowheads="1"/>
          </p:cNvSpPr>
          <p:nvPr>
            <p:ph type="subTitle" idx="1"/>
          </p:nvPr>
        </p:nvSpPr>
        <p:spPr>
          <a:xfrm>
            <a:off x="161925" y="1963738"/>
            <a:ext cx="8677275" cy="601662"/>
          </a:xfrm>
          <a:noFill/>
          <a:ln/>
        </p:spPr>
        <p:txBody>
          <a:bodyPr/>
          <a:lstStyle/>
          <a:p>
            <a:r>
              <a:rPr lang="en-US"/>
              <a:t>How Populations Evolve</a:t>
            </a:r>
          </a:p>
        </p:txBody>
      </p:sp>
      <p:sp>
        <p:nvSpPr>
          <p:cNvPr id="2" name="Rectangle 1"/>
          <p:cNvSpPr/>
          <p:nvPr/>
        </p:nvSpPr>
        <p:spPr>
          <a:xfrm>
            <a:off x="4274510" y="3703228"/>
            <a:ext cx="4463632" cy="830997"/>
          </a:xfrm>
          <a:prstGeom prst="rect">
            <a:avLst/>
          </a:prstGeom>
        </p:spPr>
        <p:txBody>
          <a:bodyPr wrap="none">
            <a:spAutoFit/>
          </a:bodyPr>
          <a:lstStyle/>
          <a:p>
            <a:r>
              <a:rPr lang="en-US" dirty="0" smtClean="0">
                <a:hlinkClick r:id="rId5"/>
              </a:rPr>
              <a:t>http://youtu.be/faRlFsYmkeY</a:t>
            </a:r>
            <a:endParaRPr lang="en-US" dirty="0" smtClean="0"/>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0435" name="Picture 3" descr="13_03cGalapagosIsland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70436" name="Text Box 4"/>
          <p:cNvSpPr txBox="1">
            <a:spLocks noChangeArrowheads="1"/>
          </p:cNvSpPr>
          <p:nvPr/>
        </p:nvSpPr>
        <p:spPr bwMode="auto">
          <a:xfrm>
            <a:off x="1571625" y="355600"/>
            <a:ext cx="130651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Galápagos </a:t>
            </a:r>
          </a:p>
          <a:p>
            <a:pPr algn="l"/>
            <a:r>
              <a:rPr lang="en-US" sz="2000"/>
              <a:t>Islands</a:t>
            </a:r>
          </a:p>
        </p:txBody>
      </p:sp>
      <p:sp>
        <p:nvSpPr>
          <p:cNvPr id="1170437" name="Text Box 5"/>
          <p:cNvSpPr txBox="1">
            <a:spLocks noChangeArrowheads="1"/>
          </p:cNvSpPr>
          <p:nvPr/>
        </p:nvSpPr>
        <p:spPr bwMode="auto">
          <a:xfrm>
            <a:off x="6480175" y="469900"/>
            <a:ext cx="10191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solidFill>
                  <a:srgbClr val="2DA5D5"/>
                </a:solidFill>
              </a:rPr>
              <a:t>PACIFIC</a:t>
            </a:r>
          </a:p>
          <a:p>
            <a:pPr algn="l"/>
            <a:r>
              <a:rPr lang="en-US" sz="2000">
                <a:solidFill>
                  <a:srgbClr val="2DA5D5"/>
                </a:solidFill>
              </a:rPr>
              <a:t>OCEAN</a:t>
            </a:r>
          </a:p>
        </p:txBody>
      </p:sp>
      <p:sp>
        <p:nvSpPr>
          <p:cNvPr id="1170438" name="Text Box 6"/>
          <p:cNvSpPr txBox="1">
            <a:spLocks noChangeArrowheads="1"/>
          </p:cNvSpPr>
          <p:nvPr/>
        </p:nvSpPr>
        <p:spPr bwMode="auto">
          <a:xfrm>
            <a:off x="4256088" y="898525"/>
            <a:ext cx="633412"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Pinta</a:t>
            </a:r>
          </a:p>
        </p:txBody>
      </p:sp>
      <p:sp>
        <p:nvSpPr>
          <p:cNvPr id="1170439" name="Text Box 7"/>
          <p:cNvSpPr txBox="1">
            <a:spLocks noChangeArrowheads="1"/>
          </p:cNvSpPr>
          <p:nvPr/>
        </p:nvSpPr>
        <p:spPr bwMode="auto">
          <a:xfrm>
            <a:off x="3397250" y="6191250"/>
            <a:ext cx="9842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40 miles</a:t>
            </a:r>
          </a:p>
        </p:txBody>
      </p:sp>
      <p:sp>
        <p:nvSpPr>
          <p:cNvPr id="1170440" name="Text Box 8"/>
          <p:cNvSpPr txBox="1">
            <a:spLocks noChangeArrowheads="1"/>
          </p:cNvSpPr>
          <p:nvPr/>
        </p:nvSpPr>
        <p:spPr bwMode="auto">
          <a:xfrm>
            <a:off x="2636838" y="5611813"/>
            <a:ext cx="7191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40 km</a:t>
            </a:r>
          </a:p>
        </p:txBody>
      </p:sp>
      <p:sp>
        <p:nvSpPr>
          <p:cNvPr id="1170441" name="Text Box 9"/>
          <p:cNvSpPr txBox="1">
            <a:spLocks noChangeArrowheads="1"/>
          </p:cNvSpPr>
          <p:nvPr/>
        </p:nvSpPr>
        <p:spPr bwMode="auto">
          <a:xfrm>
            <a:off x="1492250" y="5600700"/>
            <a:ext cx="1492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0</a:t>
            </a:r>
          </a:p>
        </p:txBody>
      </p:sp>
      <p:sp>
        <p:nvSpPr>
          <p:cNvPr id="1170442" name="Text Box 10"/>
          <p:cNvSpPr txBox="1">
            <a:spLocks noChangeArrowheads="1"/>
          </p:cNvSpPr>
          <p:nvPr/>
        </p:nvSpPr>
        <p:spPr bwMode="auto">
          <a:xfrm>
            <a:off x="4344988" y="5484813"/>
            <a:ext cx="105251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Florenza</a:t>
            </a:r>
          </a:p>
        </p:txBody>
      </p:sp>
      <p:sp>
        <p:nvSpPr>
          <p:cNvPr id="1170443" name="Text Box 11"/>
          <p:cNvSpPr txBox="1">
            <a:spLocks noChangeArrowheads="1"/>
          </p:cNvSpPr>
          <p:nvPr/>
        </p:nvSpPr>
        <p:spPr bwMode="auto">
          <a:xfrm>
            <a:off x="1495425" y="6188075"/>
            <a:ext cx="1905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0</a:t>
            </a:r>
          </a:p>
        </p:txBody>
      </p:sp>
      <p:sp>
        <p:nvSpPr>
          <p:cNvPr id="1170444" name="Text Box 12"/>
          <p:cNvSpPr txBox="1">
            <a:spLocks noChangeArrowheads="1"/>
          </p:cNvSpPr>
          <p:nvPr/>
        </p:nvSpPr>
        <p:spPr bwMode="auto">
          <a:xfrm>
            <a:off x="1695450" y="3508375"/>
            <a:ext cx="13874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Fernandina</a:t>
            </a:r>
          </a:p>
        </p:txBody>
      </p:sp>
      <p:sp>
        <p:nvSpPr>
          <p:cNvPr id="1170445" name="Text Box 13"/>
          <p:cNvSpPr txBox="1">
            <a:spLocks noChangeArrowheads="1"/>
          </p:cNvSpPr>
          <p:nvPr/>
        </p:nvSpPr>
        <p:spPr bwMode="auto">
          <a:xfrm>
            <a:off x="4181475" y="1774825"/>
            <a:ext cx="1214438"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Marchena</a:t>
            </a:r>
          </a:p>
        </p:txBody>
      </p:sp>
      <p:sp>
        <p:nvSpPr>
          <p:cNvPr id="1170446" name="Text Box 14"/>
          <p:cNvSpPr txBox="1">
            <a:spLocks noChangeArrowheads="1"/>
          </p:cNvSpPr>
          <p:nvPr/>
        </p:nvSpPr>
        <p:spPr bwMode="auto">
          <a:xfrm>
            <a:off x="6035675" y="1512888"/>
            <a:ext cx="121761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Genovesa</a:t>
            </a:r>
          </a:p>
        </p:txBody>
      </p:sp>
      <p:sp>
        <p:nvSpPr>
          <p:cNvPr id="1170447" name="Text Box 15"/>
          <p:cNvSpPr txBox="1">
            <a:spLocks noChangeArrowheads="1"/>
          </p:cNvSpPr>
          <p:nvPr/>
        </p:nvSpPr>
        <p:spPr bwMode="auto">
          <a:xfrm>
            <a:off x="6580188" y="2035175"/>
            <a:ext cx="9731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solidFill>
                  <a:schemeClr val="bg1"/>
                </a:solidFill>
              </a:rPr>
              <a:t>Equator</a:t>
            </a:r>
          </a:p>
        </p:txBody>
      </p:sp>
      <p:sp>
        <p:nvSpPr>
          <p:cNvPr id="1170448" name="Text Box 16"/>
          <p:cNvSpPr txBox="1">
            <a:spLocks noChangeArrowheads="1"/>
          </p:cNvSpPr>
          <p:nvPr/>
        </p:nvSpPr>
        <p:spPr bwMode="auto">
          <a:xfrm>
            <a:off x="4149725" y="2490788"/>
            <a:ext cx="109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Santiago</a:t>
            </a:r>
          </a:p>
        </p:txBody>
      </p:sp>
      <p:sp>
        <p:nvSpPr>
          <p:cNvPr id="1170449" name="Text Box 17"/>
          <p:cNvSpPr txBox="1">
            <a:spLocks noChangeArrowheads="1"/>
          </p:cNvSpPr>
          <p:nvPr/>
        </p:nvSpPr>
        <p:spPr bwMode="auto">
          <a:xfrm>
            <a:off x="4833938" y="2963863"/>
            <a:ext cx="18732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Daphne Islands</a:t>
            </a:r>
          </a:p>
        </p:txBody>
      </p:sp>
      <p:sp>
        <p:nvSpPr>
          <p:cNvPr id="1170450" name="Text Box 18"/>
          <p:cNvSpPr txBox="1">
            <a:spLocks noChangeArrowheads="1"/>
          </p:cNvSpPr>
          <p:nvPr/>
        </p:nvSpPr>
        <p:spPr bwMode="auto">
          <a:xfrm>
            <a:off x="3714750" y="3348038"/>
            <a:ext cx="868363"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Pinzón</a:t>
            </a:r>
          </a:p>
        </p:txBody>
      </p:sp>
      <p:sp>
        <p:nvSpPr>
          <p:cNvPr id="1170451" name="Text Box 19"/>
          <p:cNvSpPr txBox="1">
            <a:spLocks noChangeArrowheads="1"/>
          </p:cNvSpPr>
          <p:nvPr/>
        </p:nvSpPr>
        <p:spPr bwMode="auto">
          <a:xfrm>
            <a:off x="6091238" y="5607050"/>
            <a:ext cx="11255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Española</a:t>
            </a:r>
          </a:p>
        </p:txBody>
      </p:sp>
      <p:sp>
        <p:nvSpPr>
          <p:cNvPr id="1170452" name="Text Box 20"/>
          <p:cNvSpPr txBox="1">
            <a:spLocks noChangeArrowheads="1"/>
          </p:cNvSpPr>
          <p:nvPr/>
        </p:nvSpPr>
        <p:spPr bwMode="auto">
          <a:xfrm>
            <a:off x="2727325" y="4087813"/>
            <a:ext cx="87153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Isabela</a:t>
            </a:r>
          </a:p>
        </p:txBody>
      </p:sp>
      <p:sp>
        <p:nvSpPr>
          <p:cNvPr id="1170453" name="Text Box 21"/>
          <p:cNvSpPr txBox="1">
            <a:spLocks noChangeArrowheads="1"/>
          </p:cNvSpPr>
          <p:nvPr/>
        </p:nvSpPr>
        <p:spPr bwMode="auto">
          <a:xfrm>
            <a:off x="4491038" y="4124325"/>
            <a:ext cx="70961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a:t>Santa</a:t>
            </a:r>
          </a:p>
          <a:p>
            <a:pPr algn="ctr"/>
            <a:r>
              <a:rPr lang="en-US" sz="2000"/>
              <a:t>Cruz</a:t>
            </a:r>
          </a:p>
        </p:txBody>
      </p:sp>
      <p:sp>
        <p:nvSpPr>
          <p:cNvPr id="1170454" name="Text Box 22"/>
          <p:cNvSpPr txBox="1">
            <a:spLocks noChangeArrowheads="1"/>
          </p:cNvSpPr>
          <p:nvPr/>
        </p:nvSpPr>
        <p:spPr bwMode="auto">
          <a:xfrm>
            <a:off x="5402263" y="4283075"/>
            <a:ext cx="693737"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a:t>Santa</a:t>
            </a:r>
          </a:p>
          <a:p>
            <a:pPr algn="ctr"/>
            <a:r>
              <a:rPr lang="en-US" sz="2000"/>
              <a:t> Fe </a:t>
            </a:r>
          </a:p>
        </p:txBody>
      </p:sp>
      <p:sp>
        <p:nvSpPr>
          <p:cNvPr id="1170455" name="Text Box 23"/>
          <p:cNvSpPr txBox="1">
            <a:spLocks noChangeArrowheads="1"/>
          </p:cNvSpPr>
          <p:nvPr/>
        </p:nvSpPr>
        <p:spPr bwMode="auto">
          <a:xfrm>
            <a:off x="6430963" y="4567238"/>
            <a:ext cx="11080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a:t>San</a:t>
            </a:r>
          </a:p>
          <a:p>
            <a:pPr algn="ctr"/>
            <a:r>
              <a:rPr lang="en-US" sz="2000"/>
              <a:t>Cristobal</a:t>
            </a:r>
          </a:p>
        </p:txBody>
      </p:sp>
      <p:sp>
        <p:nvSpPr>
          <p:cNvPr id="1170434" name="Rectangle 2"/>
          <p:cNvSpPr>
            <a:spLocks noChangeArrowheads="1"/>
          </p:cNvSpPr>
          <p:nvPr/>
        </p:nvSpPr>
        <p:spPr bwMode="auto">
          <a:xfrm>
            <a:off x="6324600" y="6478588"/>
            <a:ext cx="2682875"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13.3c</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body" idx="1"/>
          </p:nvPr>
        </p:nvSpPr>
        <p:spPr>
          <a:xfrm>
            <a:off x="217488" y="663575"/>
            <a:ext cx="4328355" cy="3930307"/>
          </a:xfrm>
        </p:spPr>
        <p:txBody>
          <a:bodyPr/>
          <a:lstStyle/>
          <a:p>
            <a:pPr lvl="1"/>
            <a:r>
              <a:rPr lang="en-US" dirty="0"/>
              <a:t>Darwin was intrigued by:</a:t>
            </a:r>
          </a:p>
          <a:p>
            <a:pPr lvl="2"/>
            <a:r>
              <a:rPr lang="en-US" dirty="0"/>
              <a:t>The geographic distribution of organisms on the Galápagos Islands </a:t>
            </a:r>
          </a:p>
          <a:p>
            <a:pPr lvl="2"/>
            <a:r>
              <a:rPr lang="en-US" dirty="0"/>
              <a:t>Similarities between organisms in the Galápagos and those in South </a:t>
            </a:r>
            <a:r>
              <a:rPr lang="en-US" dirty="0" smtClean="0"/>
              <a:t>America</a:t>
            </a:r>
          </a:p>
          <a:p>
            <a:pPr lvl="1"/>
            <a:r>
              <a:rPr lang="en-US" dirty="0" smtClean="0"/>
              <a:t>Darwin made two main points in </a:t>
            </a:r>
            <a:r>
              <a:rPr lang="en-US" i="1" dirty="0" smtClean="0"/>
              <a:t>The Origin of Species</a:t>
            </a:r>
            <a:r>
              <a:rPr lang="en-US" dirty="0" smtClean="0"/>
              <a:t>:</a:t>
            </a:r>
          </a:p>
          <a:p>
            <a:pPr lvl="2"/>
            <a:r>
              <a:rPr lang="en-US" dirty="0" smtClean="0"/>
              <a:t>Organisms inhabiting Earth today descended from ancestral species </a:t>
            </a:r>
          </a:p>
          <a:p>
            <a:pPr lvl="2"/>
            <a:r>
              <a:rPr lang="en-US" dirty="0" smtClean="0"/>
              <a:t>Natural selection was the mechanism for descent with modification</a:t>
            </a:r>
          </a:p>
          <a:p>
            <a:pPr lvl="2"/>
            <a:endParaRPr lang="en-US" dirty="0"/>
          </a:p>
        </p:txBody>
      </p:sp>
      <p:sp>
        <p:nvSpPr>
          <p:cNvPr id="1022979"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9"/>
          <p:cNvPicPr>
            <a:picLocks noChangeAspect="1"/>
          </p:cNvPicPr>
          <p:nvPr/>
        </p:nvPicPr>
        <p:blipFill>
          <a:blip r:embed="rId3"/>
          <a:stretch>
            <a:fillRect/>
          </a:stretch>
        </p:blipFill>
        <p:spPr>
          <a:xfrm>
            <a:off x="4578476" y="2193405"/>
            <a:ext cx="4282283" cy="3067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a:xfrm>
            <a:off x="215900" y="42863"/>
            <a:ext cx="8534400" cy="530225"/>
          </a:xfrm>
        </p:spPr>
        <p:txBody>
          <a:bodyPr/>
          <a:lstStyle/>
          <a:p>
            <a:r>
              <a:rPr lang="en-US" sz="3200">
                <a:solidFill>
                  <a:schemeClr val="tx1"/>
                </a:solidFill>
              </a:rPr>
              <a:t>EVIDENCE OF EVOLUTION</a:t>
            </a:r>
          </a:p>
        </p:txBody>
      </p:sp>
      <p:sp>
        <p:nvSpPr>
          <p:cNvPr id="1030147" name="Rectangle 3"/>
          <p:cNvSpPr>
            <a:spLocks noGrp="1" noChangeArrowheads="1"/>
          </p:cNvSpPr>
          <p:nvPr>
            <p:ph type="body" idx="1"/>
          </p:nvPr>
        </p:nvSpPr>
        <p:spPr>
          <a:xfrm>
            <a:off x="217488" y="663575"/>
            <a:ext cx="8610600" cy="4730526"/>
          </a:xfrm>
        </p:spPr>
        <p:txBody>
          <a:bodyPr/>
          <a:lstStyle/>
          <a:p>
            <a:pPr lvl="1"/>
            <a:r>
              <a:rPr lang="en-US" dirty="0"/>
              <a:t>Biological evolution leaves observable signs.</a:t>
            </a:r>
          </a:p>
          <a:p>
            <a:pPr lvl="1"/>
            <a:r>
              <a:rPr lang="en-US" dirty="0"/>
              <a:t>We will examine five of the many lines of evidence in support of </a:t>
            </a:r>
            <a:r>
              <a:rPr lang="en-US" dirty="0" smtClean="0"/>
              <a:t>evolution - </a:t>
            </a:r>
            <a:r>
              <a:rPr lang="en-US" dirty="0" smtClean="0">
                <a:hlinkClick r:id="rId3"/>
              </a:rPr>
              <a:t>http://www.sumanasinc.com/webcontent/animations/content/evolution/evolution.html</a:t>
            </a:r>
            <a:r>
              <a:rPr lang="en-US" dirty="0" smtClean="0"/>
              <a:t>:</a:t>
            </a:r>
            <a:endParaRPr lang="en-US" dirty="0"/>
          </a:p>
          <a:p>
            <a:pPr lvl="2"/>
            <a:r>
              <a:rPr lang="en-US" dirty="0"/>
              <a:t>The fossil record</a:t>
            </a:r>
          </a:p>
          <a:p>
            <a:pPr lvl="2"/>
            <a:r>
              <a:rPr lang="en-US" dirty="0"/>
              <a:t>Biogeography</a:t>
            </a:r>
          </a:p>
          <a:p>
            <a:pPr lvl="2"/>
            <a:r>
              <a:rPr lang="en-US" dirty="0"/>
              <a:t>Comparative anatomy</a:t>
            </a:r>
          </a:p>
          <a:p>
            <a:pPr lvl="2"/>
            <a:r>
              <a:rPr lang="en-US" dirty="0"/>
              <a:t>Comparative embryology</a:t>
            </a:r>
          </a:p>
          <a:p>
            <a:pPr lvl="2"/>
            <a:r>
              <a:rPr lang="en-US" dirty="0"/>
              <a:t>Molecular biology</a:t>
            </a:r>
          </a:p>
        </p:txBody>
      </p:sp>
      <p:sp>
        <p:nvSpPr>
          <p:cNvPr id="1030148"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Picture 3"/>
          <p:cNvPicPr>
            <a:picLocks noChangeAspect="1"/>
          </p:cNvPicPr>
          <p:nvPr/>
        </p:nvPicPr>
        <p:blipFill>
          <a:blip r:embed="rId4"/>
          <a:stretch>
            <a:fillRect/>
          </a:stretch>
        </p:blipFill>
        <p:spPr>
          <a:xfrm>
            <a:off x="4277512" y="3055349"/>
            <a:ext cx="4572000" cy="3200400"/>
          </a:xfrm>
          <a:prstGeom prst="rect">
            <a:avLst/>
          </a:prstGeom>
        </p:spPr>
      </p:pic>
      <p:pic>
        <p:nvPicPr>
          <p:cNvPr id="6" name="Picture 5" descr="evolutio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550" y="4831545"/>
            <a:ext cx="2032000" cy="152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xfrm>
            <a:off x="204788" y="42863"/>
            <a:ext cx="8534400" cy="530225"/>
          </a:xfrm>
        </p:spPr>
        <p:txBody>
          <a:bodyPr/>
          <a:lstStyle/>
          <a:p>
            <a:r>
              <a:rPr lang="en-US" sz="3200">
                <a:solidFill>
                  <a:schemeClr val="tx1"/>
                </a:solidFill>
              </a:rPr>
              <a:t>The Fossil Record</a:t>
            </a:r>
          </a:p>
        </p:txBody>
      </p:sp>
      <p:sp>
        <p:nvSpPr>
          <p:cNvPr id="1032195" name="Rectangle 3"/>
          <p:cNvSpPr>
            <a:spLocks noGrp="1" noChangeArrowheads="1"/>
          </p:cNvSpPr>
          <p:nvPr>
            <p:ph type="body" idx="1"/>
          </p:nvPr>
        </p:nvSpPr>
        <p:spPr>
          <a:xfrm>
            <a:off x="217488" y="663575"/>
            <a:ext cx="8610600" cy="4438139"/>
          </a:xfrm>
        </p:spPr>
        <p:txBody>
          <a:bodyPr/>
          <a:lstStyle/>
          <a:p>
            <a:pPr lvl="1"/>
            <a:r>
              <a:rPr lang="en-US" b="1" dirty="0"/>
              <a:t>Fossils</a:t>
            </a:r>
            <a:r>
              <a:rPr lang="en-US" dirty="0"/>
              <a:t> </a:t>
            </a:r>
            <a:r>
              <a:rPr lang="en-US" dirty="0" smtClean="0"/>
              <a:t> - </a:t>
            </a:r>
            <a:r>
              <a:rPr lang="en-US" dirty="0" smtClean="0">
                <a:hlinkClick r:id="rId3"/>
              </a:rPr>
              <a:t>http://youtu.be/SiN0jxZ6I2w</a:t>
            </a:r>
            <a:endParaRPr lang="en-US" dirty="0"/>
          </a:p>
          <a:p>
            <a:pPr lvl="2"/>
            <a:r>
              <a:rPr lang="en-US" dirty="0"/>
              <a:t>Imprints or remains of organisms that lived in the past </a:t>
            </a:r>
          </a:p>
          <a:p>
            <a:pPr lvl="2"/>
            <a:r>
              <a:rPr lang="en-US" dirty="0"/>
              <a:t>Often found in sedimentary </a:t>
            </a:r>
            <a:r>
              <a:rPr lang="en-US" dirty="0" smtClean="0"/>
              <a:t>rocks</a:t>
            </a:r>
          </a:p>
          <a:p>
            <a:pPr lvl="1"/>
            <a:r>
              <a:rPr lang="en-US" dirty="0" smtClean="0"/>
              <a:t>The </a:t>
            </a:r>
            <a:r>
              <a:rPr lang="en-US" b="1" dirty="0" smtClean="0"/>
              <a:t>fossil record</a:t>
            </a:r>
            <a:r>
              <a:rPr lang="en-US" dirty="0" smtClean="0"/>
              <a:t>:</a:t>
            </a:r>
          </a:p>
          <a:p>
            <a:pPr lvl="2"/>
            <a:r>
              <a:rPr lang="en-US" dirty="0" smtClean="0"/>
              <a:t>Is the ordered sequence of fossils as they appear in rock layers</a:t>
            </a:r>
          </a:p>
          <a:p>
            <a:pPr lvl="2"/>
            <a:r>
              <a:rPr lang="en-US" dirty="0" smtClean="0"/>
              <a:t>Reveals the appearance of organisms in a historical sequence</a:t>
            </a:r>
          </a:p>
          <a:p>
            <a:pPr lvl="2"/>
            <a:r>
              <a:rPr lang="en-US" dirty="0" smtClean="0"/>
              <a:t>Fits the molecular and cellular evidence that prokaryotes are the ancestors of all life</a:t>
            </a:r>
          </a:p>
          <a:p>
            <a:pPr lvl="2"/>
            <a:endParaRPr lang="en-US" dirty="0"/>
          </a:p>
        </p:txBody>
      </p:sp>
      <p:sp>
        <p:nvSpPr>
          <p:cNvPr id="1032196"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ammoniteanimat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212" y="4556782"/>
            <a:ext cx="2286000" cy="1714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a:xfrm>
            <a:off x="204788" y="42863"/>
            <a:ext cx="8534400" cy="530225"/>
          </a:xfrm>
        </p:spPr>
        <p:txBody>
          <a:bodyPr/>
          <a:lstStyle/>
          <a:p>
            <a:r>
              <a:rPr lang="en-US" sz="3200">
                <a:solidFill>
                  <a:schemeClr val="tx1"/>
                </a:solidFill>
              </a:rPr>
              <a:t>Biogeography</a:t>
            </a:r>
          </a:p>
        </p:txBody>
      </p:sp>
      <p:sp>
        <p:nvSpPr>
          <p:cNvPr id="1040387" name="Rectangle 3"/>
          <p:cNvSpPr>
            <a:spLocks noGrp="1" noChangeArrowheads="1"/>
          </p:cNvSpPr>
          <p:nvPr>
            <p:ph type="body" idx="1"/>
          </p:nvPr>
        </p:nvSpPr>
        <p:spPr>
          <a:xfrm>
            <a:off x="217488" y="663575"/>
            <a:ext cx="8610600" cy="4376583"/>
          </a:xfrm>
        </p:spPr>
        <p:txBody>
          <a:bodyPr/>
          <a:lstStyle/>
          <a:p>
            <a:pPr lvl="1"/>
            <a:r>
              <a:rPr lang="en-US" b="1" dirty="0"/>
              <a:t>Biogeography </a:t>
            </a:r>
            <a:r>
              <a:rPr lang="en-US" dirty="0"/>
              <a:t>is the study of the geographic distribution of species that first suggested to Darwin that today</a:t>
            </a:r>
            <a:r>
              <a:rPr lang="ja-JP" altLang="en-US" dirty="0"/>
              <a:t>’</a:t>
            </a:r>
            <a:r>
              <a:rPr lang="en-US" dirty="0"/>
              <a:t>s organisms evolved from ancestral forms</a:t>
            </a:r>
            <a:r>
              <a:rPr lang="en-US" dirty="0" smtClean="0"/>
              <a:t>.</a:t>
            </a:r>
          </a:p>
          <a:p>
            <a:pPr lvl="1"/>
            <a:r>
              <a:rPr lang="en-US" dirty="0" smtClean="0">
                <a:hlinkClick r:id="rId3"/>
              </a:rPr>
              <a:t>http://youtu.be/2VIOOM3efvg</a:t>
            </a:r>
            <a:endParaRPr lang="en-US" dirty="0" smtClean="0"/>
          </a:p>
          <a:p>
            <a:pPr lvl="1"/>
            <a:r>
              <a:rPr lang="en-US" dirty="0" smtClean="0"/>
              <a:t>Many examples from biogeography would be difficult to understand, except from an evolutionary perspective.</a:t>
            </a:r>
          </a:p>
          <a:p>
            <a:pPr lvl="1"/>
            <a:r>
              <a:rPr lang="en-US" dirty="0" smtClean="0"/>
              <a:t>One example is the distribution of marsupial mammals in Australia - </a:t>
            </a:r>
            <a:r>
              <a:rPr lang="en-US" dirty="0" smtClean="0">
                <a:hlinkClick r:id="rId4"/>
              </a:rPr>
              <a:t>http://youtu.be/QRBOj53MSos</a:t>
            </a:r>
            <a:r>
              <a:rPr lang="en-US" dirty="0" smtClean="0"/>
              <a:t>.</a:t>
            </a:r>
          </a:p>
          <a:p>
            <a:pPr lvl="1"/>
            <a:endParaRPr lang="en-US" dirty="0"/>
          </a:p>
        </p:txBody>
      </p:sp>
      <p:sp>
        <p:nvSpPr>
          <p:cNvPr id="1040388"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grand_canyon_animate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156" y="4200627"/>
            <a:ext cx="2057400" cy="1993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a:xfrm>
            <a:off x="204788" y="42863"/>
            <a:ext cx="8534400" cy="530225"/>
          </a:xfrm>
        </p:spPr>
        <p:txBody>
          <a:bodyPr/>
          <a:lstStyle/>
          <a:p>
            <a:r>
              <a:rPr lang="en-US" sz="3200">
                <a:solidFill>
                  <a:schemeClr val="tx1"/>
                </a:solidFill>
              </a:rPr>
              <a:t>Comparative Anatomy</a:t>
            </a:r>
          </a:p>
        </p:txBody>
      </p:sp>
      <p:sp>
        <p:nvSpPr>
          <p:cNvPr id="1045507" name="Rectangle 3"/>
          <p:cNvSpPr>
            <a:spLocks noGrp="1" noChangeArrowheads="1"/>
          </p:cNvSpPr>
          <p:nvPr>
            <p:ph type="body" idx="1"/>
          </p:nvPr>
        </p:nvSpPr>
        <p:spPr>
          <a:xfrm>
            <a:off x="217487" y="1385075"/>
            <a:ext cx="3029543" cy="3819507"/>
          </a:xfrm>
        </p:spPr>
        <p:txBody>
          <a:bodyPr/>
          <a:lstStyle/>
          <a:p>
            <a:pPr>
              <a:buNone/>
            </a:pPr>
            <a:r>
              <a:rPr lang="en-US" dirty="0" smtClean="0"/>
              <a:t>Is </a:t>
            </a:r>
            <a:r>
              <a:rPr lang="en-US" dirty="0"/>
              <a:t>the comparison of body structure between different species </a:t>
            </a:r>
          </a:p>
          <a:p>
            <a:pPr>
              <a:buNone/>
            </a:pPr>
            <a:r>
              <a:rPr lang="en-US" dirty="0"/>
              <a:t>Confirms that evolution is a remodeling process</a:t>
            </a:r>
          </a:p>
        </p:txBody>
      </p:sp>
      <p:sp>
        <p:nvSpPr>
          <p:cNvPr id="1045508"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p:cNvPicPr>
            <a:picLocks noChangeAspect="1"/>
          </p:cNvPicPr>
          <p:nvPr/>
        </p:nvPicPr>
        <p:blipFill>
          <a:blip r:embed="rId3"/>
          <a:stretch>
            <a:fillRect/>
          </a:stretch>
        </p:blipFill>
        <p:spPr>
          <a:xfrm>
            <a:off x="3342414" y="523574"/>
            <a:ext cx="5715000" cy="607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body" idx="1"/>
          </p:nvPr>
        </p:nvSpPr>
        <p:spPr>
          <a:xfrm>
            <a:off x="217488" y="663575"/>
            <a:ext cx="8610600" cy="1838325"/>
          </a:xfrm>
        </p:spPr>
        <p:txBody>
          <a:bodyPr/>
          <a:lstStyle/>
          <a:p>
            <a:pPr lvl="1"/>
            <a:r>
              <a:rPr lang="en-US" b="1"/>
              <a:t>Homology</a:t>
            </a:r>
            <a:r>
              <a:rPr lang="en-US"/>
              <a:t> is:</a:t>
            </a:r>
          </a:p>
          <a:p>
            <a:pPr lvl="2"/>
            <a:r>
              <a:rPr lang="en-US"/>
              <a:t>The similarity in structures due to common ancestry</a:t>
            </a:r>
          </a:p>
          <a:p>
            <a:pPr lvl="2"/>
            <a:r>
              <a:rPr lang="en-US"/>
              <a:t>Illustrated by the remodeling of the pattern of bones forming the forelimbs of mammals</a:t>
            </a:r>
          </a:p>
        </p:txBody>
      </p:sp>
      <p:sp>
        <p:nvSpPr>
          <p:cNvPr id="1047555"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p:cNvPicPr>
            <a:picLocks noChangeAspect="1"/>
          </p:cNvPicPr>
          <p:nvPr/>
        </p:nvPicPr>
        <p:blipFill>
          <a:blip r:embed="rId3"/>
          <a:stretch>
            <a:fillRect/>
          </a:stretch>
        </p:blipFill>
        <p:spPr>
          <a:xfrm>
            <a:off x="441049" y="2461044"/>
            <a:ext cx="5100578" cy="3964180"/>
          </a:xfrm>
          <a:prstGeom prst="rect">
            <a:avLst/>
          </a:prstGeom>
        </p:spPr>
      </p:pic>
      <p:pic>
        <p:nvPicPr>
          <p:cNvPr id="7" name="Picture 6" descr="wing-evolution-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950" y="2395421"/>
            <a:ext cx="2887426" cy="32405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44" name="Picture 8" descr="13_06TransitionalFossil_3-L"/>
          <p:cNvPicPr>
            <a:picLocks noChangeAspect="1" noChangeArrowheads="1"/>
          </p:cNvPicPr>
          <p:nvPr/>
        </p:nvPicPr>
        <p:blipFill>
          <a:blip r:embed="rId5">
            <a:extLst>
              <a:ext uri="{28A0092B-C50C-407E-A947-70E740481C1C}">
                <a14:useLocalDpi xmlns:a14="http://schemas.microsoft.com/office/drawing/2010/main" val="0"/>
              </a:ext>
            </a:extLst>
          </a:blip>
          <a:srcRect t="10706" r="-415" b="14423"/>
          <a:stretch>
            <a:fillRect/>
          </a:stretch>
        </p:blipFill>
        <p:spPr bwMode="auto">
          <a:xfrm>
            <a:off x="1797050" y="3376613"/>
            <a:ext cx="5356225" cy="3079750"/>
          </a:xfrm>
          <a:prstGeom prst="rect">
            <a:avLst/>
          </a:prstGeom>
          <a:noFill/>
          <a:extLst>
            <a:ext uri="{909E8E84-426E-40dd-AFC4-6F175D3DCCD1}">
              <a14:hiddenFill xmlns:a14="http://schemas.microsoft.com/office/drawing/2010/main">
                <a:solidFill>
                  <a:srgbClr val="FFFFFF"/>
                </a:solidFill>
              </a14:hiddenFill>
            </a:ext>
          </a:extLst>
        </p:spPr>
      </p:pic>
      <p:sp>
        <p:nvSpPr>
          <p:cNvPr id="577538" name="Rectangle 2"/>
          <p:cNvSpPr>
            <a:spLocks noGrp="1" noChangeArrowheads="1"/>
          </p:cNvSpPr>
          <p:nvPr>
            <p:ph type="title"/>
          </p:nvPr>
        </p:nvSpPr>
        <p:spPr/>
        <p:txBody>
          <a:bodyPr/>
          <a:lstStyle/>
          <a:p>
            <a:r>
              <a:rPr lang="en-US"/>
              <a:t>Concept Check</a:t>
            </a:r>
            <a:endParaRPr lang="en-US">
              <a:solidFill>
                <a:srgbClr val="F7955A"/>
              </a:solidFill>
            </a:endParaRPr>
          </a:p>
        </p:txBody>
      </p:sp>
      <p:sp>
        <p:nvSpPr>
          <p:cNvPr id="577539" name="Rectangle 3"/>
          <p:cNvSpPr>
            <a:spLocks noGrp="1" noChangeArrowheads="1"/>
          </p:cNvSpPr>
          <p:nvPr>
            <p:ph type="body" sz="half" idx="1"/>
          </p:nvPr>
        </p:nvSpPr>
        <p:spPr>
          <a:xfrm>
            <a:off x="228600" y="666750"/>
            <a:ext cx="8493125" cy="2705100"/>
          </a:xfrm>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2400"/>
              <a:t>This </a:t>
            </a:r>
            <a:r>
              <a:rPr lang="en-US" sz="2400" i="1"/>
              <a:t>Basilosaurus</a:t>
            </a:r>
            <a:r>
              <a:rPr lang="en-US" sz="2400"/>
              <a:t> fossil (an extinct, early whale) provides strong evidence that</a:t>
            </a:r>
            <a:endParaRPr lang="en-US" sz="2200"/>
          </a:p>
          <a:p>
            <a:pPr lvl="1" indent="-450850"/>
            <a:r>
              <a:rPr lang="en-US" sz="2400"/>
              <a:t>whales originated in marine environments.</a:t>
            </a:r>
          </a:p>
          <a:p>
            <a:pPr lvl="1" indent="-450850"/>
            <a:r>
              <a:rPr lang="en-US" sz="2400"/>
              <a:t>whale ancestors were four-legged terrestrial animals. </a:t>
            </a:r>
          </a:p>
          <a:p>
            <a:pPr lvl="1" indent="-450850"/>
            <a:r>
              <a:rPr lang="en-US" sz="2400"/>
              <a:t>ancient whales swam faster than modern whales.</a:t>
            </a:r>
          </a:p>
        </p:txBody>
      </p:sp>
      <p:sp>
        <p:nvSpPr>
          <p:cNvPr id="577540" name="FlagCount" hidden="1">
            <a:hlinkClick r:id="rId6"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pic>
        <p:nvPicPr>
          <p:cNvPr id="577543" name="PRS Question Icon" descr="PRS3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20882923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body" idx="1"/>
          </p:nvPr>
        </p:nvSpPr>
        <p:spPr>
          <a:xfrm>
            <a:off x="217488" y="57515"/>
            <a:ext cx="8610600" cy="1797415"/>
          </a:xfrm>
        </p:spPr>
        <p:txBody>
          <a:bodyPr/>
          <a:lstStyle/>
          <a:p>
            <a:pPr lvl="1"/>
            <a:r>
              <a:rPr lang="en-US" b="1" dirty="0"/>
              <a:t>Vestigial </a:t>
            </a:r>
            <a:r>
              <a:rPr lang="en-US" b="1" dirty="0" smtClean="0"/>
              <a:t>structures - </a:t>
            </a:r>
            <a:r>
              <a:rPr lang="en-US" b="1" dirty="0" smtClean="0">
                <a:hlinkClick r:id="rId3"/>
              </a:rPr>
              <a:t>http://youtu.be/pbc7ee9u1JE</a:t>
            </a:r>
            <a:r>
              <a:rPr lang="en-US" dirty="0" smtClean="0"/>
              <a:t>:</a:t>
            </a:r>
            <a:endParaRPr lang="en-US" dirty="0"/>
          </a:p>
          <a:p>
            <a:pPr lvl="2"/>
            <a:r>
              <a:rPr lang="en-US" dirty="0"/>
              <a:t>Are remnants of features that served important functions in an organism</a:t>
            </a:r>
            <a:r>
              <a:rPr lang="ja-JP" altLang="en-US" dirty="0"/>
              <a:t>’</a:t>
            </a:r>
            <a:r>
              <a:rPr lang="en-US" dirty="0"/>
              <a:t>s ancestors </a:t>
            </a:r>
          </a:p>
          <a:p>
            <a:pPr lvl="2"/>
            <a:r>
              <a:rPr lang="en-US" dirty="0"/>
              <a:t>Now have only marginal, if any, importance</a:t>
            </a:r>
          </a:p>
        </p:txBody>
      </p:sp>
      <p:sp>
        <p:nvSpPr>
          <p:cNvPr id="1050627"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4"/>
          <a:stretch>
            <a:fillRect/>
          </a:stretch>
        </p:blipFill>
        <p:spPr>
          <a:xfrm>
            <a:off x="4776743" y="1959459"/>
            <a:ext cx="3593381" cy="4370329"/>
          </a:xfrm>
          <a:prstGeom prst="rect">
            <a:avLst/>
          </a:prstGeom>
        </p:spPr>
      </p:pic>
      <p:pic>
        <p:nvPicPr>
          <p:cNvPr id="3" name="Picture 2"/>
          <p:cNvPicPr>
            <a:picLocks noChangeAspect="1"/>
          </p:cNvPicPr>
          <p:nvPr/>
        </p:nvPicPr>
        <p:blipFill>
          <a:blip r:embed="rId5"/>
          <a:stretch>
            <a:fillRect/>
          </a:stretch>
        </p:blipFill>
        <p:spPr>
          <a:xfrm>
            <a:off x="926605" y="2145752"/>
            <a:ext cx="3287319" cy="4383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204788" y="42863"/>
            <a:ext cx="8534400" cy="530225"/>
          </a:xfrm>
        </p:spPr>
        <p:txBody>
          <a:bodyPr/>
          <a:lstStyle/>
          <a:p>
            <a:r>
              <a:rPr lang="en-US" sz="3200">
                <a:solidFill>
                  <a:schemeClr val="tx1"/>
                </a:solidFill>
              </a:rPr>
              <a:t>Comparative Embryology</a:t>
            </a:r>
          </a:p>
        </p:txBody>
      </p:sp>
      <p:sp>
        <p:nvSpPr>
          <p:cNvPr id="1052675" name="Rectangle 3"/>
          <p:cNvSpPr>
            <a:spLocks noGrp="1" noChangeArrowheads="1"/>
          </p:cNvSpPr>
          <p:nvPr>
            <p:ph type="body" idx="1"/>
          </p:nvPr>
        </p:nvSpPr>
        <p:spPr>
          <a:xfrm>
            <a:off x="217488" y="663575"/>
            <a:ext cx="8610600" cy="3206750"/>
          </a:xfrm>
        </p:spPr>
        <p:txBody>
          <a:bodyPr/>
          <a:lstStyle/>
          <a:p>
            <a:pPr lvl="1"/>
            <a:r>
              <a:rPr lang="en-US"/>
              <a:t>Early stages of development in different animal species reveal additional homologous relationships.</a:t>
            </a:r>
          </a:p>
          <a:p>
            <a:pPr lvl="2"/>
            <a:r>
              <a:rPr lang="en-US"/>
              <a:t>For example, pharyngeal pouches appear on the side of the embryo</a:t>
            </a:r>
            <a:r>
              <a:rPr lang="ja-JP" altLang="en-US"/>
              <a:t>’</a:t>
            </a:r>
            <a:r>
              <a:rPr lang="en-US"/>
              <a:t>s throat, which:</a:t>
            </a:r>
          </a:p>
          <a:p>
            <a:pPr lvl="3"/>
            <a:r>
              <a:rPr lang="en-US"/>
              <a:t>Develop into gill structures in fish </a:t>
            </a:r>
          </a:p>
          <a:p>
            <a:pPr lvl="3"/>
            <a:r>
              <a:rPr lang="en-US"/>
              <a:t>Form parts of the ear and throat in humans</a:t>
            </a:r>
          </a:p>
          <a:p>
            <a:pPr lvl="2"/>
            <a:r>
              <a:rPr lang="en-US"/>
              <a:t>Comparative embryology of vertebrates supports evolutionary theory.</a:t>
            </a:r>
          </a:p>
        </p:txBody>
      </p:sp>
      <p:sp>
        <p:nvSpPr>
          <p:cNvPr id="1052676"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a:xfrm>
            <a:off x="204788" y="42863"/>
            <a:ext cx="8534400" cy="968375"/>
          </a:xfrm>
        </p:spPr>
        <p:txBody>
          <a:bodyPr/>
          <a:lstStyle/>
          <a:p>
            <a:pPr marL="0" indent="0"/>
            <a:r>
              <a:rPr lang="en-US" sz="3200">
                <a:solidFill>
                  <a:srgbClr val="9D0F22"/>
                </a:solidFill>
              </a:rPr>
              <a:t>Biology and Society: </a:t>
            </a:r>
            <a:br>
              <a:rPr lang="en-US" sz="3200">
                <a:solidFill>
                  <a:srgbClr val="9D0F22"/>
                </a:solidFill>
              </a:rPr>
            </a:br>
            <a:r>
              <a:rPr lang="en-US" sz="3200">
                <a:solidFill>
                  <a:srgbClr val="9D0F22"/>
                </a:solidFill>
              </a:rPr>
              <a:t>Persistent Pests</a:t>
            </a:r>
            <a:endParaRPr lang="en-US" sz="3200"/>
          </a:p>
        </p:txBody>
      </p:sp>
      <p:sp>
        <p:nvSpPr>
          <p:cNvPr id="999427" name="Rectangle 3"/>
          <p:cNvSpPr>
            <a:spLocks noGrp="1" noChangeArrowheads="1"/>
          </p:cNvSpPr>
          <p:nvPr>
            <p:ph type="body" idx="1"/>
          </p:nvPr>
        </p:nvSpPr>
        <p:spPr>
          <a:xfrm>
            <a:off x="217488" y="1155700"/>
            <a:ext cx="8610600" cy="6614119"/>
          </a:xfrm>
        </p:spPr>
        <p:txBody>
          <a:bodyPr/>
          <a:lstStyle/>
          <a:p>
            <a:pPr lvl="1"/>
            <a:r>
              <a:rPr lang="en-US" dirty="0"/>
              <a:t>Mosquitoes and </a:t>
            </a:r>
            <a:r>
              <a:rPr lang="en-US" dirty="0" smtClean="0"/>
              <a:t>malaria - </a:t>
            </a:r>
            <a:r>
              <a:rPr lang="en-US" dirty="0" smtClean="0">
                <a:hlinkClick r:id="rId3"/>
              </a:rPr>
              <a:t>http://uccpbank.k12hsn.org/courses/APEnvironmentalScience/course%20files/multimedia/lesson85/animations/5c_malaria.html</a:t>
            </a:r>
            <a:endParaRPr lang="en-US" dirty="0"/>
          </a:p>
          <a:p>
            <a:pPr lvl="2"/>
            <a:r>
              <a:rPr lang="en-US" dirty="0" smtClean="0"/>
              <a:t>Life cycle of the parasite - </a:t>
            </a:r>
            <a:r>
              <a:rPr lang="en-US" dirty="0" smtClean="0">
                <a:hlinkClick r:id="rId4"/>
              </a:rPr>
              <a:t>http://glencoe.mcgraw-hill.com/sites/9834092339/student_view0/chapter20/malaria__life_cycle_of_plasmodium.html</a:t>
            </a:r>
            <a:endParaRPr lang="en-US" dirty="0" smtClean="0"/>
          </a:p>
          <a:p>
            <a:pPr lvl="2"/>
            <a:r>
              <a:rPr lang="en-US" dirty="0" smtClean="0"/>
              <a:t>In </a:t>
            </a:r>
            <a:r>
              <a:rPr lang="en-US" dirty="0"/>
              <a:t>the 1960s, the World Health Organization (WHO) began a campaign to eradicate the mosquitoes that transmit malaria.</a:t>
            </a:r>
          </a:p>
          <a:p>
            <a:pPr lvl="2"/>
            <a:r>
              <a:rPr lang="en-US" dirty="0"/>
              <a:t>It used DDT, to which some mosquitoes have evolved resistance</a:t>
            </a:r>
            <a:r>
              <a:rPr lang="en-US" dirty="0" smtClean="0"/>
              <a:t>.</a:t>
            </a:r>
          </a:p>
          <a:p>
            <a:pPr lvl="2"/>
            <a:r>
              <a:rPr lang="en-US" dirty="0" smtClean="0"/>
              <a:t>Here is a solution - </a:t>
            </a:r>
            <a:r>
              <a:rPr lang="en-US" dirty="0" smtClean="0">
                <a:hlinkClick r:id="rId5"/>
              </a:rPr>
              <a:t>http://youtu.be/JxMFL-a8VfY</a:t>
            </a:r>
            <a:r>
              <a:rPr lang="en-US" dirty="0" smtClean="0"/>
              <a:t> - but how effective will it be, what are the possible resistance mechanisms that the mosquitoes may develop?</a:t>
            </a:r>
          </a:p>
          <a:p>
            <a:pPr lvl="2"/>
            <a:r>
              <a:rPr lang="en-US" dirty="0" smtClean="0"/>
              <a:t>Resistance can occur in many different ways - </a:t>
            </a:r>
            <a:r>
              <a:rPr lang="en-US" dirty="0" smtClean="0">
                <a:hlinkClick r:id="rId6"/>
              </a:rPr>
              <a:t>http://youtu.be/FC13AAg_Ry0</a:t>
            </a:r>
            <a:endParaRPr lang="en-US" dirty="0" smtClean="0"/>
          </a:p>
          <a:p>
            <a:pPr lvl="2"/>
            <a:endParaRPr lang="en-US" dirty="0" smtClean="0"/>
          </a:p>
          <a:p>
            <a:pPr lvl="2"/>
            <a:endParaRPr lang="en-US" dirty="0"/>
          </a:p>
        </p:txBody>
      </p:sp>
      <p:sp>
        <p:nvSpPr>
          <p:cNvPr id="999429" name="Line 5"/>
          <p:cNvSpPr>
            <a:spLocks noChangeShapeType="1"/>
          </p:cNvSpPr>
          <p:nvPr/>
        </p:nvSpPr>
        <p:spPr bwMode="auto">
          <a:xfrm>
            <a:off x="304800" y="6553200"/>
            <a:ext cx="8534400" cy="0"/>
          </a:xfrm>
          <a:prstGeom prst="line">
            <a:avLst/>
          </a:prstGeom>
          <a:noFill/>
          <a:ln w="254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9430" name="Line 6"/>
          <p:cNvSpPr>
            <a:spLocks noChangeShapeType="1"/>
          </p:cNvSpPr>
          <p:nvPr/>
        </p:nvSpPr>
        <p:spPr bwMode="auto">
          <a:xfrm>
            <a:off x="304800" y="96837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9431" name="Text Box 7"/>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l"/>
            <a:r>
              <a:rPr lang="en-US" sz="1000" b="0">
                <a:latin typeface="Times New Roman" charset="0"/>
              </a:rPr>
              <a:t>© 2010 Pearson Education, Inc.</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03511" y="243460"/>
            <a:ext cx="6015170" cy="6419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a:xfrm>
            <a:off x="204788" y="53975"/>
            <a:ext cx="8534400" cy="530225"/>
          </a:xfrm>
        </p:spPr>
        <p:txBody>
          <a:bodyPr/>
          <a:lstStyle/>
          <a:p>
            <a:r>
              <a:rPr lang="en-US" sz="3200">
                <a:solidFill>
                  <a:schemeClr val="tx1"/>
                </a:solidFill>
              </a:rPr>
              <a:t>Molecular Biology</a:t>
            </a:r>
          </a:p>
        </p:txBody>
      </p:sp>
      <p:sp>
        <p:nvSpPr>
          <p:cNvPr id="1055748"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4" descr="13_10PrimateGeneti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4" y="592648"/>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221154" y="772035"/>
            <a:ext cx="37115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Percent of selected DNA sequences</a:t>
            </a:r>
          </a:p>
          <a:p>
            <a:pPr algn="l"/>
            <a:r>
              <a:rPr lang="en-US" sz="1700"/>
              <a:t>that match a chimpanzee</a:t>
            </a:r>
            <a:r>
              <a:rPr lang="ja-JP" altLang="en-US" sz="1700">
                <a:latin typeface="Arial"/>
              </a:rPr>
              <a:t>’</a:t>
            </a:r>
            <a:r>
              <a:rPr lang="en-US" sz="1700"/>
              <a:t>s DNA</a:t>
            </a:r>
          </a:p>
        </p:txBody>
      </p:sp>
      <p:sp>
        <p:nvSpPr>
          <p:cNvPr id="8" name="Text Box 6"/>
          <p:cNvSpPr txBox="1">
            <a:spLocks noChangeArrowheads="1"/>
          </p:cNvSpPr>
          <p:nvPr/>
        </p:nvSpPr>
        <p:spPr bwMode="auto">
          <a:xfrm>
            <a:off x="1890704" y="2010285"/>
            <a:ext cx="13303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Chimpanzee </a:t>
            </a:r>
          </a:p>
        </p:txBody>
      </p:sp>
      <p:sp>
        <p:nvSpPr>
          <p:cNvPr id="9" name="Text Box 7"/>
          <p:cNvSpPr txBox="1">
            <a:spLocks noChangeArrowheads="1"/>
          </p:cNvSpPr>
          <p:nvPr/>
        </p:nvSpPr>
        <p:spPr bwMode="auto">
          <a:xfrm>
            <a:off x="7313604" y="1394335"/>
            <a:ext cx="6000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100%</a:t>
            </a:r>
          </a:p>
        </p:txBody>
      </p:sp>
      <p:sp>
        <p:nvSpPr>
          <p:cNvPr id="10" name="Text Box 8"/>
          <p:cNvSpPr txBox="1">
            <a:spLocks noChangeArrowheads="1"/>
          </p:cNvSpPr>
          <p:nvPr/>
        </p:nvSpPr>
        <p:spPr bwMode="auto">
          <a:xfrm>
            <a:off x="5980104" y="1394335"/>
            <a:ext cx="4476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96%</a:t>
            </a:r>
          </a:p>
        </p:txBody>
      </p:sp>
      <p:sp>
        <p:nvSpPr>
          <p:cNvPr id="11" name="Text Box 9"/>
          <p:cNvSpPr txBox="1">
            <a:spLocks noChangeArrowheads="1"/>
          </p:cNvSpPr>
          <p:nvPr/>
        </p:nvSpPr>
        <p:spPr bwMode="auto">
          <a:xfrm>
            <a:off x="4519604" y="1394335"/>
            <a:ext cx="4476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92%</a:t>
            </a:r>
          </a:p>
        </p:txBody>
      </p:sp>
      <p:sp>
        <p:nvSpPr>
          <p:cNvPr id="12" name="Text Box 10"/>
          <p:cNvSpPr txBox="1">
            <a:spLocks noChangeArrowheads="1"/>
          </p:cNvSpPr>
          <p:nvPr/>
        </p:nvSpPr>
        <p:spPr bwMode="auto">
          <a:xfrm>
            <a:off x="1897054" y="2816735"/>
            <a:ext cx="7461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Human </a:t>
            </a:r>
          </a:p>
        </p:txBody>
      </p:sp>
      <p:sp>
        <p:nvSpPr>
          <p:cNvPr id="13" name="Text Box 11"/>
          <p:cNvSpPr txBox="1">
            <a:spLocks noChangeArrowheads="1"/>
          </p:cNvSpPr>
          <p:nvPr/>
        </p:nvSpPr>
        <p:spPr bwMode="auto">
          <a:xfrm>
            <a:off x="1890704" y="5280535"/>
            <a:ext cx="828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Gibbon </a:t>
            </a:r>
          </a:p>
        </p:txBody>
      </p:sp>
      <p:sp>
        <p:nvSpPr>
          <p:cNvPr id="14" name="Text Box 12"/>
          <p:cNvSpPr txBox="1">
            <a:spLocks noChangeArrowheads="1"/>
          </p:cNvSpPr>
          <p:nvPr/>
        </p:nvSpPr>
        <p:spPr bwMode="auto">
          <a:xfrm>
            <a:off x="1890704" y="4448685"/>
            <a:ext cx="11461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Orangutan </a:t>
            </a:r>
          </a:p>
        </p:txBody>
      </p:sp>
      <p:sp>
        <p:nvSpPr>
          <p:cNvPr id="15" name="Text Box 13"/>
          <p:cNvSpPr txBox="1">
            <a:spLocks noChangeArrowheads="1"/>
          </p:cNvSpPr>
          <p:nvPr/>
        </p:nvSpPr>
        <p:spPr bwMode="auto">
          <a:xfrm>
            <a:off x="1897054" y="3635885"/>
            <a:ext cx="7461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Gorilla </a:t>
            </a:r>
          </a:p>
        </p:txBody>
      </p:sp>
      <p:sp>
        <p:nvSpPr>
          <p:cNvPr id="16" name="Text Box 14"/>
          <p:cNvSpPr txBox="1">
            <a:spLocks noChangeArrowheads="1"/>
          </p:cNvSpPr>
          <p:nvPr/>
        </p:nvSpPr>
        <p:spPr bwMode="auto">
          <a:xfrm>
            <a:off x="1890704" y="778385"/>
            <a:ext cx="83502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Primate </a:t>
            </a:r>
          </a:p>
        </p:txBody>
      </p:sp>
      <p:sp>
        <p:nvSpPr>
          <p:cNvPr id="17" name="Text Box 15"/>
          <p:cNvSpPr txBox="1">
            <a:spLocks noChangeArrowheads="1"/>
          </p:cNvSpPr>
          <p:nvPr/>
        </p:nvSpPr>
        <p:spPr bwMode="auto">
          <a:xfrm>
            <a:off x="1884354" y="6086985"/>
            <a:ext cx="10509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Old World</a:t>
            </a:r>
          </a:p>
          <a:p>
            <a:pPr algn="l">
              <a:lnSpc>
                <a:spcPct val="70000"/>
              </a:lnSpc>
            </a:pPr>
            <a:r>
              <a:rPr lang="en-US" sz="1700"/>
              <a:t>monkey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04788" y="53975"/>
            <a:ext cx="8534400" cy="530225"/>
          </a:xfrm>
        </p:spPr>
        <p:txBody>
          <a:bodyPr/>
          <a:lstStyle/>
          <a:p>
            <a:r>
              <a:rPr lang="en-US" sz="3200">
                <a:solidFill>
                  <a:schemeClr val="tx1"/>
                </a:solidFill>
              </a:rPr>
              <a:t>Darwin</a:t>
            </a:r>
            <a:r>
              <a:rPr lang="ja-JP" altLang="en-US" sz="3200">
                <a:solidFill>
                  <a:schemeClr val="tx1"/>
                </a:solidFill>
                <a:latin typeface="Arial"/>
              </a:rPr>
              <a:t>’</a:t>
            </a:r>
            <a:r>
              <a:rPr lang="en-US" sz="3200">
                <a:solidFill>
                  <a:schemeClr val="tx1"/>
                </a:solidFill>
              </a:rPr>
              <a:t>s Theory of Natural Selection</a:t>
            </a:r>
          </a:p>
        </p:txBody>
      </p:sp>
      <p:sp>
        <p:nvSpPr>
          <p:cNvPr id="1061891" name="Rectangle 3"/>
          <p:cNvSpPr>
            <a:spLocks noGrp="1" noChangeArrowheads="1"/>
          </p:cNvSpPr>
          <p:nvPr>
            <p:ph type="body" idx="1"/>
          </p:nvPr>
        </p:nvSpPr>
        <p:spPr>
          <a:xfrm>
            <a:off x="215900" y="660400"/>
            <a:ext cx="8610600" cy="6124754"/>
          </a:xfrm>
        </p:spPr>
        <p:txBody>
          <a:bodyPr/>
          <a:lstStyle/>
          <a:p>
            <a:pPr lvl="1"/>
            <a:r>
              <a:rPr lang="en-US" dirty="0"/>
              <a:t>Darwin based his theory of natural selection on two key observations:</a:t>
            </a:r>
          </a:p>
          <a:p>
            <a:pPr lvl="2"/>
            <a:r>
              <a:rPr lang="en-US" dirty="0"/>
              <a:t>All species tend to produce excessive numbers of offspring </a:t>
            </a:r>
          </a:p>
          <a:p>
            <a:pPr lvl="2"/>
            <a:r>
              <a:rPr lang="en-US" dirty="0"/>
              <a:t>Organisms vary, and much of this variation is </a:t>
            </a:r>
            <a:r>
              <a:rPr lang="en-US" dirty="0" smtClean="0"/>
              <a:t>heritable</a:t>
            </a:r>
          </a:p>
          <a:p>
            <a:pPr lvl="1"/>
            <a:r>
              <a:rPr lang="en-US" b="1" dirty="0" smtClean="0"/>
              <a:t>Observation 1: Overproduction</a:t>
            </a:r>
            <a:endParaRPr lang="en-US" dirty="0" smtClean="0"/>
          </a:p>
          <a:p>
            <a:pPr lvl="2"/>
            <a:r>
              <a:rPr lang="en-US" dirty="0" smtClean="0"/>
              <a:t>All species tend to produce excessive numbers.</a:t>
            </a:r>
          </a:p>
          <a:p>
            <a:pPr lvl="2"/>
            <a:r>
              <a:rPr lang="en-US" dirty="0" smtClean="0"/>
              <a:t>This leads to a struggle for existence.</a:t>
            </a:r>
          </a:p>
          <a:p>
            <a:pPr lvl="1"/>
            <a:r>
              <a:rPr lang="en-US" b="1" dirty="0" smtClean="0"/>
              <a:t>Observation 2: Individual variation</a:t>
            </a:r>
            <a:endParaRPr lang="en-US" dirty="0" smtClean="0"/>
          </a:p>
          <a:p>
            <a:pPr lvl="2"/>
            <a:r>
              <a:rPr lang="en-US" dirty="0" smtClean="0"/>
              <a:t>Variation exists among individuals in a population.</a:t>
            </a:r>
          </a:p>
          <a:p>
            <a:pPr lvl="2"/>
            <a:r>
              <a:rPr lang="en-US" dirty="0" smtClean="0"/>
              <a:t>Much of this variation is heritable.</a:t>
            </a:r>
          </a:p>
          <a:p>
            <a:pPr lvl="2"/>
            <a:endParaRPr lang="en-US" dirty="0" smtClean="0"/>
          </a:p>
          <a:p>
            <a:pPr lvl="2"/>
            <a:endParaRPr lang="en-US" dirty="0"/>
          </a:p>
        </p:txBody>
      </p:sp>
      <p:sp>
        <p:nvSpPr>
          <p:cNvPr id="1061892"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4"/>
          <p:cNvGrpSpPr/>
          <p:nvPr/>
        </p:nvGrpSpPr>
        <p:grpSpPr>
          <a:xfrm>
            <a:off x="7287781" y="2192057"/>
            <a:ext cx="1558574" cy="2194752"/>
            <a:chOff x="2539900" y="90388"/>
            <a:chExt cx="4084043" cy="6417677"/>
          </a:xfrm>
        </p:grpSpPr>
        <p:pic>
          <p:nvPicPr>
            <p:cNvPr id="6" name="Picture 4" descr="13_12OffspringOverproduc-U"/>
            <p:cNvPicPr>
              <a:picLocks noChangeAspect="1" noChangeArrowheads="1"/>
            </p:cNvPicPr>
            <p:nvPr/>
          </p:nvPicPr>
          <p:blipFill rotWithShape="1">
            <a:blip r:embed="rId3">
              <a:extLst>
                <a:ext uri="{28A0092B-C50C-407E-A947-70E740481C1C}">
                  <a14:useLocalDpi xmlns:a14="http://schemas.microsoft.com/office/drawing/2010/main" val="0"/>
                </a:ext>
              </a:extLst>
            </a:blip>
            <a:srcRect l="26238" r="25988" b="3241"/>
            <a:stretch/>
          </p:blipFill>
          <p:spPr bwMode="auto">
            <a:xfrm>
              <a:off x="2539900" y="136525"/>
              <a:ext cx="4084043" cy="6371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838415" y="90388"/>
              <a:ext cx="78581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dirty="0" smtClean="0">
                  <a:solidFill>
                    <a:schemeClr val="bg1"/>
                  </a:solidFill>
                </a:rPr>
                <a:t>Spore cloud</a:t>
              </a:r>
              <a:endParaRPr lang="en-US" sz="1200" dirty="0">
                <a:solidFill>
                  <a:schemeClr val="bg1"/>
                </a:solidFill>
              </a:endParaRPr>
            </a:p>
          </p:txBody>
        </p:sp>
        <p:sp>
          <p:nvSpPr>
            <p:cNvPr id="8" name="Line 6"/>
            <p:cNvSpPr>
              <a:spLocks noChangeShapeType="1"/>
            </p:cNvSpPr>
            <p:nvPr/>
          </p:nvSpPr>
          <p:spPr bwMode="auto">
            <a:xfrm flipV="1">
              <a:off x="5313363" y="566738"/>
              <a:ext cx="376237" cy="690562"/>
            </a:xfrm>
            <a:prstGeom prst="line">
              <a:avLst/>
            </a:prstGeom>
            <a:noFill/>
            <a:ln w="254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9" name="Picture 4" descr="13_13VariationSpecie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394" y="4790860"/>
            <a:ext cx="2207823" cy="1703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body" idx="1"/>
          </p:nvPr>
        </p:nvSpPr>
        <p:spPr>
          <a:xfrm>
            <a:off x="215898" y="83200"/>
            <a:ext cx="8702613" cy="1797415"/>
          </a:xfrm>
        </p:spPr>
        <p:txBody>
          <a:bodyPr/>
          <a:lstStyle/>
          <a:p>
            <a:pPr lvl="1"/>
            <a:r>
              <a:rPr lang="en-US" b="1" dirty="0"/>
              <a:t>Inference: Differential reproductive </a:t>
            </a:r>
            <a:r>
              <a:rPr lang="en-US" b="1" dirty="0" smtClean="0"/>
              <a:t>success (</a:t>
            </a:r>
            <a:r>
              <a:rPr lang="en-US" b="1" dirty="0"/>
              <a:t>natural selection</a:t>
            </a:r>
            <a:r>
              <a:rPr lang="en-US" b="1" dirty="0" smtClean="0"/>
              <a:t>)</a:t>
            </a:r>
            <a:endParaRPr lang="en-US" dirty="0" smtClean="0"/>
          </a:p>
          <a:p>
            <a:pPr lvl="2"/>
            <a:r>
              <a:rPr lang="en-US" dirty="0" smtClean="0">
                <a:hlinkClick r:id="rId3"/>
              </a:rPr>
              <a:t>http://youtu.be/PDuAFBCst1U</a:t>
            </a:r>
            <a:endParaRPr lang="en-US" dirty="0" smtClean="0"/>
          </a:p>
          <a:p>
            <a:pPr lvl="2"/>
            <a:r>
              <a:rPr lang="en-US" dirty="0" smtClean="0"/>
              <a:t>Those </a:t>
            </a:r>
            <a:r>
              <a:rPr lang="en-US" dirty="0"/>
              <a:t>individuals with traits best suited to the local environment generally leave a larger share of surviving, fertile offspring.</a:t>
            </a:r>
          </a:p>
        </p:txBody>
      </p:sp>
      <p:sp>
        <p:nvSpPr>
          <p:cNvPr id="1070083"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4"/>
          <a:stretch>
            <a:fillRect/>
          </a:stretch>
        </p:blipFill>
        <p:spPr>
          <a:xfrm>
            <a:off x="127100" y="2321418"/>
            <a:ext cx="4447605" cy="4032495"/>
          </a:xfrm>
          <a:prstGeom prst="rect">
            <a:avLst/>
          </a:prstGeom>
        </p:spPr>
      </p:pic>
      <p:pic>
        <p:nvPicPr>
          <p:cNvPr id="3" name="Picture 2"/>
          <p:cNvPicPr>
            <a:picLocks noChangeAspect="1"/>
          </p:cNvPicPr>
          <p:nvPr/>
        </p:nvPicPr>
        <p:blipFill>
          <a:blip r:embed="rId5"/>
          <a:stretch>
            <a:fillRect/>
          </a:stretch>
        </p:blipFill>
        <p:spPr>
          <a:xfrm>
            <a:off x="5064877" y="1904800"/>
            <a:ext cx="4093554" cy="495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t>Concept Check</a:t>
            </a:r>
            <a:endParaRPr lang="en-US">
              <a:solidFill>
                <a:srgbClr val="F7955A"/>
              </a:solidFill>
            </a:endParaRPr>
          </a:p>
        </p:txBody>
      </p:sp>
      <p:sp>
        <p:nvSpPr>
          <p:cNvPr id="581635" name="Rectangle 3"/>
          <p:cNvSpPr>
            <a:spLocks noGrp="1" noChangeArrowheads="1"/>
          </p:cNvSpPr>
          <p:nvPr>
            <p:ph type="body" sz="half" idx="1"/>
          </p:nvPr>
        </p:nvSpPr>
        <p:spPr>
          <a:xfrm>
            <a:off x="219075" y="908050"/>
            <a:ext cx="8493125" cy="4403725"/>
          </a:xfrm>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2400"/>
              <a:t>Natural selection works with genetic variation. The ultimate source of genetic variation is mutation in the DNA (or RNA in some organisms). However, in sexually reproducing organisms with long generation time, what process(es) account(s) for individual variation?</a:t>
            </a:r>
          </a:p>
          <a:p>
            <a:pPr lvl="1" indent="-450850"/>
            <a:r>
              <a:rPr lang="en-US" sz="2400"/>
              <a:t>random fertilization</a:t>
            </a:r>
          </a:p>
          <a:p>
            <a:pPr lvl="1" indent="-450850"/>
            <a:r>
              <a:rPr lang="en-US" sz="2400"/>
              <a:t>crossing over</a:t>
            </a:r>
          </a:p>
          <a:p>
            <a:pPr lvl="1" indent="-450850"/>
            <a:r>
              <a:rPr lang="en-US" sz="2400"/>
              <a:t>independent assortment</a:t>
            </a:r>
          </a:p>
          <a:p>
            <a:pPr lvl="1" indent="-450850"/>
            <a:r>
              <a:rPr lang="en-US" sz="2400"/>
              <a:t>all of the above</a:t>
            </a:r>
          </a:p>
        </p:txBody>
      </p:sp>
      <p:sp>
        <p:nvSpPr>
          <p:cNvPr id="581636"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sp>
        <p:nvSpPr>
          <p:cNvPr id="581637" name="Rectangle 5"/>
          <p:cNvSpPr>
            <a:spLocks noChangeArrowheads="1"/>
          </p:cNvSpPr>
          <p:nvPr/>
        </p:nvSpPr>
        <p:spPr bwMode="auto">
          <a:xfrm>
            <a:off x="8010525" y="5551488"/>
            <a:ext cx="579438" cy="231775"/>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81638" name="Picture 6" descr="13-14-GeneticRecomb-L"/>
          <p:cNvPicPr>
            <a:picLocks noChangeAspect="1" noChangeArrowheads="1"/>
          </p:cNvPicPr>
          <p:nvPr/>
        </p:nvPicPr>
        <p:blipFill>
          <a:blip r:embed="rId6">
            <a:extLst>
              <a:ext uri="{28A0092B-C50C-407E-A947-70E740481C1C}">
                <a14:useLocalDpi xmlns:a14="http://schemas.microsoft.com/office/drawing/2010/main" val="0"/>
              </a:ext>
            </a:extLst>
          </a:blip>
          <a:srcRect b="3354"/>
          <a:stretch>
            <a:fillRect/>
          </a:stretch>
        </p:blipFill>
        <p:spPr bwMode="auto">
          <a:xfrm>
            <a:off x="5205413" y="2695575"/>
            <a:ext cx="3633787" cy="3659188"/>
          </a:xfrm>
          <a:prstGeom prst="rect">
            <a:avLst/>
          </a:prstGeom>
          <a:noFill/>
          <a:extLst>
            <a:ext uri="{909E8E84-426E-40dd-AFC4-6F175D3DCCD1}">
              <a14:hiddenFill xmlns:a14="http://schemas.microsoft.com/office/drawing/2010/main">
                <a:solidFill>
                  <a:srgbClr val="FFFFFF"/>
                </a:solidFill>
              </a14:hiddenFill>
            </a:ext>
          </a:extLst>
        </p:spPr>
      </p:pic>
      <p:pic>
        <p:nvPicPr>
          <p:cNvPr id="581640" name="PRS Question Icon" descr="PRS3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0875982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04788" y="42863"/>
            <a:ext cx="8534400" cy="530225"/>
          </a:xfrm>
        </p:spPr>
        <p:txBody>
          <a:bodyPr/>
          <a:lstStyle/>
          <a:p>
            <a:r>
              <a:rPr lang="en-US" sz="3200">
                <a:solidFill>
                  <a:schemeClr val="tx1"/>
                </a:solidFill>
              </a:rPr>
              <a:t>Natural Selection in Action</a:t>
            </a:r>
          </a:p>
        </p:txBody>
      </p:sp>
      <p:sp>
        <p:nvSpPr>
          <p:cNvPr id="1072131" name="Rectangle 3"/>
          <p:cNvSpPr>
            <a:spLocks noGrp="1" noChangeArrowheads="1"/>
          </p:cNvSpPr>
          <p:nvPr>
            <p:ph type="body" idx="1"/>
          </p:nvPr>
        </p:nvSpPr>
        <p:spPr>
          <a:xfrm>
            <a:off x="215900" y="660400"/>
            <a:ext cx="8610600" cy="3120854"/>
          </a:xfrm>
        </p:spPr>
        <p:txBody>
          <a:bodyPr/>
          <a:lstStyle/>
          <a:p>
            <a:pPr lvl="1"/>
            <a:r>
              <a:rPr lang="en-US" dirty="0"/>
              <a:t>Examples of natural selection include:</a:t>
            </a:r>
          </a:p>
          <a:p>
            <a:pPr lvl="2"/>
            <a:r>
              <a:rPr lang="en-US" dirty="0"/>
              <a:t>Pesticide-resistant insects</a:t>
            </a:r>
          </a:p>
          <a:p>
            <a:pPr lvl="2"/>
            <a:r>
              <a:rPr lang="en-US" dirty="0"/>
              <a:t>Antibiotic-resistant </a:t>
            </a:r>
            <a:r>
              <a:rPr lang="en-US" dirty="0" smtClean="0"/>
              <a:t>bacteria - </a:t>
            </a:r>
            <a:r>
              <a:rPr lang="en-US" dirty="0" smtClean="0">
                <a:hlinkClick r:id="rId3"/>
              </a:rPr>
              <a:t>http://youtu.be/zjR6L38yReE</a:t>
            </a:r>
            <a:endParaRPr lang="en-US" dirty="0"/>
          </a:p>
          <a:p>
            <a:pPr lvl="2"/>
            <a:r>
              <a:rPr lang="en-US" dirty="0"/>
              <a:t>Drug-resistant strains of </a:t>
            </a:r>
            <a:r>
              <a:rPr lang="en-US" dirty="0" smtClean="0"/>
              <a:t>HIV - </a:t>
            </a:r>
            <a:r>
              <a:rPr lang="en-US" dirty="0" smtClean="0">
                <a:hlinkClick r:id="rId4"/>
              </a:rPr>
              <a:t>http://highered.mcgraw-hill.com/sites/007337797x/student_view0/chapter33/animation_quiz_-_treatment_of_hiv_infection.html</a:t>
            </a:r>
            <a:endParaRPr lang="en-US" dirty="0" smtClean="0"/>
          </a:p>
          <a:p>
            <a:pPr lvl="2"/>
            <a:endParaRPr lang="en-US" dirty="0"/>
          </a:p>
        </p:txBody>
      </p:sp>
      <p:sp>
        <p:nvSpPr>
          <p:cNvPr id="1072132"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5"/>
          <a:stretch>
            <a:fillRect/>
          </a:stretch>
        </p:blipFill>
        <p:spPr>
          <a:xfrm>
            <a:off x="4589137" y="3331915"/>
            <a:ext cx="3843611" cy="31653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1" name="Group 41"/>
          <p:cNvGraphicFramePr>
            <a:graphicFrameLocks noGrp="1"/>
          </p:cNvGraphicFramePr>
          <p:nvPr/>
        </p:nvGraphicFramePr>
        <p:xfrm>
          <a:off x="325438" y="4211638"/>
          <a:ext cx="8589962" cy="2011679"/>
        </p:xfrm>
        <a:graphic>
          <a:graphicData uri="http://schemas.openxmlformats.org/drawingml/2006/table">
            <a:tbl>
              <a:tblPr/>
              <a:tblGrid>
                <a:gridCol w="1717675"/>
                <a:gridCol w="1719262"/>
                <a:gridCol w="1716088"/>
                <a:gridCol w="1719262"/>
                <a:gridCol w="1717675"/>
              </a:tblGrid>
              <a:tr h="215900">
                <a:tc>
                  <a:txBody>
                    <a:bodyPr/>
                    <a:lstStyle/>
                    <a:p>
                      <a:pPr marL="0" marR="0" lvl="0" indent="0" algn="l" defTabSz="914400" rtl="0" eaLnBrk="1" fontAlgn="base" latinLnBrk="0" hangingPunct="1">
                        <a:lnSpc>
                          <a:spcPct val="100000"/>
                        </a:lnSpc>
                        <a:spcBef>
                          <a:spcPct val="45000"/>
                        </a:spcBef>
                        <a:spcAft>
                          <a:spcPct val="20000"/>
                        </a:spcAft>
                        <a:buClr>
                          <a:schemeClr val="tx2"/>
                        </a:buClr>
                        <a:buSzTx/>
                        <a:buFont typeface="Times New Roman"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Sparrow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Sparrow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Sparrow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Sparrow 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Beak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13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15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17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16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Life span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2.5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3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Offspring that survive to adulthood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10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20000"/>
                        </a:spcAft>
                        <a:buClr>
                          <a:schemeClr val="tx2"/>
                        </a:buClr>
                        <a:buSzTx/>
                        <a:buFont typeface="Times New Roman" charset="0"/>
                        <a:buNone/>
                        <a:tabLst/>
                      </a:pPr>
                      <a:r>
                        <a:rPr kumimoji="0" lang="en-US" sz="1800" b="0" i="0" u="none" strike="noStrike" cap="none" normalizeH="0" baseline="0">
                          <a:ln>
                            <a:noFill/>
                          </a:ln>
                          <a:solidFill>
                            <a:schemeClr val="tx1"/>
                          </a:solidFill>
                          <a:effectLst/>
                          <a:latin typeface="Arial" charset="0"/>
                          <a:ea typeface="ＭＳ Ｐゴシック" charset="0"/>
                        </a:rPr>
                        <a:t>14</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682" name="Rectangle 2"/>
          <p:cNvSpPr>
            <a:spLocks noGrp="1" noChangeArrowheads="1"/>
          </p:cNvSpPr>
          <p:nvPr>
            <p:ph type="title"/>
          </p:nvPr>
        </p:nvSpPr>
        <p:spPr/>
        <p:txBody>
          <a:bodyPr/>
          <a:lstStyle/>
          <a:p>
            <a:r>
              <a:rPr lang="en-US"/>
              <a:t>Concept Check</a:t>
            </a:r>
            <a:endParaRPr lang="en-US">
              <a:solidFill>
                <a:srgbClr val="F7955A"/>
              </a:solidFill>
            </a:endParaRPr>
          </a:p>
        </p:txBody>
      </p:sp>
      <p:sp>
        <p:nvSpPr>
          <p:cNvPr id="583683" name="Rectangle 3"/>
          <p:cNvSpPr>
            <a:spLocks noGrp="1" noChangeArrowheads="1"/>
          </p:cNvSpPr>
          <p:nvPr>
            <p:ph type="body" sz="half" idx="1"/>
          </p:nvPr>
        </p:nvSpPr>
        <p:spPr>
          <a:xfrm>
            <a:off x="228600" y="679450"/>
            <a:ext cx="8763000" cy="3386138"/>
          </a:xfrm>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2300"/>
              <a:t>Evolutionary fitness is an often-misunderstood concept.  Which of the following imaginary individuals would have the greatest evolutionary fitness?</a:t>
            </a:r>
          </a:p>
          <a:p>
            <a:pPr lvl="1" indent="-450850">
              <a:lnSpc>
                <a:spcPct val="90000"/>
              </a:lnSpc>
            </a:pPr>
            <a:r>
              <a:rPr lang="en-US" sz="2300"/>
              <a:t>sparrow A</a:t>
            </a:r>
          </a:p>
          <a:p>
            <a:pPr lvl="1" indent="-450850">
              <a:lnSpc>
                <a:spcPct val="90000"/>
              </a:lnSpc>
            </a:pPr>
            <a:r>
              <a:rPr lang="en-US" sz="2300"/>
              <a:t>sparrow B </a:t>
            </a:r>
          </a:p>
          <a:p>
            <a:pPr lvl="1" indent="-450850">
              <a:lnSpc>
                <a:spcPct val="90000"/>
              </a:lnSpc>
            </a:pPr>
            <a:r>
              <a:rPr lang="en-US" sz="2300"/>
              <a:t>sparrow C</a:t>
            </a:r>
          </a:p>
          <a:p>
            <a:pPr lvl="1" indent="-450850">
              <a:lnSpc>
                <a:spcPct val="90000"/>
              </a:lnSpc>
            </a:pPr>
            <a:r>
              <a:rPr lang="en-US" sz="2300"/>
              <a:t>sparrow D</a:t>
            </a:r>
          </a:p>
        </p:txBody>
      </p:sp>
      <p:sp>
        <p:nvSpPr>
          <p:cNvPr id="583684"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pic>
        <p:nvPicPr>
          <p:cNvPr id="583720" name="PRS Question Icon" descr="PRS3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8090286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02" name="Rectangle 2"/>
          <p:cNvSpPr>
            <a:spLocks noGrp="1" noChangeArrowheads="1"/>
          </p:cNvSpPr>
          <p:nvPr>
            <p:ph type="body" idx="1"/>
          </p:nvPr>
        </p:nvSpPr>
        <p:spPr>
          <a:xfrm>
            <a:off x="215900" y="1162050"/>
            <a:ext cx="8610600" cy="2740025"/>
          </a:xfrm>
        </p:spPr>
        <p:txBody>
          <a:bodyPr/>
          <a:lstStyle/>
          <a:p>
            <a:pPr lvl="1"/>
            <a:r>
              <a:rPr lang="en-US" b="1"/>
              <a:t>Observation</a:t>
            </a:r>
            <a:r>
              <a:rPr lang="en-US"/>
              <a:t>: Flat-tailed horned lizards defend against attack by:</a:t>
            </a:r>
          </a:p>
          <a:p>
            <a:pPr lvl="2"/>
            <a:r>
              <a:rPr lang="en-US"/>
              <a:t>Thrusting their heads backward </a:t>
            </a:r>
          </a:p>
          <a:p>
            <a:pPr lvl="2"/>
            <a:r>
              <a:rPr lang="en-US"/>
              <a:t>Stabbing a shrike with the spiked horns on the rear of their skull</a:t>
            </a:r>
          </a:p>
          <a:p>
            <a:pPr lvl="1"/>
            <a:r>
              <a:rPr lang="en-US" b="1"/>
              <a:t>Question</a:t>
            </a:r>
            <a:r>
              <a:rPr lang="en-US"/>
              <a:t>: Are longer horns a survival advantage?</a:t>
            </a:r>
          </a:p>
          <a:p>
            <a:pPr lvl="1"/>
            <a:r>
              <a:rPr lang="en-US" b="1"/>
              <a:t>Hypothesis</a:t>
            </a:r>
            <a:r>
              <a:rPr lang="en-US"/>
              <a:t>: Longer horns are a survival advantage.</a:t>
            </a:r>
          </a:p>
        </p:txBody>
      </p:sp>
      <p:sp>
        <p:nvSpPr>
          <p:cNvPr id="1075204" name="Line 4"/>
          <p:cNvSpPr>
            <a:spLocks noChangeShapeType="1"/>
          </p:cNvSpPr>
          <p:nvPr/>
        </p:nvSpPr>
        <p:spPr bwMode="auto">
          <a:xfrm>
            <a:off x="304800" y="6553200"/>
            <a:ext cx="8534400" cy="0"/>
          </a:xfrm>
          <a:prstGeom prst="line">
            <a:avLst/>
          </a:prstGeom>
          <a:noFill/>
          <a:ln w="254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5205" name="Line 5"/>
          <p:cNvSpPr>
            <a:spLocks noChangeShapeType="1"/>
          </p:cNvSpPr>
          <p:nvPr/>
        </p:nvSpPr>
        <p:spPr bwMode="auto">
          <a:xfrm>
            <a:off x="304800" y="1035050"/>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5206" name="Rectangle 6"/>
          <p:cNvSpPr>
            <a:spLocks noGrp="1" noChangeArrowheads="1"/>
          </p:cNvSpPr>
          <p:nvPr>
            <p:ph type="title"/>
          </p:nvPr>
        </p:nvSpPr>
        <p:spPr>
          <a:xfrm>
            <a:off x="204788" y="42863"/>
            <a:ext cx="7980362" cy="968375"/>
          </a:xfrm>
          <a:noFill/>
          <a:ln/>
        </p:spPr>
        <p:txBody>
          <a:bodyPr/>
          <a:lstStyle/>
          <a:p>
            <a:pPr marL="0" indent="0"/>
            <a:r>
              <a:rPr lang="en-US" sz="3200">
                <a:solidFill>
                  <a:srgbClr val="004A37"/>
                </a:solidFill>
              </a:rPr>
              <a:t>The Process of Science: Does Predation Drive the Evolution of Lizard Horn Length?</a:t>
            </a:r>
          </a:p>
        </p:txBody>
      </p:sp>
      <p:sp>
        <p:nvSpPr>
          <p:cNvPr id="1075208" name="Text Box 8"/>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l"/>
            <a:r>
              <a:rPr lang="en-US" sz="1000" b="0">
                <a:latin typeface="Times New Roman" charset="0"/>
              </a:rPr>
              <a:t>© 2010 Pearson Education, Inc.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7252" name="Picture 4" descr="13_15_PredationEvolu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77253" name="Text Box 5"/>
          <p:cNvSpPr txBox="1">
            <a:spLocks noChangeArrowheads="1"/>
          </p:cNvSpPr>
          <p:nvPr/>
        </p:nvSpPr>
        <p:spPr bwMode="auto">
          <a:xfrm>
            <a:off x="7196138" y="4862513"/>
            <a:ext cx="111601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700"/>
              <a:t>Side horns</a:t>
            </a:r>
          </a:p>
          <a:p>
            <a:pPr algn="ctr"/>
            <a:r>
              <a:rPr lang="en-US" sz="1700"/>
              <a:t>(tip to tip)</a:t>
            </a:r>
          </a:p>
        </p:txBody>
      </p:sp>
      <p:sp>
        <p:nvSpPr>
          <p:cNvPr id="1077254" name="Text Box 6"/>
          <p:cNvSpPr txBox="1">
            <a:spLocks noChangeArrowheads="1"/>
          </p:cNvSpPr>
          <p:nvPr/>
        </p:nvSpPr>
        <p:spPr bwMode="auto">
          <a:xfrm>
            <a:off x="5116513" y="3651250"/>
            <a:ext cx="6318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Killed</a:t>
            </a:r>
          </a:p>
        </p:txBody>
      </p:sp>
      <p:sp>
        <p:nvSpPr>
          <p:cNvPr id="1077255" name="Text Box 7"/>
          <p:cNvSpPr txBox="1">
            <a:spLocks noChangeArrowheads="1"/>
          </p:cNvSpPr>
          <p:nvPr/>
        </p:nvSpPr>
        <p:spPr bwMode="auto">
          <a:xfrm>
            <a:off x="5872163" y="3556000"/>
            <a:ext cx="447675"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Live</a:t>
            </a:r>
          </a:p>
        </p:txBody>
      </p:sp>
      <p:sp>
        <p:nvSpPr>
          <p:cNvPr id="1077256" name="Text Box 8"/>
          <p:cNvSpPr txBox="1">
            <a:spLocks noChangeArrowheads="1"/>
          </p:cNvSpPr>
          <p:nvPr/>
        </p:nvSpPr>
        <p:spPr bwMode="auto">
          <a:xfrm>
            <a:off x="7113588" y="2330450"/>
            <a:ext cx="6318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Killed</a:t>
            </a:r>
          </a:p>
        </p:txBody>
      </p:sp>
      <p:sp>
        <p:nvSpPr>
          <p:cNvPr id="1077257" name="Text Box 9"/>
          <p:cNvSpPr txBox="1">
            <a:spLocks noChangeArrowheads="1"/>
          </p:cNvSpPr>
          <p:nvPr/>
        </p:nvSpPr>
        <p:spPr bwMode="auto">
          <a:xfrm>
            <a:off x="7874000" y="2101850"/>
            <a:ext cx="446088"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Live</a:t>
            </a:r>
          </a:p>
        </p:txBody>
      </p:sp>
      <p:sp>
        <p:nvSpPr>
          <p:cNvPr id="1077258" name="Text Box 10"/>
          <p:cNvSpPr txBox="1">
            <a:spLocks noChangeArrowheads="1"/>
          </p:cNvSpPr>
          <p:nvPr/>
        </p:nvSpPr>
        <p:spPr bwMode="auto">
          <a:xfrm>
            <a:off x="5180013" y="4860925"/>
            <a:ext cx="11572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Rear horns</a:t>
            </a:r>
          </a:p>
        </p:txBody>
      </p:sp>
      <p:sp>
        <p:nvSpPr>
          <p:cNvPr id="1077259" name="Text Box 11"/>
          <p:cNvSpPr txBox="1">
            <a:spLocks noChangeArrowheads="1"/>
          </p:cNvSpPr>
          <p:nvPr/>
        </p:nvSpPr>
        <p:spPr bwMode="auto">
          <a:xfrm>
            <a:off x="4789488" y="4635500"/>
            <a:ext cx="1587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0</a:t>
            </a:r>
          </a:p>
        </p:txBody>
      </p:sp>
      <p:sp>
        <p:nvSpPr>
          <p:cNvPr id="1077260" name="Text Box 12"/>
          <p:cNvSpPr txBox="1">
            <a:spLocks noChangeArrowheads="1"/>
          </p:cNvSpPr>
          <p:nvPr/>
        </p:nvSpPr>
        <p:spPr bwMode="auto">
          <a:xfrm>
            <a:off x="4668838" y="3640138"/>
            <a:ext cx="2397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10</a:t>
            </a:r>
          </a:p>
        </p:txBody>
      </p:sp>
      <p:sp>
        <p:nvSpPr>
          <p:cNvPr id="1077261" name="Text Box 13"/>
          <p:cNvSpPr txBox="1">
            <a:spLocks noChangeArrowheads="1"/>
          </p:cNvSpPr>
          <p:nvPr/>
        </p:nvSpPr>
        <p:spPr bwMode="auto">
          <a:xfrm>
            <a:off x="4668838" y="2641600"/>
            <a:ext cx="2397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20</a:t>
            </a:r>
          </a:p>
        </p:txBody>
      </p:sp>
      <p:sp>
        <p:nvSpPr>
          <p:cNvPr id="1077262" name="Text Box 14"/>
          <p:cNvSpPr txBox="1">
            <a:spLocks noChangeArrowheads="1"/>
          </p:cNvSpPr>
          <p:nvPr/>
        </p:nvSpPr>
        <p:spPr bwMode="auto">
          <a:xfrm rot="-5400000">
            <a:off x="3848100" y="3138488"/>
            <a:ext cx="13335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Length (mm)</a:t>
            </a:r>
          </a:p>
        </p:txBody>
      </p:sp>
      <p:sp>
        <p:nvSpPr>
          <p:cNvPr id="1077263" name="Text Box 15"/>
          <p:cNvSpPr txBox="1">
            <a:spLocks noChangeArrowheads="1"/>
          </p:cNvSpPr>
          <p:nvPr/>
        </p:nvSpPr>
        <p:spPr bwMode="auto">
          <a:xfrm>
            <a:off x="4264025" y="5586413"/>
            <a:ext cx="4408488"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(c) Results of measurement of lizard horns</a:t>
            </a:r>
          </a:p>
        </p:txBody>
      </p:sp>
      <p:sp>
        <p:nvSpPr>
          <p:cNvPr id="1077264" name="Text Box 16"/>
          <p:cNvSpPr txBox="1">
            <a:spLocks noChangeArrowheads="1"/>
          </p:cNvSpPr>
          <p:nvPr/>
        </p:nvSpPr>
        <p:spPr bwMode="auto">
          <a:xfrm>
            <a:off x="320675" y="5580063"/>
            <a:ext cx="35639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(b) The remains of a lizard impaled</a:t>
            </a:r>
          </a:p>
          <a:p>
            <a:pPr algn="l"/>
            <a:r>
              <a:rPr lang="en-US" sz="1700"/>
              <a:t>by a shrike</a:t>
            </a:r>
          </a:p>
        </p:txBody>
      </p:sp>
      <p:sp>
        <p:nvSpPr>
          <p:cNvPr id="1077265" name="Text Box 17"/>
          <p:cNvSpPr txBox="1">
            <a:spLocks noChangeArrowheads="1"/>
          </p:cNvSpPr>
          <p:nvPr/>
        </p:nvSpPr>
        <p:spPr bwMode="auto">
          <a:xfrm>
            <a:off x="327025" y="2589213"/>
            <a:ext cx="29797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700"/>
              <a:t>(a) A flat-tailed horned lizard </a:t>
            </a:r>
          </a:p>
        </p:txBody>
      </p:sp>
      <p:sp>
        <p:nvSpPr>
          <p:cNvPr id="1077250" name="Rectangle 2"/>
          <p:cNvSpPr>
            <a:spLocks noChangeArrowheads="1"/>
          </p:cNvSpPr>
          <p:nvPr/>
        </p:nvSpPr>
        <p:spPr bwMode="auto">
          <a:xfrm>
            <a:off x="5553075" y="6478588"/>
            <a:ext cx="3467100"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body" idx="1"/>
          </p:nvPr>
        </p:nvSpPr>
        <p:spPr>
          <a:xfrm>
            <a:off x="215900" y="660400"/>
            <a:ext cx="8610600" cy="5226046"/>
          </a:xfrm>
        </p:spPr>
        <p:txBody>
          <a:bodyPr/>
          <a:lstStyle/>
          <a:p>
            <a:pPr lvl="1"/>
            <a:r>
              <a:rPr lang="en-US" b="1" dirty="0"/>
              <a:t>Prediction</a:t>
            </a:r>
            <a:r>
              <a:rPr lang="en-US" dirty="0"/>
              <a:t>: Live horned lizards have longer horn lengths than dead ones.</a:t>
            </a:r>
          </a:p>
          <a:p>
            <a:pPr lvl="1"/>
            <a:r>
              <a:rPr lang="en-US" b="1" dirty="0"/>
              <a:t>Experiment</a:t>
            </a:r>
            <a:r>
              <a:rPr lang="en-US" dirty="0"/>
              <a:t>: Measure the horn lengths of dead and living lizards.</a:t>
            </a:r>
          </a:p>
          <a:p>
            <a:pPr lvl="1"/>
            <a:r>
              <a:rPr lang="en-US" b="1" dirty="0"/>
              <a:t>Results</a:t>
            </a:r>
            <a:r>
              <a:rPr lang="en-US" dirty="0"/>
              <a:t>: The average horn length of live lizards is about 10% longer than that of dead </a:t>
            </a:r>
            <a:r>
              <a:rPr lang="en-US" dirty="0" smtClean="0"/>
              <a:t>lizards.</a:t>
            </a:r>
          </a:p>
          <a:p>
            <a:pPr lvl="1"/>
            <a:endParaRPr lang="en-US" dirty="0"/>
          </a:p>
          <a:p>
            <a:pPr lvl="1"/>
            <a:r>
              <a:rPr lang="en-US" dirty="0" smtClean="0"/>
              <a:t>Another Example to Work Out with:</a:t>
            </a:r>
          </a:p>
          <a:p>
            <a:pPr lvl="1"/>
            <a:r>
              <a:rPr lang="en-US" dirty="0" smtClean="0">
                <a:hlinkClick r:id="rId3"/>
              </a:rPr>
              <a:t>http://www.sumanasinc.com/webcontent/animations/content/evolution/evolution.html</a:t>
            </a:r>
            <a:endParaRPr lang="en-US" dirty="0" smtClean="0"/>
          </a:p>
          <a:p>
            <a:pPr lvl="1"/>
            <a:endParaRPr lang="en-US" dirty="0"/>
          </a:p>
        </p:txBody>
      </p:sp>
      <p:sp>
        <p:nvSpPr>
          <p:cNvPr id="1078275"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body" idx="1"/>
          </p:nvPr>
        </p:nvSpPr>
        <p:spPr>
          <a:xfrm>
            <a:off x="217488" y="663575"/>
            <a:ext cx="8610600" cy="5201424"/>
          </a:xfrm>
        </p:spPr>
        <p:txBody>
          <a:bodyPr/>
          <a:lstStyle/>
          <a:p>
            <a:pPr lvl="1"/>
            <a:r>
              <a:rPr lang="en-US" dirty="0"/>
              <a:t>The evolution of pesticide-resistant insects is just one of the ways that evolution affects our lives</a:t>
            </a:r>
            <a:r>
              <a:rPr lang="en-US" dirty="0" smtClean="0"/>
              <a:t>.</a:t>
            </a:r>
          </a:p>
          <a:p>
            <a:pPr lvl="1"/>
            <a:r>
              <a:rPr lang="en-US" dirty="0" smtClean="0"/>
              <a:t>What is evolution - </a:t>
            </a:r>
            <a:r>
              <a:rPr lang="en-US" dirty="0" smtClean="0">
                <a:hlinkClick r:id="rId3"/>
              </a:rPr>
              <a:t>http://glencoe.mcgraw-hill.com/sites/9834092339/student_view0/chapter20/animation_-_mechanisms_of_evolution.html</a:t>
            </a:r>
            <a:endParaRPr lang="en-US" dirty="0"/>
          </a:p>
          <a:p>
            <a:pPr lvl="1"/>
            <a:r>
              <a:rPr lang="en-US" dirty="0" smtClean="0"/>
              <a:t>An </a:t>
            </a:r>
            <a:r>
              <a:rPr lang="en-US" dirty="0"/>
              <a:t>understanding of evolution informs every field of biology, for example:</a:t>
            </a:r>
          </a:p>
          <a:p>
            <a:pPr lvl="2"/>
            <a:r>
              <a:rPr lang="en-US" dirty="0"/>
              <a:t>Agriculture</a:t>
            </a:r>
          </a:p>
          <a:p>
            <a:pPr lvl="2"/>
            <a:r>
              <a:rPr lang="en-US" dirty="0"/>
              <a:t>Medicine</a:t>
            </a:r>
          </a:p>
          <a:p>
            <a:pPr lvl="2"/>
            <a:r>
              <a:rPr lang="en-US" dirty="0"/>
              <a:t>Biotechnology</a:t>
            </a:r>
          </a:p>
          <a:p>
            <a:pPr lvl="2"/>
            <a:r>
              <a:rPr lang="en-US" dirty="0"/>
              <a:t>Conservation biology</a:t>
            </a:r>
          </a:p>
        </p:txBody>
      </p:sp>
      <p:sp>
        <p:nvSpPr>
          <p:cNvPr id="1000451"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0196" name="Picture 4" descr="13_16TetrapodTre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60197" name="Text Box 5"/>
          <p:cNvSpPr txBox="1">
            <a:spLocks noChangeArrowheads="1"/>
          </p:cNvSpPr>
          <p:nvPr/>
        </p:nvSpPr>
        <p:spPr bwMode="auto">
          <a:xfrm>
            <a:off x="404813" y="2678113"/>
            <a:ext cx="10969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Tetrapod</a:t>
            </a:r>
          </a:p>
          <a:p>
            <a:pPr algn="l"/>
            <a:r>
              <a:rPr lang="en-US" sz="1800"/>
              <a:t>limbs</a:t>
            </a:r>
          </a:p>
        </p:txBody>
      </p:sp>
      <p:sp>
        <p:nvSpPr>
          <p:cNvPr id="1160198" name="Text Box 6"/>
          <p:cNvSpPr txBox="1">
            <a:spLocks noChangeArrowheads="1"/>
          </p:cNvSpPr>
          <p:nvPr/>
        </p:nvSpPr>
        <p:spPr bwMode="auto">
          <a:xfrm>
            <a:off x="1166813" y="3538538"/>
            <a:ext cx="881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Amnion</a:t>
            </a:r>
          </a:p>
        </p:txBody>
      </p:sp>
      <p:sp>
        <p:nvSpPr>
          <p:cNvPr id="1160199" name="Text Box 7"/>
          <p:cNvSpPr txBox="1">
            <a:spLocks noChangeArrowheads="1"/>
          </p:cNvSpPr>
          <p:nvPr/>
        </p:nvSpPr>
        <p:spPr bwMode="auto">
          <a:xfrm>
            <a:off x="2990850" y="5707063"/>
            <a:ext cx="9572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Feathers</a:t>
            </a:r>
          </a:p>
        </p:txBody>
      </p:sp>
      <p:sp>
        <p:nvSpPr>
          <p:cNvPr id="1160200" name="Text Box 8"/>
          <p:cNvSpPr txBox="1">
            <a:spLocks noChangeArrowheads="1"/>
          </p:cNvSpPr>
          <p:nvPr/>
        </p:nvSpPr>
        <p:spPr bwMode="auto">
          <a:xfrm>
            <a:off x="5078413" y="565150"/>
            <a:ext cx="123983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Lungfishes</a:t>
            </a:r>
          </a:p>
        </p:txBody>
      </p:sp>
      <p:sp>
        <p:nvSpPr>
          <p:cNvPr id="1160201" name="Text Box 9"/>
          <p:cNvSpPr txBox="1">
            <a:spLocks noChangeArrowheads="1"/>
          </p:cNvSpPr>
          <p:nvPr/>
        </p:nvSpPr>
        <p:spPr bwMode="auto">
          <a:xfrm>
            <a:off x="5078413" y="2292350"/>
            <a:ext cx="10699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Mammals</a:t>
            </a:r>
          </a:p>
        </p:txBody>
      </p:sp>
      <p:sp>
        <p:nvSpPr>
          <p:cNvPr id="1160202" name="Text Box 10"/>
          <p:cNvSpPr txBox="1">
            <a:spLocks noChangeArrowheads="1"/>
          </p:cNvSpPr>
          <p:nvPr/>
        </p:nvSpPr>
        <p:spPr bwMode="auto">
          <a:xfrm>
            <a:off x="5078413" y="1423988"/>
            <a:ext cx="13208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Amphibians</a:t>
            </a:r>
          </a:p>
        </p:txBody>
      </p:sp>
      <p:sp>
        <p:nvSpPr>
          <p:cNvPr id="1160203" name="Text Box 11"/>
          <p:cNvSpPr txBox="1">
            <a:spLocks noChangeArrowheads="1"/>
          </p:cNvSpPr>
          <p:nvPr/>
        </p:nvSpPr>
        <p:spPr bwMode="auto">
          <a:xfrm>
            <a:off x="5081588" y="3246438"/>
            <a:ext cx="1287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Lizards</a:t>
            </a:r>
          </a:p>
          <a:p>
            <a:pPr algn="l"/>
            <a:r>
              <a:rPr lang="en-US" sz="1800"/>
              <a:t>and snakes</a:t>
            </a:r>
          </a:p>
        </p:txBody>
      </p:sp>
      <p:sp>
        <p:nvSpPr>
          <p:cNvPr id="1160204" name="Text Box 12"/>
          <p:cNvSpPr txBox="1">
            <a:spLocks noChangeArrowheads="1"/>
          </p:cNvSpPr>
          <p:nvPr/>
        </p:nvSpPr>
        <p:spPr bwMode="auto">
          <a:xfrm>
            <a:off x="5075238" y="4121150"/>
            <a:ext cx="120173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Crocodiles</a:t>
            </a:r>
          </a:p>
        </p:txBody>
      </p:sp>
      <p:sp>
        <p:nvSpPr>
          <p:cNvPr id="1160205" name="Text Box 13"/>
          <p:cNvSpPr txBox="1">
            <a:spLocks noChangeArrowheads="1"/>
          </p:cNvSpPr>
          <p:nvPr/>
        </p:nvSpPr>
        <p:spPr bwMode="auto">
          <a:xfrm>
            <a:off x="5078413" y="5829300"/>
            <a:ext cx="1287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Hawks and </a:t>
            </a:r>
          </a:p>
          <a:p>
            <a:pPr algn="l"/>
            <a:r>
              <a:rPr lang="en-US" sz="1800"/>
              <a:t>other birds</a:t>
            </a:r>
          </a:p>
        </p:txBody>
      </p:sp>
      <p:sp>
        <p:nvSpPr>
          <p:cNvPr id="1160206" name="Text Box 14"/>
          <p:cNvSpPr txBox="1">
            <a:spLocks noChangeArrowheads="1"/>
          </p:cNvSpPr>
          <p:nvPr/>
        </p:nvSpPr>
        <p:spPr bwMode="auto">
          <a:xfrm>
            <a:off x="5075238" y="4949825"/>
            <a:ext cx="1058862"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Ostriches</a:t>
            </a:r>
          </a:p>
        </p:txBody>
      </p:sp>
      <p:sp>
        <p:nvSpPr>
          <p:cNvPr id="1160207" name="Text Box 15"/>
          <p:cNvSpPr txBox="1">
            <a:spLocks noChangeArrowheads="1"/>
          </p:cNvSpPr>
          <p:nvPr/>
        </p:nvSpPr>
        <p:spPr bwMode="auto">
          <a:xfrm rot="5400000">
            <a:off x="7773988" y="2671762"/>
            <a:ext cx="1066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Amniotes</a:t>
            </a:r>
          </a:p>
        </p:txBody>
      </p:sp>
      <p:sp>
        <p:nvSpPr>
          <p:cNvPr id="1160208" name="Text Box 16"/>
          <p:cNvSpPr txBox="1">
            <a:spLocks noChangeArrowheads="1"/>
          </p:cNvSpPr>
          <p:nvPr/>
        </p:nvSpPr>
        <p:spPr bwMode="auto">
          <a:xfrm rot="5400000">
            <a:off x="8099425" y="1844675"/>
            <a:ext cx="112712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Tetrapods</a:t>
            </a:r>
          </a:p>
        </p:txBody>
      </p:sp>
      <p:sp>
        <p:nvSpPr>
          <p:cNvPr id="1160209" name="Text Box 17"/>
          <p:cNvSpPr txBox="1">
            <a:spLocks noChangeArrowheads="1"/>
          </p:cNvSpPr>
          <p:nvPr/>
        </p:nvSpPr>
        <p:spPr bwMode="auto">
          <a:xfrm rot="5400000">
            <a:off x="7688263" y="5130800"/>
            <a:ext cx="6016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Birds</a:t>
            </a:r>
          </a:p>
        </p:txBody>
      </p:sp>
      <p:sp>
        <p:nvSpPr>
          <p:cNvPr id="1160195" name="Rectangle 3"/>
          <p:cNvSpPr>
            <a:spLocks noChangeArrowheads="1"/>
          </p:cNvSpPr>
          <p:nvPr/>
        </p:nvSpPr>
        <p:spPr bwMode="auto">
          <a:xfrm>
            <a:off x="5551488" y="6478588"/>
            <a:ext cx="3467100"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13.16</a:t>
            </a:r>
          </a:p>
        </p:txBody>
      </p:sp>
      <p:sp>
        <p:nvSpPr>
          <p:cNvPr id="17" name="Rectangle 2"/>
          <p:cNvSpPr>
            <a:spLocks noGrp="1" noChangeArrowheads="1"/>
          </p:cNvSpPr>
          <p:nvPr>
            <p:ph type="title"/>
          </p:nvPr>
        </p:nvSpPr>
        <p:spPr>
          <a:xfrm>
            <a:off x="206375" y="36513"/>
            <a:ext cx="8534400" cy="530225"/>
          </a:xfrm>
        </p:spPr>
        <p:txBody>
          <a:bodyPr/>
          <a:lstStyle/>
          <a:p>
            <a:pPr marL="0" indent="0"/>
            <a:r>
              <a:rPr lang="en-US" sz="3200" dirty="0">
                <a:solidFill>
                  <a:schemeClr val="tx1"/>
                </a:solidFill>
              </a:rPr>
              <a:t>EVOLUTIONARY TREES</a:t>
            </a:r>
          </a:p>
        </p:txBody>
      </p:sp>
      <p:sp>
        <p:nvSpPr>
          <p:cNvPr id="18" name="Line 6"/>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_17_Populations-U"/>
          <p:cNvPicPr>
            <a:picLocks noChangeAspect="1" noChangeArrowheads="1"/>
          </p:cNvPicPr>
          <p:nvPr/>
        </p:nvPicPr>
        <p:blipFill rotWithShape="1">
          <a:blip r:embed="rId3">
            <a:extLst>
              <a:ext uri="{28A0092B-C50C-407E-A947-70E740481C1C}">
                <a14:useLocalDpi xmlns:a14="http://schemas.microsoft.com/office/drawing/2010/main" val="0"/>
              </a:ext>
            </a:extLst>
          </a:blip>
          <a:srcRect t="19403" b="31510"/>
          <a:stretch/>
        </p:blipFill>
        <p:spPr bwMode="auto">
          <a:xfrm>
            <a:off x="296863" y="2539709"/>
            <a:ext cx="8548687" cy="3232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22263" y="5897565"/>
            <a:ext cx="35671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dirty="0"/>
              <a:t>(a) Two dense populations of</a:t>
            </a:r>
          </a:p>
          <a:p>
            <a:pPr algn="l"/>
            <a:r>
              <a:rPr lang="en-US" sz="2000" dirty="0"/>
              <a:t>trees separated by a lake</a:t>
            </a:r>
          </a:p>
        </p:txBody>
      </p:sp>
      <p:sp>
        <p:nvSpPr>
          <p:cNvPr id="7" name="Text Box 6"/>
          <p:cNvSpPr txBox="1">
            <a:spLocks noChangeArrowheads="1"/>
          </p:cNvSpPr>
          <p:nvPr/>
        </p:nvSpPr>
        <p:spPr bwMode="auto">
          <a:xfrm>
            <a:off x="4113213" y="5897565"/>
            <a:ext cx="37893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(b) A nighttime satellite view of</a:t>
            </a:r>
          </a:p>
          <a:p>
            <a:pPr algn="l"/>
            <a:r>
              <a:rPr lang="en-US" sz="2000"/>
              <a:t>North America</a:t>
            </a:r>
          </a:p>
        </p:txBody>
      </p:sp>
      <p:sp>
        <p:nvSpPr>
          <p:cNvPr id="1086466" name="Rectangle 2"/>
          <p:cNvSpPr>
            <a:spLocks noGrp="1" noChangeArrowheads="1"/>
          </p:cNvSpPr>
          <p:nvPr>
            <p:ph type="title"/>
          </p:nvPr>
        </p:nvSpPr>
        <p:spPr>
          <a:xfrm>
            <a:off x="204788" y="42863"/>
            <a:ext cx="8534400" cy="530225"/>
          </a:xfrm>
        </p:spPr>
        <p:txBody>
          <a:bodyPr/>
          <a:lstStyle/>
          <a:p>
            <a:r>
              <a:rPr lang="en-US" sz="3200">
                <a:solidFill>
                  <a:schemeClr val="tx1"/>
                </a:solidFill>
              </a:rPr>
              <a:t>Populations as the Units of Evolution</a:t>
            </a:r>
          </a:p>
        </p:txBody>
      </p:sp>
      <p:sp>
        <p:nvSpPr>
          <p:cNvPr id="1086467" name="Rectangle 3"/>
          <p:cNvSpPr>
            <a:spLocks noGrp="1" noChangeArrowheads="1"/>
          </p:cNvSpPr>
          <p:nvPr>
            <p:ph type="body" idx="1"/>
          </p:nvPr>
        </p:nvSpPr>
        <p:spPr>
          <a:xfrm>
            <a:off x="215900" y="660400"/>
            <a:ext cx="8610600" cy="1838325"/>
          </a:xfrm>
        </p:spPr>
        <p:txBody>
          <a:bodyPr/>
          <a:lstStyle/>
          <a:p>
            <a:pPr lvl="1"/>
            <a:r>
              <a:rPr lang="en-US"/>
              <a:t>A population is:</a:t>
            </a:r>
          </a:p>
          <a:p>
            <a:pPr lvl="2"/>
            <a:r>
              <a:rPr lang="en-US"/>
              <a:t>A group of individuals of the same species, living in the same place, at the same time</a:t>
            </a:r>
          </a:p>
          <a:p>
            <a:pPr lvl="2"/>
            <a:r>
              <a:rPr lang="en-US"/>
              <a:t>The smallest biological unit that can evolve</a:t>
            </a:r>
          </a:p>
        </p:txBody>
      </p:sp>
      <p:sp>
        <p:nvSpPr>
          <p:cNvPr id="1086468"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body" idx="1"/>
          </p:nvPr>
        </p:nvSpPr>
        <p:spPr>
          <a:xfrm>
            <a:off x="215900" y="660400"/>
            <a:ext cx="8610600" cy="5152180"/>
          </a:xfrm>
        </p:spPr>
        <p:txBody>
          <a:bodyPr/>
          <a:lstStyle/>
          <a:p>
            <a:pPr lvl="1"/>
            <a:r>
              <a:rPr lang="en-US" dirty="0"/>
              <a:t>The total collection of alleles in a population at any one time is the </a:t>
            </a:r>
            <a:r>
              <a:rPr lang="en-US" b="1" dirty="0"/>
              <a:t>gene pool</a:t>
            </a:r>
            <a:r>
              <a:rPr lang="en-US" dirty="0"/>
              <a:t>.</a:t>
            </a:r>
          </a:p>
          <a:p>
            <a:pPr lvl="1"/>
            <a:r>
              <a:rPr lang="en-US" dirty="0"/>
              <a:t>When the relative frequency of alleles changes over a number of generations, evolution is occurring on its smallest scale, which is sometimes called </a:t>
            </a:r>
            <a:r>
              <a:rPr lang="en-US" dirty="0" smtClean="0"/>
              <a:t>microevolution - </a:t>
            </a:r>
            <a:r>
              <a:rPr lang="en-US" dirty="0" smtClean="0">
                <a:hlinkClick r:id="rId3"/>
              </a:rPr>
              <a:t>http://wps.pearsoncustom.com/wps/media/objects/3014/3087289/Web_Tutorials/17_A01.swf</a:t>
            </a:r>
            <a:r>
              <a:rPr lang="en-US" dirty="0" smtClean="0"/>
              <a:t>.</a:t>
            </a:r>
          </a:p>
          <a:p>
            <a:pPr lvl="1"/>
            <a:r>
              <a:rPr lang="en-US" dirty="0" smtClean="0"/>
              <a:t>Individual variation abounds in populations.</a:t>
            </a:r>
          </a:p>
          <a:p>
            <a:pPr lvl="2"/>
            <a:r>
              <a:rPr lang="en-US" dirty="0" smtClean="0"/>
              <a:t>Not all variation in a population is heritable.</a:t>
            </a:r>
          </a:p>
          <a:p>
            <a:pPr lvl="2"/>
            <a:r>
              <a:rPr lang="en-US" dirty="0" smtClean="0"/>
              <a:t>Only the genetic component of variation is relevant to natural selection.</a:t>
            </a:r>
          </a:p>
          <a:p>
            <a:pPr lvl="1"/>
            <a:endParaRPr lang="en-US" dirty="0"/>
          </a:p>
        </p:txBody>
      </p:sp>
      <p:sp>
        <p:nvSpPr>
          <p:cNvPr id="1089539"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body" idx="1"/>
          </p:nvPr>
        </p:nvSpPr>
        <p:spPr>
          <a:xfrm>
            <a:off x="215900" y="660400"/>
            <a:ext cx="8610600" cy="3105150"/>
          </a:xfrm>
        </p:spPr>
        <p:txBody>
          <a:bodyPr/>
          <a:lstStyle/>
          <a:p>
            <a:pPr lvl="1"/>
            <a:r>
              <a:rPr lang="en-US"/>
              <a:t>Variable traits in a population may be:</a:t>
            </a:r>
          </a:p>
          <a:p>
            <a:pPr lvl="2"/>
            <a:r>
              <a:rPr lang="en-US"/>
              <a:t>Polygenic, resulting from the combined effects of several genes or</a:t>
            </a:r>
          </a:p>
          <a:p>
            <a:pPr lvl="2"/>
            <a:r>
              <a:rPr lang="en-US"/>
              <a:t>Determined by a single gene</a:t>
            </a:r>
          </a:p>
          <a:p>
            <a:pPr lvl="1"/>
            <a:r>
              <a:rPr lang="en-US"/>
              <a:t>Polygenic traits tend to produce phenotypes that vary more or less continuously.</a:t>
            </a:r>
          </a:p>
          <a:p>
            <a:pPr lvl="1"/>
            <a:r>
              <a:rPr lang="en-US"/>
              <a:t>Single gene traits tend to produce only a few distinct phenotypes.</a:t>
            </a:r>
          </a:p>
        </p:txBody>
      </p:sp>
      <p:sp>
        <p:nvSpPr>
          <p:cNvPr id="1093635"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4" descr="13_18GarterSnakeVariatio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250" y="3737664"/>
            <a:ext cx="3533970" cy="2726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62337" y="4105949"/>
            <a:ext cx="4254500" cy="2298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7973" name="Picture 5" descr="13_20AlleleFrequenci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80963"/>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07974" name="Text Box 6"/>
          <p:cNvSpPr txBox="1">
            <a:spLocks noChangeArrowheads="1"/>
          </p:cNvSpPr>
          <p:nvPr/>
        </p:nvSpPr>
        <p:spPr bwMode="auto">
          <a:xfrm>
            <a:off x="1741488" y="79375"/>
            <a:ext cx="22352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Allele frequencies</a:t>
            </a:r>
          </a:p>
        </p:txBody>
      </p:sp>
      <p:sp>
        <p:nvSpPr>
          <p:cNvPr id="1107975" name="Text Box 7"/>
          <p:cNvSpPr txBox="1">
            <a:spLocks noChangeArrowheads="1"/>
          </p:cNvSpPr>
          <p:nvPr/>
        </p:nvSpPr>
        <p:spPr bwMode="auto">
          <a:xfrm>
            <a:off x="693738" y="5970588"/>
            <a:ext cx="267970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Genotype frequencies</a:t>
            </a:r>
          </a:p>
        </p:txBody>
      </p:sp>
      <p:sp>
        <p:nvSpPr>
          <p:cNvPr id="1107976" name="Text Box 8"/>
          <p:cNvSpPr txBox="1">
            <a:spLocks noChangeArrowheads="1"/>
          </p:cNvSpPr>
          <p:nvPr/>
        </p:nvSpPr>
        <p:spPr bwMode="auto">
          <a:xfrm>
            <a:off x="2293938" y="3827463"/>
            <a:ext cx="9112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Sperm</a:t>
            </a:r>
          </a:p>
        </p:txBody>
      </p:sp>
      <p:sp>
        <p:nvSpPr>
          <p:cNvPr id="1107977" name="Text Box 9"/>
          <p:cNvSpPr txBox="1">
            <a:spLocks noChangeArrowheads="1"/>
          </p:cNvSpPr>
          <p:nvPr/>
        </p:nvSpPr>
        <p:spPr bwMode="auto">
          <a:xfrm>
            <a:off x="5140325" y="1154113"/>
            <a:ext cx="6604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Eggs</a:t>
            </a:r>
          </a:p>
        </p:txBody>
      </p:sp>
      <p:sp>
        <p:nvSpPr>
          <p:cNvPr id="1107978" name="Text Box 10"/>
          <p:cNvSpPr txBox="1">
            <a:spLocks noChangeArrowheads="1"/>
          </p:cNvSpPr>
          <p:nvPr/>
        </p:nvSpPr>
        <p:spPr bwMode="auto">
          <a:xfrm>
            <a:off x="4446588" y="93663"/>
            <a:ext cx="83026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p</a:t>
            </a:r>
            <a:r>
              <a:rPr lang="en-US" sz="2000"/>
              <a:t> </a:t>
            </a:r>
            <a:r>
              <a:rPr lang="en-US" sz="2000">
                <a:sym typeface="Symbol" charset="0"/>
              </a:rPr>
              <a:t></a:t>
            </a:r>
            <a:r>
              <a:rPr lang="en-US" sz="2000"/>
              <a:t> 0.8</a:t>
            </a:r>
          </a:p>
          <a:p>
            <a:pPr algn="ctr">
              <a:lnSpc>
                <a:spcPct val="70000"/>
              </a:lnSpc>
            </a:pPr>
            <a:r>
              <a:rPr lang="en-US" sz="2000"/>
              <a:t>(</a:t>
            </a:r>
            <a:r>
              <a:rPr lang="en-US" sz="2000" i="1"/>
              <a:t>R</a:t>
            </a:r>
            <a:r>
              <a:rPr lang="en-US" sz="2000"/>
              <a:t>)</a:t>
            </a:r>
          </a:p>
        </p:txBody>
      </p:sp>
      <p:sp>
        <p:nvSpPr>
          <p:cNvPr id="1107979" name="Text Box 11"/>
          <p:cNvSpPr txBox="1">
            <a:spLocks noChangeArrowheads="1"/>
          </p:cNvSpPr>
          <p:nvPr/>
        </p:nvSpPr>
        <p:spPr bwMode="auto">
          <a:xfrm>
            <a:off x="5597525" y="92075"/>
            <a:ext cx="8302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q</a:t>
            </a:r>
            <a:r>
              <a:rPr lang="en-US" sz="2000"/>
              <a:t> </a:t>
            </a:r>
            <a:r>
              <a:rPr lang="en-US" sz="2000">
                <a:sym typeface="Symbol" charset="0"/>
              </a:rPr>
              <a:t></a:t>
            </a:r>
            <a:r>
              <a:rPr lang="en-US" sz="2000"/>
              <a:t> 0.2</a:t>
            </a:r>
          </a:p>
          <a:p>
            <a:pPr algn="ctr">
              <a:lnSpc>
                <a:spcPct val="70000"/>
              </a:lnSpc>
            </a:pPr>
            <a:r>
              <a:rPr lang="en-US" sz="2000"/>
              <a:t>(</a:t>
            </a:r>
            <a:r>
              <a:rPr lang="en-US" sz="2000" i="1"/>
              <a:t>r</a:t>
            </a:r>
            <a:r>
              <a:rPr lang="en-US" sz="2000"/>
              <a:t>)</a:t>
            </a:r>
          </a:p>
        </p:txBody>
      </p:sp>
      <p:sp>
        <p:nvSpPr>
          <p:cNvPr id="1107980" name="Text Box 12"/>
          <p:cNvSpPr txBox="1">
            <a:spLocks noChangeArrowheads="1"/>
          </p:cNvSpPr>
          <p:nvPr/>
        </p:nvSpPr>
        <p:spPr bwMode="auto">
          <a:xfrm>
            <a:off x="4324350" y="1998663"/>
            <a:ext cx="8382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p</a:t>
            </a:r>
            <a:r>
              <a:rPr lang="en-US" sz="2000"/>
              <a:t> </a:t>
            </a:r>
            <a:r>
              <a:rPr lang="en-US" sz="2000">
                <a:sym typeface="Symbol" charset="0"/>
              </a:rPr>
              <a:t></a:t>
            </a:r>
            <a:r>
              <a:rPr lang="en-US" sz="2000"/>
              <a:t> 0.8</a:t>
            </a:r>
          </a:p>
        </p:txBody>
      </p:sp>
      <p:sp>
        <p:nvSpPr>
          <p:cNvPr id="1107981" name="Text Box 13"/>
          <p:cNvSpPr txBox="1">
            <a:spLocks noChangeArrowheads="1"/>
          </p:cNvSpPr>
          <p:nvPr/>
        </p:nvSpPr>
        <p:spPr bwMode="auto">
          <a:xfrm>
            <a:off x="4611688" y="1536700"/>
            <a:ext cx="2413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10000"/>
              </a:lnSpc>
            </a:pPr>
            <a:r>
              <a:rPr lang="en-US" sz="2000" i="1"/>
              <a:t>R</a:t>
            </a:r>
            <a:endParaRPr lang="en-US" sz="2000"/>
          </a:p>
        </p:txBody>
      </p:sp>
      <p:sp>
        <p:nvSpPr>
          <p:cNvPr id="1107982" name="Text Box 14"/>
          <p:cNvSpPr txBox="1">
            <a:spLocks noChangeArrowheads="1"/>
          </p:cNvSpPr>
          <p:nvPr/>
        </p:nvSpPr>
        <p:spPr bwMode="auto">
          <a:xfrm>
            <a:off x="5802313" y="1995488"/>
            <a:ext cx="800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q</a:t>
            </a:r>
            <a:r>
              <a:rPr lang="en-US" sz="2000"/>
              <a:t> </a:t>
            </a:r>
            <a:r>
              <a:rPr lang="en-US" sz="2000">
                <a:sym typeface="Symbol" charset="0"/>
              </a:rPr>
              <a:t></a:t>
            </a:r>
            <a:r>
              <a:rPr lang="en-US" sz="2000"/>
              <a:t> 0.2</a:t>
            </a:r>
          </a:p>
        </p:txBody>
      </p:sp>
      <p:sp>
        <p:nvSpPr>
          <p:cNvPr id="1107983" name="Text Box 15"/>
          <p:cNvSpPr txBox="1">
            <a:spLocks noChangeArrowheads="1"/>
          </p:cNvSpPr>
          <p:nvPr/>
        </p:nvSpPr>
        <p:spPr bwMode="auto">
          <a:xfrm>
            <a:off x="6127750" y="1517650"/>
            <a:ext cx="1444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10000"/>
              </a:lnSpc>
            </a:pPr>
            <a:r>
              <a:rPr lang="en-US" sz="2000" i="1"/>
              <a:t>r</a:t>
            </a:r>
            <a:endParaRPr lang="en-US" sz="2000"/>
          </a:p>
        </p:txBody>
      </p:sp>
      <p:sp>
        <p:nvSpPr>
          <p:cNvPr id="1107984" name="Text Box 16"/>
          <p:cNvSpPr txBox="1">
            <a:spLocks noChangeArrowheads="1"/>
          </p:cNvSpPr>
          <p:nvPr/>
        </p:nvSpPr>
        <p:spPr bwMode="auto">
          <a:xfrm>
            <a:off x="4554538" y="2459038"/>
            <a:ext cx="3778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i="1"/>
              <a:t>RR </a:t>
            </a:r>
            <a:endParaRPr lang="en-US" sz="2000"/>
          </a:p>
        </p:txBody>
      </p:sp>
      <p:sp>
        <p:nvSpPr>
          <p:cNvPr id="1107985" name="Text Box 17"/>
          <p:cNvSpPr txBox="1">
            <a:spLocks noChangeArrowheads="1"/>
          </p:cNvSpPr>
          <p:nvPr/>
        </p:nvSpPr>
        <p:spPr bwMode="auto">
          <a:xfrm>
            <a:off x="3081338" y="3359150"/>
            <a:ext cx="8382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p</a:t>
            </a:r>
            <a:r>
              <a:rPr lang="en-US" sz="2000"/>
              <a:t> </a:t>
            </a:r>
            <a:r>
              <a:rPr lang="en-US" sz="2000">
                <a:sym typeface="Symbol" charset="0"/>
              </a:rPr>
              <a:t></a:t>
            </a:r>
            <a:r>
              <a:rPr lang="en-US" sz="2000"/>
              <a:t> 0.8</a:t>
            </a:r>
          </a:p>
        </p:txBody>
      </p:sp>
      <p:sp>
        <p:nvSpPr>
          <p:cNvPr id="1107986" name="Text Box 18"/>
          <p:cNvSpPr txBox="1">
            <a:spLocks noChangeArrowheads="1"/>
          </p:cNvSpPr>
          <p:nvPr/>
        </p:nvSpPr>
        <p:spPr bwMode="auto">
          <a:xfrm>
            <a:off x="3373438" y="2933700"/>
            <a:ext cx="2413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10000"/>
              </a:lnSpc>
            </a:pPr>
            <a:r>
              <a:rPr lang="en-US" sz="2000" i="1"/>
              <a:t>R</a:t>
            </a:r>
            <a:endParaRPr lang="en-US" sz="2000"/>
          </a:p>
        </p:txBody>
      </p:sp>
      <p:sp>
        <p:nvSpPr>
          <p:cNvPr id="1107987" name="Text Box 19"/>
          <p:cNvSpPr txBox="1">
            <a:spLocks noChangeArrowheads="1"/>
          </p:cNvSpPr>
          <p:nvPr/>
        </p:nvSpPr>
        <p:spPr bwMode="auto">
          <a:xfrm>
            <a:off x="3076575" y="4776788"/>
            <a:ext cx="800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2000" i="1"/>
              <a:t>q</a:t>
            </a:r>
            <a:r>
              <a:rPr lang="en-US" sz="2000"/>
              <a:t> </a:t>
            </a:r>
            <a:r>
              <a:rPr lang="en-US" sz="2000">
                <a:sym typeface="Symbol" charset="0"/>
              </a:rPr>
              <a:t></a:t>
            </a:r>
            <a:r>
              <a:rPr lang="en-US" sz="2000"/>
              <a:t> 0.2</a:t>
            </a:r>
          </a:p>
        </p:txBody>
      </p:sp>
      <p:sp>
        <p:nvSpPr>
          <p:cNvPr id="1107988" name="Text Box 20"/>
          <p:cNvSpPr txBox="1">
            <a:spLocks noChangeArrowheads="1"/>
          </p:cNvSpPr>
          <p:nvPr/>
        </p:nvSpPr>
        <p:spPr bwMode="auto">
          <a:xfrm>
            <a:off x="3402013" y="4298950"/>
            <a:ext cx="1444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10000"/>
              </a:lnSpc>
            </a:pPr>
            <a:r>
              <a:rPr lang="en-US" sz="2000" i="1"/>
              <a:t>r</a:t>
            </a:r>
            <a:endParaRPr lang="en-US" sz="2000"/>
          </a:p>
        </p:txBody>
      </p:sp>
      <p:sp>
        <p:nvSpPr>
          <p:cNvPr id="1107989" name="Text Box 21"/>
          <p:cNvSpPr txBox="1">
            <a:spLocks noChangeArrowheads="1"/>
          </p:cNvSpPr>
          <p:nvPr/>
        </p:nvSpPr>
        <p:spPr bwMode="auto">
          <a:xfrm>
            <a:off x="4192588" y="2640013"/>
            <a:ext cx="110172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40000"/>
              </a:lnSpc>
            </a:pPr>
            <a:r>
              <a:rPr lang="en-US" sz="2000" i="1"/>
              <a:t>p</a:t>
            </a:r>
            <a:r>
              <a:rPr lang="en-US" sz="3000" baseline="26000"/>
              <a:t>2</a:t>
            </a:r>
            <a:r>
              <a:rPr lang="en-US" sz="2000"/>
              <a:t> </a:t>
            </a:r>
            <a:r>
              <a:rPr lang="en-US" sz="2000">
                <a:sym typeface="Symbol" charset="0"/>
              </a:rPr>
              <a:t></a:t>
            </a:r>
            <a:r>
              <a:rPr lang="en-US" sz="2000"/>
              <a:t> 0.64 </a:t>
            </a:r>
          </a:p>
        </p:txBody>
      </p:sp>
      <p:sp>
        <p:nvSpPr>
          <p:cNvPr id="1107990" name="Text Box 22"/>
          <p:cNvSpPr txBox="1">
            <a:spLocks noChangeArrowheads="1"/>
          </p:cNvSpPr>
          <p:nvPr/>
        </p:nvSpPr>
        <p:spPr bwMode="auto">
          <a:xfrm>
            <a:off x="4602163" y="3954463"/>
            <a:ext cx="3778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i="1"/>
              <a:t>rR </a:t>
            </a:r>
            <a:endParaRPr lang="en-US" sz="2000"/>
          </a:p>
        </p:txBody>
      </p:sp>
      <p:sp>
        <p:nvSpPr>
          <p:cNvPr id="1107991" name="Text Box 23"/>
          <p:cNvSpPr txBox="1">
            <a:spLocks noChangeArrowheads="1"/>
          </p:cNvSpPr>
          <p:nvPr/>
        </p:nvSpPr>
        <p:spPr bwMode="auto">
          <a:xfrm>
            <a:off x="4195763" y="4244975"/>
            <a:ext cx="11017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80000"/>
              </a:lnSpc>
            </a:pPr>
            <a:r>
              <a:rPr lang="en-US" sz="2000" i="1"/>
              <a:t>qp</a:t>
            </a:r>
            <a:r>
              <a:rPr lang="en-US" sz="2000"/>
              <a:t> </a:t>
            </a:r>
            <a:r>
              <a:rPr lang="en-US" sz="2000">
                <a:sym typeface="Symbol" charset="0"/>
              </a:rPr>
              <a:t></a:t>
            </a:r>
            <a:r>
              <a:rPr lang="en-US" sz="2000"/>
              <a:t> 0.16 </a:t>
            </a:r>
          </a:p>
        </p:txBody>
      </p:sp>
      <p:sp>
        <p:nvSpPr>
          <p:cNvPr id="1107992" name="Text Box 24"/>
          <p:cNvSpPr txBox="1">
            <a:spLocks noChangeArrowheads="1"/>
          </p:cNvSpPr>
          <p:nvPr/>
        </p:nvSpPr>
        <p:spPr bwMode="auto">
          <a:xfrm>
            <a:off x="5659438" y="4108450"/>
            <a:ext cx="11017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40000"/>
              </a:lnSpc>
            </a:pPr>
            <a:r>
              <a:rPr lang="en-US" sz="2000" i="1"/>
              <a:t>q</a:t>
            </a:r>
            <a:r>
              <a:rPr lang="en-US" sz="3000" baseline="26000"/>
              <a:t>2</a:t>
            </a:r>
            <a:r>
              <a:rPr lang="en-US" sz="2000"/>
              <a:t> </a:t>
            </a:r>
            <a:r>
              <a:rPr lang="en-US" sz="2000">
                <a:sym typeface="Symbol" charset="0"/>
              </a:rPr>
              <a:t></a:t>
            </a:r>
            <a:r>
              <a:rPr lang="en-US" sz="2000"/>
              <a:t> 0.04 </a:t>
            </a:r>
          </a:p>
        </p:txBody>
      </p:sp>
      <p:sp>
        <p:nvSpPr>
          <p:cNvPr id="1107993" name="Text Box 25"/>
          <p:cNvSpPr txBox="1">
            <a:spLocks noChangeArrowheads="1"/>
          </p:cNvSpPr>
          <p:nvPr/>
        </p:nvSpPr>
        <p:spPr bwMode="auto">
          <a:xfrm>
            <a:off x="6111875" y="3943350"/>
            <a:ext cx="268288"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i="1"/>
              <a:t>rr </a:t>
            </a:r>
            <a:endParaRPr lang="en-US" sz="2000"/>
          </a:p>
        </p:txBody>
      </p:sp>
      <p:sp>
        <p:nvSpPr>
          <p:cNvPr id="1107994" name="Text Box 26"/>
          <p:cNvSpPr txBox="1">
            <a:spLocks noChangeArrowheads="1"/>
          </p:cNvSpPr>
          <p:nvPr/>
        </p:nvSpPr>
        <p:spPr bwMode="auto">
          <a:xfrm>
            <a:off x="5667375" y="2754313"/>
            <a:ext cx="11017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80000"/>
              </a:lnSpc>
            </a:pPr>
            <a:r>
              <a:rPr lang="en-US" sz="2000" i="1"/>
              <a:t>pq</a:t>
            </a:r>
            <a:r>
              <a:rPr lang="en-US" sz="2000"/>
              <a:t> </a:t>
            </a:r>
            <a:r>
              <a:rPr lang="en-US" sz="2000">
                <a:sym typeface="Symbol" charset="0"/>
              </a:rPr>
              <a:t></a:t>
            </a:r>
            <a:r>
              <a:rPr lang="en-US" sz="2000"/>
              <a:t> 0.16 </a:t>
            </a:r>
          </a:p>
        </p:txBody>
      </p:sp>
      <p:sp>
        <p:nvSpPr>
          <p:cNvPr id="1107995" name="Text Box 27"/>
          <p:cNvSpPr txBox="1">
            <a:spLocks noChangeArrowheads="1"/>
          </p:cNvSpPr>
          <p:nvPr/>
        </p:nvSpPr>
        <p:spPr bwMode="auto">
          <a:xfrm>
            <a:off x="6070600" y="2454275"/>
            <a:ext cx="33178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i="1"/>
              <a:t>Rr </a:t>
            </a:r>
          </a:p>
        </p:txBody>
      </p:sp>
      <p:sp>
        <p:nvSpPr>
          <p:cNvPr id="1107996" name="Text Box 28"/>
          <p:cNvSpPr txBox="1">
            <a:spLocks noChangeArrowheads="1"/>
          </p:cNvSpPr>
          <p:nvPr/>
        </p:nvSpPr>
        <p:spPr bwMode="auto">
          <a:xfrm>
            <a:off x="4227513" y="6184900"/>
            <a:ext cx="5476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t>
            </a:r>
            <a:r>
              <a:rPr lang="en-US" sz="2000" i="1"/>
              <a:t>RR</a:t>
            </a:r>
            <a:r>
              <a:rPr lang="en-US" sz="2000"/>
              <a:t>)</a:t>
            </a:r>
            <a:r>
              <a:rPr lang="en-US" sz="2000" i="1"/>
              <a:t> </a:t>
            </a:r>
            <a:endParaRPr lang="en-US" sz="2000"/>
          </a:p>
        </p:txBody>
      </p:sp>
      <p:sp>
        <p:nvSpPr>
          <p:cNvPr id="1107997" name="Text Box 29"/>
          <p:cNvSpPr txBox="1">
            <a:spLocks noChangeArrowheads="1"/>
          </p:cNvSpPr>
          <p:nvPr/>
        </p:nvSpPr>
        <p:spPr bwMode="auto">
          <a:xfrm>
            <a:off x="3921125" y="5854700"/>
            <a:ext cx="11017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40000"/>
              </a:lnSpc>
            </a:pPr>
            <a:r>
              <a:rPr lang="en-US" sz="2000" i="1"/>
              <a:t>p</a:t>
            </a:r>
            <a:r>
              <a:rPr lang="en-US" sz="3000" baseline="26000"/>
              <a:t>2</a:t>
            </a:r>
            <a:r>
              <a:rPr lang="en-US" sz="2000"/>
              <a:t> </a:t>
            </a:r>
            <a:r>
              <a:rPr lang="en-US" sz="2000">
                <a:sym typeface="Symbol" charset="0"/>
              </a:rPr>
              <a:t></a:t>
            </a:r>
            <a:r>
              <a:rPr lang="en-US" sz="2000"/>
              <a:t> 0.64 </a:t>
            </a:r>
          </a:p>
        </p:txBody>
      </p:sp>
      <p:sp>
        <p:nvSpPr>
          <p:cNvPr id="1107998" name="Text Box 30"/>
          <p:cNvSpPr txBox="1">
            <a:spLocks noChangeArrowheads="1"/>
          </p:cNvSpPr>
          <p:nvPr/>
        </p:nvSpPr>
        <p:spPr bwMode="auto">
          <a:xfrm>
            <a:off x="7356475" y="5851525"/>
            <a:ext cx="11017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140000"/>
              </a:lnSpc>
            </a:pPr>
            <a:r>
              <a:rPr lang="en-US" sz="2000" i="1"/>
              <a:t>q</a:t>
            </a:r>
            <a:r>
              <a:rPr lang="en-US" sz="3000" baseline="26000"/>
              <a:t>2</a:t>
            </a:r>
            <a:r>
              <a:rPr lang="en-US" sz="2000"/>
              <a:t> </a:t>
            </a:r>
            <a:r>
              <a:rPr lang="en-US" sz="2000">
                <a:sym typeface="Symbol" charset="0"/>
              </a:rPr>
              <a:t></a:t>
            </a:r>
            <a:r>
              <a:rPr lang="en-US" sz="2000"/>
              <a:t> 0.04 </a:t>
            </a:r>
          </a:p>
        </p:txBody>
      </p:sp>
      <p:sp>
        <p:nvSpPr>
          <p:cNvPr id="1107999" name="Text Box 31"/>
          <p:cNvSpPr txBox="1">
            <a:spLocks noChangeArrowheads="1"/>
          </p:cNvSpPr>
          <p:nvPr/>
        </p:nvSpPr>
        <p:spPr bwMode="auto">
          <a:xfrm>
            <a:off x="7712075" y="6183313"/>
            <a:ext cx="365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t>
            </a:r>
            <a:r>
              <a:rPr lang="en-US" sz="2000" i="1"/>
              <a:t>rr</a:t>
            </a:r>
            <a:r>
              <a:rPr lang="en-US" sz="2000"/>
              <a:t>)</a:t>
            </a:r>
            <a:r>
              <a:rPr lang="en-US" sz="2000" i="1"/>
              <a:t> </a:t>
            </a:r>
            <a:endParaRPr lang="en-US" sz="2000"/>
          </a:p>
        </p:txBody>
      </p:sp>
      <p:sp>
        <p:nvSpPr>
          <p:cNvPr id="1108000" name="Text Box 32"/>
          <p:cNvSpPr txBox="1">
            <a:spLocks noChangeArrowheads="1"/>
          </p:cNvSpPr>
          <p:nvPr/>
        </p:nvSpPr>
        <p:spPr bwMode="auto">
          <a:xfrm>
            <a:off x="5565775" y="5991225"/>
            <a:ext cx="124618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lnSpc>
                <a:spcPct val="80000"/>
              </a:lnSpc>
            </a:pPr>
            <a:r>
              <a:rPr lang="en-US" sz="2000"/>
              <a:t>2</a:t>
            </a:r>
            <a:r>
              <a:rPr lang="en-US" sz="2000" i="1"/>
              <a:t>pq</a:t>
            </a:r>
            <a:r>
              <a:rPr lang="en-US" sz="2000"/>
              <a:t> </a:t>
            </a:r>
            <a:r>
              <a:rPr lang="en-US" sz="2000">
                <a:sym typeface="Symbol" charset="0"/>
              </a:rPr>
              <a:t></a:t>
            </a:r>
            <a:r>
              <a:rPr lang="en-US" sz="2000"/>
              <a:t> 0.32 </a:t>
            </a:r>
          </a:p>
        </p:txBody>
      </p:sp>
      <p:sp>
        <p:nvSpPr>
          <p:cNvPr id="1108001" name="Text Box 33"/>
          <p:cNvSpPr txBox="1">
            <a:spLocks noChangeArrowheads="1"/>
          </p:cNvSpPr>
          <p:nvPr/>
        </p:nvSpPr>
        <p:spPr bwMode="auto">
          <a:xfrm>
            <a:off x="5951538" y="6186488"/>
            <a:ext cx="463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t>
            </a:r>
            <a:r>
              <a:rPr lang="en-US" sz="2000" i="1"/>
              <a:t>Rr</a:t>
            </a:r>
            <a:r>
              <a:rPr lang="en-US" sz="2000"/>
              <a:t>)</a:t>
            </a:r>
            <a:r>
              <a:rPr lang="en-US" sz="2000" i="1"/>
              <a:t> </a:t>
            </a:r>
          </a:p>
        </p:txBody>
      </p:sp>
      <p:sp>
        <p:nvSpPr>
          <p:cNvPr id="1107970" name="Rectangle 2"/>
          <p:cNvSpPr>
            <a:spLocks noChangeArrowheads="1"/>
          </p:cNvSpPr>
          <p:nvPr/>
        </p:nvSpPr>
        <p:spPr bwMode="auto">
          <a:xfrm>
            <a:off x="6261100" y="6478588"/>
            <a:ext cx="2768600"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1939" name="Picture 3" descr="13_22GeneticDrift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91940" name="Text Box 4"/>
          <p:cNvSpPr txBox="1">
            <a:spLocks noChangeArrowheads="1"/>
          </p:cNvSpPr>
          <p:nvPr/>
        </p:nvSpPr>
        <p:spPr bwMode="auto">
          <a:xfrm>
            <a:off x="2640013" y="2005013"/>
            <a:ext cx="8334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Only 5 of</a:t>
            </a:r>
          </a:p>
          <a:p>
            <a:pPr algn="l"/>
            <a:r>
              <a:rPr lang="en-US" sz="1400"/>
              <a:t>10 plants</a:t>
            </a:r>
          </a:p>
          <a:p>
            <a:pPr algn="l"/>
            <a:r>
              <a:rPr lang="en-US" sz="1400"/>
              <a:t>leave</a:t>
            </a:r>
          </a:p>
          <a:p>
            <a:pPr algn="l"/>
            <a:r>
              <a:rPr lang="en-US" sz="1400"/>
              <a:t>offspring</a:t>
            </a:r>
          </a:p>
        </p:txBody>
      </p:sp>
      <p:sp>
        <p:nvSpPr>
          <p:cNvPr id="1191941" name="Text Box 5"/>
          <p:cNvSpPr txBox="1">
            <a:spLocks noChangeArrowheads="1"/>
          </p:cNvSpPr>
          <p:nvPr/>
        </p:nvSpPr>
        <p:spPr bwMode="auto">
          <a:xfrm>
            <a:off x="573088" y="1847850"/>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42" name="Text Box 6"/>
          <p:cNvSpPr txBox="1">
            <a:spLocks noChangeArrowheads="1"/>
          </p:cNvSpPr>
          <p:nvPr/>
        </p:nvSpPr>
        <p:spPr bwMode="auto">
          <a:xfrm>
            <a:off x="984250" y="2847975"/>
            <a:ext cx="1968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endParaRPr lang="en-US" sz="1400"/>
          </a:p>
        </p:txBody>
      </p:sp>
      <p:sp>
        <p:nvSpPr>
          <p:cNvPr id="1191943" name="Text Box 7"/>
          <p:cNvSpPr txBox="1">
            <a:spLocks noChangeArrowheads="1"/>
          </p:cNvSpPr>
          <p:nvPr/>
        </p:nvSpPr>
        <p:spPr bwMode="auto">
          <a:xfrm>
            <a:off x="1362075" y="2327275"/>
            <a:ext cx="25082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44" name="Text Box 8"/>
          <p:cNvSpPr txBox="1">
            <a:spLocks noChangeArrowheads="1"/>
          </p:cNvSpPr>
          <p:nvPr/>
        </p:nvSpPr>
        <p:spPr bwMode="auto">
          <a:xfrm>
            <a:off x="1717675" y="2841625"/>
            <a:ext cx="2968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p>
        </p:txBody>
      </p:sp>
      <p:sp>
        <p:nvSpPr>
          <p:cNvPr id="1191945" name="Text Box 9"/>
          <p:cNvSpPr txBox="1">
            <a:spLocks noChangeArrowheads="1"/>
          </p:cNvSpPr>
          <p:nvPr/>
        </p:nvSpPr>
        <p:spPr bwMode="auto">
          <a:xfrm>
            <a:off x="2089150" y="1809750"/>
            <a:ext cx="2968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46" name="Text Box 10"/>
          <p:cNvSpPr txBox="1">
            <a:spLocks noChangeArrowheads="1"/>
          </p:cNvSpPr>
          <p:nvPr/>
        </p:nvSpPr>
        <p:spPr bwMode="auto">
          <a:xfrm>
            <a:off x="3697288" y="2862263"/>
            <a:ext cx="2968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47" name="Text Box 11"/>
          <p:cNvSpPr txBox="1">
            <a:spLocks noChangeArrowheads="1"/>
          </p:cNvSpPr>
          <p:nvPr/>
        </p:nvSpPr>
        <p:spPr bwMode="auto">
          <a:xfrm>
            <a:off x="544513" y="3862388"/>
            <a:ext cx="2968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48" name="Text Box 12"/>
          <p:cNvSpPr txBox="1">
            <a:spLocks noChangeArrowheads="1"/>
          </p:cNvSpPr>
          <p:nvPr/>
        </p:nvSpPr>
        <p:spPr bwMode="auto">
          <a:xfrm>
            <a:off x="2146300" y="3902075"/>
            <a:ext cx="25082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49" name="Text Box 13"/>
          <p:cNvSpPr txBox="1">
            <a:spLocks noChangeArrowheads="1"/>
          </p:cNvSpPr>
          <p:nvPr/>
        </p:nvSpPr>
        <p:spPr bwMode="auto">
          <a:xfrm>
            <a:off x="904875" y="4376738"/>
            <a:ext cx="29686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50" name="Text Box 14"/>
          <p:cNvSpPr txBox="1">
            <a:spLocks noChangeArrowheads="1"/>
          </p:cNvSpPr>
          <p:nvPr/>
        </p:nvSpPr>
        <p:spPr bwMode="auto">
          <a:xfrm>
            <a:off x="1339850" y="3351213"/>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Rr </a:t>
            </a:r>
          </a:p>
        </p:txBody>
      </p:sp>
      <p:sp>
        <p:nvSpPr>
          <p:cNvPr id="1191951" name="Text Box 15"/>
          <p:cNvSpPr txBox="1">
            <a:spLocks noChangeArrowheads="1"/>
          </p:cNvSpPr>
          <p:nvPr/>
        </p:nvSpPr>
        <p:spPr bwMode="auto">
          <a:xfrm>
            <a:off x="1728788" y="4405313"/>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52" name="Text Box 16"/>
          <p:cNvSpPr txBox="1">
            <a:spLocks noChangeArrowheads="1"/>
          </p:cNvSpPr>
          <p:nvPr/>
        </p:nvSpPr>
        <p:spPr bwMode="auto">
          <a:xfrm>
            <a:off x="5748338" y="2009775"/>
            <a:ext cx="8334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Only 2 of</a:t>
            </a:r>
          </a:p>
          <a:p>
            <a:pPr algn="l"/>
            <a:r>
              <a:rPr lang="en-US" sz="1400"/>
              <a:t>10 plants</a:t>
            </a:r>
          </a:p>
          <a:p>
            <a:pPr algn="l"/>
            <a:r>
              <a:rPr lang="en-US" sz="1400"/>
              <a:t>leave</a:t>
            </a:r>
          </a:p>
          <a:p>
            <a:pPr algn="l"/>
            <a:r>
              <a:rPr lang="en-US" sz="1400"/>
              <a:t>offspring</a:t>
            </a:r>
          </a:p>
        </p:txBody>
      </p:sp>
      <p:sp>
        <p:nvSpPr>
          <p:cNvPr id="1191953" name="Text Box 17"/>
          <p:cNvSpPr txBox="1">
            <a:spLocks noChangeArrowheads="1"/>
          </p:cNvSpPr>
          <p:nvPr/>
        </p:nvSpPr>
        <p:spPr bwMode="auto">
          <a:xfrm>
            <a:off x="6780213" y="2289175"/>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54" name="Text Box 18"/>
          <p:cNvSpPr txBox="1">
            <a:spLocks noChangeArrowheads="1"/>
          </p:cNvSpPr>
          <p:nvPr/>
        </p:nvSpPr>
        <p:spPr bwMode="auto">
          <a:xfrm>
            <a:off x="4064000" y="1792288"/>
            <a:ext cx="19685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endParaRPr lang="en-US" sz="1400"/>
          </a:p>
        </p:txBody>
      </p:sp>
      <p:sp>
        <p:nvSpPr>
          <p:cNvPr id="1191955" name="Text Box 19"/>
          <p:cNvSpPr txBox="1">
            <a:spLocks noChangeArrowheads="1"/>
          </p:cNvSpPr>
          <p:nvPr/>
        </p:nvSpPr>
        <p:spPr bwMode="auto">
          <a:xfrm>
            <a:off x="4819650" y="1814513"/>
            <a:ext cx="29686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56" name="Text Box 20"/>
          <p:cNvSpPr txBox="1">
            <a:spLocks noChangeArrowheads="1"/>
          </p:cNvSpPr>
          <p:nvPr/>
        </p:nvSpPr>
        <p:spPr bwMode="auto">
          <a:xfrm>
            <a:off x="4430713" y="2309813"/>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57" name="Text Box 21"/>
          <p:cNvSpPr txBox="1">
            <a:spLocks noChangeArrowheads="1"/>
          </p:cNvSpPr>
          <p:nvPr/>
        </p:nvSpPr>
        <p:spPr bwMode="auto">
          <a:xfrm>
            <a:off x="5203825" y="2809875"/>
            <a:ext cx="1968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endParaRPr lang="en-US" sz="1400"/>
          </a:p>
        </p:txBody>
      </p:sp>
      <p:sp>
        <p:nvSpPr>
          <p:cNvPr id="1191958" name="Text Box 22"/>
          <p:cNvSpPr txBox="1">
            <a:spLocks noChangeArrowheads="1"/>
          </p:cNvSpPr>
          <p:nvPr/>
        </p:nvSpPr>
        <p:spPr bwMode="auto">
          <a:xfrm>
            <a:off x="4822825" y="3900488"/>
            <a:ext cx="29686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59" name="Text Box 23"/>
          <p:cNvSpPr txBox="1">
            <a:spLocks noChangeArrowheads="1"/>
          </p:cNvSpPr>
          <p:nvPr/>
        </p:nvSpPr>
        <p:spPr bwMode="auto">
          <a:xfrm>
            <a:off x="4411663" y="3363913"/>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60" name="Text Box 24"/>
          <p:cNvSpPr txBox="1">
            <a:spLocks noChangeArrowheads="1"/>
          </p:cNvSpPr>
          <p:nvPr/>
        </p:nvSpPr>
        <p:spPr bwMode="auto">
          <a:xfrm>
            <a:off x="3687763" y="4370388"/>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61" name="Text Box 25"/>
          <p:cNvSpPr txBox="1">
            <a:spLocks noChangeArrowheads="1"/>
          </p:cNvSpPr>
          <p:nvPr/>
        </p:nvSpPr>
        <p:spPr bwMode="auto">
          <a:xfrm>
            <a:off x="5178425" y="4383088"/>
            <a:ext cx="25082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p>
        </p:txBody>
      </p:sp>
      <p:sp>
        <p:nvSpPr>
          <p:cNvPr id="1191962" name="Text Box 26"/>
          <p:cNvSpPr txBox="1">
            <a:spLocks noChangeArrowheads="1"/>
          </p:cNvSpPr>
          <p:nvPr/>
        </p:nvSpPr>
        <p:spPr bwMode="auto">
          <a:xfrm>
            <a:off x="4059238" y="3843338"/>
            <a:ext cx="19685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 </a:t>
            </a:r>
            <a:endParaRPr lang="en-US" sz="1400"/>
          </a:p>
        </p:txBody>
      </p:sp>
      <p:sp>
        <p:nvSpPr>
          <p:cNvPr id="1191963" name="Text Box 27"/>
          <p:cNvSpPr txBox="1">
            <a:spLocks noChangeArrowheads="1"/>
          </p:cNvSpPr>
          <p:nvPr/>
        </p:nvSpPr>
        <p:spPr bwMode="auto">
          <a:xfrm>
            <a:off x="7519988" y="1809750"/>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4" name="Text Box 28"/>
          <p:cNvSpPr txBox="1">
            <a:spLocks noChangeArrowheads="1"/>
          </p:cNvSpPr>
          <p:nvPr/>
        </p:nvSpPr>
        <p:spPr bwMode="auto">
          <a:xfrm>
            <a:off x="7112000" y="2833688"/>
            <a:ext cx="29686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5" name="Text Box 29"/>
          <p:cNvSpPr txBox="1">
            <a:spLocks noChangeArrowheads="1"/>
          </p:cNvSpPr>
          <p:nvPr/>
        </p:nvSpPr>
        <p:spPr bwMode="auto">
          <a:xfrm>
            <a:off x="8253413" y="2282825"/>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6" name="Text Box 30"/>
          <p:cNvSpPr txBox="1">
            <a:spLocks noChangeArrowheads="1"/>
          </p:cNvSpPr>
          <p:nvPr/>
        </p:nvSpPr>
        <p:spPr bwMode="auto">
          <a:xfrm>
            <a:off x="6764338" y="3343275"/>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7" name="Text Box 31"/>
          <p:cNvSpPr txBox="1">
            <a:spLocks noChangeArrowheads="1"/>
          </p:cNvSpPr>
          <p:nvPr/>
        </p:nvSpPr>
        <p:spPr bwMode="auto">
          <a:xfrm>
            <a:off x="7847013" y="2832100"/>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8" name="Text Box 32"/>
          <p:cNvSpPr txBox="1">
            <a:spLocks noChangeArrowheads="1"/>
          </p:cNvSpPr>
          <p:nvPr/>
        </p:nvSpPr>
        <p:spPr bwMode="auto">
          <a:xfrm>
            <a:off x="7524750" y="3810000"/>
            <a:ext cx="2968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69" name="Text Box 33"/>
          <p:cNvSpPr txBox="1">
            <a:spLocks noChangeArrowheads="1"/>
          </p:cNvSpPr>
          <p:nvPr/>
        </p:nvSpPr>
        <p:spPr bwMode="auto">
          <a:xfrm>
            <a:off x="8251825" y="3343275"/>
            <a:ext cx="2968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70" name="Text Box 34"/>
          <p:cNvSpPr txBox="1">
            <a:spLocks noChangeArrowheads="1"/>
          </p:cNvSpPr>
          <p:nvPr/>
        </p:nvSpPr>
        <p:spPr bwMode="auto">
          <a:xfrm>
            <a:off x="7118350" y="4349750"/>
            <a:ext cx="2968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71" name="Text Box 35"/>
          <p:cNvSpPr txBox="1">
            <a:spLocks noChangeArrowheads="1"/>
          </p:cNvSpPr>
          <p:nvPr/>
        </p:nvSpPr>
        <p:spPr bwMode="auto">
          <a:xfrm>
            <a:off x="7866063" y="4362450"/>
            <a:ext cx="29686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i="1"/>
              <a:t>RR</a:t>
            </a:r>
            <a:endParaRPr lang="en-US" sz="1400"/>
          </a:p>
        </p:txBody>
      </p:sp>
      <p:sp>
        <p:nvSpPr>
          <p:cNvPr id="1191972" name="Text Box 36"/>
          <p:cNvSpPr txBox="1">
            <a:spLocks noChangeArrowheads="1"/>
          </p:cNvSpPr>
          <p:nvPr/>
        </p:nvSpPr>
        <p:spPr bwMode="auto">
          <a:xfrm>
            <a:off x="912813" y="4805363"/>
            <a:ext cx="108426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Generation 1</a:t>
            </a:r>
          </a:p>
        </p:txBody>
      </p:sp>
      <p:sp>
        <p:nvSpPr>
          <p:cNvPr id="1191973" name="Text Box 37"/>
          <p:cNvSpPr txBox="1">
            <a:spLocks noChangeArrowheads="1"/>
          </p:cNvSpPr>
          <p:nvPr/>
        </p:nvSpPr>
        <p:spPr bwMode="auto">
          <a:xfrm>
            <a:off x="444500" y="5026025"/>
            <a:ext cx="20034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400" i="1"/>
              <a:t>p</a:t>
            </a:r>
            <a:r>
              <a:rPr lang="en-US" sz="1400"/>
              <a:t> (frequency of </a:t>
            </a:r>
            <a:r>
              <a:rPr lang="en-US" sz="1400" i="1"/>
              <a:t>R</a:t>
            </a:r>
            <a:r>
              <a:rPr lang="en-US" sz="1400"/>
              <a:t>) </a:t>
            </a:r>
            <a:r>
              <a:rPr lang="en-US" sz="1400">
                <a:sym typeface="Symbol" charset="0"/>
              </a:rPr>
              <a:t></a:t>
            </a:r>
            <a:r>
              <a:rPr lang="en-US" sz="1400"/>
              <a:t> 0.7</a:t>
            </a:r>
          </a:p>
          <a:p>
            <a:pPr algn="ctr"/>
            <a:r>
              <a:rPr lang="en-US" sz="1400" i="1"/>
              <a:t>q</a:t>
            </a:r>
            <a:r>
              <a:rPr lang="en-US" sz="1400"/>
              <a:t> (frequency of </a:t>
            </a:r>
            <a:r>
              <a:rPr lang="en-US" sz="1400" i="1"/>
              <a:t>r</a:t>
            </a:r>
            <a:r>
              <a:rPr lang="en-US" sz="1400"/>
              <a:t>) </a:t>
            </a:r>
            <a:r>
              <a:rPr lang="en-US" sz="1400">
                <a:sym typeface="Symbol" charset="0"/>
              </a:rPr>
              <a:t></a:t>
            </a:r>
            <a:r>
              <a:rPr lang="en-US" sz="1400"/>
              <a:t> 0.3</a:t>
            </a:r>
          </a:p>
        </p:txBody>
      </p:sp>
      <p:sp>
        <p:nvSpPr>
          <p:cNvPr id="1191974" name="Text Box 38"/>
          <p:cNvSpPr txBox="1">
            <a:spLocks noChangeArrowheads="1"/>
          </p:cNvSpPr>
          <p:nvPr/>
        </p:nvSpPr>
        <p:spPr bwMode="auto">
          <a:xfrm>
            <a:off x="4027488" y="4803775"/>
            <a:ext cx="1084262"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Generation 2</a:t>
            </a:r>
          </a:p>
        </p:txBody>
      </p:sp>
      <p:sp>
        <p:nvSpPr>
          <p:cNvPr id="1191975" name="Text Box 39"/>
          <p:cNvSpPr txBox="1">
            <a:spLocks noChangeArrowheads="1"/>
          </p:cNvSpPr>
          <p:nvPr/>
        </p:nvSpPr>
        <p:spPr bwMode="auto">
          <a:xfrm>
            <a:off x="4283075" y="5024438"/>
            <a:ext cx="5810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400" i="1"/>
              <a:t>p</a:t>
            </a:r>
            <a:r>
              <a:rPr lang="en-US" sz="1400"/>
              <a:t> </a:t>
            </a:r>
            <a:r>
              <a:rPr lang="en-US" sz="1400">
                <a:sym typeface="Symbol" charset="0"/>
              </a:rPr>
              <a:t></a:t>
            </a:r>
            <a:r>
              <a:rPr lang="en-US" sz="1400"/>
              <a:t> 0.5</a:t>
            </a:r>
          </a:p>
          <a:p>
            <a:pPr algn="ctr"/>
            <a:r>
              <a:rPr lang="en-US" sz="1400" i="1"/>
              <a:t>q</a:t>
            </a:r>
            <a:r>
              <a:rPr lang="en-US" sz="1400"/>
              <a:t> </a:t>
            </a:r>
            <a:r>
              <a:rPr lang="en-US" sz="1400">
                <a:sym typeface="Symbol" charset="0"/>
              </a:rPr>
              <a:t></a:t>
            </a:r>
            <a:r>
              <a:rPr lang="en-US" sz="1400"/>
              <a:t> 0.5</a:t>
            </a:r>
          </a:p>
        </p:txBody>
      </p:sp>
      <p:sp>
        <p:nvSpPr>
          <p:cNvPr id="1191976" name="Text Box 40"/>
          <p:cNvSpPr txBox="1">
            <a:spLocks noChangeArrowheads="1"/>
          </p:cNvSpPr>
          <p:nvPr/>
        </p:nvSpPr>
        <p:spPr bwMode="auto">
          <a:xfrm>
            <a:off x="7137400" y="4805363"/>
            <a:ext cx="1084263"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Generation 3</a:t>
            </a:r>
          </a:p>
        </p:txBody>
      </p:sp>
      <p:sp>
        <p:nvSpPr>
          <p:cNvPr id="1191977" name="Text Box 41"/>
          <p:cNvSpPr txBox="1">
            <a:spLocks noChangeArrowheads="1"/>
          </p:cNvSpPr>
          <p:nvPr/>
        </p:nvSpPr>
        <p:spPr bwMode="auto">
          <a:xfrm>
            <a:off x="7392988" y="5024438"/>
            <a:ext cx="5810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400" i="1"/>
              <a:t>p</a:t>
            </a:r>
            <a:r>
              <a:rPr lang="en-US" sz="1400"/>
              <a:t> </a:t>
            </a:r>
            <a:r>
              <a:rPr lang="en-US" sz="1400">
                <a:sym typeface="Symbol" charset="0"/>
              </a:rPr>
              <a:t></a:t>
            </a:r>
            <a:r>
              <a:rPr lang="en-US" sz="1400"/>
              <a:t> 1.0</a:t>
            </a:r>
          </a:p>
          <a:p>
            <a:pPr algn="ctr"/>
            <a:r>
              <a:rPr lang="en-US" sz="1400" i="1"/>
              <a:t>q</a:t>
            </a:r>
            <a:r>
              <a:rPr lang="en-US" sz="1400"/>
              <a:t> </a:t>
            </a:r>
            <a:r>
              <a:rPr lang="en-US" sz="1400">
                <a:sym typeface="Symbol" charset="0"/>
              </a:rPr>
              <a:t></a:t>
            </a:r>
            <a:r>
              <a:rPr lang="en-US" sz="1400"/>
              <a:t> 0.0</a:t>
            </a:r>
          </a:p>
        </p:txBody>
      </p:sp>
      <p:sp>
        <p:nvSpPr>
          <p:cNvPr id="1191938" name="Rectangle 2"/>
          <p:cNvSpPr>
            <a:spLocks noChangeArrowheads="1"/>
          </p:cNvSpPr>
          <p:nvPr/>
        </p:nvSpPr>
        <p:spPr bwMode="auto">
          <a:xfrm>
            <a:off x="6350000" y="6478588"/>
            <a:ext cx="2768600"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13.22-3</a:t>
            </a:r>
          </a:p>
        </p:txBody>
      </p:sp>
      <p:sp>
        <p:nvSpPr>
          <p:cNvPr id="42" name="Rectangle 2"/>
          <p:cNvSpPr>
            <a:spLocks noGrp="1" noChangeArrowheads="1"/>
          </p:cNvSpPr>
          <p:nvPr>
            <p:ph type="title"/>
          </p:nvPr>
        </p:nvSpPr>
        <p:spPr>
          <a:xfrm>
            <a:off x="204788" y="65088"/>
            <a:ext cx="8534400" cy="515526"/>
          </a:xfrm>
        </p:spPr>
        <p:txBody>
          <a:bodyPr/>
          <a:lstStyle/>
          <a:p>
            <a:r>
              <a:rPr lang="en-US" dirty="0" smtClean="0">
                <a:solidFill>
                  <a:schemeClr val="tx1"/>
                </a:solidFill>
              </a:rPr>
              <a:t>Genetic Drift</a:t>
            </a:r>
            <a:endParaRPr lang="en-US" dirty="0">
              <a:solidFill>
                <a:schemeClr val="tx1"/>
              </a:solidFill>
            </a:endParaRPr>
          </a:p>
        </p:txBody>
      </p:sp>
      <p:sp>
        <p:nvSpPr>
          <p:cNvPr id="43"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a:t>Interpreting Data</a:t>
            </a:r>
            <a:endParaRPr lang="en-US">
              <a:solidFill>
                <a:srgbClr val="F7955A"/>
              </a:solidFill>
            </a:endParaRPr>
          </a:p>
        </p:txBody>
      </p:sp>
      <p:sp>
        <p:nvSpPr>
          <p:cNvPr id="585731" name="Rectangle 3"/>
          <p:cNvSpPr>
            <a:spLocks noGrp="1" noChangeArrowheads="1"/>
          </p:cNvSpPr>
          <p:nvPr>
            <p:ph type="body" sz="half" idx="1"/>
          </p:nvPr>
        </p:nvSpPr>
        <p:spPr>
          <a:xfrm>
            <a:off x="4714875" y="700088"/>
            <a:ext cx="4271963" cy="5835650"/>
          </a:xfrm>
        </p:spPr>
        <p:txBody>
          <a:bodyPr/>
          <a:lstStyle/>
          <a:p>
            <a:r>
              <a:rPr lang="en-US" sz="2200"/>
              <a:t>Only one run of the model is graphed. Note that the A1 allele went extinct after about 100 generations. Which of the following is most likely for additional trials?</a:t>
            </a:r>
          </a:p>
          <a:p>
            <a:pPr lvl="1" indent="-450850"/>
            <a:r>
              <a:rPr lang="en-US" sz="2200"/>
              <a:t>A1 will always go extinct in fewer than 500 generations.</a:t>
            </a:r>
          </a:p>
          <a:p>
            <a:pPr lvl="1" indent="-450850"/>
            <a:r>
              <a:rPr lang="en-US" sz="2200"/>
              <a:t>A1 will not go extinct in fewer than 500 generations.</a:t>
            </a:r>
          </a:p>
          <a:p>
            <a:pPr lvl="1" indent="-450850"/>
            <a:r>
              <a:rPr lang="en-US" sz="2200"/>
              <a:t>A1 will go to either 1.0 or 0.0 in fewer than 500 generations.</a:t>
            </a:r>
          </a:p>
        </p:txBody>
      </p:sp>
      <p:sp>
        <p:nvSpPr>
          <p:cNvPr id="585732"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pic>
        <p:nvPicPr>
          <p:cNvPr id="585733" name="Picture 5" descr="Drif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658813"/>
            <a:ext cx="4359275" cy="3149600"/>
          </a:xfrm>
          <a:prstGeom prst="rect">
            <a:avLst/>
          </a:prstGeom>
          <a:noFill/>
          <a:extLst>
            <a:ext uri="{909E8E84-426E-40dd-AFC4-6F175D3DCCD1}">
              <a14:hiddenFill xmlns:a14="http://schemas.microsoft.com/office/drawing/2010/main">
                <a:solidFill>
                  <a:srgbClr val="FFFFFF"/>
                </a:solidFill>
              </a14:hiddenFill>
            </a:ext>
          </a:extLst>
        </p:spPr>
      </p:pic>
      <p:sp>
        <p:nvSpPr>
          <p:cNvPr id="585734" name="Rectangle 6"/>
          <p:cNvSpPr>
            <a:spLocks noChangeArrowheads="1"/>
          </p:cNvSpPr>
          <p:nvPr/>
        </p:nvSpPr>
        <p:spPr bwMode="auto">
          <a:xfrm>
            <a:off x="244475" y="3692525"/>
            <a:ext cx="43100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45000"/>
              </a:spcBef>
              <a:spcAft>
                <a:spcPct val="20000"/>
              </a:spcAft>
              <a:buClr>
                <a:schemeClr val="tx2"/>
              </a:buClr>
              <a:buFont typeface="Times New Roman" charset="0"/>
              <a:buNone/>
            </a:pPr>
            <a:r>
              <a:rPr lang="en-US" sz="2000" b="1">
                <a:solidFill>
                  <a:srgbClr val="000099"/>
                </a:solidFill>
              </a:rPr>
              <a:t>Genetic drift</a:t>
            </a:r>
            <a:r>
              <a:rPr lang="en-US" sz="2000">
                <a:solidFill>
                  <a:srgbClr val="000099"/>
                </a:solidFill>
              </a:rPr>
              <a:t> is the change in the gene pool of a small population due to chance. This graph represents a computer model of the change in frequency of one allele (A1) (out of two at one locus) in a starting population of 100. All other Hardy-Weinberg conditions apply.</a:t>
            </a:r>
          </a:p>
        </p:txBody>
      </p:sp>
      <p:pic>
        <p:nvPicPr>
          <p:cNvPr id="585736" name="PRS Question Icon" descr="PRS3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23266947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t>Interpreting Data</a:t>
            </a:r>
            <a:endParaRPr lang="en-US">
              <a:solidFill>
                <a:srgbClr val="F7955A"/>
              </a:solidFill>
            </a:endParaRPr>
          </a:p>
        </p:txBody>
      </p:sp>
      <p:sp>
        <p:nvSpPr>
          <p:cNvPr id="587779" name="Rectangle 3"/>
          <p:cNvSpPr>
            <a:spLocks noGrp="1" noChangeArrowheads="1"/>
          </p:cNvSpPr>
          <p:nvPr>
            <p:ph type="body" sz="half" idx="1"/>
          </p:nvPr>
        </p:nvSpPr>
        <p:spPr>
          <a:xfrm>
            <a:off x="4587875" y="700088"/>
            <a:ext cx="4337050" cy="5165725"/>
          </a:xfrm>
        </p:spPr>
        <p:txBody>
          <a:bodyPr/>
          <a:lstStyle/>
          <a:p>
            <a:r>
              <a:rPr lang="en-US" sz="2200"/>
              <a:t>Here, three runs of the model are graphed. Which of the following is most likely?</a:t>
            </a:r>
          </a:p>
          <a:p>
            <a:pPr lvl="1" indent="-450850"/>
            <a:r>
              <a:rPr lang="en-US" sz="2200"/>
              <a:t>About 50% of the time, A1 will go extinct in fewer than 500 generations.</a:t>
            </a:r>
          </a:p>
          <a:p>
            <a:pPr lvl="1" indent="-450850"/>
            <a:r>
              <a:rPr lang="en-US" sz="2200"/>
              <a:t>About 67% of the time, A1 will go extinct in fewer than 500 generations.</a:t>
            </a:r>
          </a:p>
          <a:p>
            <a:pPr lvl="1" indent="-450850"/>
            <a:r>
              <a:rPr lang="en-US" sz="2200"/>
              <a:t>About 67% of the time, A1 will go to a frequency of 100% in fewer than 500 generations.</a:t>
            </a:r>
          </a:p>
        </p:txBody>
      </p:sp>
      <p:sp>
        <p:nvSpPr>
          <p:cNvPr id="587780"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pic>
        <p:nvPicPr>
          <p:cNvPr id="587781" name="Picture 5" descr="Drif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684213"/>
            <a:ext cx="4376737" cy="3160712"/>
          </a:xfrm>
          <a:prstGeom prst="rect">
            <a:avLst/>
          </a:prstGeom>
          <a:noFill/>
          <a:extLst>
            <a:ext uri="{909E8E84-426E-40dd-AFC4-6F175D3DCCD1}">
              <a14:hiddenFill xmlns:a14="http://schemas.microsoft.com/office/drawing/2010/main">
                <a:solidFill>
                  <a:srgbClr val="FFFFFF"/>
                </a:solidFill>
              </a14:hiddenFill>
            </a:ext>
          </a:extLst>
        </p:spPr>
      </p:pic>
      <p:sp>
        <p:nvSpPr>
          <p:cNvPr id="587783" name="Rectangle 7"/>
          <p:cNvSpPr>
            <a:spLocks noChangeArrowheads="1"/>
          </p:cNvSpPr>
          <p:nvPr/>
        </p:nvSpPr>
        <p:spPr bwMode="auto">
          <a:xfrm>
            <a:off x="244475" y="3725863"/>
            <a:ext cx="43100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45000"/>
              </a:spcBef>
              <a:spcAft>
                <a:spcPct val="20000"/>
              </a:spcAft>
              <a:buClr>
                <a:schemeClr val="tx2"/>
              </a:buClr>
              <a:buFont typeface="Times New Roman" charset="0"/>
              <a:buNone/>
            </a:pPr>
            <a:r>
              <a:rPr lang="en-US" sz="2000" b="1">
                <a:solidFill>
                  <a:srgbClr val="000099"/>
                </a:solidFill>
              </a:rPr>
              <a:t>Genetic drift</a:t>
            </a:r>
            <a:r>
              <a:rPr lang="en-US" sz="2000">
                <a:solidFill>
                  <a:srgbClr val="000099"/>
                </a:solidFill>
              </a:rPr>
              <a:t> is the change in the gene pool of a small population due to chance. This graph represents a computer model of the change in frequency of one allele (A1) (out of two at one locus) in a starting population of 100. All other Hardy-Weinberg conditions apply.</a:t>
            </a:r>
          </a:p>
        </p:txBody>
      </p:sp>
      <p:pic>
        <p:nvPicPr>
          <p:cNvPr id="587784" name="PRS Question Icon" descr="PRS3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7934506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t>Interpreting Data</a:t>
            </a:r>
            <a:endParaRPr lang="en-US">
              <a:solidFill>
                <a:srgbClr val="F7955A"/>
              </a:solidFill>
            </a:endParaRPr>
          </a:p>
        </p:txBody>
      </p:sp>
      <p:sp>
        <p:nvSpPr>
          <p:cNvPr id="589827" name="Rectangle 3"/>
          <p:cNvSpPr>
            <a:spLocks noGrp="1" noChangeArrowheads="1"/>
          </p:cNvSpPr>
          <p:nvPr>
            <p:ph type="body" sz="half" idx="1"/>
          </p:nvPr>
        </p:nvSpPr>
        <p:spPr>
          <a:xfrm>
            <a:off x="4464050" y="935038"/>
            <a:ext cx="4502150" cy="5581650"/>
          </a:xfrm>
        </p:spPr>
        <p:txBody>
          <a:bodyPr/>
          <a:lstStyle/>
          <a:p>
            <a:pPr>
              <a:lnSpc>
                <a:spcPct val="90000"/>
              </a:lnSpc>
            </a:pPr>
            <a:r>
              <a:rPr lang="en-US" sz="2300"/>
              <a:t>Here, three runs of the model are graphed for a larger population of 1,000. How does the larger population affect the rate of drift?</a:t>
            </a:r>
          </a:p>
          <a:p>
            <a:pPr lvl="1" indent="-450850">
              <a:lnSpc>
                <a:spcPct val="90000"/>
              </a:lnSpc>
            </a:pPr>
            <a:r>
              <a:rPr lang="en-US" sz="2300"/>
              <a:t>A1 allele will never become fixed at 1.0 or 0.0.</a:t>
            </a:r>
          </a:p>
          <a:p>
            <a:pPr lvl="1" indent="-450850">
              <a:lnSpc>
                <a:spcPct val="90000"/>
              </a:lnSpc>
            </a:pPr>
            <a:r>
              <a:rPr lang="en-US" sz="2300"/>
              <a:t>It takes more generations for the A1 allele to become fixed at 1.0 or 0.0.</a:t>
            </a:r>
          </a:p>
          <a:p>
            <a:pPr lvl="1" indent="-450850">
              <a:lnSpc>
                <a:spcPct val="90000"/>
              </a:lnSpc>
            </a:pPr>
            <a:r>
              <a:rPr lang="en-US" sz="2300"/>
              <a:t>The greater population size indicates that A1 must be the dominant allele.</a:t>
            </a:r>
          </a:p>
        </p:txBody>
      </p:sp>
      <p:sp>
        <p:nvSpPr>
          <p:cNvPr id="58982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sp>
        <p:nvSpPr>
          <p:cNvPr id="589829" name="Rectangle 5"/>
          <p:cNvSpPr>
            <a:spLocks noChangeArrowheads="1"/>
          </p:cNvSpPr>
          <p:nvPr/>
        </p:nvSpPr>
        <p:spPr bwMode="auto">
          <a:xfrm>
            <a:off x="244475" y="3810000"/>
            <a:ext cx="41068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45000"/>
              </a:spcBef>
              <a:spcAft>
                <a:spcPct val="20000"/>
              </a:spcAft>
              <a:buClr>
                <a:schemeClr val="tx2"/>
              </a:buClr>
              <a:buFont typeface="Times New Roman" charset="0"/>
              <a:buNone/>
            </a:pPr>
            <a:r>
              <a:rPr lang="en-US" sz="2000">
                <a:solidFill>
                  <a:srgbClr val="000099"/>
                </a:solidFill>
              </a:rPr>
              <a:t>This graph represents a computer model of the change in frequency of one allele (A1) (out of two at one locus) in a starting population of 1,000. All other Hardy-Weinberg conditions apply.</a:t>
            </a:r>
          </a:p>
        </p:txBody>
      </p:sp>
      <p:pic>
        <p:nvPicPr>
          <p:cNvPr id="589830" name="Picture 6" descr="drif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666750"/>
            <a:ext cx="4222750" cy="3051175"/>
          </a:xfrm>
          <a:prstGeom prst="rect">
            <a:avLst/>
          </a:prstGeom>
          <a:noFill/>
          <a:extLst>
            <a:ext uri="{909E8E84-426E-40dd-AFC4-6F175D3DCCD1}">
              <a14:hiddenFill xmlns:a14="http://schemas.microsoft.com/office/drawing/2010/main">
                <a:solidFill>
                  <a:srgbClr val="FFFFFF"/>
                </a:solidFill>
              </a14:hiddenFill>
            </a:ext>
          </a:extLst>
        </p:spPr>
      </p:pic>
      <p:pic>
        <p:nvPicPr>
          <p:cNvPr id="589832" name="PRS Question Icon" descr="PRS3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0269718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body" idx="1"/>
          </p:nvPr>
        </p:nvSpPr>
        <p:spPr>
          <a:xfrm>
            <a:off x="215900" y="660400"/>
            <a:ext cx="8610600" cy="2228850"/>
          </a:xfrm>
        </p:spPr>
        <p:txBody>
          <a:bodyPr/>
          <a:lstStyle/>
          <a:p>
            <a:pPr lvl="1"/>
            <a:r>
              <a:rPr lang="en-US"/>
              <a:t>Bottlenecking in a population usually reduces genetic variation because at least some alleles are likely to be lost from the gene pool.</a:t>
            </a:r>
          </a:p>
          <a:p>
            <a:pPr lvl="1"/>
            <a:r>
              <a:rPr lang="en-US"/>
              <a:t>Cheetahs appear to have experienced at least two genetic bottlenecks in the past 10,000 years.</a:t>
            </a:r>
          </a:p>
        </p:txBody>
      </p:sp>
      <p:sp>
        <p:nvSpPr>
          <p:cNvPr id="1128451"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Picture 4" descr="13_24CheetahBottlenec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33" y="2769157"/>
            <a:ext cx="4834310" cy="372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t>Concept Check</a:t>
            </a:r>
            <a:endParaRPr lang="en-US">
              <a:solidFill>
                <a:srgbClr val="F7955A"/>
              </a:solidFill>
            </a:endParaRPr>
          </a:p>
        </p:txBody>
      </p:sp>
      <p:sp>
        <p:nvSpPr>
          <p:cNvPr id="579587" name="Rectangle 3"/>
          <p:cNvSpPr>
            <a:spLocks noGrp="1" noChangeArrowheads="1"/>
          </p:cNvSpPr>
          <p:nvPr>
            <p:ph type="body" sz="half" idx="1"/>
          </p:nvPr>
        </p:nvSpPr>
        <p:spPr>
          <a:xfrm>
            <a:off x="206375" y="1111250"/>
            <a:ext cx="8493125" cy="4768850"/>
          </a:xfrm>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2400"/>
              <a:t>Darwin proposed the theory of natural selection as the mechanism of evolution based on three observations about nature. Which of the following were part of Darwin</a:t>
            </a:r>
            <a:r>
              <a:rPr lang="ja-JP" altLang="en-US" sz="2400">
                <a:latin typeface="Arial"/>
              </a:rPr>
              <a:t>’</a:t>
            </a:r>
            <a:r>
              <a:rPr lang="en-US" sz="2400"/>
              <a:t>s observations?</a:t>
            </a:r>
          </a:p>
          <a:p>
            <a:pPr lvl="1" indent="-450850"/>
            <a:r>
              <a:rPr lang="en-US" sz="2400"/>
              <a:t>Populations have the potential to produce more individuals than the environment can support.</a:t>
            </a:r>
          </a:p>
          <a:p>
            <a:pPr lvl="1" indent="-450850"/>
            <a:r>
              <a:rPr lang="en-US" sz="2400"/>
              <a:t>Individuals in some populations have varied characteristics. </a:t>
            </a:r>
          </a:p>
          <a:p>
            <a:pPr lvl="1" indent="-450850"/>
            <a:r>
              <a:rPr lang="en-US" sz="2400"/>
              <a:t>Variation in individuals appears to be inherited.</a:t>
            </a:r>
          </a:p>
          <a:p>
            <a:pPr lvl="1" indent="-450850"/>
            <a:r>
              <a:rPr lang="en-US" sz="2400"/>
              <a:t>All of the above are correct.</a:t>
            </a:r>
          </a:p>
        </p:txBody>
      </p:sp>
      <p:sp>
        <p:nvSpPr>
          <p:cNvPr id="57958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400" b="1">
                <a:latin typeface="Tahoma" charset="0"/>
              </a:rPr>
              <a:t>0</a:t>
            </a:r>
          </a:p>
        </p:txBody>
      </p:sp>
      <p:pic>
        <p:nvPicPr>
          <p:cNvPr id="579591" name="PRS Question Icon" descr="PRS3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8496300" y="1143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316359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204788" y="65088"/>
            <a:ext cx="8534400" cy="503237"/>
          </a:xfrm>
        </p:spPr>
        <p:txBody>
          <a:bodyPr/>
          <a:lstStyle/>
          <a:p>
            <a:r>
              <a:rPr lang="en-US">
                <a:solidFill>
                  <a:schemeClr val="tx1"/>
                </a:solidFill>
              </a:rPr>
              <a:t>The Founder Effect</a:t>
            </a:r>
          </a:p>
        </p:txBody>
      </p:sp>
      <p:sp>
        <p:nvSpPr>
          <p:cNvPr id="1131523" name="Rectangle 3"/>
          <p:cNvSpPr>
            <a:spLocks noGrp="1" noChangeArrowheads="1"/>
          </p:cNvSpPr>
          <p:nvPr>
            <p:ph type="body" idx="1"/>
          </p:nvPr>
        </p:nvSpPr>
        <p:spPr>
          <a:xfrm>
            <a:off x="215900" y="660400"/>
            <a:ext cx="8610600" cy="4376583"/>
          </a:xfrm>
        </p:spPr>
        <p:txBody>
          <a:bodyPr/>
          <a:lstStyle/>
          <a:p>
            <a:pPr lvl="1"/>
            <a:r>
              <a:rPr lang="en-US" dirty="0"/>
              <a:t>The </a:t>
            </a:r>
            <a:r>
              <a:rPr lang="en-US" b="1" dirty="0"/>
              <a:t>founder effect</a:t>
            </a:r>
            <a:r>
              <a:rPr lang="en-US" dirty="0"/>
              <a:t> is likely when a few individuals colonize an isolated habitat and represent genetic drift in a new </a:t>
            </a:r>
            <a:r>
              <a:rPr lang="en-US" dirty="0" smtClean="0"/>
              <a:t>colony. </a:t>
            </a:r>
            <a:r>
              <a:rPr lang="en-US" dirty="0" smtClean="0">
                <a:hlinkClick r:id="rId3"/>
              </a:rPr>
              <a:t>http://bcs.whfreeman.com/thelifewire/content/chp24/2402002.html</a:t>
            </a:r>
            <a:r>
              <a:rPr lang="en-US" dirty="0" smtClean="0"/>
              <a:t>.</a:t>
            </a:r>
          </a:p>
          <a:p>
            <a:pPr lvl="1"/>
            <a:r>
              <a:rPr lang="en-US" dirty="0" smtClean="0"/>
              <a:t>The founder effect explains the relatively high frequency of certain inherited disorders among some small human populations.</a:t>
            </a:r>
          </a:p>
          <a:p>
            <a:pPr lvl="1"/>
            <a:r>
              <a:rPr lang="en-US" dirty="0">
                <a:hlinkClick r:id="rId4"/>
              </a:rPr>
              <a:t>http://youtu.be/</a:t>
            </a:r>
            <a:r>
              <a:rPr lang="en-US" dirty="0" smtClean="0">
                <a:hlinkClick r:id="rId4"/>
              </a:rPr>
              <a:t>Q6JEA2olNts</a:t>
            </a:r>
            <a:endParaRPr lang="en-US" dirty="0" smtClean="0"/>
          </a:p>
          <a:p>
            <a:pPr lvl="1"/>
            <a:endParaRPr lang="en-US" dirty="0" smtClean="0"/>
          </a:p>
          <a:p>
            <a:pPr lvl="1"/>
            <a:endParaRPr lang="en-US" dirty="0"/>
          </a:p>
        </p:txBody>
      </p:sp>
      <p:sp>
        <p:nvSpPr>
          <p:cNvPr id="1131524" name="Line 4"/>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5"/>
          <a:stretch>
            <a:fillRect/>
          </a:stretch>
        </p:blipFill>
        <p:spPr>
          <a:xfrm>
            <a:off x="3375575" y="3845677"/>
            <a:ext cx="4701564" cy="23776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8932" name="Picture 4" descr="13_28NaturalSelec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69850"/>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48933" name="Text Box 5"/>
          <p:cNvSpPr txBox="1">
            <a:spLocks noChangeArrowheads="1"/>
          </p:cNvSpPr>
          <p:nvPr/>
        </p:nvSpPr>
        <p:spPr bwMode="auto">
          <a:xfrm>
            <a:off x="3983038" y="1252538"/>
            <a:ext cx="1217612"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800"/>
              <a:t>Original</a:t>
            </a:r>
          </a:p>
          <a:p>
            <a:pPr algn="ctr"/>
            <a:r>
              <a:rPr lang="en-US" sz="1800"/>
              <a:t>population</a:t>
            </a:r>
          </a:p>
        </p:txBody>
      </p:sp>
      <p:sp>
        <p:nvSpPr>
          <p:cNvPr id="1148934" name="Line 6"/>
          <p:cNvSpPr>
            <a:spLocks noChangeShapeType="1"/>
          </p:cNvSpPr>
          <p:nvPr/>
        </p:nvSpPr>
        <p:spPr bwMode="auto">
          <a:xfrm flipV="1">
            <a:off x="2100263" y="3152775"/>
            <a:ext cx="420687" cy="91916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8935" name="Text Box 7"/>
          <p:cNvSpPr txBox="1">
            <a:spLocks noChangeArrowheads="1"/>
          </p:cNvSpPr>
          <p:nvPr/>
        </p:nvSpPr>
        <p:spPr bwMode="auto">
          <a:xfrm>
            <a:off x="1931988" y="2586038"/>
            <a:ext cx="1217612"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Evolved</a:t>
            </a:r>
          </a:p>
          <a:p>
            <a:pPr algn="l"/>
            <a:r>
              <a:rPr lang="en-US" sz="1800"/>
              <a:t>population</a:t>
            </a:r>
          </a:p>
        </p:txBody>
      </p:sp>
      <p:sp>
        <p:nvSpPr>
          <p:cNvPr id="1148936" name="Text Box 8"/>
          <p:cNvSpPr txBox="1">
            <a:spLocks noChangeArrowheads="1"/>
          </p:cNvSpPr>
          <p:nvPr/>
        </p:nvSpPr>
        <p:spPr bwMode="auto">
          <a:xfrm>
            <a:off x="3417888" y="2751138"/>
            <a:ext cx="24622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1800"/>
              <a:t>Phenotypes (fur color)</a:t>
            </a:r>
          </a:p>
        </p:txBody>
      </p:sp>
      <p:sp>
        <p:nvSpPr>
          <p:cNvPr id="1148937" name="Text Box 9"/>
          <p:cNvSpPr txBox="1">
            <a:spLocks noChangeArrowheads="1"/>
          </p:cNvSpPr>
          <p:nvPr/>
        </p:nvSpPr>
        <p:spPr bwMode="auto">
          <a:xfrm rot="-5400000">
            <a:off x="2173287" y="992188"/>
            <a:ext cx="146526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Frequency</a:t>
            </a:r>
          </a:p>
          <a:p>
            <a:pPr algn="l"/>
            <a:r>
              <a:rPr lang="en-US" sz="1800"/>
              <a:t>of individuals</a:t>
            </a:r>
          </a:p>
        </p:txBody>
      </p:sp>
      <p:sp>
        <p:nvSpPr>
          <p:cNvPr id="1148938" name="Line 10"/>
          <p:cNvSpPr>
            <a:spLocks noChangeShapeType="1"/>
          </p:cNvSpPr>
          <p:nvPr/>
        </p:nvSpPr>
        <p:spPr bwMode="auto">
          <a:xfrm flipH="1" flipV="1">
            <a:off x="1098550" y="3425825"/>
            <a:ext cx="500063" cy="6715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8939" name="Text Box 11"/>
          <p:cNvSpPr txBox="1">
            <a:spLocks noChangeArrowheads="1"/>
          </p:cNvSpPr>
          <p:nvPr/>
        </p:nvSpPr>
        <p:spPr bwMode="auto">
          <a:xfrm>
            <a:off x="541338" y="2846388"/>
            <a:ext cx="1217612"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Original</a:t>
            </a:r>
          </a:p>
          <a:p>
            <a:pPr algn="l"/>
            <a:r>
              <a:rPr lang="en-US" sz="1800"/>
              <a:t>population</a:t>
            </a:r>
          </a:p>
        </p:txBody>
      </p:sp>
      <p:sp>
        <p:nvSpPr>
          <p:cNvPr id="1148940" name="Text Box 12"/>
          <p:cNvSpPr txBox="1">
            <a:spLocks noChangeArrowheads="1"/>
          </p:cNvSpPr>
          <p:nvPr/>
        </p:nvSpPr>
        <p:spPr bwMode="auto">
          <a:xfrm>
            <a:off x="328613" y="6196013"/>
            <a:ext cx="25971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(a) Directional selection</a:t>
            </a:r>
          </a:p>
        </p:txBody>
      </p:sp>
      <p:sp>
        <p:nvSpPr>
          <p:cNvPr id="1148941" name="Text Box 13"/>
          <p:cNvSpPr txBox="1">
            <a:spLocks noChangeArrowheads="1"/>
          </p:cNvSpPr>
          <p:nvPr/>
        </p:nvSpPr>
        <p:spPr bwMode="auto">
          <a:xfrm>
            <a:off x="3241675" y="6197600"/>
            <a:ext cx="25971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(b) Disruptive selection</a:t>
            </a:r>
          </a:p>
        </p:txBody>
      </p:sp>
      <p:sp>
        <p:nvSpPr>
          <p:cNvPr id="1148942" name="Text Box 14"/>
          <p:cNvSpPr txBox="1">
            <a:spLocks noChangeArrowheads="1"/>
          </p:cNvSpPr>
          <p:nvPr/>
        </p:nvSpPr>
        <p:spPr bwMode="auto">
          <a:xfrm>
            <a:off x="6137275" y="6199188"/>
            <a:ext cx="25971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800"/>
              <a:t>(c) Stabilizing selection</a:t>
            </a:r>
          </a:p>
        </p:txBody>
      </p:sp>
      <p:sp>
        <p:nvSpPr>
          <p:cNvPr id="1148930" name="Rectangle 2"/>
          <p:cNvSpPr>
            <a:spLocks noChangeArrowheads="1"/>
          </p:cNvSpPr>
          <p:nvPr/>
        </p:nvSpPr>
        <p:spPr bwMode="auto">
          <a:xfrm>
            <a:off x="6389688" y="6478588"/>
            <a:ext cx="2633662"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13.28</a:t>
            </a:r>
          </a:p>
        </p:txBody>
      </p:sp>
      <p:sp>
        <p:nvSpPr>
          <p:cNvPr id="2" name="Rectangle 1"/>
          <p:cNvSpPr/>
          <p:nvPr/>
        </p:nvSpPr>
        <p:spPr>
          <a:xfrm>
            <a:off x="6319955" y="296020"/>
            <a:ext cx="2679152" cy="2246769"/>
          </a:xfrm>
          <a:prstGeom prst="rect">
            <a:avLst/>
          </a:prstGeom>
        </p:spPr>
        <p:txBody>
          <a:bodyPr wrap="square">
            <a:spAutoFit/>
          </a:bodyPr>
          <a:lstStyle/>
          <a:p>
            <a:pPr lvl="1" algn="l"/>
            <a:r>
              <a:rPr lang="en-US" sz="2000" dirty="0"/>
              <a:t>Stabilizing selection:</a:t>
            </a:r>
          </a:p>
          <a:p>
            <a:pPr lvl="2" algn="l"/>
            <a:r>
              <a:rPr lang="en-US" sz="2000" dirty="0"/>
              <a:t>Favors intermediate phenotypes </a:t>
            </a:r>
          </a:p>
          <a:p>
            <a:pPr lvl="2" algn="l"/>
            <a:r>
              <a:rPr lang="en-US" sz="2000" dirty="0"/>
              <a:t>Is the most common</a:t>
            </a:r>
          </a:p>
        </p:txBody>
      </p:sp>
      <p:sp>
        <p:nvSpPr>
          <p:cNvPr id="15" name="Rectangle 2"/>
          <p:cNvSpPr>
            <a:spLocks noGrp="1" noChangeArrowheads="1"/>
          </p:cNvSpPr>
          <p:nvPr>
            <p:ph type="title"/>
          </p:nvPr>
        </p:nvSpPr>
        <p:spPr>
          <a:xfrm>
            <a:off x="337684" y="759195"/>
            <a:ext cx="1877253" cy="1205458"/>
          </a:xfrm>
        </p:spPr>
        <p:txBody>
          <a:bodyPr/>
          <a:lstStyle/>
          <a:p>
            <a:pPr algn="r"/>
            <a:r>
              <a:rPr lang="en-US" sz="2000" dirty="0">
                <a:solidFill>
                  <a:schemeClr val="tx1"/>
                </a:solidFill>
              </a:rPr>
              <a:t>Three General Outcomes of Natural Selection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4052" name="Picture 4" descr="13_29_SexualDimorphis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51293"/>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154053" name="Text Box 5"/>
          <p:cNvSpPr txBox="1">
            <a:spLocks noChangeArrowheads="1"/>
          </p:cNvSpPr>
          <p:nvPr/>
        </p:nvSpPr>
        <p:spPr bwMode="auto">
          <a:xfrm>
            <a:off x="328613" y="4986338"/>
            <a:ext cx="314642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 Sexual dimorphism in</a:t>
            </a:r>
          </a:p>
          <a:p>
            <a:pPr algn="l"/>
            <a:r>
              <a:rPr lang="en-US" sz="2000"/>
              <a:t>a finch species</a:t>
            </a:r>
          </a:p>
        </p:txBody>
      </p:sp>
      <p:sp>
        <p:nvSpPr>
          <p:cNvPr id="1154054" name="Text Box 6"/>
          <p:cNvSpPr txBox="1">
            <a:spLocks noChangeArrowheads="1"/>
          </p:cNvSpPr>
          <p:nvPr/>
        </p:nvSpPr>
        <p:spPr bwMode="auto">
          <a:xfrm>
            <a:off x="4711700" y="4986338"/>
            <a:ext cx="29718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(b) Competing for mates</a:t>
            </a:r>
          </a:p>
        </p:txBody>
      </p:sp>
      <p:sp>
        <p:nvSpPr>
          <p:cNvPr id="1154050" name="Rectangle 2"/>
          <p:cNvSpPr>
            <a:spLocks noChangeArrowheads="1"/>
          </p:cNvSpPr>
          <p:nvPr/>
        </p:nvSpPr>
        <p:spPr bwMode="auto">
          <a:xfrm>
            <a:off x="6389688" y="6478588"/>
            <a:ext cx="2633662"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13.29</a:t>
            </a:r>
          </a:p>
        </p:txBody>
      </p:sp>
      <p:sp>
        <p:nvSpPr>
          <p:cNvPr id="3" name="Rectangle 2"/>
          <p:cNvSpPr/>
          <p:nvPr/>
        </p:nvSpPr>
        <p:spPr>
          <a:xfrm>
            <a:off x="115361" y="0"/>
            <a:ext cx="8832986" cy="1200328"/>
          </a:xfrm>
          <a:prstGeom prst="rect">
            <a:avLst/>
          </a:prstGeom>
        </p:spPr>
        <p:txBody>
          <a:bodyPr wrap="square">
            <a:spAutoFit/>
          </a:bodyPr>
          <a:lstStyle/>
          <a:p>
            <a:pPr algn="l"/>
            <a:r>
              <a:rPr lang="en-US" dirty="0"/>
              <a:t>Sexual dimorphism</a:t>
            </a:r>
            <a:r>
              <a:rPr lang="en-US" b="0" dirty="0"/>
              <a:t> is:</a:t>
            </a:r>
          </a:p>
          <a:p>
            <a:pPr algn="l"/>
            <a:r>
              <a:rPr lang="en-US" b="0" dirty="0"/>
              <a:t>A distinction in appearance between males and females</a:t>
            </a:r>
          </a:p>
          <a:p>
            <a:pPr algn="l"/>
            <a:r>
              <a:rPr lang="en-US" b="0" dirty="0"/>
              <a:t>Not directly associated with reproduction or survival</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a:xfrm>
            <a:off x="204788" y="42863"/>
            <a:ext cx="8534400" cy="968375"/>
          </a:xfrm>
        </p:spPr>
        <p:txBody>
          <a:bodyPr/>
          <a:lstStyle/>
          <a:p>
            <a:pPr marL="0" indent="0"/>
            <a:r>
              <a:rPr lang="en-US" sz="3200">
                <a:solidFill>
                  <a:schemeClr val="tx1"/>
                </a:solidFill>
              </a:rPr>
              <a:t>CHARLES DARWIN AND </a:t>
            </a:r>
            <a:r>
              <a:rPr lang="en-US" sz="3200" i="1">
                <a:solidFill>
                  <a:schemeClr val="tx1"/>
                </a:solidFill>
              </a:rPr>
              <a:t>THE ORIGIN OF SPECIES</a:t>
            </a:r>
            <a:endParaRPr lang="en-US" sz="3200">
              <a:solidFill>
                <a:schemeClr val="tx1"/>
              </a:solidFill>
            </a:endParaRPr>
          </a:p>
        </p:txBody>
      </p:sp>
      <p:sp>
        <p:nvSpPr>
          <p:cNvPr id="1001475" name="Rectangle 3"/>
          <p:cNvSpPr>
            <a:spLocks noGrp="1" noChangeArrowheads="1"/>
          </p:cNvSpPr>
          <p:nvPr>
            <p:ph type="body" idx="1"/>
          </p:nvPr>
        </p:nvSpPr>
        <p:spPr>
          <a:xfrm>
            <a:off x="217488" y="1163638"/>
            <a:ext cx="8610600" cy="5749266"/>
          </a:xfrm>
        </p:spPr>
        <p:txBody>
          <a:bodyPr/>
          <a:lstStyle/>
          <a:p>
            <a:pPr marL="334963" lvl="1" indent="-333375"/>
            <a:r>
              <a:rPr lang="en-US" dirty="0" smtClean="0">
                <a:hlinkClick r:id="rId3"/>
              </a:rPr>
              <a:t>http://www.edutube.org/video/charles-darwins-tree-life-animation</a:t>
            </a:r>
            <a:endParaRPr lang="en-US" dirty="0" smtClean="0"/>
          </a:p>
          <a:p>
            <a:pPr marL="334963" lvl="1" indent="-333375"/>
            <a:r>
              <a:rPr lang="en-US" dirty="0" smtClean="0"/>
              <a:t>Charles </a:t>
            </a:r>
            <a:r>
              <a:rPr lang="en-US" dirty="0"/>
              <a:t>Darwin published </a:t>
            </a:r>
            <a:r>
              <a:rPr lang="en-US" i="1" dirty="0"/>
              <a:t>On the Origin of Species by Means of Natural Selection, </a:t>
            </a:r>
            <a:r>
              <a:rPr lang="en-US" dirty="0"/>
              <a:t>November 24, 1859. </a:t>
            </a:r>
          </a:p>
          <a:p>
            <a:pPr marL="334963" lvl="1" indent="-333375"/>
            <a:r>
              <a:rPr lang="en-US" dirty="0"/>
              <a:t>Darwin presented two main concepts:</a:t>
            </a:r>
          </a:p>
          <a:p>
            <a:pPr marL="900113" lvl="2" indent="-357188"/>
            <a:r>
              <a:rPr lang="en-US" dirty="0"/>
              <a:t>Life evolves </a:t>
            </a:r>
          </a:p>
          <a:p>
            <a:pPr marL="900113" lvl="2" indent="-357188"/>
            <a:r>
              <a:rPr lang="en-US" dirty="0"/>
              <a:t>Change occurs as a result of </a:t>
            </a:r>
            <a:r>
              <a:rPr lang="ja-JP" altLang="en-US" dirty="0"/>
              <a:t>“</a:t>
            </a:r>
            <a:r>
              <a:rPr lang="en-US" dirty="0"/>
              <a:t>descent with modification,</a:t>
            </a:r>
            <a:r>
              <a:rPr lang="ja-JP" altLang="en-US" dirty="0"/>
              <a:t>”</a:t>
            </a:r>
            <a:r>
              <a:rPr lang="en-US" dirty="0"/>
              <a:t> with natural selection as the </a:t>
            </a:r>
            <a:r>
              <a:rPr lang="en-US" dirty="0" smtClean="0"/>
              <a:t>mechanism</a:t>
            </a:r>
          </a:p>
          <a:p>
            <a:pPr marL="338138" lvl="1" indent="-357188"/>
            <a:r>
              <a:rPr lang="en-US" b="1" dirty="0" smtClean="0"/>
              <a:t>Natural selection</a:t>
            </a:r>
            <a:r>
              <a:rPr lang="en-US" dirty="0" smtClean="0"/>
              <a:t> is a process in which organisms with certain inherited characteristics are more likely to survive and reproduce than are individuals with other characteristics.</a:t>
            </a:r>
          </a:p>
          <a:p>
            <a:pPr marL="900113" lvl="2" indent="-357188"/>
            <a:endParaRPr lang="en-US" dirty="0"/>
          </a:p>
          <a:p>
            <a:pPr marL="900113" lvl="2" indent="-357188"/>
            <a:endParaRPr lang="en-US" dirty="0"/>
          </a:p>
        </p:txBody>
      </p:sp>
      <p:sp>
        <p:nvSpPr>
          <p:cNvPr id="1001476" name="Line 4"/>
          <p:cNvSpPr>
            <a:spLocks noChangeShapeType="1"/>
          </p:cNvSpPr>
          <p:nvPr/>
        </p:nvSpPr>
        <p:spPr bwMode="auto">
          <a:xfrm>
            <a:off x="304800" y="96837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5572" name="Picture 4" descr="13_01_CamouflageAdap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05573" name="Text Box 5"/>
          <p:cNvSpPr txBox="1">
            <a:spLocks noChangeArrowheads="1"/>
          </p:cNvSpPr>
          <p:nvPr/>
        </p:nvSpPr>
        <p:spPr bwMode="auto">
          <a:xfrm>
            <a:off x="346075" y="2586038"/>
            <a:ext cx="330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 Trinidad tree mantid that </a:t>
            </a:r>
          </a:p>
          <a:p>
            <a:pPr algn="l"/>
            <a:r>
              <a:rPr lang="en-US" sz="2000"/>
              <a:t>mimics dead leaves</a:t>
            </a:r>
          </a:p>
        </p:txBody>
      </p:sp>
      <p:sp>
        <p:nvSpPr>
          <p:cNvPr id="1005574" name="Text Box 6"/>
          <p:cNvSpPr txBox="1">
            <a:spLocks noChangeArrowheads="1"/>
          </p:cNvSpPr>
          <p:nvPr/>
        </p:nvSpPr>
        <p:spPr bwMode="auto">
          <a:xfrm>
            <a:off x="4616450" y="4322763"/>
            <a:ext cx="3360738"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 flower mantid in Malaysia </a:t>
            </a:r>
          </a:p>
        </p:txBody>
      </p:sp>
      <p:sp>
        <p:nvSpPr>
          <p:cNvPr id="1005575" name="Text Box 7"/>
          <p:cNvSpPr txBox="1">
            <a:spLocks noChangeArrowheads="1"/>
          </p:cNvSpPr>
          <p:nvPr/>
        </p:nvSpPr>
        <p:spPr bwMode="auto">
          <a:xfrm>
            <a:off x="1449388" y="5529263"/>
            <a:ext cx="19177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2000"/>
              <a:t>A leaf mantid in </a:t>
            </a:r>
          </a:p>
          <a:p>
            <a:pPr algn="l"/>
            <a:r>
              <a:rPr lang="en-US" sz="2000"/>
              <a:t>Costa Rica</a:t>
            </a:r>
          </a:p>
        </p:txBody>
      </p:sp>
      <p:sp>
        <p:nvSpPr>
          <p:cNvPr id="1005570" name="Rectangle 2"/>
          <p:cNvSpPr>
            <a:spLocks noChangeArrowheads="1"/>
          </p:cNvSpPr>
          <p:nvPr/>
        </p:nvSpPr>
        <p:spPr bwMode="auto">
          <a:xfrm>
            <a:off x="6234113" y="6481763"/>
            <a:ext cx="2682875"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body" idx="1"/>
          </p:nvPr>
        </p:nvSpPr>
        <p:spPr>
          <a:xfrm>
            <a:off x="217488" y="663575"/>
            <a:ext cx="8610600" cy="6564875"/>
          </a:xfrm>
        </p:spPr>
        <p:txBody>
          <a:bodyPr/>
          <a:lstStyle/>
          <a:p>
            <a:pPr lvl="1"/>
            <a:r>
              <a:rPr lang="en-US" sz="2000" dirty="0"/>
              <a:t>Natural selection leads to:</a:t>
            </a:r>
          </a:p>
          <a:p>
            <a:pPr lvl="2"/>
            <a:r>
              <a:rPr lang="en-US" sz="1800" dirty="0"/>
              <a:t>A </a:t>
            </a:r>
            <a:r>
              <a:rPr lang="en-US" sz="1800" b="1" dirty="0"/>
              <a:t>population</a:t>
            </a:r>
            <a:r>
              <a:rPr lang="en-US" sz="1800" dirty="0"/>
              <a:t> (a group of individuals of the same species living in the same place at the same time) changing over generations </a:t>
            </a:r>
          </a:p>
          <a:p>
            <a:pPr lvl="2"/>
            <a:r>
              <a:rPr lang="en-US" sz="1800" dirty="0"/>
              <a:t>Evolutionary adaptation</a:t>
            </a:r>
          </a:p>
          <a:p>
            <a:pPr lvl="1"/>
            <a:r>
              <a:rPr lang="en-US" sz="2000" dirty="0"/>
              <a:t>In one modern definition of </a:t>
            </a:r>
            <a:r>
              <a:rPr lang="en-US" sz="2000" b="1" dirty="0"/>
              <a:t>evolution</a:t>
            </a:r>
            <a:r>
              <a:rPr lang="en-US" sz="2000" dirty="0"/>
              <a:t>, the genetic composition of a population changes over time</a:t>
            </a:r>
            <a:r>
              <a:rPr lang="en-US" sz="2000" dirty="0" smtClean="0"/>
              <a:t>.</a:t>
            </a:r>
          </a:p>
          <a:p>
            <a:pPr lvl="1"/>
            <a:r>
              <a:rPr lang="en-US" sz="2000" i="1" dirty="0" smtClean="0"/>
              <a:t>The Origin of Species</a:t>
            </a:r>
            <a:r>
              <a:rPr lang="en-US" sz="2000" dirty="0" smtClean="0"/>
              <a:t> challenged the notion that the Earth was:</a:t>
            </a:r>
          </a:p>
          <a:p>
            <a:pPr lvl="2"/>
            <a:r>
              <a:rPr lang="en-US" sz="1800" dirty="0" smtClean="0"/>
              <a:t>Relatively young  </a:t>
            </a:r>
          </a:p>
          <a:p>
            <a:pPr lvl="2"/>
            <a:r>
              <a:rPr lang="en-US" sz="1800" dirty="0" smtClean="0"/>
              <a:t>Populated by unrelated species</a:t>
            </a:r>
          </a:p>
          <a:p>
            <a:pPr lvl="1"/>
            <a:r>
              <a:rPr lang="en-US" sz="2000" dirty="0" smtClean="0"/>
              <a:t>The Greek philosopher Aristotle held the belief that species are fixed and do not evolve.</a:t>
            </a:r>
          </a:p>
          <a:p>
            <a:pPr lvl="1"/>
            <a:r>
              <a:rPr lang="en-US" sz="2000" dirty="0" smtClean="0"/>
              <a:t>The Judeo-Christian culture fortified this idea with a literal interpretation of the Bible and suggested the Earth may only be 6,000 years old.</a:t>
            </a:r>
          </a:p>
          <a:p>
            <a:pPr lvl="2"/>
            <a:endParaRPr lang="en-US" sz="1800" dirty="0" smtClean="0"/>
          </a:p>
          <a:p>
            <a:pPr lvl="1"/>
            <a:endParaRPr lang="en-US" sz="2000" dirty="0"/>
          </a:p>
        </p:txBody>
      </p:sp>
      <p:sp>
        <p:nvSpPr>
          <p:cNvPr id="1006595" name="Line 3"/>
          <p:cNvSpPr>
            <a:spLocks noChangeShapeType="1"/>
          </p:cNvSpPr>
          <p:nvPr/>
        </p:nvSpPr>
        <p:spPr bwMode="auto">
          <a:xfrm>
            <a:off x="304800" y="568325"/>
            <a:ext cx="8534400" cy="0"/>
          </a:xfrm>
          <a:prstGeom prst="line">
            <a:avLst/>
          </a:prstGeom>
          <a:noFill/>
          <a:ln w="50800">
            <a:solidFill>
              <a:srgbClr val="004A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8644" name="Picture 4" descr="13_02_DarwinTimeli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80963"/>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08645" name="Text Box 5"/>
          <p:cNvSpPr txBox="1">
            <a:spLocks noChangeArrowheads="1"/>
          </p:cNvSpPr>
          <p:nvPr/>
        </p:nvSpPr>
        <p:spPr bwMode="auto">
          <a:xfrm>
            <a:off x="401638" y="1873250"/>
            <a:ext cx="106838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1400"/>
              <a:t>1809</a:t>
            </a:r>
          </a:p>
          <a:p>
            <a:r>
              <a:rPr lang="en-US" sz="1400"/>
              <a:t>Lamarck</a:t>
            </a:r>
          </a:p>
          <a:p>
            <a:r>
              <a:rPr lang="en-US" sz="1400"/>
              <a:t>publishes</a:t>
            </a:r>
          </a:p>
          <a:p>
            <a:r>
              <a:rPr lang="en-US" sz="1400"/>
              <a:t>his theory</a:t>
            </a:r>
          </a:p>
          <a:p>
            <a:r>
              <a:rPr lang="en-US" sz="1400"/>
              <a:t>of evolution.</a:t>
            </a:r>
          </a:p>
        </p:txBody>
      </p:sp>
      <p:sp>
        <p:nvSpPr>
          <p:cNvPr id="1008646" name="Text Box 6"/>
          <p:cNvSpPr txBox="1">
            <a:spLocks noChangeArrowheads="1"/>
          </p:cNvSpPr>
          <p:nvPr/>
        </p:nvSpPr>
        <p:spPr bwMode="auto">
          <a:xfrm>
            <a:off x="1570038" y="2306638"/>
            <a:ext cx="191611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1400"/>
              <a:t>1830</a:t>
            </a:r>
          </a:p>
          <a:p>
            <a:r>
              <a:rPr lang="en-US" sz="1400"/>
              <a:t>Lyell publishes</a:t>
            </a:r>
          </a:p>
          <a:p>
            <a:r>
              <a:rPr lang="en-US" sz="1400" i="1"/>
              <a:t>Principles of Geology</a:t>
            </a:r>
            <a:r>
              <a:rPr lang="en-US" sz="1400"/>
              <a:t>.</a:t>
            </a:r>
          </a:p>
        </p:txBody>
      </p:sp>
      <p:sp>
        <p:nvSpPr>
          <p:cNvPr id="1008647" name="Text Box 7"/>
          <p:cNvSpPr txBox="1">
            <a:spLocks noChangeArrowheads="1"/>
          </p:cNvSpPr>
          <p:nvPr/>
        </p:nvSpPr>
        <p:spPr bwMode="auto">
          <a:xfrm>
            <a:off x="1754188" y="1101725"/>
            <a:ext cx="2419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1400"/>
              <a:t>1837</a:t>
            </a:r>
          </a:p>
          <a:p>
            <a:r>
              <a:rPr lang="en-US" sz="1400"/>
              <a:t>Darwin begins analyzing his</a:t>
            </a:r>
          </a:p>
          <a:p>
            <a:r>
              <a:rPr lang="en-US" sz="1400"/>
              <a:t>specimens and writing his</a:t>
            </a:r>
          </a:p>
          <a:p>
            <a:r>
              <a:rPr lang="en-US" sz="1400"/>
              <a:t>notebooks on the origin</a:t>
            </a:r>
          </a:p>
          <a:p>
            <a:r>
              <a:rPr lang="en-US" sz="1400"/>
              <a:t>of species.</a:t>
            </a:r>
          </a:p>
        </p:txBody>
      </p:sp>
      <p:sp>
        <p:nvSpPr>
          <p:cNvPr id="1008648" name="Text Box 8"/>
          <p:cNvSpPr txBox="1">
            <a:spLocks noChangeArrowheads="1"/>
          </p:cNvSpPr>
          <p:nvPr/>
        </p:nvSpPr>
        <p:spPr bwMode="auto">
          <a:xfrm>
            <a:off x="5014913" y="2001838"/>
            <a:ext cx="20812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1844</a:t>
            </a:r>
          </a:p>
          <a:p>
            <a:pPr algn="l"/>
            <a:r>
              <a:rPr lang="en-US" sz="1400"/>
              <a:t>Darwin writes his essay</a:t>
            </a:r>
          </a:p>
          <a:p>
            <a:pPr algn="l"/>
            <a:r>
              <a:rPr lang="en-US" sz="1400"/>
              <a:t>on the origin of species.</a:t>
            </a:r>
          </a:p>
        </p:txBody>
      </p:sp>
      <p:sp>
        <p:nvSpPr>
          <p:cNvPr id="1008649" name="Text Box 9"/>
          <p:cNvSpPr txBox="1">
            <a:spLocks noChangeArrowheads="1"/>
          </p:cNvSpPr>
          <p:nvPr/>
        </p:nvSpPr>
        <p:spPr bwMode="auto">
          <a:xfrm>
            <a:off x="7186613" y="2306638"/>
            <a:ext cx="16954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1865</a:t>
            </a:r>
          </a:p>
          <a:p>
            <a:pPr algn="l"/>
            <a:r>
              <a:rPr lang="en-US" sz="1400"/>
              <a:t>Mendel publishes</a:t>
            </a:r>
          </a:p>
          <a:p>
            <a:pPr algn="l"/>
            <a:r>
              <a:rPr lang="en-US" sz="1400"/>
              <a:t>papers on genetics.</a:t>
            </a:r>
          </a:p>
        </p:txBody>
      </p:sp>
      <p:sp>
        <p:nvSpPr>
          <p:cNvPr id="1008650" name="Text Box 10"/>
          <p:cNvSpPr txBox="1">
            <a:spLocks noChangeArrowheads="1"/>
          </p:cNvSpPr>
          <p:nvPr/>
        </p:nvSpPr>
        <p:spPr bwMode="auto">
          <a:xfrm>
            <a:off x="4770438" y="3844925"/>
            <a:ext cx="15001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1400"/>
              <a:t>1858</a:t>
            </a:r>
          </a:p>
          <a:p>
            <a:r>
              <a:rPr lang="en-US" sz="1400"/>
              <a:t>Wallace sends an</a:t>
            </a:r>
          </a:p>
          <a:p>
            <a:r>
              <a:rPr lang="en-US" sz="1400"/>
              <a:t>account of his</a:t>
            </a:r>
          </a:p>
          <a:p>
            <a:r>
              <a:rPr lang="en-US" sz="1400"/>
              <a:t>theory to Darwin.</a:t>
            </a:r>
          </a:p>
        </p:txBody>
      </p:sp>
      <p:sp>
        <p:nvSpPr>
          <p:cNvPr id="1008651" name="Text Box 11"/>
          <p:cNvSpPr txBox="1">
            <a:spLocks noChangeArrowheads="1"/>
          </p:cNvSpPr>
          <p:nvPr/>
        </p:nvSpPr>
        <p:spPr bwMode="auto">
          <a:xfrm>
            <a:off x="6508750" y="3763963"/>
            <a:ext cx="190658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1859</a:t>
            </a:r>
          </a:p>
          <a:p>
            <a:pPr algn="l"/>
            <a:r>
              <a:rPr lang="en-US" sz="1400"/>
              <a:t>Darwin publishes</a:t>
            </a:r>
          </a:p>
          <a:p>
            <a:pPr algn="l"/>
            <a:r>
              <a:rPr lang="en-US" sz="1400" i="1"/>
              <a:t>The Origin of Species</a:t>
            </a:r>
            <a:r>
              <a:rPr lang="en-US" sz="1400"/>
              <a:t>.</a:t>
            </a:r>
          </a:p>
        </p:txBody>
      </p:sp>
      <p:sp>
        <p:nvSpPr>
          <p:cNvPr id="1008652" name="Text Box 12"/>
          <p:cNvSpPr txBox="1">
            <a:spLocks noChangeArrowheads="1"/>
          </p:cNvSpPr>
          <p:nvPr/>
        </p:nvSpPr>
        <p:spPr bwMode="auto">
          <a:xfrm>
            <a:off x="1584325" y="3544888"/>
            <a:ext cx="13525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1809</a:t>
            </a:r>
          </a:p>
          <a:p>
            <a:pPr algn="l"/>
            <a:r>
              <a:rPr lang="en-US" sz="1400"/>
              <a:t>Charles Darwin</a:t>
            </a:r>
          </a:p>
          <a:p>
            <a:pPr algn="l"/>
            <a:r>
              <a:rPr lang="en-US" sz="1400"/>
              <a:t>is born.</a:t>
            </a:r>
          </a:p>
        </p:txBody>
      </p:sp>
      <p:sp>
        <p:nvSpPr>
          <p:cNvPr id="1008653" name="Text Box 13"/>
          <p:cNvSpPr txBox="1">
            <a:spLocks noChangeArrowheads="1"/>
          </p:cNvSpPr>
          <p:nvPr/>
        </p:nvSpPr>
        <p:spPr bwMode="auto">
          <a:xfrm>
            <a:off x="2157413" y="4130675"/>
            <a:ext cx="16875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1400"/>
              <a:t>1831–36</a:t>
            </a:r>
          </a:p>
          <a:p>
            <a:r>
              <a:rPr lang="en-US" sz="1400"/>
              <a:t>Darwin travels</a:t>
            </a:r>
          </a:p>
          <a:p>
            <a:r>
              <a:rPr lang="en-US" sz="1400"/>
              <a:t>around the world</a:t>
            </a:r>
          </a:p>
          <a:p>
            <a:r>
              <a:rPr lang="en-US" sz="1400"/>
              <a:t>on the HMS </a:t>
            </a:r>
            <a:r>
              <a:rPr lang="en-US" sz="1400" i="1"/>
              <a:t>Beagle</a:t>
            </a:r>
            <a:r>
              <a:rPr lang="en-US" sz="1400"/>
              <a:t>.</a:t>
            </a:r>
          </a:p>
        </p:txBody>
      </p:sp>
      <p:sp>
        <p:nvSpPr>
          <p:cNvPr id="1008654" name="Text Box 14"/>
          <p:cNvSpPr txBox="1">
            <a:spLocks noChangeArrowheads="1"/>
          </p:cNvSpPr>
          <p:nvPr/>
        </p:nvSpPr>
        <p:spPr bwMode="auto">
          <a:xfrm>
            <a:off x="690563" y="5770563"/>
            <a:ext cx="1239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900"/>
              <a:t>Green sea turtle in the</a:t>
            </a:r>
          </a:p>
          <a:p>
            <a:r>
              <a:rPr lang="en-US" sz="900"/>
              <a:t>Galápagos Islands</a:t>
            </a:r>
          </a:p>
          <a:p>
            <a:endParaRPr lang="en-US" sz="900"/>
          </a:p>
        </p:txBody>
      </p:sp>
      <p:sp>
        <p:nvSpPr>
          <p:cNvPr id="1008655" name="Text Box 15"/>
          <p:cNvSpPr txBox="1">
            <a:spLocks noChangeArrowheads="1"/>
          </p:cNvSpPr>
          <p:nvPr/>
        </p:nvSpPr>
        <p:spPr bwMode="auto">
          <a:xfrm rot="-5400000">
            <a:off x="453232" y="3126581"/>
            <a:ext cx="43338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1800</a:t>
            </a:r>
          </a:p>
        </p:txBody>
      </p:sp>
      <p:sp>
        <p:nvSpPr>
          <p:cNvPr id="1008656" name="Text Box 16"/>
          <p:cNvSpPr txBox="1">
            <a:spLocks noChangeArrowheads="1"/>
          </p:cNvSpPr>
          <p:nvPr/>
        </p:nvSpPr>
        <p:spPr bwMode="auto">
          <a:xfrm rot="-5400000">
            <a:off x="7290594" y="3129756"/>
            <a:ext cx="43338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1400"/>
              <a:t>1870</a:t>
            </a:r>
          </a:p>
        </p:txBody>
      </p:sp>
      <p:sp>
        <p:nvSpPr>
          <p:cNvPr id="1008642" name="Rectangle 2"/>
          <p:cNvSpPr>
            <a:spLocks noChangeArrowheads="1"/>
          </p:cNvSpPr>
          <p:nvPr/>
        </p:nvSpPr>
        <p:spPr bwMode="auto">
          <a:xfrm>
            <a:off x="6235700" y="6478588"/>
            <a:ext cx="2682875"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13.2</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9908" name="Picture 4" descr="13_03_VoyageBeagl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6525"/>
            <a:ext cx="854868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19909" name="Text Box 5"/>
          <p:cNvSpPr txBox="1">
            <a:spLocks noChangeArrowheads="1"/>
          </p:cNvSpPr>
          <p:nvPr/>
        </p:nvSpPr>
        <p:spPr bwMode="auto">
          <a:xfrm>
            <a:off x="565150" y="1268413"/>
            <a:ext cx="668338"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Darwin in 1840</a:t>
            </a:r>
          </a:p>
        </p:txBody>
      </p:sp>
      <p:sp>
        <p:nvSpPr>
          <p:cNvPr id="1019910" name="Text Box 6"/>
          <p:cNvSpPr txBox="1">
            <a:spLocks noChangeArrowheads="1"/>
          </p:cNvSpPr>
          <p:nvPr/>
        </p:nvSpPr>
        <p:spPr bwMode="auto">
          <a:xfrm>
            <a:off x="395288" y="2963863"/>
            <a:ext cx="536575"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Galápagos </a:t>
            </a:r>
          </a:p>
          <a:p>
            <a:pPr algn="l"/>
            <a:r>
              <a:rPr lang="en-US" sz="700"/>
              <a:t>Islands</a:t>
            </a:r>
          </a:p>
        </p:txBody>
      </p:sp>
      <p:sp>
        <p:nvSpPr>
          <p:cNvPr id="1019911" name="Text Box 7"/>
          <p:cNvSpPr txBox="1">
            <a:spLocks noChangeArrowheads="1"/>
          </p:cNvSpPr>
          <p:nvPr/>
        </p:nvSpPr>
        <p:spPr bwMode="auto">
          <a:xfrm>
            <a:off x="2630488" y="2068513"/>
            <a:ext cx="3889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North</a:t>
            </a:r>
          </a:p>
          <a:p>
            <a:pPr algn="l"/>
            <a:r>
              <a:rPr lang="en-US" sz="700"/>
              <a:t>America</a:t>
            </a:r>
          </a:p>
        </p:txBody>
      </p:sp>
      <p:sp>
        <p:nvSpPr>
          <p:cNvPr id="1019912" name="Text Box 8"/>
          <p:cNvSpPr txBox="1">
            <a:spLocks noChangeArrowheads="1"/>
          </p:cNvSpPr>
          <p:nvPr/>
        </p:nvSpPr>
        <p:spPr bwMode="auto">
          <a:xfrm>
            <a:off x="3371850" y="3351213"/>
            <a:ext cx="388938"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South </a:t>
            </a:r>
          </a:p>
          <a:p>
            <a:pPr algn="l"/>
            <a:r>
              <a:rPr lang="en-US" sz="700"/>
              <a:t>America</a:t>
            </a:r>
          </a:p>
        </p:txBody>
      </p:sp>
      <p:sp>
        <p:nvSpPr>
          <p:cNvPr id="1019913" name="Text Box 9"/>
          <p:cNvSpPr txBox="1">
            <a:spLocks noChangeArrowheads="1"/>
          </p:cNvSpPr>
          <p:nvPr/>
        </p:nvSpPr>
        <p:spPr bwMode="auto">
          <a:xfrm>
            <a:off x="1914525" y="2982913"/>
            <a:ext cx="388938"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solidFill>
                  <a:srgbClr val="2DA5D5"/>
                </a:solidFill>
              </a:rPr>
              <a:t>PACIFIC</a:t>
            </a:r>
          </a:p>
          <a:p>
            <a:pPr algn="l"/>
            <a:r>
              <a:rPr lang="en-US" sz="700">
                <a:solidFill>
                  <a:srgbClr val="2DA5D5"/>
                </a:solidFill>
              </a:rPr>
              <a:t>OCEAN</a:t>
            </a:r>
          </a:p>
        </p:txBody>
      </p:sp>
      <p:sp>
        <p:nvSpPr>
          <p:cNvPr id="1019914" name="Text Box 10"/>
          <p:cNvSpPr txBox="1">
            <a:spLocks noChangeArrowheads="1"/>
          </p:cNvSpPr>
          <p:nvPr/>
        </p:nvSpPr>
        <p:spPr bwMode="auto">
          <a:xfrm>
            <a:off x="2697163" y="4089400"/>
            <a:ext cx="388937" cy="219075"/>
          </a:xfrm>
          <a:prstGeom prst="rect">
            <a:avLst/>
          </a:prstGeom>
          <a:noFill/>
          <a:ln>
            <a:noFill/>
          </a:ln>
          <a:effectLst/>
          <a:extLst>
            <a:ext uri="{909E8E84-426E-40dd-AFC4-6F175D3DCCD1}">
              <a14:hiddenFill xmlns:a14="http://schemas.microsoft.com/office/drawing/2010/main">
                <a:solidFill>
                  <a:srgbClr val="27B2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solidFill>
                  <a:srgbClr val="2DA5D5"/>
                </a:solidFill>
              </a:rPr>
              <a:t>PACIFIC</a:t>
            </a:r>
          </a:p>
          <a:p>
            <a:pPr algn="l"/>
            <a:r>
              <a:rPr lang="en-US" sz="700">
                <a:solidFill>
                  <a:srgbClr val="2DA5D5"/>
                </a:solidFill>
              </a:rPr>
              <a:t>OCEAN</a:t>
            </a:r>
          </a:p>
        </p:txBody>
      </p:sp>
      <p:sp>
        <p:nvSpPr>
          <p:cNvPr id="1019915" name="Text Box 11"/>
          <p:cNvSpPr txBox="1">
            <a:spLocks noChangeArrowheads="1"/>
          </p:cNvSpPr>
          <p:nvPr/>
        </p:nvSpPr>
        <p:spPr bwMode="auto">
          <a:xfrm>
            <a:off x="3646488" y="2320925"/>
            <a:ext cx="455612"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solidFill>
                  <a:srgbClr val="2DA5D5"/>
                </a:solidFill>
              </a:rPr>
              <a:t>ATLANTIC</a:t>
            </a:r>
          </a:p>
          <a:p>
            <a:pPr algn="l"/>
            <a:r>
              <a:rPr lang="en-US" sz="700">
                <a:solidFill>
                  <a:srgbClr val="2DA5D5"/>
                </a:solidFill>
              </a:rPr>
              <a:t>OCEAN</a:t>
            </a:r>
          </a:p>
        </p:txBody>
      </p:sp>
      <p:sp>
        <p:nvSpPr>
          <p:cNvPr id="1019916" name="Text Box 12"/>
          <p:cNvSpPr txBox="1">
            <a:spLocks noChangeArrowheads="1"/>
          </p:cNvSpPr>
          <p:nvPr/>
        </p:nvSpPr>
        <p:spPr bwMode="auto">
          <a:xfrm>
            <a:off x="1216025" y="3114675"/>
            <a:ext cx="244475"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Pinta</a:t>
            </a:r>
          </a:p>
        </p:txBody>
      </p:sp>
      <p:sp>
        <p:nvSpPr>
          <p:cNvPr id="1019917" name="Text Box 13"/>
          <p:cNvSpPr txBox="1">
            <a:spLocks noChangeArrowheads="1"/>
          </p:cNvSpPr>
          <p:nvPr/>
        </p:nvSpPr>
        <p:spPr bwMode="auto">
          <a:xfrm>
            <a:off x="941388" y="4754563"/>
            <a:ext cx="358775"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40 miles</a:t>
            </a:r>
          </a:p>
        </p:txBody>
      </p:sp>
      <p:sp>
        <p:nvSpPr>
          <p:cNvPr id="1019918" name="Text Box 14"/>
          <p:cNvSpPr txBox="1">
            <a:spLocks noChangeArrowheads="1"/>
          </p:cNvSpPr>
          <p:nvPr/>
        </p:nvSpPr>
        <p:spPr bwMode="auto">
          <a:xfrm>
            <a:off x="712788" y="4572000"/>
            <a:ext cx="261937"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40 km</a:t>
            </a:r>
          </a:p>
        </p:txBody>
      </p:sp>
      <p:sp>
        <p:nvSpPr>
          <p:cNvPr id="1019919" name="Text Box 15"/>
          <p:cNvSpPr txBox="1">
            <a:spLocks noChangeArrowheads="1"/>
          </p:cNvSpPr>
          <p:nvPr/>
        </p:nvSpPr>
        <p:spPr bwMode="auto">
          <a:xfrm>
            <a:off x="368300" y="4570413"/>
            <a:ext cx="74613"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0</a:t>
            </a:r>
          </a:p>
        </p:txBody>
      </p:sp>
      <p:sp>
        <p:nvSpPr>
          <p:cNvPr id="1019920" name="Text Box 16"/>
          <p:cNvSpPr txBox="1">
            <a:spLocks noChangeArrowheads="1"/>
          </p:cNvSpPr>
          <p:nvPr/>
        </p:nvSpPr>
        <p:spPr bwMode="auto">
          <a:xfrm>
            <a:off x="1231900" y="4522788"/>
            <a:ext cx="358775"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Florenza</a:t>
            </a:r>
          </a:p>
        </p:txBody>
      </p:sp>
      <p:sp>
        <p:nvSpPr>
          <p:cNvPr id="1019921" name="Text Box 17"/>
          <p:cNvSpPr txBox="1">
            <a:spLocks noChangeArrowheads="1"/>
          </p:cNvSpPr>
          <p:nvPr/>
        </p:nvSpPr>
        <p:spPr bwMode="auto">
          <a:xfrm>
            <a:off x="366713" y="4754563"/>
            <a:ext cx="74612"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0</a:t>
            </a:r>
          </a:p>
        </p:txBody>
      </p:sp>
      <p:sp>
        <p:nvSpPr>
          <p:cNvPr id="1019922" name="Text Box 18"/>
          <p:cNvSpPr txBox="1">
            <a:spLocks noChangeArrowheads="1"/>
          </p:cNvSpPr>
          <p:nvPr/>
        </p:nvSpPr>
        <p:spPr bwMode="auto">
          <a:xfrm>
            <a:off x="406400" y="3924300"/>
            <a:ext cx="515938" cy="1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Fernandina</a:t>
            </a:r>
          </a:p>
        </p:txBody>
      </p:sp>
      <p:sp>
        <p:nvSpPr>
          <p:cNvPr id="1019923" name="Text Box 19"/>
          <p:cNvSpPr txBox="1">
            <a:spLocks noChangeArrowheads="1"/>
          </p:cNvSpPr>
          <p:nvPr/>
        </p:nvSpPr>
        <p:spPr bwMode="auto">
          <a:xfrm>
            <a:off x="1182688" y="3384550"/>
            <a:ext cx="427037"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Marchena</a:t>
            </a:r>
          </a:p>
        </p:txBody>
      </p:sp>
      <p:sp>
        <p:nvSpPr>
          <p:cNvPr id="1019924" name="Text Box 20"/>
          <p:cNvSpPr txBox="1">
            <a:spLocks noChangeArrowheads="1"/>
          </p:cNvSpPr>
          <p:nvPr/>
        </p:nvSpPr>
        <p:spPr bwMode="auto">
          <a:xfrm>
            <a:off x="1762125" y="3306763"/>
            <a:ext cx="434975"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Genovesa</a:t>
            </a:r>
          </a:p>
        </p:txBody>
      </p:sp>
      <p:sp>
        <p:nvSpPr>
          <p:cNvPr id="1019925" name="Text Box 21"/>
          <p:cNvSpPr txBox="1">
            <a:spLocks noChangeArrowheads="1"/>
          </p:cNvSpPr>
          <p:nvPr/>
        </p:nvSpPr>
        <p:spPr bwMode="auto">
          <a:xfrm>
            <a:off x="1928813" y="3467100"/>
            <a:ext cx="350837" cy="1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solidFill>
                  <a:schemeClr val="bg1"/>
                </a:solidFill>
              </a:rPr>
              <a:t>Equator</a:t>
            </a:r>
          </a:p>
        </p:txBody>
      </p:sp>
      <p:sp>
        <p:nvSpPr>
          <p:cNvPr id="1019926" name="Text Box 22"/>
          <p:cNvSpPr txBox="1">
            <a:spLocks noChangeArrowheads="1"/>
          </p:cNvSpPr>
          <p:nvPr/>
        </p:nvSpPr>
        <p:spPr bwMode="auto">
          <a:xfrm>
            <a:off x="1176338" y="3602038"/>
            <a:ext cx="396875"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Santiago</a:t>
            </a:r>
          </a:p>
        </p:txBody>
      </p:sp>
      <p:sp>
        <p:nvSpPr>
          <p:cNvPr id="1019927" name="Text Box 23"/>
          <p:cNvSpPr txBox="1">
            <a:spLocks noChangeArrowheads="1"/>
          </p:cNvSpPr>
          <p:nvPr/>
        </p:nvSpPr>
        <p:spPr bwMode="auto">
          <a:xfrm>
            <a:off x="1362075" y="3767138"/>
            <a:ext cx="671513"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Daphne Islands</a:t>
            </a:r>
          </a:p>
        </p:txBody>
      </p:sp>
      <p:sp>
        <p:nvSpPr>
          <p:cNvPr id="1019928" name="Text Box 24"/>
          <p:cNvSpPr txBox="1">
            <a:spLocks noChangeArrowheads="1"/>
          </p:cNvSpPr>
          <p:nvPr/>
        </p:nvSpPr>
        <p:spPr bwMode="auto">
          <a:xfrm>
            <a:off x="1046163" y="3875088"/>
            <a:ext cx="3222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Pinzón</a:t>
            </a:r>
          </a:p>
        </p:txBody>
      </p:sp>
      <p:sp>
        <p:nvSpPr>
          <p:cNvPr id="1019929" name="Text Box 25"/>
          <p:cNvSpPr txBox="1">
            <a:spLocks noChangeArrowheads="1"/>
          </p:cNvSpPr>
          <p:nvPr/>
        </p:nvSpPr>
        <p:spPr bwMode="auto">
          <a:xfrm>
            <a:off x="1768475" y="4567238"/>
            <a:ext cx="388938"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Española</a:t>
            </a:r>
          </a:p>
        </p:txBody>
      </p:sp>
      <p:sp>
        <p:nvSpPr>
          <p:cNvPr id="1019930" name="Text Box 26"/>
          <p:cNvSpPr txBox="1">
            <a:spLocks noChangeArrowheads="1"/>
          </p:cNvSpPr>
          <p:nvPr/>
        </p:nvSpPr>
        <p:spPr bwMode="auto">
          <a:xfrm>
            <a:off x="735013" y="4102100"/>
            <a:ext cx="312737"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Isabela</a:t>
            </a:r>
          </a:p>
        </p:txBody>
      </p:sp>
      <p:sp>
        <p:nvSpPr>
          <p:cNvPr id="1019931" name="Text Box 27"/>
          <p:cNvSpPr txBox="1">
            <a:spLocks noChangeArrowheads="1"/>
          </p:cNvSpPr>
          <p:nvPr/>
        </p:nvSpPr>
        <p:spPr bwMode="auto">
          <a:xfrm>
            <a:off x="1290638" y="4113213"/>
            <a:ext cx="2444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700"/>
              <a:t>Santa</a:t>
            </a:r>
          </a:p>
          <a:p>
            <a:pPr algn="ctr"/>
            <a:r>
              <a:rPr lang="en-US" sz="700"/>
              <a:t>Cruz </a:t>
            </a:r>
          </a:p>
        </p:txBody>
      </p:sp>
      <p:sp>
        <p:nvSpPr>
          <p:cNvPr id="1019932" name="Text Box 28"/>
          <p:cNvSpPr txBox="1">
            <a:spLocks noChangeArrowheads="1"/>
          </p:cNvSpPr>
          <p:nvPr/>
        </p:nvSpPr>
        <p:spPr bwMode="auto">
          <a:xfrm>
            <a:off x="1571625" y="4156075"/>
            <a:ext cx="2444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700"/>
              <a:t>Santa</a:t>
            </a:r>
          </a:p>
          <a:p>
            <a:pPr algn="ctr"/>
            <a:r>
              <a:rPr lang="en-US" sz="700"/>
              <a:t>Fe </a:t>
            </a:r>
          </a:p>
        </p:txBody>
      </p:sp>
      <p:sp>
        <p:nvSpPr>
          <p:cNvPr id="1019933" name="Text Box 29"/>
          <p:cNvSpPr txBox="1">
            <a:spLocks noChangeArrowheads="1"/>
          </p:cNvSpPr>
          <p:nvPr/>
        </p:nvSpPr>
        <p:spPr bwMode="auto">
          <a:xfrm>
            <a:off x="1889125" y="4246563"/>
            <a:ext cx="3841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r>
              <a:rPr lang="en-US" sz="700"/>
              <a:t>San</a:t>
            </a:r>
          </a:p>
          <a:p>
            <a:pPr algn="ctr"/>
            <a:r>
              <a:rPr lang="en-US" sz="700"/>
              <a:t>Cristobal </a:t>
            </a:r>
          </a:p>
        </p:txBody>
      </p:sp>
      <p:sp>
        <p:nvSpPr>
          <p:cNvPr id="1019934" name="Text Box 30"/>
          <p:cNvSpPr txBox="1">
            <a:spLocks noChangeArrowheads="1"/>
          </p:cNvSpPr>
          <p:nvPr/>
        </p:nvSpPr>
        <p:spPr bwMode="auto">
          <a:xfrm>
            <a:off x="4468813" y="1689100"/>
            <a:ext cx="31273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Great </a:t>
            </a:r>
          </a:p>
          <a:p>
            <a:pPr algn="l"/>
            <a:r>
              <a:rPr lang="en-US" sz="700"/>
              <a:t>Britain </a:t>
            </a:r>
          </a:p>
        </p:txBody>
      </p:sp>
      <p:sp>
        <p:nvSpPr>
          <p:cNvPr id="1019935" name="Text Box 31"/>
          <p:cNvSpPr txBox="1">
            <a:spLocks noChangeArrowheads="1"/>
          </p:cNvSpPr>
          <p:nvPr/>
        </p:nvSpPr>
        <p:spPr bwMode="auto">
          <a:xfrm>
            <a:off x="4541838" y="4005263"/>
            <a:ext cx="4984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Cape of</a:t>
            </a:r>
          </a:p>
          <a:p>
            <a:pPr algn="l"/>
            <a:r>
              <a:rPr lang="en-US" sz="700"/>
              <a:t>Good Hope</a:t>
            </a:r>
          </a:p>
        </p:txBody>
      </p:sp>
      <p:sp>
        <p:nvSpPr>
          <p:cNvPr id="1019936" name="Text Box 32"/>
          <p:cNvSpPr txBox="1">
            <a:spLocks noChangeArrowheads="1"/>
          </p:cNvSpPr>
          <p:nvPr/>
        </p:nvSpPr>
        <p:spPr bwMode="auto">
          <a:xfrm>
            <a:off x="5099050" y="1849438"/>
            <a:ext cx="33020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Europe </a:t>
            </a:r>
          </a:p>
        </p:txBody>
      </p:sp>
      <p:sp>
        <p:nvSpPr>
          <p:cNvPr id="1019937" name="Text Box 33"/>
          <p:cNvSpPr txBox="1">
            <a:spLocks noChangeArrowheads="1"/>
          </p:cNvSpPr>
          <p:nvPr/>
        </p:nvSpPr>
        <p:spPr bwMode="auto">
          <a:xfrm>
            <a:off x="5311775" y="2797175"/>
            <a:ext cx="279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Africa </a:t>
            </a:r>
          </a:p>
        </p:txBody>
      </p:sp>
      <p:sp>
        <p:nvSpPr>
          <p:cNvPr id="1019938" name="Text Box 34"/>
          <p:cNvSpPr txBox="1">
            <a:spLocks noChangeArrowheads="1"/>
          </p:cNvSpPr>
          <p:nvPr/>
        </p:nvSpPr>
        <p:spPr bwMode="auto">
          <a:xfrm>
            <a:off x="4033838" y="4605338"/>
            <a:ext cx="473075"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Cape Horn</a:t>
            </a:r>
          </a:p>
        </p:txBody>
      </p:sp>
      <p:sp>
        <p:nvSpPr>
          <p:cNvPr id="1019939" name="Text Box 35"/>
          <p:cNvSpPr txBox="1">
            <a:spLocks noChangeArrowheads="1"/>
          </p:cNvSpPr>
          <p:nvPr/>
        </p:nvSpPr>
        <p:spPr bwMode="auto">
          <a:xfrm>
            <a:off x="2724150" y="4860925"/>
            <a:ext cx="719138"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Tierra del Fuego</a:t>
            </a:r>
          </a:p>
        </p:txBody>
      </p:sp>
      <p:sp>
        <p:nvSpPr>
          <p:cNvPr id="1019940" name="Line 36"/>
          <p:cNvSpPr>
            <a:spLocks noChangeShapeType="1"/>
          </p:cNvSpPr>
          <p:nvPr/>
        </p:nvSpPr>
        <p:spPr bwMode="auto">
          <a:xfrm flipV="1">
            <a:off x="3652838" y="4673600"/>
            <a:ext cx="35718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9941" name="Line 37"/>
          <p:cNvSpPr>
            <a:spLocks noChangeShapeType="1"/>
          </p:cNvSpPr>
          <p:nvPr/>
        </p:nvSpPr>
        <p:spPr bwMode="auto">
          <a:xfrm flipH="1">
            <a:off x="3457575" y="4640263"/>
            <a:ext cx="52388" cy="29210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9942" name="Line 38"/>
          <p:cNvSpPr>
            <a:spLocks noChangeShapeType="1"/>
          </p:cNvSpPr>
          <p:nvPr/>
        </p:nvSpPr>
        <p:spPr bwMode="auto">
          <a:xfrm flipH="1" flipV="1">
            <a:off x="4895850" y="4079875"/>
            <a:ext cx="396875"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9943" name="Text Box 39"/>
          <p:cNvSpPr txBox="1">
            <a:spLocks noChangeArrowheads="1"/>
          </p:cNvSpPr>
          <p:nvPr/>
        </p:nvSpPr>
        <p:spPr bwMode="auto">
          <a:xfrm>
            <a:off x="6467475" y="3252788"/>
            <a:ext cx="350838"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solidFill>
                  <a:schemeClr val="bg1"/>
                </a:solidFill>
              </a:rPr>
              <a:t>Equator</a:t>
            </a:r>
          </a:p>
        </p:txBody>
      </p:sp>
      <p:sp>
        <p:nvSpPr>
          <p:cNvPr id="1019944" name="Text Box 40"/>
          <p:cNvSpPr txBox="1">
            <a:spLocks noChangeArrowheads="1"/>
          </p:cNvSpPr>
          <p:nvPr/>
        </p:nvSpPr>
        <p:spPr bwMode="auto">
          <a:xfrm>
            <a:off x="6467475" y="1776413"/>
            <a:ext cx="215900"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Asia </a:t>
            </a:r>
          </a:p>
        </p:txBody>
      </p:sp>
      <p:sp>
        <p:nvSpPr>
          <p:cNvPr id="1019945" name="Text Box 41"/>
          <p:cNvSpPr txBox="1">
            <a:spLocks noChangeArrowheads="1"/>
          </p:cNvSpPr>
          <p:nvPr/>
        </p:nvSpPr>
        <p:spPr bwMode="auto">
          <a:xfrm>
            <a:off x="8096250" y="2576513"/>
            <a:ext cx="525463" cy="1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HMS Beagle </a:t>
            </a:r>
          </a:p>
        </p:txBody>
      </p:sp>
      <p:sp>
        <p:nvSpPr>
          <p:cNvPr id="1019946" name="Text Box 42"/>
          <p:cNvSpPr txBox="1">
            <a:spLocks noChangeArrowheads="1"/>
          </p:cNvSpPr>
          <p:nvPr/>
        </p:nvSpPr>
        <p:spPr bwMode="auto">
          <a:xfrm>
            <a:off x="7702550" y="3798888"/>
            <a:ext cx="403225"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Australia </a:t>
            </a:r>
          </a:p>
        </p:txBody>
      </p:sp>
      <p:sp>
        <p:nvSpPr>
          <p:cNvPr id="1019947" name="Line 43"/>
          <p:cNvSpPr>
            <a:spLocks noChangeShapeType="1"/>
          </p:cNvSpPr>
          <p:nvPr/>
        </p:nvSpPr>
        <p:spPr bwMode="auto">
          <a:xfrm flipH="1">
            <a:off x="7954963" y="4352925"/>
            <a:ext cx="33337" cy="31432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9948" name="Line 44"/>
          <p:cNvSpPr>
            <a:spLocks noChangeShapeType="1"/>
          </p:cNvSpPr>
          <p:nvPr/>
        </p:nvSpPr>
        <p:spPr bwMode="auto">
          <a:xfrm flipH="1">
            <a:off x="8543925" y="4270375"/>
            <a:ext cx="107950" cy="53022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9949" name="Text Box 45"/>
          <p:cNvSpPr txBox="1">
            <a:spLocks noChangeArrowheads="1"/>
          </p:cNvSpPr>
          <p:nvPr/>
        </p:nvSpPr>
        <p:spPr bwMode="auto">
          <a:xfrm>
            <a:off x="7507288" y="4603750"/>
            <a:ext cx="40322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Tasmania </a:t>
            </a:r>
          </a:p>
        </p:txBody>
      </p:sp>
      <p:sp>
        <p:nvSpPr>
          <p:cNvPr id="1019950" name="Text Box 46"/>
          <p:cNvSpPr txBox="1">
            <a:spLocks noChangeArrowheads="1"/>
          </p:cNvSpPr>
          <p:nvPr/>
        </p:nvSpPr>
        <p:spPr bwMode="auto">
          <a:xfrm>
            <a:off x="8312150" y="4719638"/>
            <a:ext cx="37782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New</a:t>
            </a:r>
          </a:p>
          <a:p>
            <a:pPr algn="l"/>
            <a:r>
              <a:rPr lang="en-US" sz="700"/>
              <a:t>Zealand </a:t>
            </a:r>
          </a:p>
        </p:txBody>
      </p:sp>
      <p:sp>
        <p:nvSpPr>
          <p:cNvPr id="1019951" name="Text Box 47"/>
          <p:cNvSpPr txBox="1">
            <a:spLocks noChangeArrowheads="1"/>
          </p:cNvSpPr>
          <p:nvPr/>
        </p:nvSpPr>
        <p:spPr bwMode="auto">
          <a:xfrm rot="-5400000">
            <a:off x="3268663" y="4097338"/>
            <a:ext cx="2952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l"/>
            <a:r>
              <a:rPr lang="en-US" sz="700"/>
              <a:t>Andes</a:t>
            </a:r>
          </a:p>
        </p:txBody>
      </p:sp>
      <p:sp>
        <p:nvSpPr>
          <p:cNvPr id="1019906" name="Rectangle 2"/>
          <p:cNvSpPr>
            <a:spLocks noChangeArrowheads="1"/>
          </p:cNvSpPr>
          <p:nvPr/>
        </p:nvSpPr>
        <p:spPr bwMode="auto">
          <a:xfrm>
            <a:off x="6235700" y="6478588"/>
            <a:ext cx="2682875" cy="3206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sz="1500" b="0"/>
              <a:t>Figure 13.3</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Concept Check"/>
  <p:tag name="QUESTIONTYPE" val=" 0"/>
  <p:tag name="QUESTIONCHOICES" val=" 2"/>
  <p:tag name="QUESTIONANSWER" val="B"/>
  <p:tag name="QUESTIONDIFFICULTY" val=" 0"/>
  <p:tag name="QUESTIONPOINTS" val=" 1"/>
  <p:tag name="QUESTIONCHANCES" val=" 1"/>
  <p:tag name="QUESTIONTIMER" val="00:30"/>
  <p:tag name="QUESTIONCHOICESTYPE" val=" 1"/>
  <p:tag name="QUESTIONCHARTTYPE" val="0"/>
</p:tagLst>
</file>

<file path=ppt/tags/tag11.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12.xml><?xml version="1.0" encoding="utf-8"?>
<p:tagLst xmlns:a="http://schemas.openxmlformats.org/drawingml/2006/main" xmlns:r="http://schemas.openxmlformats.org/officeDocument/2006/relationships" xmlns:p="http://schemas.openxmlformats.org/presentationml/2006/main">
  <p:tag name="VERSION" val="4.10"/>
  <p:tag name="QUESTIONNAME" val="Interpreting Dat"/>
  <p:tag name="QUESTIONTYPE" val=" 0"/>
  <p:tag name="QUESTIONCHOICES" val=" 1"/>
  <p:tag name="QUESTIONANSWER" val="C"/>
  <p:tag name="QUESTIONDIFFICULTY" val=" 0"/>
  <p:tag name="QUESTIONPOINTS" val=" 1"/>
  <p:tag name="QUESTIONCHANCES" val=" 1"/>
  <p:tag name="QUESTIONTIMER" val="00:30"/>
  <p:tag name="QUESTIONCHOICESTYPE" val=" 1"/>
  <p:tag name="QUESTIONCHARTTYPE" val="0"/>
</p:tagLst>
</file>

<file path=ppt/tags/tag13.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14.xml><?xml version="1.0" encoding="utf-8"?>
<p:tagLst xmlns:a="http://schemas.openxmlformats.org/drawingml/2006/main" xmlns:r="http://schemas.openxmlformats.org/officeDocument/2006/relationships" xmlns:p="http://schemas.openxmlformats.org/presentationml/2006/main">
  <p:tag name="VERSION" val="4.10"/>
  <p:tag name="QUESTIONNAME" val="Interpreting Dat"/>
  <p:tag name="QUESTIONTYPE" val=" 0"/>
  <p:tag name="QUESTIONCHOICES" val=" 1"/>
  <p:tag name="QUESTIONANSWER" val="A"/>
  <p:tag name="QUESTIONDIFFICULTY" val=" 0"/>
  <p:tag name="QUESTIONPOINTS" val=" 1"/>
  <p:tag name="QUESTIONCHANCES" val=" 1"/>
  <p:tag name="QUESTIONTIMER" val="00:30"/>
  <p:tag name="QUESTIONCHOICESTYPE" val=" 1"/>
  <p:tag name="QUESTIONCHARTTYPE" val="0"/>
</p:tagLst>
</file>

<file path=ppt/tags/tag15.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16.xml><?xml version="1.0" encoding="utf-8"?>
<p:tagLst xmlns:a="http://schemas.openxmlformats.org/drawingml/2006/main" xmlns:r="http://schemas.openxmlformats.org/officeDocument/2006/relationships" xmlns:p="http://schemas.openxmlformats.org/presentationml/2006/main">
  <p:tag name="VERSION" val="4.10"/>
  <p:tag name="QUESTIONNAME" val="Interpreting Dat"/>
  <p:tag name="QUESTIONTYPE" val=" 0"/>
  <p:tag name="QUESTIONCHOICES" val=" 1"/>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4.xml><?xml version="1.0" encoding="utf-8"?>
<p:tagLst xmlns:a="http://schemas.openxmlformats.org/drawingml/2006/main" xmlns:r="http://schemas.openxmlformats.org/officeDocument/2006/relationships" xmlns:p="http://schemas.openxmlformats.org/presentationml/2006/main">
  <p:tag name="VERSION" val="4.10"/>
  <p:tag name="QUESTIONNAME" val="Concept Check"/>
  <p:tag name="QUESTIONTYPE" val=" 0"/>
  <p:tag name="QUESTIONCHOICES" val=" 2"/>
  <p:tag name="QUESTIONANSWER" val="D"/>
  <p:tag name="QUESTIONDIFFICULTY" val=" 0"/>
  <p:tag name="QUESTIONPOINTS" val=" 1"/>
  <p:tag name="QUESTIONCHANCES" val=" 1"/>
  <p:tag name="QUESTIONTIMER" val="00:30"/>
  <p:tag name="QUESTIONCHOICESTYPE" val=" 1"/>
  <p:tag name="QUESTIONCHARTTYPE" val="0"/>
</p:tagLst>
</file>

<file path=ppt/tags/tag5.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6.xml><?xml version="1.0" encoding="utf-8"?>
<p:tagLst xmlns:a="http://schemas.openxmlformats.org/drawingml/2006/main" xmlns:r="http://schemas.openxmlformats.org/officeDocument/2006/relationships" xmlns:p="http://schemas.openxmlformats.org/presentationml/2006/main">
  <p:tag name="VERSION" val="4.10"/>
  <p:tag name="QUESTIONNAME" val="Concept Check"/>
  <p:tag name="QUESTIONTYPE" val=" 0"/>
  <p:tag name="QUESTIONCHOICES" val=" 1"/>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7.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Concept Check"/>
  <p:tag name="QUESTIONTYPE" val=" 0"/>
  <p:tag name="QUESTIONCHOICES" val=" 2"/>
  <p:tag name="QUESTIONANSWER" val="D"/>
  <p:tag name="QUESTIONDIFFICULTY" val=" 0"/>
  <p:tag name="QUESTIONPOINTS" val=" 1"/>
  <p:tag name="QUESTIONCHANCES" val=" 1"/>
  <p:tag name="QUESTIONTIMER" val="00:30"/>
  <p:tag name="QUESTIONCHOICESTYPE" val=" 1"/>
  <p:tag name="QUESTIONCHARTTYPE" val="0"/>
</p:tagLst>
</file>

<file path=ppt/tags/tag9.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ＭＳ Ｐゴシック"/>
        <a:cs typeface="Arial"/>
      </a:majorFont>
      <a:minorFont>
        <a:latin typeface="Tahom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9006</TotalTime>
  <Words>14747</Words>
  <Application>Microsoft Macintosh PowerPoint</Application>
  <PresentationFormat>On-screen Show (4:3)</PresentationFormat>
  <Paragraphs>766</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1_CC4eActiveLectureQuestions</vt:lpstr>
      <vt:lpstr>Chapter 13</vt:lpstr>
      <vt:lpstr>Biology and Society:  Persistent Pests</vt:lpstr>
      <vt:lpstr>PowerPoint Presentation</vt:lpstr>
      <vt:lpstr>Concept Check</vt:lpstr>
      <vt:lpstr>CHARLES DARWIN AND THE ORIGIN OF SPECIES</vt:lpstr>
      <vt:lpstr>PowerPoint Presentation</vt:lpstr>
      <vt:lpstr>PowerPoint Presentation</vt:lpstr>
      <vt:lpstr>PowerPoint Presentation</vt:lpstr>
      <vt:lpstr>PowerPoint Presentation</vt:lpstr>
      <vt:lpstr>PowerPoint Presentation</vt:lpstr>
      <vt:lpstr>PowerPoint Presentation</vt:lpstr>
      <vt:lpstr>EVIDENCE OF EVOLUTION</vt:lpstr>
      <vt:lpstr>The Fossil Record</vt:lpstr>
      <vt:lpstr>Biogeography</vt:lpstr>
      <vt:lpstr>Comparative Anatomy</vt:lpstr>
      <vt:lpstr>PowerPoint Presentation</vt:lpstr>
      <vt:lpstr>Concept Check</vt:lpstr>
      <vt:lpstr>PowerPoint Presentation</vt:lpstr>
      <vt:lpstr>Comparative Embryology</vt:lpstr>
      <vt:lpstr>PowerPoint Presentation</vt:lpstr>
      <vt:lpstr>Molecular Biology</vt:lpstr>
      <vt:lpstr>Darwin’s Theory of Natural Selection</vt:lpstr>
      <vt:lpstr>PowerPoint Presentation</vt:lpstr>
      <vt:lpstr>Concept Check</vt:lpstr>
      <vt:lpstr>Natural Selection in Action</vt:lpstr>
      <vt:lpstr>Concept Check</vt:lpstr>
      <vt:lpstr>The Process of Science: Does Predation Drive the Evolution of Lizard Horn Length?</vt:lpstr>
      <vt:lpstr>PowerPoint Presentation</vt:lpstr>
      <vt:lpstr>PowerPoint Presentation</vt:lpstr>
      <vt:lpstr>EVOLUTIONARY TREES</vt:lpstr>
      <vt:lpstr>Populations as the Units of Evolution</vt:lpstr>
      <vt:lpstr>PowerPoint Presentation</vt:lpstr>
      <vt:lpstr>PowerPoint Presentation</vt:lpstr>
      <vt:lpstr>PowerPoint Presentation</vt:lpstr>
      <vt:lpstr>Genetic Drift</vt:lpstr>
      <vt:lpstr>Interpreting Data</vt:lpstr>
      <vt:lpstr>Interpreting Data</vt:lpstr>
      <vt:lpstr>Interpreting Data</vt:lpstr>
      <vt:lpstr>PowerPoint Presentation</vt:lpstr>
      <vt:lpstr>The Founder Effect</vt:lpstr>
      <vt:lpstr>Three General Outcomes of Natural Selection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 How Populations Evolve</dc:title>
  <dc:subject/>
  <dc:creator>Balaji Krishnan</dc:creator>
  <cp:keywords/>
  <dc:description/>
  <cp:lastModifiedBy>Balaji Krishnan</cp:lastModifiedBy>
  <cp:revision>785</cp:revision>
  <cp:lastPrinted>2005-04-01T00:26:31Z</cp:lastPrinted>
  <dcterms:created xsi:type="dcterms:W3CDTF">2004-07-21T00:54:38Z</dcterms:created>
  <dcterms:modified xsi:type="dcterms:W3CDTF">2012-11-29T22:36:33Z</dcterms:modified>
  <cp:category/>
</cp:coreProperties>
</file>