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1" r:id="rId25"/>
    <p:sldId id="282" r:id="rId26"/>
    <p:sldId id="280" r:id="rId27"/>
    <p:sldId id="276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3EFB7E-7841-4082-8911-CCFF39319B4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A1BF9-50BF-4588-A466-26FDEB3C60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rhetoric.com/speeches/ronaldreaganfarewelladdres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Everything’s An Argument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Inform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Tells the audience something they don’t know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</a:t>
            </a:r>
            <a:r>
              <a:rPr lang="en-US" dirty="0" smtClean="0"/>
              <a:t> (as simple as street signs)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Other informative arguments are more obviously designed to persuade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Example: political bumper stickers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Convince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convince readers rather than win out over opponents</a:t>
            </a:r>
          </a:p>
          <a:p>
            <a:r>
              <a:rPr lang="en-US" dirty="0" smtClean="0"/>
              <a:t>Reports, white papers, and academic articles</a:t>
            </a:r>
          </a:p>
          <a:p>
            <a:r>
              <a:rPr lang="en-US" dirty="0" smtClean="0"/>
              <a:t>Opponents’ viewpoints aren’t addressed directly, but they are always implied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persuade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the audience enough to provoke action</a:t>
            </a:r>
          </a:p>
          <a:p>
            <a:r>
              <a:rPr lang="en-US" dirty="0" smtClean="0"/>
              <a:t>Advertisements, political blogs and newspaper editorials</a:t>
            </a:r>
          </a:p>
          <a:p>
            <a:pPr lvl="1"/>
            <a:r>
              <a:rPr lang="en-US" dirty="0" smtClean="0"/>
              <a:t>Use rhetoric to motive action, produce change, or win a point</a:t>
            </a:r>
          </a:p>
          <a:p>
            <a:r>
              <a:rPr lang="en-US" dirty="0" smtClean="0"/>
              <a:t>Push the reader toward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Urges the reader to take some form of exploration</a:t>
            </a:r>
          </a:p>
          <a:p>
            <a:r>
              <a:rPr lang="en-US" dirty="0" smtClean="0"/>
              <a:t>No real “opponent” </a:t>
            </a:r>
          </a:p>
          <a:p>
            <a:r>
              <a:rPr lang="en-US" dirty="0" smtClean="0"/>
              <a:t>Opponent could be the status quo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make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Aims to make good, sound decisions</a:t>
            </a:r>
          </a:p>
          <a:p>
            <a:r>
              <a:rPr lang="en-US" dirty="0" smtClean="0"/>
              <a:t>Exploratory arguments may be to argue for a particular decision</a:t>
            </a:r>
          </a:p>
          <a:p>
            <a:r>
              <a:rPr lang="en-US" dirty="0" smtClean="0"/>
              <a:t>Argue with your way though several alternatives in your mind, with friends, colleagues, parents</a:t>
            </a:r>
          </a:p>
          <a:p>
            <a:r>
              <a:rPr lang="en-US" dirty="0" smtClean="0"/>
              <a:t>Look at pros and cons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to meditate or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Prayer or meditations on a theme</a:t>
            </a:r>
          </a:p>
          <a:p>
            <a:r>
              <a:rPr lang="en-US" dirty="0" smtClean="0"/>
              <a:t>Writer is hoping to transform something in him or herself. </a:t>
            </a:r>
          </a:p>
          <a:p>
            <a:r>
              <a:rPr lang="en-US" dirty="0" smtClean="0"/>
              <a:t>Stained glass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Occasions for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public occasions that call for them</a:t>
            </a:r>
          </a:p>
          <a:p>
            <a:r>
              <a:rPr lang="en-US" dirty="0" smtClean="0"/>
              <a:t>Rhetoric – art of persuasion</a:t>
            </a:r>
          </a:p>
          <a:p>
            <a:pPr lvl="1"/>
            <a:r>
              <a:rPr lang="en-US" dirty="0" smtClean="0"/>
              <a:t>Aristotle based arguments based on issues of time</a:t>
            </a:r>
          </a:p>
          <a:p>
            <a:pPr lvl="1"/>
            <a:r>
              <a:rPr lang="en-US" dirty="0" smtClean="0"/>
              <a:t>Past, future, and present</a:t>
            </a:r>
          </a:p>
          <a:p>
            <a:pPr lvl="1"/>
            <a:r>
              <a:rPr lang="en-US" dirty="0" smtClean="0"/>
              <a:t>Classifications may overlap with others to a certain extent</a:t>
            </a:r>
          </a:p>
          <a:p>
            <a:pPr lvl="1"/>
            <a:r>
              <a:rPr lang="en-US" dirty="0" smtClean="0"/>
              <a:t>Ex. Arguments about the past with implications for the future/arguments about the past with bearings on the present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about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Debates about the past are forensic arguments</a:t>
            </a:r>
          </a:p>
          <a:p>
            <a:r>
              <a:rPr lang="en-US" dirty="0" smtClean="0"/>
              <a:t>Forensic arguments rely on evidence and testimony to recreate what can be known about events that have already occurred</a:t>
            </a:r>
          </a:p>
          <a:p>
            <a:r>
              <a:rPr lang="en-US" dirty="0" smtClean="0"/>
              <a:t>Can be arguments about character (someone’s reputation in a historical context)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about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Deliberative arguments – what should happen in the future</a:t>
            </a:r>
          </a:p>
          <a:p>
            <a:r>
              <a:rPr lang="en-US" dirty="0" smtClean="0"/>
              <a:t>Legislatures, congresses, and parliaments are called deliberative bodies</a:t>
            </a:r>
          </a:p>
          <a:p>
            <a:pPr lvl="1"/>
            <a:r>
              <a:rPr lang="en-US" dirty="0" smtClean="0"/>
              <a:t>Establish policies for the future</a:t>
            </a:r>
          </a:p>
          <a:p>
            <a:pPr lvl="1"/>
            <a:r>
              <a:rPr lang="en-US" dirty="0" smtClean="0"/>
              <a:t>Deliberative judgments often rely on prior forensic arguments b/c the past influences the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about the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about contemporary values</a:t>
            </a:r>
          </a:p>
          <a:p>
            <a:pPr lvl="1"/>
            <a:r>
              <a:rPr lang="en-US" dirty="0" smtClean="0"/>
              <a:t>Beliefs and assumptions that are widely held within society</a:t>
            </a:r>
          </a:p>
          <a:p>
            <a:r>
              <a:rPr lang="en-US" dirty="0" smtClean="0"/>
              <a:t>Called epideictic or ceremonial arguments b/c they are often heard in public</a:t>
            </a:r>
          </a:p>
          <a:p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www.americanrhetoric.com/speeches/ronaldreaganfarewelladdress.html</a:t>
            </a:r>
            <a:r>
              <a:rPr lang="en-US" sz="2400" dirty="0" smtClean="0"/>
              <a:t>   (9:42)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EVERYTHING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YES!!</a:t>
            </a:r>
          </a:p>
          <a:p>
            <a:r>
              <a:rPr lang="en-US" sz="3600" b="1" dirty="0" smtClean="0"/>
              <a:t>Clothing</a:t>
            </a:r>
          </a:p>
          <a:p>
            <a:r>
              <a:rPr lang="en-US" sz="3600" b="1" dirty="0" smtClean="0"/>
              <a:t>Foods</a:t>
            </a:r>
          </a:p>
          <a:p>
            <a:r>
              <a:rPr lang="en-US" sz="3600" b="1" dirty="0" smtClean="0"/>
              <a:t>Groups you join</a:t>
            </a:r>
          </a:p>
          <a:p>
            <a:pPr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Unspoken arguments about who you are and what you value.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stasis – the kinds of issues arguments address</a:t>
            </a:r>
          </a:p>
          <a:p>
            <a:pPr lvl="1"/>
            <a:r>
              <a:rPr lang="en-US" dirty="0" smtClean="0"/>
              <a:t>Did something happen?</a:t>
            </a:r>
          </a:p>
          <a:p>
            <a:pPr lvl="1"/>
            <a:r>
              <a:rPr lang="en-US" dirty="0" smtClean="0"/>
              <a:t>What is its nature?</a:t>
            </a:r>
          </a:p>
          <a:p>
            <a:pPr lvl="1"/>
            <a:r>
              <a:rPr lang="en-US" dirty="0" smtClean="0"/>
              <a:t>What is the quality or cause?</a:t>
            </a:r>
          </a:p>
          <a:p>
            <a:pPr lvl="1"/>
            <a:r>
              <a:rPr lang="en-US" dirty="0" smtClean="0"/>
              <a:t>What actions should be taken? </a:t>
            </a:r>
            <a:endParaRPr lang="en-US" dirty="0" smtClean="0"/>
          </a:p>
          <a:p>
            <a:r>
              <a:rPr lang="en-US" dirty="0" smtClean="0"/>
              <a:t>Explores a different aspect of a problem &amp; uses different evidence or techniques to reach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something happen? </a:t>
            </a:r>
            <a:br>
              <a:rPr lang="en-US" dirty="0" smtClean="0"/>
            </a:br>
            <a:r>
              <a:rPr lang="en-US" dirty="0" smtClean="0"/>
              <a:t>Argument of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a statement that can be proved or disproved with specific evidence or testimony</a:t>
            </a:r>
          </a:p>
          <a:p>
            <a:r>
              <a:rPr lang="en-US" dirty="0" smtClean="0"/>
              <a:t>Simple to define </a:t>
            </a:r>
          </a:p>
          <a:p>
            <a:r>
              <a:rPr lang="en-US" dirty="0" smtClean="0"/>
              <a:t>Arguments are subtle involving layers of complexity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nature of the thing?</a:t>
            </a:r>
            <a:br>
              <a:rPr lang="en-US" dirty="0" smtClean="0"/>
            </a:br>
            <a:r>
              <a:rPr lang="en-US" dirty="0" smtClean="0"/>
              <a:t>Arguments of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determining whether one known object or action belongs in a second 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quality or cause of the thing? Arguments of evaluation and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criteria and then measuring individual people, ideas, or things against those standards</a:t>
            </a:r>
          </a:p>
          <a:p>
            <a:r>
              <a:rPr lang="en-US" dirty="0" smtClean="0"/>
              <a:t>Both standards and the measurement can be explored argumentatively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actions should be taken?</a:t>
            </a:r>
            <a:br>
              <a:rPr lang="en-US" dirty="0" smtClean="0"/>
            </a:br>
            <a:r>
              <a:rPr lang="en-US" dirty="0" smtClean="0"/>
              <a:t>Proposal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problem so well that readers ask: What can we do? </a:t>
            </a:r>
          </a:p>
          <a:p>
            <a:r>
              <a:rPr lang="en-US" dirty="0" smtClean="0"/>
              <a:t>Prove there is a problem</a:t>
            </a:r>
          </a:p>
          <a:p>
            <a:r>
              <a:rPr lang="en-US" dirty="0" smtClean="0"/>
              <a:t>What actions should be taken?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Audiences for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Audiences cross a full range of possibilities</a:t>
            </a:r>
          </a:p>
          <a:p>
            <a:pPr lvl="1"/>
            <a:r>
              <a:rPr lang="en-US" dirty="0" smtClean="0"/>
              <a:t>Flesh and blood person</a:t>
            </a:r>
          </a:p>
          <a:p>
            <a:pPr lvl="1"/>
            <a:r>
              <a:rPr lang="en-US" dirty="0" smtClean="0"/>
              <a:t>Friends in a social network</a:t>
            </a:r>
          </a:p>
          <a:p>
            <a:pPr lvl="1"/>
            <a:r>
              <a:rPr lang="en-US" dirty="0" smtClean="0"/>
              <a:t>Ideal readers that you imagine for an editorial you write</a:t>
            </a:r>
          </a:p>
          <a:p>
            <a:r>
              <a:rPr lang="en-US" dirty="0" smtClean="0"/>
              <a:t>As a writer you have an intended reader who exists in your own mind.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Audiences for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writer, you want to think carefully about these real readers and to summon up what you do know about them, even if that knowledge is limited.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Audiences for arguments</a:t>
            </a:r>
            <a:br>
              <a:rPr lang="en-US" dirty="0" smtClean="0"/>
            </a:br>
            <a:r>
              <a:rPr lang="en-US" dirty="0" smtClean="0"/>
              <a:t>Considering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context shapes and colors the perspectives readers bring to an argument</a:t>
            </a:r>
          </a:p>
          <a:p>
            <a:r>
              <a:rPr lang="en-US" dirty="0" smtClean="0"/>
              <a:t>Think carefully about the contexts that surround your readers – and to place your topic in its context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Appealing to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ways to appeal to your audience</a:t>
            </a:r>
          </a:p>
          <a:p>
            <a:pPr lvl="1"/>
            <a:r>
              <a:rPr lang="en-US" sz="3600" i="1" dirty="0" smtClean="0"/>
              <a:t>Pathos, ethos</a:t>
            </a:r>
            <a:r>
              <a:rPr lang="en-US" sz="3600" dirty="0" smtClean="0"/>
              <a:t>, and </a:t>
            </a:r>
            <a:r>
              <a:rPr lang="en-US" sz="3600" i="1" dirty="0" smtClean="0"/>
              <a:t>logos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appeals: Pathos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respond strongly to emotional appeals</a:t>
            </a:r>
          </a:p>
          <a:p>
            <a:r>
              <a:rPr lang="en-US" dirty="0" smtClean="0"/>
              <a:t>Generates emotions – fear, anger, jealously, pity, love, etc.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3703408_f520.jpg"/>
          <p:cNvPicPr>
            <a:picLocks noChangeAspect="1"/>
          </p:cNvPicPr>
          <p:nvPr/>
        </p:nvPicPr>
        <p:blipFill>
          <a:blip r:embed="rId2" cstate="print"/>
          <a:srcRect l="10000" r="5385" b="2569"/>
          <a:stretch>
            <a:fillRect/>
          </a:stretch>
        </p:blipFill>
        <p:spPr>
          <a:xfrm>
            <a:off x="5562600" y="2819400"/>
            <a:ext cx="319638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EVERYTHING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argument can be any text:</a:t>
            </a:r>
          </a:p>
          <a:p>
            <a:r>
              <a:rPr lang="en-US" dirty="0" smtClean="0"/>
              <a:t>Written</a:t>
            </a:r>
          </a:p>
          <a:p>
            <a:r>
              <a:rPr lang="en-US" dirty="0" smtClean="0"/>
              <a:t>Spoken</a:t>
            </a:r>
          </a:p>
          <a:p>
            <a:r>
              <a:rPr lang="en-US" dirty="0" smtClean="0"/>
              <a:t>Visual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5181600"/>
            <a:ext cx="357630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Subtle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3352800"/>
            <a:ext cx="4758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Change Opinion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2400" y="2286000"/>
            <a:ext cx="43147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Blunt &amp; Aggressive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791200" y="4267200"/>
            <a:ext cx="5334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791200" y="28956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066800" y="4038600"/>
            <a:ext cx="3810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257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Express your point of view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Appeals: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self</a:t>
            </a:r>
          </a:p>
          <a:p>
            <a:r>
              <a:rPr lang="en-US" dirty="0" smtClean="0"/>
              <a:t>Is the writer credible?</a:t>
            </a:r>
          </a:p>
          <a:p>
            <a:r>
              <a:rPr lang="en-US" dirty="0" smtClean="0"/>
              <a:t>Build credibility by emphasizing that you share values with your audience</a:t>
            </a:r>
          </a:p>
          <a:p>
            <a:r>
              <a:rPr lang="en-US" dirty="0" smtClean="0"/>
              <a:t>Being fair and showing respect for audience and opponents</a:t>
            </a:r>
          </a:p>
          <a:p>
            <a:r>
              <a:rPr lang="en-US" dirty="0" smtClean="0"/>
              <a:t>Visual items can make ethical appeals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appeal: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items can make ethical appeals</a:t>
            </a:r>
          </a:p>
          <a:p>
            <a:endParaRPr lang="en-US" dirty="0"/>
          </a:p>
        </p:txBody>
      </p:sp>
      <p:pic>
        <p:nvPicPr>
          <p:cNvPr id="4" name="Picture 3" descr="OR_-_State_Police_Bad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362200"/>
            <a:ext cx="3200402" cy="3184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36934" y="2590800"/>
            <a:ext cx="2946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Authority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8421" y="3810000"/>
            <a:ext cx="4223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Respectability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appeals: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reasons and evidence </a:t>
            </a:r>
          </a:p>
          <a:p>
            <a:r>
              <a:rPr lang="en-US" dirty="0" smtClean="0"/>
              <a:t>Facts, statistics, credible testimony, cogent 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62342" y="3733800"/>
            <a:ext cx="6068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Just </a:t>
            </a:r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facts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Ma’am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and their rhetorical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exist in a particular context </a:t>
            </a:r>
          </a:p>
          <a:p>
            <a:pPr lvl="1"/>
            <a:r>
              <a:rPr lang="en-US" dirty="0" smtClean="0"/>
              <a:t>Influences how it can be shaped and how others will receive it</a:t>
            </a:r>
          </a:p>
          <a:p>
            <a:r>
              <a:rPr lang="en-US" dirty="0" smtClean="0"/>
              <a:t>Rhetorical situation</a:t>
            </a:r>
          </a:p>
          <a:p>
            <a:pPr lvl="1"/>
            <a:r>
              <a:rPr lang="en-US" dirty="0" smtClean="0"/>
              <a:t>A shorthand phrase for the entire set of 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inform</a:t>
            </a:r>
          </a:p>
          <a:p>
            <a:r>
              <a:rPr lang="en-US" dirty="0" smtClean="0"/>
              <a:t>To convince</a:t>
            </a:r>
          </a:p>
          <a:p>
            <a:r>
              <a:rPr lang="en-US" dirty="0" smtClean="0"/>
              <a:t>To explore</a:t>
            </a:r>
          </a:p>
          <a:p>
            <a:r>
              <a:rPr lang="en-US" dirty="0" smtClean="0"/>
              <a:t>To make decisions</a:t>
            </a:r>
          </a:p>
          <a:p>
            <a:r>
              <a:rPr lang="en-US" dirty="0" smtClean="0"/>
              <a:t>To meditate or pray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Words</a:t>
            </a:r>
            <a:endParaRPr lang="en-US" dirty="0"/>
          </a:p>
        </p:txBody>
      </p:sp>
      <p:pic>
        <p:nvPicPr>
          <p:cNvPr id="4" name="Content Placeholder 3" descr="V3127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3433763" cy="4617150"/>
          </a:xfrm>
        </p:spPr>
      </p:pic>
      <p:sp>
        <p:nvSpPr>
          <p:cNvPr id="6" name="Rectangle 5"/>
          <p:cNvSpPr/>
          <p:nvPr/>
        </p:nvSpPr>
        <p:spPr>
          <a:xfrm>
            <a:off x="3092260" y="1371600"/>
            <a:ext cx="6083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this an Argument?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2590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Arizona State t-shirt sold by Victoria’s Secret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an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arguments are aimed at winning</a:t>
            </a:r>
          </a:p>
          <a:p>
            <a:pPr lvl="1"/>
            <a:r>
              <a:rPr lang="en-US" dirty="0" smtClean="0"/>
              <a:t>Political candidates</a:t>
            </a:r>
          </a:p>
          <a:p>
            <a:pPr lvl="1"/>
            <a:r>
              <a:rPr lang="en-US" dirty="0" smtClean="0"/>
              <a:t>Dueling lawyers in a court case</a:t>
            </a:r>
          </a:p>
          <a:p>
            <a:pPr lvl="1"/>
            <a:r>
              <a:rPr lang="en-US" dirty="0" smtClean="0"/>
              <a:t>Academic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ARGUMENT</a:t>
            </a:r>
          </a:p>
          <a:p>
            <a:pPr algn="ctr">
              <a:buNone/>
            </a:pPr>
            <a:r>
              <a:rPr lang="en-US" sz="2400" dirty="0" smtClean="0"/>
              <a:t>To use evidence and reason to </a:t>
            </a:r>
            <a:r>
              <a:rPr lang="en-US" sz="2400" u="sng" dirty="0" smtClean="0"/>
              <a:t>discover</a:t>
            </a:r>
            <a:r>
              <a:rPr lang="en-US" sz="2400" dirty="0" smtClean="0"/>
              <a:t> some version of the truth.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Writers or speakers argue to discover some truth.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b="1" dirty="0" smtClean="0"/>
              <a:t>PERSUASION</a:t>
            </a:r>
          </a:p>
          <a:p>
            <a:pPr algn="ctr">
              <a:buNone/>
            </a:pPr>
            <a:r>
              <a:rPr lang="en-US" sz="2400" dirty="0" smtClean="0"/>
              <a:t>To </a:t>
            </a:r>
            <a:r>
              <a:rPr lang="en-US" sz="2400" u="sng" dirty="0" smtClean="0"/>
              <a:t>change</a:t>
            </a:r>
            <a:r>
              <a:rPr lang="en-US" sz="2400" dirty="0" smtClean="0"/>
              <a:t> a point of view or to move others from conviction to action</a:t>
            </a:r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Writers persuade when they think they already know the truth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Rogerian argument</a:t>
            </a:r>
          </a:p>
          <a:p>
            <a:pPr>
              <a:buFontTx/>
              <a:buChar char="-"/>
            </a:pPr>
            <a:r>
              <a:rPr lang="en-US" dirty="0" smtClean="0"/>
              <a:t>Based on approaching audiences in nonthreatening ways</a:t>
            </a:r>
          </a:p>
          <a:p>
            <a:pPr>
              <a:buFontTx/>
              <a:buChar char="-"/>
            </a:pPr>
            <a:r>
              <a:rPr lang="en-US" dirty="0" smtClean="0"/>
              <a:t>Find common ground </a:t>
            </a:r>
          </a:p>
          <a:p>
            <a:pPr>
              <a:buFontTx/>
              <a:buChar char="-"/>
            </a:pPr>
            <a:r>
              <a:rPr lang="en-US" dirty="0" smtClean="0"/>
              <a:t>Establish trust among those who disagree about issues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Writers seek to understand perspectives of others for a win/win solution.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 to inform</a:t>
            </a:r>
          </a:p>
          <a:p>
            <a:r>
              <a:rPr lang="en-US" dirty="0" smtClean="0"/>
              <a:t>Arguments to convince</a:t>
            </a:r>
          </a:p>
          <a:p>
            <a:r>
              <a:rPr lang="en-US" dirty="0" smtClean="0"/>
              <a:t>Arguments to persuade</a:t>
            </a:r>
          </a:p>
          <a:p>
            <a:r>
              <a:rPr lang="en-US" dirty="0" smtClean="0"/>
              <a:t>Arguments to explore</a:t>
            </a:r>
          </a:p>
          <a:p>
            <a:r>
              <a:rPr lang="en-US" dirty="0" smtClean="0"/>
              <a:t>Arguments to make decisions</a:t>
            </a:r>
          </a:p>
          <a:p>
            <a:r>
              <a:rPr lang="en-US" dirty="0" smtClean="0"/>
              <a:t>Arguments to meditate or pray</a:t>
            </a:r>
          </a:p>
          <a:p>
            <a:r>
              <a:rPr lang="en-US" dirty="0" smtClean="0"/>
              <a:t>Academic arguments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</TotalTime>
  <Words>994</Words>
  <Application>Microsoft Office PowerPoint</Application>
  <PresentationFormat>On-screen Show (4:3)</PresentationFormat>
  <Paragraphs>161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Trek</vt:lpstr>
      <vt:lpstr>Everything’s An Argument</vt:lpstr>
      <vt:lpstr>IS EVERYTHING AN Argument?</vt:lpstr>
      <vt:lpstr>IS EVERYTHING AN Argument?</vt:lpstr>
      <vt:lpstr>Purposes of argument</vt:lpstr>
      <vt:lpstr>Not Just Words</vt:lpstr>
      <vt:lpstr>Purposes of an argument</vt:lpstr>
      <vt:lpstr>Purpose of argument</vt:lpstr>
      <vt:lpstr>Purpose of argument</vt:lpstr>
      <vt:lpstr>Types of arguments</vt:lpstr>
      <vt:lpstr>Arguments to Inform</vt:lpstr>
      <vt:lpstr>Arguments to Convince</vt:lpstr>
      <vt:lpstr>Arguments to persuade</vt:lpstr>
      <vt:lpstr>Arguments to explore</vt:lpstr>
      <vt:lpstr>Arguments to make decisions</vt:lpstr>
      <vt:lpstr>Arguments to meditate or pray</vt:lpstr>
      <vt:lpstr>Occasions for argument</vt:lpstr>
      <vt:lpstr>Arguments about the past</vt:lpstr>
      <vt:lpstr>Arguments about the future</vt:lpstr>
      <vt:lpstr>Arguments about the present</vt:lpstr>
      <vt:lpstr>Kinds of argument</vt:lpstr>
      <vt:lpstr>Did something happen?  Argument of fact</vt:lpstr>
      <vt:lpstr>What is the nature of the thing? Arguments of definition</vt:lpstr>
      <vt:lpstr>What is the quality or cause of the thing? Arguments of evaluation and causality</vt:lpstr>
      <vt:lpstr>What actions should be taken? Proposal arguments</vt:lpstr>
      <vt:lpstr>Audiences for arguments</vt:lpstr>
      <vt:lpstr>Audiences for arguments</vt:lpstr>
      <vt:lpstr>Audiences for arguments Considering contexts</vt:lpstr>
      <vt:lpstr>Appealing to audience</vt:lpstr>
      <vt:lpstr>Emotional appeals: Pathos</vt:lpstr>
      <vt:lpstr>Ethical Appeals: Ethos</vt:lpstr>
      <vt:lpstr>Ethical appeal: ethos</vt:lpstr>
      <vt:lpstr>Logical appeals: logos</vt:lpstr>
      <vt:lpstr>Arguments and their rhetorical triangle</vt:lpstr>
    </vt:vector>
  </TitlesOfParts>
  <Company>Houston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Everything’s An Argument</dc:title>
  <dc:creator>User</dc:creator>
  <cp:lastModifiedBy>Brandi</cp:lastModifiedBy>
  <cp:revision>19</cp:revision>
  <dcterms:created xsi:type="dcterms:W3CDTF">2011-01-28T00:11:54Z</dcterms:created>
  <dcterms:modified xsi:type="dcterms:W3CDTF">2011-01-28T05:10:22Z</dcterms:modified>
</cp:coreProperties>
</file>