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2"/>
  </p:notesMasterIdLst>
  <p:sldIdLst>
    <p:sldId id="258" r:id="rId2"/>
    <p:sldId id="256" r:id="rId3"/>
    <p:sldId id="291" r:id="rId4"/>
    <p:sldId id="300" r:id="rId5"/>
    <p:sldId id="299" r:id="rId6"/>
    <p:sldId id="259" r:id="rId7"/>
    <p:sldId id="304" r:id="rId8"/>
    <p:sldId id="260" r:id="rId9"/>
    <p:sldId id="274" r:id="rId10"/>
    <p:sldId id="275" r:id="rId11"/>
    <p:sldId id="276" r:id="rId12"/>
    <p:sldId id="301" r:id="rId13"/>
    <p:sldId id="302" r:id="rId14"/>
    <p:sldId id="303" r:id="rId15"/>
    <p:sldId id="263" r:id="rId16"/>
    <p:sldId id="277" r:id="rId17"/>
    <p:sldId id="278" r:id="rId18"/>
    <p:sldId id="279" r:id="rId19"/>
    <p:sldId id="280" r:id="rId20"/>
    <p:sldId id="305" r:id="rId21"/>
    <p:sldId id="261" r:id="rId22"/>
    <p:sldId id="281" r:id="rId23"/>
    <p:sldId id="262" r:id="rId24"/>
    <p:sldId id="264" r:id="rId25"/>
    <p:sldId id="293" r:id="rId26"/>
    <p:sldId id="282" r:id="rId27"/>
    <p:sldId id="266" r:id="rId28"/>
    <p:sldId id="283" r:id="rId29"/>
    <p:sldId id="268" r:id="rId30"/>
    <p:sldId id="267" r:id="rId31"/>
    <p:sldId id="284" r:id="rId32"/>
    <p:sldId id="269" r:id="rId33"/>
    <p:sldId id="285" r:id="rId34"/>
    <p:sldId id="286" r:id="rId35"/>
    <p:sldId id="287" r:id="rId36"/>
    <p:sldId id="288" r:id="rId37"/>
    <p:sldId id="271" r:id="rId38"/>
    <p:sldId id="272" r:id="rId39"/>
    <p:sldId id="273" r:id="rId40"/>
    <p:sldId id="298" r:id="rId4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94690" autoAdjust="0"/>
  </p:normalViewPr>
  <p:slideViewPr>
    <p:cSldViewPr>
      <p:cViewPr varScale="1">
        <p:scale>
          <a:sx n="115" d="100"/>
          <a:sy n="115" d="100"/>
        </p:scale>
        <p:origin x="149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E95DB5A-0158-4211-A623-7022165978DD}" type="slidenum">
              <a:rPr lang="en-US"/>
              <a:pPr>
                <a:defRPr/>
              </a:pPr>
              <a:t>‹#›</a:t>
            </a:fld>
            <a:endParaRPr lang="en-US"/>
          </a:p>
        </p:txBody>
      </p:sp>
    </p:spTree>
    <p:extLst>
      <p:ext uri="{BB962C8B-B14F-4D97-AF65-F5344CB8AC3E}">
        <p14:creationId xmlns:p14="http://schemas.microsoft.com/office/powerpoint/2010/main" val="2021498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AB85B43-8AFF-47BC-9495-E5CDC18AFD6F}" type="slidenum">
              <a:rPr lang="en-US"/>
              <a:pPr/>
              <a:t>1</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54175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356D62F-77F1-443D-9B55-2C8C9E2F6738}" type="slidenum">
              <a:rPr lang="en-US"/>
              <a:pPr/>
              <a:t>23</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dirty="0" smtClean="0"/>
              <a:t>Ask: Do all of these fit with the descriptions of what engineering is we just heard? </a:t>
            </a:r>
          </a:p>
        </p:txBody>
      </p:sp>
    </p:spTree>
    <p:extLst>
      <p:ext uri="{BB962C8B-B14F-4D97-AF65-F5344CB8AC3E}">
        <p14:creationId xmlns:p14="http://schemas.microsoft.com/office/powerpoint/2010/main" val="2998287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5EEAFC2-195F-44CF-900A-BB7439A2988F}" type="slidenum">
              <a:rPr lang="en-US"/>
              <a:pPr/>
              <a:t>24</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t>Ask: Do all of these fit with the descriptions of what engineering is we just heard?  </a:t>
            </a:r>
          </a:p>
        </p:txBody>
      </p:sp>
    </p:spTree>
    <p:extLst>
      <p:ext uri="{BB962C8B-B14F-4D97-AF65-F5344CB8AC3E}">
        <p14:creationId xmlns:p14="http://schemas.microsoft.com/office/powerpoint/2010/main" val="3645909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what they</a:t>
            </a:r>
            <a:r>
              <a:rPr lang="en-US" baseline="0" dirty="0" smtClean="0"/>
              <a:t> think, list on slide</a:t>
            </a:r>
          </a:p>
          <a:p>
            <a:r>
              <a:rPr lang="en-US" baseline="0" dirty="0" smtClean="0">
                <a:sym typeface="Wingdings" pitchFamily="2" charset="2"/>
              </a:rPr>
              <a:t> You will be all involved in one way or the other as engineers in these achievements</a:t>
            </a:r>
            <a:endParaRPr lang="en-US" dirty="0"/>
          </a:p>
        </p:txBody>
      </p:sp>
      <p:sp>
        <p:nvSpPr>
          <p:cNvPr id="4" name="Slide Number Placeholder 3"/>
          <p:cNvSpPr>
            <a:spLocks noGrp="1"/>
          </p:cNvSpPr>
          <p:nvPr>
            <p:ph type="sldNum" sz="quarter" idx="10"/>
          </p:nvPr>
        </p:nvSpPr>
        <p:spPr/>
        <p:txBody>
          <a:bodyPr/>
          <a:lstStyle/>
          <a:p>
            <a:fld id="{C3D177BB-10ED-4586-A100-343306895DCC}" type="slidenum">
              <a:rPr lang="en-US" smtClean="0"/>
              <a:pPr/>
              <a:t>25</a:t>
            </a:fld>
            <a:endParaRPr lang="en-US"/>
          </a:p>
        </p:txBody>
      </p:sp>
    </p:spTree>
    <p:extLst>
      <p:ext uri="{BB962C8B-B14F-4D97-AF65-F5344CB8AC3E}">
        <p14:creationId xmlns:p14="http://schemas.microsoft.com/office/powerpoint/2010/main" val="3954949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7AC27F4-C3AD-492E-976C-09CD7FF0057D}" type="slidenum">
              <a:rPr lang="en-US"/>
              <a:pPr/>
              <a:t>27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20448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F124EBA-B42A-4C87-9AD9-F08790F0B42E}" type="slidenum">
              <a:rPr lang="en-US"/>
              <a:pPr/>
              <a:t>29</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07185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53AF92A-3B2D-486C-A754-B86374FD553E}" type="slidenum">
              <a:rPr lang="en-US"/>
              <a:pPr/>
              <a:t>30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75858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5FCF30C-BD8F-459E-B146-6324D4967A31}" type="slidenum">
              <a:rPr lang="en-US"/>
              <a:pPr/>
              <a:t>32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49589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problems are the unintended consequences of rapid population growth, economic growth, and unbridled consumption of natural </a:t>
            </a:r>
            <a:r>
              <a:rPr lang="en-US" dirty="0" err="1" smtClean="0"/>
              <a:t>resolurces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6E95DB5A-0158-4211-A623-7022165978DD}" type="slidenum">
              <a:rPr lang="en-US" smtClean="0"/>
              <a:pPr>
                <a:defRPr/>
              </a:pPr>
              <a:t>35</a:t>
            </a:fld>
            <a:endParaRPr lang="en-US"/>
          </a:p>
        </p:txBody>
      </p:sp>
    </p:spTree>
    <p:extLst>
      <p:ext uri="{BB962C8B-B14F-4D97-AF65-F5344CB8AC3E}">
        <p14:creationId xmlns:p14="http://schemas.microsoft.com/office/powerpoint/2010/main" val="2554656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work of engineers in solving the environmental problems listed above is called green engineering.</a:t>
            </a:r>
          </a:p>
          <a:p>
            <a:r>
              <a:rPr lang="en-US" dirty="0" smtClean="0"/>
              <a:t>Green engineering focuses on the design of materials, processes,</a:t>
            </a:r>
            <a:r>
              <a:rPr lang="en-US" baseline="0" dirty="0" smtClean="0"/>
              <a:t> systems, and devices with the objective of minimizing overall environmental impact (including energy utilization and waste production) throughout the entire life cycle of a product or process.</a:t>
            </a:r>
          </a:p>
          <a:p>
            <a:r>
              <a:rPr lang="en-US" baseline="0" dirty="0" smtClean="0"/>
              <a:t>Some of the attributes of green engineering and sustainable designs are:</a:t>
            </a:r>
            <a:endParaRPr lang="en-US" dirty="0"/>
          </a:p>
        </p:txBody>
      </p:sp>
      <p:sp>
        <p:nvSpPr>
          <p:cNvPr id="4" name="Slide Number Placeholder 3"/>
          <p:cNvSpPr>
            <a:spLocks noGrp="1"/>
          </p:cNvSpPr>
          <p:nvPr>
            <p:ph type="sldNum" sz="quarter" idx="10"/>
          </p:nvPr>
        </p:nvSpPr>
        <p:spPr/>
        <p:txBody>
          <a:bodyPr/>
          <a:lstStyle/>
          <a:p>
            <a:pPr>
              <a:defRPr/>
            </a:pPr>
            <a:fld id="{6E95DB5A-0158-4211-A623-7022165978DD}" type="slidenum">
              <a:rPr lang="en-US" smtClean="0"/>
              <a:pPr>
                <a:defRPr/>
              </a:pPr>
              <a:t>36</a:t>
            </a:fld>
            <a:endParaRPr lang="en-US"/>
          </a:p>
        </p:txBody>
      </p:sp>
    </p:spTree>
    <p:extLst>
      <p:ext uri="{BB962C8B-B14F-4D97-AF65-F5344CB8AC3E}">
        <p14:creationId xmlns:p14="http://schemas.microsoft.com/office/powerpoint/2010/main" val="469338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F1B4901-5381-4969-B201-8177C4524456}" type="slidenum">
              <a:rPr lang="en-US"/>
              <a:pPr/>
              <a:t>37</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7496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42B26BB9-F09B-4963-B634-5598D6333463}" type="slidenum">
              <a:rPr lang="en-US"/>
              <a:pPr/>
              <a:t>2</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65843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98EAAD6-5A3C-4D37-8F07-BB60EBCE3B76}" type="slidenum">
              <a:rPr lang="en-US"/>
              <a:pPr/>
              <a:t>38</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16518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135C467-D2A8-46B0-AB47-3336F03C38E7}" type="slidenum">
              <a:rPr lang="en-US"/>
              <a:pPr/>
              <a:t>39</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47137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53DB05A-1872-48A3-BB19-2FD7DDD46BF7}" type="slidenum">
              <a:rPr lang="en-US"/>
              <a:pPr/>
              <a:t>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14636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63E145A-6B46-4AAE-890A-8FC7799D84E8}" type="slidenum">
              <a:rPr lang="en-US"/>
              <a:pPr/>
              <a:t>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81857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go through this list, ask your students if they are surprised that “excels at math and science” was not on this list. It is important that engineers have a solid background in math and science, but ultimately, the best engineers are people who use their communication skills, imagination, and analytical abilities to invent, design, and create things that matter.</a:t>
            </a:r>
            <a:endParaRPr lang="en-US" dirty="0"/>
          </a:p>
        </p:txBody>
      </p:sp>
      <p:sp>
        <p:nvSpPr>
          <p:cNvPr id="4" name="Slide Number Placeholder 3"/>
          <p:cNvSpPr>
            <a:spLocks noGrp="1"/>
          </p:cNvSpPr>
          <p:nvPr>
            <p:ph type="sldNum" sz="quarter" idx="10"/>
          </p:nvPr>
        </p:nvSpPr>
        <p:spPr/>
        <p:txBody>
          <a:bodyPr/>
          <a:lstStyle/>
          <a:p>
            <a:pPr>
              <a:defRPr/>
            </a:pPr>
            <a:fld id="{6E95DB5A-0158-4211-A623-7022165978DD}" type="slidenum">
              <a:rPr lang="en-US" smtClean="0"/>
              <a:pPr>
                <a:defRPr/>
              </a:pPr>
              <a:t>7</a:t>
            </a:fld>
            <a:endParaRPr lang="en-US"/>
          </a:p>
        </p:txBody>
      </p:sp>
    </p:spTree>
    <p:extLst>
      <p:ext uri="{BB962C8B-B14F-4D97-AF65-F5344CB8AC3E}">
        <p14:creationId xmlns:p14="http://schemas.microsoft.com/office/powerpoint/2010/main" val="221848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178E248-7F13-4E84-AE8E-9FDF0CBE8618}" type="slidenum">
              <a:rPr lang="en-US"/>
              <a:pPr/>
              <a:t>8</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38662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7BEEB97-83E6-4BAD-8958-A795CF1FAB38}" type="slidenum">
              <a:rPr lang="en-US"/>
              <a:pPr/>
              <a:t>15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37939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Doctor, Lawyer, Politician,</a:t>
            </a:r>
            <a:r>
              <a:rPr lang="en-US" baseline="0" dirty="0" smtClean="0"/>
              <a:t> Teacher, Astronaut, Entrepreneur, Manager, Salesperson, Practicing Engineer.  All these are and many other career opportunities are p[</a:t>
            </a:r>
            <a:r>
              <a:rPr lang="en-US" baseline="0" dirty="0" err="1" smtClean="0"/>
              <a:t>ossible</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6E95DB5A-0158-4211-A623-7022165978DD}" type="slidenum">
              <a:rPr lang="en-US" smtClean="0"/>
              <a:pPr>
                <a:defRPr/>
              </a:pPr>
              <a:t>16</a:t>
            </a:fld>
            <a:endParaRPr lang="en-US"/>
          </a:p>
        </p:txBody>
      </p:sp>
    </p:spTree>
    <p:extLst>
      <p:ext uri="{BB962C8B-B14F-4D97-AF65-F5344CB8AC3E}">
        <p14:creationId xmlns:p14="http://schemas.microsoft.com/office/powerpoint/2010/main" val="87280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FD2B43C-6661-4A07-A2FF-00022F4FE310}" type="slidenum">
              <a:rPr lang="en-US"/>
              <a:pPr/>
              <a:t>21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9919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E66296A5-F106-4760-8600-8573FD74E0C3}"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EDEF7C-E062-48AB-ACAD-70A4C74AA50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CD8E0B-4F72-4BF6-A6CF-8BCE02853D0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C486F1-93A1-4181-A8D4-BF8CCAD6AAC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E2DDB64C-0FCB-4EB9-8058-783AD12A41BA}"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D4432D3-16F5-49BC-8F3D-EDCBC70732A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DF80C35-AB1E-4E80-AFFC-08D5A8921DB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1DB4CC2-B968-4DEC-8E70-B849AA5CE5E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9B57C9D-4FEB-4BF0-85F0-B5B90EBE886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01BA4D3-1F6B-413C-8C2A-353582E0AFD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B05F9A7-AFE6-4A76-BE2C-0F5721ACEF4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6FC4B573-C232-448E-9308-6D03F8CB8ED8}"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http://www.engineeringchallenges.org/File.aspx?id=11216"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archive.org/details/American1956"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youtube.com/watch?v=vj-H_Mbfvu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990600"/>
            <a:ext cx="8229600" cy="1371600"/>
          </a:xfrm>
        </p:spPr>
        <p:txBody>
          <a:bodyPr/>
          <a:lstStyle/>
          <a:p>
            <a:pPr eaLnBrk="1" hangingPunct="1"/>
            <a:r>
              <a:rPr lang="en-US" sz="5400" dirty="0" smtClean="0"/>
              <a:t>  </a:t>
            </a:r>
            <a:r>
              <a:rPr lang="en-US" sz="6600" dirty="0" smtClean="0"/>
              <a:t>Chapter 2</a:t>
            </a:r>
          </a:p>
        </p:txBody>
      </p:sp>
      <p:sp>
        <p:nvSpPr>
          <p:cNvPr id="3075" name="Rectangle 3"/>
          <p:cNvSpPr>
            <a:spLocks noGrp="1" noChangeArrowheads="1"/>
          </p:cNvSpPr>
          <p:nvPr>
            <p:ph type="subTitle" idx="1"/>
          </p:nvPr>
        </p:nvSpPr>
        <p:spPr>
          <a:xfrm>
            <a:off x="0" y="2743200"/>
            <a:ext cx="5638800" cy="1981200"/>
          </a:xfrm>
        </p:spPr>
        <p:txBody>
          <a:bodyPr>
            <a:noAutofit/>
          </a:bodyPr>
          <a:lstStyle/>
          <a:p>
            <a:pPr algn="ctr" eaLnBrk="1" hangingPunct="1"/>
            <a:r>
              <a:rPr lang="en-US" sz="6000" i="1" dirty="0" smtClean="0">
                <a:solidFill>
                  <a:schemeClr val="tx1"/>
                </a:solidFill>
              </a:rPr>
              <a:t>The Engineering Profession</a:t>
            </a:r>
          </a:p>
        </p:txBody>
      </p:sp>
      <p:pic>
        <p:nvPicPr>
          <p:cNvPr id="3077" name="Picture 8" descr="shuttle_illust9"/>
          <p:cNvPicPr>
            <a:picLocks noChangeAspect="1" noChangeArrowheads="1"/>
          </p:cNvPicPr>
          <p:nvPr/>
        </p:nvPicPr>
        <p:blipFill>
          <a:blip r:embed="rId3"/>
          <a:srcRect/>
          <a:stretch>
            <a:fillRect/>
          </a:stretch>
        </p:blipFill>
        <p:spPr bwMode="auto">
          <a:xfrm>
            <a:off x="1752600" y="5029200"/>
            <a:ext cx="2286000" cy="1524000"/>
          </a:xfrm>
          <a:prstGeom prst="rect">
            <a:avLst/>
          </a:prstGeom>
          <a:solidFill>
            <a:schemeClr val="accent1"/>
          </a:solidFill>
          <a:ln w="9525">
            <a:noFill/>
            <a:miter lim="800000"/>
            <a:headEnd/>
            <a:tailEnd/>
          </a:ln>
        </p:spPr>
      </p:pic>
      <p:pic>
        <p:nvPicPr>
          <p:cNvPr id="6" name="Picture 7" descr="Front Cover.bmp"/>
          <p:cNvPicPr>
            <a:picLocks noChangeAspect="1"/>
          </p:cNvPicPr>
          <p:nvPr/>
        </p:nvPicPr>
        <p:blipFill>
          <a:blip r:embed="rId4"/>
          <a:srcRect/>
          <a:stretch>
            <a:fillRect/>
          </a:stretch>
        </p:blipFill>
        <p:spPr bwMode="auto">
          <a:xfrm>
            <a:off x="5791200" y="2819400"/>
            <a:ext cx="2895835" cy="3749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 Human-Powered Helicopter</a:t>
            </a:r>
            <a:endParaRPr lang="en-US" dirty="0"/>
          </a:p>
        </p:txBody>
      </p:sp>
      <p:sp>
        <p:nvSpPr>
          <p:cNvPr id="3" name="Content Placeholder 2"/>
          <p:cNvSpPr>
            <a:spLocks noGrp="1"/>
          </p:cNvSpPr>
          <p:nvPr>
            <p:ph idx="1"/>
          </p:nvPr>
        </p:nvSpPr>
        <p:spPr>
          <a:xfrm>
            <a:off x="228600" y="1524000"/>
            <a:ext cx="8610600" cy="2804160"/>
          </a:xfrm>
        </p:spPr>
        <p:txBody>
          <a:bodyPr>
            <a:normAutofit/>
          </a:bodyPr>
          <a:lstStyle/>
          <a:p>
            <a:pPr>
              <a:buNone/>
            </a:pPr>
            <a:r>
              <a:rPr lang="en-US" sz="2400" dirty="0" smtClean="0"/>
              <a:t>Sikorsky Prize</a:t>
            </a:r>
          </a:p>
          <a:p>
            <a:pPr>
              <a:spcBef>
                <a:spcPts val="1200"/>
              </a:spcBef>
              <a:buNone/>
            </a:pPr>
            <a:r>
              <a:rPr lang="en-US" sz="2400" dirty="0" smtClean="0"/>
              <a:t>History of human-powered helicopters</a:t>
            </a:r>
          </a:p>
          <a:p>
            <a:pPr>
              <a:spcBef>
                <a:spcPts val="1200"/>
              </a:spcBef>
              <a:buNone/>
            </a:pPr>
            <a:r>
              <a:rPr lang="en-US" sz="2400" dirty="0" smtClean="0"/>
              <a:t>University of Maryland </a:t>
            </a:r>
            <a:r>
              <a:rPr lang="en-US" sz="2400" dirty="0" err="1" smtClean="0"/>
              <a:t>Gamera</a:t>
            </a:r>
            <a:r>
              <a:rPr lang="en-US" sz="2400" dirty="0" smtClean="0"/>
              <a:t> Project</a:t>
            </a:r>
            <a:endParaRPr lang="en-US" sz="2400" dirty="0"/>
          </a:p>
        </p:txBody>
      </p:sp>
      <p:pic>
        <p:nvPicPr>
          <p:cNvPr id="9" name="Picture 8" descr="gamera cockpit1.bmp"/>
          <p:cNvPicPr>
            <a:picLocks noChangeAspect="1"/>
          </p:cNvPicPr>
          <p:nvPr/>
        </p:nvPicPr>
        <p:blipFill>
          <a:blip r:embed="rId2"/>
          <a:stretch>
            <a:fillRect/>
          </a:stretch>
        </p:blipFill>
        <p:spPr>
          <a:xfrm>
            <a:off x="6096000" y="1600200"/>
            <a:ext cx="2734394" cy="4846320"/>
          </a:xfrm>
          <a:prstGeom prst="rect">
            <a:avLst/>
          </a:prstGeom>
        </p:spPr>
      </p:pic>
      <p:pic>
        <p:nvPicPr>
          <p:cNvPr id="10" name="Picture 9" descr="gamera II.jpg"/>
          <p:cNvPicPr>
            <a:picLocks noChangeAspect="1"/>
          </p:cNvPicPr>
          <p:nvPr/>
        </p:nvPicPr>
        <p:blipFill>
          <a:blip r:embed="rId3"/>
          <a:stretch>
            <a:fillRect/>
          </a:stretch>
        </p:blipFill>
        <p:spPr>
          <a:xfrm>
            <a:off x="228600" y="3276600"/>
            <a:ext cx="5562600" cy="3200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Job Satisfaction</a:t>
            </a:r>
            <a:endParaRPr lang="en-US" sz="5400" dirty="0"/>
          </a:p>
        </p:txBody>
      </p:sp>
      <p:sp>
        <p:nvSpPr>
          <p:cNvPr id="3" name="Content Placeholder 2"/>
          <p:cNvSpPr>
            <a:spLocks noGrp="1"/>
          </p:cNvSpPr>
          <p:nvPr>
            <p:ph idx="1"/>
          </p:nvPr>
        </p:nvSpPr>
        <p:spPr/>
        <p:txBody>
          <a:bodyPr/>
          <a:lstStyle/>
          <a:p>
            <a:pPr marL="0">
              <a:buNone/>
            </a:pPr>
            <a:r>
              <a:rPr lang="en-US" dirty="0" smtClean="0"/>
              <a:t>Number one cause of unhappiness among people in the U.S. </a:t>
            </a:r>
          </a:p>
          <a:p>
            <a:r>
              <a:rPr lang="en-US" sz="3200" dirty="0" smtClean="0"/>
              <a:t>     Financial problems?</a:t>
            </a:r>
          </a:p>
          <a:p>
            <a:pPr>
              <a:spcBef>
                <a:spcPts val="1800"/>
              </a:spcBef>
            </a:pPr>
            <a:r>
              <a:rPr lang="en-US" sz="3200" dirty="0" smtClean="0"/>
              <a:t>     Relationship problems?</a:t>
            </a:r>
          </a:p>
          <a:p>
            <a:pPr>
              <a:spcBef>
                <a:spcPts val="1800"/>
              </a:spcBef>
            </a:pPr>
            <a:r>
              <a:rPr lang="en-US" sz="3200" dirty="0" smtClean="0"/>
              <a:t>     Health problems?</a:t>
            </a:r>
          </a:p>
          <a:p>
            <a:pPr>
              <a:spcBef>
                <a:spcPts val="1800"/>
              </a:spcBef>
            </a:pPr>
            <a:r>
              <a:rPr lang="en-US" sz="3200" dirty="0" smtClean="0"/>
              <a:t>     Job dissatisfaction?</a:t>
            </a:r>
            <a:endParaRPr lang="en-US" sz="3200" dirty="0"/>
          </a:p>
        </p:txBody>
      </p:sp>
      <p:sp>
        <p:nvSpPr>
          <p:cNvPr id="8" name="Explosion 2 7"/>
          <p:cNvSpPr/>
          <p:nvPr/>
        </p:nvSpPr>
        <p:spPr>
          <a:xfrm>
            <a:off x="4953000" y="4572000"/>
            <a:ext cx="1752600" cy="914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Yes!</a:t>
            </a:r>
            <a:endParaRPr lang="en-US" dirty="0"/>
          </a:p>
        </p:txBody>
      </p:sp>
      <p:sp>
        <p:nvSpPr>
          <p:cNvPr id="9" name="Explosion 2 8"/>
          <p:cNvSpPr/>
          <p:nvPr/>
        </p:nvSpPr>
        <p:spPr>
          <a:xfrm>
            <a:off x="5791200" y="3048000"/>
            <a:ext cx="1447800" cy="914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endParaRPr lang="en-US" dirty="0"/>
          </a:p>
        </p:txBody>
      </p:sp>
      <p:sp>
        <p:nvSpPr>
          <p:cNvPr id="10" name="Explosion 2 9"/>
          <p:cNvSpPr/>
          <p:nvPr/>
        </p:nvSpPr>
        <p:spPr>
          <a:xfrm>
            <a:off x="5181600" y="2362200"/>
            <a:ext cx="1447800" cy="838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endParaRPr lang="en-US" dirty="0"/>
          </a:p>
        </p:txBody>
      </p:sp>
      <p:sp>
        <p:nvSpPr>
          <p:cNvPr id="11" name="Explosion 2 10"/>
          <p:cNvSpPr/>
          <p:nvPr/>
        </p:nvSpPr>
        <p:spPr>
          <a:xfrm>
            <a:off x="4724400" y="3810000"/>
            <a:ext cx="1447800" cy="914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endParaRPr lang="en-US" dirty="0"/>
          </a:p>
        </p:txBody>
      </p:sp>
      <p:sp>
        <p:nvSpPr>
          <p:cNvPr id="13" name="TextBox 12"/>
          <p:cNvSpPr txBox="1"/>
          <p:nvPr/>
        </p:nvSpPr>
        <p:spPr>
          <a:xfrm>
            <a:off x="304800" y="5791200"/>
            <a:ext cx="9144000" cy="584775"/>
          </a:xfrm>
          <a:prstGeom prst="rect">
            <a:avLst/>
          </a:prstGeom>
          <a:noFill/>
        </p:spPr>
        <p:txBody>
          <a:bodyPr wrap="square" rtlCol="0">
            <a:spAutoFit/>
          </a:bodyPr>
          <a:lstStyle/>
          <a:p>
            <a:r>
              <a:rPr lang="en-US" sz="3200" dirty="0" smtClean="0"/>
              <a:t>What is it about engineering that </a:t>
            </a:r>
            <a:r>
              <a:rPr lang="en-US" sz="3200" dirty="0"/>
              <a:t> </a:t>
            </a:r>
            <a:r>
              <a:rPr lang="en-US" sz="3200" dirty="0" smtClean="0"/>
              <a:t>is so satisfying?</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dissolv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 calcmode="lin" valueType="num">
                                      <p:cBhvr additive="base">
                                        <p:cTn id="5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dirty="0"/>
              <a:t>10 Reasons to Love Engineering</a:t>
            </a:r>
          </a:p>
        </p:txBody>
      </p:sp>
      <p:sp>
        <p:nvSpPr>
          <p:cNvPr id="3" name="Content Placeholder 2"/>
          <p:cNvSpPr>
            <a:spLocks noGrp="1"/>
          </p:cNvSpPr>
          <p:nvPr>
            <p:ph idx="1"/>
          </p:nvPr>
        </p:nvSpPr>
        <p:spPr>
          <a:xfrm>
            <a:off x="457200" y="1143000"/>
            <a:ext cx="8534400" cy="5562600"/>
          </a:xfrm>
        </p:spPr>
        <p:txBody>
          <a:bodyPr>
            <a:normAutofit/>
          </a:bodyPr>
          <a:lstStyle/>
          <a:p>
            <a:pPr marL="594360" indent="-457200">
              <a:buFont typeface="+mj-lt"/>
              <a:buAutoNum type="arabicPeriod"/>
            </a:pPr>
            <a:r>
              <a:rPr lang="en-US" sz="2400" dirty="0"/>
              <a:t>Love your work, and live your life too</a:t>
            </a:r>
            <a:r>
              <a:rPr lang="en-US" sz="2400" dirty="0" smtClean="0"/>
              <a:t>! </a:t>
            </a:r>
            <a:endParaRPr lang="en-US" sz="2400" dirty="0"/>
          </a:p>
          <a:p>
            <a:pPr marL="457200" lvl="1" indent="0">
              <a:buNone/>
            </a:pPr>
            <a:r>
              <a:rPr lang="en-US" sz="2000" dirty="0" smtClean="0"/>
              <a:t>Engineering </a:t>
            </a:r>
            <a:r>
              <a:rPr lang="en-US" sz="2000" dirty="0"/>
              <a:t>is an exciting profession, but one of its greatest advantages is that it will leave you time for all the other things in your life that you love</a:t>
            </a:r>
            <a:r>
              <a:rPr lang="en-US" sz="2000" dirty="0" smtClean="0"/>
              <a:t>!</a:t>
            </a:r>
          </a:p>
          <a:p>
            <a:pPr marL="594360" indent="-457200">
              <a:buFont typeface="+mj-lt"/>
              <a:buAutoNum type="arabicPeriod"/>
            </a:pPr>
            <a:r>
              <a:rPr lang="en-US" sz="2400" b="1" dirty="0"/>
              <a:t>Be </a:t>
            </a:r>
            <a:r>
              <a:rPr lang="en-US" sz="2400" b="1" dirty="0" smtClean="0"/>
              <a:t>creative </a:t>
            </a:r>
            <a:endParaRPr lang="en-US" sz="2400" b="1" dirty="0"/>
          </a:p>
          <a:p>
            <a:pPr marL="457200" lvl="1" indent="0">
              <a:buNone/>
            </a:pPr>
            <a:r>
              <a:rPr lang="en-US" sz="2000" dirty="0"/>
              <a:t>Engineering is a great outlet for the imagination—the perfect field for independent thinkers</a:t>
            </a:r>
          </a:p>
          <a:p>
            <a:pPr marL="594360" indent="-457200">
              <a:buFont typeface="+mj-lt"/>
              <a:buAutoNum type="arabicPeriod"/>
            </a:pPr>
            <a:r>
              <a:rPr lang="en-US" sz="2400" b="1" dirty="0"/>
              <a:t>Work with great </a:t>
            </a:r>
            <a:r>
              <a:rPr lang="en-US" sz="2400" b="1" dirty="0" smtClean="0"/>
              <a:t>people</a:t>
            </a:r>
            <a:endParaRPr lang="en-US" sz="2400" dirty="0"/>
          </a:p>
          <a:p>
            <a:pPr marL="457200" lvl="1" indent="0">
              <a:buNone/>
            </a:pPr>
            <a:r>
              <a:rPr lang="en-US" sz="2000" dirty="0"/>
              <a:t>Engineering takes teamwork, and you’ll work with all kinds of people inside and outside the field. Whether they’re designers or architects, doctors or entrepreneurs, you’ll be surrounded by smart, inspiring people</a:t>
            </a:r>
            <a:r>
              <a:rPr lang="en-US" sz="2000" dirty="0" smtClean="0"/>
              <a:t>. </a:t>
            </a:r>
          </a:p>
          <a:p>
            <a:pPr marL="594360" indent="-457200">
              <a:buFont typeface="+mj-lt"/>
              <a:buAutoNum type="arabicPeriod"/>
            </a:pPr>
            <a:r>
              <a:rPr lang="en-US" sz="2400" b="1" dirty="0"/>
              <a:t>Solve problems, design things that </a:t>
            </a:r>
            <a:r>
              <a:rPr lang="en-US" sz="2400" b="1" dirty="0" smtClean="0"/>
              <a:t>matter</a:t>
            </a:r>
            <a:r>
              <a:rPr lang="en-US" sz="2400" dirty="0" smtClean="0"/>
              <a:t> </a:t>
            </a:r>
            <a:endParaRPr lang="en-US" sz="2400" dirty="0"/>
          </a:p>
          <a:p>
            <a:pPr marL="457200" lvl="1" indent="0">
              <a:buNone/>
            </a:pPr>
            <a:r>
              <a:rPr lang="en-US" sz="2000" dirty="0"/>
              <a:t>Come up with solutions no one else has thought of. Make your mark on the world.</a:t>
            </a:r>
          </a:p>
          <a:p>
            <a:endParaRPr lang="en-US" sz="2400" dirty="0">
              <a:effectLst/>
            </a:endParaRPr>
          </a:p>
        </p:txBody>
      </p:sp>
    </p:spTree>
    <p:extLst>
      <p:ext uri="{BB962C8B-B14F-4D97-AF65-F5344CB8AC3E}">
        <p14:creationId xmlns:p14="http://schemas.microsoft.com/office/powerpoint/2010/main" val="2677295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886691"/>
          </a:xfrm>
        </p:spPr>
        <p:txBody>
          <a:bodyPr/>
          <a:lstStyle/>
          <a:p>
            <a:r>
              <a:rPr lang="en-US" dirty="0"/>
              <a:t>Reasons to Love Engineering</a:t>
            </a:r>
          </a:p>
        </p:txBody>
      </p:sp>
      <p:sp>
        <p:nvSpPr>
          <p:cNvPr id="3" name="Content Placeholder 2"/>
          <p:cNvSpPr>
            <a:spLocks noGrp="1"/>
          </p:cNvSpPr>
          <p:nvPr>
            <p:ph idx="1"/>
          </p:nvPr>
        </p:nvSpPr>
        <p:spPr>
          <a:xfrm>
            <a:off x="228600" y="1066800"/>
            <a:ext cx="8839200" cy="5638800"/>
          </a:xfrm>
        </p:spPr>
        <p:txBody>
          <a:bodyPr>
            <a:normAutofit/>
          </a:bodyPr>
          <a:lstStyle/>
          <a:p>
            <a:pPr marL="137160" indent="0" defTabSz="731520">
              <a:buNone/>
            </a:pPr>
            <a:r>
              <a:rPr lang="en-US" sz="1800" b="1" dirty="0" smtClean="0"/>
              <a:t>5.</a:t>
            </a:r>
            <a:r>
              <a:rPr lang="en-US" sz="2400" b="1" dirty="0" smtClean="0"/>
              <a:t>	Never be bored</a:t>
            </a:r>
            <a:endParaRPr lang="en-US" sz="2400" dirty="0"/>
          </a:p>
          <a:p>
            <a:pPr marL="457200" lvl="1" indent="0" defTabSz="731520">
              <a:buNone/>
            </a:pPr>
            <a:r>
              <a:rPr lang="en-US" sz="2000" dirty="0"/>
              <a:t>Creative problem solving will take you into uncharted territory, and the ideas of your colleagues will expose you to different ways of thinking. Be prepared to be fascinated and to have your talents stretched in ways you never expected</a:t>
            </a:r>
            <a:r>
              <a:rPr lang="en-US" sz="2000" dirty="0" smtClean="0"/>
              <a:t>.</a:t>
            </a:r>
          </a:p>
          <a:p>
            <a:pPr marL="137160" indent="0" defTabSz="731520">
              <a:buNone/>
            </a:pPr>
            <a:r>
              <a:rPr lang="en-US" sz="1800" b="1" dirty="0" smtClean="0"/>
              <a:t>6.</a:t>
            </a:r>
            <a:r>
              <a:rPr lang="en-US" sz="2400" b="1" dirty="0" smtClean="0"/>
              <a:t>	Earn a big salary</a:t>
            </a:r>
            <a:endParaRPr lang="en-US" sz="2400" dirty="0" smtClean="0"/>
          </a:p>
          <a:p>
            <a:pPr marL="457200" lvl="1" indent="0" defTabSz="731520">
              <a:buNone/>
            </a:pPr>
            <a:r>
              <a:rPr lang="en-US" sz="2000" dirty="0"/>
              <a:t>Engineers not only earn lots of respect, but they’re highly paid. Even the starting salary for an entry-level job is impressive</a:t>
            </a:r>
            <a:r>
              <a:rPr lang="en-US" sz="2000" dirty="0" smtClean="0"/>
              <a:t>!</a:t>
            </a:r>
          </a:p>
          <a:p>
            <a:pPr marL="137160" indent="0" defTabSz="731520">
              <a:buNone/>
            </a:pPr>
            <a:r>
              <a:rPr lang="en-US" sz="1800" b="1" dirty="0" smtClean="0"/>
              <a:t>7.</a:t>
            </a:r>
            <a:r>
              <a:rPr lang="en-US" sz="2400" b="1" dirty="0" smtClean="0"/>
              <a:t>	Enjoy </a:t>
            </a:r>
            <a:r>
              <a:rPr lang="en-US" sz="2400" b="1" dirty="0"/>
              <a:t>job </a:t>
            </a:r>
            <a:r>
              <a:rPr lang="en-US" sz="2400" b="1" dirty="0" smtClean="0"/>
              <a:t>flexibility</a:t>
            </a:r>
            <a:endParaRPr lang="en-US" sz="2400" dirty="0"/>
          </a:p>
          <a:p>
            <a:pPr marL="457200" lvl="1" indent="0" defTabSz="731520">
              <a:buNone/>
            </a:pPr>
            <a:r>
              <a:rPr lang="en-US" sz="2000" dirty="0"/>
              <a:t>An engineering degree offers you lots of freedom in finding your dream job. It can be a launching pad for jobs in business, design, medicine, law, and government. To employers or graduate schools, an engineering degree reflects a well-educated individual who has been taught ways of analyzing and solving problems that can lead to success in all kinds of fields.</a:t>
            </a:r>
          </a:p>
          <a:p>
            <a:endParaRPr lang="en-US" sz="2400" dirty="0"/>
          </a:p>
          <a:p>
            <a:endParaRPr lang="en-US" sz="2400" dirty="0"/>
          </a:p>
          <a:p>
            <a:endParaRPr lang="en-US" sz="2400" dirty="0"/>
          </a:p>
        </p:txBody>
      </p:sp>
    </p:spTree>
    <p:extLst>
      <p:ext uri="{BB962C8B-B14F-4D97-AF65-F5344CB8AC3E}">
        <p14:creationId xmlns:p14="http://schemas.microsoft.com/office/powerpoint/2010/main" val="3465997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658091"/>
          </a:xfrm>
        </p:spPr>
        <p:txBody>
          <a:bodyPr>
            <a:normAutofit fontScale="90000"/>
          </a:bodyPr>
          <a:lstStyle/>
          <a:p>
            <a:r>
              <a:rPr lang="en-US" dirty="0"/>
              <a:t>Reasons to Love Engineering</a:t>
            </a:r>
          </a:p>
        </p:txBody>
      </p:sp>
      <p:sp>
        <p:nvSpPr>
          <p:cNvPr id="3" name="Content Placeholder 2"/>
          <p:cNvSpPr>
            <a:spLocks noGrp="1"/>
          </p:cNvSpPr>
          <p:nvPr>
            <p:ph idx="1"/>
          </p:nvPr>
        </p:nvSpPr>
        <p:spPr>
          <a:xfrm>
            <a:off x="228600" y="914400"/>
            <a:ext cx="8686800" cy="5791200"/>
          </a:xfrm>
        </p:spPr>
        <p:txBody>
          <a:bodyPr>
            <a:normAutofit/>
          </a:bodyPr>
          <a:lstStyle/>
          <a:p>
            <a:pPr marL="137160" indent="0" defTabSz="731520">
              <a:buNone/>
            </a:pPr>
            <a:r>
              <a:rPr lang="en-US" sz="1900" b="1" dirty="0" smtClean="0"/>
              <a:t>8.	</a:t>
            </a:r>
            <a:r>
              <a:rPr lang="en-US" sz="2400" b="1" dirty="0" smtClean="0"/>
              <a:t>Travel</a:t>
            </a:r>
            <a:r>
              <a:rPr lang="en-US" sz="2400" dirty="0" smtClean="0"/>
              <a:t> </a:t>
            </a:r>
            <a:endParaRPr lang="en-US" sz="2400" dirty="0"/>
          </a:p>
          <a:p>
            <a:pPr marL="457200" lvl="1" indent="0" defTabSz="731520">
              <a:buNone/>
            </a:pPr>
            <a:r>
              <a:rPr lang="en-US" sz="2000" dirty="0"/>
              <a:t>Field work is a big part of engineering. You may end up designing a skyscraper in London or developing safe drinking-water systems in Asia. Or you may stay closer to home, working with a nearby high-tech company or a hospital</a:t>
            </a:r>
            <a:r>
              <a:rPr lang="en-US" sz="2000" dirty="0" smtClean="0"/>
              <a:t>.</a:t>
            </a:r>
          </a:p>
          <a:p>
            <a:pPr marL="137160" indent="0" defTabSz="731520">
              <a:buNone/>
            </a:pPr>
            <a:r>
              <a:rPr lang="en-US" sz="1900" b="1" dirty="0" smtClean="0"/>
              <a:t>9.	</a:t>
            </a:r>
            <a:r>
              <a:rPr lang="en-US" sz="2400" b="1" dirty="0" smtClean="0"/>
              <a:t>Make </a:t>
            </a:r>
            <a:r>
              <a:rPr lang="en-US" sz="2400" b="1" dirty="0"/>
              <a:t>a </a:t>
            </a:r>
            <a:r>
              <a:rPr lang="en-US" sz="2400" b="1" dirty="0" smtClean="0"/>
              <a:t>difference</a:t>
            </a:r>
            <a:endParaRPr lang="en-US" sz="2400" dirty="0"/>
          </a:p>
          <a:p>
            <a:pPr marL="457200" lvl="1" indent="0" defTabSz="731520">
              <a:buNone/>
            </a:pPr>
            <a:r>
              <a:rPr lang="en-US" sz="2000" dirty="0"/>
              <a:t>Everywhere you look you’ll see examples of engineering having a positive effect on everyday life. Cars are safer, sound systems deliver better acoustics, medical tests are more accurate, and computers and cell phones are a lot more fun! You’ll be giving back to your community</a:t>
            </a:r>
            <a:r>
              <a:rPr lang="en-US" sz="2000" dirty="0" smtClean="0"/>
              <a:t>.</a:t>
            </a:r>
          </a:p>
          <a:p>
            <a:pPr marL="137160" indent="0" defTabSz="731520">
              <a:buNone/>
            </a:pPr>
            <a:r>
              <a:rPr lang="en-US" sz="1900" b="1" dirty="0" smtClean="0"/>
              <a:t>10.	</a:t>
            </a:r>
            <a:r>
              <a:rPr lang="en-US" sz="2400" b="1" dirty="0" smtClean="0"/>
              <a:t>Change </a:t>
            </a:r>
            <a:r>
              <a:rPr lang="en-US" sz="2400" b="1" dirty="0"/>
              <a:t>the </a:t>
            </a:r>
            <a:r>
              <a:rPr lang="en-US" sz="2400" b="1" dirty="0" smtClean="0"/>
              <a:t>world</a:t>
            </a:r>
            <a:endParaRPr lang="en-US" sz="2400" dirty="0"/>
          </a:p>
          <a:p>
            <a:pPr marL="457200" lvl="1" indent="0" defTabSz="731520">
              <a:buNone/>
            </a:pPr>
            <a:r>
              <a:rPr lang="en-US" sz="2000" dirty="0"/>
              <a:t>Imagine what life would be like without pollution controls to preserve the environment, lifesaving medical equipment, or low-cost building materials for fighting global poverty. All this takes engineering. In very real and concrete ways, engineers save lives, prevent disease, reduce poverty, and protect our planet.</a:t>
            </a:r>
          </a:p>
          <a:p>
            <a:pPr defTabSz="731520"/>
            <a:endParaRPr lang="en-US" sz="2400" dirty="0"/>
          </a:p>
          <a:p>
            <a:endParaRPr lang="en-US" sz="2400" dirty="0">
              <a:effectLst/>
            </a:endParaRPr>
          </a:p>
        </p:txBody>
      </p:sp>
    </p:spTree>
    <p:extLst>
      <p:ext uri="{BB962C8B-B14F-4D97-AF65-F5344CB8AC3E}">
        <p14:creationId xmlns:p14="http://schemas.microsoft.com/office/powerpoint/2010/main" val="3984892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81000"/>
            <a:ext cx="9144000" cy="1371600"/>
          </a:xfrm>
        </p:spPr>
        <p:txBody>
          <a:bodyPr>
            <a:noAutofit/>
          </a:bodyPr>
          <a:lstStyle/>
          <a:p>
            <a:pPr eaLnBrk="1" hangingPunct="1"/>
            <a:r>
              <a:rPr lang="en-US" sz="4800" dirty="0" smtClean="0"/>
              <a:t>Rewards and Opportunities of an Engineering Career</a:t>
            </a:r>
          </a:p>
        </p:txBody>
      </p:sp>
      <p:sp>
        <p:nvSpPr>
          <p:cNvPr id="10243" name="Rectangle 3"/>
          <p:cNvSpPr>
            <a:spLocks noGrp="1" noChangeArrowheads="1"/>
          </p:cNvSpPr>
          <p:nvPr>
            <p:ph idx="1"/>
          </p:nvPr>
        </p:nvSpPr>
        <p:spPr>
          <a:xfrm>
            <a:off x="1143000" y="1981200"/>
            <a:ext cx="8001000" cy="4191000"/>
          </a:xfrm>
        </p:spPr>
        <p:txBody>
          <a:bodyPr>
            <a:noAutofit/>
          </a:bodyPr>
          <a:lstStyle/>
          <a:p>
            <a:pPr marL="457200" indent="-457200" eaLnBrk="1" hangingPunct="1">
              <a:lnSpc>
                <a:spcPct val="90000"/>
              </a:lnSpc>
              <a:buFont typeface="Wingdings" pitchFamily="2" charset="2"/>
              <a:buAutoNum type="arabicPeriod"/>
            </a:pPr>
            <a:r>
              <a:rPr lang="en-US" b="1" dirty="0" smtClean="0"/>
              <a:t>Varied opportunities</a:t>
            </a:r>
          </a:p>
          <a:p>
            <a:pPr marL="457200" indent="-457200" eaLnBrk="1" hangingPunct="1">
              <a:lnSpc>
                <a:spcPct val="90000"/>
              </a:lnSpc>
              <a:buFont typeface="Wingdings" pitchFamily="2" charset="2"/>
              <a:buAutoNum type="arabicPeriod"/>
            </a:pPr>
            <a:r>
              <a:rPr lang="en-US" b="1" dirty="0" smtClean="0"/>
              <a:t>Challenging work</a:t>
            </a:r>
          </a:p>
          <a:p>
            <a:pPr marL="457200" indent="-457200" eaLnBrk="1" hangingPunct="1">
              <a:lnSpc>
                <a:spcPct val="90000"/>
              </a:lnSpc>
              <a:buFont typeface="Wingdings" pitchFamily="2" charset="2"/>
              <a:buAutoNum type="arabicPeriod"/>
            </a:pPr>
            <a:r>
              <a:rPr lang="en-US" b="1" dirty="0" smtClean="0"/>
              <a:t>Intellectual development</a:t>
            </a:r>
          </a:p>
          <a:p>
            <a:pPr marL="457200" indent="-457200" eaLnBrk="1" hangingPunct="1">
              <a:lnSpc>
                <a:spcPct val="90000"/>
              </a:lnSpc>
              <a:buFont typeface="Wingdings" pitchFamily="2" charset="2"/>
              <a:buAutoNum type="arabicPeriod"/>
            </a:pPr>
            <a:r>
              <a:rPr lang="en-US" b="1" dirty="0" smtClean="0"/>
              <a:t>Social impact</a:t>
            </a:r>
          </a:p>
          <a:p>
            <a:pPr marL="457200" indent="-457200" eaLnBrk="1" hangingPunct="1">
              <a:lnSpc>
                <a:spcPct val="90000"/>
              </a:lnSpc>
              <a:buFont typeface="Wingdings" pitchFamily="2" charset="2"/>
              <a:buAutoNum type="arabicPeriod"/>
            </a:pPr>
            <a:r>
              <a:rPr lang="en-US" b="1" dirty="0" smtClean="0"/>
              <a:t>Financial security</a:t>
            </a:r>
          </a:p>
          <a:p>
            <a:pPr marL="457200" indent="-457200" eaLnBrk="1" hangingPunct="1">
              <a:lnSpc>
                <a:spcPct val="90000"/>
              </a:lnSpc>
              <a:buFont typeface="Wingdings" pitchFamily="2" charset="2"/>
              <a:buAutoNum type="arabicPeriod"/>
            </a:pPr>
            <a:r>
              <a:rPr lang="en-US" b="1" dirty="0" smtClean="0"/>
              <a:t>Prestige</a:t>
            </a:r>
          </a:p>
          <a:p>
            <a:pPr marL="457200" indent="-457200" eaLnBrk="1" hangingPunct="1">
              <a:lnSpc>
                <a:spcPct val="90000"/>
              </a:lnSpc>
              <a:buFont typeface="Wingdings" pitchFamily="2" charset="2"/>
              <a:buAutoNum type="arabicPeriod"/>
            </a:pPr>
            <a:r>
              <a:rPr lang="en-US" b="1" dirty="0" smtClean="0"/>
              <a:t>Professional environment</a:t>
            </a:r>
          </a:p>
          <a:p>
            <a:pPr marL="457200" indent="-457200" eaLnBrk="1" hangingPunct="1">
              <a:lnSpc>
                <a:spcPct val="90000"/>
              </a:lnSpc>
              <a:buFont typeface="Wingdings" pitchFamily="2" charset="2"/>
              <a:buAutoNum type="arabicPeriod"/>
            </a:pPr>
            <a:r>
              <a:rPr lang="en-US" b="1" dirty="0" smtClean="0"/>
              <a:t>Understanding how things work</a:t>
            </a:r>
          </a:p>
          <a:p>
            <a:pPr marL="457200" indent="-457200" eaLnBrk="1" hangingPunct="1">
              <a:lnSpc>
                <a:spcPct val="90000"/>
              </a:lnSpc>
              <a:buFont typeface="Wingdings" pitchFamily="2" charset="2"/>
              <a:buAutoNum type="arabicPeriod"/>
            </a:pPr>
            <a:r>
              <a:rPr lang="en-US" b="1" dirty="0" smtClean="0"/>
              <a:t>Creative thinking</a:t>
            </a:r>
          </a:p>
          <a:p>
            <a:pPr marL="457200" indent="-457200" eaLnBrk="1" hangingPunct="1">
              <a:lnSpc>
                <a:spcPct val="90000"/>
              </a:lnSpc>
              <a:buFont typeface="Wingdings" pitchFamily="2" charset="2"/>
              <a:buAutoNum type="arabicPeriod"/>
            </a:pPr>
            <a:r>
              <a:rPr lang="en-US" b="1" dirty="0" smtClean="0"/>
              <a:t>Self esteem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243">
                                            <p:txEl>
                                              <p:pRg st="6" end="6"/>
                                            </p:txEl>
                                          </p:spTgt>
                                        </p:tgtEl>
                                        <p:attrNameLst>
                                          <p:attrName>style.visibility</p:attrName>
                                        </p:attrNameLst>
                                      </p:cBhvr>
                                      <p:to>
                                        <p:strVal val="visible"/>
                                      </p:to>
                                    </p:set>
                                    <p:anim calcmode="lin" valueType="num">
                                      <p:cBhvr additive="base">
                                        <p:cTn id="43" dur="500" fill="hold"/>
                                        <p:tgtEl>
                                          <p:spTgt spid="102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2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243">
                                            <p:txEl>
                                              <p:pRg st="7" end="7"/>
                                            </p:txEl>
                                          </p:spTgt>
                                        </p:tgtEl>
                                        <p:attrNameLst>
                                          <p:attrName>style.visibility</p:attrName>
                                        </p:attrNameLst>
                                      </p:cBhvr>
                                      <p:to>
                                        <p:strVal val="visible"/>
                                      </p:to>
                                    </p:set>
                                    <p:anim calcmode="lin" valueType="num">
                                      <p:cBhvr additive="base">
                                        <p:cTn id="49" dur="500" fill="hold"/>
                                        <p:tgtEl>
                                          <p:spTgt spid="1024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2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243">
                                            <p:txEl>
                                              <p:pRg st="8" end="8"/>
                                            </p:txEl>
                                          </p:spTgt>
                                        </p:tgtEl>
                                        <p:attrNameLst>
                                          <p:attrName>style.visibility</p:attrName>
                                        </p:attrNameLst>
                                      </p:cBhvr>
                                      <p:to>
                                        <p:strVal val="visible"/>
                                      </p:to>
                                    </p:set>
                                    <p:anim calcmode="lin" valueType="num">
                                      <p:cBhvr additive="base">
                                        <p:cTn id="55" dur="500" fill="hold"/>
                                        <p:tgtEl>
                                          <p:spTgt spid="1024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24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243">
                                            <p:txEl>
                                              <p:pRg st="9" end="9"/>
                                            </p:txEl>
                                          </p:spTgt>
                                        </p:tgtEl>
                                        <p:attrNameLst>
                                          <p:attrName>style.visibility</p:attrName>
                                        </p:attrNameLst>
                                      </p:cBhvr>
                                      <p:to>
                                        <p:strVal val="visible"/>
                                      </p:to>
                                    </p:set>
                                    <p:anim calcmode="lin" valueType="num">
                                      <p:cBhvr additive="base">
                                        <p:cTn id="61" dur="500" fill="hold"/>
                                        <p:tgtEl>
                                          <p:spTgt spid="1024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24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Varied Opportunities</a:t>
            </a:r>
            <a:endParaRPr lang="en-US" sz="5400" dirty="0"/>
          </a:p>
        </p:txBody>
      </p:sp>
      <p:sp>
        <p:nvSpPr>
          <p:cNvPr id="3" name="Content Placeholder 2"/>
          <p:cNvSpPr>
            <a:spLocks noGrp="1"/>
          </p:cNvSpPr>
          <p:nvPr>
            <p:ph idx="1"/>
          </p:nvPr>
        </p:nvSpPr>
        <p:spPr>
          <a:xfrm>
            <a:off x="457200" y="2148840"/>
            <a:ext cx="8229600" cy="4709160"/>
          </a:xfrm>
        </p:spPr>
        <p:txBody>
          <a:bodyPr>
            <a:normAutofit/>
          </a:bodyPr>
          <a:lstStyle/>
          <a:p>
            <a:pPr marL="0">
              <a:buNone/>
            </a:pPr>
            <a:r>
              <a:rPr lang="en-US" sz="4000" dirty="0" smtClean="0"/>
              <a:t>The day you walk down the aisle to receive your degree in engineering, you have closed no doors.  </a:t>
            </a:r>
          </a:p>
          <a:p>
            <a:pPr marL="0">
              <a:buNone/>
            </a:pPr>
            <a:endParaRPr lang="en-US" sz="1800" dirty="0" smtClean="0"/>
          </a:p>
          <a:p>
            <a:pPr marL="0">
              <a:buNone/>
            </a:pPr>
            <a:r>
              <a:rPr lang="en-US" sz="4000" dirty="0" smtClean="0"/>
              <a:t>There is nothing you cannot become from that day forward!!!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People Educated as Engineers</a:t>
            </a:r>
            <a:endParaRPr lang="en-US" dirty="0"/>
          </a:p>
        </p:txBody>
      </p:sp>
      <p:graphicFrame>
        <p:nvGraphicFramePr>
          <p:cNvPr id="6" name="Content Placeholder 5"/>
          <p:cNvGraphicFramePr>
            <a:graphicFrameLocks noGrp="1"/>
          </p:cNvGraphicFramePr>
          <p:nvPr>
            <p:ph idx="1"/>
          </p:nvPr>
        </p:nvGraphicFramePr>
        <p:xfrm>
          <a:off x="0" y="1295400"/>
          <a:ext cx="9144000" cy="5562600"/>
        </p:xfrm>
        <a:graphic>
          <a:graphicData uri="http://schemas.openxmlformats.org/drawingml/2006/table">
            <a:tbl>
              <a:tblPr firstRow="1" bandRow="1">
                <a:tableStyleId>{5C22544A-7EE6-4342-B048-85BDC9FD1C3A}</a:tableStyleId>
              </a:tblPr>
              <a:tblGrid>
                <a:gridCol w="4572000"/>
                <a:gridCol w="4572000"/>
              </a:tblGrid>
              <a:tr h="404343">
                <a:tc>
                  <a:txBody>
                    <a:bodyPr/>
                    <a:lstStyle/>
                    <a:p>
                      <a:pPr algn="ctr"/>
                      <a:r>
                        <a:rPr lang="en-US" dirty="0" smtClean="0"/>
                        <a:t>Engineer</a:t>
                      </a:r>
                      <a:endParaRPr lang="en-US" dirty="0"/>
                    </a:p>
                  </a:txBody>
                  <a:tcPr/>
                </a:tc>
                <a:tc>
                  <a:txBody>
                    <a:bodyPr/>
                    <a:lstStyle/>
                    <a:p>
                      <a:pPr algn="ctr"/>
                      <a:r>
                        <a:rPr lang="en-US" dirty="0" smtClean="0"/>
                        <a:t>Profession</a:t>
                      </a:r>
                      <a:endParaRPr lang="en-US" dirty="0"/>
                    </a:p>
                  </a:txBody>
                  <a:tcPr/>
                </a:tc>
              </a:tr>
              <a:tr h="409958">
                <a:tc>
                  <a:txBody>
                    <a:bodyPr/>
                    <a:lstStyle/>
                    <a:p>
                      <a:pPr marL="0" marR="0" algn="just">
                        <a:spcBef>
                          <a:spcPts val="100"/>
                        </a:spcBef>
                        <a:spcAft>
                          <a:spcPts val="100"/>
                        </a:spcAft>
                      </a:pPr>
                      <a:r>
                        <a:rPr lang="en-US" sz="2000" dirty="0">
                          <a:effectLst/>
                          <a:latin typeface="Times New Roman"/>
                          <a:ea typeface="Times New Roman"/>
                          <a:cs typeface="Times New Roman"/>
                        </a:rPr>
                        <a:t>Jimmy Carter</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just">
                        <a:spcBef>
                          <a:spcPts val="100"/>
                        </a:spcBef>
                        <a:spcAft>
                          <a:spcPts val="100"/>
                        </a:spcAft>
                      </a:pPr>
                      <a:r>
                        <a:rPr lang="en-US" sz="2000" dirty="0">
                          <a:effectLst/>
                          <a:latin typeface="Times New Roman"/>
                          <a:ea typeface="Times New Roman"/>
                          <a:cs typeface="Times New Roman"/>
                        </a:rPr>
                        <a:t>President of the United States</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09958">
                <a:tc>
                  <a:txBody>
                    <a:bodyPr/>
                    <a:lstStyle/>
                    <a:p>
                      <a:pPr marL="0" marR="0" algn="just">
                        <a:spcBef>
                          <a:spcPts val="100"/>
                        </a:spcBef>
                        <a:spcAft>
                          <a:spcPts val="100"/>
                        </a:spcAft>
                      </a:pPr>
                      <a:r>
                        <a:rPr lang="en-US" sz="2000">
                          <a:effectLst/>
                          <a:latin typeface="Times New Roman"/>
                          <a:ea typeface="Times New Roman"/>
                          <a:cs typeface="Times New Roman"/>
                        </a:rPr>
                        <a:t>Alfred Hitchcock</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just">
                        <a:spcBef>
                          <a:spcPts val="100"/>
                        </a:spcBef>
                        <a:spcAft>
                          <a:spcPts val="100"/>
                        </a:spcAft>
                      </a:pPr>
                      <a:r>
                        <a:rPr lang="en-US" sz="2000" dirty="0">
                          <a:effectLst/>
                          <a:latin typeface="Times New Roman"/>
                          <a:ea typeface="Times New Roman"/>
                          <a:cs typeface="Times New Roman"/>
                        </a:rPr>
                        <a:t>Film Director/Producer</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09958">
                <a:tc>
                  <a:txBody>
                    <a:bodyPr/>
                    <a:lstStyle/>
                    <a:p>
                      <a:pPr marL="0" marR="0" algn="just">
                        <a:spcBef>
                          <a:spcPts val="100"/>
                        </a:spcBef>
                        <a:spcAft>
                          <a:spcPts val="100"/>
                        </a:spcAft>
                      </a:pPr>
                      <a:r>
                        <a:rPr lang="en-US" sz="2000">
                          <a:effectLst/>
                          <a:latin typeface="Times New Roman"/>
                          <a:ea typeface="Times New Roman"/>
                          <a:cs typeface="Times New Roman"/>
                        </a:rPr>
                        <a:t>Eleanor Baum</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just">
                        <a:spcBef>
                          <a:spcPts val="100"/>
                        </a:spcBef>
                        <a:spcAft>
                          <a:spcPts val="100"/>
                        </a:spcAft>
                      </a:pPr>
                      <a:r>
                        <a:rPr lang="en-US" sz="2000" dirty="0">
                          <a:effectLst/>
                          <a:latin typeface="Times New Roman"/>
                          <a:ea typeface="Times New Roman"/>
                          <a:cs typeface="Times New Roman"/>
                        </a:rPr>
                        <a:t>First Woman Dean of Engineering</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09958">
                <a:tc>
                  <a:txBody>
                    <a:bodyPr/>
                    <a:lstStyle/>
                    <a:p>
                      <a:pPr marL="0" marR="0" algn="just">
                        <a:spcBef>
                          <a:spcPts val="100"/>
                        </a:spcBef>
                        <a:spcAft>
                          <a:spcPts val="100"/>
                        </a:spcAft>
                      </a:pPr>
                      <a:r>
                        <a:rPr lang="en-US" sz="2000">
                          <a:effectLst/>
                          <a:latin typeface="Times New Roman"/>
                          <a:ea typeface="Times New Roman"/>
                          <a:cs typeface="Times New Roman"/>
                        </a:rPr>
                        <a:t>Herbie Hancock</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just">
                        <a:spcBef>
                          <a:spcPts val="100"/>
                        </a:spcBef>
                        <a:spcAft>
                          <a:spcPts val="100"/>
                        </a:spcAft>
                      </a:pPr>
                      <a:r>
                        <a:rPr lang="en-US" sz="2000" dirty="0">
                          <a:effectLst/>
                          <a:latin typeface="Times New Roman"/>
                          <a:ea typeface="Times New Roman"/>
                          <a:cs typeface="Times New Roman"/>
                        </a:rPr>
                        <a:t>Jazz Musician</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09958">
                <a:tc>
                  <a:txBody>
                    <a:bodyPr/>
                    <a:lstStyle/>
                    <a:p>
                      <a:pPr marL="0" marR="0" algn="just">
                        <a:spcBef>
                          <a:spcPts val="100"/>
                        </a:spcBef>
                        <a:spcAft>
                          <a:spcPts val="100"/>
                        </a:spcAft>
                      </a:pPr>
                      <a:r>
                        <a:rPr lang="en-US" sz="2000" dirty="0">
                          <a:effectLst/>
                          <a:latin typeface="Times New Roman"/>
                          <a:ea typeface="Times New Roman"/>
                          <a:cs typeface="Times New Roman"/>
                        </a:rPr>
                        <a:t>Frank Capra</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just">
                        <a:spcBef>
                          <a:spcPts val="100"/>
                        </a:spcBef>
                        <a:spcAft>
                          <a:spcPts val="100"/>
                        </a:spcAft>
                      </a:pPr>
                      <a:r>
                        <a:rPr lang="en-US" sz="2000" dirty="0">
                          <a:effectLst/>
                          <a:latin typeface="Times New Roman"/>
                          <a:ea typeface="Times New Roman"/>
                          <a:cs typeface="Times New Roman"/>
                        </a:rPr>
                        <a:t>American Film Director</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09958">
                <a:tc>
                  <a:txBody>
                    <a:bodyPr/>
                    <a:lstStyle/>
                    <a:p>
                      <a:pPr marL="0" marR="0" algn="just">
                        <a:spcBef>
                          <a:spcPts val="100"/>
                        </a:spcBef>
                        <a:spcAft>
                          <a:spcPts val="100"/>
                        </a:spcAft>
                      </a:pPr>
                      <a:r>
                        <a:rPr lang="en-US" sz="2000">
                          <a:effectLst/>
                          <a:latin typeface="Times New Roman"/>
                          <a:ea typeface="Times New Roman"/>
                          <a:cs typeface="Times New Roman"/>
                        </a:rPr>
                        <a:t>Paul MacCready</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just">
                        <a:spcBef>
                          <a:spcPts val="100"/>
                        </a:spcBef>
                        <a:spcAft>
                          <a:spcPts val="100"/>
                        </a:spcAft>
                      </a:pPr>
                      <a:r>
                        <a:rPr lang="en-US" sz="2000" dirty="0">
                          <a:effectLst/>
                          <a:latin typeface="Times New Roman"/>
                          <a:ea typeface="Times New Roman"/>
                          <a:cs typeface="Times New Roman"/>
                        </a:rPr>
                        <a:t>Inventor/Winner of Kremer Prize</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09958">
                <a:tc>
                  <a:txBody>
                    <a:bodyPr/>
                    <a:lstStyle/>
                    <a:p>
                      <a:pPr marL="0" marR="0" algn="just">
                        <a:spcBef>
                          <a:spcPts val="100"/>
                        </a:spcBef>
                        <a:spcAft>
                          <a:spcPts val="100"/>
                        </a:spcAft>
                      </a:pPr>
                      <a:r>
                        <a:rPr lang="en-US" sz="2000">
                          <a:effectLst/>
                          <a:latin typeface="Times New Roman"/>
                          <a:ea typeface="Times New Roman"/>
                          <a:cs typeface="Times New Roman"/>
                        </a:rPr>
                        <a:t>Ellen Ochoa</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just">
                        <a:spcBef>
                          <a:spcPts val="100"/>
                        </a:spcBef>
                        <a:spcAft>
                          <a:spcPts val="100"/>
                        </a:spcAft>
                      </a:pPr>
                      <a:r>
                        <a:rPr lang="en-US" sz="2000" dirty="0">
                          <a:effectLst/>
                          <a:latin typeface="Times New Roman"/>
                          <a:ea typeface="Times New Roman"/>
                          <a:cs typeface="Times New Roman"/>
                        </a:rPr>
                        <a:t>Space Shuttle Astronaut</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09958">
                <a:tc>
                  <a:txBody>
                    <a:bodyPr/>
                    <a:lstStyle/>
                    <a:p>
                      <a:pPr marL="0" marR="0" algn="just">
                        <a:spcBef>
                          <a:spcPts val="100"/>
                        </a:spcBef>
                        <a:spcAft>
                          <a:spcPts val="100"/>
                        </a:spcAft>
                      </a:pPr>
                      <a:r>
                        <a:rPr lang="en-US" sz="2000">
                          <a:effectLst/>
                          <a:latin typeface="Times New Roman"/>
                          <a:ea typeface="Times New Roman"/>
                          <a:cs typeface="Times New Roman"/>
                        </a:rPr>
                        <a:t>Hyman G. Rickover</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just">
                        <a:spcBef>
                          <a:spcPts val="100"/>
                        </a:spcBef>
                        <a:spcAft>
                          <a:spcPts val="100"/>
                        </a:spcAft>
                      </a:pPr>
                      <a:r>
                        <a:rPr lang="en-US" sz="2000" dirty="0">
                          <a:effectLst/>
                          <a:latin typeface="Times New Roman"/>
                          <a:ea typeface="Times New Roman"/>
                          <a:cs typeface="Times New Roman"/>
                        </a:rPr>
                        <a:t>Father of the Nuclear Navy</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673905">
                <a:tc>
                  <a:txBody>
                    <a:bodyPr/>
                    <a:lstStyle/>
                    <a:p>
                      <a:pPr marL="0" marR="0" algn="just">
                        <a:spcBef>
                          <a:spcPts val="100"/>
                        </a:spcBef>
                        <a:spcAft>
                          <a:spcPts val="100"/>
                        </a:spcAft>
                      </a:pPr>
                      <a:r>
                        <a:rPr lang="en-US" sz="2000">
                          <a:effectLst/>
                          <a:latin typeface="Times New Roman"/>
                          <a:ea typeface="Times New Roman"/>
                          <a:cs typeface="Times New Roman"/>
                        </a:rPr>
                        <a:t>Bill Nye</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just">
                        <a:spcBef>
                          <a:spcPts val="100"/>
                        </a:spcBef>
                        <a:spcAft>
                          <a:spcPts val="100"/>
                        </a:spcAft>
                      </a:pPr>
                      <a:r>
                        <a:rPr lang="en-US" sz="2000" dirty="0">
                          <a:effectLst/>
                          <a:latin typeface="Times New Roman"/>
                          <a:ea typeface="Times New Roman"/>
                          <a:cs typeface="Times New Roman"/>
                        </a:rPr>
                        <a:t>Host of TV Show “Bill Nye, The Science Guy”</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09958">
                <a:tc>
                  <a:txBody>
                    <a:bodyPr/>
                    <a:lstStyle/>
                    <a:p>
                      <a:pPr marL="0" marR="0" algn="just">
                        <a:spcBef>
                          <a:spcPts val="100"/>
                        </a:spcBef>
                        <a:spcAft>
                          <a:spcPts val="100"/>
                        </a:spcAft>
                      </a:pPr>
                      <a:r>
                        <a:rPr lang="en-US" sz="2000">
                          <a:effectLst/>
                          <a:latin typeface="Times New Roman"/>
                          <a:ea typeface="Times New Roman"/>
                          <a:cs typeface="Times New Roman"/>
                        </a:rPr>
                        <a:t>Boris Yeltsin</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just">
                        <a:spcBef>
                          <a:spcPts val="100"/>
                        </a:spcBef>
                        <a:spcAft>
                          <a:spcPts val="100"/>
                        </a:spcAft>
                      </a:pPr>
                      <a:r>
                        <a:rPr lang="en-US" sz="2000" dirty="0">
                          <a:effectLst/>
                          <a:latin typeface="Times New Roman"/>
                          <a:ea typeface="Times New Roman"/>
                          <a:cs typeface="Times New Roman"/>
                        </a:rPr>
                        <a:t>President of Russia</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09958">
                <a:tc>
                  <a:txBody>
                    <a:bodyPr/>
                    <a:lstStyle/>
                    <a:p>
                      <a:pPr marL="0" marR="0" algn="just">
                        <a:spcBef>
                          <a:spcPts val="100"/>
                        </a:spcBef>
                        <a:spcAft>
                          <a:spcPts val="100"/>
                        </a:spcAft>
                      </a:pPr>
                      <a:r>
                        <a:rPr lang="en-US" sz="2000">
                          <a:effectLst/>
                          <a:latin typeface="Times New Roman"/>
                          <a:ea typeface="Times New Roman"/>
                          <a:cs typeface="Times New Roman"/>
                        </a:rPr>
                        <a:t>Alexander Calder</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just">
                        <a:spcBef>
                          <a:spcPts val="100"/>
                        </a:spcBef>
                        <a:spcAft>
                          <a:spcPts val="100"/>
                        </a:spcAft>
                      </a:pPr>
                      <a:r>
                        <a:rPr lang="en-US" sz="2000" dirty="0">
                          <a:effectLst/>
                          <a:latin typeface="Times New Roman"/>
                          <a:ea typeface="Times New Roman"/>
                          <a:cs typeface="Times New Roman"/>
                        </a:rPr>
                        <a:t>Sculptor</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384772">
                <a:tc>
                  <a:txBody>
                    <a:bodyPr/>
                    <a:lstStyle/>
                    <a:p>
                      <a:pPr marL="0" marR="0" algn="just">
                        <a:spcBef>
                          <a:spcPts val="100"/>
                        </a:spcBef>
                        <a:spcAft>
                          <a:spcPts val="100"/>
                        </a:spcAft>
                      </a:pPr>
                      <a:r>
                        <a:rPr lang="en-US" sz="2000" dirty="0">
                          <a:effectLst/>
                          <a:latin typeface="Times New Roman"/>
                          <a:ea typeface="Times New Roman"/>
                          <a:cs typeface="Times New Roman"/>
                        </a:rPr>
                        <a:t>Bill Koch</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just">
                        <a:spcBef>
                          <a:spcPts val="100"/>
                        </a:spcBef>
                        <a:spcAft>
                          <a:spcPts val="100"/>
                        </a:spcAft>
                      </a:pPr>
                      <a:r>
                        <a:rPr lang="en-US" sz="2000" dirty="0">
                          <a:effectLst/>
                          <a:latin typeface="Times New Roman"/>
                          <a:ea typeface="Times New Roman"/>
                          <a:cs typeface="Times New Roman"/>
                        </a:rPr>
                        <a:t>Yachtsman/Captain of America Cup Team</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4"/>
          <a:ext cx="9144000" cy="6858003"/>
        </p:xfrm>
        <a:graphic>
          <a:graphicData uri="http://schemas.openxmlformats.org/drawingml/2006/table">
            <a:tbl>
              <a:tblPr firstRow="1" bandRow="1">
                <a:tableStyleId>{5C22544A-7EE6-4342-B048-85BDC9FD1C3A}</a:tableStyleId>
              </a:tblPr>
              <a:tblGrid>
                <a:gridCol w="4572000"/>
                <a:gridCol w="4572000"/>
              </a:tblGrid>
              <a:tr h="652593">
                <a:tc>
                  <a:txBody>
                    <a:bodyPr/>
                    <a:lstStyle/>
                    <a:p>
                      <a:pPr algn="ctr"/>
                      <a:r>
                        <a:rPr lang="en-US" sz="2000" dirty="0" smtClean="0"/>
                        <a:t>Engineer</a:t>
                      </a:r>
                      <a:endParaRPr lang="en-US" sz="2000" dirty="0"/>
                    </a:p>
                  </a:txBody>
                  <a:tcPr/>
                </a:tc>
                <a:tc>
                  <a:txBody>
                    <a:bodyPr/>
                    <a:lstStyle/>
                    <a:p>
                      <a:pPr algn="ctr"/>
                      <a:r>
                        <a:rPr lang="en-US" sz="2000" dirty="0" smtClean="0"/>
                        <a:t>Profession</a:t>
                      </a:r>
                      <a:endParaRPr lang="en-US" sz="2000" dirty="0"/>
                    </a:p>
                  </a:txBody>
                  <a:tcPr/>
                </a:tc>
              </a:tr>
              <a:tr h="775676">
                <a:tc>
                  <a:txBody>
                    <a:bodyPr/>
                    <a:lstStyle/>
                    <a:p>
                      <a:pPr marL="0" marR="0" algn="just">
                        <a:spcBef>
                          <a:spcPts val="100"/>
                        </a:spcBef>
                        <a:spcAft>
                          <a:spcPts val="100"/>
                        </a:spcAft>
                      </a:pPr>
                      <a:r>
                        <a:rPr lang="en-US" sz="2000" dirty="0">
                          <a:effectLst/>
                          <a:latin typeface="Times New Roman"/>
                          <a:ea typeface="Times New Roman"/>
                          <a:cs typeface="Times New Roman"/>
                        </a:rPr>
                        <a:t>W. Edwards Deming</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smtClean="0">
                          <a:effectLst/>
                          <a:latin typeface="Times New Roman"/>
                          <a:ea typeface="Times New Roman"/>
                          <a:cs typeface="Times New Roman"/>
                        </a:rPr>
                        <a:t>Father of Modern Management Practice (TQM)</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775676">
                <a:tc>
                  <a:txBody>
                    <a:bodyPr/>
                    <a:lstStyle/>
                    <a:p>
                      <a:pPr marL="0" marR="0" algn="just">
                        <a:spcBef>
                          <a:spcPts val="100"/>
                        </a:spcBef>
                        <a:spcAft>
                          <a:spcPts val="100"/>
                        </a:spcAft>
                      </a:pPr>
                      <a:r>
                        <a:rPr lang="en-US" sz="2000" dirty="0">
                          <a:effectLst/>
                          <a:latin typeface="Times New Roman"/>
                          <a:ea typeface="Times New Roman"/>
                          <a:cs typeface="Times New Roman"/>
                        </a:rPr>
                        <a:t>Grace Murray Hopper</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U.S. Navy Rear Admiral/Computer Engineer</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775676">
                <a:tc>
                  <a:txBody>
                    <a:bodyPr/>
                    <a:lstStyle/>
                    <a:p>
                      <a:pPr marL="0" marR="0" algn="just">
                        <a:spcBef>
                          <a:spcPts val="100"/>
                        </a:spcBef>
                        <a:spcAft>
                          <a:spcPts val="100"/>
                        </a:spcAft>
                      </a:pPr>
                      <a:r>
                        <a:rPr lang="en-US" sz="2000">
                          <a:effectLst/>
                          <a:latin typeface="Times New Roman"/>
                          <a:ea typeface="Times New Roman"/>
                          <a:cs typeface="Times New Roman"/>
                        </a:rPr>
                        <a:t>Ming Tsai</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Restaurateur and Star on TV’s Food Network</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775676">
                <a:tc>
                  <a:txBody>
                    <a:bodyPr/>
                    <a:lstStyle/>
                    <a:p>
                      <a:pPr marL="0" marR="0" algn="just">
                        <a:spcBef>
                          <a:spcPts val="100"/>
                        </a:spcBef>
                        <a:spcAft>
                          <a:spcPts val="100"/>
                        </a:spcAft>
                      </a:pPr>
                      <a:r>
                        <a:rPr lang="en-US" sz="2000" dirty="0" err="1">
                          <a:effectLst/>
                          <a:latin typeface="Times New Roman"/>
                          <a:ea typeface="Times New Roman"/>
                          <a:cs typeface="Times New Roman"/>
                        </a:rPr>
                        <a:t>Hu</a:t>
                      </a:r>
                      <a:r>
                        <a:rPr lang="en-US" sz="2000" dirty="0">
                          <a:effectLst/>
                          <a:latin typeface="Times New Roman"/>
                          <a:ea typeface="Times New Roman"/>
                          <a:cs typeface="Times New Roman"/>
                        </a:rPr>
                        <a:t> </a:t>
                      </a:r>
                      <a:r>
                        <a:rPr lang="en-US" sz="2000" dirty="0" err="1">
                          <a:effectLst/>
                          <a:latin typeface="Times New Roman"/>
                          <a:ea typeface="Times New Roman"/>
                          <a:cs typeface="Times New Roman"/>
                        </a:rPr>
                        <a:t>Jintao</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President of the People’s Republic of China</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65406">
                <a:tc>
                  <a:txBody>
                    <a:bodyPr/>
                    <a:lstStyle/>
                    <a:p>
                      <a:pPr marL="0" marR="0" algn="just">
                        <a:spcBef>
                          <a:spcPts val="100"/>
                        </a:spcBef>
                        <a:spcAft>
                          <a:spcPts val="100"/>
                        </a:spcAft>
                      </a:pPr>
                      <a:r>
                        <a:rPr lang="en-US" sz="2000">
                          <a:effectLst/>
                          <a:latin typeface="Times New Roman"/>
                          <a:ea typeface="Times New Roman"/>
                          <a:cs typeface="Times New Roman"/>
                        </a:rPr>
                        <a:t>Montel Williams</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Syndicated Talk Show Host</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775676">
                <a:tc>
                  <a:txBody>
                    <a:bodyPr/>
                    <a:lstStyle/>
                    <a:p>
                      <a:pPr marL="0" marR="0" algn="just">
                        <a:spcBef>
                          <a:spcPts val="100"/>
                        </a:spcBef>
                        <a:spcAft>
                          <a:spcPts val="100"/>
                        </a:spcAft>
                      </a:pPr>
                      <a:r>
                        <a:rPr lang="en-US" sz="2000">
                          <a:effectLst/>
                          <a:latin typeface="Times New Roman"/>
                          <a:ea typeface="Times New Roman"/>
                          <a:cs typeface="Times New Roman"/>
                        </a:rPr>
                        <a:t>John H. Sununu</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Political Pundit/Governor of New Hampshire</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65406">
                <a:tc>
                  <a:txBody>
                    <a:bodyPr/>
                    <a:lstStyle/>
                    <a:p>
                      <a:pPr marL="0" marR="0" algn="just">
                        <a:spcBef>
                          <a:spcPts val="100"/>
                        </a:spcBef>
                        <a:spcAft>
                          <a:spcPts val="100"/>
                        </a:spcAft>
                      </a:pPr>
                      <a:r>
                        <a:rPr lang="en-US" sz="2000">
                          <a:effectLst/>
                          <a:latin typeface="Times New Roman"/>
                          <a:ea typeface="Times New Roman"/>
                          <a:cs typeface="Times New Roman"/>
                        </a:rPr>
                        <a:t>Samuel Bodman</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U.S. Secretary of Energy</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65406">
                <a:tc>
                  <a:txBody>
                    <a:bodyPr/>
                    <a:lstStyle/>
                    <a:p>
                      <a:pPr marL="0" marR="0" algn="just">
                        <a:spcBef>
                          <a:spcPts val="100"/>
                        </a:spcBef>
                        <a:spcAft>
                          <a:spcPts val="100"/>
                        </a:spcAft>
                      </a:pPr>
                      <a:r>
                        <a:rPr lang="en-US" sz="2000">
                          <a:effectLst/>
                          <a:latin typeface="Times New Roman"/>
                          <a:ea typeface="Times New Roman"/>
                          <a:cs typeface="Times New Roman"/>
                        </a:rPr>
                        <a:t>Donald Thompson</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CEO and President, McDonald’s Corp.</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65406">
                <a:tc>
                  <a:txBody>
                    <a:bodyPr/>
                    <a:lstStyle/>
                    <a:p>
                      <a:pPr marL="0" marR="0" algn="just">
                        <a:spcBef>
                          <a:spcPts val="100"/>
                        </a:spcBef>
                        <a:spcAft>
                          <a:spcPts val="100"/>
                        </a:spcAft>
                      </a:pPr>
                      <a:r>
                        <a:rPr lang="en-US" sz="2000">
                          <a:effectLst/>
                          <a:latin typeface="Times New Roman"/>
                          <a:ea typeface="Times New Roman"/>
                          <a:cs typeface="Times New Roman"/>
                        </a:rPr>
                        <a:t>Rowan Atkinson</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smtClean="0">
                          <a:effectLst/>
                          <a:latin typeface="Times New Roman"/>
                          <a:ea typeface="Times New Roman"/>
                          <a:cs typeface="Times New Roman"/>
                        </a:rPr>
                        <a:t>British Actor/Comedian/Screenwriter</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65406">
                <a:tc>
                  <a:txBody>
                    <a:bodyPr/>
                    <a:lstStyle/>
                    <a:p>
                      <a:pPr marL="0" marR="0" algn="just">
                        <a:spcBef>
                          <a:spcPts val="100"/>
                        </a:spcBef>
                        <a:spcAft>
                          <a:spcPts val="100"/>
                        </a:spcAft>
                      </a:pPr>
                      <a:r>
                        <a:rPr lang="en-US" sz="2000">
                          <a:effectLst/>
                          <a:latin typeface="Times New Roman"/>
                          <a:ea typeface="Times New Roman"/>
                          <a:cs typeface="Times New Roman"/>
                        </a:rPr>
                        <a:t>Rudolph Diesel</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Inventor of the Diesel Engine</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4"/>
          <a:ext cx="9144000" cy="6858005"/>
        </p:xfrm>
        <a:graphic>
          <a:graphicData uri="http://schemas.openxmlformats.org/drawingml/2006/table">
            <a:tbl>
              <a:tblPr firstRow="1" bandRow="1">
                <a:tableStyleId>{5C22544A-7EE6-4342-B048-85BDC9FD1C3A}</a:tableStyleId>
              </a:tblPr>
              <a:tblGrid>
                <a:gridCol w="4572000"/>
                <a:gridCol w="4572000"/>
              </a:tblGrid>
              <a:tr h="421055">
                <a:tc>
                  <a:txBody>
                    <a:bodyPr/>
                    <a:lstStyle/>
                    <a:p>
                      <a:pPr algn="ctr"/>
                      <a:r>
                        <a:rPr lang="en-US" sz="2000" dirty="0" smtClean="0"/>
                        <a:t>Engineer</a:t>
                      </a:r>
                      <a:endParaRPr lang="en-US" sz="2000" dirty="0"/>
                    </a:p>
                  </a:txBody>
                  <a:tcPr/>
                </a:tc>
                <a:tc>
                  <a:txBody>
                    <a:bodyPr/>
                    <a:lstStyle/>
                    <a:p>
                      <a:pPr algn="ctr"/>
                      <a:r>
                        <a:rPr lang="en-US" sz="2000" dirty="0" smtClean="0"/>
                        <a:t>Profession</a:t>
                      </a:r>
                      <a:endParaRPr lang="en-US" sz="2000" dirty="0"/>
                    </a:p>
                  </a:txBody>
                  <a:tcPr/>
                </a:tc>
              </a:tr>
              <a:tr h="421055">
                <a:tc>
                  <a:txBody>
                    <a:bodyPr/>
                    <a:lstStyle/>
                    <a:p>
                      <a:pPr marL="0" marR="0" algn="just">
                        <a:spcBef>
                          <a:spcPts val="100"/>
                        </a:spcBef>
                        <a:spcAft>
                          <a:spcPts val="100"/>
                        </a:spcAft>
                      </a:pPr>
                      <a:r>
                        <a:rPr lang="en-US" sz="2000" dirty="0">
                          <a:effectLst/>
                          <a:latin typeface="Times New Roman"/>
                          <a:ea typeface="Times New Roman"/>
                          <a:cs typeface="Times New Roman"/>
                        </a:rPr>
                        <a:t>Michael Bloomberg</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Billionaire/Mayor of New York City</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21055">
                <a:tc>
                  <a:txBody>
                    <a:bodyPr/>
                    <a:lstStyle/>
                    <a:p>
                      <a:pPr marL="0" marR="0" algn="just">
                        <a:spcBef>
                          <a:spcPts val="100"/>
                        </a:spcBef>
                        <a:spcAft>
                          <a:spcPts val="100"/>
                        </a:spcAft>
                      </a:pPr>
                      <a:r>
                        <a:rPr lang="en-US" sz="2000">
                          <a:effectLst/>
                          <a:latin typeface="Times New Roman"/>
                          <a:ea typeface="Times New Roman"/>
                          <a:cs typeface="Times New Roman"/>
                        </a:rPr>
                        <a:t>Lonnie G. Johnson</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Inventor (</a:t>
                      </a:r>
                      <a:r>
                        <a:rPr lang="en-US" sz="2000" dirty="0" err="1">
                          <a:effectLst/>
                          <a:latin typeface="Times New Roman"/>
                          <a:ea typeface="Times New Roman"/>
                          <a:cs typeface="Times New Roman"/>
                        </a:rPr>
                        <a:t>SuperSoaker</a:t>
                      </a:r>
                      <a:r>
                        <a:rPr lang="en-US" sz="2000" dirty="0">
                          <a:effectLst/>
                          <a:latin typeface="Times New Roman"/>
                          <a:ea typeface="Times New Roman"/>
                          <a:cs typeface="Times New Roman"/>
                        </a:rPr>
                        <a:t>®)</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21055">
                <a:tc>
                  <a:txBody>
                    <a:bodyPr/>
                    <a:lstStyle/>
                    <a:p>
                      <a:pPr marL="0" marR="0" algn="just">
                        <a:spcBef>
                          <a:spcPts val="100"/>
                        </a:spcBef>
                        <a:spcAft>
                          <a:spcPts val="100"/>
                        </a:spcAft>
                      </a:pPr>
                      <a:r>
                        <a:rPr lang="en-US" sz="2000">
                          <a:effectLst/>
                          <a:latin typeface="Times New Roman"/>
                          <a:ea typeface="Times New Roman"/>
                          <a:cs typeface="Times New Roman"/>
                        </a:rPr>
                        <a:t>A. Scott Crossfield</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X-15 Test Pilot</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21055">
                <a:tc>
                  <a:txBody>
                    <a:bodyPr/>
                    <a:lstStyle/>
                    <a:p>
                      <a:pPr marL="0" marR="0" algn="just">
                        <a:spcBef>
                          <a:spcPts val="100"/>
                        </a:spcBef>
                        <a:spcAft>
                          <a:spcPts val="100"/>
                        </a:spcAft>
                      </a:pPr>
                      <a:r>
                        <a:rPr lang="en-US" sz="2000">
                          <a:effectLst/>
                          <a:latin typeface="Times New Roman"/>
                          <a:ea typeface="Times New Roman"/>
                          <a:cs typeface="Times New Roman"/>
                        </a:rPr>
                        <a:t>Don Louis A. Ferre</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Governor of Puerto Rico</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692145">
                <a:tc>
                  <a:txBody>
                    <a:bodyPr/>
                    <a:lstStyle/>
                    <a:p>
                      <a:pPr marL="0" marR="0" algn="just">
                        <a:spcBef>
                          <a:spcPts val="100"/>
                        </a:spcBef>
                        <a:spcAft>
                          <a:spcPts val="100"/>
                        </a:spcAft>
                      </a:pPr>
                      <a:r>
                        <a:rPr lang="en-US" sz="2000">
                          <a:effectLst/>
                          <a:latin typeface="Times New Roman"/>
                          <a:ea typeface="Times New Roman"/>
                          <a:cs typeface="Times New Roman"/>
                        </a:rPr>
                        <a:t>Yasser Arafat</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Palestinian Leader/Nobel Peace Prize Laureate</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21055">
                <a:tc>
                  <a:txBody>
                    <a:bodyPr/>
                    <a:lstStyle/>
                    <a:p>
                      <a:pPr marL="0" marR="0" algn="just">
                        <a:spcBef>
                          <a:spcPts val="100"/>
                        </a:spcBef>
                        <a:spcAft>
                          <a:spcPts val="100"/>
                        </a:spcAft>
                      </a:pPr>
                      <a:r>
                        <a:rPr lang="en-US" sz="2000">
                          <a:effectLst/>
                          <a:latin typeface="Times New Roman"/>
                          <a:ea typeface="Times New Roman"/>
                          <a:cs typeface="Times New Roman"/>
                        </a:rPr>
                        <a:t>Tom Landry</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Dallas Cowboys’ Head Coach</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21055">
                <a:tc>
                  <a:txBody>
                    <a:bodyPr/>
                    <a:lstStyle/>
                    <a:p>
                      <a:pPr marL="0" marR="0" algn="just">
                        <a:spcBef>
                          <a:spcPts val="100"/>
                        </a:spcBef>
                        <a:spcAft>
                          <a:spcPts val="100"/>
                        </a:spcAft>
                      </a:pPr>
                      <a:r>
                        <a:rPr lang="en-US" sz="2000">
                          <a:effectLst/>
                          <a:latin typeface="Times New Roman"/>
                          <a:ea typeface="Times New Roman"/>
                          <a:cs typeface="Times New Roman"/>
                        </a:rPr>
                        <a:t>Igor Sikorsky</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Inventor of Single Rotor Helicopter</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21055">
                <a:tc>
                  <a:txBody>
                    <a:bodyPr/>
                    <a:lstStyle/>
                    <a:p>
                      <a:pPr marL="0" marR="0" algn="just">
                        <a:spcBef>
                          <a:spcPts val="100"/>
                        </a:spcBef>
                        <a:spcAft>
                          <a:spcPts val="100"/>
                        </a:spcAft>
                      </a:pPr>
                      <a:r>
                        <a:rPr lang="en-US" sz="2000">
                          <a:effectLst/>
                          <a:latin typeface="Times New Roman"/>
                          <a:ea typeface="Times New Roman"/>
                          <a:cs typeface="Times New Roman"/>
                        </a:rPr>
                        <a:t>Mohamed Morsi</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President of Egypt</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21055">
                <a:tc>
                  <a:txBody>
                    <a:bodyPr/>
                    <a:lstStyle/>
                    <a:p>
                      <a:pPr marL="0" marR="0" algn="just">
                        <a:spcBef>
                          <a:spcPts val="100"/>
                        </a:spcBef>
                        <a:spcAft>
                          <a:spcPts val="100"/>
                        </a:spcAft>
                      </a:pPr>
                      <a:r>
                        <a:rPr lang="en-US" sz="2000">
                          <a:effectLst/>
                          <a:latin typeface="Times New Roman"/>
                          <a:ea typeface="Times New Roman"/>
                          <a:cs typeface="Times New Roman"/>
                        </a:rPr>
                        <a:t>Shiela Widnall</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Secretary of the Air Force</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692145">
                <a:tc>
                  <a:txBody>
                    <a:bodyPr/>
                    <a:lstStyle/>
                    <a:p>
                      <a:pPr marL="0" marR="0" algn="just">
                        <a:spcBef>
                          <a:spcPts val="100"/>
                        </a:spcBef>
                        <a:spcAft>
                          <a:spcPts val="100"/>
                        </a:spcAft>
                      </a:pPr>
                      <a:r>
                        <a:rPr lang="en-US" sz="2000">
                          <a:effectLst/>
                          <a:latin typeface="Times New Roman"/>
                          <a:ea typeface="Times New Roman"/>
                          <a:cs typeface="Times New Roman"/>
                        </a:rPr>
                        <a:t>David A. Wolf</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Astronaut/Medical Doctor/Electrical Engineer</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21055">
                <a:tc>
                  <a:txBody>
                    <a:bodyPr/>
                    <a:lstStyle/>
                    <a:p>
                      <a:pPr marL="0" marR="0" algn="just">
                        <a:spcBef>
                          <a:spcPts val="100"/>
                        </a:spcBef>
                        <a:spcAft>
                          <a:spcPts val="100"/>
                        </a:spcAft>
                      </a:pPr>
                      <a:r>
                        <a:rPr lang="en-US" sz="2000">
                          <a:effectLst/>
                          <a:latin typeface="Times New Roman"/>
                          <a:ea typeface="Times New Roman"/>
                          <a:cs typeface="Times New Roman"/>
                        </a:rPr>
                        <a:t>Robert A. Moog</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Father of Synthetic Music</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21055">
                <a:tc>
                  <a:txBody>
                    <a:bodyPr/>
                    <a:lstStyle/>
                    <a:p>
                      <a:pPr marL="0" marR="0" algn="just">
                        <a:spcBef>
                          <a:spcPts val="100"/>
                        </a:spcBef>
                        <a:spcAft>
                          <a:spcPts val="100"/>
                        </a:spcAft>
                      </a:pPr>
                      <a:r>
                        <a:rPr lang="en-US" sz="2000">
                          <a:effectLst/>
                          <a:latin typeface="Times New Roman"/>
                          <a:ea typeface="Times New Roman"/>
                          <a:cs typeface="Times New Roman"/>
                        </a:rPr>
                        <a:t>Chester Carlson</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Inventor of Xerox Process</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21055">
                <a:tc>
                  <a:txBody>
                    <a:bodyPr/>
                    <a:lstStyle/>
                    <a:p>
                      <a:pPr marL="0" marR="0" algn="just">
                        <a:spcBef>
                          <a:spcPts val="100"/>
                        </a:spcBef>
                        <a:spcAft>
                          <a:spcPts val="100"/>
                        </a:spcAft>
                      </a:pPr>
                      <a:r>
                        <a:rPr lang="en-US" sz="2000">
                          <a:effectLst/>
                          <a:latin typeface="Times New Roman"/>
                          <a:ea typeface="Times New Roman"/>
                          <a:cs typeface="Times New Roman"/>
                        </a:rPr>
                        <a:t>John A. McCone</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Director of Central Intelligence Agency</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421055">
                <a:tc>
                  <a:txBody>
                    <a:bodyPr/>
                    <a:lstStyle/>
                    <a:p>
                      <a:pPr marL="0" marR="0" algn="just">
                        <a:spcBef>
                          <a:spcPts val="100"/>
                        </a:spcBef>
                        <a:spcAft>
                          <a:spcPts val="100"/>
                        </a:spcAft>
                      </a:pPr>
                      <a:r>
                        <a:rPr lang="en-US" sz="2000">
                          <a:effectLst/>
                          <a:latin typeface="Times New Roman"/>
                          <a:ea typeface="Times New Roman"/>
                          <a:cs typeface="Times New Roman"/>
                        </a:rPr>
                        <a:t>Arthur C. Nielsen</a:t>
                      </a:r>
                      <a:endParaRPr lang="en-US" sz="20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l">
                        <a:spcBef>
                          <a:spcPts val="100"/>
                        </a:spcBef>
                        <a:spcAft>
                          <a:spcPts val="100"/>
                        </a:spcAft>
                      </a:pPr>
                      <a:r>
                        <a:rPr lang="en-US" sz="2000" dirty="0">
                          <a:effectLst/>
                          <a:latin typeface="Times New Roman"/>
                          <a:ea typeface="Times New Roman"/>
                          <a:cs typeface="Times New Roman"/>
                        </a:rPr>
                        <a:t>Developer of Nielsen TV Ratings</a:t>
                      </a:r>
                      <a:endParaRPr lang="en-US" sz="20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533400"/>
            <a:ext cx="8001000" cy="1143000"/>
          </a:xfrm>
        </p:spPr>
        <p:txBody>
          <a:bodyPr>
            <a:normAutofit/>
          </a:bodyPr>
          <a:lstStyle/>
          <a:p>
            <a:pPr algn="ctr" eaLnBrk="1" hangingPunct="1"/>
            <a:r>
              <a:rPr lang="en-US" sz="5400" dirty="0" smtClean="0"/>
              <a:t>Chapter Overview</a:t>
            </a:r>
          </a:p>
        </p:txBody>
      </p:sp>
      <p:sp>
        <p:nvSpPr>
          <p:cNvPr id="2051" name="Rectangle 3"/>
          <p:cNvSpPr>
            <a:spLocks noGrp="1" noChangeArrowheads="1"/>
          </p:cNvSpPr>
          <p:nvPr>
            <p:ph idx="1"/>
          </p:nvPr>
        </p:nvSpPr>
        <p:spPr>
          <a:xfrm>
            <a:off x="914400" y="1676400"/>
            <a:ext cx="8229600" cy="4876800"/>
          </a:xfrm>
        </p:spPr>
        <p:txBody>
          <a:bodyPr>
            <a:normAutofit/>
          </a:bodyPr>
          <a:lstStyle/>
          <a:p>
            <a:pPr eaLnBrk="1" hangingPunct="1">
              <a:lnSpc>
                <a:spcPct val="80000"/>
              </a:lnSpc>
            </a:pPr>
            <a:endParaRPr lang="en-US" sz="1000" b="1" dirty="0" smtClean="0"/>
          </a:p>
          <a:p>
            <a:pPr eaLnBrk="1" hangingPunct="1">
              <a:lnSpc>
                <a:spcPct val="80000"/>
              </a:lnSpc>
            </a:pPr>
            <a:r>
              <a:rPr lang="en-US" b="1" dirty="0" smtClean="0"/>
              <a:t>What is Engineering?</a:t>
            </a:r>
          </a:p>
          <a:p>
            <a:pPr eaLnBrk="1" hangingPunct="1">
              <a:lnSpc>
                <a:spcPct val="80000"/>
              </a:lnSpc>
            </a:pPr>
            <a:r>
              <a:rPr lang="en-US" b="1" dirty="0" smtClean="0"/>
              <a:t>The Engineering Design Process</a:t>
            </a:r>
          </a:p>
          <a:p>
            <a:pPr>
              <a:lnSpc>
                <a:spcPct val="80000"/>
              </a:lnSpc>
            </a:pPr>
            <a:r>
              <a:rPr lang="en-US" b="1" dirty="0" smtClean="0"/>
              <a:t>Rewards and Opportunities of an Engineering Career</a:t>
            </a:r>
          </a:p>
          <a:p>
            <a:pPr eaLnBrk="1" hangingPunct="1">
              <a:lnSpc>
                <a:spcPct val="80000"/>
              </a:lnSpc>
            </a:pPr>
            <a:r>
              <a:rPr lang="en-US" b="1" dirty="0" smtClean="0"/>
              <a:t>Greatest Engineering Achievements of the 20</a:t>
            </a:r>
            <a:r>
              <a:rPr lang="en-US" b="1" baseline="30000" dirty="0" smtClean="0"/>
              <a:t>th</a:t>
            </a:r>
            <a:r>
              <a:rPr lang="en-US" b="1" dirty="0" smtClean="0"/>
              <a:t> Century</a:t>
            </a:r>
          </a:p>
          <a:p>
            <a:pPr eaLnBrk="1" hangingPunct="1">
              <a:lnSpc>
                <a:spcPct val="80000"/>
              </a:lnSpc>
            </a:pPr>
            <a:r>
              <a:rPr lang="en-US" b="1" dirty="0" smtClean="0"/>
              <a:t>Engineering Disciplines</a:t>
            </a:r>
          </a:p>
          <a:p>
            <a:pPr eaLnBrk="1" hangingPunct="1">
              <a:lnSpc>
                <a:spcPct val="80000"/>
              </a:lnSpc>
            </a:pPr>
            <a:r>
              <a:rPr lang="en-US" b="1" dirty="0" smtClean="0"/>
              <a:t>Engineering Job Functions</a:t>
            </a:r>
          </a:p>
          <a:p>
            <a:pPr eaLnBrk="1" hangingPunct="1">
              <a:lnSpc>
                <a:spcPct val="80000"/>
              </a:lnSpc>
            </a:pPr>
            <a:r>
              <a:rPr lang="en-US" b="1" dirty="0" smtClean="0"/>
              <a:t>Employment Opportunities</a:t>
            </a:r>
          </a:p>
          <a:p>
            <a:pPr eaLnBrk="1" hangingPunct="1">
              <a:lnSpc>
                <a:spcPct val="80000"/>
              </a:lnSpc>
            </a:pPr>
            <a:r>
              <a:rPr lang="en-US" b="1" dirty="0" smtClean="0"/>
              <a:t>Important Fields for the Future</a:t>
            </a:r>
          </a:p>
          <a:p>
            <a:pPr eaLnBrk="1" hangingPunct="1">
              <a:lnSpc>
                <a:spcPct val="80000"/>
              </a:lnSpc>
            </a:pPr>
            <a:r>
              <a:rPr lang="en-US" b="1" dirty="0" smtClean="0"/>
              <a:t>Engineering as a Profession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 calcmode="lin" valueType="num">
                                      <p:cBhvr additive="base">
                                        <p:cTn id="7" dur="500" fill="hold"/>
                                        <p:tgtEl>
                                          <p:spTgt spid="205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1">
                                            <p:txEl>
                                              <p:pRg st="2" end="2"/>
                                            </p:txEl>
                                          </p:spTgt>
                                        </p:tgtEl>
                                        <p:attrNameLst>
                                          <p:attrName>style.visibility</p:attrName>
                                        </p:attrNameLst>
                                      </p:cBhvr>
                                      <p:to>
                                        <p:strVal val="visible"/>
                                      </p:to>
                                    </p:set>
                                    <p:anim calcmode="lin" valueType="num">
                                      <p:cBhvr additive="base">
                                        <p:cTn id="13" dur="500" fill="hold"/>
                                        <p:tgtEl>
                                          <p:spTgt spid="20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anim calcmode="lin" valueType="num">
                                      <p:cBhvr additive="base">
                                        <p:cTn id="19" dur="500" fill="hold"/>
                                        <p:tgtEl>
                                          <p:spTgt spid="20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51">
                                            <p:txEl>
                                              <p:pRg st="4" end="4"/>
                                            </p:txEl>
                                          </p:spTgt>
                                        </p:tgtEl>
                                        <p:attrNameLst>
                                          <p:attrName>style.visibility</p:attrName>
                                        </p:attrNameLst>
                                      </p:cBhvr>
                                      <p:to>
                                        <p:strVal val="visible"/>
                                      </p:to>
                                    </p:set>
                                    <p:anim calcmode="lin" valueType="num">
                                      <p:cBhvr additive="base">
                                        <p:cTn id="25" dur="500" fill="hold"/>
                                        <p:tgtEl>
                                          <p:spTgt spid="205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51">
                                            <p:txEl>
                                              <p:pRg st="5" end="5"/>
                                            </p:txEl>
                                          </p:spTgt>
                                        </p:tgtEl>
                                        <p:attrNameLst>
                                          <p:attrName>style.visibility</p:attrName>
                                        </p:attrNameLst>
                                      </p:cBhvr>
                                      <p:to>
                                        <p:strVal val="visible"/>
                                      </p:to>
                                    </p:set>
                                    <p:anim calcmode="lin" valueType="num">
                                      <p:cBhvr additive="base">
                                        <p:cTn id="31" dur="500" fill="hold"/>
                                        <p:tgtEl>
                                          <p:spTgt spid="205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51">
                                            <p:txEl>
                                              <p:pRg st="6" end="6"/>
                                            </p:txEl>
                                          </p:spTgt>
                                        </p:tgtEl>
                                        <p:attrNameLst>
                                          <p:attrName>style.visibility</p:attrName>
                                        </p:attrNameLst>
                                      </p:cBhvr>
                                      <p:to>
                                        <p:strVal val="visible"/>
                                      </p:to>
                                    </p:set>
                                    <p:anim calcmode="lin" valueType="num">
                                      <p:cBhvr additive="base">
                                        <p:cTn id="37" dur="500" fill="hold"/>
                                        <p:tgtEl>
                                          <p:spTgt spid="205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51">
                                            <p:txEl>
                                              <p:pRg st="7" end="7"/>
                                            </p:txEl>
                                          </p:spTgt>
                                        </p:tgtEl>
                                        <p:attrNameLst>
                                          <p:attrName>style.visibility</p:attrName>
                                        </p:attrNameLst>
                                      </p:cBhvr>
                                      <p:to>
                                        <p:strVal val="visible"/>
                                      </p:to>
                                    </p:set>
                                    <p:anim calcmode="lin" valueType="num">
                                      <p:cBhvr additive="base">
                                        <p:cTn id="43" dur="500" fill="hold"/>
                                        <p:tgtEl>
                                          <p:spTgt spid="2051">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05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051">
                                            <p:txEl>
                                              <p:pRg st="8" end="8"/>
                                            </p:txEl>
                                          </p:spTgt>
                                        </p:tgtEl>
                                        <p:attrNameLst>
                                          <p:attrName>style.visibility</p:attrName>
                                        </p:attrNameLst>
                                      </p:cBhvr>
                                      <p:to>
                                        <p:strVal val="visible"/>
                                      </p:to>
                                    </p:set>
                                    <p:anim calcmode="lin" valueType="num">
                                      <p:cBhvr additive="base">
                                        <p:cTn id="49" dur="500" fill="hold"/>
                                        <p:tgtEl>
                                          <p:spTgt spid="2051">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05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051">
                                            <p:txEl>
                                              <p:pRg st="9" end="9"/>
                                            </p:txEl>
                                          </p:spTgt>
                                        </p:tgtEl>
                                        <p:attrNameLst>
                                          <p:attrName>style.visibility</p:attrName>
                                        </p:attrNameLst>
                                      </p:cBhvr>
                                      <p:to>
                                        <p:strVal val="visible"/>
                                      </p:to>
                                    </p:set>
                                    <p:anim calcmode="lin" valueType="num">
                                      <p:cBhvr additive="base">
                                        <p:cTn id="55" dur="500" fill="hold"/>
                                        <p:tgtEl>
                                          <p:spTgt spid="2051">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05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of Job Functions</a:t>
            </a:r>
            <a:endParaRPr lang="en-US" dirty="0"/>
          </a:p>
        </p:txBody>
      </p:sp>
      <p:sp>
        <p:nvSpPr>
          <p:cNvPr id="3" name="Content Placeholder 2"/>
          <p:cNvSpPr>
            <a:spLocks noGrp="1"/>
          </p:cNvSpPr>
          <p:nvPr>
            <p:ph idx="1"/>
          </p:nvPr>
        </p:nvSpPr>
        <p:spPr/>
        <p:txBody>
          <a:bodyPr/>
          <a:lstStyle/>
          <a:p>
            <a:r>
              <a:rPr lang="en-US" dirty="0" smtClean="0"/>
              <a:t>Analytical Engineer – if you like mathematical modeling of physical problems.</a:t>
            </a:r>
          </a:p>
          <a:p>
            <a:r>
              <a:rPr lang="en-US" dirty="0" smtClean="0"/>
              <a:t>Design Engineer – if are imaginative and creative.</a:t>
            </a:r>
          </a:p>
          <a:p>
            <a:r>
              <a:rPr lang="en-US" dirty="0" smtClean="0"/>
              <a:t>Test Engineer </a:t>
            </a:r>
            <a:r>
              <a:rPr lang="en-US" dirty="0"/>
              <a:t>– if you like working in laboratories and conducting experiments</a:t>
            </a:r>
            <a:r>
              <a:rPr lang="en-US" dirty="0" smtClean="0"/>
              <a:t>.</a:t>
            </a:r>
          </a:p>
          <a:p>
            <a:r>
              <a:rPr lang="en-US" dirty="0" smtClean="0"/>
              <a:t>Development Engineer – if you like to organize and expedite projects.</a:t>
            </a:r>
          </a:p>
          <a:p>
            <a:r>
              <a:rPr lang="en-US" dirty="0" smtClean="0"/>
              <a:t>Sales or Field Engineer – if you are persuasive and like working with people.</a:t>
            </a:r>
            <a:endParaRPr lang="en-US" dirty="0"/>
          </a:p>
        </p:txBody>
      </p:sp>
    </p:spTree>
    <p:extLst>
      <p:ext uri="{BB962C8B-B14F-4D97-AF65-F5344CB8AC3E}">
        <p14:creationId xmlns:p14="http://schemas.microsoft.com/office/powerpoint/2010/main" val="482666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8001000" cy="1143000"/>
          </a:xfrm>
        </p:spPr>
        <p:txBody>
          <a:bodyPr>
            <a:normAutofit/>
          </a:bodyPr>
          <a:lstStyle/>
          <a:p>
            <a:pPr marL="855663" eaLnBrk="1" hangingPunct="1"/>
            <a:r>
              <a:rPr lang="en-US" sz="5400" dirty="0" smtClean="0"/>
              <a:t>Financial Reward</a:t>
            </a:r>
          </a:p>
        </p:txBody>
      </p:sp>
      <p:graphicFrame>
        <p:nvGraphicFramePr>
          <p:cNvPr id="5" name="Content Placeholder 4"/>
          <p:cNvGraphicFramePr>
            <a:graphicFrameLocks noGrp="1"/>
          </p:cNvGraphicFramePr>
          <p:nvPr>
            <p:ph idx="1"/>
          </p:nvPr>
        </p:nvGraphicFramePr>
        <p:xfrm>
          <a:off x="381000" y="2286000"/>
          <a:ext cx="8229600" cy="4034768"/>
        </p:xfrm>
        <a:graphic>
          <a:graphicData uri="http://schemas.openxmlformats.org/drawingml/2006/table">
            <a:tbl>
              <a:tblPr firstRow="1" bandRow="1">
                <a:tableStyleId>{5C22544A-7EE6-4342-B048-85BDC9FD1C3A}</a:tableStyleId>
              </a:tblPr>
              <a:tblGrid>
                <a:gridCol w="5410200"/>
                <a:gridCol w="2819400"/>
              </a:tblGrid>
              <a:tr h="486264">
                <a:tc>
                  <a:txBody>
                    <a:bodyPr/>
                    <a:lstStyle/>
                    <a:p>
                      <a:pPr algn="ctr"/>
                      <a:r>
                        <a:rPr lang="en-US" sz="2400" dirty="0" smtClean="0"/>
                        <a:t>Discipline</a:t>
                      </a:r>
                      <a:endParaRPr lang="en-US" sz="2400" dirty="0"/>
                    </a:p>
                  </a:txBody>
                  <a:tcPr/>
                </a:tc>
                <a:tc>
                  <a:txBody>
                    <a:bodyPr/>
                    <a:lstStyle/>
                    <a:p>
                      <a:pPr algn="ctr"/>
                      <a:r>
                        <a:rPr lang="en-US" sz="2400" dirty="0" smtClean="0"/>
                        <a:t>Average</a:t>
                      </a:r>
                      <a:r>
                        <a:rPr lang="en-US" sz="2400" baseline="0" dirty="0" smtClean="0"/>
                        <a:t> Salary</a:t>
                      </a:r>
                      <a:endParaRPr lang="en-US" sz="2400" dirty="0"/>
                    </a:p>
                  </a:txBody>
                  <a:tcPr/>
                </a:tc>
              </a:tr>
              <a:tr h="394414">
                <a:tc>
                  <a:txBody>
                    <a:bodyPr/>
                    <a:lstStyle/>
                    <a:p>
                      <a:pPr marL="0" marR="0" algn="just">
                        <a:spcBef>
                          <a:spcPts val="100"/>
                        </a:spcBef>
                        <a:spcAft>
                          <a:spcPts val="100"/>
                        </a:spcAft>
                      </a:pPr>
                      <a:r>
                        <a:rPr lang="en-US" sz="2400" b="1" dirty="0">
                          <a:effectLst/>
                          <a:latin typeface="Times New Roman"/>
                          <a:ea typeface="Times New Roman"/>
                          <a:cs typeface="Times New Roman"/>
                        </a:rPr>
                        <a:t>Engineering</a:t>
                      </a:r>
                      <a:endParaRPr lang="en-US" sz="24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217170" algn="r">
                        <a:spcBef>
                          <a:spcPts val="100"/>
                        </a:spcBef>
                        <a:spcAft>
                          <a:spcPts val="100"/>
                        </a:spcAft>
                        <a:tabLst>
                          <a:tab pos="793115" algn="l"/>
                        </a:tabLst>
                      </a:pPr>
                      <a:r>
                        <a:rPr lang="en-US" sz="2400" b="1" dirty="0">
                          <a:effectLst/>
                          <a:latin typeface="Times New Roman"/>
                          <a:ea typeface="Times New Roman"/>
                          <a:cs typeface="Times New Roman"/>
                        </a:rPr>
                        <a:t>$60,639</a:t>
                      </a:r>
                      <a:endParaRPr lang="en-US" sz="24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394414">
                <a:tc>
                  <a:txBody>
                    <a:bodyPr/>
                    <a:lstStyle/>
                    <a:p>
                      <a:pPr marL="0" marR="0" algn="just">
                        <a:spcBef>
                          <a:spcPts val="100"/>
                        </a:spcBef>
                        <a:spcAft>
                          <a:spcPts val="100"/>
                        </a:spcAft>
                      </a:pPr>
                      <a:r>
                        <a:rPr lang="en-US" sz="2400" dirty="0">
                          <a:effectLst/>
                          <a:latin typeface="Times New Roman"/>
                          <a:ea typeface="Times New Roman"/>
                          <a:cs typeface="Times New Roman"/>
                        </a:rPr>
                        <a:t>Computer Sciences</a:t>
                      </a:r>
                      <a:endParaRPr lang="en-US" sz="24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217170" algn="r">
                        <a:spcBef>
                          <a:spcPts val="100"/>
                        </a:spcBef>
                        <a:spcAft>
                          <a:spcPts val="100"/>
                        </a:spcAft>
                        <a:tabLst>
                          <a:tab pos="793115" algn="l"/>
                        </a:tabLst>
                      </a:pPr>
                      <a:r>
                        <a:rPr lang="en-US" sz="2400" dirty="0">
                          <a:effectLst/>
                          <a:latin typeface="Times New Roman"/>
                          <a:ea typeface="Times New Roman"/>
                          <a:cs typeface="Times New Roman"/>
                        </a:rPr>
                        <a:t>  60,038</a:t>
                      </a:r>
                      <a:endParaRPr lang="en-US" sz="24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394414">
                <a:tc>
                  <a:txBody>
                    <a:bodyPr/>
                    <a:lstStyle/>
                    <a:p>
                      <a:pPr marL="0" marR="0" algn="just">
                        <a:spcBef>
                          <a:spcPts val="100"/>
                        </a:spcBef>
                        <a:spcAft>
                          <a:spcPts val="100"/>
                        </a:spcAft>
                      </a:pPr>
                      <a:r>
                        <a:rPr lang="en-US" sz="2400" dirty="0">
                          <a:effectLst/>
                          <a:latin typeface="Times New Roman"/>
                          <a:ea typeface="Times New Roman"/>
                          <a:cs typeface="Times New Roman"/>
                        </a:rPr>
                        <a:t>Business</a:t>
                      </a:r>
                      <a:endParaRPr lang="en-US" sz="24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217170" algn="r">
                        <a:spcBef>
                          <a:spcPts val="100"/>
                        </a:spcBef>
                        <a:spcAft>
                          <a:spcPts val="100"/>
                        </a:spcAft>
                        <a:tabLst>
                          <a:tab pos="793115" algn="l"/>
                        </a:tabLst>
                      </a:pPr>
                      <a:r>
                        <a:rPr lang="en-US" sz="2400" dirty="0">
                          <a:effectLst/>
                          <a:latin typeface="Times New Roman"/>
                          <a:ea typeface="Times New Roman"/>
                          <a:cs typeface="Times New Roman"/>
                        </a:rPr>
                        <a:t>  51,541</a:t>
                      </a:r>
                      <a:endParaRPr lang="en-US" sz="24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393192">
                <a:tc>
                  <a:txBody>
                    <a:bodyPr/>
                    <a:lstStyle/>
                    <a:p>
                      <a:pPr marL="0" marR="0" algn="l">
                        <a:spcBef>
                          <a:spcPts val="100"/>
                        </a:spcBef>
                        <a:spcAft>
                          <a:spcPts val="100"/>
                        </a:spcAft>
                      </a:pPr>
                      <a:r>
                        <a:rPr lang="en-US" sz="2400" dirty="0" smtClean="0">
                          <a:effectLst/>
                          <a:latin typeface="Times New Roman"/>
                          <a:ea typeface="Times New Roman"/>
                          <a:cs typeface="Times New Roman"/>
                        </a:rPr>
                        <a:t>Health Sciences </a:t>
                      </a:r>
                      <a:r>
                        <a:rPr lang="en-US" sz="2400" dirty="0">
                          <a:effectLst/>
                          <a:latin typeface="Times New Roman"/>
                          <a:ea typeface="Times New Roman"/>
                          <a:cs typeface="Times New Roman"/>
                        </a:rPr>
                        <a:t>(including Nursing)</a:t>
                      </a:r>
                      <a:endParaRPr lang="en-US" sz="24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217170" algn="r">
                        <a:spcBef>
                          <a:spcPts val="100"/>
                        </a:spcBef>
                        <a:spcAft>
                          <a:spcPts val="100"/>
                        </a:spcAft>
                        <a:tabLst>
                          <a:tab pos="793115" algn="l"/>
                        </a:tabLst>
                      </a:pPr>
                      <a:r>
                        <a:rPr lang="en-US" sz="2400" dirty="0" smtClean="0">
                          <a:effectLst/>
                          <a:latin typeface="Times New Roman"/>
                          <a:ea typeface="Times New Roman"/>
                          <a:cs typeface="Times New Roman"/>
                        </a:rPr>
                        <a:t>46,567</a:t>
                      </a:r>
                      <a:endParaRPr lang="en-US" sz="24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394414">
                <a:tc>
                  <a:txBody>
                    <a:bodyPr/>
                    <a:lstStyle/>
                    <a:p>
                      <a:pPr marL="0" marR="0" algn="just">
                        <a:spcBef>
                          <a:spcPts val="100"/>
                        </a:spcBef>
                        <a:spcAft>
                          <a:spcPts val="100"/>
                        </a:spcAft>
                      </a:pPr>
                      <a:r>
                        <a:rPr lang="en-US" sz="2400" dirty="0">
                          <a:effectLst/>
                          <a:latin typeface="Times New Roman"/>
                          <a:ea typeface="Times New Roman"/>
                          <a:cs typeface="Times New Roman"/>
                        </a:rPr>
                        <a:t>Mathematics </a:t>
                      </a:r>
                      <a:r>
                        <a:rPr lang="en-US" sz="2400" dirty="0" smtClean="0">
                          <a:effectLst/>
                          <a:latin typeface="Times New Roman"/>
                          <a:ea typeface="Times New Roman"/>
                          <a:cs typeface="Times New Roman"/>
                        </a:rPr>
                        <a:t>and</a:t>
                      </a:r>
                      <a:r>
                        <a:rPr lang="en-US" sz="2400" baseline="0" dirty="0" smtClean="0">
                          <a:effectLst/>
                          <a:latin typeface="Times New Roman"/>
                          <a:ea typeface="Times New Roman"/>
                          <a:cs typeface="Times New Roman"/>
                        </a:rPr>
                        <a:t> </a:t>
                      </a:r>
                      <a:r>
                        <a:rPr lang="en-US" sz="2400" dirty="0" smtClean="0">
                          <a:effectLst/>
                          <a:latin typeface="Times New Roman"/>
                          <a:ea typeface="Times New Roman"/>
                          <a:cs typeface="Times New Roman"/>
                        </a:rPr>
                        <a:t>Sciences</a:t>
                      </a:r>
                      <a:endParaRPr lang="en-US" sz="24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217170" algn="r">
                        <a:spcBef>
                          <a:spcPts val="100"/>
                        </a:spcBef>
                        <a:spcAft>
                          <a:spcPts val="100"/>
                        </a:spcAft>
                        <a:tabLst>
                          <a:tab pos="793115" algn="l"/>
                        </a:tabLst>
                      </a:pPr>
                      <a:r>
                        <a:rPr lang="en-US" sz="2400" dirty="0">
                          <a:effectLst/>
                          <a:latin typeface="Times New Roman"/>
                          <a:ea typeface="Times New Roman"/>
                          <a:cs typeface="Times New Roman"/>
                        </a:rPr>
                        <a:t>  42,355</a:t>
                      </a:r>
                      <a:endParaRPr lang="en-US" sz="24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394414">
                <a:tc>
                  <a:txBody>
                    <a:bodyPr/>
                    <a:lstStyle/>
                    <a:p>
                      <a:pPr marL="0" marR="0" algn="just">
                        <a:spcBef>
                          <a:spcPts val="100"/>
                        </a:spcBef>
                        <a:spcAft>
                          <a:spcPts val="100"/>
                        </a:spcAft>
                      </a:pPr>
                      <a:r>
                        <a:rPr lang="en-US" sz="2400" dirty="0">
                          <a:effectLst/>
                          <a:latin typeface="Times New Roman"/>
                          <a:ea typeface="Times New Roman"/>
                          <a:cs typeface="Times New Roman"/>
                        </a:rPr>
                        <a:t>Communications</a:t>
                      </a:r>
                      <a:endParaRPr lang="en-US" sz="24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217170" algn="r">
                        <a:spcBef>
                          <a:spcPts val="100"/>
                        </a:spcBef>
                        <a:spcAft>
                          <a:spcPts val="100"/>
                        </a:spcAft>
                        <a:tabLst>
                          <a:tab pos="793115" algn="l"/>
                        </a:tabLst>
                      </a:pPr>
                      <a:r>
                        <a:rPr lang="en-US" sz="2400" dirty="0">
                          <a:effectLst/>
                          <a:latin typeface="Times New Roman"/>
                          <a:ea typeface="Times New Roman"/>
                          <a:cs typeface="Times New Roman"/>
                        </a:rPr>
                        <a:t>  42,286</a:t>
                      </a:r>
                      <a:endParaRPr lang="en-US" sz="24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394414">
                <a:tc>
                  <a:txBody>
                    <a:bodyPr/>
                    <a:lstStyle/>
                    <a:p>
                      <a:pPr marL="0" marR="0" algn="just">
                        <a:spcBef>
                          <a:spcPts val="100"/>
                        </a:spcBef>
                        <a:spcAft>
                          <a:spcPts val="100"/>
                        </a:spcAft>
                      </a:pPr>
                      <a:r>
                        <a:rPr lang="en-US" sz="2400" dirty="0">
                          <a:effectLst/>
                          <a:latin typeface="Times New Roman"/>
                          <a:ea typeface="Times New Roman"/>
                          <a:cs typeface="Times New Roman"/>
                        </a:rPr>
                        <a:t>Education</a:t>
                      </a:r>
                      <a:endParaRPr lang="en-US" sz="24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217170" algn="r">
                        <a:spcBef>
                          <a:spcPts val="100"/>
                        </a:spcBef>
                        <a:spcAft>
                          <a:spcPts val="100"/>
                        </a:spcAft>
                        <a:tabLst>
                          <a:tab pos="793115" algn="l"/>
                        </a:tabLst>
                      </a:pPr>
                      <a:r>
                        <a:rPr lang="en-US" sz="2400" dirty="0">
                          <a:effectLst/>
                          <a:latin typeface="Times New Roman"/>
                          <a:ea typeface="Times New Roman"/>
                          <a:cs typeface="Times New Roman"/>
                        </a:rPr>
                        <a:t>  39,080</a:t>
                      </a:r>
                      <a:endParaRPr lang="en-US" sz="24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394414">
                <a:tc>
                  <a:txBody>
                    <a:bodyPr/>
                    <a:lstStyle/>
                    <a:p>
                      <a:pPr marL="0" marR="0" algn="just">
                        <a:spcBef>
                          <a:spcPts val="100"/>
                        </a:spcBef>
                        <a:spcAft>
                          <a:spcPts val="100"/>
                        </a:spcAft>
                      </a:pPr>
                      <a:r>
                        <a:rPr lang="en-US" sz="2400" dirty="0">
                          <a:effectLst/>
                          <a:latin typeface="Times New Roman"/>
                          <a:ea typeface="Times New Roman"/>
                          <a:cs typeface="Times New Roman"/>
                        </a:rPr>
                        <a:t>Humanities &amp; Social Sciences</a:t>
                      </a:r>
                      <a:endParaRPr lang="en-US" sz="24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217170" algn="r">
                        <a:spcBef>
                          <a:spcPts val="100"/>
                        </a:spcBef>
                        <a:spcAft>
                          <a:spcPts val="100"/>
                        </a:spcAft>
                        <a:tabLst>
                          <a:tab pos="793115" algn="l"/>
                        </a:tabLst>
                      </a:pPr>
                      <a:r>
                        <a:rPr lang="en-US" sz="2400" dirty="0">
                          <a:effectLst/>
                          <a:latin typeface="Times New Roman"/>
                          <a:ea typeface="Times New Roman"/>
                          <a:cs typeface="Times New Roman"/>
                        </a:rPr>
                        <a:t>  36,319</a:t>
                      </a:r>
                      <a:endParaRPr lang="en-US" sz="24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394414">
                <a:tc>
                  <a:txBody>
                    <a:bodyPr/>
                    <a:lstStyle/>
                    <a:p>
                      <a:pPr marL="0" marR="0" algn="just">
                        <a:spcBef>
                          <a:spcPts val="100"/>
                        </a:spcBef>
                        <a:spcAft>
                          <a:spcPts val="100"/>
                        </a:spcAft>
                      </a:pPr>
                      <a:r>
                        <a:rPr lang="en-US" sz="2400" b="1" dirty="0">
                          <a:effectLst/>
                          <a:latin typeface="Times New Roman"/>
                          <a:ea typeface="Times New Roman"/>
                          <a:cs typeface="Times New Roman"/>
                        </a:rPr>
                        <a:t>Average for All Disciplines</a:t>
                      </a:r>
                      <a:endParaRPr lang="en-US" sz="24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217170" algn="r">
                        <a:spcBef>
                          <a:spcPts val="100"/>
                        </a:spcBef>
                        <a:spcAft>
                          <a:spcPts val="100"/>
                        </a:spcAft>
                        <a:tabLst>
                          <a:tab pos="793115" algn="l"/>
                        </a:tabLst>
                      </a:pPr>
                      <a:r>
                        <a:rPr lang="en-US" sz="2400" b="1" dirty="0">
                          <a:effectLst/>
                          <a:latin typeface="Times New Roman"/>
                          <a:ea typeface="Times New Roman"/>
                          <a:cs typeface="Times New Roman"/>
                        </a:rPr>
                        <a:t>$44,259</a:t>
                      </a:r>
                      <a:endParaRPr lang="en-US" sz="24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bl>
          </a:graphicData>
        </a:graphic>
      </p:graphicFrame>
      <p:sp>
        <p:nvSpPr>
          <p:cNvPr id="6" name="TextBox 5"/>
          <p:cNvSpPr txBox="1"/>
          <p:nvPr/>
        </p:nvSpPr>
        <p:spPr>
          <a:xfrm>
            <a:off x="0" y="1524000"/>
            <a:ext cx="8839200" cy="892552"/>
          </a:xfrm>
          <a:prstGeom prst="rect">
            <a:avLst/>
          </a:prstGeom>
          <a:noFill/>
        </p:spPr>
        <p:txBody>
          <a:bodyPr wrap="square" rtlCol="0">
            <a:spAutoFit/>
          </a:bodyPr>
          <a:lstStyle/>
          <a:p>
            <a:pPr algn="ctr"/>
            <a:r>
              <a:rPr lang="en-US" sz="2800" b="1" dirty="0" smtClean="0"/>
              <a:t>Beginning </a:t>
            </a:r>
            <a:r>
              <a:rPr lang="en-US" sz="2800" b="1" dirty="0"/>
              <a:t>Offers to 2012 Bachelor’s Degree Graduates</a:t>
            </a:r>
            <a:endParaRPr lang="en-US" sz="2800" dirty="0">
              <a:effectLst>
                <a:outerShdw blurRad="50800" dist="38100" algn="tr" rotWithShape="0">
                  <a:prstClr val="black">
                    <a:alpha val="40000"/>
                  </a:prstClr>
                </a:outerShdw>
              </a:effectLst>
            </a:endParaRP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Prestige</a:t>
            </a:r>
            <a:endParaRPr lang="en-US" sz="6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8594356"/>
              </p:ext>
            </p:extLst>
          </p:nvPr>
        </p:nvGraphicFramePr>
        <p:xfrm>
          <a:off x="457200" y="1600200"/>
          <a:ext cx="8229600" cy="4206240"/>
        </p:xfrm>
        <a:graphic>
          <a:graphicData uri="http://schemas.openxmlformats.org/drawingml/2006/table">
            <a:tbl>
              <a:tblPr firstRow="1" bandRow="1">
                <a:tableStyleId>{5C22544A-7EE6-4342-B048-85BDC9FD1C3A}</a:tableStyleId>
              </a:tblPr>
              <a:tblGrid>
                <a:gridCol w="8229600"/>
              </a:tblGrid>
              <a:tr h="370840">
                <a:tc>
                  <a:txBody>
                    <a:bodyPr/>
                    <a:lstStyle/>
                    <a:p>
                      <a:pPr algn="ctr"/>
                      <a:r>
                        <a:rPr lang="en-US" sz="4000" dirty="0" smtClean="0"/>
                        <a:t>Engineers are critical to our:</a:t>
                      </a:r>
                      <a:endParaRPr lang="en-US" sz="4000" dirty="0"/>
                    </a:p>
                  </a:txBody>
                  <a:tcPr/>
                </a:tc>
              </a:tr>
              <a:tr h="370840">
                <a:tc>
                  <a:txBody>
                    <a:bodyPr/>
                    <a:lstStyle/>
                    <a:p>
                      <a:r>
                        <a:rPr lang="en-US" sz="4000" dirty="0" smtClean="0"/>
                        <a:t>International competitiveness</a:t>
                      </a:r>
                      <a:endParaRPr lang="en-US" sz="4000" dirty="0"/>
                    </a:p>
                  </a:txBody>
                  <a:tcPr/>
                </a:tc>
              </a:tr>
              <a:tr h="370840">
                <a:tc>
                  <a:txBody>
                    <a:bodyPr/>
                    <a:lstStyle/>
                    <a:p>
                      <a:r>
                        <a:rPr lang="en-US" sz="4000" dirty="0" smtClean="0"/>
                        <a:t>Standard of living</a:t>
                      </a:r>
                    </a:p>
                  </a:txBody>
                  <a:tcPr/>
                </a:tc>
              </a:tr>
              <a:tr h="370840">
                <a:tc>
                  <a:txBody>
                    <a:bodyPr/>
                    <a:lstStyle/>
                    <a:p>
                      <a:r>
                        <a:rPr lang="en-US" sz="4000" dirty="0" smtClean="0"/>
                        <a:t>National</a:t>
                      </a:r>
                      <a:r>
                        <a:rPr lang="en-US" sz="4000" baseline="0" dirty="0" smtClean="0"/>
                        <a:t> security</a:t>
                      </a:r>
                      <a:endParaRPr lang="en-US" sz="4000" dirty="0"/>
                    </a:p>
                  </a:txBody>
                  <a:tcPr/>
                </a:tc>
              </a:tr>
              <a:tr h="370840">
                <a:tc>
                  <a:txBody>
                    <a:bodyPr/>
                    <a:lstStyle/>
                    <a:p>
                      <a:r>
                        <a:rPr lang="en-US" sz="4000" dirty="0" smtClean="0"/>
                        <a:t>Personal health</a:t>
                      </a:r>
                      <a:endParaRPr lang="en-US" sz="4000" dirty="0"/>
                    </a:p>
                  </a:txBody>
                  <a:tcPr/>
                </a:tc>
              </a:tr>
              <a:tr h="370840">
                <a:tc>
                  <a:txBody>
                    <a:bodyPr/>
                    <a:lstStyle/>
                    <a:p>
                      <a:r>
                        <a:rPr lang="en-US" sz="4000" dirty="0" smtClean="0"/>
                        <a:t>Public safety</a:t>
                      </a:r>
                      <a:endParaRPr lang="en-US" sz="4000"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9601200" cy="1981200"/>
          </a:xfrm>
        </p:spPr>
        <p:txBody>
          <a:bodyPr>
            <a:noAutofit/>
          </a:bodyPr>
          <a:lstStyle/>
          <a:p>
            <a:pPr algn="ctr" eaLnBrk="1" hangingPunct="1"/>
            <a:r>
              <a:rPr lang="en-US" sz="4400" dirty="0" smtClean="0"/>
              <a:t>Greatest Engineering Achievements of 20</a:t>
            </a:r>
            <a:r>
              <a:rPr lang="en-US" sz="4400" baseline="30000" dirty="0" smtClean="0"/>
              <a:t>th</a:t>
            </a:r>
            <a:r>
              <a:rPr lang="en-US" sz="4400" dirty="0" smtClean="0"/>
              <a:t> Century</a:t>
            </a:r>
          </a:p>
        </p:txBody>
      </p:sp>
      <p:sp>
        <p:nvSpPr>
          <p:cNvPr id="9219" name="Rectangle 3"/>
          <p:cNvSpPr>
            <a:spLocks noGrp="1" noChangeArrowheads="1"/>
          </p:cNvSpPr>
          <p:nvPr>
            <p:ph idx="1"/>
          </p:nvPr>
        </p:nvSpPr>
        <p:spPr>
          <a:xfrm>
            <a:off x="838200" y="2209800"/>
            <a:ext cx="8001000" cy="4191000"/>
          </a:xfrm>
        </p:spPr>
        <p:txBody>
          <a:bodyPr>
            <a:normAutofit fontScale="92500" lnSpcReduction="10000"/>
          </a:bodyPr>
          <a:lstStyle/>
          <a:p>
            <a:pPr marL="457200" indent="-457200" eaLnBrk="1" hangingPunct="1">
              <a:lnSpc>
                <a:spcPct val="90000"/>
              </a:lnSpc>
              <a:buFont typeface="Wingdings" pitchFamily="2" charset="2"/>
              <a:buNone/>
            </a:pPr>
            <a:r>
              <a:rPr lang="en-US" sz="2400" dirty="0" smtClean="0"/>
              <a:t>20</a:t>
            </a:r>
            <a:r>
              <a:rPr lang="en-US" dirty="0" smtClean="0"/>
              <a:t>. High performance materials</a:t>
            </a:r>
          </a:p>
          <a:p>
            <a:pPr marL="457200" indent="-457200" eaLnBrk="1" hangingPunct="1">
              <a:lnSpc>
                <a:spcPct val="90000"/>
              </a:lnSpc>
              <a:buFont typeface="Wingdings" pitchFamily="2" charset="2"/>
              <a:buNone/>
            </a:pPr>
            <a:r>
              <a:rPr lang="en-US" dirty="0" smtClean="0"/>
              <a:t>19. Nuclear technologies</a:t>
            </a:r>
          </a:p>
          <a:p>
            <a:pPr marL="457200" indent="-457200" eaLnBrk="1" hangingPunct="1">
              <a:lnSpc>
                <a:spcPct val="90000"/>
              </a:lnSpc>
              <a:buFont typeface="Wingdings" pitchFamily="2" charset="2"/>
              <a:buNone/>
            </a:pPr>
            <a:r>
              <a:rPr lang="en-US" dirty="0" smtClean="0"/>
              <a:t>18. Laser and fiber optics</a:t>
            </a:r>
          </a:p>
          <a:p>
            <a:pPr marL="457200" indent="-457200" eaLnBrk="1" hangingPunct="1">
              <a:lnSpc>
                <a:spcPct val="90000"/>
              </a:lnSpc>
              <a:buFont typeface="Wingdings" pitchFamily="2" charset="2"/>
              <a:buNone/>
            </a:pPr>
            <a:r>
              <a:rPr lang="en-US" dirty="0" smtClean="0"/>
              <a:t>17. Petroleum and gas technologies</a:t>
            </a:r>
          </a:p>
          <a:p>
            <a:pPr marL="457200" indent="-457200" eaLnBrk="1" hangingPunct="1">
              <a:lnSpc>
                <a:spcPct val="90000"/>
              </a:lnSpc>
              <a:buFont typeface="Wingdings" pitchFamily="2" charset="2"/>
              <a:buNone/>
            </a:pPr>
            <a:r>
              <a:rPr lang="en-US" dirty="0" smtClean="0"/>
              <a:t>16. Health technologies</a:t>
            </a:r>
          </a:p>
          <a:p>
            <a:pPr marL="457200" indent="-457200" eaLnBrk="1" hangingPunct="1">
              <a:lnSpc>
                <a:spcPct val="90000"/>
              </a:lnSpc>
              <a:buFont typeface="Wingdings" pitchFamily="2" charset="2"/>
              <a:buNone/>
            </a:pPr>
            <a:r>
              <a:rPr lang="en-US" dirty="0" smtClean="0"/>
              <a:t>15. Household appliances</a:t>
            </a:r>
          </a:p>
          <a:p>
            <a:pPr marL="457200" indent="-457200" eaLnBrk="1" hangingPunct="1">
              <a:lnSpc>
                <a:spcPct val="90000"/>
              </a:lnSpc>
              <a:buFont typeface="Wingdings" pitchFamily="2" charset="2"/>
              <a:buNone/>
            </a:pPr>
            <a:r>
              <a:rPr lang="en-US" dirty="0" smtClean="0"/>
              <a:t>14. Imaging technologies</a:t>
            </a:r>
          </a:p>
          <a:p>
            <a:pPr marL="457200" indent="-457200" eaLnBrk="1" hangingPunct="1">
              <a:lnSpc>
                <a:spcPct val="90000"/>
              </a:lnSpc>
              <a:buFont typeface="Wingdings" pitchFamily="2" charset="2"/>
              <a:buNone/>
            </a:pPr>
            <a:r>
              <a:rPr lang="en-US" dirty="0" smtClean="0"/>
              <a:t>13. Internet</a:t>
            </a:r>
          </a:p>
          <a:p>
            <a:pPr marL="457200" indent="-457200" eaLnBrk="1" hangingPunct="1">
              <a:lnSpc>
                <a:spcPct val="90000"/>
              </a:lnSpc>
              <a:buFont typeface="Wingdings" pitchFamily="2" charset="2"/>
              <a:buNone/>
            </a:pPr>
            <a:r>
              <a:rPr lang="en-US" dirty="0" smtClean="0"/>
              <a:t>12. Space exploration</a:t>
            </a:r>
          </a:p>
          <a:p>
            <a:pPr marL="457200" indent="-457200" eaLnBrk="1" hangingPunct="1">
              <a:lnSpc>
                <a:spcPct val="90000"/>
              </a:lnSpc>
              <a:buFont typeface="Wingdings" pitchFamily="2" charset="2"/>
              <a:buNone/>
            </a:pPr>
            <a:r>
              <a:rPr lang="en-US" dirty="0" smtClean="0"/>
              <a:t>11. Interstate highways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219">
                                            <p:txEl>
                                              <p:pRg st="7" end="7"/>
                                            </p:txEl>
                                          </p:spTgt>
                                        </p:tgtEl>
                                        <p:attrNameLst>
                                          <p:attrName>style.visibility</p:attrName>
                                        </p:attrNameLst>
                                      </p:cBhvr>
                                      <p:to>
                                        <p:strVal val="visible"/>
                                      </p:to>
                                    </p:set>
                                    <p:anim calcmode="lin" valueType="num">
                                      <p:cBhvr additive="base">
                                        <p:cTn id="49"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219">
                                            <p:txEl>
                                              <p:pRg st="8" end="8"/>
                                            </p:txEl>
                                          </p:spTgt>
                                        </p:tgtEl>
                                        <p:attrNameLst>
                                          <p:attrName>style.visibility</p:attrName>
                                        </p:attrNameLst>
                                      </p:cBhvr>
                                      <p:to>
                                        <p:strVal val="visible"/>
                                      </p:to>
                                    </p:set>
                                    <p:anim calcmode="lin" valueType="num">
                                      <p:cBhvr additive="base">
                                        <p:cTn id="55"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219">
                                            <p:txEl>
                                              <p:pRg st="9" end="9"/>
                                            </p:txEl>
                                          </p:spTgt>
                                        </p:tgtEl>
                                        <p:attrNameLst>
                                          <p:attrName>style.visibility</p:attrName>
                                        </p:attrNameLst>
                                      </p:cBhvr>
                                      <p:to>
                                        <p:strVal val="visible"/>
                                      </p:to>
                                    </p:set>
                                    <p:anim calcmode="lin" valueType="num">
                                      <p:cBhvr additive="base">
                                        <p:cTn id="61" dur="500" fill="hold"/>
                                        <p:tgtEl>
                                          <p:spTgt spid="921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21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6"/>
          <p:cNvSpPr>
            <a:spLocks noGrp="1" noChangeArrowheads="1"/>
          </p:cNvSpPr>
          <p:nvPr>
            <p:ph type="title"/>
          </p:nvPr>
        </p:nvSpPr>
        <p:spPr>
          <a:xfrm>
            <a:off x="0" y="762000"/>
            <a:ext cx="9144000" cy="1143000"/>
          </a:xfrm>
        </p:spPr>
        <p:txBody>
          <a:bodyPr>
            <a:noAutofit/>
          </a:bodyPr>
          <a:lstStyle/>
          <a:p>
            <a:pPr algn="ctr" eaLnBrk="1" hangingPunct="1"/>
            <a:r>
              <a:rPr lang="en-US" sz="3600" dirty="0" smtClean="0"/>
              <a:t>Greatest Engineering Achievements of the 20</a:t>
            </a:r>
            <a:r>
              <a:rPr lang="en-US" sz="3600" baseline="30000" dirty="0" smtClean="0"/>
              <a:t>th</a:t>
            </a:r>
            <a:r>
              <a:rPr lang="en-US" sz="3600" dirty="0" smtClean="0"/>
              <a:t> Century (continued)</a:t>
            </a:r>
          </a:p>
        </p:txBody>
      </p:sp>
      <p:sp>
        <p:nvSpPr>
          <p:cNvPr id="23555" name="Rectangle 3"/>
          <p:cNvSpPr>
            <a:spLocks noGrp="1" noChangeArrowheads="1"/>
          </p:cNvSpPr>
          <p:nvPr>
            <p:ph idx="1"/>
          </p:nvPr>
        </p:nvSpPr>
        <p:spPr>
          <a:xfrm>
            <a:off x="1143000" y="2133600"/>
            <a:ext cx="8001000" cy="4419600"/>
          </a:xfrm>
        </p:spPr>
        <p:txBody>
          <a:bodyPr>
            <a:normAutofit lnSpcReduction="10000"/>
          </a:bodyPr>
          <a:lstStyle/>
          <a:p>
            <a:pPr eaLnBrk="1" hangingPunct="1">
              <a:lnSpc>
                <a:spcPct val="90000"/>
              </a:lnSpc>
              <a:buFont typeface="Wingdings" pitchFamily="2" charset="2"/>
              <a:buNone/>
            </a:pPr>
            <a:r>
              <a:rPr lang="en-US" sz="2400" dirty="0" smtClean="0"/>
              <a:t>10. </a:t>
            </a:r>
            <a:r>
              <a:rPr lang="en-US" dirty="0" smtClean="0"/>
              <a:t>Air-conditioning and refrigeration</a:t>
            </a:r>
          </a:p>
          <a:p>
            <a:pPr eaLnBrk="1" hangingPunct="1">
              <a:lnSpc>
                <a:spcPct val="90000"/>
              </a:lnSpc>
              <a:buFont typeface="Wingdings" pitchFamily="2" charset="2"/>
              <a:buNone/>
            </a:pPr>
            <a:r>
              <a:rPr lang="en-US" dirty="0" smtClean="0"/>
              <a:t>  9. Telephone</a:t>
            </a:r>
          </a:p>
          <a:p>
            <a:pPr eaLnBrk="1" hangingPunct="1">
              <a:lnSpc>
                <a:spcPct val="90000"/>
              </a:lnSpc>
              <a:buFont typeface="Wingdings" pitchFamily="2" charset="2"/>
              <a:buNone/>
            </a:pPr>
            <a:r>
              <a:rPr lang="en-US" dirty="0" smtClean="0"/>
              <a:t>  8. Computers</a:t>
            </a:r>
          </a:p>
          <a:p>
            <a:pPr eaLnBrk="1" hangingPunct="1">
              <a:lnSpc>
                <a:spcPct val="90000"/>
              </a:lnSpc>
              <a:buFont typeface="Wingdings" pitchFamily="2" charset="2"/>
              <a:buNone/>
            </a:pPr>
            <a:r>
              <a:rPr lang="en-US" dirty="0" smtClean="0"/>
              <a:t>  7. Agricultural mechanization</a:t>
            </a:r>
          </a:p>
          <a:p>
            <a:pPr eaLnBrk="1" hangingPunct="1">
              <a:lnSpc>
                <a:spcPct val="90000"/>
              </a:lnSpc>
              <a:buFont typeface="Wingdings" pitchFamily="2" charset="2"/>
              <a:buNone/>
            </a:pPr>
            <a:r>
              <a:rPr lang="en-US" dirty="0" smtClean="0"/>
              <a:t>  6. Radio and television</a:t>
            </a:r>
          </a:p>
          <a:p>
            <a:pPr eaLnBrk="1" hangingPunct="1">
              <a:lnSpc>
                <a:spcPct val="90000"/>
              </a:lnSpc>
              <a:buFont typeface="Wingdings" pitchFamily="2" charset="2"/>
              <a:buNone/>
            </a:pPr>
            <a:r>
              <a:rPr lang="en-US" dirty="0" smtClean="0"/>
              <a:t>  5. Electronics</a:t>
            </a:r>
          </a:p>
          <a:p>
            <a:pPr eaLnBrk="1" hangingPunct="1">
              <a:lnSpc>
                <a:spcPct val="90000"/>
              </a:lnSpc>
              <a:buFont typeface="Wingdings" pitchFamily="2" charset="2"/>
              <a:buNone/>
            </a:pPr>
            <a:r>
              <a:rPr lang="en-US" dirty="0" smtClean="0"/>
              <a:t>  4. Safe and abundant water</a:t>
            </a:r>
          </a:p>
          <a:p>
            <a:pPr eaLnBrk="1" hangingPunct="1">
              <a:lnSpc>
                <a:spcPct val="90000"/>
              </a:lnSpc>
              <a:buFont typeface="Wingdings" pitchFamily="2" charset="2"/>
              <a:buNone/>
            </a:pPr>
            <a:r>
              <a:rPr lang="en-US" dirty="0" smtClean="0"/>
              <a:t>  3. Airplane</a:t>
            </a:r>
          </a:p>
          <a:p>
            <a:pPr eaLnBrk="1" hangingPunct="1">
              <a:lnSpc>
                <a:spcPct val="90000"/>
              </a:lnSpc>
              <a:buFont typeface="Wingdings" pitchFamily="2" charset="2"/>
              <a:buNone/>
            </a:pPr>
            <a:r>
              <a:rPr lang="en-US" dirty="0" smtClean="0"/>
              <a:t>  2. Automobile</a:t>
            </a:r>
          </a:p>
          <a:p>
            <a:pPr eaLnBrk="1" hangingPunct="1">
              <a:lnSpc>
                <a:spcPct val="90000"/>
              </a:lnSpc>
              <a:buFont typeface="Wingdings" pitchFamily="2" charset="2"/>
              <a:buNone/>
            </a:pPr>
            <a:r>
              <a:rPr lang="en-US" dirty="0" smtClean="0"/>
              <a:t>  1. Electrification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 calcmode="lin" valueType="num">
                                      <p:cBhvr additive="base">
                                        <p:cTn id="37"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555">
                                            <p:txEl>
                                              <p:pRg st="6" end="6"/>
                                            </p:txEl>
                                          </p:spTgt>
                                        </p:tgtEl>
                                        <p:attrNameLst>
                                          <p:attrName>style.visibility</p:attrName>
                                        </p:attrNameLst>
                                      </p:cBhvr>
                                      <p:to>
                                        <p:strVal val="visible"/>
                                      </p:to>
                                    </p:set>
                                    <p:anim calcmode="lin" valueType="num">
                                      <p:cBhvr additive="base">
                                        <p:cTn id="43"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5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555">
                                            <p:txEl>
                                              <p:pRg st="7" end="7"/>
                                            </p:txEl>
                                          </p:spTgt>
                                        </p:tgtEl>
                                        <p:attrNameLst>
                                          <p:attrName>style.visibility</p:attrName>
                                        </p:attrNameLst>
                                      </p:cBhvr>
                                      <p:to>
                                        <p:strVal val="visible"/>
                                      </p:to>
                                    </p:set>
                                    <p:anim calcmode="lin" valueType="num">
                                      <p:cBhvr additive="base">
                                        <p:cTn id="49" dur="5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55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555">
                                            <p:txEl>
                                              <p:pRg st="8" end="8"/>
                                            </p:txEl>
                                          </p:spTgt>
                                        </p:tgtEl>
                                        <p:attrNameLst>
                                          <p:attrName>style.visibility</p:attrName>
                                        </p:attrNameLst>
                                      </p:cBhvr>
                                      <p:to>
                                        <p:strVal val="visible"/>
                                      </p:to>
                                    </p:set>
                                    <p:anim calcmode="lin" valueType="num">
                                      <p:cBhvr additive="base">
                                        <p:cTn id="55" dur="5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55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555">
                                            <p:txEl>
                                              <p:pRg st="9" end="9"/>
                                            </p:txEl>
                                          </p:spTgt>
                                        </p:tgtEl>
                                        <p:attrNameLst>
                                          <p:attrName>style.visibility</p:attrName>
                                        </p:attrNameLst>
                                      </p:cBhvr>
                                      <p:to>
                                        <p:strVal val="visible"/>
                                      </p:to>
                                    </p:set>
                                    <p:anim calcmode="lin" valueType="num">
                                      <p:cBhvr additive="base">
                                        <p:cTn id="61" dur="500" fill="hold"/>
                                        <p:tgtEl>
                                          <p:spTgt spid="2355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355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will be the Greatest Engineering Achievements of the 21</a:t>
            </a:r>
            <a:r>
              <a:rPr lang="en-US" sz="3200" baseline="30000" dirty="0" smtClean="0"/>
              <a:t>st</a:t>
            </a:r>
            <a:r>
              <a:rPr lang="en-US" sz="3200" dirty="0" smtClean="0"/>
              <a:t> century?</a:t>
            </a:r>
            <a:endParaRPr lang="en-US" sz="3200" dirty="0"/>
          </a:p>
        </p:txBody>
      </p:sp>
      <p:graphicFrame>
        <p:nvGraphicFramePr>
          <p:cNvPr id="4" name="Content Placeholder 3"/>
          <p:cNvGraphicFramePr>
            <a:graphicFrameLocks noGrp="1"/>
          </p:cNvGraphicFramePr>
          <p:nvPr>
            <p:ph idx="1"/>
          </p:nvPr>
        </p:nvGraphicFramePr>
        <p:xfrm>
          <a:off x="914400" y="2362200"/>
          <a:ext cx="8001000" cy="3886200"/>
        </p:xfrm>
        <a:graphic>
          <a:graphicData uri="http://schemas.openxmlformats.org/drawingml/2006/table">
            <a:tbl>
              <a:tblPr firstRow="1" bandRow="1">
                <a:tableStyleId>{D27102A9-8310-4765-A935-A1911B00CA55}</a:tableStyleId>
              </a:tblPr>
              <a:tblGrid>
                <a:gridCol w="4000500"/>
                <a:gridCol w="4000500"/>
              </a:tblGrid>
              <a:tr h="485775">
                <a:tc>
                  <a:txBody>
                    <a:bodyPr/>
                    <a:lstStyle/>
                    <a:p>
                      <a:pPr marL="0" algn="l" defTabSz="914400" rtl="0" eaLnBrk="1" latinLnBrk="0" hangingPunct="1"/>
                      <a:r>
                        <a:rPr lang="en-US" sz="1800" b="0" kern="1200" dirty="0" smtClean="0">
                          <a:solidFill>
                            <a:srgbClr val="000000"/>
                          </a:solidFill>
                          <a:latin typeface="+mn-lt"/>
                          <a:ea typeface="+mn-ea"/>
                          <a:cs typeface="+mn-cs"/>
                        </a:rPr>
                        <a:t>New Health Technologies</a:t>
                      </a:r>
                      <a:endParaRPr lang="en-US" sz="1800" b="0" kern="1200" dirty="0">
                        <a:solidFill>
                          <a:srgbClr val="000000"/>
                        </a:solidFill>
                        <a:latin typeface="+mn-lt"/>
                        <a:ea typeface="+mn-ea"/>
                        <a:cs typeface="+mn-cs"/>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endParaRPr lang="en-US" sz="1800" b="0" kern="1200" dirty="0">
                        <a:solidFill>
                          <a:srgbClr val="000000"/>
                        </a:solidFill>
                        <a:latin typeface="+mn-lt"/>
                        <a:ea typeface="+mn-ea"/>
                        <a:cs typeface="+mn-cs"/>
                      </a:endParaRPr>
                    </a:p>
                  </a:txBody>
                  <a:tcPr>
                    <a:lnL>
                      <a:noFill/>
                    </a:lnL>
                    <a:lnR>
                      <a:noFill/>
                    </a:lnR>
                    <a:lnT w="12700" cmpd="sng">
                      <a:noFill/>
                    </a:lnT>
                    <a:lnB w="12700" cmpd="sng">
                      <a:noFill/>
                    </a:lnB>
                    <a:lnTlToBr w="12700" cmpd="sng">
                      <a:noFill/>
                      <a:prstDash val="solid"/>
                    </a:lnTlToBr>
                    <a:lnBlToTr w="12700" cmpd="sng">
                      <a:noFill/>
                      <a:prstDash val="solid"/>
                    </a:lnBlToTr>
                  </a:tcPr>
                </a:tc>
              </a:tr>
              <a:tr h="485775">
                <a:tc>
                  <a:txBody>
                    <a:bodyPr/>
                    <a:lstStyle/>
                    <a:p>
                      <a:r>
                        <a:rPr lang="en-US" b="0" dirty="0" smtClean="0">
                          <a:solidFill>
                            <a:srgbClr val="000000"/>
                          </a:solidFill>
                        </a:rPr>
                        <a:t>Renewable Energy</a:t>
                      </a:r>
                      <a:endParaRPr lang="en-US" b="0" dirty="0">
                        <a:solidFill>
                          <a:srgbClr val="000000"/>
                        </a:solidFill>
                      </a:endParaRPr>
                    </a:p>
                  </a:txBody>
                  <a:tcPr>
                    <a:lnT w="12700" cmpd="sng">
                      <a:noFill/>
                    </a:lnT>
                  </a:tcPr>
                </a:tc>
                <a:tc>
                  <a:txBody>
                    <a:bodyPr/>
                    <a:lstStyle/>
                    <a:p>
                      <a:endParaRPr lang="en-US" b="0">
                        <a:solidFill>
                          <a:srgbClr val="000000"/>
                        </a:solidFill>
                      </a:endParaRPr>
                    </a:p>
                  </a:txBody>
                  <a:tcPr>
                    <a:lnT w="12700" cmpd="sng">
                      <a:noFill/>
                    </a:lnT>
                  </a:tcPr>
                </a:tc>
              </a:tr>
              <a:tr h="485775">
                <a:tc>
                  <a:txBody>
                    <a:bodyPr/>
                    <a:lstStyle/>
                    <a:p>
                      <a:r>
                        <a:rPr lang="en-US" b="0" dirty="0" smtClean="0">
                          <a:solidFill>
                            <a:srgbClr val="000000"/>
                          </a:solidFill>
                        </a:rPr>
                        <a:t>Interstellar Space Travel</a:t>
                      </a:r>
                      <a:endParaRPr lang="en-US" b="0" dirty="0">
                        <a:solidFill>
                          <a:srgbClr val="000000"/>
                        </a:solidFill>
                      </a:endParaRPr>
                    </a:p>
                  </a:txBody>
                  <a:tcPr/>
                </a:tc>
                <a:tc>
                  <a:txBody>
                    <a:bodyPr/>
                    <a:lstStyle/>
                    <a:p>
                      <a:endParaRPr lang="en-US" b="0" dirty="0">
                        <a:solidFill>
                          <a:srgbClr val="000000"/>
                        </a:solidFill>
                      </a:endParaRPr>
                    </a:p>
                  </a:txBody>
                  <a:tcPr/>
                </a:tc>
              </a:tr>
              <a:tr h="485775">
                <a:tc>
                  <a:txBody>
                    <a:bodyPr/>
                    <a:lstStyle/>
                    <a:p>
                      <a:r>
                        <a:rPr lang="en-US" b="0" dirty="0" smtClean="0">
                          <a:solidFill>
                            <a:srgbClr val="000000"/>
                          </a:solidFill>
                        </a:rPr>
                        <a:t>Quantum</a:t>
                      </a:r>
                      <a:r>
                        <a:rPr lang="en-US" b="0" baseline="0" dirty="0" smtClean="0">
                          <a:solidFill>
                            <a:srgbClr val="000000"/>
                          </a:solidFill>
                        </a:rPr>
                        <a:t> Computer</a:t>
                      </a:r>
                      <a:endParaRPr lang="en-US" b="0" dirty="0">
                        <a:solidFill>
                          <a:srgbClr val="000000"/>
                        </a:solidFill>
                      </a:endParaRPr>
                    </a:p>
                  </a:txBody>
                  <a:tcPr/>
                </a:tc>
                <a:tc>
                  <a:txBody>
                    <a:bodyPr/>
                    <a:lstStyle/>
                    <a:p>
                      <a:endParaRPr lang="en-US" b="0">
                        <a:solidFill>
                          <a:srgbClr val="000000"/>
                        </a:solidFill>
                      </a:endParaRPr>
                    </a:p>
                  </a:txBody>
                  <a:tcPr/>
                </a:tc>
              </a:tr>
              <a:tr h="485775">
                <a:tc>
                  <a:txBody>
                    <a:bodyPr/>
                    <a:lstStyle/>
                    <a:p>
                      <a:r>
                        <a:rPr lang="en-US" b="0" dirty="0" smtClean="0">
                          <a:solidFill>
                            <a:srgbClr val="000000"/>
                          </a:solidFill>
                        </a:rPr>
                        <a:t>3-D Printers</a:t>
                      </a:r>
                      <a:endParaRPr lang="en-US" b="0" dirty="0">
                        <a:solidFill>
                          <a:srgbClr val="000000"/>
                        </a:solidFill>
                      </a:endParaRPr>
                    </a:p>
                  </a:txBody>
                  <a:tcPr>
                    <a:lnB>
                      <a:noFill/>
                    </a:lnB>
                  </a:tcPr>
                </a:tc>
                <a:tc>
                  <a:txBody>
                    <a:bodyPr/>
                    <a:lstStyle/>
                    <a:p>
                      <a:endParaRPr lang="en-US" b="0">
                        <a:solidFill>
                          <a:srgbClr val="000000"/>
                        </a:solidFill>
                      </a:endParaRPr>
                    </a:p>
                  </a:txBody>
                  <a:tcPr/>
                </a:tc>
              </a:tr>
              <a:tr h="485775">
                <a:tc>
                  <a:txBody>
                    <a:bodyPr/>
                    <a:lstStyle/>
                    <a:p>
                      <a:r>
                        <a:rPr lang="en-US" b="0" dirty="0" smtClean="0">
                          <a:solidFill>
                            <a:srgbClr val="000000"/>
                          </a:solidFill>
                        </a:rPr>
                        <a:t>Automation</a:t>
                      </a:r>
                      <a:endParaRPr lang="en-US" b="0" dirty="0">
                        <a:solidFill>
                          <a:srgbClr val="000000"/>
                        </a:solidFill>
                      </a:endParaRPr>
                    </a:p>
                  </a:txBody>
                  <a:tcPr>
                    <a:lnT>
                      <a:noFill/>
                    </a:lnT>
                  </a:tcPr>
                </a:tc>
                <a:tc>
                  <a:txBody>
                    <a:bodyPr/>
                    <a:lstStyle/>
                    <a:p>
                      <a:endParaRPr lang="en-US" b="0">
                        <a:solidFill>
                          <a:srgbClr val="000000"/>
                        </a:solidFill>
                      </a:endParaRPr>
                    </a:p>
                  </a:txBody>
                  <a:tcPr/>
                </a:tc>
              </a:tr>
              <a:tr h="485775">
                <a:tc>
                  <a:txBody>
                    <a:bodyPr/>
                    <a:lstStyle/>
                    <a:p>
                      <a:r>
                        <a:rPr lang="en-US" b="0" dirty="0" smtClean="0">
                          <a:solidFill>
                            <a:srgbClr val="000000"/>
                          </a:solidFill>
                        </a:rPr>
                        <a:t>Artificial</a:t>
                      </a:r>
                      <a:r>
                        <a:rPr lang="en-US" b="0" baseline="0" dirty="0" smtClean="0">
                          <a:solidFill>
                            <a:srgbClr val="000000"/>
                          </a:solidFill>
                        </a:rPr>
                        <a:t> Intelligence</a:t>
                      </a:r>
                      <a:endParaRPr lang="en-US" b="0" dirty="0">
                        <a:solidFill>
                          <a:srgbClr val="000000"/>
                        </a:solidFill>
                      </a:endParaRPr>
                    </a:p>
                  </a:txBody>
                  <a:tcPr/>
                </a:tc>
                <a:tc>
                  <a:txBody>
                    <a:bodyPr/>
                    <a:lstStyle/>
                    <a:p>
                      <a:endParaRPr lang="en-US" b="0">
                        <a:solidFill>
                          <a:srgbClr val="000000"/>
                        </a:solidFill>
                      </a:endParaRPr>
                    </a:p>
                  </a:txBody>
                  <a:tcPr/>
                </a:tc>
              </a:tr>
              <a:tr h="485775">
                <a:tc>
                  <a:txBody>
                    <a:bodyPr/>
                    <a:lstStyle/>
                    <a:p>
                      <a:r>
                        <a:rPr lang="en-US" b="0" dirty="0" smtClean="0">
                          <a:solidFill>
                            <a:srgbClr val="000000"/>
                          </a:solidFill>
                        </a:rPr>
                        <a:t>Force Fields</a:t>
                      </a:r>
                      <a:endParaRPr lang="en-US" b="0" dirty="0">
                        <a:solidFill>
                          <a:srgbClr val="000000"/>
                        </a:solidFill>
                      </a:endParaRPr>
                    </a:p>
                  </a:txBody>
                  <a:tcPr/>
                </a:tc>
                <a:tc>
                  <a:txBody>
                    <a:bodyPr/>
                    <a:lstStyle/>
                    <a:p>
                      <a:endParaRPr lang="en-US" b="0" dirty="0">
                        <a:solidFill>
                          <a:srgbClr val="000000"/>
                        </a:solidFill>
                      </a:endParaRPr>
                    </a:p>
                  </a:txBody>
                  <a:tcPr/>
                </a:tc>
              </a:tr>
            </a:tbl>
          </a:graphicData>
        </a:graphic>
      </p:graphicFrame>
    </p:spTree>
    <p:extLst>
      <p:ext uri="{BB962C8B-B14F-4D97-AF65-F5344CB8AC3E}">
        <p14:creationId xmlns:p14="http://schemas.microsoft.com/office/powerpoint/2010/main" val="2342320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Disciplines</a:t>
            </a:r>
            <a:endParaRPr lang="en-US" dirty="0"/>
          </a:p>
        </p:txBody>
      </p:sp>
      <p:graphicFrame>
        <p:nvGraphicFramePr>
          <p:cNvPr id="4" name="Content Placeholder 3"/>
          <p:cNvGraphicFramePr>
            <a:graphicFrameLocks noGrp="1"/>
          </p:cNvGraphicFramePr>
          <p:nvPr>
            <p:ph idx="1"/>
          </p:nvPr>
        </p:nvGraphicFramePr>
        <p:xfrm>
          <a:off x="457200" y="1600200"/>
          <a:ext cx="8001000" cy="4765040"/>
        </p:xfrm>
        <a:graphic>
          <a:graphicData uri="http://schemas.openxmlformats.org/drawingml/2006/table">
            <a:tbl>
              <a:tblPr firstRow="1" bandRow="1">
                <a:tableStyleId>{5C22544A-7EE6-4342-B048-85BDC9FD1C3A}</a:tableStyleId>
              </a:tblPr>
              <a:tblGrid>
                <a:gridCol w="3037417"/>
                <a:gridCol w="2220383"/>
                <a:gridCol w="2743200"/>
              </a:tblGrid>
              <a:tr h="370840">
                <a:tc>
                  <a:txBody>
                    <a:bodyPr/>
                    <a:lstStyle/>
                    <a:p>
                      <a:pPr algn="ctr"/>
                      <a:r>
                        <a:rPr lang="en-US" sz="2000" dirty="0" smtClean="0">
                          <a:effectLst/>
                          <a:latin typeface="Arial" pitchFamily="34" charset="0"/>
                          <a:cs typeface="Arial" pitchFamily="34" charset="0"/>
                        </a:rPr>
                        <a:t>Discipline</a:t>
                      </a:r>
                      <a:endParaRPr lang="en-US" sz="2000" dirty="0">
                        <a:effectLst/>
                        <a:latin typeface="Arial" pitchFamily="34" charset="0"/>
                        <a:cs typeface="Arial" pitchFamily="34" charset="0"/>
                      </a:endParaRPr>
                    </a:p>
                  </a:txBody>
                  <a:tcPr/>
                </a:tc>
                <a:tc>
                  <a:txBody>
                    <a:bodyPr/>
                    <a:lstStyle/>
                    <a:p>
                      <a:pPr algn="ctr"/>
                      <a:r>
                        <a:rPr lang="en-US" sz="2000" dirty="0" smtClean="0">
                          <a:effectLst/>
                          <a:latin typeface="Arial" pitchFamily="34" charset="0"/>
                          <a:cs typeface="Arial" pitchFamily="34" charset="0"/>
                        </a:rPr>
                        <a:t># of Accredited Programs</a:t>
                      </a:r>
                      <a:endParaRPr lang="en-US" sz="2000" dirty="0">
                        <a:effectLst/>
                        <a:latin typeface="Arial" pitchFamily="34" charset="0"/>
                        <a:cs typeface="Arial" pitchFamily="34" charset="0"/>
                      </a:endParaRPr>
                    </a:p>
                  </a:txBody>
                  <a:tcPr/>
                </a:tc>
                <a:tc>
                  <a:txBody>
                    <a:bodyPr/>
                    <a:lstStyle/>
                    <a:p>
                      <a:pPr algn="ctr"/>
                      <a:r>
                        <a:rPr lang="en-US" sz="2000" dirty="0" smtClean="0">
                          <a:effectLst/>
                          <a:latin typeface="Arial" pitchFamily="34" charset="0"/>
                          <a:cs typeface="Arial" pitchFamily="34" charset="0"/>
                        </a:rPr>
                        <a:t>B.S. Degrees Awarded in 2010/11</a:t>
                      </a:r>
                      <a:endParaRPr lang="en-US" sz="2000" dirty="0">
                        <a:effectLst/>
                        <a:latin typeface="Arial" pitchFamily="34" charset="0"/>
                        <a:cs typeface="Arial" pitchFamily="34" charset="0"/>
                      </a:endParaRPr>
                    </a:p>
                  </a:txBody>
                  <a:tcPr/>
                </a:tc>
              </a:tr>
              <a:tr h="370840">
                <a:tc>
                  <a:txBody>
                    <a:bodyPr/>
                    <a:lstStyle/>
                    <a:p>
                      <a:pPr marL="44450" marR="0">
                        <a:spcBef>
                          <a:spcPts val="200"/>
                        </a:spcBef>
                        <a:spcAft>
                          <a:spcPts val="200"/>
                        </a:spcAft>
                      </a:pPr>
                      <a:r>
                        <a:rPr lang="en-US" sz="1800" dirty="0">
                          <a:effectLst/>
                          <a:latin typeface="Arial" pitchFamily="34" charset="0"/>
                          <a:ea typeface="Times New Roman"/>
                          <a:cs typeface="Arial" pitchFamily="34" charset="0"/>
                        </a:rPr>
                        <a:t>Mechanical engineering </a:t>
                      </a:r>
                      <a:endParaRPr lang="en-US" sz="18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c>
                  <a:txBody>
                    <a:bodyPr/>
                    <a:lstStyle/>
                    <a:p>
                      <a:pPr marL="0" marR="260350" algn="ctr">
                        <a:spcBef>
                          <a:spcPts val="200"/>
                        </a:spcBef>
                        <a:spcAft>
                          <a:spcPts val="200"/>
                        </a:spcAft>
                      </a:pPr>
                      <a:r>
                        <a:rPr lang="en-US" sz="1800">
                          <a:effectLst/>
                          <a:latin typeface="Arial" pitchFamily="34" charset="0"/>
                          <a:ea typeface="Times New Roman"/>
                          <a:cs typeface="Arial" pitchFamily="34" charset="0"/>
                        </a:rPr>
                        <a:t>289</a:t>
                      </a:r>
                      <a:endParaRPr lang="en-US" sz="18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c>
                  <a:txBody>
                    <a:bodyPr/>
                    <a:lstStyle/>
                    <a:p>
                      <a:pPr marL="0" marR="0" algn="ctr">
                        <a:spcBef>
                          <a:spcPts val="200"/>
                        </a:spcBef>
                        <a:spcAft>
                          <a:spcPts val="200"/>
                        </a:spcAft>
                      </a:pPr>
                      <a:r>
                        <a:rPr lang="en-US" sz="1800" dirty="0">
                          <a:effectLst/>
                          <a:latin typeface="Arial" pitchFamily="34" charset="0"/>
                          <a:ea typeface="Times New Roman"/>
                          <a:cs typeface="Arial" pitchFamily="34" charset="0"/>
                        </a:rPr>
                        <a:t>19,016</a:t>
                      </a:r>
                      <a:endParaRPr lang="en-US" sz="18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r>
              <a:tr h="370840">
                <a:tc>
                  <a:txBody>
                    <a:bodyPr/>
                    <a:lstStyle/>
                    <a:p>
                      <a:pPr marL="44450" marR="0">
                        <a:spcBef>
                          <a:spcPts val="200"/>
                        </a:spcBef>
                        <a:spcAft>
                          <a:spcPts val="200"/>
                        </a:spcAft>
                      </a:pPr>
                      <a:r>
                        <a:rPr lang="en-US" sz="1800">
                          <a:effectLst/>
                          <a:latin typeface="Arial" pitchFamily="34" charset="0"/>
                          <a:ea typeface="Times New Roman"/>
                          <a:cs typeface="Arial" pitchFamily="34" charset="0"/>
                        </a:rPr>
                        <a:t>Civil engineering</a:t>
                      </a:r>
                      <a:endParaRPr lang="en-US" sz="18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c>
                  <a:txBody>
                    <a:bodyPr/>
                    <a:lstStyle/>
                    <a:p>
                      <a:pPr marL="0" marR="260350" algn="ctr">
                        <a:spcBef>
                          <a:spcPts val="200"/>
                        </a:spcBef>
                        <a:spcAft>
                          <a:spcPts val="200"/>
                        </a:spcAft>
                      </a:pPr>
                      <a:r>
                        <a:rPr lang="en-US" sz="1800">
                          <a:effectLst/>
                          <a:latin typeface="Arial" pitchFamily="34" charset="0"/>
                          <a:ea typeface="Times New Roman"/>
                          <a:cs typeface="Arial" pitchFamily="34" charset="0"/>
                        </a:rPr>
                        <a:t>224</a:t>
                      </a:r>
                      <a:endParaRPr lang="en-US" sz="18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c>
                  <a:txBody>
                    <a:bodyPr/>
                    <a:lstStyle/>
                    <a:p>
                      <a:pPr marL="0" marR="0" algn="ctr">
                        <a:spcBef>
                          <a:spcPts val="200"/>
                        </a:spcBef>
                        <a:spcAft>
                          <a:spcPts val="200"/>
                        </a:spcAft>
                      </a:pPr>
                      <a:r>
                        <a:rPr lang="en-US" sz="1800" dirty="0">
                          <a:effectLst/>
                          <a:latin typeface="Arial" pitchFamily="34" charset="0"/>
                          <a:ea typeface="Times New Roman"/>
                          <a:cs typeface="Arial" pitchFamily="34" charset="0"/>
                        </a:rPr>
                        <a:t>13,175</a:t>
                      </a:r>
                      <a:endParaRPr lang="en-US" sz="18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r>
              <a:tr h="370840">
                <a:tc>
                  <a:txBody>
                    <a:bodyPr/>
                    <a:lstStyle/>
                    <a:p>
                      <a:pPr marL="44450" marR="0">
                        <a:spcBef>
                          <a:spcPts val="200"/>
                        </a:spcBef>
                        <a:spcAft>
                          <a:spcPts val="200"/>
                        </a:spcAft>
                      </a:pPr>
                      <a:r>
                        <a:rPr lang="en-US" sz="1800">
                          <a:effectLst/>
                          <a:latin typeface="Arial" pitchFamily="34" charset="0"/>
                          <a:ea typeface="Times New Roman"/>
                          <a:cs typeface="Arial" pitchFamily="34" charset="0"/>
                        </a:rPr>
                        <a:t>Electrical and electronics engineering </a:t>
                      </a:r>
                      <a:endParaRPr lang="en-US" sz="18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c>
                  <a:txBody>
                    <a:bodyPr/>
                    <a:lstStyle/>
                    <a:p>
                      <a:pPr marL="0" marR="260350" algn="ctr">
                        <a:spcBef>
                          <a:spcPts val="200"/>
                        </a:spcBef>
                        <a:spcAft>
                          <a:spcPts val="200"/>
                        </a:spcAft>
                      </a:pPr>
                      <a:r>
                        <a:rPr lang="en-US" sz="1800">
                          <a:effectLst/>
                          <a:latin typeface="Arial" pitchFamily="34" charset="0"/>
                          <a:ea typeface="Times New Roman"/>
                          <a:cs typeface="Arial" pitchFamily="34" charset="0"/>
                        </a:rPr>
                        <a:t>297</a:t>
                      </a:r>
                      <a:endParaRPr lang="en-US" sz="18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c>
                  <a:txBody>
                    <a:bodyPr/>
                    <a:lstStyle/>
                    <a:p>
                      <a:pPr marL="0" marR="0" algn="ctr">
                        <a:spcBef>
                          <a:spcPts val="200"/>
                        </a:spcBef>
                        <a:spcAft>
                          <a:spcPts val="200"/>
                        </a:spcAft>
                      </a:pPr>
                      <a:r>
                        <a:rPr lang="en-US" sz="1800" dirty="0">
                          <a:effectLst/>
                          <a:latin typeface="Arial" pitchFamily="34" charset="0"/>
                          <a:ea typeface="Times New Roman"/>
                          <a:cs typeface="Arial" pitchFamily="34" charset="0"/>
                        </a:rPr>
                        <a:t>12,005</a:t>
                      </a:r>
                      <a:endParaRPr lang="en-US" sz="18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r>
              <a:tr h="370840">
                <a:tc>
                  <a:txBody>
                    <a:bodyPr/>
                    <a:lstStyle/>
                    <a:p>
                      <a:pPr marL="44450" marR="0">
                        <a:spcBef>
                          <a:spcPts val="200"/>
                        </a:spcBef>
                        <a:spcAft>
                          <a:spcPts val="200"/>
                        </a:spcAft>
                      </a:pPr>
                      <a:r>
                        <a:rPr lang="en-US" sz="1800">
                          <a:effectLst/>
                          <a:latin typeface="Arial" pitchFamily="34" charset="0"/>
                          <a:ea typeface="Times New Roman"/>
                          <a:cs typeface="Arial" pitchFamily="34" charset="0"/>
                        </a:rPr>
                        <a:t>Computer engineering</a:t>
                      </a:r>
                      <a:endParaRPr lang="en-US" sz="18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c>
                  <a:txBody>
                    <a:bodyPr/>
                    <a:lstStyle/>
                    <a:p>
                      <a:pPr marL="0" marR="260350" algn="ctr">
                        <a:spcBef>
                          <a:spcPts val="200"/>
                        </a:spcBef>
                        <a:spcAft>
                          <a:spcPts val="200"/>
                        </a:spcAft>
                      </a:pPr>
                      <a:r>
                        <a:rPr lang="en-US" sz="1800">
                          <a:effectLst/>
                          <a:latin typeface="Arial" pitchFamily="34" charset="0"/>
                          <a:ea typeface="Times New Roman"/>
                          <a:cs typeface="Arial" pitchFamily="34" charset="0"/>
                        </a:rPr>
                        <a:t>218</a:t>
                      </a:r>
                      <a:endParaRPr lang="en-US" sz="18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c>
                  <a:txBody>
                    <a:bodyPr/>
                    <a:lstStyle/>
                    <a:p>
                      <a:pPr marL="0" marR="0" algn="ctr">
                        <a:spcBef>
                          <a:spcPts val="200"/>
                        </a:spcBef>
                        <a:spcAft>
                          <a:spcPts val="200"/>
                        </a:spcAft>
                      </a:pPr>
                      <a:r>
                        <a:rPr lang="en-US" sz="1800" dirty="0">
                          <a:effectLst/>
                          <a:latin typeface="Arial" pitchFamily="34" charset="0"/>
                          <a:ea typeface="Times New Roman"/>
                          <a:cs typeface="Arial" pitchFamily="34" charset="0"/>
                        </a:rPr>
                        <a:t>11,610</a:t>
                      </a:r>
                      <a:endParaRPr lang="en-US" sz="18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r>
              <a:tr h="370840">
                <a:tc>
                  <a:txBody>
                    <a:bodyPr/>
                    <a:lstStyle/>
                    <a:p>
                      <a:pPr marL="44450" marR="0">
                        <a:spcBef>
                          <a:spcPts val="200"/>
                        </a:spcBef>
                        <a:spcAft>
                          <a:spcPts val="200"/>
                        </a:spcAft>
                      </a:pPr>
                      <a:r>
                        <a:rPr lang="en-US" sz="1800">
                          <a:effectLst/>
                          <a:latin typeface="Arial" pitchFamily="34" charset="0"/>
                          <a:ea typeface="Times New Roman"/>
                          <a:cs typeface="Arial" pitchFamily="34" charset="0"/>
                        </a:rPr>
                        <a:t>Chemical engineering</a:t>
                      </a:r>
                      <a:endParaRPr lang="en-US" sz="18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c>
                  <a:txBody>
                    <a:bodyPr/>
                    <a:lstStyle/>
                    <a:p>
                      <a:pPr marL="0" marR="260350" algn="ctr">
                        <a:spcBef>
                          <a:spcPts val="200"/>
                        </a:spcBef>
                        <a:spcAft>
                          <a:spcPts val="200"/>
                        </a:spcAft>
                      </a:pPr>
                      <a:r>
                        <a:rPr lang="en-US" sz="1800">
                          <a:effectLst/>
                          <a:latin typeface="Arial" pitchFamily="34" charset="0"/>
                          <a:ea typeface="Times New Roman"/>
                          <a:cs typeface="Arial" pitchFamily="34" charset="0"/>
                        </a:rPr>
                        <a:t>158</a:t>
                      </a:r>
                      <a:endParaRPr lang="en-US" sz="18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c>
                  <a:txBody>
                    <a:bodyPr/>
                    <a:lstStyle/>
                    <a:p>
                      <a:pPr marL="0" marR="0" algn="ctr">
                        <a:spcBef>
                          <a:spcPts val="200"/>
                        </a:spcBef>
                        <a:spcAft>
                          <a:spcPts val="200"/>
                        </a:spcAft>
                      </a:pPr>
                      <a:r>
                        <a:rPr lang="en-US" sz="1800" dirty="0">
                          <a:effectLst/>
                          <a:latin typeface="Arial" pitchFamily="34" charset="0"/>
                          <a:ea typeface="Times New Roman"/>
                          <a:cs typeface="Arial" pitchFamily="34" charset="0"/>
                        </a:rPr>
                        <a:t>6,297</a:t>
                      </a:r>
                      <a:endParaRPr lang="en-US" sz="18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r>
              <a:tr h="370840">
                <a:tc>
                  <a:txBody>
                    <a:bodyPr/>
                    <a:lstStyle/>
                    <a:p>
                      <a:pPr marL="44450" marR="0">
                        <a:spcBef>
                          <a:spcPts val="200"/>
                        </a:spcBef>
                        <a:spcAft>
                          <a:spcPts val="200"/>
                        </a:spcAft>
                      </a:pPr>
                      <a:r>
                        <a:rPr lang="en-US" sz="1800">
                          <a:effectLst/>
                          <a:latin typeface="Arial" pitchFamily="34" charset="0"/>
                          <a:ea typeface="Times New Roman"/>
                          <a:cs typeface="Arial" pitchFamily="34" charset="0"/>
                        </a:rPr>
                        <a:t>Bioengineering and biomedical engineering</a:t>
                      </a:r>
                      <a:endParaRPr lang="en-US" sz="18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c>
                  <a:txBody>
                    <a:bodyPr/>
                    <a:lstStyle/>
                    <a:p>
                      <a:pPr marL="0" marR="260350" algn="ctr">
                        <a:spcBef>
                          <a:spcPts val="200"/>
                        </a:spcBef>
                        <a:spcAft>
                          <a:spcPts val="200"/>
                        </a:spcAft>
                      </a:pPr>
                      <a:r>
                        <a:rPr lang="en-US" sz="1800">
                          <a:effectLst/>
                          <a:latin typeface="Arial" pitchFamily="34" charset="0"/>
                          <a:ea typeface="Times New Roman"/>
                          <a:cs typeface="Arial" pitchFamily="34" charset="0"/>
                        </a:rPr>
                        <a:t>73</a:t>
                      </a:r>
                      <a:endParaRPr lang="en-US" sz="18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c>
                  <a:txBody>
                    <a:bodyPr/>
                    <a:lstStyle/>
                    <a:p>
                      <a:pPr marL="0" marR="0" algn="ctr">
                        <a:spcBef>
                          <a:spcPts val="200"/>
                        </a:spcBef>
                        <a:spcAft>
                          <a:spcPts val="200"/>
                        </a:spcAft>
                      </a:pPr>
                      <a:r>
                        <a:rPr lang="en-US" sz="1800" dirty="0">
                          <a:effectLst/>
                          <a:latin typeface="Arial" pitchFamily="34" charset="0"/>
                          <a:ea typeface="Times New Roman"/>
                          <a:cs typeface="Arial" pitchFamily="34" charset="0"/>
                        </a:rPr>
                        <a:t>4,293</a:t>
                      </a:r>
                      <a:endParaRPr lang="en-US" sz="18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r>
              <a:tr h="370840">
                <a:tc>
                  <a:txBody>
                    <a:bodyPr/>
                    <a:lstStyle/>
                    <a:p>
                      <a:pPr marL="44450" marR="0">
                        <a:spcBef>
                          <a:spcPts val="200"/>
                        </a:spcBef>
                        <a:spcAft>
                          <a:spcPts val="200"/>
                        </a:spcAft>
                      </a:pPr>
                      <a:r>
                        <a:rPr lang="en-US" sz="1800">
                          <a:effectLst/>
                          <a:latin typeface="Arial" pitchFamily="34" charset="0"/>
                          <a:ea typeface="Times New Roman"/>
                          <a:cs typeface="Arial" pitchFamily="34" charset="0"/>
                        </a:rPr>
                        <a:t>Industrial engineering</a:t>
                      </a:r>
                      <a:endParaRPr lang="en-US" sz="18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c>
                  <a:txBody>
                    <a:bodyPr/>
                    <a:lstStyle/>
                    <a:p>
                      <a:pPr marL="0" marR="260350" algn="ctr">
                        <a:spcBef>
                          <a:spcPts val="200"/>
                        </a:spcBef>
                        <a:spcAft>
                          <a:spcPts val="200"/>
                        </a:spcAft>
                      </a:pPr>
                      <a:r>
                        <a:rPr lang="en-US" sz="1800">
                          <a:effectLst/>
                          <a:latin typeface="Arial" pitchFamily="34" charset="0"/>
                          <a:ea typeface="Times New Roman"/>
                          <a:cs typeface="Arial" pitchFamily="34" charset="0"/>
                        </a:rPr>
                        <a:t>93</a:t>
                      </a:r>
                      <a:endParaRPr lang="en-US" sz="18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c>
                  <a:txBody>
                    <a:bodyPr/>
                    <a:lstStyle/>
                    <a:p>
                      <a:pPr marL="0" marR="0" algn="ctr">
                        <a:spcBef>
                          <a:spcPts val="200"/>
                        </a:spcBef>
                        <a:spcAft>
                          <a:spcPts val="200"/>
                        </a:spcAft>
                      </a:pPr>
                      <a:r>
                        <a:rPr lang="en-US" sz="1800" dirty="0">
                          <a:effectLst/>
                          <a:latin typeface="Arial" pitchFamily="34" charset="0"/>
                          <a:ea typeface="Times New Roman"/>
                          <a:cs typeface="Arial" pitchFamily="34" charset="0"/>
                        </a:rPr>
                        <a:t>3,423</a:t>
                      </a:r>
                      <a:endParaRPr lang="en-US" sz="18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r>
              <a:tr h="370840">
                <a:tc>
                  <a:txBody>
                    <a:bodyPr/>
                    <a:lstStyle/>
                    <a:p>
                      <a:pPr marL="44450" marR="0">
                        <a:spcBef>
                          <a:spcPts val="200"/>
                        </a:spcBef>
                        <a:spcAft>
                          <a:spcPts val="200"/>
                        </a:spcAft>
                      </a:pPr>
                      <a:r>
                        <a:rPr lang="en-US" sz="1800">
                          <a:effectLst/>
                          <a:latin typeface="Arial" pitchFamily="34" charset="0"/>
                          <a:ea typeface="Times New Roman"/>
                          <a:cs typeface="Arial" pitchFamily="34" charset="0"/>
                        </a:rPr>
                        <a:t>Aerospace engineering</a:t>
                      </a:r>
                      <a:endParaRPr lang="en-US" sz="18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c>
                  <a:txBody>
                    <a:bodyPr/>
                    <a:lstStyle/>
                    <a:p>
                      <a:pPr marL="0" marR="260350" algn="ctr">
                        <a:spcBef>
                          <a:spcPts val="200"/>
                        </a:spcBef>
                        <a:spcAft>
                          <a:spcPts val="200"/>
                        </a:spcAft>
                      </a:pPr>
                      <a:r>
                        <a:rPr lang="en-US" sz="1800" dirty="0">
                          <a:effectLst/>
                          <a:latin typeface="Arial" pitchFamily="34" charset="0"/>
                          <a:ea typeface="Times New Roman"/>
                          <a:cs typeface="Arial" pitchFamily="34" charset="0"/>
                        </a:rPr>
                        <a:t>65</a:t>
                      </a:r>
                      <a:endParaRPr lang="en-US" sz="18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c>
                  <a:txBody>
                    <a:bodyPr/>
                    <a:lstStyle/>
                    <a:p>
                      <a:pPr marL="0" marR="0" algn="ctr">
                        <a:spcBef>
                          <a:spcPts val="200"/>
                        </a:spcBef>
                        <a:spcAft>
                          <a:spcPts val="200"/>
                        </a:spcAft>
                      </a:pPr>
                      <a:r>
                        <a:rPr lang="en-US" sz="1800" dirty="0">
                          <a:effectLst/>
                          <a:latin typeface="Arial" pitchFamily="34" charset="0"/>
                          <a:ea typeface="Times New Roman"/>
                          <a:cs typeface="Arial" pitchFamily="34" charset="0"/>
                        </a:rPr>
                        <a:t>3,286</a:t>
                      </a:r>
                      <a:endParaRPr lang="en-US" sz="18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r>
              <a:tr h="370840">
                <a:tc>
                  <a:txBody>
                    <a:bodyPr/>
                    <a:lstStyle/>
                    <a:p>
                      <a:pPr marL="44450" marR="0">
                        <a:spcBef>
                          <a:spcPts val="200"/>
                        </a:spcBef>
                        <a:spcAft>
                          <a:spcPts val="200"/>
                        </a:spcAft>
                      </a:pPr>
                      <a:r>
                        <a:rPr lang="en-US" sz="1800" dirty="0">
                          <a:effectLst/>
                          <a:latin typeface="Arial" pitchFamily="34" charset="0"/>
                          <a:ea typeface="Times New Roman"/>
                          <a:cs typeface="Arial" pitchFamily="34" charset="0"/>
                        </a:rPr>
                        <a:t>General </a:t>
                      </a:r>
                      <a:r>
                        <a:rPr lang="en-US" sz="1800" dirty="0" smtClean="0">
                          <a:effectLst/>
                          <a:latin typeface="Arial" pitchFamily="34" charset="0"/>
                          <a:ea typeface="Times New Roman"/>
                          <a:cs typeface="Arial" pitchFamily="34" charset="0"/>
                        </a:rPr>
                        <a:t>engineering</a:t>
                      </a:r>
                      <a:endParaRPr lang="en-US" sz="18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c>
                  <a:txBody>
                    <a:bodyPr/>
                    <a:lstStyle/>
                    <a:p>
                      <a:pPr marL="0" marR="260350" algn="ctr">
                        <a:spcBef>
                          <a:spcPts val="200"/>
                        </a:spcBef>
                        <a:spcAft>
                          <a:spcPts val="200"/>
                        </a:spcAft>
                      </a:pPr>
                      <a:r>
                        <a:rPr lang="en-US" sz="1800" dirty="0">
                          <a:effectLst/>
                          <a:latin typeface="Arial" pitchFamily="34" charset="0"/>
                          <a:ea typeface="Times New Roman"/>
                          <a:cs typeface="Arial" pitchFamily="34" charset="0"/>
                        </a:rPr>
                        <a:t>73</a:t>
                      </a:r>
                      <a:endParaRPr lang="en-US" sz="18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c>
                  <a:txBody>
                    <a:bodyPr/>
                    <a:lstStyle/>
                    <a:p>
                      <a:pPr marL="0" marR="0" algn="ctr">
                        <a:spcBef>
                          <a:spcPts val="200"/>
                        </a:spcBef>
                        <a:spcAft>
                          <a:spcPts val="200"/>
                        </a:spcAft>
                      </a:pPr>
                      <a:r>
                        <a:rPr lang="en-US" sz="1800" dirty="0">
                          <a:effectLst/>
                          <a:latin typeface="Arial" pitchFamily="34" charset="0"/>
                          <a:ea typeface="Times New Roman"/>
                          <a:cs typeface="Arial" pitchFamily="34" charset="0"/>
                        </a:rPr>
                        <a:t>2,812</a:t>
                      </a:r>
                      <a:endParaRPr lang="en-US" sz="18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0" marR="0" marT="0" marB="0" anchor="ctr"/>
                </a:tc>
              </a:tr>
              <a:tr h="370840">
                <a:tc>
                  <a:txBody>
                    <a:bodyPr/>
                    <a:lstStyle/>
                    <a:p>
                      <a:pPr marL="44450" marR="0">
                        <a:spcBef>
                          <a:spcPts val="200"/>
                        </a:spcBef>
                        <a:spcAft>
                          <a:spcPts val="200"/>
                        </a:spcAft>
                      </a:pPr>
                      <a:r>
                        <a:rPr lang="en-US" sz="1800" dirty="0" smtClean="0">
                          <a:effectLst/>
                          <a:latin typeface="Arial" pitchFamily="34" charset="0"/>
                          <a:ea typeface="Times New Roman"/>
                          <a:cs typeface="Arial" pitchFamily="34" charset="0"/>
                        </a:rPr>
                        <a:t>Other (20 disciplines)</a:t>
                      </a:r>
                      <a:endParaRPr lang="en-US" sz="1800" dirty="0">
                        <a:effectLst/>
                        <a:latin typeface="Arial" pitchFamily="34" charset="0"/>
                        <a:ea typeface="Times New Roman"/>
                        <a:cs typeface="Arial" pitchFamily="34" charset="0"/>
                      </a:endParaRPr>
                    </a:p>
                  </a:txBody>
                  <a:tcPr marL="0" marR="0" marT="0" marB="0" anchor="ctr"/>
                </a:tc>
                <a:tc>
                  <a:txBody>
                    <a:bodyPr/>
                    <a:lstStyle/>
                    <a:p>
                      <a:pPr marL="0" marR="260350" algn="ctr">
                        <a:spcBef>
                          <a:spcPts val="200"/>
                        </a:spcBef>
                        <a:spcAft>
                          <a:spcPts val="200"/>
                        </a:spcAft>
                      </a:pPr>
                      <a:r>
                        <a:rPr lang="en-US" sz="1800" dirty="0" smtClean="0">
                          <a:effectLst/>
                          <a:latin typeface="Arial" pitchFamily="34" charset="0"/>
                          <a:ea typeface="Times New Roman"/>
                          <a:cs typeface="Arial" pitchFamily="34" charset="0"/>
                        </a:rPr>
                        <a:t>379</a:t>
                      </a:r>
                      <a:endParaRPr lang="en-US" sz="1800" dirty="0">
                        <a:effectLst/>
                        <a:latin typeface="Arial" pitchFamily="34" charset="0"/>
                        <a:ea typeface="Times New Roman"/>
                        <a:cs typeface="Arial" pitchFamily="34" charset="0"/>
                      </a:endParaRPr>
                    </a:p>
                  </a:txBody>
                  <a:tcPr marL="0" marR="0" marT="0" marB="0" anchor="ctr"/>
                </a:tc>
                <a:tc>
                  <a:txBody>
                    <a:bodyPr/>
                    <a:lstStyle/>
                    <a:p>
                      <a:pPr marL="0" marR="0" algn="ctr">
                        <a:spcBef>
                          <a:spcPts val="200"/>
                        </a:spcBef>
                        <a:spcAft>
                          <a:spcPts val="200"/>
                        </a:spcAft>
                      </a:pPr>
                      <a:r>
                        <a:rPr lang="en-US" sz="1800" dirty="0" smtClean="0">
                          <a:effectLst/>
                          <a:latin typeface="Arial" pitchFamily="34" charset="0"/>
                          <a:ea typeface="Times New Roman"/>
                          <a:cs typeface="Arial" pitchFamily="34" charset="0"/>
                        </a:rPr>
                        <a:t>8,671</a:t>
                      </a:r>
                      <a:endParaRPr lang="en-US" sz="1800" dirty="0">
                        <a:effectLst/>
                        <a:latin typeface="Arial" pitchFamily="34" charset="0"/>
                        <a:ea typeface="Times New Roman"/>
                        <a:cs typeface="Arial" pitchFamily="34" charset="0"/>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8001000" cy="1143000"/>
          </a:xfrm>
        </p:spPr>
        <p:txBody>
          <a:bodyPr>
            <a:normAutofit/>
          </a:bodyPr>
          <a:lstStyle/>
          <a:p>
            <a:pPr eaLnBrk="1" hangingPunct="1"/>
            <a:r>
              <a:rPr lang="en-US" sz="4800" dirty="0" smtClean="0">
                <a:latin typeface="Arial Unicode MS" pitchFamily="34" charset="-128"/>
              </a:rPr>
              <a:t>Engineering Job Functions</a:t>
            </a:r>
          </a:p>
        </p:txBody>
      </p:sp>
      <p:sp>
        <p:nvSpPr>
          <p:cNvPr id="26627" name="Rectangle 3"/>
          <p:cNvSpPr>
            <a:spLocks noGrp="1" noChangeArrowheads="1"/>
          </p:cNvSpPr>
          <p:nvPr>
            <p:ph idx="1"/>
          </p:nvPr>
        </p:nvSpPr>
        <p:spPr>
          <a:xfrm>
            <a:off x="5181600" y="1676400"/>
            <a:ext cx="3657600" cy="5181600"/>
          </a:xfrm>
        </p:spPr>
        <p:txBody>
          <a:bodyPr>
            <a:normAutofit/>
          </a:bodyPr>
          <a:lstStyle/>
          <a:p>
            <a:pPr marL="182880" eaLnBrk="1" hangingPunct="1">
              <a:lnSpc>
                <a:spcPct val="90000"/>
              </a:lnSpc>
            </a:pPr>
            <a:r>
              <a:rPr lang="en-US" b="1" dirty="0" smtClean="0"/>
              <a:t>Analysis</a:t>
            </a:r>
          </a:p>
          <a:p>
            <a:pPr marL="182880" eaLnBrk="1" hangingPunct="1">
              <a:lnSpc>
                <a:spcPct val="90000"/>
              </a:lnSpc>
            </a:pPr>
            <a:r>
              <a:rPr lang="en-US" b="1" dirty="0" smtClean="0"/>
              <a:t>Design</a:t>
            </a:r>
          </a:p>
          <a:p>
            <a:pPr marL="182880" eaLnBrk="1" hangingPunct="1">
              <a:lnSpc>
                <a:spcPct val="90000"/>
              </a:lnSpc>
            </a:pPr>
            <a:r>
              <a:rPr lang="en-US" b="1" dirty="0" smtClean="0"/>
              <a:t>Test</a:t>
            </a:r>
          </a:p>
          <a:p>
            <a:pPr marL="182880" eaLnBrk="1" hangingPunct="1">
              <a:lnSpc>
                <a:spcPct val="90000"/>
              </a:lnSpc>
            </a:pPr>
            <a:r>
              <a:rPr lang="en-US" b="1" dirty="0" smtClean="0"/>
              <a:t>Development</a:t>
            </a:r>
          </a:p>
          <a:p>
            <a:pPr marL="182880" eaLnBrk="1" hangingPunct="1">
              <a:lnSpc>
                <a:spcPct val="90000"/>
              </a:lnSpc>
            </a:pPr>
            <a:r>
              <a:rPr lang="en-US" b="1" dirty="0" smtClean="0"/>
              <a:t>Sales</a:t>
            </a:r>
          </a:p>
          <a:p>
            <a:pPr marL="182880" eaLnBrk="1" hangingPunct="1">
              <a:lnSpc>
                <a:spcPct val="90000"/>
              </a:lnSpc>
            </a:pPr>
            <a:r>
              <a:rPr lang="en-US" b="1" dirty="0" smtClean="0"/>
              <a:t>Research</a:t>
            </a:r>
          </a:p>
          <a:p>
            <a:pPr marL="182880" eaLnBrk="1" hangingPunct="1">
              <a:lnSpc>
                <a:spcPct val="90000"/>
              </a:lnSpc>
            </a:pPr>
            <a:r>
              <a:rPr lang="en-US" b="1" dirty="0" smtClean="0"/>
              <a:t>Management</a:t>
            </a:r>
          </a:p>
          <a:p>
            <a:pPr marL="182880" eaLnBrk="1" hangingPunct="1">
              <a:lnSpc>
                <a:spcPct val="90000"/>
              </a:lnSpc>
            </a:pPr>
            <a:r>
              <a:rPr lang="en-US" b="1" dirty="0" smtClean="0"/>
              <a:t>Consulting</a:t>
            </a:r>
          </a:p>
          <a:p>
            <a:pPr marL="182880" eaLnBrk="1" hangingPunct="1">
              <a:lnSpc>
                <a:spcPct val="90000"/>
              </a:lnSpc>
            </a:pPr>
            <a:r>
              <a:rPr lang="en-US" b="1" dirty="0" smtClean="0"/>
              <a:t>Teaching</a:t>
            </a:r>
          </a:p>
          <a:p>
            <a:pPr marL="182880" eaLnBrk="1" hangingPunct="1">
              <a:lnSpc>
                <a:spcPct val="90000"/>
              </a:lnSpc>
            </a:pPr>
            <a:r>
              <a:rPr lang="en-US" b="1" dirty="0" smtClean="0"/>
              <a:t>Entrepreneurship</a:t>
            </a:r>
          </a:p>
        </p:txBody>
      </p:sp>
      <p:pic>
        <p:nvPicPr>
          <p:cNvPr id="5" name="Picture 4" descr="Chapter 2 - Graphic 12.jpg"/>
          <p:cNvPicPr>
            <a:picLocks noChangeAspect="1"/>
          </p:cNvPicPr>
          <p:nvPr/>
        </p:nvPicPr>
        <p:blipFill>
          <a:blip r:embed="rId3" cstate="print"/>
          <a:stretch>
            <a:fillRect/>
          </a:stretch>
        </p:blipFill>
        <p:spPr>
          <a:xfrm>
            <a:off x="304800" y="2057400"/>
            <a:ext cx="4195746" cy="3474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6627">
                                            <p:txEl>
                                              <p:pRg st="6" end="6"/>
                                            </p:txEl>
                                          </p:spTgt>
                                        </p:tgtEl>
                                        <p:attrNameLst>
                                          <p:attrName>style.visibility</p:attrName>
                                        </p:attrNameLst>
                                      </p:cBhvr>
                                      <p:to>
                                        <p:strVal val="visible"/>
                                      </p:to>
                                    </p:set>
                                    <p:anim calcmode="lin" valueType="num">
                                      <p:cBhvr additive="base">
                                        <p:cTn id="43" dur="500" fill="hold"/>
                                        <p:tgtEl>
                                          <p:spTgt spid="26627">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66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6627">
                                            <p:txEl>
                                              <p:pRg st="7" end="7"/>
                                            </p:txEl>
                                          </p:spTgt>
                                        </p:tgtEl>
                                        <p:attrNameLst>
                                          <p:attrName>style.visibility</p:attrName>
                                        </p:attrNameLst>
                                      </p:cBhvr>
                                      <p:to>
                                        <p:strVal val="visible"/>
                                      </p:to>
                                    </p:set>
                                    <p:anim calcmode="lin" valueType="num">
                                      <p:cBhvr additive="base">
                                        <p:cTn id="49" dur="500" fill="hold"/>
                                        <p:tgtEl>
                                          <p:spTgt spid="26627">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662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6627">
                                            <p:txEl>
                                              <p:pRg st="8" end="8"/>
                                            </p:txEl>
                                          </p:spTgt>
                                        </p:tgtEl>
                                        <p:attrNameLst>
                                          <p:attrName>style.visibility</p:attrName>
                                        </p:attrNameLst>
                                      </p:cBhvr>
                                      <p:to>
                                        <p:strVal val="visible"/>
                                      </p:to>
                                    </p:set>
                                    <p:anim calcmode="lin" valueType="num">
                                      <p:cBhvr additive="base">
                                        <p:cTn id="55" dur="500" fill="hold"/>
                                        <p:tgtEl>
                                          <p:spTgt spid="26627">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662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6627">
                                            <p:txEl>
                                              <p:pRg st="9" end="9"/>
                                            </p:txEl>
                                          </p:spTgt>
                                        </p:tgtEl>
                                        <p:attrNameLst>
                                          <p:attrName>style.visibility</p:attrName>
                                        </p:attrNameLst>
                                      </p:cBhvr>
                                      <p:to>
                                        <p:strVal val="visible"/>
                                      </p:to>
                                    </p:set>
                                    <p:anim calcmode="lin" valueType="num">
                                      <p:cBhvr additive="base">
                                        <p:cTn id="61" dur="500" fill="hold"/>
                                        <p:tgtEl>
                                          <p:spTgt spid="26627">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662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30362"/>
          </a:xfrm>
        </p:spPr>
        <p:txBody>
          <a:bodyPr>
            <a:noAutofit/>
          </a:bodyPr>
          <a:lstStyle/>
          <a:p>
            <a:r>
              <a:rPr lang="en-US" sz="4400" dirty="0" smtClean="0"/>
              <a:t>Employment Areas for Individuals with Engineering Degrees</a:t>
            </a:r>
            <a:endParaRPr lang="en-US" sz="4400" dirty="0"/>
          </a:p>
        </p:txBody>
      </p:sp>
      <p:graphicFrame>
        <p:nvGraphicFramePr>
          <p:cNvPr id="4" name="Content Placeholder 3"/>
          <p:cNvGraphicFramePr>
            <a:graphicFrameLocks noGrp="1"/>
          </p:cNvGraphicFramePr>
          <p:nvPr>
            <p:ph idx="1"/>
          </p:nvPr>
        </p:nvGraphicFramePr>
        <p:xfrm>
          <a:off x="304800" y="2743200"/>
          <a:ext cx="8229600" cy="3413760"/>
        </p:xfrm>
        <a:graphic>
          <a:graphicData uri="http://schemas.openxmlformats.org/drawingml/2006/table">
            <a:tbl>
              <a:tblPr firstRow="1" bandRow="1">
                <a:tableStyleId>{5C22544A-7EE6-4342-B048-85BDC9FD1C3A}</a:tableStyleId>
              </a:tblPr>
              <a:tblGrid>
                <a:gridCol w="4800600"/>
                <a:gridCol w="3429000"/>
              </a:tblGrid>
              <a:tr h="370840">
                <a:tc>
                  <a:txBody>
                    <a:bodyPr/>
                    <a:lstStyle/>
                    <a:p>
                      <a:pPr marL="0" marR="0" algn="ctr">
                        <a:spcBef>
                          <a:spcPts val="400"/>
                        </a:spcBef>
                        <a:spcAft>
                          <a:spcPts val="400"/>
                        </a:spcAft>
                      </a:pPr>
                      <a:r>
                        <a:rPr lang="en-US" sz="3200" b="1" dirty="0">
                          <a:effectLst/>
                          <a:latin typeface="Times New Roman"/>
                          <a:ea typeface="Times New Roman"/>
                          <a:cs typeface="Times New Roman"/>
                        </a:rPr>
                        <a:t>Employment Area</a:t>
                      </a:r>
                      <a:endParaRPr lang="en-US" sz="32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0" algn="ctr">
                        <a:spcBef>
                          <a:spcPts val="400"/>
                        </a:spcBef>
                        <a:spcAft>
                          <a:spcPts val="400"/>
                        </a:spcAft>
                      </a:pPr>
                      <a:r>
                        <a:rPr lang="en-US" sz="3200" b="1" dirty="0">
                          <a:effectLst/>
                          <a:latin typeface="Times New Roman"/>
                          <a:ea typeface="Times New Roman"/>
                          <a:cs typeface="Times New Roman"/>
                        </a:rPr>
                        <a:t>Percentage</a:t>
                      </a:r>
                      <a:endParaRPr lang="en-US" sz="32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370840">
                <a:tc>
                  <a:txBody>
                    <a:bodyPr/>
                    <a:lstStyle/>
                    <a:p>
                      <a:pPr marL="0" marR="0" algn="just">
                        <a:spcBef>
                          <a:spcPts val="200"/>
                        </a:spcBef>
                        <a:spcAft>
                          <a:spcPts val="200"/>
                        </a:spcAft>
                      </a:pPr>
                      <a:r>
                        <a:rPr lang="en-US" sz="3200" dirty="0">
                          <a:effectLst/>
                          <a:latin typeface="Times New Roman"/>
                          <a:ea typeface="Times New Roman"/>
                          <a:cs typeface="Times New Roman"/>
                        </a:rPr>
                        <a:t>Business/Industry </a:t>
                      </a:r>
                      <a:endParaRPr lang="en-US" sz="32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274320" algn="ctr">
                        <a:spcBef>
                          <a:spcPts val="200"/>
                        </a:spcBef>
                        <a:spcAft>
                          <a:spcPts val="200"/>
                        </a:spcAft>
                      </a:pPr>
                      <a:r>
                        <a:rPr lang="en-US" sz="3200" dirty="0">
                          <a:effectLst/>
                          <a:latin typeface="Times New Roman"/>
                          <a:ea typeface="Times New Roman"/>
                          <a:cs typeface="Times New Roman"/>
                        </a:rPr>
                        <a:t>80.3%</a:t>
                      </a:r>
                      <a:endParaRPr lang="en-US" sz="32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370840">
                <a:tc>
                  <a:txBody>
                    <a:bodyPr/>
                    <a:lstStyle/>
                    <a:p>
                      <a:pPr marL="0" marR="0" algn="just">
                        <a:spcBef>
                          <a:spcPts val="200"/>
                        </a:spcBef>
                        <a:spcAft>
                          <a:spcPts val="200"/>
                        </a:spcAft>
                      </a:pPr>
                      <a:r>
                        <a:rPr lang="en-US" sz="3200">
                          <a:effectLst/>
                          <a:latin typeface="Times New Roman"/>
                          <a:ea typeface="Times New Roman"/>
                          <a:cs typeface="Times New Roman"/>
                        </a:rPr>
                        <a:t>Federal Government </a:t>
                      </a:r>
                      <a:endParaRPr lang="en-US" sz="32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274320" algn="ctr">
                        <a:spcBef>
                          <a:spcPts val="200"/>
                        </a:spcBef>
                        <a:spcAft>
                          <a:spcPts val="200"/>
                        </a:spcAft>
                      </a:pPr>
                      <a:r>
                        <a:rPr lang="en-US" sz="3200" dirty="0">
                          <a:effectLst/>
                          <a:latin typeface="Times New Roman"/>
                          <a:ea typeface="Times New Roman"/>
                          <a:cs typeface="Times New Roman"/>
                        </a:rPr>
                        <a:t>5.4%</a:t>
                      </a:r>
                      <a:endParaRPr lang="en-US" sz="32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370840">
                <a:tc>
                  <a:txBody>
                    <a:bodyPr/>
                    <a:lstStyle/>
                    <a:p>
                      <a:pPr marL="0" marR="0" algn="just">
                        <a:spcBef>
                          <a:spcPts val="200"/>
                        </a:spcBef>
                        <a:spcAft>
                          <a:spcPts val="200"/>
                        </a:spcAft>
                      </a:pPr>
                      <a:r>
                        <a:rPr lang="en-US" sz="3200">
                          <a:effectLst/>
                          <a:latin typeface="Times New Roman"/>
                          <a:ea typeface="Times New Roman"/>
                          <a:cs typeface="Times New Roman"/>
                        </a:rPr>
                        <a:t>State/Local Government</a:t>
                      </a:r>
                      <a:endParaRPr lang="en-US" sz="32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274320" algn="ctr">
                        <a:spcBef>
                          <a:spcPts val="200"/>
                        </a:spcBef>
                        <a:spcAft>
                          <a:spcPts val="200"/>
                        </a:spcAft>
                      </a:pPr>
                      <a:r>
                        <a:rPr lang="en-US" sz="3200" dirty="0">
                          <a:effectLst/>
                          <a:latin typeface="Times New Roman"/>
                          <a:ea typeface="Times New Roman"/>
                          <a:cs typeface="Times New Roman"/>
                        </a:rPr>
                        <a:t>5.7%</a:t>
                      </a:r>
                      <a:endParaRPr lang="en-US" sz="32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370840">
                <a:tc>
                  <a:txBody>
                    <a:bodyPr/>
                    <a:lstStyle/>
                    <a:p>
                      <a:pPr marL="0" marR="0" algn="just">
                        <a:spcBef>
                          <a:spcPts val="200"/>
                        </a:spcBef>
                        <a:spcAft>
                          <a:spcPts val="200"/>
                        </a:spcAft>
                      </a:pPr>
                      <a:r>
                        <a:rPr lang="en-US" sz="3200">
                          <a:effectLst/>
                          <a:latin typeface="Times New Roman"/>
                          <a:ea typeface="Times New Roman"/>
                          <a:cs typeface="Times New Roman"/>
                        </a:rPr>
                        <a:t>Educational Institutions</a:t>
                      </a:r>
                      <a:endParaRPr lang="en-US" sz="32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274320" algn="ctr">
                        <a:spcBef>
                          <a:spcPts val="200"/>
                        </a:spcBef>
                        <a:spcAft>
                          <a:spcPts val="200"/>
                        </a:spcAft>
                      </a:pPr>
                      <a:r>
                        <a:rPr lang="en-US" sz="3200" dirty="0">
                          <a:effectLst/>
                          <a:latin typeface="Times New Roman"/>
                          <a:ea typeface="Times New Roman"/>
                          <a:cs typeface="Times New Roman"/>
                        </a:rPr>
                        <a:t>5.1%</a:t>
                      </a:r>
                      <a:endParaRPr lang="en-US" sz="32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370840">
                <a:tc>
                  <a:txBody>
                    <a:bodyPr/>
                    <a:lstStyle/>
                    <a:p>
                      <a:pPr marL="0" marR="0" algn="just">
                        <a:spcBef>
                          <a:spcPts val="200"/>
                        </a:spcBef>
                        <a:spcAft>
                          <a:spcPts val="200"/>
                        </a:spcAft>
                      </a:pPr>
                      <a:r>
                        <a:rPr lang="en-US" sz="3200">
                          <a:effectLst/>
                          <a:latin typeface="Times New Roman"/>
                          <a:ea typeface="Times New Roman"/>
                          <a:cs typeface="Times New Roman"/>
                        </a:rPr>
                        <a:t>Self-Employed</a:t>
                      </a:r>
                      <a:endParaRPr lang="en-US" sz="32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274320" algn="ctr">
                        <a:spcBef>
                          <a:spcPts val="200"/>
                        </a:spcBef>
                        <a:spcAft>
                          <a:spcPts val="200"/>
                        </a:spcAft>
                      </a:pPr>
                      <a:r>
                        <a:rPr lang="en-US" sz="3200" dirty="0">
                          <a:effectLst/>
                          <a:latin typeface="Times New Roman"/>
                          <a:ea typeface="Times New Roman"/>
                          <a:cs typeface="Times New Roman"/>
                        </a:rPr>
                        <a:t>3.5%</a:t>
                      </a:r>
                      <a:endParaRPr lang="en-US" sz="32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r h="370840">
                <a:tc>
                  <a:txBody>
                    <a:bodyPr/>
                    <a:lstStyle/>
                    <a:p>
                      <a:pPr marL="0" marR="0" algn="just">
                        <a:spcBef>
                          <a:spcPts val="200"/>
                        </a:spcBef>
                        <a:spcAft>
                          <a:spcPts val="200"/>
                        </a:spcAft>
                      </a:pPr>
                      <a:r>
                        <a:rPr lang="en-US" sz="3200" b="1">
                          <a:effectLst/>
                          <a:latin typeface="Times New Roman"/>
                          <a:ea typeface="Times New Roman"/>
                          <a:cs typeface="Times New Roman"/>
                        </a:rPr>
                        <a:t>Total</a:t>
                      </a:r>
                      <a:endParaRPr lang="en-US" sz="320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c>
                  <a:txBody>
                    <a:bodyPr/>
                    <a:lstStyle/>
                    <a:p>
                      <a:pPr marL="0" marR="274320" algn="ctr">
                        <a:spcBef>
                          <a:spcPts val="200"/>
                        </a:spcBef>
                        <a:spcAft>
                          <a:spcPts val="200"/>
                        </a:spcAft>
                      </a:pPr>
                      <a:r>
                        <a:rPr lang="en-US" sz="3200" b="1" dirty="0">
                          <a:effectLst/>
                          <a:latin typeface="Times New Roman"/>
                          <a:ea typeface="Times New Roman"/>
                          <a:cs typeface="Times New Roman"/>
                        </a:rPr>
                        <a:t>100%</a:t>
                      </a:r>
                      <a:endParaRPr lang="en-US" sz="3200" dirty="0">
                        <a:effectLst>
                          <a:outerShdw blurRad="50800" dist="38100" algn="tr" rotWithShape="0">
                            <a:prstClr val="black">
                              <a:alpha val="40000"/>
                            </a:prstClr>
                          </a:outerShdw>
                        </a:effectLst>
                        <a:latin typeface="LinePrinter"/>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533400"/>
            <a:ext cx="8001000" cy="1676400"/>
          </a:xfrm>
        </p:spPr>
        <p:txBody>
          <a:bodyPr>
            <a:normAutofit fontScale="90000"/>
          </a:bodyPr>
          <a:lstStyle/>
          <a:p>
            <a:pPr eaLnBrk="1" hangingPunct="1"/>
            <a:r>
              <a:rPr lang="en-US" i="1" dirty="0" smtClean="0"/>
              <a:t>Manufacturing</a:t>
            </a:r>
            <a:r>
              <a:rPr lang="en-US" dirty="0" smtClean="0"/>
              <a:t> Industry Sectors Employing Largest Number of Engineers</a:t>
            </a:r>
          </a:p>
        </p:txBody>
      </p:sp>
      <p:sp>
        <p:nvSpPr>
          <p:cNvPr id="28675" name="Rectangle 3"/>
          <p:cNvSpPr>
            <a:spLocks noGrp="1" noChangeArrowheads="1"/>
          </p:cNvSpPr>
          <p:nvPr>
            <p:ph idx="1"/>
          </p:nvPr>
        </p:nvSpPr>
        <p:spPr>
          <a:xfrm>
            <a:off x="762000" y="2514600"/>
            <a:ext cx="8001000" cy="3733800"/>
          </a:xfrm>
        </p:spPr>
        <p:txBody>
          <a:bodyPr>
            <a:normAutofit lnSpcReduction="10000"/>
          </a:bodyPr>
          <a:lstStyle/>
          <a:p>
            <a:pPr eaLnBrk="1" hangingPunct="1"/>
            <a:r>
              <a:rPr lang="en-US" sz="3200" dirty="0" smtClean="0"/>
              <a:t>Computer and electronic product</a:t>
            </a:r>
          </a:p>
          <a:p>
            <a:pPr eaLnBrk="1" hangingPunct="1"/>
            <a:r>
              <a:rPr lang="en-US" sz="3200" dirty="0" smtClean="0"/>
              <a:t>Transportation equipment</a:t>
            </a:r>
          </a:p>
          <a:p>
            <a:pPr eaLnBrk="1" hangingPunct="1"/>
            <a:r>
              <a:rPr lang="en-US" sz="3200" dirty="0" smtClean="0"/>
              <a:t>Machinery</a:t>
            </a:r>
          </a:p>
          <a:p>
            <a:pPr eaLnBrk="1" hangingPunct="1"/>
            <a:r>
              <a:rPr lang="en-US" sz="3200" dirty="0" smtClean="0"/>
              <a:t>Fabricated metal product</a:t>
            </a:r>
          </a:p>
          <a:p>
            <a:pPr eaLnBrk="1" hangingPunct="1"/>
            <a:r>
              <a:rPr lang="en-US" sz="3200" dirty="0" smtClean="0"/>
              <a:t>Chemical</a:t>
            </a:r>
          </a:p>
          <a:p>
            <a:pPr eaLnBrk="1" hangingPunct="1"/>
            <a:r>
              <a:rPr lang="en-US" sz="3200" dirty="0" smtClean="0"/>
              <a:t>Electronic equipment, appliance, and component</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533400"/>
            <a:ext cx="8001000" cy="1143000"/>
          </a:xfrm>
        </p:spPr>
        <p:txBody>
          <a:bodyPr>
            <a:normAutofit/>
          </a:bodyPr>
          <a:lstStyle/>
          <a:p>
            <a:pPr algn="ctr" eaLnBrk="1" hangingPunct="1"/>
            <a:r>
              <a:rPr lang="en-US" sz="5400" dirty="0" smtClean="0">
                <a:latin typeface="Arial Unicode MS" pitchFamily="34" charset="-128"/>
              </a:rPr>
              <a:t>What is Engineering?</a:t>
            </a:r>
          </a:p>
        </p:txBody>
      </p:sp>
      <p:sp>
        <p:nvSpPr>
          <p:cNvPr id="3075" name="Rectangle 3"/>
          <p:cNvSpPr>
            <a:spLocks noGrp="1" noChangeArrowheads="1"/>
          </p:cNvSpPr>
          <p:nvPr>
            <p:ph idx="1"/>
          </p:nvPr>
        </p:nvSpPr>
        <p:spPr>
          <a:xfrm>
            <a:off x="228600" y="1676400"/>
            <a:ext cx="8686800" cy="4709160"/>
          </a:xfrm>
        </p:spPr>
        <p:txBody>
          <a:bodyPr>
            <a:normAutofit/>
          </a:bodyPr>
          <a:lstStyle/>
          <a:p>
            <a:pPr marL="0" indent="0" eaLnBrk="1" hangingPunct="1">
              <a:lnSpc>
                <a:spcPct val="90000"/>
              </a:lnSpc>
            </a:pPr>
            <a:endParaRPr lang="en-US" sz="2400" dirty="0" smtClean="0">
              <a:latin typeface="Arial Unicode MS" pitchFamily="34" charset="-128"/>
            </a:endParaRPr>
          </a:p>
          <a:p>
            <a:pPr marL="0" indent="0" eaLnBrk="1" hangingPunct="1">
              <a:lnSpc>
                <a:spcPct val="90000"/>
              </a:lnSpc>
              <a:buFont typeface="Wingdings" pitchFamily="2" charset="2"/>
              <a:buNone/>
            </a:pPr>
            <a:r>
              <a:rPr lang="en-US" dirty="0" smtClean="0">
                <a:latin typeface="Times New Roman" pitchFamily="18" charset="0"/>
                <a:cs typeface="Times New Roman" pitchFamily="18" charset="0"/>
              </a:rPr>
              <a:t>If someone (father, grandmother, aunt, friend, fellow student) asked you the question:  “What is </a:t>
            </a:r>
            <a:r>
              <a:rPr lang="en-US" i="1" dirty="0" smtClean="0">
                <a:latin typeface="Times New Roman" pitchFamily="18" charset="0"/>
                <a:cs typeface="Times New Roman" pitchFamily="18" charset="0"/>
              </a:rPr>
              <a:t>engineering</a:t>
            </a:r>
            <a:r>
              <a:rPr lang="en-US" dirty="0" smtClean="0">
                <a:latin typeface="Times New Roman" pitchFamily="18" charset="0"/>
                <a:cs typeface="Times New Roman" pitchFamily="18" charset="0"/>
              </a:rPr>
              <a:t>?” - How would you respond?</a:t>
            </a:r>
          </a:p>
          <a:p>
            <a:pPr marL="0" indent="0" eaLnBrk="1" hangingPunct="1">
              <a:lnSpc>
                <a:spcPct val="90000"/>
              </a:lnSpc>
              <a:buFont typeface="Wingdings" pitchFamily="2" charset="2"/>
              <a:buNone/>
            </a:pPr>
            <a:endParaRPr lang="en-US" dirty="0" smtClean="0">
              <a:latin typeface="Times New Roman" pitchFamily="18" charset="0"/>
              <a:cs typeface="Times New Roman" pitchFamily="18" charset="0"/>
            </a:endParaRPr>
          </a:p>
          <a:p>
            <a:pPr marL="0" indent="0" eaLnBrk="1" hangingPunct="1">
              <a:lnSpc>
                <a:spcPct val="90000"/>
              </a:lnSpc>
              <a:buFont typeface="Wingdings" pitchFamily="2" charset="2"/>
              <a:buNone/>
            </a:pPr>
            <a:r>
              <a:rPr lang="en-US" i="1" dirty="0" smtClean="0">
                <a:latin typeface="Times New Roman" pitchFamily="18" charset="0"/>
                <a:cs typeface="Times New Roman" pitchFamily="18" charset="0"/>
              </a:rPr>
              <a:t>“Engineering is the profession in which a knowledge of the mathematical and natural sciences, gained by study, experience, and practice, is applied with judgment to develop ways to utilize, economically, the materials and forces of nature for the benefit of [</a:t>
            </a:r>
            <a:r>
              <a:rPr lang="en-US" i="1" dirty="0" err="1" smtClean="0">
                <a:latin typeface="Times New Roman" pitchFamily="18" charset="0"/>
                <a:cs typeface="Times New Roman" pitchFamily="18" charset="0"/>
              </a:rPr>
              <a:t>hu</a:t>
            </a:r>
            <a:r>
              <a:rPr lang="en-US" i="1" dirty="0" smtClean="0">
                <a:latin typeface="Times New Roman" pitchFamily="18" charset="0"/>
                <a:cs typeface="Times New Roman" pitchFamily="18" charset="0"/>
              </a:rPr>
              <a:t>]mankind.”</a:t>
            </a:r>
          </a:p>
        </p:txBody>
      </p:sp>
    </p:spTree>
    <p:extLst>
      <p:ext uri="{BB962C8B-B14F-4D97-AF65-F5344CB8AC3E}">
        <p14:creationId xmlns:p14="http://schemas.microsoft.com/office/powerpoint/2010/main" val="19743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3" end="3"/>
                                            </p:txEl>
                                          </p:spTgt>
                                        </p:tgtEl>
                                        <p:attrNameLst>
                                          <p:attrName>style.visibility</p:attrName>
                                        </p:attrNameLst>
                                      </p:cBhvr>
                                      <p:to>
                                        <p:strVal val="visible"/>
                                      </p:to>
                                    </p:set>
                                    <p:anim calcmode="lin" valueType="num">
                                      <p:cBhvr additive="base">
                                        <p:cTn id="13"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8001000" cy="2895600"/>
          </a:xfrm>
        </p:spPr>
        <p:txBody>
          <a:bodyPr>
            <a:noAutofit/>
          </a:bodyPr>
          <a:lstStyle/>
          <a:p>
            <a:r>
              <a:rPr lang="en-US" sz="4000" i="1" dirty="0" smtClean="0"/>
              <a:t>Non-manufacturing</a:t>
            </a:r>
            <a:r>
              <a:rPr lang="en-US" sz="4000" dirty="0" smtClean="0"/>
              <a:t/>
            </a:r>
            <a:br>
              <a:rPr lang="en-US" sz="4000" dirty="0" smtClean="0"/>
            </a:br>
            <a:r>
              <a:rPr lang="en-US" sz="4000" dirty="0" smtClean="0"/>
              <a:t>Industry Sectors Employing Largest Number of Engineers</a:t>
            </a:r>
            <a:r>
              <a:rPr lang="en-US" sz="5400" dirty="0" smtClean="0"/>
              <a:t/>
            </a:r>
            <a:br>
              <a:rPr lang="en-US" sz="5400" dirty="0" smtClean="0"/>
            </a:br>
            <a:endParaRPr lang="en-US" sz="5400" dirty="0" smtClean="0"/>
          </a:p>
        </p:txBody>
      </p:sp>
      <p:sp>
        <p:nvSpPr>
          <p:cNvPr id="27651" name="Rectangle 3"/>
          <p:cNvSpPr>
            <a:spLocks noGrp="1" noChangeArrowheads="1"/>
          </p:cNvSpPr>
          <p:nvPr>
            <p:ph idx="1"/>
          </p:nvPr>
        </p:nvSpPr>
        <p:spPr>
          <a:xfrm>
            <a:off x="609600" y="2514600"/>
            <a:ext cx="8001000" cy="3962400"/>
          </a:xfrm>
        </p:spPr>
        <p:txBody>
          <a:bodyPr>
            <a:normAutofit/>
          </a:bodyPr>
          <a:lstStyle/>
          <a:p>
            <a:pPr eaLnBrk="1" hangingPunct="1">
              <a:lnSpc>
                <a:spcPct val="90000"/>
              </a:lnSpc>
              <a:buFontTx/>
              <a:buChar char="•"/>
            </a:pPr>
            <a:r>
              <a:rPr lang="en-US" dirty="0" smtClean="0"/>
              <a:t>Professional, scientific, and technical services</a:t>
            </a:r>
          </a:p>
          <a:p>
            <a:pPr eaLnBrk="1" hangingPunct="1">
              <a:lnSpc>
                <a:spcPct val="90000"/>
              </a:lnSpc>
              <a:buFontTx/>
              <a:buChar char="•"/>
            </a:pPr>
            <a:r>
              <a:rPr lang="en-US" dirty="0" smtClean="0"/>
              <a:t>Information</a:t>
            </a:r>
          </a:p>
          <a:p>
            <a:pPr eaLnBrk="1" hangingPunct="1">
              <a:lnSpc>
                <a:spcPct val="90000"/>
              </a:lnSpc>
              <a:buFontTx/>
              <a:buChar char="•"/>
            </a:pPr>
            <a:r>
              <a:rPr lang="en-US" dirty="0" smtClean="0"/>
              <a:t>Construction</a:t>
            </a:r>
          </a:p>
          <a:p>
            <a:pPr eaLnBrk="1" hangingPunct="1">
              <a:lnSpc>
                <a:spcPct val="90000"/>
              </a:lnSpc>
              <a:buFontTx/>
              <a:buChar char="•"/>
            </a:pPr>
            <a:r>
              <a:rPr lang="en-US" dirty="0" smtClean="0"/>
              <a:t>Wholesale trade</a:t>
            </a:r>
          </a:p>
          <a:p>
            <a:pPr eaLnBrk="1" hangingPunct="1">
              <a:lnSpc>
                <a:spcPct val="90000"/>
              </a:lnSpc>
              <a:buFontTx/>
              <a:buChar char="•"/>
            </a:pPr>
            <a:r>
              <a:rPr lang="en-US" dirty="0" smtClean="0"/>
              <a:t>Administrative and support</a:t>
            </a:r>
          </a:p>
          <a:p>
            <a:pPr eaLnBrk="1" hangingPunct="1">
              <a:lnSpc>
                <a:spcPct val="90000"/>
              </a:lnSpc>
              <a:buFontTx/>
              <a:buChar char="•"/>
            </a:pPr>
            <a:r>
              <a:rPr lang="en-US" dirty="0" smtClean="0"/>
              <a:t>Management of companies and enterprises</a:t>
            </a:r>
          </a:p>
          <a:p>
            <a:pPr eaLnBrk="1" hangingPunct="1">
              <a:lnSpc>
                <a:spcPct val="90000"/>
              </a:lnSpc>
              <a:buFontTx/>
              <a:buChar char="•"/>
            </a:pPr>
            <a:r>
              <a:rPr lang="en-US" dirty="0" smtClean="0"/>
              <a:t>Utilities</a:t>
            </a:r>
          </a:p>
          <a:p>
            <a:pPr eaLnBrk="1" hangingPunct="1">
              <a:lnSpc>
                <a:spcPct val="90000"/>
              </a:lnSpc>
              <a:buFontTx/>
              <a:buChar char="•"/>
            </a:pPr>
            <a:r>
              <a:rPr lang="en-US" dirty="0" smtClean="0"/>
              <a:t>Mining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6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rmAutofit fontScale="90000"/>
          </a:bodyPr>
          <a:lstStyle/>
          <a:p>
            <a:r>
              <a:rPr lang="en-US" dirty="0" smtClean="0"/>
              <a:t>50 Greatest Technological Inventions of Past 25 Years</a:t>
            </a:r>
            <a:endParaRPr lang="en-US" dirty="0"/>
          </a:p>
        </p:txBody>
      </p:sp>
      <p:graphicFrame>
        <p:nvGraphicFramePr>
          <p:cNvPr id="5" name="Content Placeholder 4"/>
          <p:cNvGraphicFramePr>
            <a:graphicFrameLocks noGrp="1"/>
          </p:cNvGraphicFramePr>
          <p:nvPr>
            <p:ph idx="1"/>
          </p:nvPr>
        </p:nvGraphicFramePr>
        <p:xfrm>
          <a:off x="0" y="1600200"/>
          <a:ext cx="9144000" cy="4952999"/>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421409">
                <a:tc>
                  <a:txBody>
                    <a:bodyPr/>
                    <a:lstStyle/>
                    <a:p>
                      <a:pPr algn="ctr"/>
                      <a:r>
                        <a:rPr lang="en-US" b="1" dirty="0" smtClean="0">
                          <a:latin typeface="Arial" pitchFamily="34" charset="0"/>
                          <a:cs typeface="Arial" pitchFamily="34" charset="0"/>
                        </a:rPr>
                        <a:t>50</a:t>
                      </a:r>
                      <a:r>
                        <a:rPr lang="en-US" b="1" baseline="0" dirty="0" smtClean="0">
                          <a:latin typeface="Arial" pitchFamily="34" charset="0"/>
                          <a:cs typeface="Arial" pitchFamily="34" charset="0"/>
                        </a:rPr>
                        <a:t> to </a:t>
                      </a:r>
                      <a:r>
                        <a:rPr lang="en-US" b="1" dirty="0" smtClean="0">
                          <a:latin typeface="Arial" pitchFamily="34" charset="0"/>
                          <a:cs typeface="Arial" pitchFamily="34" charset="0"/>
                        </a:rPr>
                        <a:t>41</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40</a:t>
                      </a:r>
                      <a:r>
                        <a:rPr lang="en-US" b="1" baseline="0" dirty="0" smtClean="0">
                          <a:latin typeface="Arial" pitchFamily="34" charset="0"/>
                          <a:cs typeface="Arial" pitchFamily="34" charset="0"/>
                        </a:rPr>
                        <a:t> to </a:t>
                      </a:r>
                      <a:r>
                        <a:rPr lang="en-US" b="1" dirty="0" smtClean="0">
                          <a:latin typeface="Arial" pitchFamily="34" charset="0"/>
                          <a:cs typeface="Arial" pitchFamily="34" charset="0"/>
                        </a:rPr>
                        <a:t>31</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30</a:t>
                      </a:r>
                      <a:r>
                        <a:rPr lang="en-US" b="1" baseline="0" dirty="0" smtClean="0">
                          <a:latin typeface="Arial" pitchFamily="34" charset="0"/>
                          <a:cs typeface="Arial" pitchFamily="34" charset="0"/>
                        </a:rPr>
                        <a:t> to </a:t>
                      </a:r>
                      <a:r>
                        <a:rPr lang="en-US" b="1" dirty="0" smtClean="0">
                          <a:latin typeface="Arial" pitchFamily="34" charset="0"/>
                          <a:cs typeface="Arial" pitchFamily="34" charset="0"/>
                        </a:rPr>
                        <a:t>21</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20 to</a:t>
                      </a:r>
                      <a:r>
                        <a:rPr lang="en-US" b="1" baseline="0" dirty="0" smtClean="0">
                          <a:latin typeface="Arial" pitchFamily="34" charset="0"/>
                          <a:cs typeface="Arial" pitchFamily="34" charset="0"/>
                        </a:rPr>
                        <a:t> </a:t>
                      </a:r>
                      <a:r>
                        <a:rPr lang="en-US" b="1" dirty="0" smtClean="0">
                          <a:latin typeface="Arial" pitchFamily="34" charset="0"/>
                          <a:cs typeface="Arial" pitchFamily="34" charset="0"/>
                        </a:rPr>
                        <a:t>11</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10 to</a:t>
                      </a:r>
                      <a:r>
                        <a:rPr lang="en-US" b="1" baseline="0" dirty="0" smtClean="0">
                          <a:latin typeface="Arial" pitchFamily="34" charset="0"/>
                          <a:cs typeface="Arial" pitchFamily="34" charset="0"/>
                        </a:rPr>
                        <a:t> </a:t>
                      </a:r>
                      <a:r>
                        <a:rPr lang="en-US" b="1" dirty="0" smtClean="0">
                          <a:latin typeface="Arial" pitchFamily="34" charset="0"/>
                          <a:cs typeface="Arial" pitchFamily="34" charset="0"/>
                        </a:rPr>
                        <a:t>1</a:t>
                      </a:r>
                      <a:endParaRPr lang="en-US" b="1" dirty="0">
                        <a:latin typeface="Arial" pitchFamily="34" charset="0"/>
                        <a:cs typeface="Arial" pitchFamily="34" charset="0"/>
                      </a:endParaRPr>
                    </a:p>
                  </a:txBody>
                  <a:tcPr/>
                </a:tc>
              </a:tr>
              <a:tr h="484909">
                <a:tc>
                  <a:txBody>
                    <a:bodyPr/>
                    <a:lstStyle/>
                    <a:p>
                      <a:pPr marL="0" marR="0">
                        <a:spcBef>
                          <a:spcPts val="0"/>
                        </a:spcBef>
                        <a:spcAft>
                          <a:spcPts val="0"/>
                        </a:spcAft>
                      </a:pPr>
                      <a:r>
                        <a:rPr lang="en-US" sz="1400" dirty="0">
                          <a:effectLst/>
                          <a:latin typeface="Arial" pitchFamily="34" charset="0"/>
                          <a:ea typeface="Times New Roman"/>
                          <a:cs typeface="Arial" pitchFamily="34" charset="0"/>
                        </a:rPr>
                        <a:t>Hybrid cars</a:t>
                      </a:r>
                      <a:endParaRPr lang="en-US" sz="14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dirty="0">
                          <a:effectLst/>
                          <a:latin typeface="Arial" pitchFamily="34" charset="0"/>
                          <a:ea typeface="Times New Roman"/>
                          <a:cs typeface="Arial" pitchFamily="34" charset="0"/>
                        </a:rPr>
                        <a:t>Lithium rechargeable batteries</a:t>
                      </a:r>
                      <a:endParaRPr lang="en-US" sz="14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dirty="0">
                          <a:effectLst/>
                          <a:latin typeface="Arial" pitchFamily="34" charset="0"/>
                          <a:ea typeface="Times New Roman"/>
                          <a:cs typeface="Arial" pitchFamily="34" charset="0"/>
                        </a:rPr>
                        <a:t>Home audio editing </a:t>
                      </a:r>
                      <a:endParaRPr lang="en-US" sz="14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dirty="0">
                          <a:effectLst/>
                          <a:latin typeface="Arial" pitchFamily="34" charset="0"/>
                          <a:ea typeface="Times New Roman"/>
                          <a:cs typeface="Arial" pitchFamily="34" charset="0"/>
                        </a:rPr>
                        <a:t>JPEG</a:t>
                      </a:r>
                      <a:endParaRPr lang="en-US" sz="14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dirty="0">
                          <a:effectLst/>
                          <a:latin typeface="Arial" pitchFamily="34" charset="0"/>
                          <a:ea typeface="Times New Roman"/>
                          <a:cs typeface="Arial" pitchFamily="34" charset="0"/>
                        </a:rPr>
                        <a:t>Genetic sequencing</a:t>
                      </a:r>
                      <a:endParaRPr lang="en-US" sz="14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r>
              <a:tr h="421409">
                <a:tc>
                  <a:txBody>
                    <a:bodyPr/>
                    <a:lstStyle/>
                    <a:p>
                      <a:pPr marL="0" marR="0">
                        <a:spcBef>
                          <a:spcPts val="0"/>
                        </a:spcBef>
                        <a:spcAft>
                          <a:spcPts val="0"/>
                        </a:spcAft>
                      </a:pPr>
                      <a:r>
                        <a:rPr lang="en-US" sz="1400">
                          <a:effectLst/>
                          <a:latin typeface="Arial" pitchFamily="34" charset="0"/>
                          <a:ea typeface="Times New Roman"/>
                          <a:cs typeface="Arial" pitchFamily="34" charset="0"/>
                        </a:rPr>
                        <a:t>Mini disc</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DVD</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Home video editing</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Microblogging</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dirty="0">
                          <a:effectLst/>
                          <a:latin typeface="Arial" pitchFamily="34" charset="0"/>
                          <a:ea typeface="Times New Roman"/>
                          <a:cs typeface="Arial" pitchFamily="34" charset="0"/>
                        </a:rPr>
                        <a:t>Web-based email</a:t>
                      </a:r>
                      <a:endParaRPr lang="en-US" sz="14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r>
              <a:tr h="421409">
                <a:tc>
                  <a:txBody>
                    <a:bodyPr/>
                    <a:lstStyle/>
                    <a:p>
                      <a:pPr marL="0" marR="0">
                        <a:spcBef>
                          <a:spcPts val="0"/>
                        </a:spcBef>
                        <a:spcAft>
                          <a:spcPts val="0"/>
                        </a:spcAft>
                      </a:pPr>
                      <a:r>
                        <a:rPr lang="en-US" sz="1400">
                          <a:effectLst/>
                          <a:latin typeface="Arial" pitchFamily="34" charset="0"/>
                          <a:ea typeface="Times New Roman"/>
                          <a:cs typeface="Arial" pitchFamily="34" charset="0"/>
                        </a:rPr>
                        <a:t>Color plasma display</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dirty="0">
                          <a:effectLst/>
                          <a:latin typeface="Arial" pitchFamily="34" charset="0"/>
                          <a:ea typeface="Times New Roman"/>
                          <a:cs typeface="Arial" pitchFamily="34" charset="0"/>
                        </a:rPr>
                        <a:t>CD-R</a:t>
                      </a:r>
                      <a:endParaRPr lang="en-US" sz="14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dirty="0">
                          <a:effectLst/>
                          <a:latin typeface="Arial" pitchFamily="34" charset="0"/>
                          <a:ea typeface="Times New Roman"/>
                          <a:cs typeface="Arial" pitchFamily="34" charset="0"/>
                        </a:rPr>
                        <a:t>Camcorders</a:t>
                      </a:r>
                      <a:endParaRPr lang="en-US" sz="14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Caller ID</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dirty="0">
                          <a:effectLst/>
                          <a:latin typeface="Arial" pitchFamily="34" charset="0"/>
                          <a:ea typeface="Times New Roman"/>
                          <a:cs typeface="Arial" pitchFamily="34" charset="0"/>
                        </a:rPr>
                        <a:t>Search engines</a:t>
                      </a:r>
                      <a:endParaRPr lang="en-US" sz="14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r>
              <a:tr h="484909">
                <a:tc>
                  <a:txBody>
                    <a:bodyPr/>
                    <a:lstStyle/>
                    <a:p>
                      <a:pPr marL="0" marR="0">
                        <a:spcBef>
                          <a:spcPts val="0"/>
                        </a:spcBef>
                        <a:spcAft>
                          <a:spcPts val="0"/>
                        </a:spcAft>
                      </a:pPr>
                      <a:r>
                        <a:rPr lang="en-US" sz="1400">
                          <a:effectLst/>
                          <a:latin typeface="Arial" pitchFamily="34" charset="0"/>
                          <a:ea typeface="Times New Roman"/>
                          <a:cs typeface="Arial" pitchFamily="34" charset="0"/>
                        </a:rPr>
                        <a:t>Optical computer mouse</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Voice mail</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Digital SLR cameras</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Mobile broadband</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dirty="0">
                          <a:effectLst/>
                          <a:latin typeface="Arial" pitchFamily="34" charset="0"/>
                          <a:ea typeface="Times New Roman"/>
                          <a:cs typeface="Arial" pitchFamily="34" charset="0"/>
                        </a:rPr>
                        <a:t>Smart phones</a:t>
                      </a:r>
                      <a:endParaRPr lang="en-US" sz="14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r>
              <a:tr h="484909">
                <a:tc>
                  <a:txBody>
                    <a:bodyPr/>
                    <a:lstStyle/>
                    <a:p>
                      <a:pPr marL="0" marR="0">
                        <a:spcBef>
                          <a:spcPts val="0"/>
                        </a:spcBef>
                        <a:spcAft>
                          <a:spcPts val="0"/>
                        </a:spcAft>
                      </a:pPr>
                      <a:r>
                        <a:rPr lang="en-US" sz="1400">
                          <a:effectLst/>
                          <a:latin typeface="Arial" pitchFamily="34" charset="0"/>
                          <a:ea typeface="Times New Roman"/>
                          <a:cs typeface="Arial" pitchFamily="34" charset="0"/>
                        </a:rPr>
                        <a:t>LED headlights</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Online stock trading</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Multi-core processors</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Blogs</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dirty="0">
                          <a:effectLst/>
                          <a:latin typeface="Arial" pitchFamily="34" charset="0"/>
                          <a:ea typeface="Times New Roman"/>
                          <a:cs typeface="Arial" pitchFamily="34" charset="0"/>
                        </a:rPr>
                        <a:t>Text messaging</a:t>
                      </a:r>
                      <a:endParaRPr lang="en-US" sz="14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r>
              <a:tr h="421409">
                <a:tc>
                  <a:txBody>
                    <a:bodyPr/>
                    <a:lstStyle/>
                    <a:p>
                      <a:pPr marL="0" marR="0">
                        <a:spcBef>
                          <a:spcPts val="0"/>
                        </a:spcBef>
                        <a:spcAft>
                          <a:spcPts val="0"/>
                        </a:spcAft>
                      </a:pPr>
                      <a:r>
                        <a:rPr lang="en-US" sz="1400">
                          <a:effectLst/>
                          <a:latin typeface="Arial" pitchFamily="34" charset="0"/>
                          <a:ea typeface="Times New Roman"/>
                          <a:cs typeface="Arial" pitchFamily="34" charset="0"/>
                        </a:rPr>
                        <a:t>Electronic tolls</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Doppler radar</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Satellite radio</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MP3 players</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dirty="0">
                          <a:effectLst/>
                          <a:latin typeface="Arial" pitchFamily="34" charset="0"/>
                          <a:ea typeface="Times New Roman"/>
                          <a:cs typeface="Arial" pitchFamily="34" charset="0"/>
                        </a:rPr>
                        <a:t>Wi-Fi</a:t>
                      </a:r>
                      <a:endParaRPr lang="en-US" sz="14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r>
              <a:tr h="484909">
                <a:tc>
                  <a:txBody>
                    <a:bodyPr/>
                    <a:lstStyle/>
                    <a:p>
                      <a:pPr marL="0" marR="0">
                        <a:spcBef>
                          <a:spcPts val="0"/>
                        </a:spcBef>
                        <a:spcAft>
                          <a:spcPts val="0"/>
                        </a:spcAft>
                      </a:pPr>
                      <a:r>
                        <a:rPr lang="en-US" sz="1400">
                          <a:effectLst/>
                          <a:latin typeface="Arial" pitchFamily="34" charset="0"/>
                          <a:ea typeface="Times New Roman"/>
                          <a:cs typeface="Arial" pitchFamily="34" charset="0"/>
                        </a:rPr>
                        <a:t>OLED TV</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MPEG-4</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Flip phones </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Electronic word processing</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dirty="0">
                          <a:effectLst/>
                          <a:latin typeface="Arial" pitchFamily="34" charset="0"/>
                          <a:ea typeface="Times New Roman"/>
                          <a:cs typeface="Arial" pitchFamily="34" charset="0"/>
                        </a:rPr>
                        <a:t>MP3</a:t>
                      </a:r>
                      <a:endParaRPr lang="en-US" sz="14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r>
              <a:tr h="421409">
                <a:tc>
                  <a:txBody>
                    <a:bodyPr/>
                    <a:lstStyle/>
                    <a:p>
                      <a:pPr marL="0" marR="0">
                        <a:spcBef>
                          <a:spcPts val="0"/>
                        </a:spcBef>
                        <a:spcAft>
                          <a:spcPts val="0"/>
                        </a:spcAft>
                      </a:pPr>
                      <a:r>
                        <a:rPr lang="en-US" sz="1400">
                          <a:effectLst/>
                          <a:latin typeface="Arial" pitchFamily="34" charset="0"/>
                          <a:ea typeface="Times New Roman"/>
                          <a:cs typeface="Arial" pitchFamily="34" charset="0"/>
                        </a:rPr>
                        <a:t>Blu-ray</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Flash memory</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Digital HDTV</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DVR</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dirty="0">
                          <a:effectLst/>
                          <a:latin typeface="Arial" pitchFamily="34" charset="0"/>
                          <a:ea typeface="Times New Roman"/>
                          <a:cs typeface="Arial" pitchFamily="34" charset="0"/>
                        </a:rPr>
                        <a:t>Broadband Internet</a:t>
                      </a:r>
                      <a:endParaRPr lang="en-US" sz="14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r>
              <a:tr h="421409">
                <a:tc>
                  <a:txBody>
                    <a:bodyPr/>
                    <a:lstStyle/>
                    <a:p>
                      <a:pPr marL="0" marR="0">
                        <a:spcBef>
                          <a:spcPts val="0"/>
                        </a:spcBef>
                        <a:spcAft>
                          <a:spcPts val="0"/>
                        </a:spcAft>
                      </a:pPr>
                      <a:r>
                        <a:rPr lang="en-US" sz="1400">
                          <a:effectLst/>
                          <a:latin typeface="Arial" pitchFamily="34" charset="0"/>
                          <a:ea typeface="Times New Roman"/>
                          <a:cs typeface="Arial" pitchFamily="34" charset="0"/>
                        </a:rPr>
                        <a:t>Satellite TV</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Bluetooth</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Instant messaging</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a:effectLst/>
                          <a:latin typeface="Arial" pitchFamily="34" charset="0"/>
                          <a:ea typeface="Times New Roman"/>
                          <a:cs typeface="Arial" pitchFamily="34" charset="0"/>
                        </a:rPr>
                        <a:t>DNA profiling</a:t>
                      </a:r>
                      <a:endParaRPr lang="en-US" sz="140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dirty="0">
                          <a:effectLst/>
                          <a:latin typeface="Arial" pitchFamily="34" charset="0"/>
                          <a:ea typeface="Times New Roman"/>
                          <a:cs typeface="Arial" pitchFamily="34" charset="0"/>
                        </a:rPr>
                        <a:t>Personal computers</a:t>
                      </a:r>
                      <a:endParaRPr lang="en-US" sz="14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r>
              <a:tr h="484909">
                <a:tc>
                  <a:txBody>
                    <a:bodyPr/>
                    <a:lstStyle/>
                    <a:p>
                      <a:pPr marL="0" marR="0">
                        <a:spcBef>
                          <a:spcPts val="0"/>
                        </a:spcBef>
                        <a:spcAft>
                          <a:spcPts val="0"/>
                        </a:spcAft>
                      </a:pPr>
                      <a:r>
                        <a:rPr lang="en-US" sz="1400" dirty="0">
                          <a:effectLst/>
                          <a:latin typeface="Arial" pitchFamily="34" charset="0"/>
                          <a:ea typeface="Times New Roman"/>
                          <a:cs typeface="Arial" pitchFamily="34" charset="0"/>
                        </a:rPr>
                        <a:t>Recordable DVDs</a:t>
                      </a:r>
                      <a:endParaRPr lang="en-US" sz="14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dirty="0">
                          <a:effectLst/>
                          <a:latin typeface="Arial" pitchFamily="34" charset="0"/>
                          <a:ea typeface="Times New Roman"/>
                          <a:cs typeface="Arial" pitchFamily="34" charset="0"/>
                        </a:rPr>
                        <a:t>Commercialized GPS</a:t>
                      </a:r>
                      <a:endParaRPr lang="en-US" sz="14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dirty="0">
                          <a:effectLst/>
                          <a:latin typeface="Arial" pitchFamily="34" charset="0"/>
                          <a:ea typeface="Times New Roman"/>
                          <a:cs typeface="Arial" pitchFamily="34" charset="0"/>
                        </a:rPr>
                        <a:t>Consumer digital cameras</a:t>
                      </a:r>
                      <a:endParaRPr lang="en-US" sz="14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dirty="0">
                          <a:effectLst/>
                          <a:latin typeface="Arial" pitchFamily="34" charset="0"/>
                          <a:ea typeface="Times New Roman"/>
                          <a:cs typeface="Arial" pitchFamily="34" charset="0"/>
                        </a:rPr>
                        <a:t>Social networking service</a:t>
                      </a:r>
                      <a:endParaRPr lang="en-US" sz="14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400" dirty="0">
                          <a:effectLst/>
                          <a:latin typeface="Arial" pitchFamily="34" charset="0"/>
                          <a:ea typeface="Times New Roman"/>
                          <a:cs typeface="Arial" pitchFamily="34" charset="0"/>
                        </a:rPr>
                        <a:t>World Wide Web</a:t>
                      </a:r>
                      <a:endParaRPr lang="en-US" sz="1400" dirty="0">
                        <a:effectLst>
                          <a:outerShdw blurRad="50800" dist="38100" algn="tr" rotWithShape="0">
                            <a:prstClr val="black">
                              <a:alpha val="40000"/>
                            </a:prstClr>
                          </a:outerShdw>
                        </a:effectLst>
                        <a:latin typeface="Arial" pitchFamily="34" charset="0"/>
                        <a:ea typeface="Times New Roman"/>
                        <a:cs typeface="Arial" pitchFamily="34"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533400"/>
            <a:ext cx="8077200" cy="1143000"/>
          </a:xfrm>
        </p:spPr>
        <p:txBody>
          <a:bodyPr>
            <a:noAutofit/>
          </a:bodyPr>
          <a:lstStyle/>
          <a:p>
            <a:pPr eaLnBrk="1" hangingPunct="1"/>
            <a:r>
              <a:rPr lang="en-US" sz="4400" dirty="0" smtClean="0"/>
              <a:t>Major Events and Changes Affecting the Future</a:t>
            </a:r>
          </a:p>
        </p:txBody>
      </p:sp>
      <p:sp>
        <p:nvSpPr>
          <p:cNvPr id="29699" name="Rectangle 3"/>
          <p:cNvSpPr>
            <a:spLocks noGrp="1" noChangeArrowheads="1"/>
          </p:cNvSpPr>
          <p:nvPr>
            <p:ph idx="1"/>
          </p:nvPr>
        </p:nvSpPr>
        <p:spPr>
          <a:xfrm>
            <a:off x="685800" y="2133600"/>
            <a:ext cx="8001000" cy="4419600"/>
          </a:xfrm>
        </p:spPr>
        <p:txBody>
          <a:bodyPr>
            <a:normAutofit fontScale="92500" lnSpcReduction="20000"/>
          </a:bodyPr>
          <a:lstStyle/>
          <a:p>
            <a:r>
              <a:rPr lang="en-US" sz="2600" b="1" dirty="0" smtClean="0"/>
              <a:t>Fall of the Berlin Wall</a:t>
            </a:r>
            <a:endParaRPr lang="en-US" sz="2600" dirty="0" smtClean="0">
              <a:effectLst>
                <a:outerShdw blurRad="50800" dist="38100" algn="tr" rotWithShape="0">
                  <a:prstClr val="black">
                    <a:alpha val="40000"/>
                  </a:prstClr>
                </a:outerShdw>
              </a:effectLst>
            </a:endParaRPr>
          </a:p>
          <a:p>
            <a:r>
              <a:rPr lang="en-US" sz="2600" b="1" dirty="0" smtClean="0"/>
              <a:t>Advances in computer technology</a:t>
            </a:r>
            <a:endParaRPr lang="en-US" sz="2600" dirty="0" smtClean="0">
              <a:effectLst>
                <a:outerShdw blurRad="50800" dist="38100" algn="tr" rotWithShape="0">
                  <a:prstClr val="black">
                    <a:alpha val="40000"/>
                  </a:prstClr>
                </a:outerShdw>
              </a:effectLst>
            </a:endParaRPr>
          </a:p>
          <a:p>
            <a:r>
              <a:rPr lang="en-US" sz="2600" b="1" dirty="0" smtClean="0"/>
              <a:t>Advances in communications</a:t>
            </a:r>
            <a:endParaRPr lang="en-US" sz="2600" dirty="0" smtClean="0">
              <a:effectLst>
                <a:outerShdw blurRad="50800" dist="38100" algn="tr" rotWithShape="0">
                  <a:prstClr val="black">
                    <a:alpha val="40000"/>
                  </a:prstClr>
                </a:outerShdw>
              </a:effectLst>
            </a:endParaRPr>
          </a:p>
          <a:p>
            <a:r>
              <a:rPr lang="en-US" sz="2600" b="1" dirty="0" smtClean="0"/>
              <a:t>The knowledge and information explosion</a:t>
            </a:r>
            <a:endParaRPr lang="en-US" sz="2600" dirty="0" smtClean="0">
              <a:effectLst>
                <a:outerShdw blurRad="50800" dist="38100" algn="tr" rotWithShape="0">
                  <a:prstClr val="black">
                    <a:alpha val="40000"/>
                  </a:prstClr>
                </a:outerShdw>
              </a:effectLst>
            </a:endParaRPr>
          </a:p>
          <a:p>
            <a:r>
              <a:rPr lang="en-US" sz="2600" b="1" dirty="0" smtClean="0"/>
              <a:t>Globalization (outsourcing, off-shoring)</a:t>
            </a:r>
            <a:endParaRPr lang="en-US" sz="2600" dirty="0" smtClean="0">
              <a:effectLst>
                <a:outerShdw blurRad="50800" dist="38100" algn="tr" rotWithShape="0">
                  <a:prstClr val="black">
                    <a:alpha val="40000"/>
                  </a:prstClr>
                </a:outerShdw>
              </a:effectLst>
            </a:endParaRPr>
          </a:p>
          <a:p>
            <a:r>
              <a:rPr lang="en-US" sz="2600" b="1" dirty="0" smtClean="0"/>
              <a:t>Environmental challenges/sustainability</a:t>
            </a:r>
            <a:endParaRPr lang="en-US" sz="2600" dirty="0" smtClean="0">
              <a:effectLst>
                <a:outerShdw blurRad="50800" dist="38100" algn="tr" rotWithShape="0">
                  <a:prstClr val="black">
                    <a:alpha val="40000"/>
                  </a:prstClr>
                </a:outerShdw>
              </a:effectLst>
            </a:endParaRPr>
          </a:p>
          <a:p>
            <a:r>
              <a:rPr lang="en-US" sz="2600" b="1" dirty="0" smtClean="0"/>
              <a:t>World population explosion</a:t>
            </a:r>
            <a:endParaRPr lang="en-US" sz="2600" dirty="0" smtClean="0">
              <a:effectLst>
                <a:outerShdw blurRad="50800" dist="38100" algn="tr" rotWithShape="0">
                  <a:prstClr val="black">
                    <a:alpha val="40000"/>
                  </a:prstClr>
                </a:outerShdw>
              </a:effectLst>
            </a:endParaRPr>
          </a:p>
          <a:p>
            <a:r>
              <a:rPr lang="en-US" sz="2600" b="1" dirty="0" smtClean="0"/>
              <a:t>Democratization</a:t>
            </a:r>
            <a:endParaRPr lang="en-US" sz="2600" dirty="0" smtClean="0">
              <a:effectLst>
                <a:outerShdw blurRad="50800" dist="38100" algn="tr" rotWithShape="0">
                  <a:prstClr val="black">
                    <a:alpha val="40000"/>
                  </a:prstClr>
                </a:outerShdw>
              </a:effectLst>
            </a:endParaRPr>
          </a:p>
          <a:p>
            <a:r>
              <a:rPr lang="en-US" sz="2600" b="1" dirty="0" smtClean="0"/>
              <a:t>Pandemic diseases/drug resistant germs</a:t>
            </a:r>
            <a:endParaRPr lang="en-US" sz="2600" dirty="0" smtClean="0">
              <a:effectLst>
                <a:outerShdw blurRad="50800" dist="38100" algn="tr" rotWithShape="0">
                  <a:prstClr val="black">
                    <a:alpha val="40000"/>
                  </a:prstClr>
                </a:outerShdw>
              </a:effectLst>
            </a:endParaRPr>
          </a:p>
          <a:p>
            <a:r>
              <a:rPr lang="en-US" sz="2600" b="1" dirty="0" smtClean="0"/>
              <a:t>Climate change/natural disasters</a:t>
            </a:r>
            <a:endParaRPr lang="en-US" sz="2600" dirty="0" smtClean="0">
              <a:effectLst>
                <a:outerShdw blurRad="50800" dist="38100" algn="tr" rotWithShape="0">
                  <a:prstClr val="black">
                    <a:alpha val="40000"/>
                  </a:prstClr>
                </a:outerShdw>
              </a:effectLst>
            </a:endParaRPr>
          </a:p>
          <a:p>
            <a:r>
              <a:rPr lang="en-US" sz="2600" b="1" dirty="0" smtClean="0"/>
              <a:t>Nuclear proliferation</a:t>
            </a:r>
            <a:endParaRPr lang="en-US" sz="2600" dirty="0" smtClean="0">
              <a:effectLst>
                <a:outerShdw blurRad="50800" dist="38100" algn="tr" rotWithShape="0">
                  <a:prstClr val="black">
                    <a:alpha val="40000"/>
                  </a:prstClr>
                </a:outerShdw>
              </a:effectLst>
            </a:endParaRPr>
          </a:p>
          <a:p>
            <a:r>
              <a:rPr lang="en-US" sz="2600" b="1" dirty="0" smtClean="0"/>
              <a:t>Events of September 11, 2001/threat of terrorism</a:t>
            </a:r>
            <a:endParaRPr lang="en-US" sz="2600" dirty="0" smtClean="0">
              <a:effectLst>
                <a:outerShdw blurRad="50800" dist="38100" algn="tr" rotWithShape="0">
                  <a:prstClr val="black">
                    <a:alpha val="40000"/>
                  </a:prstClr>
                </a:outerShdw>
              </a:effectLst>
            </a:endParaRPr>
          </a:p>
          <a:p>
            <a:pPr eaLnBrk="1" hangingPunct="1"/>
            <a:endParaRPr 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699">
                                            <p:txEl>
                                              <p:pRg st="5" end="5"/>
                                            </p:txEl>
                                          </p:spTgt>
                                        </p:tgtEl>
                                        <p:attrNameLst>
                                          <p:attrName>style.visibility</p:attrName>
                                        </p:attrNameLst>
                                      </p:cBhvr>
                                      <p:to>
                                        <p:strVal val="visible"/>
                                      </p:to>
                                    </p:set>
                                    <p:anim calcmode="lin" valueType="num">
                                      <p:cBhvr additive="base">
                                        <p:cTn id="37"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699">
                                            <p:txEl>
                                              <p:pRg st="6" end="6"/>
                                            </p:txEl>
                                          </p:spTgt>
                                        </p:tgtEl>
                                        <p:attrNameLst>
                                          <p:attrName>style.visibility</p:attrName>
                                        </p:attrNameLst>
                                      </p:cBhvr>
                                      <p:to>
                                        <p:strVal val="visible"/>
                                      </p:to>
                                    </p:set>
                                    <p:anim calcmode="lin" valueType="num">
                                      <p:cBhvr additive="base">
                                        <p:cTn id="43" dur="5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6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699">
                                            <p:txEl>
                                              <p:pRg st="7" end="7"/>
                                            </p:txEl>
                                          </p:spTgt>
                                        </p:tgtEl>
                                        <p:attrNameLst>
                                          <p:attrName>style.visibility</p:attrName>
                                        </p:attrNameLst>
                                      </p:cBhvr>
                                      <p:to>
                                        <p:strVal val="visible"/>
                                      </p:to>
                                    </p:set>
                                    <p:anim calcmode="lin" valueType="num">
                                      <p:cBhvr additive="base">
                                        <p:cTn id="49" dur="500" fill="hold"/>
                                        <p:tgtEl>
                                          <p:spTgt spid="2969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96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699">
                                            <p:txEl>
                                              <p:pRg st="8" end="8"/>
                                            </p:txEl>
                                          </p:spTgt>
                                        </p:tgtEl>
                                        <p:attrNameLst>
                                          <p:attrName>style.visibility</p:attrName>
                                        </p:attrNameLst>
                                      </p:cBhvr>
                                      <p:to>
                                        <p:strVal val="visible"/>
                                      </p:to>
                                    </p:set>
                                    <p:anim calcmode="lin" valueType="num">
                                      <p:cBhvr additive="base">
                                        <p:cTn id="55" dur="500" fill="hold"/>
                                        <p:tgtEl>
                                          <p:spTgt spid="2969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969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699">
                                            <p:txEl>
                                              <p:pRg st="9" end="9"/>
                                            </p:txEl>
                                          </p:spTgt>
                                        </p:tgtEl>
                                        <p:attrNameLst>
                                          <p:attrName>style.visibility</p:attrName>
                                        </p:attrNameLst>
                                      </p:cBhvr>
                                      <p:to>
                                        <p:strVal val="visible"/>
                                      </p:to>
                                    </p:set>
                                    <p:anim calcmode="lin" valueType="num">
                                      <p:cBhvr additive="base">
                                        <p:cTn id="61" dur="500" fill="hold"/>
                                        <p:tgtEl>
                                          <p:spTgt spid="2969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969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9699">
                                            <p:txEl>
                                              <p:pRg st="10" end="10"/>
                                            </p:txEl>
                                          </p:spTgt>
                                        </p:tgtEl>
                                        <p:attrNameLst>
                                          <p:attrName>style.visibility</p:attrName>
                                        </p:attrNameLst>
                                      </p:cBhvr>
                                      <p:to>
                                        <p:strVal val="visible"/>
                                      </p:to>
                                    </p:set>
                                    <p:anim calcmode="lin" valueType="num">
                                      <p:cBhvr additive="base">
                                        <p:cTn id="67" dur="500" fill="hold"/>
                                        <p:tgtEl>
                                          <p:spTgt spid="29699">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96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9699">
                                            <p:txEl>
                                              <p:pRg st="11" end="11"/>
                                            </p:txEl>
                                          </p:spTgt>
                                        </p:tgtEl>
                                        <p:attrNameLst>
                                          <p:attrName>style.visibility</p:attrName>
                                        </p:attrNameLst>
                                      </p:cBhvr>
                                      <p:to>
                                        <p:strVal val="visible"/>
                                      </p:to>
                                    </p:set>
                                    <p:anim calcmode="lin" valueType="num">
                                      <p:cBhvr additive="base">
                                        <p:cTn id="73" dur="500" fill="hold"/>
                                        <p:tgtEl>
                                          <p:spTgt spid="29699">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969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14 Grand Challenges for Engineering</a:t>
            </a:r>
            <a:endParaRPr lang="en-US" dirty="0"/>
          </a:p>
        </p:txBody>
      </p:sp>
      <p:sp>
        <p:nvSpPr>
          <p:cNvPr id="3" name="Content Placeholder 2"/>
          <p:cNvSpPr>
            <a:spLocks noGrp="1"/>
          </p:cNvSpPr>
          <p:nvPr>
            <p:ph idx="1"/>
          </p:nvPr>
        </p:nvSpPr>
        <p:spPr>
          <a:xfrm>
            <a:off x="0" y="1524000"/>
            <a:ext cx="4724400" cy="2438400"/>
          </a:xfrm>
        </p:spPr>
        <p:txBody>
          <a:bodyPr>
            <a:normAutofit fontScale="62500" lnSpcReduction="20000"/>
          </a:bodyPr>
          <a:lstStyle/>
          <a:p>
            <a:pPr marL="457200" indent="-457200">
              <a:buSzPct val="100000"/>
              <a:buFont typeface="+mj-lt"/>
              <a:buAutoNum type="arabicPeriod"/>
            </a:pPr>
            <a:r>
              <a:rPr lang="en-US" sz="4400" dirty="0" smtClean="0">
                <a:effectLst>
                  <a:outerShdw blurRad="50800" dist="38100" algn="tr" rotWithShape="0">
                    <a:prstClr val="black">
                      <a:alpha val="40000"/>
                    </a:prstClr>
                  </a:outerShdw>
                </a:effectLst>
              </a:rPr>
              <a:t>Make solar energy economical</a:t>
            </a:r>
          </a:p>
          <a:p>
            <a:pPr marL="457200" indent="-457200">
              <a:buSzPct val="100000"/>
              <a:buFont typeface="+mj-lt"/>
              <a:buAutoNum type="arabicPeriod"/>
            </a:pPr>
            <a:r>
              <a:rPr lang="en-US" sz="4400" dirty="0" smtClean="0">
                <a:effectLst>
                  <a:outerShdw blurRad="50800" dist="38100" algn="tr" rotWithShape="0">
                    <a:prstClr val="black">
                      <a:alpha val="40000"/>
                    </a:prstClr>
                  </a:outerShdw>
                </a:effectLst>
              </a:rPr>
              <a:t>Provide energy from fusion</a:t>
            </a:r>
          </a:p>
          <a:p>
            <a:pPr marL="457200" indent="-457200">
              <a:buSzPct val="100000"/>
              <a:buFont typeface="+mj-lt"/>
              <a:buAutoNum type="arabicPeriod"/>
            </a:pPr>
            <a:r>
              <a:rPr lang="en-US" sz="4400" dirty="0" smtClean="0">
                <a:effectLst>
                  <a:outerShdw blurRad="50800" dist="38100" algn="tr" rotWithShape="0">
                    <a:prstClr val="black">
                      <a:alpha val="40000"/>
                    </a:prstClr>
                  </a:outerShdw>
                </a:effectLst>
              </a:rPr>
              <a:t>Develop carbon sequestration methods</a:t>
            </a:r>
          </a:p>
          <a:p>
            <a:endParaRPr lang="en-US" dirty="0" smtClean="0">
              <a:effectLst>
                <a:outerShdw blurRad="50800" dist="38100" algn="tr" rotWithShape="0">
                  <a:prstClr val="black">
                    <a:alpha val="40000"/>
                  </a:prstClr>
                </a:outerShdw>
              </a:effectLst>
            </a:endParaRPr>
          </a:p>
          <a:p>
            <a:pPr>
              <a:buNone/>
            </a:pPr>
            <a:endParaRPr lang="en-US" dirty="0" smtClean="0">
              <a:effectLst>
                <a:outerShdw blurRad="50800" dist="38100" algn="tr" rotWithShape="0">
                  <a:prstClr val="black">
                    <a:alpha val="40000"/>
                  </a:prstClr>
                </a:outerShdw>
              </a:effectLst>
            </a:endParaRPr>
          </a:p>
          <a:p>
            <a:endParaRPr lang="en-US" dirty="0"/>
          </a:p>
        </p:txBody>
      </p:sp>
      <p:pic>
        <p:nvPicPr>
          <p:cNvPr id="4" name="Picture 3" descr="Fusion_Reaction.gif"/>
          <p:cNvPicPr>
            <a:picLocks noChangeAspect="1"/>
          </p:cNvPicPr>
          <p:nvPr/>
        </p:nvPicPr>
        <p:blipFill>
          <a:blip r:embed="rId2"/>
          <a:stretch>
            <a:fillRect/>
          </a:stretch>
        </p:blipFill>
        <p:spPr>
          <a:xfrm>
            <a:off x="4419600" y="1676400"/>
            <a:ext cx="4389120" cy="2194560"/>
          </a:xfrm>
          <a:prstGeom prst="rect">
            <a:avLst/>
          </a:prstGeom>
        </p:spPr>
      </p:pic>
      <p:pic>
        <p:nvPicPr>
          <p:cNvPr id="6" name="il_fi" descr="http://www.engineeringchallenges.org/File.aspx?id=11216"/>
          <p:cNvPicPr>
            <a:picLocks noChangeAspect="1"/>
          </p:cNvPicPr>
          <p:nvPr/>
        </p:nvPicPr>
        <p:blipFill>
          <a:blip r:embed="rId3" r:link="rId4"/>
          <a:srcRect/>
          <a:stretch>
            <a:fillRect/>
          </a:stretch>
        </p:blipFill>
        <p:spPr bwMode="auto">
          <a:xfrm>
            <a:off x="381000" y="3810000"/>
            <a:ext cx="3255432" cy="2743200"/>
          </a:xfrm>
          <a:prstGeom prst="rect">
            <a:avLst/>
          </a:prstGeom>
          <a:noFill/>
          <a:ln w="9525">
            <a:noFill/>
            <a:miter lim="800000"/>
            <a:headEnd/>
            <a:tailEnd/>
          </a:ln>
        </p:spPr>
      </p:pic>
      <p:sp>
        <p:nvSpPr>
          <p:cNvPr id="7" name="TextBox 6"/>
          <p:cNvSpPr txBox="1"/>
          <p:nvPr/>
        </p:nvSpPr>
        <p:spPr>
          <a:xfrm>
            <a:off x="3962400" y="4267200"/>
            <a:ext cx="5181600" cy="2246769"/>
          </a:xfrm>
          <a:prstGeom prst="rect">
            <a:avLst/>
          </a:prstGeom>
          <a:noFill/>
        </p:spPr>
        <p:txBody>
          <a:bodyPr wrap="square" rtlCol="0">
            <a:spAutoFit/>
          </a:bodyPr>
          <a:lstStyle/>
          <a:p>
            <a:pPr marL="651510" indent="-514350">
              <a:buFont typeface="+mj-lt"/>
              <a:buAutoNum type="arabicPeriod" startAt="4"/>
            </a:pPr>
            <a:r>
              <a:rPr lang="en-US" sz="2800" dirty="0" smtClean="0">
                <a:effectLst>
                  <a:outerShdw blurRad="50800" dist="38100" algn="tr" rotWithShape="0">
                    <a:prstClr val="black">
                      <a:alpha val="40000"/>
                    </a:prstClr>
                  </a:outerShdw>
                </a:effectLst>
              </a:rPr>
              <a:t>Manage the nitrogen cycle</a:t>
            </a:r>
          </a:p>
          <a:p>
            <a:pPr marL="651510" indent="-514350">
              <a:buFont typeface="+mj-lt"/>
              <a:buAutoNum type="arabicPeriod" startAt="4"/>
            </a:pPr>
            <a:r>
              <a:rPr lang="en-US" sz="2800" dirty="0" smtClean="0">
                <a:effectLst>
                  <a:outerShdw blurRad="50800" dist="38100" algn="tr" rotWithShape="0">
                    <a:prstClr val="black">
                      <a:alpha val="40000"/>
                    </a:prstClr>
                  </a:outerShdw>
                </a:effectLst>
              </a:rPr>
              <a:t>Provide access to clean water</a:t>
            </a:r>
          </a:p>
          <a:p>
            <a:pPr marL="651510" indent="-514350">
              <a:buFont typeface="+mj-lt"/>
              <a:buAutoNum type="arabicPeriod" startAt="4"/>
            </a:pPr>
            <a:r>
              <a:rPr lang="en-US" sz="2800" dirty="0" smtClean="0">
                <a:effectLst>
                  <a:outerShdw blurRad="50800" dist="38100" algn="tr" rotWithShape="0">
                    <a:prstClr val="black">
                      <a:alpha val="40000"/>
                    </a:prstClr>
                  </a:outerShdw>
                </a:effectLst>
              </a:rPr>
              <a:t>Restore and improve urban infrastructure</a:t>
            </a:r>
          </a:p>
          <a:p>
            <a:pPr marL="651510" indent="-514350">
              <a:buFont typeface="+mj-lt"/>
              <a:buAutoNum type="arabicPeriod" startAt="4"/>
            </a:pPr>
            <a:r>
              <a:rPr lang="en-US" sz="2800" dirty="0" smtClean="0">
                <a:effectLst>
                  <a:outerShdw blurRad="50800" dist="38100" algn="tr" rotWithShape="0">
                    <a:prstClr val="black">
                      <a:alpha val="40000"/>
                    </a:prstClr>
                  </a:outerShdw>
                </a:effectLst>
              </a:rPr>
              <a:t>Advance health informatics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14 Grand Challenges for Engineering (continued)</a:t>
            </a:r>
            <a:endParaRPr lang="en-US" dirty="0"/>
          </a:p>
        </p:txBody>
      </p:sp>
      <p:sp>
        <p:nvSpPr>
          <p:cNvPr id="3" name="Content Placeholder 2"/>
          <p:cNvSpPr>
            <a:spLocks noGrp="1"/>
          </p:cNvSpPr>
          <p:nvPr>
            <p:ph idx="1"/>
          </p:nvPr>
        </p:nvSpPr>
        <p:spPr>
          <a:xfrm>
            <a:off x="609600" y="1905000"/>
            <a:ext cx="8229600" cy="4495800"/>
          </a:xfrm>
        </p:spPr>
        <p:txBody>
          <a:bodyPr>
            <a:normAutofit/>
          </a:bodyPr>
          <a:lstStyle/>
          <a:p>
            <a:pPr marL="651510" indent="-514350">
              <a:buSzPct val="100000"/>
              <a:buFont typeface="+mj-lt"/>
              <a:buAutoNum type="arabicPeriod" startAt="8"/>
            </a:pPr>
            <a:r>
              <a:rPr lang="en-US" sz="3200" dirty="0" smtClean="0"/>
              <a:t>Engineer better medicines</a:t>
            </a:r>
          </a:p>
          <a:p>
            <a:pPr marL="651510" indent="-514350">
              <a:buSzPct val="100000"/>
              <a:buFont typeface="+mj-lt"/>
              <a:buAutoNum type="arabicPeriod" startAt="8"/>
            </a:pPr>
            <a:r>
              <a:rPr lang="en-US" sz="3200" dirty="0" smtClean="0"/>
              <a:t>Reverse-engineer the brain</a:t>
            </a:r>
          </a:p>
          <a:p>
            <a:pPr marL="651510" indent="-514350">
              <a:buSzPct val="100000"/>
              <a:buFont typeface="+mj-lt"/>
              <a:buAutoNum type="arabicPeriod" startAt="8"/>
            </a:pPr>
            <a:r>
              <a:rPr lang="en-US" sz="3200" dirty="0" smtClean="0"/>
              <a:t>Prevent nuclear terror</a:t>
            </a:r>
          </a:p>
          <a:p>
            <a:pPr marL="651510" indent="-514350">
              <a:buSzPct val="100000"/>
              <a:buFont typeface="+mj-lt"/>
              <a:buAutoNum type="arabicPeriod" startAt="8"/>
            </a:pPr>
            <a:r>
              <a:rPr lang="en-US" sz="3200" dirty="0" smtClean="0"/>
              <a:t>Secure cyberspace</a:t>
            </a:r>
          </a:p>
          <a:p>
            <a:pPr marL="651510" indent="-514350">
              <a:buSzPct val="100000"/>
              <a:buFont typeface="+mj-lt"/>
              <a:buAutoNum type="arabicPeriod" startAt="8"/>
            </a:pPr>
            <a:r>
              <a:rPr lang="en-US" sz="3200" dirty="0" smtClean="0"/>
              <a:t>Enhance virtual reality</a:t>
            </a:r>
          </a:p>
          <a:p>
            <a:pPr marL="651510" indent="-514350">
              <a:buSzPct val="100000"/>
              <a:buFont typeface="+mj-lt"/>
              <a:buAutoNum type="arabicPeriod" startAt="8"/>
            </a:pPr>
            <a:r>
              <a:rPr lang="en-US" sz="3200" dirty="0" smtClean="0"/>
              <a:t>Advance personalized learning</a:t>
            </a:r>
          </a:p>
          <a:p>
            <a:pPr marL="651510" indent="-514350">
              <a:buSzPct val="100000"/>
              <a:buFont typeface="+mj-lt"/>
              <a:buAutoNum type="arabicPeriod" startAt="8"/>
            </a:pPr>
            <a:r>
              <a:rPr lang="en-US" sz="3200" dirty="0" smtClean="0"/>
              <a:t>Engineer the tools of scientific discovery</a:t>
            </a:r>
            <a:endParaRPr lang="en-US"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Sustainability</a:t>
            </a:r>
            <a:endParaRPr lang="en-US" dirty="0"/>
          </a:p>
        </p:txBody>
      </p:sp>
      <p:sp>
        <p:nvSpPr>
          <p:cNvPr id="3" name="Content Placeholder 2"/>
          <p:cNvSpPr>
            <a:spLocks noGrp="1"/>
          </p:cNvSpPr>
          <p:nvPr>
            <p:ph idx="1"/>
          </p:nvPr>
        </p:nvSpPr>
        <p:spPr>
          <a:xfrm>
            <a:off x="304800" y="990600"/>
            <a:ext cx="8839200" cy="5867400"/>
          </a:xfrm>
        </p:spPr>
        <p:txBody>
          <a:bodyPr>
            <a:normAutofit fontScale="92500" lnSpcReduction="20000"/>
          </a:bodyPr>
          <a:lstStyle/>
          <a:p>
            <a:pPr marL="0">
              <a:buNone/>
            </a:pPr>
            <a:r>
              <a:rPr lang="en-US" sz="2600" i="1" u="sng" dirty="0" smtClean="0"/>
              <a:t>Sustainability</a:t>
            </a:r>
            <a:r>
              <a:rPr lang="en-US" sz="2600" dirty="0" smtClean="0"/>
              <a:t> is meeting the needs of the present without compromising the ability of future generations to meet their own needs.</a:t>
            </a:r>
          </a:p>
          <a:p>
            <a:pPr marL="0">
              <a:spcBef>
                <a:spcPts val="1800"/>
              </a:spcBef>
              <a:buNone/>
            </a:pPr>
            <a:r>
              <a:rPr lang="en-US" sz="2600" u="sng" dirty="0" smtClean="0"/>
              <a:t>Examples of problems</a:t>
            </a:r>
          </a:p>
          <a:p>
            <a:pPr lvl="0"/>
            <a:r>
              <a:rPr lang="en-US" sz="2400" dirty="0" smtClean="0"/>
              <a:t>Global warming/climate change</a:t>
            </a:r>
          </a:p>
          <a:p>
            <a:pPr lvl="0"/>
            <a:r>
              <a:rPr lang="en-US" sz="2400" dirty="0" smtClean="0"/>
              <a:t>Ozone depletion</a:t>
            </a:r>
          </a:p>
          <a:p>
            <a:pPr lvl="0"/>
            <a:r>
              <a:rPr lang="en-US" sz="2400" dirty="0" smtClean="0"/>
              <a:t>Water quality and quantity </a:t>
            </a:r>
          </a:p>
          <a:p>
            <a:pPr lvl="0"/>
            <a:r>
              <a:rPr lang="en-US" sz="2400" dirty="0" smtClean="0"/>
              <a:t>Air pollution</a:t>
            </a:r>
          </a:p>
          <a:p>
            <a:pPr lvl="0"/>
            <a:r>
              <a:rPr lang="en-US" sz="2400" dirty="0" smtClean="0"/>
              <a:t>Dependence on fossil fuels/energy crisis</a:t>
            </a:r>
          </a:p>
          <a:p>
            <a:pPr lvl="0"/>
            <a:r>
              <a:rPr lang="en-US" sz="2400" dirty="0" smtClean="0"/>
              <a:t>Unsustainable agriculture</a:t>
            </a:r>
          </a:p>
          <a:p>
            <a:pPr lvl="0"/>
            <a:r>
              <a:rPr lang="en-US" sz="2400" dirty="0" smtClean="0"/>
              <a:t>Threat of disease</a:t>
            </a:r>
          </a:p>
          <a:p>
            <a:pPr lvl="0"/>
            <a:r>
              <a:rPr lang="en-US" sz="2400" dirty="0" smtClean="0"/>
              <a:t>Waste management and land pollution</a:t>
            </a:r>
          </a:p>
          <a:p>
            <a:pPr lvl="0"/>
            <a:r>
              <a:rPr lang="en-US" sz="2400" dirty="0" smtClean="0"/>
              <a:t>Over-consumption</a:t>
            </a:r>
          </a:p>
          <a:p>
            <a:pPr lvl="0"/>
            <a:r>
              <a:rPr lang="en-US" sz="2400" dirty="0" smtClean="0"/>
              <a:t>World hunger</a:t>
            </a:r>
          </a:p>
          <a:p>
            <a:r>
              <a:rPr lang="en-US" sz="2400" dirty="0" smtClean="0">
                <a:effectLst>
                  <a:outerShdw blurRad="50800" dist="38100" algn="tr" rotWithShape="0">
                    <a:prstClr val="black">
                      <a:alpha val="40000"/>
                    </a:prstClr>
                  </a:outerShdw>
                </a:effectLst>
              </a:rPr>
              <a:t>Loss of ecosystems/deforestation/</a:t>
            </a:r>
          </a:p>
          <a:p>
            <a:pPr>
              <a:buNone/>
            </a:pPr>
            <a:r>
              <a:rPr lang="en-US" sz="2400" dirty="0" smtClean="0">
                <a:effectLst>
                  <a:outerShdw blurRad="50800" dist="38100" algn="tr" rotWithShape="0">
                    <a:prstClr val="black">
                      <a:alpha val="40000"/>
                    </a:prstClr>
                  </a:outerShdw>
                </a:effectLst>
              </a:rPr>
              <a:t>      animal extinction</a:t>
            </a:r>
            <a:endParaRPr lang="en-US" sz="2400" dirty="0"/>
          </a:p>
        </p:txBody>
      </p:sp>
      <p:pic>
        <p:nvPicPr>
          <p:cNvPr id="4" name="Picture 3" descr="sustainability.JPG"/>
          <p:cNvPicPr>
            <a:picLocks noChangeAspect="1"/>
          </p:cNvPicPr>
          <p:nvPr/>
        </p:nvPicPr>
        <p:blipFill>
          <a:blip r:embed="rId3" cstate="print"/>
          <a:stretch>
            <a:fillRect/>
          </a:stretch>
        </p:blipFill>
        <p:spPr>
          <a:xfrm>
            <a:off x="6096000" y="2362200"/>
            <a:ext cx="2753573" cy="41148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1143000"/>
          </a:xfrm>
        </p:spPr>
        <p:txBody>
          <a:bodyPr>
            <a:normAutofit fontScale="90000"/>
          </a:bodyPr>
          <a:lstStyle/>
          <a:p>
            <a:r>
              <a:rPr lang="en-US" dirty="0" smtClean="0"/>
              <a:t>Attributes of “Green Engineering” and Sustainable Designs</a:t>
            </a:r>
            <a:endParaRPr lang="en-US" dirty="0"/>
          </a:p>
        </p:txBody>
      </p:sp>
      <p:sp>
        <p:nvSpPr>
          <p:cNvPr id="3" name="Content Placeholder 2"/>
          <p:cNvSpPr>
            <a:spLocks noGrp="1"/>
          </p:cNvSpPr>
          <p:nvPr>
            <p:ph idx="1"/>
          </p:nvPr>
        </p:nvSpPr>
        <p:spPr>
          <a:xfrm>
            <a:off x="533400" y="1600200"/>
            <a:ext cx="8229600" cy="5257800"/>
          </a:xfrm>
        </p:spPr>
        <p:txBody>
          <a:bodyPr>
            <a:normAutofit fontScale="77500" lnSpcReduction="20000"/>
          </a:bodyPr>
          <a:lstStyle/>
          <a:p>
            <a:pPr lvl="0"/>
            <a:r>
              <a:rPr lang="en-US" dirty="0" smtClean="0"/>
              <a:t>Designs that use less energy or reduce emission</a:t>
            </a:r>
          </a:p>
          <a:p>
            <a:pPr lvl="0"/>
            <a:r>
              <a:rPr lang="en-US" dirty="0" smtClean="0"/>
              <a:t>Designs with minimal carbon footprints</a:t>
            </a:r>
          </a:p>
          <a:p>
            <a:pPr lvl="0"/>
            <a:r>
              <a:rPr lang="en-US" dirty="0" smtClean="0"/>
              <a:t>Designs that reduce material usage or waste in manufacturing</a:t>
            </a:r>
          </a:p>
          <a:p>
            <a:pPr lvl="0"/>
            <a:r>
              <a:rPr lang="en-US" dirty="0" smtClean="0"/>
              <a:t>Designs with no toxic materials</a:t>
            </a:r>
          </a:p>
          <a:p>
            <a:pPr lvl="0"/>
            <a:r>
              <a:rPr lang="en-US" dirty="0" smtClean="0"/>
              <a:t>Designs that comply with environmental standards and regulations</a:t>
            </a:r>
          </a:p>
          <a:p>
            <a:pPr lvl="0"/>
            <a:r>
              <a:rPr lang="en-US" dirty="0" smtClean="0"/>
              <a:t>Manufacturing processes that use less energy and natural resources</a:t>
            </a:r>
          </a:p>
          <a:p>
            <a:pPr lvl="0"/>
            <a:r>
              <a:rPr lang="en-US" dirty="0" smtClean="0"/>
              <a:t>Products that can be disposed of safely, including biodegradable materials and packaging</a:t>
            </a:r>
          </a:p>
          <a:p>
            <a:pPr lvl="0"/>
            <a:r>
              <a:rPr lang="en-US" dirty="0" smtClean="0"/>
              <a:t>Manufacturing processes that minimize the usage or production of substances of concern</a:t>
            </a:r>
          </a:p>
          <a:p>
            <a:pPr lvl="0"/>
            <a:r>
              <a:rPr lang="en-US" dirty="0" smtClean="0"/>
              <a:t>Designs that use renewable/recyclable/recycled materials</a:t>
            </a:r>
          </a:p>
          <a:p>
            <a:pPr lvl="0"/>
            <a:r>
              <a:rPr lang="en-US" dirty="0" smtClean="0"/>
              <a:t>Products that require less packaging</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762000"/>
            <a:ext cx="8001000" cy="1143000"/>
          </a:xfrm>
        </p:spPr>
        <p:txBody>
          <a:bodyPr>
            <a:noAutofit/>
          </a:bodyPr>
          <a:lstStyle/>
          <a:p>
            <a:pPr eaLnBrk="1" hangingPunct="1"/>
            <a:r>
              <a:rPr lang="en-US" sz="5400" dirty="0" smtClean="0"/>
              <a:t>Engineering as a Profession</a:t>
            </a:r>
          </a:p>
        </p:txBody>
      </p:sp>
      <p:sp>
        <p:nvSpPr>
          <p:cNvPr id="31747" name="Rectangle 3"/>
          <p:cNvSpPr>
            <a:spLocks noGrp="1" noChangeArrowheads="1"/>
          </p:cNvSpPr>
          <p:nvPr>
            <p:ph idx="1"/>
          </p:nvPr>
        </p:nvSpPr>
        <p:spPr>
          <a:xfrm>
            <a:off x="0" y="2438400"/>
            <a:ext cx="9144000" cy="4038600"/>
          </a:xfrm>
        </p:spPr>
        <p:txBody>
          <a:bodyPr>
            <a:normAutofit/>
          </a:bodyPr>
          <a:lstStyle/>
          <a:p>
            <a:pPr marL="236538" indent="-182563" eaLnBrk="1" hangingPunct="1">
              <a:buSzTx/>
              <a:buFontTx/>
              <a:buChar char="•"/>
            </a:pPr>
            <a:r>
              <a:rPr lang="en-US" sz="3200" dirty="0" smtClean="0"/>
              <a:t>Characteristics of a learned profession</a:t>
            </a:r>
          </a:p>
          <a:p>
            <a:pPr marL="236538" indent="-182563" eaLnBrk="1" hangingPunct="1">
              <a:buSzTx/>
              <a:buFontTx/>
              <a:buChar char="•"/>
            </a:pPr>
            <a:r>
              <a:rPr lang="en-US" sz="3200" dirty="0" smtClean="0"/>
              <a:t>Professional registration</a:t>
            </a:r>
          </a:p>
          <a:p>
            <a:pPr marL="236538" indent="-182563" eaLnBrk="1" hangingPunct="1">
              <a:spcBef>
                <a:spcPts val="1200"/>
              </a:spcBef>
              <a:buFontTx/>
              <a:buNone/>
            </a:pPr>
            <a:r>
              <a:rPr lang="en-US" sz="2400" dirty="0" smtClean="0"/>
              <a:t>     Graduation from ABET-accredited engineering program</a:t>
            </a:r>
          </a:p>
          <a:p>
            <a:pPr marL="236538" indent="-182563" eaLnBrk="1" hangingPunct="1">
              <a:buFontTx/>
              <a:buNone/>
            </a:pPr>
            <a:r>
              <a:rPr lang="en-US" sz="2400" dirty="0" smtClean="0"/>
              <a:t>     Pass Fundamentals of Engineering Exam (FE)</a:t>
            </a:r>
          </a:p>
          <a:p>
            <a:pPr marL="236538" indent="-182563" eaLnBrk="1" hangingPunct="1">
              <a:buFontTx/>
              <a:buNone/>
            </a:pPr>
            <a:r>
              <a:rPr lang="en-US" sz="2400" dirty="0" smtClean="0"/>
              <a:t>     Complete four years of acceptable engineering practice</a:t>
            </a:r>
          </a:p>
          <a:p>
            <a:pPr marL="236538" indent="-182563" eaLnBrk="1" hangingPunct="1">
              <a:buFontTx/>
              <a:buNone/>
            </a:pPr>
            <a:r>
              <a:rPr lang="en-US" sz="2400" dirty="0" smtClean="0"/>
              <a:t>     Pass the Principles and Practice of Engineering (PE) Exam</a:t>
            </a:r>
          </a:p>
          <a:p>
            <a:pPr marL="236538" indent="-182563" eaLnBrk="1" hangingPunct="1">
              <a:spcBef>
                <a:spcPts val="1800"/>
              </a:spcBef>
              <a:buSzTx/>
              <a:buFontTx/>
              <a:buChar char="•"/>
            </a:pPr>
            <a:r>
              <a:rPr lang="en-US" sz="3200" dirty="0" smtClean="0"/>
              <a:t>Professional societies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 calcmode="lin" valueType="num">
                                      <p:cBhvr additive="base">
                                        <p:cTn id="17" dur="500" fill="hold"/>
                                        <p:tgtEl>
                                          <p:spTgt spid="3174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174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1747">
                                            <p:txEl>
                                              <p:pRg st="3" end="3"/>
                                            </p:txEl>
                                          </p:spTgt>
                                        </p:tgtEl>
                                        <p:attrNameLst>
                                          <p:attrName>style.visibility</p:attrName>
                                        </p:attrNameLst>
                                      </p:cBhvr>
                                      <p:to>
                                        <p:strVal val="visible"/>
                                      </p:to>
                                    </p:set>
                                    <p:anim calcmode="lin" valueType="num">
                                      <p:cBhvr additive="base">
                                        <p:cTn id="21" dur="500" fill="hold"/>
                                        <p:tgtEl>
                                          <p:spTgt spid="31747">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174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1747">
                                            <p:txEl>
                                              <p:pRg st="4" end="4"/>
                                            </p:txEl>
                                          </p:spTgt>
                                        </p:tgtEl>
                                        <p:attrNameLst>
                                          <p:attrName>style.visibility</p:attrName>
                                        </p:attrNameLst>
                                      </p:cBhvr>
                                      <p:to>
                                        <p:strVal val="visible"/>
                                      </p:to>
                                    </p:set>
                                    <p:anim calcmode="lin" valueType="num">
                                      <p:cBhvr additive="base">
                                        <p:cTn id="25" dur="500" fill="hold"/>
                                        <p:tgtEl>
                                          <p:spTgt spid="3174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1747">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1747">
                                            <p:txEl>
                                              <p:pRg st="5" end="5"/>
                                            </p:txEl>
                                          </p:spTgt>
                                        </p:tgtEl>
                                        <p:attrNameLst>
                                          <p:attrName>style.visibility</p:attrName>
                                        </p:attrNameLst>
                                      </p:cBhvr>
                                      <p:to>
                                        <p:strVal val="visible"/>
                                      </p:to>
                                    </p:set>
                                    <p:anim calcmode="lin" valueType="num">
                                      <p:cBhvr additive="base">
                                        <p:cTn id="29" dur="500" fill="hold"/>
                                        <p:tgtEl>
                                          <p:spTgt spid="31747">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17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1747">
                                            <p:txEl>
                                              <p:pRg st="6" end="6"/>
                                            </p:txEl>
                                          </p:spTgt>
                                        </p:tgtEl>
                                        <p:attrNameLst>
                                          <p:attrName>style.visibility</p:attrName>
                                        </p:attrNameLst>
                                      </p:cBhvr>
                                      <p:to>
                                        <p:strVal val="visible"/>
                                      </p:to>
                                    </p:set>
                                    <p:anim calcmode="lin" valueType="num">
                                      <p:cBhvr additive="base">
                                        <p:cTn id="35" dur="500" fill="hold"/>
                                        <p:tgtEl>
                                          <p:spTgt spid="31747">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174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62000"/>
            <a:ext cx="8686800" cy="1143000"/>
          </a:xfrm>
        </p:spPr>
        <p:txBody>
          <a:bodyPr>
            <a:noAutofit/>
          </a:bodyPr>
          <a:lstStyle/>
          <a:p>
            <a:pPr algn="ctr" eaLnBrk="1" hangingPunct="1"/>
            <a:r>
              <a:rPr lang="en-US" sz="4000" dirty="0" smtClean="0"/>
              <a:t>Group Discussion Exercise</a:t>
            </a:r>
            <a:r>
              <a:rPr lang="en-US" sz="4400" dirty="0" smtClean="0"/>
              <a:t/>
            </a:r>
            <a:br>
              <a:rPr lang="en-US" sz="4400" dirty="0" smtClean="0"/>
            </a:br>
            <a:r>
              <a:rPr lang="en-US" sz="4400" dirty="0" smtClean="0"/>
              <a:t>Motorized Beach Wheelchair</a:t>
            </a:r>
          </a:p>
        </p:txBody>
      </p:sp>
      <p:sp>
        <p:nvSpPr>
          <p:cNvPr id="53251" name="Rectangle 3"/>
          <p:cNvSpPr>
            <a:spLocks noGrp="1" noChangeArrowheads="1"/>
          </p:cNvSpPr>
          <p:nvPr>
            <p:ph idx="1"/>
          </p:nvPr>
        </p:nvSpPr>
        <p:spPr>
          <a:xfrm>
            <a:off x="609600" y="2209800"/>
            <a:ext cx="8534400" cy="1981200"/>
          </a:xfrm>
        </p:spPr>
        <p:txBody>
          <a:bodyPr/>
          <a:lstStyle/>
          <a:p>
            <a:pPr marL="365760" indent="53975" eaLnBrk="1" hangingPunct="1">
              <a:lnSpc>
                <a:spcPct val="90000"/>
              </a:lnSpc>
              <a:buFont typeface="Wingdings" pitchFamily="2" charset="2"/>
              <a:buNone/>
            </a:pPr>
            <a:r>
              <a:rPr lang="en-US" sz="3200" dirty="0" smtClean="0"/>
              <a:t>Working in your group, develop a list of specifications for a </a:t>
            </a:r>
            <a:r>
              <a:rPr lang="en-US" sz="3200" b="1" i="1" dirty="0" smtClean="0"/>
              <a:t>motorized wheel chair</a:t>
            </a:r>
            <a:r>
              <a:rPr lang="en-US" sz="3200" dirty="0" smtClean="0"/>
              <a:t> that could be used on a sandy beach.</a:t>
            </a:r>
            <a:r>
              <a:rPr lang="en-US" dirty="0" smtClean="0"/>
              <a:t>  </a:t>
            </a:r>
          </a:p>
          <a:p>
            <a:pPr marL="454025" indent="53975" eaLnBrk="1" hangingPunct="1">
              <a:lnSpc>
                <a:spcPct val="90000"/>
              </a:lnSpc>
              <a:buFont typeface="Wingdings" pitchFamily="2" charset="2"/>
              <a:buNone/>
            </a:pPr>
            <a:endParaRPr lang="en-US" dirty="0" smtClean="0"/>
          </a:p>
        </p:txBody>
      </p:sp>
      <p:sp>
        <p:nvSpPr>
          <p:cNvPr id="53252" name="Text Box 4"/>
          <p:cNvSpPr txBox="1">
            <a:spLocks noChangeArrowheads="1"/>
          </p:cNvSpPr>
          <p:nvPr/>
        </p:nvSpPr>
        <p:spPr bwMode="auto">
          <a:xfrm>
            <a:off x="1050925" y="5299075"/>
            <a:ext cx="6416675" cy="457200"/>
          </a:xfrm>
          <a:prstGeom prst="rect">
            <a:avLst/>
          </a:prstGeom>
          <a:noFill/>
          <a:ln w="9525">
            <a:noFill/>
            <a:miter lim="800000"/>
            <a:headEnd/>
            <a:tailEnd/>
          </a:ln>
        </p:spPr>
        <p:txBody>
          <a:bodyPr>
            <a:spAutoFit/>
          </a:bodyPr>
          <a:lstStyle/>
          <a:p>
            <a:endParaRPr lang="en-US"/>
          </a:p>
        </p:txBody>
      </p:sp>
      <p:sp>
        <p:nvSpPr>
          <p:cNvPr id="53253" name="Text Box 5"/>
          <p:cNvSpPr txBox="1">
            <a:spLocks noChangeArrowheads="1"/>
          </p:cNvSpPr>
          <p:nvPr/>
        </p:nvSpPr>
        <p:spPr bwMode="auto">
          <a:xfrm>
            <a:off x="1066800" y="4191000"/>
            <a:ext cx="7102475" cy="1384995"/>
          </a:xfrm>
          <a:prstGeom prst="rect">
            <a:avLst/>
          </a:prstGeom>
          <a:noFill/>
          <a:ln w="9525">
            <a:noFill/>
            <a:miter lim="800000"/>
            <a:headEnd/>
            <a:tailEnd/>
          </a:ln>
        </p:spPr>
        <p:txBody>
          <a:bodyPr wrap="square">
            <a:spAutoFit/>
          </a:bodyPr>
          <a:lstStyle/>
          <a:p>
            <a:r>
              <a:rPr lang="en-US" sz="2800" dirty="0">
                <a:latin typeface="Arial" charset="0"/>
              </a:rPr>
              <a:t>Appoint a leader to keep the discussion on topic and a recorder to record and report what you come up with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253"/>
                                        </p:tgtEl>
                                        <p:attrNameLst>
                                          <p:attrName>style.visibility</p:attrName>
                                        </p:attrNameLst>
                                      </p:cBhvr>
                                      <p:to>
                                        <p:strVal val="visible"/>
                                      </p:to>
                                    </p:set>
                                    <p:anim calcmode="lin" valueType="num">
                                      <p:cBhvr additive="base">
                                        <p:cTn id="13" dur="500" fill="hold"/>
                                        <p:tgtEl>
                                          <p:spTgt spid="53253"/>
                                        </p:tgtEl>
                                        <p:attrNameLst>
                                          <p:attrName>ppt_x</p:attrName>
                                        </p:attrNameLst>
                                      </p:cBhvr>
                                      <p:tavLst>
                                        <p:tav tm="0">
                                          <p:val>
                                            <p:strVal val="0-#ppt_w/2"/>
                                          </p:val>
                                        </p:tav>
                                        <p:tav tm="100000">
                                          <p:val>
                                            <p:strVal val="#ppt_x"/>
                                          </p:val>
                                        </p:tav>
                                      </p:tavLst>
                                    </p:anim>
                                    <p:anim calcmode="lin" valueType="num">
                                      <p:cBhvr additive="base">
                                        <p:cTn id="14" dur="500" fill="hold"/>
                                        <p:tgtEl>
                                          <p:spTgt spid="532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P spid="5325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762000"/>
            <a:ext cx="8229600" cy="1143000"/>
          </a:xfrm>
        </p:spPr>
        <p:txBody>
          <a:bodyPr>
            <a:normAutofit fontScale="90000"/>
          </a:bodyPr>
          <a:lstStyle/>
          <a:p>
            <a:pPr eaLnBrk="1" hangingPunct="1"/>
            <a:r>
              <a:rPr lang="en-US" dirty="0" smtClean="0"/>
              <a:t>Alternative Group Discussion</a:t>
            </a:r>
            <a:br>
              <a:rPr lang="en-US" dirty="0" smtClean="0"/>
            </a:br>
            <a:r>
              <a:rPr lang="en-US" dirty="0" smtClean="0"/>
              <a:t>Learning More About </a:t>
            </a:r>
            <a:r>
              <a:rPr lang="en-US" i="1" u="sng" dirty="0" smtClean="0"/>
              <a:t>Engineering</a:t>
            </a:r>
          </a:p>
        </p:txBody>
      </p:sp>
      <p:sp>
        <p:nvSpPr>
          <p:cNvPr id="20483" name="Rectangle 3"/>
          <p:cNvSpPr>
            <a:spLocks noGrp="1" noChangeArrowheads="1"/>
          </p:cNvSpPr>
          <p:nvPr>
            <p:ph idx="1"/>
          </p:nvPr>
        </p:nvSpPr>
        <p:spPr>
          <a:xfrm>
            <a:off x="381000" y="2743200"/>
            <a:ext cx="9144000" cy="1752600"/>
          </a:xfrm>
        </p:spPr>
        <p:txBody>
          <a:bodyPr/>
          <a:lstStyle/>
          <a:p>
            <a:pPr marL="53975" indent="-53975" eaLnBrk="1" hangingPunct="1">
              <a:buFont typeface="Wingdings" pitchFamily="2" charset="2"/>
              <a:buNone/>
            </a:pPr>
            <a:r>
              <a:rPr lang="en-US" sz="3200" dirty="0" smtClean="0"/>
              <a:t>In your group, “brainstorm” a list of tangible things you can do to learn more about </a:t>
            </a:r>
            <a:r>
              <a:rPr lang="en-US" sz="3200" b="1" i="1" dirty="0" smtClean="0"/>
              <a:t>engineering</a:t>
            </a:r>
            <a:r>
              <a:rPr lang="en-US" sz="3200" dirty="0" smtClean="0"/>
              <a:t>.  Be bold and creative!</a:t>
            </a:r>
          </a:p>
        </p:txBody>
      </p:sp>
      <p:sp>
        <p:nvSpPr>
          <p:cNvPr id="20484" name="Text Box 4"/>
          <p:cNvSpPr txBox="1">
            <a:spLocks noChangeArrowheads="1"/>
          </p:cNvSpPr>
          <p:nvPr/>
        </p:nvSpPr>
        <p:spPr bwMode="auto">
          <a:xfrm>
            <a:off x="1431925" y="5375275"/>
            <a:ext cx="184150" cy="457200"/>
          </a:xfrm>
          <a:prstGeom prst="rect">
            <a:avLst/>
          </a:prstGeom>
          <a:noFill/>
          <a:ln w="9525">
            <a:noFill/>
            <a:miter lim="800000"/>
            <a:headEnd/>
            <a:tailEnd/>
          </a:ln>
        </p:spPr>
        <p:txBody>
          <a:bodyPr wrap="none">
            <a:spAutoFit/>
          </a:bodyPr>
          <a:lstStyle/>
          <a:p>
            <a:endParaRPr lang="en-US"/>
          </a:p>
        </p:txBody>
      </p:sp>
      <p:sp>
        <p:nvSpPr>
          <p:cNvPr id="20485" name="Text Box 5"/>
          <p:cNvSpPr txBox="1">
            <a:spLocks noChangeArrowheads="1"/>
          </p:cNvSpPr>
          <p:nvPr/>
        </p:nvSpPr>
        <p:spPr bwMode="auto">
          <a:xfrm>
            <a:off x="990600" y="4648200"/>
            <a:ext cx="6934200" cy="1738313"/>
          </a:xfrm>
          <a:prstGeom prst="rect">
            <a:avLst/>
          </a:prstGeom>
          <a:noFill/>
          <a:ln w="9525">
            <a:noFill/>
            <a:miter lim="800000"/>
            <a:headEnd/>
            <a:tailEnd/>
          </a:ln>
        </p:spPr>
        <p:txBody>
          <a:bodyPr>
            <a:spAutoFit/>
          </a:bodyPr>
          <a:lstStyle/>
          <a:p>
            <a:r>
              <a:rPr lang="en-US" sz="2800" dirty="0">
                <a:latin typeface="Arial" charset="0"/>
              </a:rPr>
              <a:t>Appoint a leader to keep the discussion on topic and a recorder to record and report what you come up </a:t>
            </a:r>
            <a:r>
              <a:rPr lang="en-US" sz="2800" dirty="0" smtClean="0">
                <a:latin typeface="Arial" charset="0"/>
              </a:rPr>
              <a:t>with.</a:t>
            </a:r>
            <a:endParaRPr lang="en-US" sz="2800" dirty="0">
              <a:latin typeface="Arial"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dissolve">
                                      <p:cBhvr>
                                        <p:cTn id="7" dur="500"/>
                                        <p:tgtEl>
                                          <p:spTgt spid="204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Clip</a:t>
            </a:r>
            <a:endParaRPr lang="en-US" dirty="0"/>
          </a:p>
        </p:txBody>
      </p:sp>
      <p:sp>
        <p:nvSpPr>
          <p:cNvPr id="3" name="Rectangle 2"/>
          <p:cNvSpPr/>
          <p:nvPr/>
        </p:nvSpPr>
        <p:spPr>
          <a:xfrm>
            <a:off x="2286000" y="2541193"/>
            <a:ext cx="6324600" cy="985270"/>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American Engineer P</a:t>
            </a:r>
            <a:r>
              <a:rPr lang="en-US" dirty="0" smtClean="0">
                <a:latin typeface="Calibri" panose="020F0502020204030204" pitchFamily="34" charset="0"/>
                <a:ea typeface="Calibri" panose="020F0502020204030204" pitchFamily="34" charset="0"/>
                <a:cs typeface="Times New Roman" panose="02020603050405020304" pitchFamily="18" charset="0"/>
              </a:rPr>
              <a:t>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http://www.archive.org/details/American1956</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4296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Assignments due by Tuesday 02/10</a:t>
            </a:r>
            <a:endParaRPr lang="en-US" sz="3200" dirty="0"/>
          </a:p>
        </p:txBody>
      </p:sp>
      <p:sp>
        <p:nvSpPr>
          <p:cNvPr id="3" name="Content Placeholder 2"/>
          <p:cNvSpPr>
            <a:spLocks noGrp="1"/>
          </p:cNvSpPr>
          <p:nvPr>
            <p:ph idx="1"/>
          </p:nvPr>
        </p:nvSpPr>
        <p:spPr>
          <a:xfrm>
            <a:off x="914400" y="1752600"/>
            <a:ext cx="8001000" cy="4343400"/>
          </a:xfrm>
        </p:spPr>
        <p:txBody>
          <a:bodyPr>
            <a:normAutofit fontScale="62500" lnSpcReduction="20000"/>
          </a:bodyPr>
          <a:lstStyle/>
          <a:p>
            <a:r>
              <a:rPr lang="en-US" dirty="0" smtClean="0"/>
              <a:t>Read Chapter 3 of the textbook</a:t>
            </a:r>
          </a:p>
          <a:p>
            <a:pPr lvl="1"/>
            <a:r>
              <a:rPr lang="en-US" dirty="0" smtClean="0"/>
              <a:t>Note your opinions of the sections in your journal</a:t>
            </a:r>
          </a:p>
          <a:p>
            <a:pPr lvl="1"/>
            <a:r>
              <a:rPr lang="en-US" dirty="0" smtClean="0"/>
              <a:t>Note questions, issues or perspectives you have/gained</a:t>
            </a:r>
          </a:p>
          <a:p>
            <a:r>
              <a:rPr lang="en-US" dirty="0" smtClean="0"/>
              <a:t>Exam 1 (02/10/15):  </a:t>
            </a:r>
            <a:r>
              <a:rPr lang="en-US" dirty="0"/>
              <a:t>make sure you </a:t>
            </a:r>
            <a:r>
              <a:rPr lang="en-US" dirty="0" smtClean="0"/>
              <a:t>review  </a:t>
            </a:r>
            <a:r>
              <a:rPr lang="fr-FR" dirty="0" smtClean="0"/>
              <a:t>Prologue</a:t>
            </a:r>
            <a:r>
              <a:rPr lang="fr-FR" dirty="0"/>
              <a:t>, Chapters 1 and </a:t>
            </a:r>
            <a:r>
              <a:rPr lang="fr-FR" dirty="0" smtClean="0"/>
              <a:t>2  of the textbook.</a:t>
            </a:r>
            <a:endParaRPr lang="en-US" dirty="0" smtClean="0"/>
          </a:p>
          <a:p>
            <a:r>
              <a:rPr lang="en-US" dirty="0" smtClean="0"/>
              <a:t>Inform yourself about the different majors/departments the School of Engineering has to offer.</a:t>
            </a:r>
          </a:p>
          <a:p>
            <a:r>
              <a:rPr lang="en-US" dirty="0" smtClean="0"/>
              <a:t>Prepare </a:t>
            </a:r>
            <a:r>
              <a:rPr lang="en-US" i="1" u="sng" dirty="0" smtClean="0"/>
              <a:t>at least three question </a:t>
            </a:r>
            <a:r>
              <a:rPr lang="en-US" dirty="0" smtClean="0"/>
              <a:t>for each departments’ representative and write them in your journal (questions can be about what courses they teach, what excites them about their program, why you should chose their program etc.) </a:t>
            </a:r>
          </a:p>
          <a:p>
            <a:r>
              <a:rPr lang="en-US" dirty="0" smtClean="0"/>
              <a:t>Homework #2:</a:t>
            </a:r>
          </a:p>
          <a:p>
            <a:pPr lvl="1"/>
            <a:r>
              <a:rPr lang="en-US" dirty="0" smtClean="0"/>
              <a:t>a) Make your own top ten list of the rewards and opportunities of an engineering career. Use Landis's list as a guide but feel free to add items you perceive as important to you.  </a:t>
            </a:r>
          </a:p>
          <a:p>
            <a:pPr lvl="1"/>
            <a:r>
              <a:rPr lang="en-US" dirty="0" smtClean="0"/>
              <a:t>b) Write a 2-3 page paper on "Why I Want to be an Engineer" by expanding on your top three items from a).  </a:t>
            </a:r>
          </a:p>
        </p:txBody>
      </p:sp>
    </p:spTree>
    <p:extLst>
      <p:ext uri="{BB962C8B-B14F-4D97-AF65-F5344CB8AC3E}">
        <p14:creationId xmlns:p14="http://schemas.microsoft.com/office/powerpoint/2010/main" val="229630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clip</a:t>
            </a:r>
            <a:endParaRPr lang="en-US" dirty="0"/>
          </a:p>
        </p:txBody>
      </p:sp>
      <p:sp>
        <p:nvSpPr>
          <p:cNvPr id="3" name="Content Placeholder 2"/>
          <p:cNvSpPr>
            <a:spLocks noGrp="1"/>
          </p:cNvSpPr>
          <p:nvPr>
            <p:ph idx="1"/>
          </p:nvPr>
        </p:nvSpPr>
        <p:spPr>
          <a:xfrm>
            <a:off x="457200" y="1600200"/>
            <a:ext cx="8458200" cy="4709160"/>
          </a:xfrm>
        </p:spPr>
        <p:txBody>
          <a:bodyPr/>
          <a:lstStyle/>
          <a:p>
            <a:r>
              <a:rPr lang="en-US" dirty="0"/>
              <a:t>Is Engineering Right For Me? 6 </a:t>
            </a:r>
            <a:r>
              <a:rPr lang="en-US" dirty="0" smtClean="0"/>
              <a:t>min</a:t>
            </a:r>
          </a:p>
          <a:p>
            <a:endParaRPr lang="en-US" dirty="0"/>
          </a:p>
          <a:p>
            <a:r>
              <a:rPr lang="en-US" u="sng" dirty="0">
                <a:hlinkClick r:id="rId2"/>
              </a:rPr>
              <a:t>http://</a:t>
            </a:r>
            <a:r>
              <a:rPr lang="en-US" u="sng" dirty="0" smtClean="0">
                <a:hlinkClick r:id="rId2"/>
              </a:rPr>
              <a:t>www.youtube.com/watch?v=vj-H_Mbfvu4</a:t>
            </a:r>
            <a:endParaRPr lang="en-US" u="sng" dirty="0" smtClean="0"/>
          </a:p>
          <a:p>
            <a:endParaRPr lang="en-US" dirty="0"/>
          </a:p>
        </p:txBody>
      </p:sp>
    </p:spTree>
    <p:extLst>
      <p:ext uri="{BB962C8B-B14F-4D97-AF65-F5344CB8AC3E}">
        <p14:creationId xmlns:p14="http://schemas.microsoft.com/office/powerpoint/2010/main" val="1451427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7200"/>
            <a:ext cx="8229600" cy="1143000"/>
          </a:xfrm>
        </p:spPr>
        <p:txBody>
          <a:bodyPr>
            <a:noAutofit/>
          </a:bodyPr>
          <a:lstStyle/>
          <a:p>
            <a:pPr algn="ctr" eaLnBrk="1" hangingPunct="1"/>
            <a:r>
              <a:rPr lang="en-US" sz="5400" dirty="0" smtClean="0">
                <a:latin typeface="Arial Unicode MS" pitchFamily="34" charset="-128"/>
              </a:rPr>
              <a:t>Learning More about Engineering</a:t>
            </a:r>
          </a:p>
        </p:txBody>
      </p:sp>
      <p:sp>
        <p:nvSpPr>
          <p:cNvPr id="7171" name="Rectangle 3"/>
          <p:cNvSpPr>
            <a:spLocks noGrp="1" noChangeArrowheads="1"/>
          </p:cNvSpPr>
          <p:nvPr>
            <p:ph idx="1"/>
          </p:nvPr>
        </p:nvSpPr>
        <p:spPr>
          <a:xfrm>
            <a:off x="457200" y="2057400"/>
            <a:ext cx="8305800" cy="4495800"/>
          </a:xfrm>
        </p:spPr>
        <p:txBody>
          <a:bodyPr>
            <a:normAutofit/>
          </a:bodyPr>
          <a:lstStyle/>
          <a:p>
            <a:pPr marL="0" indent="0" eaLnBrk="1" hangingPunct="1">
              <a:spcBef>
                <a:spcPts val="0"/>
              </a:spcBef>
            </a:pPr>
            <a:r>
              <a:rPr lang="en-US" sz="3200" dirty="0" smtClean="0">
                <a:latin typeface="Arial Unicode MS" pitchFamily="34" charset="-128"/>
              </a:rPr>
              <a:t>  </a:t>
            </a:r>
            <a:r>
              <a:rPr lang="en-US" sz="4000" dirty="0" smtClean="0">
                <a:latin typeface="Arial Unicode MS" pitchFamily="34" charset="-128"/>
              </a:rPr>
              <a:t>Study Chapter 2 of </a:t>
            </a:r>
            <a:r>
              <a:rPr lang="en-US" sz="4000" i="1" dirty="0" smtClean="0">
                <a:latin typeface="Arial Unicode MS" pitchFamily="34" charset="-128"/>
              </a:rPr>
              <a:t>Studying </a:t>
            </a:r>
          </a:p>
          <a:p>
            <a:pPr marL="0" indent="0" eaLnBrk="1" hangingPunct="1">
              <a:spcBef>
                <a:spcPts val="0"/>
              </a:spcBef>
              <a:buNone/>
            </a:pPr>
            <a:r>
              <a:rPr lang="en-US" sz="4000" i="1" dirty="0" smtClean="0">
                <a:latin typeface="Arial Unicode MS" pitchFamily="34" charset="-128"/>
              </a:rPr>
              <a:t>   Engineering </a:t>
            </a:r>
          </a:p>
          <a:p>
            <a:pPr marL="0" indent="0" eaLnBrk="1" hangingPunct="1"/>
            <a:r>
              <a:rPr lang="en-US" sz="4000" i="1" dirty="0" smtClean="0">
                <a:latin typeface="Arial Unicode MS" pitchFamily="34" charset="-128"/>
              </a:rPr>
              <a:t>  </a:t>
            </a:r>
            <a:r>
              <a:rPr lang="en-US" sz="4000" dirty="0" smtClean="0">
                <a:latin typeface="Arial Unicode MS" pitchFamily="34" charset="-128"/>
              </a:rPr>
              <a:t>Search the web</a:t>
            </a:r>
          </a:p>
          <a:p>
            <a:pPr marL="0" indent="0" eaLnBrk="1" hangingPunct="1"/>
            <a:r>
              <a:rPr lang="en-US" sz="4000" dirty="0" smtClean="0">
                <a:latin typeface="Arial Unicode MS" pitchFamily="34" charset="-128"/>
              </a:rPr>
              <a:t>  Talk to engineering professionals</a:t>
            </a:r>
          </a:p>
          <a:p>
            <a:pPr marL="0" indent="0" eaLnBrk="1" hangingPunct="1"/>
            <a:r>
              <a:rPr lang="en-US" sz="4000" dirty="0" smtClean="0">
                <a:latin typeface="Arial Unicode MS" pitchFamily="34" charset="-128"/>
              </a:rPr>
              <a:t>  Attend career days</a:t>
            </a:r>
          </a:p>
          <a:p>
            <a:pPr marL="0" indent="0" eaLnBrk="1" hangingPunct="1"/>
            <a:r>
              <a:rPr lang="en-US" sz="4000" dirty="0" smtClean="0">
                <a:latin typeface="Arial Unicode MS" pitchFamily="34" charset="-128"/>
              </a:rPr>
              <a:t>  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checkerboard(across)">
                                      <p:cBhvr>
                                        <p:cTn id="7" dur="500"/>
                                        <p:tgtEl>
                                          <p:spTgt spid="7171">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checkerboard(across)">
                                      <p:cBhvr>
                                        <p:cTn id="10" dur="500"/>
                                        <p:tgtEl>
                                          <p:spTgt spid="717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checkerboard(across)">
                                      <p:cBhvr>
                                        <p:cTn id="15" dur="500"/>
                                        <p:tgtEl>
                                          <p:spTgt spid="717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7171">
                                            <p:txEl>
                                              <p:pRg st="3" end="3"/>
                                            </p:txEl>
                                          </p:spTgt>
                                        </p:tgtEl>
                                        <p:attrNameLst>
                                          <p:attrName>style.visibility</p:attrName>
                                        </p:attrNameLst>
                                      </p:cBhvr>
                                      <p:to>
                                        <p:strVal val="visible"/>
                                      </p:to>
                                    </p:set>
                                    <p:animEffect transition="in" filter="checkerboard(across)">
                                      <p:cBhvr>
                                        <p:cTn id="20" dur="500"/>
                                        <p:tgtEl>
                                          <p:spTgt spid="717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Effect transition="in" filter="checkerboard(across)">
                                      <p:cBhvr>
                                        <p:cTn id="25" dur="500"/>
                                        <p:tgtEl>
                                          <p:spTgt spid="717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7171">
                                            <p:txEl>
                                              <p:pRg st="5" end="5"/>
                                            </p:txEl>
                                          </p:spTgt>
                                        </p:tgtEl>
                                        <p:attrNameLst>
                                          <p:attrName>style.visibility</p:attrName>
                                        </p:attrNameLst>
                                      </p:cBhvr>
                                      <p:to>
                                        <p:strVal val="visible"/>
                                      </p:to>
                                    </p:set>
                                    <p:animEffect transition="in" filter="checkerboard(across)">
                                      <p:cBhvr>
                                        <p:cTn id="30"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makes a good engineer?</a:t>
            </a:r>
          </a:p>
        </p:txBody>
      </p:sp>
      <p:sp>
        <p:nvSpPr>
          <p:cNvPr id="3" name="Content Placeholder 2"/>
          <p:cNvSpPr>
            <a:spLocks noGrp="1"/>
          </p:cNvSpPr>
          <p:nvPr>
            <p:ph idx="1"/>
          </p:nvPr>
        </p:nvSpPr>
        <p:spPr/>
        <p:txBody>
          <a:bodyPr/>
          <a:lstStyle/>
          <a:p>
            <a:pPr marL="137160" indent="0">
              <a:buNone/>
            </a:pPr>
            <a:r>
              <a:rPr lang="en-US" dirty="0" smtClean="0"/>
              <a:t>There </a:t>
            </a:r>
            <a:r>
              <a:rPr lang="en-US" dirty="0"/>
              <a:t>is no one “type” of person who becomes an engineer</a:t>
            </a:r>
            <a:r>
              <a:rPr lang="en-US" dirty="0" smtClean="0"/>
              <a:t>.</a:t>
            </a:r>
          </a:p>
          <a:p>
            <a:pPr marL="137160" indent="0">
              <a:buNone/>
            </a:pPr>
            <a:r>
              <a:rPr lang="en-US" dirty="0"/>
              <a:t>Engineers . . .</a:t>
            </a:r>
          </a:p>
          <a:p>
            <a:r>
              <a:rPr lang="en-US" dirty="0"/>
              <a:t>Are creative and imaginative</a:t>
            </a:r>
          </a:p>
          <a:p>
            <a:r>
              <a:rPr lang="en-US" dirty="0"/>
              <a:t>Like collaborating with others</a:t>
            </a:r>
          </a:p>
          <a:p>
            <a:r>
              <a:rPr lang="en-US" dirty="0"/>
              <a:t>Are curious and persistent</a:t>
            </a:r>
          </a:p>
          <a:p>
            <a:r>
              <a:rPr lang="en-US" dirty="0"/>
              <a:t>Want to make a difference</a:t>
            </a:r>
          </a:p>
          <a:p>
            <a:r>
              <a:rPr lang="en-US" dirty="0"/>
              <a:t>Like solving problems or improving processes</a:t>
            </a:r>
          </a:p>
          <a:p>
            <a:endParaRPr lang="en-US" dirty="0"/>
          </a:p>
        </p:txBody>
      </p:sp>
    </p:spTree>
    <p:extLst>
      <p:ext uri="{BB962C8B-B14F-4D97-AF65-F5344CB8AC3E}">
        <p14:creationId xmlns:p14="http://schemas.microsoft.com/office/powerpoint/2010/main" val="2071537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457200"/>
            <a:ext cx="8001000" cy="1143000"/>
          </a:xfrm>
        </p:spPr>
        <p:txBody>
          <a:bodyPr>
            <a:noAutofit/>
          </a:bodyPr>
          <a:lstStyle/>
          <a:p>
            <a:pPr algn="ctr" eaLnBrk="1" hangingPunct="1"/>
            <a:r>
              <a:rPr lang="en-US" sz="5400" dirty="0" smtClean="0"/>
              <a:t>The Engineering Design Process</a:t>
            </a:r>
          </a:p>
        </p:txBody>
      </p:sp>
      <p:sp>
        <p:nvSpPr>
          <p:cNvPr id="1027" name="Rectangle 3"/>
          <p:cNvSpPr>
            <a:spLocks noGrp="1" noChangeArrowheads="1"/>
          </p:cNvSpPr>
          <p:nvPr>
            <p:ph idx="1"/>
          </p:nvPr>
        </p:nvSpPr>
        <p:spPr>
          <a:xfrm>
            <a:off x="0" y="2209800"/>
            <a:ext cx="9753600" cy="4648200"/>
          </a:xfrm>
        </p:spPr>
        <p:txBody>
          <a:bodyPr>
            <a:noAutofit/>
          </a:bodyPr>
          <a:lstStyle/>
          <a:p>
            <a:pPr marL="0" indent="455613" eaLnBrk="1" hangingPunct="1">
              <a:buNone/>
            </a:pPr>
            <a:r>
              <a:rPr lang="en-US" dirty="0" smtClean="0"/>
              <a:t>1 - Customer need or business opportunity</a:t>
            </a:r>
          </a:p>
          <a:p>
            <a:pPr marL="0" indent="455613" eaLnBrk="1" hangingPunct="1">
              <a:buNone/>
            </a:pPr>
            <a:r>
              <a:rPr lang="en-US" dirty="0" smtClean="0"/>
              <a:t>2 - Problem definition/specifications and constraints</a:t>
            </a:r>
          </a:p>
          <a:p>
            <a:pPr marL="0" indent="455613" eaLnBrk="1" hangingPunct="1">
              <a:buNone/>
            </a:pPr>
            <a:r>
              <a:rPr lang="en-US" dirty="0" smtClean="0"/>
              <a:t>3 - Data and information collection</a:t>
            </a:r>
          </a:p>
          <a:p>
            <a:pPr marL="0" indent="455613" eaLnBrk="1" hangingPunct="1">
              <a:buNone/>
            </a:pPr>
            <a:r>
              <a:rPr lang="en-US" dirty="0" smtClean="0"/>
              <a:t>4 - Development of alternative designs</a:t>
            </a:r>
          </a:p>
          <a:p>
            <a:pPr marL="0" indent="455613" eaLnBrk="1" hangingPunct="1">
              <a:buNone/>
            </a:pPr>
            <a:r>
              <a:rPr lang="en-US" dirty="0" smtClean="0"/>
              <a:t>5 - Evaluation of designs/selection of optimal design         </a:t>
            </a:r>
          </a:p>
          <a:p>
            <a:pPr marL="0" indent="455613" eaLnBrk="1" hangingPunct="1">
              <a:buNone/>
            </a:pPr>
            <a:r>
              <a:rPr lang="en-US" dirty="0" smtClean="0"/>
              <a:t>6 - Implementation of optimal design</a:t>
            </a:r>
          </a:p>
          <a:p>
            <a:pPr marL="0" indent="455613" eaLnBrk="1" hangingPunct="1">
              <a:buNone/>
            </a:pPr>
            <a:r>
              <a:rPr lang="en-US" dirty="0" smtClean="0"/>
              <a:t>7 - Testing and evaluation of the design</a:t>
            </a:r>
          </a:p>
          <a:p>
            <a:pPr marL="0" indent="455613" eaLnBrk="1" hangingPunct="1">
              <a:buNone/>
            </a:pPr>
            <a:r>
              <a:rPr lang="en-US" dirty="0" smtClean="0"/>
              <a:t>8 - Redesign and retest, if necessary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additive="base">
                                        <p:cTn id="13" dur="500" fill="hold"/>
                                        <p:tgtEl>
                                          <p:spTgt spid="10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additive="base">
                                        <p:cTn id="19" dur="500" fill="hold"/>
                                        <p:tgtEl>
                                          <p:spTgt spid="10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additive="base">
                                        <p:cTn id="25" dur="500" fill="hold"/>
                                        <p:tgtEl>
                                          <p:spTgt spid="10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additive="base">
                                        <p:cTn id="31" dur="500" fill="hold"/>
                                        <p:tgtEl>
                                          <p:spTgt spid="10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7">
                                            <p:txEl>
                                              <p:pRg st="5" end="5"/>
                                            </p:txEl>
                                          </p:spTgt>
                                        </p:tgtEl>
                                        <p:attrNameLst>
                                          <p:attrName>style.visibility</p:attrName>
                                        </p:attrNameLst>
                                      </p:cBhvr>
                                      <p:to>
                                        <p:strVal val="visible"/>
                                      </p:to>
                                    </p:set>
                                    <p:anim calcmode="lin" valueType="num">
                                      <p:cBhvr additive="base">
                                        <p:cTn id="37" dur="500" fill="hold"/>
                                        <p:tgtEl>
                                          <p:spTgt spid="10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27">
                                            <p:txEl>
                                              <p:pRg st="6" end="6"/>
                                            </p:txEl>
                                          </p:spTgt>
                                        </p:tgtEl>
                                        <p:attrNameLst>
                                          <p:attrName>style.visibility</p:attrName>
                                        </p:attrNameLst>
                                      </p:cBhvr>
                                      <p:to>
                                        <p:strVal val="visible"/>
                                      </p:to>
                                    </p:set>
                                    <p:anim calcmode="lin" valueType="num">
                                      <p:cBhvr additive="base">
                                        <p:cTn id="43" dur="500" fill="hold"/>
                                        <p:tgtEl>
                                          <p:spTgt spid="102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27">
                                            <p:txEl>
                                              <p:pRg st="7" end="7"/>
                                            </p:txEl>
                                          </p:spTgt>
                                        </p:tgtEl>
                                        <p:attrNameLst>
                                          <p:attrName>style.visibility</p:attrName>
                                        </p:attrNameLst>
                                      </p:cBhvr>
                                      <p:to>
                                        <p:strVal val="visible"/>
                                      </p:to>
                                    </p:set>
                                    <p:anim calcmode="lin" valueType="num">
                                      <p:cBhvr additive="base">
                                        <p:cTn id="49" dur="500" fill="hold"/>
                                        <p:tgtEl>
                                          <p:spTgt spid="102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2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6000" dirty="0" smtClean="0"/>
              <a:t>How Things Work</a:t>
            </a:r>
            <a:endParaRPr lang="en-US" sz="6000" dirty="0"/>
          </a:p>
        </p:txBody>
      </p:sp>
      <p:sp>
        <p:nvSpPr>
          <p:cNvPr id="3" name="Content Placeholder 2"/>
          <p:cNvSpPr>
            <a:spLocks noGrp="1"/>
          </p:cNvSpPr>
          <p:nvPr>
            <p:ph idx="1"/>
          </p:nvPr>
        </p:nvSpPr>
        <p:spPr>
          <a:xfrm>
            <a:off x="0" y="2148840"/>
            <a:ext cx="8686800" cy="3947160"/>
          </a:xfrm>
        </p:spPr>
        <p:txBody>
          <a:bodyPr>
            <a:normAutofit/>
          </a:bodyPr>
          <a:lstStyle/>
          <a:p>
            <a:pPr marL="914400"/>
            <a:r>
              <a:rPr lang="en-US" sz="3200" dirty="0" smtClean="0"/>
              <a:t>Internet  (e.g., </a:t>
            </a:r>
            <a:r>
              <a:rPr lang="en-US" sz="3200" u="sng" dirty="0" smtClean="0"/>
              <a:t>www.howstuffworks.com</a:t>
            </a:r>
            <a:r>
              <a:rPr lang="en-US" sz="3200" dirty="0" smtClean="0"/>
              <a:t>)</a:t>
            </a:r>
          </a:p>
          <a:p>
            <a:pPr marL="914400">
              <a:spcBef>
                <a:spcPts val="1200"/>
              </a:spcBef>
            </a:pPr>
            <a:r>
              <a:rPr lang="en-US" sz="3200" dirty="0" smtClean="0"/>
              <a:t>Trade magazines (e.g., Popular Mechanics, PC World, etc.)</a:t>
            </a:r>
          </a:p>
          <a:p>
            <a:pPr marL="914400">
              <a:spcBef>
                <a:spcPts val="1200"/>
              </a:spcBef>
            </a:pPr>
            <a:r>
              <a:rPr lang="en-US" sz="3200" dirty="0" smtClean="0"/>
              <a:t>Engineering society websites and magazines (e.g., </a:t>
            </a:r>
            <a:r>
              <a:rPr lang="en-US" sz="3200" u="sng" dirty="0" smtClean="0"/>
              <a:t>www.spectrum.ieee.org</a:t>
            </a:r>
            <a:r>
              <a:rPr lang="en-US" sz="3200" dirty="0" smtClean="0"/>
              <a:t>)</a:t>
            </a:r>
          </a:p>
          <a:p>
            <a:pPr marL="914400">
              <a:spcBef>
                <a:spcPts val="1200"/>
              </a:spcBef>
            </a:pPr>
            <a:r>
              <a:rPr lang="en-US" sz="3200" dirty="0" smtClean="0"/>
              <a:t>Reverse engineering</a:t>
            </a:r>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7495</TotalTime>
  <Words>2255</Words>
  <Application>Microsoft Office PowerPoint</Application>
  <PresentationFormat>On-screen Show (4:3)</PresentationFormat>
  <Paragraphs>496</Paragraphs>
  <Slides>40</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 Unicode MS</vt:lpstr>
      <vt:lpstr>Arial</vt:lpstr>
      <vt:lpstr>Book Antiqua</vt:lpstr>
      <vt:lpstr>Calibri</vt:lpstr>
      <vt:lpstr>LinePrinter</vt:lpstr>
      <vt:lpstr>Lucida Sans</vt:lpstr>
      <vt:lpstr>Times New Roman</vt:lpstr>
      <vt:lpstr>Wingdings</vt:lpstr>
      <vt:lpstr>Wingdings 2</vt:lpstr>
      <vt:lpstr>Wingdings 3</vt:lpstr>
      <vt:lpstr>Apex</vt:lpstr>
      <vt:lpstr>  Chapter 2</vt:lpstr>
      <vt:lpstr>Chapter Overview</vt:lpstr>
      <vt:lpstr>What is Engineering?</vt:lpstr>
      <vt:lpstr>Video Clip</vt:lpstr>
      <vt:lpstr>Video clip</vt:lpstr>
      <vt:lpstr>Learning More about Engineering</vt:lpstr>
      <vt:lpstr>Who makes a good engineer?</vt:lpstr>
      <vt:lpstr>The Engineering Design Process</vt:lpstr>
      <vt:lpstr>How Things Work</vt:lpstr>
      <vt:lpstr>Case Study – Human-Powered Helicopter</vt:lpstr>
      <vt:lpstr>Job Satisfaction</vt:lpstr>
      <vt:lpstr>10 Reasons to Love Engineering</vt:lpstr>
      <vt:lpstr>Reasons to Love Engineering</vt:lpstr>
      <vt:lpstr>Reasons to Love Engineering</vt:lpstr>
      <vt:lpstr>Rewards and Opportunities of an Engineering Career</vt:lpstr>
      <vt:lpstr>Varied Opportunities</vt:lpstr>
      <vt:lpstr>People Educated as Engineers</vt:lpstr>
      <vt:lpstr>PowerPoint Presentation</vt:lpstr>
      <vt:lpstr>PowerPoint Presentation</vt:lpstr>
      <vt:lpstr>Diversity of Job Functions</vt:lpstr>
      <vt:lpstr>Financial Reward</vt:lpstr>
      <vt:lpstr>Prestige</vt:lpstr>
      <vt:lpstr>Greatest Engineering Achievements of 20th Century</vt:lpstr>
      <vt:lpstr>Greatest Engineering Achievements of the 20th Century (continued)</vt:lpstr>
      <vt:lpstr>What will be the Greatest Engineering Achievements of the 21st century?</vt:lpstr>
      <vt:lpstr>Engineering Disciplines</vt:lpstr>
      <vt:lpstr>Engineering Job Functions</vt:lpstr>
      <vt:lpstr>Employment Areas for Individuals with Engineering Degrees</vt:lpstr>
      <vt:lpstr>Manufacturing Industry Sectors Employing Largest Number of Engineers</vt:lpstr>
      <vt:lpstr>Non-manufacturing Industry Sectors Employing Largest Number of Engineers </vt:lpstr>
      <vt:lpstr>50 Greatest Technological Inventions of Past 25 Years</vt:lpstr>
      <vt:lpstr>Major Events and Changes Affecting the Future</vt:lpstr>
      <vt:lpstr>14 Grand Challenges for Engineering</vt:lpstr>
      <vt:lpstr>14 Grand Challenges for Engineering (continued)</vt:lpstr>
      <vt:lpstr>Sustainability</vt:lpstr>
      <vt:lpstr>Attributes of “Green Engineering” and Sustainable Designs</vt:lpstr>
      <vt:lpstr>Engineering as a Profession</vt:lpstr>
      <vt:lpstr>Group Discussion Exercise Motorized Beach Wheelchair</vt:lpstr>
      <vt:lpstr>Alternative Group Discussion Learning More About Engineering</vt:lpstr>
      <vt:lpstr>Assignments due by Tuesday 02/10</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landis</dc:creator>
  <cp:lastModifiedBy>Edmund Morris</cp:lastModifiedBy>
  <cp:revision>73</cp:revision>
  <dcterms:created xsi:type="dcterms:W3CDTF">2006-03-25T00:02:20Z</dcterms:created>
  <dcterms:modified xsi:type="dcterms:W3CDTF">2015-02-02T22:20:10Z</dcterms:modified>
</cp:coreProperties>
</file>