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293" r:id="rId2"/>
    <p:sldId id="329" r:id="rId3"/>
    <p:sldId id="294" r:id="rId4"/>
    <p:sldId id="295" r:id="rId5"/>
    <p:sldId id="296" r:id="rId6"/>
    <p:sldId id="299" r:id="rId7"/>
    <p:sldId id="298" r:id="rId8"/>
    <p:sldId id="301" r:id="rId9"/>
    <p:sldId id="338" r:id="rId10"/>
    <p:sldId id="302" r:id="rId11"/>
    <p:sldId id="303" r:id="rId12"/>
    <p:sldId id="304" r:id="rId13"/>
    <p:sldId id="339" r:id="rId14"/>
    <p:sldId id="305" r:id="rId15"/>
    <p:sldId id="340" r:id="rId16"/>
    <p:sldId id="306" r:id="rId17"/>
    <p:sldId id="307" r:id="rId18"/>
    <p:sldId id="308" r:id="rId19"/>
    <p:sldId id="330" r:id="rId20"/>
    <p:sldId id="309" r:id="rId21"/>
    <p:sldId id="331" r:id="rId22"/>
    <p:sldId id="332" r:id="rId23"/>
    <p:sldId id="333" r:id="rId24"/>
    <p:sldId id="334" r:id="rId25"/>
    <p:sldId id="335" r:id="rId26"/>
    <p:sldId id="337" r:id="rId27"/>
    <p:sldId id="336" r:id="rId28"/>
    <p:sldId id="311" r:id="rId29"/>
    <p:sldId id="312" r:id="rId30"/>
    <p:sldId id="313" r:id="rId31"/>
    <p:sldId id="316" r:id="rId32"/>
    <p:sldId id="341" r:id="rId33"/>
    <p:sldId id="315" r:id="rId34"/>
    <p:sldId id="317" r:id="rId35"/>
    <p:sldId id="318" r:id="rId36"/>
    <p:sldId id="319" r:id="rId37"/>
    <p:sldId id="320" r:id="rId38"/>
    <p:sldId id="322" r:id="rId39"/>
    <p:sldId id="321" r:id="rId40"/>
    <p:sldId id="342" r:id="rId41"/>
    <p:sldId id="324" r:id="rId42"/>
    <p:sldId id="323" r:id="rId43"/>
    <p:sldId id="327" r:id="rId44"/>
    <p:sldId id="326" r:id="rId45"/>
    <p:sldId id="328" r:id="rId46"/>
  </p:sldIdLst>
  <p:sldSz cx="9144000" cy="6858000" type="screen4x3"/>
  <p:notesSz cx="6954838" cy="93091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21" autoAdjust="0"/>
    <p:restoredTop sz="94660"/>
  </p:normalViewPr>
  <p:slideViewPr>
    <p:cSldViewPr>
      <p:cViewPr varScale="1">
        <p:scale>
          <a:sx n="51" d="100"/>
          <a:sy n="51" d="100"/>
        </p:scale>
        <p:origin x="-10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4434" name="Rectangle 2"/>
          <p:cNvSpPr>
            <a:spLocks noGrp="1" noChangeArrowheads="1"/>
          </p:cNvSpPr>
          <p:nvPr>
            <p:ph type="hdr" sz="quarter"/>
          </p:nvPr>
        </p:nvSpPr>
        <p:spPr bwMode="auto">
          <a:xfrm>
            <a:off x="1" y="0"/>
            <a:ext cx="3013763" cy="465455"/>
          </a:xfrm>
          <a:prstGeom prst="rect">
            <a:avLst/>
          </a:prstGeom>
          <a:noFill/>
          <a:ln w="9525">
            <a:noFill/>
            <a:miter lim="800000"/>
            <a:headEnd/>
            <a:tailEnd/>
          </a:ln>
          <a:effectLst/>
        </p:spPr>
        <p:txBody>
          <a:bodyPr vert="horz" wrap="square" lIns="92922" tIns="46461" rIns="92922" bIns="46461" numCol="1" anchor="t" anchorCtr="0" compatLnSpc="1">
            <a:prstTxWarp prst="textNoShape">
              <a:avLst/>
            </a:prstTxWarp>
          </a:bodyPr>
          <a:lstStyle>
            <a:lvl1pPr>
              <a:defRPr sz="1200" dirty="0"/>
            </a:lvl1pPr>
          </a:lstStyle>
          <a:p>
            <a:pPr>
              <a:defRPr/>
            </a:pPr>
            <a:endParaRPr lang="en-US"/>
          </a:p>
        </p:txBody>
      </p:sp>
      <p:sp>
        <p:nvSpPr>
          <p:cNvPr id="274435" name="Rectangle 3"/>
          <p:cNvSpPr>
            <a:spLocks noGrp="1" noChangeArrowheads="1"/>
          </p:cNvSpPr>
          <p:nvPr>
            <p:ph type="dt" sz="quarter" idx="1"/>
          </p:nvPr>
        </p:nvSpPr>
        <p:spPr bwMode="auto">
          <a:xfrm>
            <a:off x="3939467" y="0"/>
            <a:ext cx="3013763" cy="465455"/>
          </a:xfrm>
          <a:prstGeom prst="rect">
            <a:avLst/>
          </a:prstGeom>
          <a:noFill/>
          <a:ln w="9525">
            <a:noFill/>
            <a:miter lim="800000"/>
            <a:headEnd/>
            <a:tailEnd/>
          </a:ln>
          <a:effectLst/>
        </p:spPr>
        <p:txBody>
          <a:bodyPr vert="horz" wrap="square" lIns="92922" tIns="46461" rIns="92922" bIns="46461" numCol="1" anchor="t" anchorCtr="0" compatLnSpc="1">
            <a:prstTxWarp prst="textNoShape">
              <a:avLst/>
            </a:prstTxWarp>
          </a:bodyPr>
          <a:lstStyle>
            <a:lvl1pPr algn="r">
              <a:defRPr sz="1200" dirty="0"/>
            </a:lvl1pPr>
          </a:lstStyle>
          <a:p>
            <a:pPr>
              <a:defRPr/>
            </a:pPr>
            <a:endParaRPr lang="en-US"/>
          </a:p>
        </p:txBody>
      </p:sp>
      <p:sp>
        <p:nvSpPr>
          <p:cNvPr id="274436" name="Rectangle 4"/>
          <p:cNvSpPr>
            <a:spLocks noGrp="1" noChangeArrowheads="1"/>
          </p:cNvSpPr>
          <p:nvPr>
            <p:ph type="ftr" sz="quarter" idx="2"/>
          </p:nvPr>
        </p:nvSpPr>
        <p:spPr bwMode="auto">
          <a:xfrm>
            <a:off x="1" y="8842030"/>
            <a:ext cx="3013763" cy="465455"/>
          </a:xfrm>
          <a:prstGeom prst="rect">
            <a:avLst/>
          </a:prstGeom>
          <a:noFill/>
          <a:ln w="9525">
            <a:noFill/>
            <a:miter lim="800000"/>
            <a:headEnd/>
            <a:tailEnd/>
          </a:ln>
          <a:effectLst/>
        </p:spPr>
        <p:txBody>
          <a:bodyPr vert="horz" wrap="square" lIns="92922" tIns="46461" rIns="92922" bIns="46461" numCol="1" anchor="b" anchorCtr="0" compatLnSpc="1">
            <a:prstTxWarp prst="textNoShape">
              <a:avLst/>
            </a:prstTxWarp>
          </a:bodyPr>
          <a:lstStyle>
            <a:lvl1pPr>
              <a:defRPr sz="1200" dirty="0"/>
            </a:lvl1pPr>
          </a:lstStyle>
          <a:p>
            <a:pPr>
              <a:defRPr/>
            </a:pPr>
            <a:endParaRPr lang="en-US"/>
          </a:p>
        </p:txBody>
      </p:sp>
      <p:sp>
        <p:nvSpPr>
          <p:cNvPr id="274437" name="Rectangle 5"/>
          <p:cNvSpPr>
            <a:spLocks noGrp="1" noChangeArrowheads="1"/>
          </p:cNvSpPr>
          <p:nvPr>
            <p:ph type="sldNum" sz="quarter" idx="3"/>
          </p:nvPr>
        </p:nvSpPr>
        <p:spPr bwMode="auto">
          <a:xfrm>
            <a:off x="3939467" y="8842030"/>
            <a:ext cx="3013763" cy="465455"/>
          </a:xfrm>
          <a:prstGeom prst="rect">
            <a:avLst/>
          </a:prstGeom>
          <a:noFill/>
          <a:ln w="9525">
            <a:noFill/>
            <a:miter lim="800000"/>
            <a:headEnd/>
            <a:tailEnd/>
          </a:ln>
          <a:effectLst/>
        </p:spPr>
        <p:txBody>
          <a:bodyPr vert="horz" wrap="square" lIns="92922" tIns="46461" rIns="92922" bIns="46461" numCol="1" anchor="b" anchorCtr="0" compatLnSpc="1">
            <a:prstTxWarp prst="textNoShape">
              <a:avLst/>
            </a:prstTxWarp>
          </a:bodyPr>
          <a:lstStyle>
            <a:lvl1pPr algn="r">
              <a:defRPr sz="1200"/>
            </a:lvl1pPr>
          </a:lstStyle>
          <a:p>
            <a:pPr>
              <a:defRPr/>
            </a:pPr>
            <a:fld id="{6108DBF0-F805-474B-9ACF-A1766B0ABB2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13763" cy="465455"/>
          </a:xfrm>
          <a:prstGeom prst="rect">
            <a:avLst/>
          </a:prstGeom>
          <a:noFill/>
          <a:ln w="9525">
            <a:noFill/>
            <a:miter lim="800000"/>
            <a:headEnd/>
            <a:tailEnd/>
          </a:ln>
          <a:effectLst/>
        </p:spPr>
        <p:txBody>
          <a:bodyPr vert="horz" wrap="square" lIns="92922" tIns="46461" rIns="92922" bIns="46461" numCol="1" anchor="t" anchorCtr="0" compatLnSpc="1">
            <a:prstTxWarp prst="textNoShape">
              <a:avLst/>
            </a:prstTxWarp>
          </a:bodyPr>
          <a:lstStyle>
            <a:lvl1pPr>
              <a:defRPr sz="1200" dirty="0"/>
            </a:lvl1pPr>
          </a:lstStyle>
          <a:p>
            <a:pPr>
              <a:defRPr/>
            </a:pPr>
            <a:endParaRPr lang="en-US"/>
          </a:p>
        </p:txBody>
      </p:sp>
      <p:sp>
        <p:nvSpPr>
          <p:cNvPr id="4099" name="Rectangle 3"/>
          <p:cNvSpPr>
            <a:spLocks noGrp="1" noChangeArrowheads="1"/>
          </p:cNvSpPr>
          <p:nvPr>
            <p:ph type="dt" idx="1"/>
          </p:nvPr>
        </p:nvSpPr>
        <p:spPr bwMode="auto">
          <a:xfrm>
            <a:off x="3941076" y="0"/>
            <a:ext cx="3013763" cy="465455"/>
          </a:xfrm>
          <a:prstGeom prst="rect">
            <a:avLst/>
          </a:prstGeom>
          <a:noFill/>
          <a:ln w="9525">
            <a:noFill/>
            <a:miter lim="800000"/>
            <a:headEnd/>
            <a:tailEnd/>
          </a:ln>
          <a:effectLst/>
        </p:spPr>
        <p:txBody>
          <a:bodyPr vert="horz" wrap="square" lIns="92922" tIns="46461" rIns="92922" bIns="46461" numCol="1" anchor="t" anchorCtr="0" compatLnSpc="1">
            <a:prstTxWarp prst="textNoShape">
              <a:avLst/>
            </a:prstTxWarp>
          </a:bodyPr>
          <a:lstStyle>
            <a:lvl1pPr algn="r">
              <a:defRPr sz="1200" dirty="0"/>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50938" y="698500"/>
            <a:ext cx="4652962" cy="349091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7313" y="4421824"/>
            <a:ext cx="5100215" cy="4189095"/>
          </a:xfrm>
          <a:prstGeom prst="rect">
            <a:avLst/>
          </a:prstGeom>
          <a:noFill/>
          <a:ln w="9525">
            <a:noFill/>
            <a:miter lim="800000"/>
            <a:headEnd/>
            <a:tailEnd/>
          </a:ln>
          <a:effectLst/>
        </p:spPr>
        <p:txBody>
          <a:bodyPr vert="horz" wrap="square" lIns="92922" tIns="46461" rIns="92922" bIns="4646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843646"/>
            <a:ext cx="3013763" cy="465455"/>
          </a:xfrm>
          <a:prstGeom prst="rect">
            <a:avLst/>
          </a:prstGeom>
          <a:noFill/>
          <a:ln w="9525">
            <a:noFill/>
            <a:miter lim="800000"/>
            <a:headEnd/>
            <a:tailEnd/>
          </a:ln>
          <a:effectLst/>
        </p:spPr>
        <p:txBody>
          <a:bodyPr vert="horz" wrap="square" lIns="92922" tIns="46461" rIns="92922" bIns="46461" numCol="1" anchor="b" anchorCtr="0" compatLnSpc="1">
            <a:prstTxWarp prst="textNoShape">
              <a:avLst/>
            </a:prstTxWarp>
          </a:bodyPr>
          <a:lstStyle>
            <a:lvl1pPr>
              <a:defRPr sz="1200" dirty="0"/>
            </a:lvl1pPr>
          </a:lstStyle>
          <a:p>
            <a:pPr>
              <a:defRPr/>
            </a:pPr>
            <a:endParaRPr lang="en-US"/>
          </a:p>
        </p:txBody>
      </p:sp>
      <p:sp>
        <p:nvSpPr>
          <p:cNvPr id="4103" name="Rectangle 7"/>
          <p:cNvSpPr>
            <a:spLocks noGrp="1" noChangeArrowheads="1"/>
          </p:cNvSpPr>
          <p:nvPr>
            <p:ph type="sldNum" sz="quarter" idx="5"/>
          </p:nvPr>
        </p:nvSpPr>
        <p:spPr bwMode="auto">
          <a:xfrm>
            <a:off x="3941076" y="8843646"/>
            <a:ext cx="3013763" cy="465455"/>
          </a:xfrm>
          <a:prstGeom prst="rect">
            <a:avLst/>
          </a:prstGeom>
          <a:noFill/>
          <a:ln w="9525">
            <a:noFill/>
            <a:miter lim="800000"/>
            <a:headEnd/>
            <a:tailEnd/>
          </a:ln>
          <a:effectLst/>
        </p:spPr>
        <p:txBody>
          <a:bodyPr vert="horz" wrap="square" lIns="92922" tIns="46461" rIns="92922" bIns="46461" numCol="1" anchor="b" anchorCtr="0" compatLnSpc="1">
            <a:prstTxWarp prst="textNoShape">
              <a:avLst/>
            </a:prstTxWarp>
          </a:bodyPr>
          <a:lstStyle>
            <a:lvl1pPr algn="r">
              <a:defRPr sz="1200"/>
            </a:lvl1pPr>
          </a:lstStyle>
          <a:p>
            <a:pPr>
              <a:defRPr/>
            </a:pPr>
            <a:fld id="{3B5FF8AB-0EE5-4A4C-88EA-1941A777452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4B95B4-A203-4562-ADF3-E31916C00767}" type="slidenum">
              <a:rPr lang="en-US"/>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7397CC-2BFD-43CC-8289-AEEE9A781B8C}" type="slidenum">
              <a:rPr lang="en-US"/>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492BC0-7DAA-47A5-9A90-71AA4216419F}" type="slidenum">
              <a:rPr lang="en-US"/>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789E65-ED53-4D26-9EA4-6BE5CE23A620}" type="slidenum">
              <a:rPr lang="en-US"/>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dirty="0"/>
            </a:lvl1pPr>
          </a:lstStyle>
          <a:p>
            <a:pPr>
              <a:defRPr/>
            </a:pPr>
            <a:endParaRPr lang="en-US"/>
          </a:p>
        </p:txBody>
      </p:sp>
      <p:sp>
        <p:nvSpPr>
          <p:cNvPr id="12" name="Footer Placeholder 16"/>
          <p:cNvSpPr>
            <a:spLocks noGrp="1"/>
          </p:cNvSpPr>
          <p:nvPr>
            <p:ph type="ftr" sz="quarter" idx="11"/>
          </p:nvPr>
        </p:nvSpPr>
        <p:spPr/>
        <p:txBody>
          <a:bodyPr/>
          <a:lstStyle>
            <a:lvl1pPr>
              <a:defRPr dirty="0"/>
            </a:lvl1pPr>
          </a:lstStyle>
          <a:p>
            <a:pPr>
              <a:defRPr/>
            </a:pPr>
            <a:r>
              <a:rPr lang="en-US"/>
              <a:t>Sociology, Eleventh Edition</a:t>
            </a:r>
          </a:p>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CB8FE4A4-E7E4-41D4-9616-05429BD505EA}"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Sociology, Eleventh Edition</a:t>
            </a:r>
          </a:p>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C963D47-549E-4B1C-A609-97D909D02C2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Sociology, Eleventh Edition</a:t>
            </a:r>
          </a:p>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2FB6F10-6CB8-4DFE-856E-96CA269FC4F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Sociology, Eleventh Edition</a:t>
            </a:r>
          </a:p>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7BAB112-A275-4FFF-B482-63AD758F0CC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dirty="0"/>
            </a:lvl1pPr>
          </a:lstStyle>
          <a:p>
            <a:pPr>
              <a:defRPr/>
            </a:pPr>
            <a:r>
              <a:rPr lang="en-US"/>
              <a:t>Sociology, Eleventh Edition</a:t>
            </a:r>
          </a:p>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B5EA58EE-DFA0-4BF3-8CB8-E50B49ACC129}"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r>
              <a:rPr lang="en-US"/>
              <a:t>Sociology, Eleventh Edition</a:t>
            </a:r>
          </a:p>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74054A7-420F-4094-8E9D-67A518FABBF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r>
              <a:rPr lang="en-US"/>
              <a:t>Sociology, Eleventh Edition</a:t>
            </a:r>
          </a:p>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16FC7D77-B999-4FD1-A667-DD553411FDA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r>
              <a:rPr lang="en-US"/>
              <a:t>Sociology, Eleventh Edition</a:t>
            </a:r>
          </a:p>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E0AE1190-0D93-47E9-B19D-B39ECB08849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Sociology, Eleventh Edition</a:t>
            </a:r>
          </a:p>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67823D7F-9D1D-400F-95E8-D744FA98EE3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dirty="0"/>
            </a:lvl1pPr>
          </a:lstStyle>
          <a:p>
            <a:pPr>
              <a:defRPr/>
            </a:pPr>
            <a:endParaRPr lang="en-US"/>
          </a:p>
        </p:txBody>
      </p:sp>
      <p:sp>
        <p:nvSpPr>
          <p:cNvPr id="8" name="Footer Placeholder 5"/>
          <p:cNvSpPr>
            <a:spLocks noGrp="1"/>
          </p:cNvSpPr>
          <p:nvPr>
            <p:ph type="ftr" sz="quarter" idx="11"/>
          </p:nvPr>
        </p:nvSpPr>
        <p:spPr/>
        <p:txBody>
          <a:bodyPr/>
          <a:lstStyle>
            <a:lvl1pPr>
              <a:defRPr dirty="0"/>
            </a:lvl1pPr>
          </a:lstStyle>
          <a:p>
            <a:pPr>
              <a:defRPr/>
            </a:pPr>
            <a:r>
              <a:rPr lang="en-US"/>
              <a:t>Sociology, Eleventh Edition</a:t>
            </a:r>
          </a:p>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02D460D5-C787-4E98-89D1-BE5BAC6BF0D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8" name="Date Placeholder 4"/>
          <p:cNvSpPr>
            <a:spLocks noGrp="1"/>
          </p:cNvSpPr>
          <p:nvPr>
            <p:ph type="dt" sz="half" idx="10"/>
          </p:nvPr>
        </p:nvSpPr>
        <p:spPr/>
        <p:txBody>
          <a:bodyPr/>
          <a:lstStyle>
            <a:lvl1pPr>
              <a:defRPr dirty="0"/>
            </a:lvl1pPr>
          </a:lstStyle>
          <a:p>
            <a:pPr>
              <a:defRPr/>
            </a:pPr>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dirty="0"/>
            </a:lvl1pPr>
          </a:lstStyle>
          <a:p>
            <a:pPr>
              <a:defRPr/>
            </a:pPr>
            <a:r>
              <a:rPr lang="en-US"/>
              <a:t>Sociology, Eleventh Edition</a:t>
            </a:r>
          </a:p>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7DB603EF-8B75-4C26-AF74-625C382A05A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dirty="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dirty="0">
                <a:solidFill>
                  <a:schemeClr val="tx2"/>
                </a:solidFill>
              </a:defRPr>
            </a:lvl1pPr>
          </a:lstStyle>
          <a:p>
            <a:pPr>
              <a:defRPr/>
            </a:pPr>
            <a:r>
              <a:rPr lang="en-US"/>
              <a:t>Sociology, Eleventh Edition</a:t>
            </a:r>
          </a:p>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9515E85C-CE31-4DA0-8B40-BECEE3A7984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691" r:id="rId2"/>
    <p:sldLayoutId id="2147483699" r:id="rId3"/>
    <p:sldLayoutId id="2147483692" r:id="rId4"/>
    <p:sldLayoutId id="2147483693" r:id="rId5"/>
    <p:sldLayoutId id="2147483694" r:id="rId6"/>
    <p:sldLayoutId id="2147483695" r:id="rId7"/>
    <p:sldLayoutId id="2147483700" r:id="rId8"/>
    <p:sldLayoutId id="2147483701" r:id="rId9"/>
    <p:sldLayoutId id="2147483696" r:id="rId10"/>
    <p:sldLayoutId id="2147483697" r:id="rId11"/>
  </p:sldLayoutIdLst>
  <p:hf sldNum="0" hd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usnews.com/news/national/articles/2008/03/27/how-common-are-cheating-spouses.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thesocietypages.org/socimages/2010/01/12/modern-language-associations-interactive-websit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5"/>
          <p:cNvSpPr>
            <a:spLocks noGrp="1"/>
          </p:cNvSpPr>
          <p:nvPr>
            <p:ph type="subTitle" idx="1"/>
          </p:nvPr>
        </p:nvSpPr>
        <p:spPr/>
        <p:txBody>
          <a:bodyPr/>
          <a:lstStyle/>
          <a:p>
            <a:pPr eaLnBrk="1" hangingPunct="1"/>
            <a:r>
              <a:rPr lang="en-US" smtClean="0"/>
              <a:t>Jennifer </a:t>
            </a:r>
            <a:r>
              <a:rPr lang="en-US" dirty="0" smtClean="0"/>
              <a:t>L. Fackler, M.A.</a:t>
            </a:r>
          </a:p>
        </p:txBody>
      </p:sp>
      <p:sp>
        <p:nvSpPr>
          <p:cNvPr id="5" name="Title 4"/>
          <p:cNvSpPr>
            <a:spLocks noGrp="1"/>
          </p:cNvSpPr>
          <p:nvPr>
            <p:ph type="ctrTitle"/>
          </p:nvPr>
        </p:nvSpPr>
        <p:spPr>
          <a:xfrm>
            <a:off x="457200" y="1506538"/>
            <a:ext cx="8229600" cy="1470025"/>
          </a:xfrm>
        </p:spPr>
        <p:txBody>
          <a:bodyPr>
            <a:normAutofit/>
          </a:bodyPr>
          <a:lstStyle/>
          <a:p>
            <a:pPr eaLnBrk="1" fontAlgn="auto" hangingPunct="1">
              <a:spcAft>
                <a:spcPts val="0"/>
              </a:spcAft>
              <a:defRPr/>
            </a:pPr>
            <a:r>
              <a:rPr sz="5500" b="1" smtClean="0">
                <a:effectLst>
                  <a:outerShdw blurRad="38100" dist="38100" dir="2700000" algn="tl">
                    <a:srgbClr val="000000">
                      <a:alpha val="43137"/>
                    </a:srgbClr>
                  </a:outerShdw>
                </a:effectLst>
              </a:rPr>
              <a:t>Chapter 2: Culture</a:t>
            </a:r>
            <a:endParaRPr sz="5500" b="1">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Language</a:t>
            </a:r>
          </a:p>
        </p:txBody>
      </p:sp>
      <p:sp>
        <p:nvSpPr>
          <p:cNvPr id="4" name="Content Placeholder 3"/>
          <p:cNvSpPr>
            <a:spLocks noGrp="1"/>
          </p:cNvSpPr>
          <p:nvPr>
            <p:ph sz="quarter" idx="1"/>
          </p:nvPr>
        </p:nvSpPr>
        <p:spPr>
          <a:xfrm>
            <a:off x="914400" y="1447800"/>
            <a:ext cx="7772400" cy="4724400"/>
          </a:xfrm>
        </p:spPr>
        <p:txBody>
          <a:bodyPr/>
          <a:lstStyle/>
          <a:p>
            <a:pPr eaLnBrk="1" hangingPunct="1"/>
            <a:r>
              <a:rPr lang="en-US" i="1" dirty="0" smtClean="0"/>
              <a:t>Does language shape reality? Does someone who speaks Cherokee experience the world differently from those who think in English?</a:t>
            </a:r>
          </a:p>
          <a:p>
            <a:pPr lvl="1" eaLnBrk="1" hangingPunct="1"/>
            <a:r>
              <a:rPr lang="en-US" b="1" dirty="0" smtClean="0"/>
              <a:t>Sapir-Whorf  Thesis</a:t>
            </a:r>
            <a:r>
              <a:rPr lang="en-US" dirty="0" smtClean="0"/>
              <a:t>: people see and understand the world through the cultural lens of language.</a:t>
            </a:r>
          </a:p>
          <a:p>
            <a:pPr lvl="2" eaLnBrk="1" hangingPunct="1"/>
            <a:r>
              <a:rPr lang="en-US" dirty="0" smtClean="0"/>
              <a:t>Each language has its own distinctive symbols that serve as building blocks of reality.</a:t>
            </a:r>
          </a:p>
          <a:p>
            <a:pPr lvl="2" eaLnBrk="1" hangingPunct="1"/>
            <a:r>
              <a:rPr lang="en-US" dirty="0" smtClean="0"/>
              <a:t>Each language has words or expressions not found in any other symbolic system.</a:t>
            </a:r>
          </a:p>
          <a:p>
            <a:pPr lvl="2" eaLnBrk="1" hangingPunct="1"/>
            <a:r>
              <a:rPr lang="en-US" dirty="0" smtClean="0"/>
              <a:t>All languages fuse symbols with distinctive emotions so that a single idea may “feel” different in different languages.</a:t>
            </a:r>
          </a:p>
          <a:p>
            <a:pPr lvl="1" eaLnBrk="1" hangingPunct="1"/>
            <a:r>
              <a:rPr lang="en-US" dirty="0" smtClean="0"/>
              <a:t>Current thinking is that we </a:t>
            </a:r>
            <a:r>
              <a:rPr lang="en-US" i="1" dirty="0" smtClean="0"/>
              <a:t>fashion </a:t>
            </a:r>
            <a:r>
              <a:rPr lang="en-US" dirty="0" smtClean="0"/>
              <a:t>reality from our symbols, but evidence does not support the notion that language </a:t>
            </a:r>
            <a:r>
              <a:rPr lang="en-US" i="1" dirty="0" smtClean="0"/>
              <a:t>determines </a:t>
            </a:r>
            <a:r>
              <a:rPr lang="en-US" dirty="0" smtClean="0"/>
              <a:t>reality.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Values &amp; Beliefs</a:t>
            </a:r>
          </a:p>
        </p:txBody>
      </p:sp>
      <p:sp>
        <p:nvSpPr>
          <p:cNvPr id="4" name="Content Placeholder 3"/>
          <p:cNvSpPr>
            <a:spLocks noGrp="1"/>
          </p:cNvSpPr>
          <p:nvPr>
            <p:ph sz="quarter" idx="1"/>
          </p:nvPr>
        </p:nvSpPr>
        <p:spPr>
          <a:xfrm>
            <a:off x="914400" y="1447800"/>
            <a:ext cx="7772400" cy="4876800"/>
          </a:xfrm>
        </p:spPr>
        <p:txBody>
          <a:bodyPr/>
          <a:lstStyle/>
          <a:p>
            <a:pPr eaLnBrk="1" hangingPunct="1"/>
            <a:r>
              <a:rPr lang="en-US" b="1" dirty="0" smtClean="0"/>
              <a:t>Values</a:t>
            </a:r>
            <a:r>
              <a:rPr lang="en-US" dirty="0" smtClean="0"/>
              <a:t> – culturally defined standards that people use to decide what is desirable, good, and beautiful</a:t>
            </a:r>
          </a:p>
          <a:p>
            <a:pPr lvl="1" eaLnBrk="1" hangingPunct="1"/>
            <a:r>
              <a:rPr lang="en-US" dirty="0" smtClean="0"/>
              <a:t>Serve as broad guidelines for social living.</a:t>
            </a:r>
          </a:p>
          <a:p>
            <a:pPr lvl="1" eaLnBrk="1" hangingPunct="1"/>
            <a:r>
              <a:rPr lang="en-US" dirty="0" smtClean="0"/>
              <a:t>What people use to make choices about how to live.</a:t>
            </a:r>
          </a:p>
          <a:p>
            <a:pPr lvl="1" eaLnBrk="1" hangingPunct="1"/>
            <a:r>
              <a:rPr lang="en-US" dirty="0" smtClean="0"/>
              <a:t>Abstract standards of goodness.</a:t>
            </a:r>
          </a:p>
          <a:p>
            <a:pPr lvl="1" eaLnBrk="1" hangingPunct="1"/>
            <a:r>
              <a:rPr lang="en-US" dirty="0" smtClean="0"/>
              <a:t>Underlie beliefs.</a:t>
            </a:r>
          </a:p>
          <a:p>
            <a:pPr lvl="1" eaLnBrk="1" hangingPunct="1"/>
            <a:r>
              <a:rPr lang="en-US" dirty="0" smtClean="0"/>
              <a:t>Example: Equal Opportunity; </a:t>
            </a:r>
            <a:r>
              <a:rPr lang="en-US" i="1" dirty="0" smtClean="0"/>
              <a:t>Others</a:t>
            </a:r>
            <a:r>
              <a:rPr lang="en-US" dirty="0" smtClean="0"/>
              <a:t>?</a:t>
            </a:r>
          </a:p>
          <a:p>
            <a:pPr eaLnBrk="1" hangingPunct="1"/>
            <a:r>
              <a:rPr lang="en-US" b="1" dirty="0" smtClean="0"/>
              <a:t>Beliefs</a:t>
            </a:r>
            <a:r>
              <a:rPr lang="en-US" dirty="0" smtClean="0"/>
              <a:t> – specific ideas that people hold to be true</a:t>
            </a:r>
          </a:p>
          <a:p>
            <a:pPr lvl="1" eaLnBrk="1" hangingPunct="1"/>
            <a:r>
              <a:rPr lang="en-US" dirty="0" smtClean="0"/>
              <a:t>Particular matters that people consider true or false.</a:t>
            </a:r>
          </a:p>
          <a:p>
            <a:pPr lvl="1" eaLnBrk="1" hangingPunct="1"/>
            <a:r>
              <a:rPr lang="en-US" dirty="0" smtClean="0"/>
              <a:t>Example: Woman Could be President; </a:t>
            </a:r>
            <a:r>
              <a:rPr lang="en-US" i="1" dirty="0" smtClean="0"/>
              <a:t>Others</a:t>
            </a:r>
            <a:r>
              <a:rPr lang="en-US" dirty="0" smtClean="0"/>
              <a:t>?</a:t>
            </a:r>
          </a:p>
          <a:p>
            <a:pPr eaLnBrk="1" hangingPunct="1"/>
            <a:r>
              <a:rPr lang="en-US" dirty="0" smtClean="0"/>
              <a:t>Few cultural values and beliefs are shared by everyone.</a:t>
            </a:r>
          </a:p>
          <a:p>
            <a:pPr eaLnBrk="1" hangingPunct="1"/>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Values &amp; Beliefs</a:t>
            </a:r>
          </a:p>
        </p:txBody>
      </p:sp>
      <p:sp>
        <p:nvSpPr>
          <p:cNvPr id="4" name="Content Placeholder 3"/>
          <p:cNvSpPr>
            <a:spLocks noGrp="1"/>
          </p:cNvSpPr>
          <p:nvPr>
            <p:ph sz="quarter" idx="1"/>
          </p:nvPr>
        </p:nvSpPr>
        <p:spPr/>
        <p:txBody>
          <a:bodyPr>
            <a:normAutofit lnSpcReduction="10000"/>
          </a:bodyPr>
          <a:lstStyle/>
          <a:p>
            <a:pPr marL="274320" indent="-274320" eaLnBrk="1" fontAlgn="auto" hangingPunct="1">
              <a:spcBef>
                <a:spcPts val="580"/>
              </a:spcBef>
              <a:spcAft>
                <a:spcPts val="0"/>
              </a:spcAft>
              <a:buFont typeface="Wingdings 2"/>
              <a:buChar char=""/>
              <a:defRPr/>
            </a:pPr>
            <a:r>
              <a:rPr lang="en-US" dirty="0" smtClean="0"/>
              <a:t>Key Values of US Culture –</a:t>
            </a:r>
            <a:r>
              <a:rPr lang="en-US" i="1" dirty="0" smtClean="0"/>
              <a:t> What are they?</a:t>
            </a:r>
          </a:p>
          <a:p>
            <a:pPr marL="548640" lvl="1" eaLnBrk="1" fontAlgn="auto" hangingPunct="1">
              <a:spcBef>
                <a:spcPts val="370"/>
              </a:spcBef>
              <a:spcAft>
                <a:spcPts val="0"/>
              </a:spcAft>
              <a:buFont typeface="Wingdings 2"/>
              <a:buChar char=""/>
              <a:defRPr/>
            </a:pPr>
            <a:r>
              <a:rPr lang="en-US" dirty="0" smtClean="0"/>
              <a:t>Robin Williams (1970) – Central to Our Way of Life</a:t>
            </a:r>
          </a:p>
          <a:p>
            <a:pPr marL="822960" lvl="2" eaLnBrk="1" fontAlgn="auto" hangingPunct="1">
              <a:spcBef>
                <a:spcPts val="370"/>
              </a:spcBef>
              <a:spcAft>
                <a:spcPts val="0"/>
              </a:spcAft>
              <a:buClr>
                <a:schemeClr val="accent1">
                  <a:tint val="60000"/>
                </a:schemeClr>
              </a:buClr>
              <a:buFont typeface="Wingdings 2"/>
              <a:buChar char=""/>
              <a:defRPr/>
            </a:pPr>
            <a:r>
              <a:rPr lang="en-US" dirty="0" smtClean="0"/>
              <a:t>Equal Opportunity (vs. Equality)</a:t>
            </a:r>
          </a:p>
          <a:p>
            <a:pPr marL="822960" lvl="2" eaLnBrk="1" fontAlgn="auto" hangingPunct="1">
              <a:spcBef>
                <a:spcPts val="370"/>
              </a:spcBef>
              <a:spcAft>
                <a:spcPts val="0"/>
              </a:spcAft>
              <a:buClr>
                <a:schemeClr val="accent1">
                  <a:tint val="60000"/>
                </a:schemeClr>
              </a:buClr>
              <a:buFont typeface="Wingdings 2"/>
              <a:buChar char=""/>
              <a:defRPr/>
            </a:pPr>
            <a:r>
              <a:rPr lang="en-US" dirty="0" smtClean="0"/>
              <a:t>Achievement &amp; Success</a:t>
            </a:r>
          </a:p>
          <a:p>
            <a:pPr marL="822960" lvl="2" eaLnBrk="1" fontAlgn="auto" hangingPunct="1">
              <a:spcBef>
                <a:spcPts val="370"/>
              </a:spcBef>
              <a:spcAft>
                <a:spcPts val="0"/>
              </a:spcAft>
              <a:buClr>
                <a:schemeClr val="accent1">
                  <a:tint val="60000"/>
                </a:schemeClr>
              </a:buClr>
              <a:buFont typeface="Wingdings 2"/>
              <a:buChar char=""/>
              <a:defRPr/>
            </a:pPr>
            <a:r>
              <a:rPr lang="en-US" dirty="0" smtClean="0"/>
              <a:t>Material Comfort</a:t>
            </a:r>
          </a:p>
          <a:p>
            <a:pPr marL="822960" lvl="2" eaLnBrk="1" fontAlgn="auto" hangingPunct="1">
              <a:spcBef>
                <a:spcPts val="370"/>
              </a:spcBef>
              <a:spcAft>
                <a:spcPts val="0"/>
              </a:spcAft>
              <a:buClr>
                <a:schemeClr val="accent1">
                  <a:tint val="60000"/>
                </a:schemeClr>
              </a:buClr>
              <a:buFont typeface="Wingdings 2"/>
              <a:buChar char=""/>
              <a:defRPr/>
            </a:pPr>
            <a:r>
              <a:rPr lang="en-US" dirty="0" smtClean="0"/>
              <a:t>Activity &amp; Work</a:t>
            </a:r>
          </a:p>
          <a:p>
            <a:pPr marL="822960" lvl="2" eaLnBrk="1" fontAlgn="auto" hangingPunct="1">
              <a:spcBef>
                <a:spcPts val="370"/>
              </a:spcBef>
              <a:spcAft>
                <a:spcPts val="0"/>
              </a:spcAft>
              <a:buClr>
                <a:schemeClr val="accent1">
                  <a:tint val="60000"/>
                </a:schemeClr>
              </a:buClr>
              <a:buFont typeface="Wingdings 2"/>
              <a:buChar char=""/>
              <a:defRPr/>
            </a:pPr>
            <a:r>
              <a:rPr lang="en-US" dirty="0" smtClean="0"/>
              <a:t>Practicality &amp; Efficiency</a:t>
            </a:r>
          </a:p>
          <a:p>
            <a:pPr marL="822960" lvl="2" eaLnBrk="1" fontAlgn="auto" hangingPunct="1">
              <a:spcBef>
                <a:spcPts val="370"/>
              </a:spcBef>
              <a:spcAft>
                <a:spcPts val="0"/>
              </a:spcAft>
              <a:buClr>
                <a:schemeClr val="accent1">
                  <a:tint val="60000"/>
                </a:schemeClr>
              </a:buClr>
              <a:buFont typeface="Wingdings 2"/>
              <a:buChar char=""/>
              <a:defRPr/>
            </a:pPr>
            <a:r>
              <a:rPr lang="en-US" dirty="0" smtClean="0"/>
              <a:t>Progress</a:t>
            </a:r>
          </a:p>
          <a:p>
            <a:pPr marL="822960" lvl="2" eaLnBrk="1" fontAlgn="auto" hangingPunct="1">
              <a:spcBef>
                <a:spcPts val="370"/>
              </a:spcBef>
              <a:spcAft>
                <a:spcPts val="0"/>
              </a:spcAft>
              <a:buClr>
                <a:schemeClr val="accent1">
                  <a:tint val="60000"/>
                </a:schemeClr>
              </a:buClr>
              <a:buFont typeface="Wingdings 2"/>
              <a:buChar char=""/>
              <a:defRPr/>
            </a:pPr>
            <a:r>
              <a:rPr lang="en-US" dirty="0" smtClean="0"/>
              <a:t>Science</a:t>
            </a:r>
          </a:p>
          <a:p>
            <a:pPr marL="822960" lvl="2" eaLnBrk="1" fontAlgn="auto" hangingPunct="1">
              <a:spcBef>
                <a:spcPts val="370"/>
              </a:spcBef>
              <a:spcAft>
                <a:spcPts val="0"/>
              </a:spcAft>
              <a:buClr>
                <a:schemeClr val="accent1">
                  <a:tint val="60000"/>
                </a:schemeClr>
              </a:buClr>
              <a:buFont typeface="Wingdings 2"/>
              <a:buChar char=""/>
              <a:defRPr/>
            </a:pPr>
            <a:r>
              <a:rPr lang="en-US" dirty="0" smtClean="0"/>
              <a:t>Democracy &amp; Free Enterprise</a:t>
            </a:r>
          </a:p>
          <a:p>
            <a:pPr marL="822960" lvl="2" eaLnBrk="1" fontAlgn="auto" hangingPunct="1">
              <a:spcBef>
                <a:spcPts val="370"/>
              </a:spcBef>
              <a:spcAft>
                <a:spcPts val="0"/>
              </a:spcAft>
              <a:buClr>
                <a:schemeClr val="accent1">
                  <a:tint val="60000"/>
                </a:schemeClr>
              </a:buClr>
              <a:buFont typeface="Wingdings 2"/>
              <a:buChar char=""/>
              <a:defRPr/>
            </a:pPr>
            <a:r>
              <a:rPr lang="en-US" dirty="0" smtClean="0"/>
              <a:t>Freedom</a:t>
            </a:r>
          </a:p>
          <a:p>
            <a:pPr marL="822960" lvl="2" eaLnBrk="1" fontAlgn="auto" hangingPunct="1">
              <a:spcBef>
                <a:spcPts val="370"/>
              </a:spcBef>
              <a:spcAft>
                <a:spcPts val="0"/>
              </a:spcAft>
              <a:buClr>
                <a:schemeClr val="accent1">
                  <a:tint val="60000"/>
                </a:schemeClr>
              </a:buClr>
              <a:buFont typeface="Wingdings 2"/>
              <a:buChar char=""/>
              <a:defRPr/>
            </a:pPr>
            <a:r>
              <a:rPr lang="en-US" dirty="0" smtClean="0"/>
              <a:t>Racism &amp; Group Superiority</a:t>
            </a:r>
          </a:p>
          <a:p>
            <a:pPr marL="274320" indent="-274320" eaLnBrk="1" fontAlgn="auto" hangingPunct="1">
              <a:spcBef>
                <a:spcPts val="580"/>
              </a:spcBef>
              <a:spcAft>
                <a:spcPts val="0"/>
              </a:spcAft>
              <a:buFont typeface="Wingdings 2"/>
              <a:buChar char=""/>
              <a:defRPr/>
            </a:pPr>
            <a:r>
              <a:rPr lang="en-US" i="1" dirty="0" smtClean="0"/>
              <a:t>What are some key cultural values elsewhere?</a:t>
            </a:r>
            <a:endParaRPr lang="en-US"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ctrTitle" idx="4294967295"/>
          </p:nvPr>
        </p:nvSpPr>
        <p:spPr>
          <a:xfrm>
            <a:off x="0" y="228600"/>
            <a:ext cx="3276600" cy="4800600"/>
          </a:xfrm>
        </p:spPr>
        <p:txBody>
          <a:bodyPr/>
          <a:lstStyle/>
          <a:p>
            <a:pPr eaLnBrk="1" hangingPunct="1"/>
            <a:r>
              <a:rPr lang="en-US" sz="2000" b="1" dirty="0" smtClean="0"/>
              <a:t>Cultural Values of </a:t>
            </a:r>
            <a:br>
              <a:rPr lang="en-US" sz="2000" b="1" dirty="0" smtClean="0"/>
            </a:br>
            <a:r>
              <a:rPr lang="en-US" sz="2000" b="1" dirty="0" smtClean="0"/>
              <a:t>Selected Countries</a:t>
            </a:r>
            <a:r>
              <a:rPr lang="en-US" sz="2000" dirty="0" smtClean="0"/>
              <a:t/>
            </a:r>
            <a:br>
              <a:rPr lang="en-US" sz="2000" dirty="0" smtClean="0"/>
            </a:br>
            <a:r>
              <a:rPr lang="en-US" sz="1600" b="0" dirty="0" smtClean="0"/>
              <a:t>A general global pattern is that higher-income countries tend to be secular-rational and favor self-expression. By contrast, the cultures of lower-income countries tend to be  more traditional and concerned with economic survival. Each region of the world, however, has distinctive cultural patterns, including religious traditions, that affect values.  Looking at the figure, what patterns can you see? </a:t>
            </a:r>
            <a:br>
              <a:rPr lang="en-US" sz="1600" b="0" dirty="0" smtClean="0"/>
            </a:br>
            <a:r>
              <a:rPr lang="en-US" sz="1400" b="0" i="1" dirty="0" smtClean="0"/>
              <a:t>Source</a:t>
            </a:r>
            <a:r>
              <a:rPr lang="en-US" sz="1400" b="0" dirty="0" smtClean="0"/>
              <a:t>: </a:t>
            </a:r>
            <a:r>
              <a:rPr lang="en-US" sz="1400" b="0" i="1" dirty="0" smtClean="0"/>
              <a:t>Modernization, Cultural Change and Democracy</a:t>
            </a:r>
            <a:r>
              <a:rPr lang="en-US" sz="1400" b="0" dirty="0" smtClean="0"/>
              <a:t> by Ronald </a:t>
            </a:r>
            <a:r>
              <a:rPr lang="en-US" sz="1400" b="0" dirty="0" err="1" smtClean="0"/>
              <a:t>Inglehart</a:t>
            </a:r>
            <a:r>
              <a:rPr lang="en-US" sz="1400" b="0" dirty="0" smtClean="0"/>
              <a:t> and Christian </a:t>
            </a:r>
            <a:r>
              <a:rPr lang="en-US" sz="1400" b="0" dirty="0" err="1" smtClean="0"/>
              <a:t>Weizel</a:t>
            </a:r>
            <a:r>
              <a:rPr lang="en-US" sz="1400" b="0" dirty="0" smtClean="0"/>
              <a:t>, New York: Cambridge University Press, 2005.</a:t>
            </a:r>
          </a:p>
        </p:txBody>
      </p:sp>
      <p:pic>
        <p:nvPicPr>
          <p:cNvPr id="19460" name="Picture 4"/>
          <p:cNvPicPr>
            <a:picLocks noChangeAspect="1" noChangeArrowheads="1"/>
          </p:cNvPicPr>
          <p:nvPr/>
        </p:nvPicPr>
        <p:blipFill>
          <a:blip r:embed="rId3" cstate="print"/>
          <a:srcRect/>
          <a:stretch>
            <a:fillRect/>
          </a:stretch>
        </p:blipFill>
        <p:spPr bwMode="auto">
          <a:xfrm>
            <a:off x="3276600" y="0"/>
            <a:ext cx="5867400" cy="562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Values &amp; Beliefs</a:t>
            </a:r>
          </a:p>
        </p:txBody>
      </p:sp>
      <p:sp>
        <p:nvSpPr>
          <p:cNvPr id="4" name="Content Placeholder 3"/>
          <p:cNvSpPr>
            <a:spLocks noGrp="1"/>
          </p:cNvSpPr>
          <p:nvPr>
            <p:ph sz="quarter" idx="1"/>
          </p:nvPr>
        </p:nvSpPr>
        <p:spPr>
          <a:xfrm>
            <a:off x="914400" y="1447800"/>
            <a:ext cx="7772400" cy="5105400"/>
          </a:xfrm>
        </p:spPr>
        <p:txBody>
          <a:bodyPr/>
          <a:lstStyle/>
          <a:p>
            <a:pPr eaLnBrk="1" hangingPunct="1"/>
            <a:r>
              <a:rPr lang="en-US" dirty="0" smtClean="0"/>
              <a:t>Values: Sometimes in Conflict</a:t>
            </a:r>
          </a:p>
          <a:p>
            <a:pPr lvl="1" eaLnBrk="1" hangingPunct="1"/>
            <a:r>
              <a:rPr lang="en-US" dirty="0" smtClean="0"/>
              <a:t>Reflects cultural diversity.</a:t>
            </a:r>
          </a:p>
          <a:p>
            <a:pPr lvl="1" eaLnBrk="1" hangingPunct="1"/>
            <a:r>
              <a:rPr lang="en-US" dirty="0" smtClean="0"/>
              <a:t>Sparks cultural change.</a:t>
            </a:r>
          </a:p>
          <a:p>
            <a:pPr lvl="1" eaLnBrk="1" hangingPunct="1"/>
            <a:r>
              <a:rPr lang="en-US" dirty="0" smtClean="0"/>
              <a:t>Causes strain and often leads to awkward balancing acts in our beliefs.</a:t>
            </a:r>
          </a:p>
          <a:p>
            <a:pPr lvl="2" eaLnBrk="1" hangingPunct="1"/>
            <a:r>
              <a:rPr lang="en-US" dirty="0" smtClean="0"/>
              <a:t>We usually learn to live with the contradictions.</a:t>
            </a:r>
          </a:p>
          <a:p>
            <a:pPr eaLnBrk="1" hangingPunct="1"/>
            <a:r>
              <a:rPr lang="en-US" dirty="0" smtClean="0"/>
              <a:t>Emerging Values</a:t>
            </a:r>
          </a:p>
          <a:p>
            <a:pPr lvl="1" eaLnBrk="1" hangingPunct="1"/>
            <a:r>
              <a:rPr lang="en-US" dirty="0" smtClean="0"/>
              <a:t>Values change over time.</a:t>
            </a:r>
          </a:p>
          <a:p>
            <a:pPr eaLnBrk="1" hangingPunct="1"/>
            <a:r>
              <a:rPr lang="en-US" dirty="0" smtClean="0"/>
              <a:t>Values: A Global Perspective</a:t>
            </a:r>
          </a:p>
          <a:p>
            <a:pPr lvl="1" eaLnBrk="1" hangingPunct="1"/>
            <a:r>
              <a:rPr lang="en-US" dirty="0" smtClean="0"/>
              <a:t>Values differ in high and low-income countries. </a:t>
            </a:r>
            <a:r>
              <a:rPr lang="en-US" b="1" dirty="0" smtClean="0"/>
              <a:t>How</a:t>
            </a:r>
            <a:r>
              <a:rPr lang="en-US" dirty="0" smtClean="0"/>
              <a:t>?</a:t>
            </a:r>
          </a:p>
          <a:p>
            <a:pPr lvl="2" eaLnBrk="1" hangingPunct="1"/>
            <a:r>
              <a:rPr lang="en-US" dirty="0" smtClean="0"/>
              <a:t>Lower-Income: Survival, Tradition</a:t>
            </a:r>
          </a:p>
          <a:p>
            <a:pPr lvl="2" eaLnBrk="1" hangingPunct="1"/>
            <a:r>
              <a:rPr lang="en-US" dirty="0" smtClean="0"/>
              <a:t>Higher-Income: Individual, Expression, Secular-Rational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ctrTitle" idx="4294967295"/>
          </p:nvPr>
        </p:nvSpPr>
        <p:spPr>
          <a:xfrm>
            <a:off x="228600" y="2057400"/>
            <a:ext cx="4114800" cy="2971800"/>
          </a:xfrm>
        </p:spPr>
        <p:txBody>
          <a:bodyPr/>
          <a:lstStyle/>
          <a:p>
            <a:pPr eaLnBrk="1" hangingPunct="1"/>
            <a:r>
              <a:rPr lang="en-US" sz="2000" b="1" dirty="0" smtClean="0"/>
              <a:t>Life Objectives of First-Year </a:t>
            </a:r>
            <a:br>
              <a:rPr lang="en-US" sz="2000" b="1" dirty="0" smtClean="0"/>
            </a:br>
            <a:r>
              <a:rPr lang="en-US" sz="2000" b="1" dirty="0" smtClean="0"/>
              <a:t>College Students, 1969-2007</a:t>
            </a:r>
            <a:r>
              <a:rPr lang="en-US" sz="2000" b="0" dirty="0" smtClean="0"/>
              <a:t/>
            </a:r>
            <a:br>
              <a:rPr lang="en-US" sz="2000" b="0" dirty="0" smtClean="0"/>
            </a:br>
            <a:r>
              <a:rPr lang="en-US" sz="1600" b="0" dirty="0" smtClean="0"/>
              <a:t>Researchers have surveyed first-year college students every year since 1969. While attitudes about some things such as the importance of family have stayed about the same, attitudes about other life goals have changed dramatically.</a:t>
            </a:r>
            <a:br>
              <a:rPr lang="en-US" sz="1600" b="0" dirty="0" smtClean="0"/>
            </a:br>
            <a:r>
              <a:rPr lang="en-US" sz="1400" b="0" i="1" dirty="0" smtClean="0"/>
              <a:t>Sources</a:t>
            </a:r>
            <a:r>
              <a:rPr lang="en-US" sz="1400" b="0" dirty="0" smtClean="0"/>
              <a:t>: </a:t>
            </a:r>
            <a:r>
              <a:rPr lang="en-US" sz="1400" b="0" dirty="0" err="1" smtClean="0"/>
              <a:t>Astin</a:t>
            </a:r>
            <a:r>
              <a:rPr lang="en-US" sz="1400" b="0" dirty="0" smtClean="0"/>
              <a:t> et al. (2002) and Pryor et al. (2005).</a:t>
            </a:r>
          </a:p>
        </p:txBody>
      </p:sp>
      <p:pic>
        <p:nvPicPr>
          <p:cNvPr id="22532" name="Picture 4"/>
          <p:cNvPicPr>
            <a:picLocks noChangeAspect="1" noChangeArrowheads="1"/>
          </p:cNvPicPr>
          <p:nvPr/>
        </p:nvPicPr>
        <p:blipFill>
          <a:blip r:embed="rId3" cstate="print"/>
          <a:srcRect/>
          <a:stretch>
            <a:fillRect/>
          </a:stretch>
        </p:blipFill>
        <p:spPr bwMode="auto">
          <a:xfrm>
            <a:off x="4583113" y="0"/>
            <a:ext cx="4560887" cy="6324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Norms</a:t>
            </a:r>
          </a:p>
        </p:txBody>
      </p:sp>
      <p:sp>
        <p:nvSpPr>
          <p:cNvPr id="4" name="Content Placeholder 3"/>
          <p:cNvSpPr>
            <a:spLocks noGrp="1"/>
          </p:cNvSpPr>
          <p:nvPr>
            <p:ph sz="quarter" idx="1"/>
          </p:nvPr>
        </p:nvSpPr>
        <p:spPr>
          <a:xfrm>
            <a:off x="914400" y="1447800"/>
            <a:ext cx="7772400" cy="4876800"/>
          </a:xfrm>
        </p:spPr>
        <p:txBody>
          <a:bodyPr>
            <a:normAutofit lnSpcReduction="10000"/>
          </a:bodyPr>
          <a:lstStyle/>
          <a:p>
            <a:pPr marL="274320" indent="-274320" eaLnBrk="1" fontAlgn="auto" hangingPunct="1">
              <a:spcBef>
                <a:spcPts val="580"/>
              </a:spcBef>
              <a:spcAft>
                <a:spcPts val="0"/>
              </a:spcAft>
              <a:buFont typeface="Wingdings 2"/>
              <a:buChar char=""/>
              <a:defRPr/>
            </a:pPr>
            <a:r>
              <a:rPr lang="en-US" b="1" dirty="0" smtClean="0"/>
              <a:t>Norms</a:t>
            </a:r>
            <a:r>
              <a:rPr lang="en-US" dirty="0" smtClean="0"/>
              <a:t> – rules and expectations by which a society guides the behavior of its members</a:t>
            </a:r>
          </a:p>
          <a:p>
            <a:pPr marL="548640" lvl="1" eaLnBrk="1" fontAlgn="auto" hangingPunct="1">
              <a:spcBef>
                <a:spcPts val="370"/>
              </a:spcBef>
              <a:spcAft>
                <a:spcPts val="0"/>
              </a:spcAft>
              <a:buFont typeface="Wingdings 2"/>
              <a:buChar char=""/>
              <a:defRPr/>
            </a:pPr>
            <a:r>
              <a:rPr lang="en-US" dirty="0" smtClean="0"/>
              <a:t>Basic rules of everyday life.</a:t>
            </a:r>
          </a:p>
          <a:p>
            <a:pPr marL="548640" lvl="1" eaLnBrk="1" fontAlgn="auto" hangingPunct="1">
              <a:spcBef>
                <a:spcPts val="370"/>
              </a:spcBef>
              <a:spcAft>
                <a:spcPts val="0"/>
              </a:spcAft>
              <a:buFont typeface="Wingdings 2"/>
              <a:buChar char=""/>
              <a:defRPr/>
            </a:pPr>
            <a:r>
              <a:rPr lang="en-US" dirty="0" smtClean="0"/>
              <a:t>Make our dealings with others more orderly and predictable.</a:t>
            </a:r>
          </a:p>
          <a:p>
            <a:pPr marL="274320" indent="-274320" eaLnBrk="1" fontAlgn="auto" hangingPunct="1">
              <a:spcBef>
                <a:spcPts val="580"/>
              </a:spcBef>
              <a:spcAft>
                <a:spcPts val="0"/>
              </a:spcAft>
              <a:buFont typeface="Wingdings 2"/>
              <a:buChar char=""/>
              <a:defRPr/>
            </a:pPr>
            <a:r>
              <a:rPr lang="en-US" dirty="0" smtClean="0"/>
              <a:t>The most important norms in a culture apply everywhere and at all times.</a:t>
            </a:r>
          </a:p>
          <a:p>
            <a:pPr marL="548958" lvl="1" indent="-274320" eaLnBrk="1" fontAlgn="auto" hangingPunct="1">
              <a:spcBef>
                <a:spcPts val="580"/>
              </a:spcBef>
              <a:spcAft>
                <a:spcPts val="0"/>
              </a:spcAft>
              <a:buFont typeface="Wingdings 2"/>
              <a:buChar char=""/>
              <a:defRPr/>
            </a:pPr>
            <a:r>
              <a:rPr lang="en-US" dirty="0" smtClean="0"/>
              <a:t>Example: Obedience from Young Children; </a:t>
            </a:r>
            <a:r>
              <a:rPr lang="en-US" i="1" dirty="0" smtClean="0"/>
              <a:t>Others</a:t>
            </a:r>
            <a:r>
              <a:rPr lang="en-US" dirty="0" smtClean="0"/>
              <a:t>?</a:t>
            </a:r>
          </a:p>
          <a:p>
            <a:pPr marL="274320" indent="-274320" eaLnBrk="1" fontAlgn="auto" hangingPunct="1">
              <a:spcBef>
                <a:spcPts val="580"/>
              </a:spcBef>
              <a:spcAft>
                <a:spcPts val="0"/>
              </a:spcAft>
              <a:buFont typeface="Wingdings 2"/>
              <a:buChar char=""/>
              <a:defRPr/>
            </a:pPr>
            <a:r>
              <a:rPr lang="en-US" dirty="0" smtClean="0"/>
              <a:t>Other norms depend on the situation.</a:t>
            </a:r>
          </a:p>
          <a:p>
            <a:pPr marL="548958" lvl="1" indent="-274320" eaLnBrk="1" fontAlgn="auto" hangingPunct="1">
              <a:spcBef>
                <a:spcPts val="580"/>
              </a:spcBef>
              <a:spcAft>
                <a:spcPts val="0"/>
              </a:spcAft>
              <a:buFont typeface="Wingdings 2"/>
              <a:buChar char=""/>
              <a:defRPr/>
            </a:pPr>
            <a:r>
              <a:rPr lang="en-US" dirty="0" smtClean="0"/>
              <a:t>Example: Applaud After a Performance; </a:t>
            </a:r>
            <a:r>
              <a:rPr lang="en-US" i="1" dirty="0" smtClean="0"/>
              <a:t>Others</a:t>
            </a:r>
            <a:r>
              <a:rPr lang="en-US" dirty="0" smtClean="0"/>
              <a:t>?</a:t>
            </a:r>
            <a:r>
              <a:rPr lang="en-US" i="1" dirty="0" smtClean="0"/>
              <a:t> </a:t>
            </a:r>
          </a:p>
          <a:p>
            <a:pPr marL="274320" indent="-274320" eaLnBrk="1" fontAlgn="auto" hangingPunct="1">
              <a:spcBef>
                <a:spcPts val="580"/>
              </a:spcBef>
              <a:spcAft>
                <a:spcPts val="0"/>
              </a:spcAft>
              <a:buFont typeface="Wingdings 2"/>
              <a:buChar char=""/>
              <a:defRPr/>
            </a:pPr>
            <a:r>
              <a:rPr lang="en-US" i="1" dirty="0" smtClean="0"/>
              <a:t>Why are some norms more important than others? Who decides?</a:t>
            </a:r>
          </a:p>
          <a:p>
            <a:pPr marL="274320" indent="-274320" eaLnBrk="1" fontAlgn="auto" hangingPunct="1">
              <a:spcBef>
                <a:spcPts val="580"/>
              </a:spcBef>
              <a:spcAft>
                <a:spcPts val="0"/>
              </a:spcAft>
              <a:buFont typeface="Wingdings 2"/>
              <a:buChar char=""/>
              <a:defRPr/>
            </a:pPr>
            <a:r>
              <a:rPr lang="en-US" b="1" dirty="0" smtClean="0"/>
              <a:t>Sanctions</a:t>
            </a:r>
            <a:r>
              <a:rPr lang="en-US" dirty="0" smtClean="0"/>
              <a:t> – rewards or punishments that encourage conformity to cultural norms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smtClean="0"/>
              <a:t>Norms: Two Categorizations</a:t>
            </a:r>
          </a:p>
        </p:txBody>
      </p:sp>
      <p:sp>
        <p:nvSpPr>
          <p:cNvPr id="4" name="Content Placeholder 3"/>
          <p:cNvSpPr>
            <a:spLocks noGrp="1"/>
          </p:cNvSpPr>
          <p:nvPr>
            <p:ph sz="quarter" idx="1"/>
          </p:nvPr>
        </p:nvSpPr>
        <p:spPr>
          <a:xfrm>
            <a:off x="914400" y="1447800"/>
            <a:ext cx="7772400" cy="5410200"/>
          </a:xfrm>
        </p:spPr>
        <p:txBody>
          <a:bodyPr>
            <a:normAutofit/>
          </a:bodyPr>
          <a:lstStyle/>
          <a:p>
            <a:pPr marL="274320" indent="-274320" eaLnBrk="1" fontAlgn="auto" hangingPunct="1">
              <a:spcBef>
                <a:spcPts val="580"/>
              </a:spcBef>
              <a:spcAft>
                <a:spcPts val="0"/>
              </a:spcAft>
              <a:buFont typeface="Wingdings 2"/>
              <a:buChar char=""/>
              <a:defRPr/>
            </a:pPr>
            <a:r>
              <a:rPr lang="en-US" dirty="0" smtClean="0"/>
              <a:t>Proscriptive vs. Prescriptive</a:t>
            </a:r>
          </a:p>
          <a:p>
            <a:pPr marL="548640" lvl="1" eaLnBrk="1" fontAlgn="auto" hangingPunct="1">
              <a:spcBef>
                <a:spcPts val="370"/>
              </a:spcBef>
              <a:spcAft>
                <a:spcPts val="0"/>
              </a:spcAft>
              <a:buFont typeface="Wingdings 2"/>
              <a:buChar char=""/>
              <a:defRPr/>
            </a:pPr>
            <a:r>
              <a:rPr lang="en-US" b="1" dirty="0" smtClean="0"/>
              <a:t>Proscriptive</a:t>
            </a:r>
            <a:r>
              <a:rPr lang="en-US" dirty="0" smtClean="0"/>
              <a:t> – states what we </a:t>
            </a:r>
            <a:r>
              <a:rPr lang="en-US" b="1" dirty="0" smtClean="0"/>
              <a:t>should</a:t>
            </a:r>
            <a:r>
              <a:rPr lang="en-US" dirty="0" smtClean="0"/>
              <a:t> </a:t>
            </a:r>
            <a:r>
              <a:rPr lang="en-US" b="1" dirty="0" smtClean="0"/>
              <a:t>not </a:t>
            </a:r>
            <a:r>
              <a:rPr lang="en-US" dirty="0" smtClean="0"/>
              <a:t>do</a:t>
            </a:r>
          </a:p>
          <a:p>
            <a:pPr marL="822960" lvl="2" eaLnBrk="1" fontAlgn="auto" hangingPunct="1">
              <a:spcBef>
                <a:spcPts val="370"/>
              </a:spcBef>
              <a:spcAft>
                <a:spcPts val="0"/>
              </a:spcAft>
              <a:buClr>
                <a:schemeClr val="accent1">
                  <a:tint val="60000"/>
                </a:schemeClr>
              </a:buClr>
              <a:buFont typeface="Wingdings 2"/>
              <a:buChar char=""/>
              <a:defRPr/>
            </a:pPr>
            <a:r>
              <a:rPr lang="en-US" dirty="0" smtClean="0"/>
              <a:t>Example: Avoid Casual Sex; </a:t>
            </a:r>
            <a:r>
              <a:rPr lang="en-US" i="1" dirty="0" smtClean="0"/>
              <a:t>Others?</a:t>
            </a:r>
            <a:endParaRPr lang="en-US" dirty="0" smtClean="0"/>
          </a:p>
          <a:p>
            <a:pPr marL="548640" lvl="1" eaLnBrk="1" fontAlgn="auto" hangingPunct="1">
              <a:spcBef>
                <a:spcPts val="370"/>
              </a:spcBef>
              <a:spcAft>
                <a:spcPts val="0"/>
              </a:spcAft>
              <a:buFont typeface="Wingdings 2"/>
              <a:buChar char=""/>
              <a:defRPr/>
            </a:pPr>
            <a:r>
              <a:rPr lang="en-US" b="1" dirty="0" smtClean="0"/>
              <a:t>Prescriptive</a:t>
            </a:r>
            <a:r>
              <a:rPr lang="en-US" dirty="0" smtClean="0"/>
              <a:t> – states what we </a:t>
            </a:r>
            <a:r>
              <a:rPr lang="en-US" b="1" dirty="0" smtClean="0"/>
              <a:t>should </a:t>
            </a:r>
            <a:r>
              <a:rPr lang="en-US" dirty="0" smtClean="0"/>
              <a:t>do</a:t>
            </a:r>
          </a:p>
          <a:p>
            <a:pPr marL="822960" lvl="2" eaLnBrk="1" fontAlgn="auto" hangingPunct="1">
              <a:spcBef>
                <a:spcPts val="370"/>
              </a:spcBef>
              <a:spcAft>
                <a:spcPts val="0"/>
              </a:spcAft>
              <a:buClr>
                <a:schemeClr val="accent1">
                  <a:tint val="60000"/>
                </a:schemeClr>
              </a:buClr>
              <a:buFont typeface="Wingdings 2"/>
              <a:buChar char=""/>
              <a:defRPr/>
            </a:pPr>
            <a:r>
              <a:rPr lang="en-US" dirty="0" smtClean="0"/>
              <a:t>Example: Practice Safe Sex; </a:t>
            </a:r>
            <a:r>
              <a:rPr lang="en-US" i="1" dirty="0" smtClean="0"/>
              <a:t>Others</a:t>
            </a:r>
            <a:r>
              <a:rPr lang="en-US" dirty="0" smtClean="0"/>
              <a:t>?</a:t>
            </a:r>
          </a:p>
          <a:p>
            <a:pPr marL="274320" indent="-274320" eaLnBrk="1" fontAlgn="auto" hangingPunct="1">
              <a:spcBef>
                <a:spcPts val="580"/>
              </a:spcBef>
              <a:spcAft>
                <a:spcPts val="0"/>
              </a:spcAft>
              <a:buFont typeface="Wingdings 2"/>
              <a:buChar char=""/>
              <a:defRPr/>
            </a:pPr>
            <a:r>
              <a:rPr lang="en-US" dirty="0" smtClean="0"/>
              <a:t>Mores vs. Folkways</a:t>
            </a:r>
          </a:p>
          <a:p>
            <a:pPr marL="548958" lvl="1" indent="-274320" eaLnBrk="1" fontAlgn="auto" hangingPunct="1">
              <a:spcBef>
                <a:spcPts val="580"/>
              </a:spcBef>
              <a:spcAft>
                <a:spcPts val="0"/>
              </a:spcAft>
              <a:buFont typeface="Wingdings 2"/>
              <a:buChar char=""/>
              <a:defRPr/>
            </a:pPr>
            <a:r>
              <a:rPr lang="en-US" b="1" dirty="0" smtClean="0"/>
              <a:t>Mores</a:t>
            </a:r>
            <a:r>
              <a:rPr lang="en-US" dirty="0" smtClean="0"/>
              <a:t> – norms that are widely observed and have great moral significance</a:t>
            </a:r>
          </a:p>
          <a:p>
            <a:pPr marL="823277" lvl="2" eaLnBrk="1" fontAlgn="auto" hangingPunct="1">
              <a:spcBef>
                <a:spcPts val="370"/>
              </a:spcBef>
              <a:spcAft>
                <a:spcPts val="0"/>
              </a:spcAft>
              <a:buFont typeface="Wingdings 2"/>
              <a:buChar char=""/>
              <a:defRPr/>
            </a:pPr>
            <a:r>
              <a:rPr lang="en-US" dirty="0" smtClean="0"/>
              <a:t>Right vs. Wrong</a:t>
            </a:r>
          </a:p>
          <a:p>
            <a:pPr marL="823277" lvl="2" eaLnBrk="1" fontAlgn="auto" hangingPunct="1">
              <a:spcBef>
                <a:spcPts val="370"/>
              </a:spcBef>
              <a:spcAft>
                <a:spcPts val="0"/>
              </a:spcAft>
              <a:buFont typeface="Wingdings 2"/>
              <a:buChar char=""/>
              <a:defRPr/>
            </a:pPr>
            <a:r>
              <a:rPr lang="en-US" dirty="0" smtClean="0"/>
              <a:t>Example: Adults should not have sex with children.</a:t>
            </a:r>
          </a:p>
          <a:p>
            <a:pPr marL="548958" lvl="1" indent="-274320" eaLnBrk="1" fontAlgn="auto" hangingPunct="1">
              <a:spcBef>
                <a:spcPts val="580"/>
              </a:spcBef>
              <a:spcAft>
                <a:spcPts val="0"/>
              </a:spcAft>
              <a:buFont typeface="Wingdings 2"/>
              <a:buChar char=""/>
              <a:defRPr/>
            </a:pPr>
            <a:r>
              <a:rPr lang="en-US" b="1" dirty="0" smtClean="0"/>
              <a:t>Folkways</a:t>
            </a:r>
            <a:r>
              <a:rPr lang="en-US" dirty="0" smtClean="0"/>
              <a:t> – norms for routine or casual interaction</a:t>
            </a:r>
          </a:p>
          <a:p>
            <a:pPr marL="823277" lvl="2" eaLnBrk="1" fontAlgn="auto" hangingPunct="1">
              <a:spcBef>
                <a:spcPts val="370"/>
              </a:spcBef>
              <a:spcAft>
                <a:spcPts val="0"/>
              </a:spcAft>
              <a:buFont typeface="Wingdings 2"/>
              <a:buChar char=""/>
              <a:defRPr/>
            </a:pPr>
            <a:r>
              <a:rPr lang="en-US" dirty="0" smtClean="0"/>
              <a:t>Right vs. Rude</a:t>
            </a:r>
          </a:p>
          <a:p>
            <a:pPr marL="823277" lvl="2" eaLnBrk="1" fontAlgn="auto" hangingPunct="1">
              <a:spcBef>
                <a:spcPts val="370"/>
              </a:spcBef>
              <a:spcAft>
                <a:spcPts val="0"/>
              </a:spcAft>
              <a:buFont typeface="Wingdings 2"/>
              <a:buChar char=""/>
              <a:defRPr/>
            </a:pPr>
            <a:r>
              <a:rPr lang="en-US" dirty="0" smtClean="0"/>
              <a:t>Example: Men should wear ties to formal events.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Ideal &amp; Real Culture</a:t>
            </a:r>
          </a:p>
        </p:txBody>
      </p:sp>
      <p:sp>
        <p:nvSpPr>
          <p:cNvPr id="21508" name="Content Placeholder 3"/>
          <p:cNvSpPr>
            <a:spLocks noGrp="1"/>
          </p:cNvSpPr>
          <p:nvPr>
            <p:ph sz="quarter" idx="1"/>
          </p:nvPr>
        </p:nvSpPr>
        <p:spPr/>
        <p:txBody>
          <a:bodyPr/>
          <a:lstStyle/>
          <a:p>
            <a:pPr eaLnBrk="1" hangingPunct="1"/>
            <a:r>
              <a:rPr lang="en-US" b="1" dirty="0" smtClean="0"/>
              <a:t>IMPORTANT</a:t>
            </a:r>
            <a:r>
              <a:rPr lang="en-US" dirty="0" smtClean="0"/>
              <a:t>!  </a:t>
            </a:r>
            <a:r>
              <a:rPr lang="en-US" dirty="0" smtClean="0">
                <a:sym typeface="Wingdings" pitchFamily="2" charset="2"/>
              </a:rPr>
              <a:t> </a:t>
            </a:r>
            <a:r>
              <a:rPr lang="en-US" dirty="0" smtClean="0"/>
              <a:t>Values and norms do not describe </a:t>
            </a:r>
            <a:r>
              <a:rPr lang="en-US" b="1" dirty="0" smtClean="0"/>
              <a:t>actual </a:t>
            </a:r>
            <a:r>
              <a:rPr lang="en-US" dirty="0" smtClean="0"/>
              <a:t>behavior so much as they suggest how we </a:t>
            </a:r>
            <a:r>
              <a:rPr lang="en-US" b="1" dirty="0" smtClean="0"/>
              <a:t>should </a:t>
            </a:r>
            <a:r>
              <a:rPr lang="en-US" dirty="0" smtClean="0"/>
              <a:t>behave.</a:t>
            </a:r>
          </a:p>
          <a:p>
            <a:pPr eaLnBrk="1" hangingPunct="1"/>
            <a:r>
              <a:rPr lang="en-US" b="1" dirty="0" smtClean="0"/>
              <a:t>Ideal culture </a:t>
            </a:r>
            <a:r>
              <a:rPr lang="en-US" dirty="0" smtClean="0"/>
              <a:t>(values and norms) always differs from </a:t>
            </a:r>
            <a:r>
              <a:rPr lang="en-US" b="1" dirty="0" smtClean="0"/>
              <a:t>real</a:t>
            </a:r>
            <a:r>
              <a:rPr lang="en-US" dirty="0" smtClean="0"/>
              <a:t> </a:t>
            </a:r>
            <a:r>
              <a:rPr lang="en-US" b="1" dirty="0" smtClean="0"/>
              <a:t>culture</a:t>
            </a:r>
            <a:r>
              <a:rPr lang="en-US" dirty="0" smtClean="0"/>
              <a:t> (what actually occurs).</a:t>
            </a:r>
          </a:p>
          <a:p>
            <a:pPr eaLnBrk="1" hangingPunct="1"/>
            <a:r>
              <a:rPr lang="en-US" i="1" dirty="0" smtClean="0"/>
              <a:t>Examples</a:t>
            </a:r>
            <a:r>
              <a:rPr lang="en-US" dirty="0" smtClean="0"/>
              <a:t>?</a:t>
            </a:r>
          </a:p>
          <a:p>
            <a:pPr lvl="1" eaLnBrk="1" hangingPunct="1"/>
            <a:r>
              <a:rPr lang="en-US" dirty="0" smtClean="0"/>
              <a:t>Faithfulness in Marriage</a:t>
            </a:r>
          </a:p>
          <a:p>
            <a:pPr lvl="2" eaLnBrk="1" hangingPunct="1"/>
            <a:r>
              <a:rPr lang="en-US" dirty="0" smtClean="0"/>
              <a:t>We SHOULD be faithful to our spouse (ideal culture).</a:t>
            </a:r>
          </a:p>
          <a:p>
            <a:pPr lvl="2" eaLnBrk="1" hangingPunct="1"/>
            <a:r>
              <a:rPr lang="en-US" dirty="0" smtClean="0"/>
              <a:t>But </a:t>
            </a:r>
            <a:r>
              <a:rPr lang="en-US" dirty="0" smtClean="0">
                <a:hlinkClick r:id="rId2"/>
              </a:rPr>
              <a:t>many people </a:t>
            </a:r>
            <a:r>
              <a:rPr lang="en-US" dirty="0" smtClean="0"/>
              <a:t>cheat on their spouses (real culture).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Technology &amp; Culture</a:t>
            </a:r>
            <a:endParaRPr lang="en-US" dirty="0"/>
          </a:p>
        </p:txBody>
      </p:sp>
      <p:sp>
        <p:nvSpPr>
          <p:cNvPr id="6" name="Text Placeholder 5"/>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Culture?</a:t>
            </a:r>
            <a:endParaRPr lang="en-US" dirty="0"/>
          </a:p>
        </p:txBody>
      </p:sp>
      <p:sp>
        <p:nvSpPr>
          <p:cNvPr id="6" name="Text Placeholder 5"/>
          <p:cNvSpPr>
            <a:spLocks noGrp="1"/>
          </p:cNvSpPr>
          <p:nvPr>
            <p:ph type="body"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Material Culture &amp; Technology</a:t>
            </a:r>
          </a:p>
        </p:txBody>
      </p:sp>
      <p:sp>
        <p:nvSpPr>
          <p:cNvPr id="4" name="Content Placeholder 3"/>
          <p:cNvSpPr>
            <a:spLocks noGrp="1"/>
          </p:cNvSpPr>
          <p:nvPr>
            <p:ph sz="quarter" idx="1"/>
          </p:nvPr>
        </p:nvSpPr>
        <p:spPr/>
        <p:txBody>
          <a:bodyPr>
            <a:normAutofit fontScale="92500" lnSpcReduction="20000"/>
          </a:bodyPr>
          <a:lstStyle/>
          <a:p>
            <a:pPr marL="274320" indent="-274320" eaLnBrk="1" fontAlgn="auto" hangingPunct="1">
              <a:spcBef>
                <a:spcPts val="580"/>
              </a:spcBef>
              <a:spcAft>
                <a:spcPts val="0"/>
              </a:spcAft>
              <a:buFont typeface="Wingdings 2"/>
              <a:buChar char=""/>
              <a:defRPr/>
            </a:pPr>
            <a:r>
              <a:rPr lang="en-US" b="1" dirty="0" smtClean="0"/>
              <a:t>Artifacts</a:t>
            </a:r>
            <a:r>
              <a:rPr lang="en-US" dirty="0" smtClean="0"/>
              <a:t> – a wide range of physical human creations; part of material culture</a:t>
            </a:r>
          </a:p>
          <a:p>
            <a:pPr marL="548640" lvl="1" eaLnBrk="1" fontAlgn="auto" hangingPunct="1">
              <a:spcBef>
                <a:spcPts val="370"/>
              </a:spcBef>
              <a:spcAft>
                <a:spcPts val="0"/>
              </a:spcAft>
              <a:buFont typeface="Wingdings 2"/>
              <a:buChar char=""/>
              <a:defRPr/>
            </a:pPr>
            <a:r>
              <a:rPr lang="en-US" dirty="0" smtClean="0"/>
              <a:t>Partly reflect underlying cultural values.</a:t>
            </a:r>
          </a:p>
          <a:p>
            <a:pPr marL="548640" lvl="1" eaLnBrk="1" fontAlgn="auto" hangingPunct="1">
              <a:spcBef>
                <a:spcPts val="370"/>
              </a:spcBef>
              <a:spcAft>
                <a:spcPts val="0"/>
              </a:spcAft>
              <a:buFont typeface="Wingdings 2"/>
              <a:buChar char=""/>
              <a:defRPr/>
            </a:pPr>
            <a:r>
              <a:rPr lang="en-US" dirty="0" smtClean="0"/>
              <a:t>Partly reflect a society’s level of technology.</a:t>
            </a:r>
          </a:p>
          <a:p>
            <a:pPr marL="548640" lvl="1" eaLnBrk="1" fontAlgn="auto" hangingPunct="1">
              <a:spcBef>
                <a:spcPts val="370"/>
              </a:spcBef>
              <a:spcAft>
                <a:spcPts val="0"/>
              </a:spcAft>
              <a:buFont typeface="Wingdings 2"/>
              <a:buChar char=""/>
              <a:defRPr/>
            </a:pPr>
            <a:r>
              <a:rPr lang="en-US" dirty="0" smtClean="0"/>
              <a:t>Examples: Chopsticks vs. Cutlery; Automobiles in America</a:t>
            </a:r>
          </a:p>
          <a:p>
            <a:pPr marL="274320" indent="-274320" eaLnBrk="1" fontAlgn="auto" hangingPunct="1">
              <a:spcBef>
                <a:spcPts val="580"/>
              </a:spcBef>
              <a:spcAft>
                <a:spcPts val="0"/>
              </a:spcAft>
              <a:buFont typeface="Wingdings 2"/>
              <a:buChar char=""/>
              <a:defRPr/>
            </a:pPr>
            <a:r>
              <a:rPr lang="en-US" b="1" dirty="0" smtClean="0"/>
              <a:t>Technology</a:t>
            </a:r>
            <a:r>
              <a:rPr lang="en-US" dirty="0" smtClean="0"/>
              <a:t> – knowledge that people use to make a way of life in their surroundings </a:t>
            </a:r>
          </a:p>
          <a:p>
            <a:pPr marL="548640" lvl="1" eaLnBrk="1" fontAlgn="auto" hangingPunct="1">
              <a:spcBef>
                <a:spcPts val="370"/>
              </a:spcBef>
              <a:spcAft>
                <a:spcPts val="0"/>
              </a:spcAft>
              <a:buFont typeface="Wingdings 2"/>
              <a:buChar char=""/>
              <a:defRPr/>
            </a:pPr>
            <a:r>
              <a:rPr lang="en-US" dirty="0" smtClean="0"/>
              <a:t>The more complex a society’s technology, the more its members are able to shape the world for themselves.</a:t>
            </a:r>
          </a:p>
          <a:p>
            <a:pPr marL="822960" lvl="2" eaLnBrk="1" fontAlgn="auto" hangingPunct="1">
              <a:spcBef>
                <a:spcPts val="370"/>
              </a:spcBef>
              <a:spcAft>
                <a:spcPts val="0"/>
              </a:spcAft>
              <a:buClr>
                <a:schemeClr val="accent1">
                  <a:tint val="60000"/>
                </a:schemeClr>
              </a:buClr>
              <a:buFont typeface="Wingdings 2"/>
              <a:buChar char=""/>
              <a:defRPr/>
            </a:pPr>
            <a:r>
              <a:rPr lang="en-US" dirty="0" smtClean="0"/>
              <a:t>Ex: Superhighways; </a:t>
            </a:r>
            <a:r>
              <a:rPr lang="en-US" i="1" dirty="0" smtClean="0"/>
              <a:t>Others?</a:t>
            </a:r>
            <a:endParaRPr lang="en-US" dirty="0" smtClean="0"/>
          </a:p>
          <a:p>
            <a:pPr marL="548640" lvl="1" eaLnBrk="1" fontAlgn="auto" hangingPunct="1">
              <a:spcBef>
                <a:spcPts val="370"/>
              </a:spcBef>
              <a:spcAft>
                <a:spcPts val="0"/>
              </a:spcAft>
              <a:buFont typeface="Wingdings 2"/>
              <a:buChar char=""/>
              <a:defRPr/>
            </a:pPr>
            <a:r>
              <a:rPr lang="en-US" dirty="0" smtClean="0"/>
              <a:t>Both a blessing and a curse.</a:t>
            </a:r>
          </a:p>
          <a:p>
            <a:pPr marL="822960" lvl="2" eaLnBrk="1" fontAlgn="auto" hangingPunct="1">
              <a:spcBef>
                <a:spcPts val="370"/>
              </a:spcBef>
              <a:spcAft>
                <a:spcPts val="0"/>
              </a:spcAft>
              <a:buClr>
                <a:schemeClr val="accent1">
                  <a:tint val="60000"/>
                </a:schemeClr>
              </a:buClr>
              <a:buFont typeface="Wingdings 2"/>
              <a:buChar char=""/>
              <a:defRPr/>
            </a:pPr>
            <a:r>
              <a:rPr lang="en-US" dirty="0" smtClean="0"/>
              <a:t>Ex: Medicine vs. Violence</a:t>
            </a:r>
            <a:r>
              <a:rPr lang="en-US" i="1" dirty="0" smtClean="0"/>
              <a:t>; Others</a:t>
            </a:r>
            <a:r>
              <a:rPr lang="en-US" dirty="0" smtClean="0"/>
              <a:t>?</a:t>
            </a:r>
          </a:p>
          <a:p>
            <a:pPr marL="548640" lvl="1" eaLnBrk="1" fontAlgn="auto" hangingPunct="1">
              <a:spcBef>
                <a:spcPts val="370"/>
              </a:spcBef>
              <a:spcAft>
                <a:spcPts val="0"/>
              </a:spcAft>
              <a:buFont typeface="Wingdings 2"/>
              <a:buChar char=""/>
              <a:defRPr/>
            </a:pPr>
            <a:r>
              <a:rPr lang="en-US" dirty="0" smtClean="0"/>
              <a:t>Not equally distributed.</a:t>
            </a:r>
          </a:p>
          <a:p>
            <a:pPr marL="822960" lvl="2" eaLnBrk="1" fontAlgn="auto" hangingPunct="1">
              <a:spcBef>
                <a:spcPts val="370"/>
              </a:spcBef>
              <a:spcAft>
                <a:spcPts val="0"/>
              </a:spcAft>
              <a:buClr>
                <a:schemeClr val="accent1">
                  <a:tint val="60000"/>
                </a:schemeClr>
              </a:buClr>
              <a:buFont typeface="Wingdings 2"/>
              <a:buChar char=""/>
              <a:defRPr/>
            </a:pPr>
            <a:r>
              <a:rPr lang="en-US" dirty="0" smtClean="0"/>
              <a:t>Ex: The Digital Divide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solidFill>
                  <a:srgbClr val="7B9899"/>
                </a:solidFill>
              </a:rPr>
              <a:t>Gerhard Lenski</a:t>
            </a:r>
          </a:p>
        </p:txBody>
      </p:sp>
      <p:sp>
        <p:nvSpPr>
          <p:cNvPr id="3" name="Content Placeholder 2"/>
          <p:cNvSpPr>
            <a:spLocks noGrp="1"/>
          </p:cNvSpPr>
          <p:nvPr>
            <p:ph sz="quarter" idx="1"/>
          </p:nvPr>
        </p:nvSpPr>
        <p:spPr>
          <a:xfrm>
            <a:off x="301625" y="1527175"/>
            <a:ext cx="8504238" cy="4572000"/>
          </a:xfrm>
        </p:spPr>
        <p:txBody>
          <a:bodyPr>
            <a:normAutofit fontScale="92500" lnSpcReduction="10000"/>
          </a:bodyPr>
          <a:lstStyle/>
          <a:p>
            <a:pPr marL="274320" indent="-274320" eaLnBrk="1" fontAlgn="auto" hangingPunct="1">
              <a:spcAft>
                <a:spcPts val="0"/>
              </a:spcAft>
              <a:buFont typeface="Wingdings 2"/>
              <a:buChar char=""/>
              <a:defRPr/>
            </a:pPr>
            <a:r>
              <a:rPr lang="en-US" u="sng" dirty="0" smtClean="0"/>
              <a:t>Gerhard Lenski</a:t>
            </a:r>
            <a:r>
              <a:rPr lang="en-US" dirty="0" smtClean="0"/>
              <a:t> – described how societies changed over the past 10k years; focused on technology and how it shapes society; helps us understand the major differences among societies</a:t>
            </a:r>
          </a:p>
          <a:p>
            <a:pPr marL="548640" lvl="1" indent="-274320" eaLnBrk="1" fontAlgn="auto" hangingPunct="1">
              <a:spcAft>
                <a:spcPts val="0"/>
              </a:spcAft>
              <a:buFont typeface="Wingdings"/>
              <a:buChar char=""/>
              <a:defRPr/>
            </a:pPr>
            <a:r>
              <a:rPr lang="en-US" u="sng" dirty="0" smtClean="0"/>
              <a:t>Sociocultural Evolution</a:t>
            </a:r>
            <a:r>
              <a:rPr lang="en-US" dirty="0" smtClean="0"/>
              <a:t> – changes that occur as a society gains new technology</a:t>
            </a:r>
          </a:p>
          <a:p>
            <a:pPr marL="822960" lvl="2" eaLnBrk="1" fontAlgn="auto" hangingPunct="1">
              <a:spcAft>
                <a:spcPts val="0"/>
              </a:spcAft>
              <a:buClr>
                <a:schemeClr val="accent3"/>
              </a:buClr>
              <a:buFont typeface="Wingdings 2"/>
              <a:buChar char=""/>
              <a:defRPr/>
            </a:pPr>
            <a:r>
              <a:rPr lang="en-US" dirty="0" smtClean="0"/>
              <a:t>Simple Technology – little control over nature; can support just a small number of people</a:t>
            </a:r>
          </a:p>
          <a:p>
            <a:pPr marL="822960" lvl="2" eaLnBrk="1" fontAlgn="auto" hangingPunct="1">
              <a:spcAft>
                <a:spcPts val="0"/>
              </a:spcAft>
              <a:buClr>
                <a:schemeClr val="accent3"/>
              </a:buClr>
              <a:buFont typeface="Wingdings 2"/>
              <a:buChar char=""/>
              <a:defRPr/>
            </a:pPr>
            <a:r>
              <a:rPr lang="en-US" dirty="0" smtClean="0"/>
              <a:t>Complex Technology – support hundreds of millions of people in far more affluent ways of life</a:t>
            </a:r>
          </a:p>
          <a:p>
            <a:pPr marL="822960" lvl="2" eaLnBrk="1" fontAlgn="auto" hangingPunct="1">
              <a:spcAft>
                <a:spcPts val="0"/>
              </a:spcAft>
              <a:buClr>
                <a:schemeClr val="accent3"/>
              </a:buClr>
              <a:buFont typeface="Wingdings 2"/>
              <a:buChar char=""/>
              <a:defRPr/>
            </a:pPr>
            <a:r>
              <a:rPr lang="en-US" dirty="0" smtClean="0">
                <a:sym typeface="Wingdings"/>
              </a:rPr>
              <a:t>Inventing or Adopting New Technology </a:t>
            </a:r>
            <a:r>
              <a:rPr lang="en-US" dirty="0" smtClean="0">
                <a:sym typeface="Wingdings" pitchFamily="2" charset="2"/>
              </a:rPr>
              <a:t> Societal Change</a:t>
            </a:r>
          </a:p>
          <a:p>
            <a:pPr marL="822960" lvl="2" eaLnBrk="1" fontAlgn="auto" hangingPunct="1">
              <a:spcAft>
                <a:spcPts val="0"/>
              </a:spcAft>
              <a:buClr>
                <a:schemeClr val="accent3"/>
              </a:buClr>
              <a:buFont typeface="Wingdings 2"/>
              <a:buChar char=""/>
              <a:defRPr/>
            </a:pPr>
            <a:r>
              <a:rPr lang="en-US" dirty="0" smtClean="0">
                <a:latin typeface="Calibri"/>
                <a:sym typeface="Wingdings"/>
              </a:rPr>
              <a:t>↑</a:t>
            </a:r>
            <a:r>
              <a:rPr lang="en-US" dirty="0" smtClean="0">
                <a:sym typeface="Wingdings"/>
              </a:rPr>
              <a:t> Technology </a:t>
            </a:r>
            <a:r>
              <a:rPr lang="en-US" dirty="0" smtClean="0">
                <a:sym typeface="Wingdings" pitchFamily="2" charset="2"/>
              </a:rPr>
              <a:t> Faster Change</a:t>
            </a:r>
          </a:p>
          <a:p>
            <a:pPr marL="822960" lvl="2" eaLnBrk="1" fontAlgn="auto" hangingPunct="1">
              <a:spcAft>
                <a:spcPts val="0"/>
              </a:spcAft>
              <a:buClr>
                <a:schemeClr val="accent3"/>
              </a:buClr>
              <a:buFont typeface="Wingdings 2"/>
              <a:buChar char=""/>
              <a:defRPr/>
            </a:pPr>
            <a:r>
              <a:rPr lang="en-US" b="1" dirty="0" smtClean="0">
                <a:sym typeface="Wingdings" pitchFamily="2" charset="2"/>
              </a:rPr>
              <a:t>Do you agree or disagree? Examples?</a:t>
            </a:r>
          </a:p>
          <a:p>
            <a:pPr marL="548640" lvl="1" indent="-274320" eaLnBrk="1" fontAlgn="auto" hangingPunct="1">
              <a:spcAft>
                <a:spcPts val="0"/>
              </a:spcAft>
              <a:buFont typeface="Wingdings"/>
              <a:buChar char=""/>
              <a:defRPr/>
            </a:pPr>
            <a:r>
              <a:rPr lang="en-US" dirty="0" smtClean="0">
                <a:sym typeface="Wingdings" pitchFamily="2" charset="2"/>
              </a:rPr>
              <a:t>5 Types of Societies: H&amp;G, H&amp;P, A, I, P-I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solidFill>
                  <a:srgbClr val="7B9899"/>
                </a:solidFill>
              </a:rPr>
              <a:t>Gerhard Lenski</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eaLnBrk="1" fontAlgn="auto" hangingPunct="1">
              <a:spcAft>
                <a:spcPts val="0"/>
              </a:spcAft>
              <a:buFont typeface="Wingdings 2"/>
              <a:buChar char=""/>
              <a:defRPr/>
            </a:pPr>
            <a:r>
              <a:rPr lang="en-US" u="sng" dirty="0" smtClean="0">
                <a:sym typeface="Wingdings" pitchFamily="2" charset="2"/>
              </a:rPr>
              <a:t>Hunting &amp; Gathering </a:t>
            </a:r>
            <a:r>
              <a:rPr lang="en-US" dirty="0" smtClean="0">
                <a:sym typeface="Wingdings" pitchFamily="2" charset="2"/>
              </a:rPr>
              <a:t>– 3M-200 Years Ago; use simple tools to hunt animals and gather vegetation</a:t>
            </a:r>
          </a:p>
          <a:p>
            <a:pPr marL="548958" lvl="1" indent="-274320" eaLnBrk="1" fontAlgn="auto" hangingPunct="1">
              <a:spcAft>
                <a:spcPts val="0"/>
              </a:spcAft>
              <a:buFont typeface="Wingdings 2"/>
              <a:buChar char=""/>
              <a:defRPr/>
            </a:pPr>
            <a:r>
              <a:rPr lang="en-US" dirty="0" smtClean="0">
                <a:sym typeface="Wingdings" pitchFamily="2" charset="2"/>
              </a:rPr>
              <a:t>Everyone spends most of their time searching for game &amp; plants.</a:t>
            </a:r>
          </a:p>
          <a:p>
            <a:pPr marL="823595" lvl="2" indent="-274320" eaLnBrk="1" fontAlgn="auto" hangingPunct="1">
              <a:spcAft>
                <a:spcPts val="0"/>
              </a:spcAft>
              <a:buFont typeface="Wingdings 2"/>
              <a:buChar char=""/>
              <a:defRPr/>
            </a:pPr>
            <a:r>
              <a:rPr lang="en-US" dirty="0" smtClean="0">
                <a:sym typeface="Wingdings" pitchFamily="2" charset="2"/>
              </a:rPr>
              <a:t>Men Hunt &amp; Women Gather - But both of the tasks were seen as equally important so the sexes had roughly the same social importance.</a:t>
            </a:r>
          </a:p>
          <a:p>
            <a:pPr marL="548958" lvl="1" indent="-274320" eaLnBrk="1" fontAlgn="auto" hangingPunct="1">
              <a:spcAft>
                <a:spcPts val="0"/>
              </a:spcAft>
              <a:buFont typeface="Wingdings 2"/>
              <a:buChar char=""/>
              <a:defRPr/>
            </a:pPr>
            <a:r>
              <a:rPr lang="en-US" dirty="0" smtClean="0">
                <a:sym typeface="Wingdings" pitchFamily="2" charset="2"/>
              </a:rPr>
              <a:t>Small societies comprised of several dozen people living in a nomadic, family-like group.</a:t>
            </a:r>
          </a:p>
          <a:p>
            <a:pPr marL="548958" lvl="1" indent="-274320" eaLnBrk="1" fontAlgn="auto" hangingPunct="1">
              <a:spcAft>
                <a:spcPts val="0"/>
              </a:spcAft>
              <a:buFont typeface="Wingdings 2"/>
              <a:buChar char=""/>
              <a:defRPr/>
            </a:pPr>
            <a:r>
              <a:rPr lang="en-US" dirty="0" smtClean="0">
                <a:sym typeface="Wingdings" pitchFamily="2" charset="2"/>
              </a:rPr>
              <a:t>No formal leaders.</a:t>
            </a:r>
          </a:p>
          <a:p>
            <a:pPr marL="548958" lvl="1" indent="-274320" eaLnBrk="1" fontAlgn="auto" hangingPunct="1">
              <a:spcAft>
                <a:spcPts val="0"/>
              </a:spcAft>
              <a:buFont typeface="Wingdings 2"/>
              <a:buChar char=""/>
              <a:defRPr/>
            </a:pPr>
            <a:r>
              <a:rPr lang="en-US" dirty="0" smtClean="0">
                <a:sym typeface="Wingdings" pitchFamily="2" charset="2"/>
              </a:rPr>
              <a:t>Egalitarian way of life.</a:t>
            </a:r>
          </a:p>
          <a:p>
            <a:pPr marL="548958" lvl="1" indent="-274320" eaLnBrk="1" fontAlgn="auto" hangingPunct="1">
              <a:spcAft>
                <a:spcPts val="0"/>
              </a:spcAft>
              <a:buFont typeface="Wingdings 2"/>
              <a:buChar char=""/>
              <a:defRPr/>
            </a:pPr>
            <a:r>
              <a:rPr lang="en-US" dirty="0" smtClean="0">
                <a:sym typeface="Wingdings" pitchFamily="2" charset="2"/>
              </a:rPr>
              <a:t>Vulnerable to the forces of nature due to limited technology.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solidFill>
                  <a:srgbClr val="7B9899"/>
                </a:solidFill>
              </a:rPr>
              <a:t>Gerhard Lenski</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eaLnBrk="1" fontAlgn="auto" hangingPunct="1">
              <a:spcAft>
                <a:spcPts val="0"/>
              </a:spcAft>
              <a:buFont typeface="Wingdings 2"/>
              <a:buChar char=""/>
              <a:defRPr/>
            </a:pPr>
            <a:r>
              <a:rPr lang="en-US" u="sng" dirty="0" smtClean="0">
                <a:sym typeface="Wingdings" pitchFamily="2" charset="2"/>
              </a:rPr>
              <a:t>Horticultural &amp; Pastoral </a:t>
            </a:r>
            <a:r>
              <a:rPr lang="en-US" dirty="0" smtClean="0">
                <a:sym typeface="Wingdings" pitchFamily="2" charset="2"/>
              </a:rPr>
              <a:t>–  Began ~10k Years Ago</a:t>
            </a:r>
          </a:p>
          <a:p>
            <a:pPr marL="548640" lvl="1" indent="-274320" eaLnBrk="1" fontAlgn="auto" hangingPunct="1">
              <a:spcAft>
                <a:spcPts val="0"/>
              </a:spcAft>
              <a:buFont typeface="Wingdings"/>
              <a:buChar char=""/>
              <a:defRPr/>
            </a:pPr>
            <a:r>
              <a:rPr lang="en-US" sz="2800" dirty="0" smtClean="0">
                <a:sym typeface="Wingdings" pitchFamily="2" charset="2"/>
              </a:rPr>
              <a:t>H – the use of </a:t>
            </a:r>
            <a:r>
              <a:rPr lang="en-US" sz="2800" i="1" dirty="0" smtClean="0">
                <a:sym typeface="Wingdings" pitchFamily="2" charset="2"/>
              </a:rPr>
              <a:t>hand</a:t>
            </a:r>
            <a:r>
              <a:rPr lang="en-US" sz="2800" dirty="0" smtClean="0">
                <a:sym typeface="Wingdings" pitchFamily="2" charset="2"/>
              </a:rPr>
              <a:t> </a:t>
            </a:r>
            <a:r>
              <a:rPr lang="en-US" sz="2800" i="1" dirty="0" smtClean="0">
                <a:sym typeface="Wingdings" pitchFamily="2" charset="2"/>
              </a:rPr>
              <a:t>tools</a:t>
            </a:r>
            <a:r>
              <a:rPr lang="en-US" sz="2800" dirty="0" smtClean="0">
                <a:sym typeface="Wingdings" pitchFamily="2" charset="2"/>
              </a:rPr>
              <a:t> to raise crops</a:t>
            </a:r>
          </a:p>
          <a:p>
            <a:pPr marL="822960" lvl="2" eaLnBrk="1" fontAlgn="auto" hangingPunct="1">
              <a:spcAft>
                <a:spcPts val="0"/>
              </a:spcAft>
              <a:buClr>
                <a:schemeClr val="accent3"/>
              </a:buClr>
              <a:buFont typeface="Wingdings 2"/>
              <a:buChar char=""/>
              <a:defRPr/>
            </a:pPr>
            <a:r>
              <a:rPr lang="en-US" sz="2400" dirty="0" smtClean="0">
                <a:sym typeface="Wingdings" pitchFamily="2" charset="2"/>
              </a:rPr>
              <a:t>Formed Settlements</a:t>
            </a:r>
          </a:p>
          <a:p>
            <a:pPr marL="548640" lvl="1" indent="-274320" eaLnBrk="1" fontAlgn="auto" hangingPunct="1">
              <a:spcAft>
                <a:spcPts val="0"/>
              </a:spcAft>
              <a:buFont typeface="Wingdings"/>
              <a:buChar char=""/>
              <a:defRPr/>
            </a:pPr>
            <a:r>
              <a:rPr lang="en-US" sz="2800" dirty="0" smtClean="0">
                <a:sym typeface="Wingdings" pitchFamily="2" charset="2"/>
              </a:rPr>
              <a:t>P – the </a:t>
            </a:r>
            <a:r>
              <a:rPr lang="en-US" sz="2800" i="1" dirty="0" smtClean="0">
                <a:sym typeface="Wingdings" pitchFamily="2" charset="2"/>
              </a:rPr>
              <a:t>domestication</a:t>
            </a:r>
            <a:r>
              <a:rPr lang="en-US" sz="2800" dirty="0" smtClean="0">
                <a:sym typeface="Wingdings" pitchFamily="2" charset="2"/>
              </a:rPr>
              <a:t> of animals</a:t>
            </a:r>
          </a:p>
          <a:p>
            <a:pPr marL="822960" lvl="2" eaLnBrk="1" fontAlgn="auto" hangingPunct="1">
              <a:spcAft>
                <a:spcPts val="0"/>
              </a:spcAft>
              <a:buClr>
                <a:schemeClr val="accent3"/>
              </a:buClr>
              <a:buFont typeface="Wingdings 2"/>
              <a:buChar char=""/>
              <a:defRPr/>
            </a:pPr>
            <a:r>
              <a:rPr lang="en-US" sz="2400" dirty="0" smtClean="0">
                <a:sym typeface="Wingdings" pitchFamily="2" charset="2"/>
              </a:rPr>
              <a:t>Nomadic, searching for grazing land.</a:t>
            </a:r>
          </a:p>
          <a:p>
            <a:pPr marL="548640" lvl="1" indent="-274320" eaLnBrk="1" fontAlgn="auto" hangingPunct="1">
              <a:spcAft>
                <a:spcPts val="0"/>
              </a:spcAft>
              <a:buFont typeface="Wingdings"/>
              <a:buChar char=""/>
              <a:defRPr/>
            </a:pPr>
            <a:r>
              <a:rPr lang="en-US" sz="2800" dirty="0" smtClean="0">
                <a:sym typeface="Wingdings" pitchFamily="2" charset="2"/>
              </a:rPr>
              <a:t>Populations expanded from dozens to hundreds.</a:t>
            </a:r>
          </a:p>
          <a:p>
            <a:pPr marL="548640" lvl="1" indent="-274320" eaLnBrk="1" fontAlgn="auto" hangingPunct="1">
              <a:spcAft>
                <a:spcPts val="0"/>
              </a:spcAft>
              <a:buFont typeface="Wingdings"/>
              <a:buChar char=""/>
              <a:defRPr/>
            </a:pPr>
            <a:r>
              <a:rPr lang="en-US" sz="2800" dirty="0" smtClean="0">
                <a:sym typeface="Wingdings" pitchFamily="2" charset="2"/>
              </a:rPr>
              <a:t>Greater Specialization Of Labor  More Socially Diverse  More Inequality</a:t>
            </a:r>
          </a:p>
          <a:p>
            <a:pPr marL="822960" lvl="2" eaLnBrk="1" fontAlgn="auto" hangingPunct="1">
              <a:spcAft>
                <a:spcPts val="0"/>
              </a:spcAft>
              <a:buClr>
                <a:schemeClr val="accent3"/>
              </a:buClr>
              <a:buFont typeface="Wingdings 2"/>
              <a:buChar char=""/>
              <a:defRPr/>
            </a:pPr>
            <a:r>
              <a:rPr lang="en-US" sz="2400" dirty="0" smtClean="0">
                <a:sym typeface="Wingdings" pitchFamily="2" charset="2"/>
              </a:rPr>
              <a:t>Due to material surplus that required only certain members of society to be focused on getting food.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solidFill>
                  <a:srgbClr val="7B9899"/>
                </a:solidFill>
              </a:rPr>
              <a:t>Gerhard Lenski</a:t>
            </a:r>
          </a:p>
        </p:txBody>
      </p:sp>
      <p:sp>
        <p:nvSpPr>
          <p:cNvPr id="3" name="Content Placeholder 2"/>
          <p:cNvSpPr>
            <a:spLocks noGrp="1"/>
          </p:cNvSpPr>
          <p:nvPr>
            <p:ph sz="quarter" idx="1"/>
          </p:nvPr>
        </p:nvSpPr>
        <p:spPr>
          <a:xfrm>
            <a:off x="301625" y="1527174"/>
            <a:ext cx="8504238" cy="5330826"/>
          </a:xfrm>
        </p:spPr>
        <p:txBody>
          <a:bodyPr>
            <a:noAutofit/>
          </a:bodyPr>
          <a:lstStyle/>
          <a:p>
            <a:pPr marL="274320" indent="-274320" eaLnBrk="1" fontAlgn="auto" hangingPunct="1">
              <a:spcAft>
                <a:spcPts val="0"/>
              </a:spcAft>
              <a:buFont typeface="Wingdings 2"/>
              <a:buChar char=""/>
              <a:defRPr/>
            </a:pPr>
            <a:r>
              <a:rPr lang="en-US" sz="2800" u="sng" dirty="0" smtClean="0">
                <a:sym typeface="Wingdings" pitchFamily="2" charset="2"/>
              </a:rPr>
              <a:t>Agrarian</a:t>
            </a:r>
            <a:r>
              <a:rPr lang="en-US" sz="2800" dirty="0" smtClean="0">
                <a:sym typeface="Wingdings" pitchFamily="2" charset="2"/>
              </a:rPr>
              <a:t> – began ~5k years ago; large-scale cultivation using plows harnessed to animals or more powerful energy sources</a:t>
            </a:r>
          </a:p>
          <a:p>
            <a:pPr marL="548640" lvl="1" indent="-274320" eaLnBrk="1" fontAlgn="auto" hangingPunct="1">
              <a:spcAft>
                <a:spcPts val="0"/>
              </a:spcAft>
              <a:buFont typeface="Wingdings"/>
              <a:buChar char=""/>
              <a:defRPr/>
            </a:pPr>
            <a:r>
              <a:rPr lang="en-US" dirty="0" smtClean="0">
                <a:sym typeface="Wingdings" pitchFamily="2" charset="2"/>
              </a:rPr>
              <a:t>“Dawn of Civilization”</a:t>
            </a:r>
          </a:p>
          <a:p>
            <a:pPr marL="548640" lvl="1" indent="-274320" eaLnBrk="1" fontAlgn="auto" hangingPunct="1">
              <a:spcAft>
                <a:spcPts val="0"/>
              </a:spcAft>
              <a:buFont typeface="Wingdings"/>
              <a:buChar char=""/>
              <a:defRPr/>
            </a:pPr>
            <a:r>
              <a:rPr lang="en-US" dirty="0" smtClean="0">
                <a:sym typeface="Wingdings" pitchFamily="2" charset="2"/>
              </a:rPr>
              <a:t>Resided in </a:t>
            </a:r>
            <a:r>
              <a:rPr lang="en-US" i="1" dirty="0" smtClean="0">
                <a:sym typeface="Wingdings" pitchFamily="2" charset="2"/>
              </a:rPr>
              <a:t>permanent</a:t>
            </a:r>
            <a:r>
              <a:rPr lang="en-US" dirty="0" smtClean="0">
                <a:sym typeface="Wingdings" pitchFamily="2" charset="2"/>
              </a:rPr>
              <a:t> settlements.</a:t>
            </a:r>
          </a:p>
          <a:p>
            <a:pPr marL="548640" lvl="1" indent="-274320" eaLnBrk="1" fontAlgn="auto" hangingPunct="1">
              <a:spcAft>
                <a:spcPts val="0"/>
              </a:spcAft>
              <a:buFont typeface="Wingdings"/>
              <a:buChar char=""/>
              <a:defRPr/>
            </a:pPr>
            <a:r>
              <a:rPr lang="en-US" i="1" dirty="0" smtClean="0">
                <a:sym typeface="Wingdings" pitchFamily="2" charset="2"/>
              </a:rPr>
              <a:t>Expanded in size and population.</a:t>
            </a:r>
          </a:p>
          <a:p>
            <a:pPr marL="548640" lvl="1" indent="-274320" eaLnBrk="1" fontAlgn="auto" hangingPunct="1">
              <a:spcAft>
                <a:spcPts val="0"/>
              </a:spcAft>
              <a:buFont typeface="Wingdings"/>
              <a:buChar char=""/>
              <a:defRPr/>
            </a:pPr>
            <a:r>
              <a:rPr lang="en-US" dirty="0" smtClean="0">
                <a:sym typeface="Wingdings" pitchFamily="2" charset="2"/>
              </a:rPr>
              <a:t>Even greater </a:t>
            </a:r>
            <a:r>
              <a:rPr lang="en-US" i="1" dirty="0" smtClean="0">
                <a:sym typeface="Wingdings" pitchFamily="2" charset="2"/>
              </a:rPr>
              <a:t>specialization</a:t>
            </a:r>
            <a:r>
              <a:rPr lang="en-US" dirty="0" smtClean="0">
                <a:sym typeface="Wingdings" pitchFamily="2" charset="2"/>
              </a:rPr>
              <a:t> of labor.</a:t>
            </a:r>
          </a:p>
          <a:p>
            <a:pPr marL="822960" lvl="2" eaLnBrk="1" fontAlgn="auto" hangingPunct="1">
              <a:spcAft>
                <a:spcPts val="0"/>
              </a:spcAft>
              <a:buClr>
                <a:schemeClr val="accent3"/>
              </a:buClr>
              <a:buFont typeface="Wingdings 2"/>
              <a:buChar char=""/>
              <a:defRPr/>
            </a:pPr>
            <a:r>
              <a:rPr lang="en-US" dirty="0" smtClean="0">
                <a:sym typeface="Wingdings" pitchFamily="2" charset="2"/>
              </a:rPr>
              <a:t>People had a greater range of life choices.</a:t>
            </a:r>
          </a:p>
          <a:p>
            <a:pPr marL="548640" lvl="1" indent="-274320" eaLnBrk="1" fontAlgn="auto" hangingPunct="1">
              <a:spcAft>
                <a:spcPts val="0"/>
              </a:spcAft>
              <a:buFont typeface="Wingdings"/>
              <a:buChar char=""/>
              <a:defRPr/>
            </a:pPr>
            <a:r>
              <a:rPr lang="en-US" dirty="0" smtClean="0">
                <a:sym typeface="Wingdings" pitchFamily="2" charset="2"/>
              </a:rPr>
              <a:t> Exhibit </a:t>
            </a:r>
            <a:r>
              <a:rPr lang="en-US" i="1" dirty="0" smtClean="0">
                <a:sym typeface="Wingdings" pitchFamily="2" charset="2"/>
              </a:rPr>
              <a:t>extreme social inequality</a:t>
            </a:r>
            <a:r>
              <a:rPr lang="en-US" dirty="0" smtClean="0">
                <a:sym typeface="Wingdings" pitchFamily="2" charset="2"/>
              </a:rPr>
              <a:t> (even more than present).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solidFill>
                  <a:srgbClr val="7B9899"/>
                </a:solidFill>
              </a:rPr>
              <a:t>Gerhard Lenski</a:t>
            </a:r>
          </a:p>
        </p:txBody>
      </p:sp>
      <p:sp>
        <p:nvSpPr>
          <p:cNvPr id="3" name="Content Placeholder 2"/>
          <p:cNvSpPr>
            <a:spLocks noGrp="1"/>
          </p:cNvSpPr>
          <p:nvPr>
            <p:ph sz="quarter" idx="1"/>
          </p:nvPr>
        </p:nvSpPr>
        <p:spPr>
          <a:xfrm>
            <a:off x="301625" y="1527174"/>
            <a:ext cx="8504238" cy="5330826"/>
          </a:xfrm>
        </p:spPr>
        <p:txBody>
          <a:bodyPr>
            <a:noAutofit/>
          </a:bodyPr>
          <a:lstStyle/>
          <a:p>
            <a:pPr marL="274320" indent="-274320" eaLnBrk="1" fontAlgn="auto" hangingPunct="1">
              <a:spcAft>
                <a:spcPts val="0"/>
              </a:spcAft>
              <a:buFont typeface="Wingdings 2"/>
              <a:buChar char=""/>
              <a:defRPr/>
            </a:pPr>
            <a:r>
              <a:rPr lang="en-US" u="sng" dirty="0" smtClean="0">
                <a:sym typeface="Wingdings" pitchFamily="2" charset="2"/>
              </a:rPr>
              <a:t>Industrial</a:t>
            </a:r>
            <a:r>
              <a:rPr lang="en-US" dirty="0" smtClean="0">
                <a:sym typeface="Wingdings" pitchFamily="2" charset="2"/>
              </a:rPr>
              <a:t> – started around 1775; the production of goods using advanced sources of energy to drive large machinery (steam engine)</a:t>
            </a:r>
          </a:p>
          <a:p>
            <a:pPr marL="548640" lvl="1" indent="-274320" eaLnBrk="1" fontAlgn="auto" hangingPunct="1">
              <a:spcAft>
                <a:spcPts val="0"/>
              </a:spcAft>
              <a:buFont typeface="Wingdings"/>
              <a:buChar char=""/>
              <a:defRPr/>
            </a:pPr>
            <a:r>
              <a:rPr lang="en-US" sz="2300" dirty="0" smtClean="0">
                <a:sym typeface="Wingdings" pitchFamily="2" charset="2"/>
              </a:rPr>
              <a:t>Drew people away from the home and reduced importance of family and tradition.</a:t>
            </a:r>
          </a:p>
          <a:p>
            <a:pPr marL="548640" lvl="1" indent="-274320" eaLnBrk="1" fontAlgn="auto" hangingPunct="1">
              <a:spcAft>
                <a:spcPts val="0"/>
              </a:spcAft>
              <a:buFont typeface="Wingdings"/>
              <a:buChar char=""/>
              <a:defRPr/>
            </a:pPr>
            <a:r>
              <a:rPr lang="en-US" sz="2300" dirty="0" smtClean="0">
                <a:sym typeface="Wingdings" pitchFamily="2" charset="2"/>
              </a:rPr>
              <a:t>Made the world seem smaller.</a:t>
            </a:r>
          </a:p>
          <a:p>
            <a:pPr marL="548640" lvl="1" indent="-274320" eaLnBrk="1" fontAlgn="auto" hangingPunct="1">
              <a:spcAft>
                <a:spcPts val="0"/>
              </a:spcAft>
              <a:buFont typeface="Wingdings"/>
              <a:buChar char=""/>
              <a:defRPr/>
            </a:pPr>
            <a:r>
              <a:rPr lang="en-US" sz="2300" dirty="0" smtClean="0">
                <a:sym typeface="Wingdings" pitchFamily="2" charset="2"/>
              </a:rPr>
              <a:t>Higher living standards for all.</a:t>
            </a:r>
          </a:p>
          <a:p>
            <a:pPr marL="548640" lvl="1" indent="-274320" eaLnBrk="1" fontAlgn="auto" hangingPunct="1">
              <a:spcAft>
                <a:spcPts val="0"/>
              </a:spcAft>
              <a:buFont typeface="Wingdings"/>
              <a:buChar char=""/>
              <a:defRPr/>
            </a:pPr>
            <a:r>
              <a:rPr lang="en-US" sz="2300" dirty="0" smtClean="0">
                <a:sym typeface="Wingdings" pitchFamily="2" charset="2"/>
              </a:rPr>
              <a:t>Greater Individualism and Personal Freedom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solidFill>
                  <a:srgbClr val="7B9899"/>
                </a:solidFill>
              </a:rPr>
              <a:t>Gerhard Lenski</a:t>
            </a:r>
          </a:p>
        </p:txBody>
      </p:sp>
      <p:sp>
        <p:nvSpPr>
          <p:cNvPr id="3" name="Content Placeholder 2"/>
          <p:cNvSpPr>
            <a:spLocks noGrp="1"/>
          </p:cNvSpPr>
          <p:nvPr>
            <p:ph sz="quarter" idx="1"/>
          </p:nvPr>
        </p:nvSpPr>
        <p:spPr>
          <a:xfrm>
            <a:off x="301625" y="1527174"/>
            <a:ext cx="8504238" cy="5330826"/>
          </a:xfrm>
        </p:spPr>
        <p:txBody>
          <a:bodyPr>
            <a:noAutofit/>
          </a:bodyPr>
          <a:lstStyle/>
          <a:p>
            <a:pPr marL="274320" indent="-274320" eaLnBrk="1" fontAlgn="auto" hangingPunct="1">
              <a:spcAft>
                <a:spcPts val="0"/>
              </a:spcAft>
              <a:buFont typeface="Wingdings 2"/>
              <a:buChar char=""/>
              <a:defRPr/>
            </a:pPr>
            <a:r>
              <a:rPr lang="en-US" u="sng" dirty="0" smtClean="0">
                <a:sym typeface="Wingdings" pitchFamily="2" charset="2"/>
              </a:rPr>
              <a:t>Postindustrial</a:t>
            </a:r>
            <a:r>
              <a:rPr lang="en-US" dirty="0" smtClean="0">
                <a:sym typeface="Wingdings" pitchFamily="2" charset="2"/>
              </a:rPr>
              <a:t> – term was coined in 1973; the production of information using computer technology</a:t>
            </a:r>
          </a:p>
          <a:p>
            <a:pPr marL="548640" lvl="1" indent="-274320" eaLnBrk="1" fontAlgn="auto" hangingPunct="1">
              <a:spcAft>
                <a:spcPts val="0"/>
              </a:spcAft>
              <a:buFont typeface="Wingdings"/>
              <a:buChar char=""/>
              <a:defRPr/>
            </a:pPr>
            <a:r>
              <a:rPr lang="en-US" sz="2300" dirty="0" smtClean="0"/>
              <a:t>Rather than producing things, produces ideas and information.</a:t>
            </a:r>
          </a:p>
          <a:p>
            <a:pPr marL="548640" lvl="1" indent="-274320" eaLnBrk="1" fontAlgn="auto" hangingPunct="1">
              <a:spcAft>
                <a:spcPts val="0"/>
              </a:spcAft>
              <a:buFont typeface="Wingdings"/>
              <a:buChar char=""/>
              <a:defRPr/>
            </a:pPr>
            <a:r>
              <a:rPr lang="en-US" sz="2300" dirty="0" smtClean="0"/>
              <a:t>Changes the skills that define a way of life. </a:t>
            </a:r>
          </a:p>
          <a:p>
            <a:pPr marL="548640" lvl="1" indent="-274320" eaLnBrk="1" fontAlgn="auto" hangingPunct="1">
              <a:spcAft>
                <a:spcPts val="0"/>
              </a:spcAft>
              <a:buFont typeface="Wingdings"/>
              <a:buChar char=""/>
              <a:defRPr/>
            </a:pPr>
            <a:r>
              <a:rPr lang="en-US" sz="2300" dirty="0" smtClean="0"/>
              <a:t>We now create symbolic culture on an unprecedented scale: new words, music, and images.</a:t>
            </a:r>
          </a:p>
          <a:p>
            <a:pPr marL="274002" indent="-274320" eaLnBrk="1" fontAlgn="auto" hangingPunct="1">
              <a:spcAft>
                <a:spcPts val="0"/>
              </a:spcAft>
              <a:buFont typeface="Wingdings"/>
              <a:buChar char=""/>
              <a:defRPr/>
            </a:pPr>
            <a:r>
              <a:rPr lang="en-US" sz="2800" i="1" dirty="0" smtClean="0"/>
              <a:t>Do all 5 still exist somewhere in the world today? Examples?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solidFill>
                  <a:srgbClr val="7B9899"/>
                </a:solidFill>
              </a:rPr>
              <a:t>Gerhard Lenski</a:t>
            </a:r>
          </a:p>
        </p:txBody>
      </p:sp>
      <p:sp>
        <p:nvSpPr>
          <p:cNvPr id="3" name="Content Placeholder 2"/>
          <p:cNvSpPr>
            <a:spLocks noGrp="1"/>
          </p:cNvSpPr>
          <p:nvPr>
            <p:ph sz="quarter" idx="1"/>
          </p:nvPr>
        </p:nvSpPr>
        <p:spPr>
          <a:xfrm>
            <a:off x="301625" y="1527174"/>
            <a:ext cx="8504238" cy="5330825"/>
          </a:xfrm>
        </p:spPr>
        <p:txBody>
          <a:bodyPr>
            <a:normAutofit/>
          </a:bodyPr>
          <a:lstStyle/>
          <a:p>
            <a:pPr marL="274320" indent="-274320" eaLnBrk="1" fontAlgn="auto" hangingPunct="1">
              <a:spcAft>
                <a:spcPts val="0"/>
              </a:spcAft>
              <a:buFont typeface="Wingdings 2"/>
              <a:buChar char=""/>
              <a:defRPr/>
            </a:pPr>
            <a:r>
              <a:rPr lang="en-US" i="1" dirty="0" smtClean="0"/>
              <a:t>Limits of Technology?</a:t>
            </a:r>
          </a:p>
          <a:p>
            <a:pPr marL="548640" lvl="1" indent="-274320" eaLnBrk="1" fontAlgn="auto" hangingPunct="1">
              <a:spcAft>
                <a:spcPts val="0"/>
              </a:spcAft>
              <a:buFont typeface="Wingdings"/>
              <a:buChar char=""/>
              <a:defRPr/>
            </a:pPr>
            <a:r>
              <a:rPr lang="en-US" dirty="0" smtClean="0"/>
              <a:t>Provides no quick-fix for social problems.</a:t>
            </a:r>
          </a:p>
          <a:p>
            <a:pPr marL="548640" lvl="1" indent="-274320" eaLnBrk="1" fontAlgn="auto" hangingPunct="1">
              <a:spcAft>
                <a:spcPts val="0"/>
              </a:spcAft>
              <a:buFont typeface="Wingdings"/>
              <a:buChar char=""/>
              <a:defRPr/>
            </a:pPr>
            <a:r>
              <a:rPr lang="en-US" dirty="0" smtClean="0"/>
              <a:t>Creates its own new problems.</a:t>
            </a:r>
          </a:p>
          <a:p>
            <a:pPr marL="548640" lvl="1" indent="-274320" eaLnBrk="1" fontAlgn="auto" hangingPunct="1">
              <a:spcAft>
                <a:spcPts val="0"/>
              </a:spcAft>
              <a:buFont typeface="Wingdings"/>
              <a:buChar char=""/>
              <a:defRPr/>
            </a:pPr>
            <a:r>
              <a:rPr lang="en-US" dirty="0" smtClean="0"/>
              <a:t>Gives us more personal freedom, but destroys our sense of community.</a:t>
            </a:r>
          </a:p>
          <a:p>
            <a:pPr marL="822960" lvl="2" eaLnBrk="1" fontAlgn="auto" hangingPunct="1">
              <a:spcAft>
                <a:spcPts val="0"/>
              </a:spcAft>
              <a:buClr>
                <a:schemeClr val="accent3"/>
              </a:buClr>
              <a:buFont typeface="Wingdings 2"/>
              <a:buChar char=""/>
              <a:defRPr/>
            </a:pPr>
            <a:r>
              <a:rPr lang="en-US" dirty="0" smtClean="0"/>
              <a:t>Social Networking Sites?</a:t>
            </a:r>
          </a:p>
          <a:p>
            <a:pPr marL="548640" lvl="1" indent="-274320" eaLnBrk="1" fontAlgn="auto" hangingPunct="1">
              <a:spcAft>
                <a:spcPts val="0"/>
              </a:spcAft>
              <a:buFont typeface="Wingdings"/>
              <a:buChar char=""/>
              <a:defRPr/>
            </a:pPr>
            <a:r>
              <a:rPr lang="en-US" dirty="0" smtClean="0"/>
              <a:t>Can be used for both good and evil.</a:t>
            </a:r>
          </a:p>
          <a:p>
            <a:pPr marL="548640" lvl="1" indent="-274320" eaLnBrk="1" fontAlgn="auto" hangingPunct="1">
              <a:spcAft>
                <a:spcPts val="0"/>
              </a:spcAft>
              <a:buFont typeface="Wingdings"/>
              <a:buChar char=""/>
              <a:defRPr/>
            </a:pPr>
            <a:r>
              <a:rPr lang="en-US" dirty="0" smtClean="0"/>
              <a:t>Threatens the physical environment.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p:txBody>
          <a:bodyPr/>
          <a:lstStyle/>
          <a:p>
            <a:pPr eaLnBrk="1" hangingPunct="1"/>
            <a:r>
              <a:rPr lang="en-US" smtClean="0"/>
              <a:t>Cultural Diversity</a:t>
            </a:r>
          </a:p>
        </p:txBody>
      </p:sp>
      <p:sp>
        <p:nvSpPr>
          <p:cNvPr id="6" name="Text Placeholder 5"/>
          <p:cNvSpPr>
            <a:spLocks noGrp="1"/>
          </p:cNvSpPr>
          <p:nvPr>
            <p:ph type="body" idx="1"/>
          </p:nvPr>
        </p:nvSpPr>
        <p:spPr/>
        <p:txBody>
          <a:bodyPr>
            <a:normAutofit/>
          </a:bodyPr>
          <a:lstStyle/>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High Culture &amp; Popular Culture</a:t>
            </a:r>
          </a:p>
        </p:txBody>
      </p:sp>
      <p:sp>
        <p:nvSpPr>
          <p:cNvPr id="4" name="Content Placeholder 3"/>
          <p:cNvSpPr>
            <a:spLocks noGrp="1"/>
          </p:cNvSpPr>
          <p:nvPr>
            <p:ph sz="quarter" idx="1"/>
          </p:nvPr>
        </p:nvSpPr>
        <p:spPr>
          <a:xfrm>
            <a:off x="914400" y="1447800"/>
            <a:ext cx="7772400" cy="5029200"/>
          </a:xfrm>
        </p:spPr>
        <p:txBody>
          <a:bodyPr>
            <a:normAutofit lnSpcReduction="10000"/>
          </a:bodyPr>
          <a:lstStyle/>
          <a:p>
            <a:pPr marL="274320" indent="-274320" eaLnBrk="1" fontAlgn="auto" hangingPunct="1">
              <a:spcBef>
                <a:spcPts val="580"/>
              </a:spcBef>
              <a:spcAft>
                <a:spcPts val="0"/>
              </a:spcAft>
              <a:buFont typeface="Wingdings 2"/>
              <a:buChar char=""/>
              <a:defRPr/>
            </a:pPr>
            <a:r>
              <a:rPr lang="en-US" b="1" dirty="0" smtClean="0"/>
              <a:t>High Culture </a:t>
            </a:r>
            <a:r>
              <a:rPr lang="en-US" dirty="0" smtClean="0"/>
              <a:t>– cultural patterns that distinguish a society’s elite</a:t>
            </a:r>
          </a:p>
          <a:p>
            <a:pPr marL="548640" lvl="1" eaLnBrk="1" fontAlgn="auto" hangingPunct="1">
              <a:spcBef>
                <a:spcPts val="370"/>
              </a:spcBef>
              <a:spcAft>
                <a:spcPts val="0"/>
              </a:spcAft>
              <a:buFont typeface="Wingdings 2"/>
              <a:buChar char=""/>
              <a:defRPr/>
            </a:pPr>
            <a:r>
              <a:rPr lang="en-US" i="1" dirty="0" smtClean="0"/>
              <a:t>Examples</a:t>
            </a:r>
            <a:r>
              <a:rPr lang="en-US" dirty="0" smtClean="0"/>
              <a:t>?</a:t>
            </a:r>
          </a:p>
          <a:p>
            <a:pPr marL="274320" indent="-274320" eaLnBrk="1" fontAlgn="auto" hangingPunct="1">
              <a:spcBef>
                <a:spcPts val="580"/>
              </a:spcBef>
              <a:spcAft>
                <a:spcPts val="0"/>
              </a:spcAft>
              <a:buFont typeface="Wingdings 2"/>
              <a:buChar char=""/>
              <a:defRPr/>
            </a:pPr>
            <a:r>
              <a:rPr lang="en-US" b="1" dirty="0" smtClean="0"/>
              <a:t>Popular Culture </a:t>
            </a:r>
            <a:r>
              <a:rPr lang="en-US" dirty="0" smtClean="0"/>
              <a:t>– cultural patterns that are widespread among a society’s population</a:t>
            </a:r>
          </a:p>
          <a:p>
            <a:pPr marL="548958" lvl="1" indent="-274320" eaLnBrk="1" fontAlgn="auto" hangingPunct="1">
              <a:spcBef>
                <a:spcPts val="580"/>
              </a:spcBef>
              <a:spcAft>
                <a:spcPts val="0"/>
              </a:spcAft>
              <a:buFont typeface="Wingdings 2"/>
              <a:buChar char=""/>
              <a:defRPr/>
            </a:pPr>
            <a:r>
              <a:rPr lang="en-US" dirty="0" smtClean="0"/>
              <a:t>Mass media and celebrities have great importance in its spread.</a:t>
            </a:r>
          </a:p>
          <a:p>
            <a:pPr marL="548640" lvl="1" eaLnBrk="1" fontAlgn="auto" hangingPunct="1">
              <a:spcBef>
                <a:spcPts val="370"/>
              </a:spcBef>
              <a:spcAft>
                <a:spcPts val="0"/>
              </a:spcAft>
              <a:buFont typeface="Wingdings 2"/>
              <a:buChar char=""/>
              <a:defRPr/>
            </a:pPr>
            <a:r>
              <a:rPr lang="en-US" i="1" dirty="0" smtClean="0"/>
              <a:t>Examples?</a:t>
            </a:r>
          </a:p>
          <a:p>
            <a:pPr marL="274320" indent="-274320" eaLnBrk="1" fontAlgn="auto" hangingPunct="1">
              <a:spcBef>
                <a:spcPts val="580"/>
              </a:spcBef>
              <a:spcAft>
                <a:spcPts val="0"/>
              </a:spcAft>
              <a:buFont typeface="Wingdings 2"/>
              <a:buChar char=""/>
              <a:defRPr/>
            </a:pPr>
            <a:r>
              <a:rPr lang="en-US" i="1" dirty="0" smtClean="0"/>
              <a:t>Which is superior?</a:t>
            </a:r>
          </a:p>
          <a:p>
            <a:pPr marL="548640" lvl="1" eaLnBrk="1" fontAlgn="auto" hangingPunct="1">
              <a:spcBef>
                <a:spcPts val="370"/>
              </a:spcBef>
              <a:spcAft>
                <a:spcPts val="0"/>
              </a:spcAft>
              <a:buFont typeface="Wingdings 2"/>
              <a:buChar char=""/>
              <a:defRPr/>
            </a:pPr>
            <a:r>
              <a:rPr lang="en-US" dirty="0" smtClean="0"/>
              <a:t>Neither elites nor ordinaries share all the same tastes and interests.</a:t>
            </a:r>
          </a:p>
          <a:p>
            <a:pPr marL="548640" lvl="1" eaLnBrk="1" fontAlgn="auto" hangingPunct="1">
              <a:spcBef>
                <a:spcPts val="370"/>
              </a:spcBef>
              <a:spcAft>
                <a:spcPts val="0"/>
              </a:spcAft>
              <a:buFont typeface="Wingdings 2"/>
              <a:buChar char=""/>
              <a:defRPr/>
            </a:pPr>
            <a:r>
              <a:rPr lang="en-US" i="1" dirty="0" smtClean="0"/>
              <a:t>Does high culture receive praise because it is inherently better or because its supporters have more money, power, and prestige?</a:t>
            </a:r>
          </a:p>
          <a:p>
            <a:pPr marL="823277" lvl="2" eaLnBrk="1" fontAlgn="auto" hangingPunct="1">
              <a:spcBef>
                <a:spcPts val="370"/>
              </a:spcBef>
              <a:spcAft>
                <a:spcPts val="0"/>
              </a:spcAft>
              <a:buFont typeface="Wingdings 2"/>
              <a:buChar char=""/>
              <a:defRPr/>
            </a:pPr>
            <a:r>
              <a:rPr lang="en-US" dirty="0" smtClean="0"/>
              <a:t>Ex: Violin vs. Fiddle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1143000"/>
          </a:xfrm>
        </p:spPr>
        <p:txBody>
          <a:bodyPr/>
          <a:lstStyle/>
          <a:p>
            <a:pPr eaLnBrk="1" hangingPunct="1"/>
            <a:r>
              <a:rPr lang="en-US" dirty="0" smtClean="0"/>
              <a:t>What Is Culture?</a:t>
            </a:r>
          </a:p>
        </p:txBody>
      </p:sp>
      <p:sp>
        <p:nvSpPr>
          <p:cNvPr id="4" name="Content Placeholder 3"/>
          <p:cNvSpPr>
            <a:spLocks noGrp="1"/>
          </p:cNvSpPr>
          <p:nvPr>
            <p:ph sz="quarter" idx="1"/>
          </p:nvPr>
        </p:nvSpPr>
        <p:spPr>
          <a:xfrm>
            <a:off x="381000" y="1447800"/>
            <a:ext cx="8305800" cy="5410200"/>
          </a:xfrm>
        </p:spPr>
        <p:txBody>
          <a:bodyPr/>
          <a:lstStyle/>
          <a:p>
            <a:pPr eaLnBrk="1" hangingPunct="1"/>
            <a:r>
              <a:rPr lang="en-US" b="1" dirty="0" smtClean="0"/>
              <a:t>Culture</a:t>
            </a:r>
            <a:r>
              <a:rPr lang="en-US" dirty="0" smtClean="0"/>
              <a:t> - the values , beliefs, behavior, and material objects that, together, form a people’s way of life</a:t>
            </a:r>
          </a:p>
          <a:p>
            <a:pPr lvl="1" eaLnBrk="1" hangingPunct="1"/>
            <a:r>
              <a:rPr lang="en-US" dirty="0" smtClean="0"/>
              <a:t>Influences:</a:t>
            </a:r>
          </a:p>
          <a:p>
            <a:pPr lvl="2" eaLnBrk="1" hangingPunct="1"/>
            <a:r>
              <a:rPr lang="en-US" dirty="0" smtClean="0"/>
              <a:t>What we think, how we act, and what we own.</a:t>
            </a:r>
          </a:p>
          <a:p>
            <a:pPr lvl="2" eaLnBrk="1" hangingPunct="1"/>
            <a:r>
              <a:rPr lang="en-US" dirty="0" smtClean="0"/>
              <a:t>Our goals, sense of justice, and personal feelings.</a:t>
            </a:r>
          </a:p>
          <a:p>
            <a:pPr marL="274320" indent="-274320" eaLnBrk="1" fontAlgn="auto" hangingPunct="1">
              <a:spcBef>
                <a:spcPts val="580"/>
              </a:spcBef>
              <a:spcAft>
                <a:spcPts val="0"/>
              </a:spcAft>
              <a:buFont typeface="Wingdings 2"/>
              <a:buChar char=""/>
              <a:defRPr/>
            </a:pPr>
            <a:r>
              <a:rPr lang="en-US" b="1" dirty="0" smtClean="0"/>
              <a:t>Material Culture</a:t>
            </a:r>
            <a:r>
              <a:rPr lang="en-US" dirty="0" smtClean="0"/>
              <a:t> - the tangible, physical things created by members of a society </a:t>
            </a:r>
          </a:p>
          <a:p>
            <a:pPr marL="548640" lvl="1" eaLnBrk="1" fontAlgn="auto" hangingPunct="1">
              <a:spcBef>
                <a:spcPts val="370"/>
              </a:spcBef>
              <a:spcAft>
                <a:spcPts val="0"/>
              </a:spcAft>
              <a:buFont typeface="Wingdings 2"/>
              <a:buChar char=""/>
              <a:defRPr/>
            </a:pPr>
            <a:r>
              <a:rPr lang="en-US" dirty="0" smtClean="0"/>
              <a:t>Ex: Books, Cell Phones, </a:t>
            </a:r>
            <a:r>
              <a:rPr lang="en-US" i="1" dirty="0" smtClean="0"/>
              <a:t>Others?</a:t>
            </a:r>
          </a:p>
          <a:p>
            <a:pPr marL="274320" indent="-274320" eaLnBrk="1" fontAlgn="auto" hangingPunct="1">
              <a:spcBef>
                <a:spcPts val="580"/>
              </a:spcBef>
              <a:spcAft>
                <a:spcPts val="0"/>
              </a:spcAft>
              <a:buFont typeface="Wingdings 2"/>
              <a:buChar char=""/>
              <a:defRPr/>
            </a:pPr>
            <a:r>
              <a:rPr lang="en-US" b="1" dirty="0" smtClean="0"/>
              <a:t>Nonmaterial Culture </a:t>
            </a:r>
            <a:r>
              <a:rPr lang="en-US" dirty="0" smtClean="0"/>
              <a:t>- the ideas created by members of a society</a:t>
            </a:r>
          </a:p>
          <a:p>
            <a:pPr marL="548640" lvl="1" eaLnBrk="1" fontAlgn="auto" hangingPunct="1">
              <a:spcBef>
                <a:spcPts val="370"/>
              </a:spcBef>
              <a:spcAft>
                <a:spcPts val="0"/>
              </a:spcAft>
              <a:buFont typeface="Wingdings 2"/>
              <a:buChar char=""/>
              <a:defRPr/>
            </a:pPr>
            <a:r>
              <a:rPr lang="en-US" dirty="0" smtClean="0"/>
              <a:t>Ex: Religion, </a:t>
            </a:r>
            <a:r>
              <a:rPr lang="en-US" i="1" dirty="0" smtClean="0"/>
              <a:t>Others</a:t>
            </a:r>
            <a:r>
              <a:rPr lang="en-US" dirty="0" smtClean="0"/>
              <a:t>?</a:t>
            </a:r>
            <a:endParaRPr lang="en-US" i="1" dirty="0" smtClean="0"/>
          </a:p>
          <a:p>
            <a:pPr marL="274002" eaLnBrk="1" fontAlgn="auto" hangingPunct="1">
              <a:spcBef>
                <a:spcPts val="370"/>
              </a:spcBef>
              <a:spcAft>
                <a:spcPts val="0"/>
              </a:spcAft>
              <a:buFont typeface="Wingdings 2"/>
              <a:buChar char=""/>
              <a:defRPr/>
            </a:pPr>
            <a:r>
              <a:rPr lang="en-US" b="1" dirty="0" smtClean="0"/>
              <a:t>Society </a:t>
            </a:r>
            <a:r>
              <a:rPr lang="en-US" dirty="0" smtClean="0"/>
              <a:t>– people who interact in a defined territory and share a culture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1143000"/>
          </a:xfrm>
        </p:spPr>
        <p:txBody>
          <a:bodyPr/>
          <a:lstStyle/>
          <a:p>
            <a:pPr eaLnBrk="1" hangingPunct="1"/>
            <a:r>
              <a:rPr lang="en-US" dirty="0" smtClean="0"/>
              <a:t>Subcultures &amp; Countercultures</a:t>
            </a:r>
          </a:p>
        </p:txBody>
      </p:sp>
      <p:sp>
        <p:nvSpPr>
          <p:cNvPr id="4" name="Content Placeholder 3"/>
          <p:cNvSpPr>
            <a:spLocks noGrp="1"/>
          </p:cNvSpPr>
          <p:nvPr>
            <p:ph sz="quarter" idx="1"/>
          </p:nvPr>
        </p:nvSpPr>
        <p:spPr>
          <a:xfrm>
            <a:off x="457200" y="1447800"/>
            <a:ext cx="8229600" cy="5410200"/>
          </a:xfrm>
        </p:spPr>
        <p:txBody>
          <a:bodyPr/>
          <a:lstStyle/>
          <a:p>
            <a:pPr eaLnBrk="1" hangingPunct="1"/>
            <a:r>
              <a:rPr lang="en-US" b="1" dirty="0" smtClean="0"/>
              <a:t>Subculture</a:t>
            </a:r>
            <a:r>
              <a:rPr lang="en-US" dirty="0" smtClean="0"/>
              <a:t> – cultural patterns that set apart some segment of a society’s population</a:t>
            </a:r>
          </a:p>
          <a:p>
            <a:pPr lvl="1" eaLnBrk="1" hangingPunct="1"/>
            <a:r>
              <a:rPr lang="en-US" dirty="0" smtClean="0"/>
              <a:t>Ex: Korean Americans,  Yankees, </a:t>
            </a:r>
            <a:r>
              <a:rPr lang="en-US" i="1" dirty="0" smtClean="0"/>
              <a:t>Others</a:t>
            </a:r>
            <a:r>
              <a:rPr lang="en-US" dirty="0" smtClean="0"/>
              <a:t>?</a:t>
            </a:r>
          </a:p>
          <a:p>
            <a:pPr lvl="1" eaLnBrk="1" hangingPunct="1"/>
            <a:r>
              <a:rPr lang="en-US" dirty="0" smtClean="0"/>
              <a:t>We participate in many subcultures without having much commitment to any of them.</a:t>
            </a:r>
          </a:p>
          <a:p>
            <a:pPr lvl="1" eaLnBrk="1" hangingPunct="1"/>
            <a:r>
              <a:rPr lang="en-US" dirty="0" smtClean="0"/>
              <a:t>Involve both </a:t>
            </a:r>
            <a:r>
              <a:rPr lang="en-US" i="1" dirty="0" smtClean="0"/>
              <a:t>difference </a:t>
            </a:r>
            <a:r>
              <a:rPr lang="en-US" dirty="0" smtClean="0"/>
              <a:t>and </a:t>
            </a:r>
            <a:r>
              <a:rPr lang="en-US" i="1" dirty="0" smtClean="0"/>
              <a:t>hierarchy. </a:t>
            </a:r>
          </a:p>
          <a:p>
            <a:pPr lvl="2" eaLnBrk="1" hangingPunct="1"/>
            <a:r>
              <a:rPr lang="en-US" dirty="0" smtClean="0"/>
              <a:t>Dominant or Mainstream? </a:t>
            </a:r>
            <a:r>
              <a:rPr lang="en-US" dirty="0" smtClean="0">
                <a:sym typeface="Wingdings" pitchFamily="2" charset="2"/>
              </a:rPr>
              <a:t> Favored by powerful segments of the population.</a:t>
            </a:r>
          </a:p>
          <a:p>
            <a:pPr lvl="1" eaLnBrk="1" hangingPunct="1"/>
            <a:r>
              <a:rPr lang="en-US" dirty="0" smtClean="0"/>
              <a:t>Source of variety, but also tension and sometimes violence.</a:t>
            </a:r>
          </a:p>
          <a:p>
            <a:pPr lvl="2" eaLnBrk="1" hangingPunct="1"/>
            <a:r>
              <a:rPr lang="en-US" dirty="0" smtClean="0"/>
              <a:t>Ex: Religious Wars, Ethnic Cleansing</a:t>
            </a:r>
          </a:p>
          <a:p>
            <a:pPr marL="274320" indent="-274320" eaLnBrk="1" fontAlgn="auto" hangingPunct="1">
              <a:spcBef>
                <a:spcPts val="580"/>
              </a:spcBef>
              <a:spcAft>
                <a:spcPts val="0"/>
              </a:spcAft>
              <a:buFont typeface="Wingdings 2"/>
              <a:buChar char=""/>
              <a:defRPr/>
            </a:pPr>
            <a:r>
              <a:rPr lang="en-US" b="1" dirty="0" smtClean="0"/>
              <a:t>Counterculture</a:t>
            </a:r>
            <a:r>
              <a:rPr lang="en-US" dirty="0" smtClean="0"/>
              <a:t> – cultural patterns that strongly oppose those widely accepted within a society; specific type of subculture</a:t>
            </a:r>
          </a:p>
          <a:p>
            <a:pPr marL="548640" lvl="1" eaLnBrk="1" fontAlgn="auto" hangingPunct="1">
              <a:spcBef>
                <a:spcPts val="370"/>
              </a:spcBef>
              <a:spcAft>
                <a:spcPts val="0"/>
              </a:spcAft>
              <a:buFont typeface="Wingdings 2"/>
              <a:buChar char=""/>
              <a:defRPr/>
            </a:pPr>
            <a:r>
              <a:rPr lang="en-US" dirty="0" smtClean="0"/>
              <a:t>Ex: Hippies in the 1960s; </a:t>
            </a:r>
            <a:r>
              <a:rPr lang="en-US" i="1" dirty="0" smtClean="0"/>
              <a:t>Others?</a:t>
            </a:r>
          </a:p>
          <a:p>
            <a:pPr eaLnBrk="1" hangingPunct="1"/>
            <a:endParaRPr lang="en-US" dirty="0" smtClean="0"/>
          </a:p>
          <a:p>
            <a:pPr eaLnBrk="1" hangingPunct="1"/>
            <a:endParaRPr lang="en-US" dirty="0" smtClean="0"/>
          </a:p>
          <a:p>
            <a:pPr lvl="2" eaLnBrk="1" hangingPunct="1"/>
            <a:endParaRPr lang="en-US" dirty="0" smtClean="0"/>
          </a:p>
          <a:p>
            <a:pPr lvl="1" eaLnBrk="1" hangingPunct="1"/>
            <a:endParaRPr lang="en-US" dirty="0" smtClean="0">
              <a:sym typeface="Wingdings" pitchFamily="2" charset="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normAutofit fontScale="90000"/>
          </a:bodyPr>
          <a:lstStyle/>
          <a:p>
            <a:pPr eaLnBrk="1" fontAlgn="auto" hangingPunct="1">
              <a:spcAft>
                <a:spcPts val="0"/>
              </a:spcAft>
              <a:defRPr/>
            </a:pPr>
            <a:r>
              <a:rPr lang="en-US" dirty="0" smtClean="0"/>
              <a:t>Multiculturalism, Ethnocentrism &amp; Cultural Relativism</a:t>
            </a:r>
            <a:endParaRPr lang="en-US" dirty="0"/>
          </a:p>
        </p:txBody>
      </p:sp>
      <p:sp>
        <p:nvSpPr>
          <p:cNvPr id="4" name="Content Placeholder 3"/>
          <p:cNvSpPr>
            <a:spLocks noGrp="1"/>
          </p:cNvSpPr>
          <p:nvPr>
            <p:ph sz="quarter" idx="1"/>
          </p:nvPr>
        </p:nvSpPr>
        <p:spPr>
          <a:xfrm>
            <a:off x="609600" y="1447800"/>
            <a:ext cx="8077200" cy="5029200"/>
          </a:xfrm>
        </p:spPr>
        <p:txBody>
          <a:bodyPr>
            <a:normAutofit fontScale="92500" lnSpcReduction="20000"/>
          </a:bodyPr>
          <a:lstStyle/>
          <a:p>
            <a:pPr marL="274320" indent="-274320" eaLnBrk="1" fontAlgn="auto" hangingPunct="1">
              <a:spcBef>
                <a:spcPts val="580"/>
              </a:spcBef>
              <a:spcAft>
                <a:spcPts val="0"/>
              </a:spcAft>
              <a:buFont typeface="Wingdings 2"/>
              <a:buChar char=""/>
              <a:defRPr/>
            </a:pPr>
            <a:r>
              <a:rPr lang="en-US" dirty="0" smtClean="0"/>
              <a:t>What seems right and natural in one society can be seen as puzzling and even immoral in others.</a:t>
            </a:r>
          </a:p>
          <a:p>
            <a:pPr marL="274320" indent="-274320" eaLnBrk="1" fontAlgn="auto" hangingPunct="1">
              <a:spcBef>
                <a:spcPts val="580"/>
              </a:spcBef>
              <a:spcAft>
                <a:spcPts val="0"/>
              </a:spcAft>
              <a:buFont typeface="Wingdings 2"/>
              <a:buChar char=""/>
              <a:defRPr/>
            </a:pPr>
            <a:r>
              <a:rPr lang="en-US" b="1" dirty="0" smtClean="0"/>
              <a:t>Ethnocentrism</a:t>
            </a:r>
            <a:r>
              <a:rPr lang="en-US" dirty="0" smtClean="0"/>
              <a:t> – the practice of judging another culture by the standards of one’s own culture</a:t>
            </a:r>
          </a:p>
          <a:p>
            <a:pPr marL="548640" lvl="1" eaLnBrk="1" fontAlgn="auto" hangingPunct="1">
              <a:spcBef>
                <a:spcPts val="370"/>
              </a:spcBef>
              <a:spcAft>
                <a:spcPts val="0"/>
              </a:spcAft>
              <a:buFont typeface="Wingdings 2"/>
              <a:buChar char=""/>
              <a:defRPr/>
            </a:pPr>
            <a:r>
              <a:rPr lang="en-US" dirty="0" smtClean="0"/>
              <a:t>Necessary to be attached to your own way of life.</a:t>
            </a:r>
          </a:p>
          <a:p>
            <a:pPr marL="548640" lvl="1" eaLnBrk="1" fontAlgn="auto" hangingPunct="1">
              <a:spcBef>
                <a:spcPts val="370"/>
              </a:spcBef>
              <a:spcAft>
                <a:spcPts val="0"/>
              </a:spcAft>
              <a:buFont typeface="Wingdings 2"/>
              <a:buChar char=""/>
              <a:defRPr/>
            </a:pPr>
            <a:r>
              <a:rPr lang="en-US" dirty="0" smtClean="0"/>
              <a:t>But can generate misunderstanding and conflict.</a:t>
            </a:r>
          </a:p>
          <a:p>
            <a:pPr marL="274320" indent="-274320" eaLnBrk="1" fontAlgn="auto" hangingPunct="1">
              <a:spcBef>
                <a:spcPts val="580"/>
              </a:spcBef>
              <a:spcAft>
                <a:spcPts val="0"/>
              </a:spcAft>
              <a:buFont typeface="Wingdings 2"/>
              <a:buChar char=""/>
              <a:defRPr/>
            </a:pPr>
            <a:r>
              <a:rPr lang="en-US" b="1" dirty="0" smtClean="0"/>
              <a:t>Cultural Relativism </a:t>
            </a:r>
            <a:r>
              <a:rPr lang="en-US" dirty="0" smtClean="0"/>
              <a:t>– the practice of judging a culture by its own standards</a:t>
            </a:r>
          </a:p>
          <a:p>
            <a:pPr marL="548640" lvl="1" eaLnBrk="1" fontAlgn="auto" hangingPunct="1">
              <a:spcBef>
                <a:spcPts val="370"/>
              </a:spcBef>
              <a:spcAft>
                <a:spcPts val="0"/>
              </a:spcAft>
              <a:buFont typeface="Wingdings 2"/>
              <a:buChar char=""/>
              <a:defRPr/>
            </a:pPr>
            <a:r>
              <a:rPr lang="en-US" dirty="0" smtClean="0"/>
              <a:t>Requires openness.</a:t>
            </a:r>
          </a:p>
          <a:p>
            <a:pPr marL="548640" lvl="1" eaLnBrk="1" fontAlgn="auto" hangingPunct="1">
              <a:spcBef>
                <a:spcPts val="370"/>
              </a:spcBef>
              <a:spcAft>
                <a:spcPts val="0"/>
              </a:spcAft>
              <a:buFont typeface="Wingdings 2"/>
              <a:buChar char=""/>
              <a:defRPr/>
            </a:pPr>
            <a:r>
              <a:rPr lang="en-US" dirty="0" smtClean="0"/>
              <a:t>Gives rise to questions…</a:t>
            </a:r>
          </a:p>
          <a:p>
            <a:pPr marL="822960" lvl="2" eaLnBrk="1" fontAlgn="auto" hangingPunct="1">
              <a:spcBef>
                <a:spcPts val="370"/>
              </a:spcBef>
              <a:spcAft>
                <a:spcPts val="0"/>
              </a:spcAft>
              <a:buClr>
                <a:schemeClr val="accent1">
                  <a:tint val="60000"/>
                </a:schemeClr>
              </a:buClr>
              <a:buFont typeface="Wingdings 2"/>
              <a:buChar char=""/>
              <a:defRPr/>
            </a:pPr>
            <a:r>
              <a:rPr lang="en-US" i="1" dirty="0" smtClean="0"/>
              <a:t>If almost any kind of behavior is the norm somewhere, does that mean everything is equally right?</a:t>
            </a:r>
          </a:p>
          <a:p>
            <a:pPr marL="822960" lvl="2" eaLnBrk="1" fontAlgn="auto" hangingPunct="1">
              <a:spcBef>
                <a:spcPts val="370"/>
              </a:spcBef>
              <a:spcAft>
                <a:spcPts val="0"/>
              </a:spcAft>
              <a:buClr>
                <a:schemeClr val="accent1">
                  <a:tint val="60000"/>
                </a:schemeClr>
              </a:buClr>
              <a:buFont typeface="Wingdings 2"/>
              <a:buChar char=""/>
              <a:defRPr/>
            </a:pPr>
            <a:r>
              <a:rPr lang="en-US" i="1" dirty="0" smtClean="0"/>
              <a:t>How can we avoid imposing our own standards on others?</a:t>
            </a:r>
          </a:p>
          <a:p>
            <a:pPr marL="273685" eaLnBrk="1" fontAlgn="auto" hangingPunct="1">
              <a:spcBef>
                <a:spcPts val="370"/>
              </a:spcBef>
              <a:spcAft>
                <a:spcPts val="0"/>
              </a:spcAft>
              <a:buClr>
                <a:schemeClr val="accent1">
                  <a:tint val="60000"/>
                </a:schemeClr>
              </a:buClr>
              <a:buFont typeface="Wingdings 2"/>
              <a:buChar char=""/>
              <a:defRPr/>
            </a:pPr>
            <a:r>
              <a:rPr lang="en-US" b="1" dirty="0" smtClean="0"/>
              <a:t>Multiculturalism</a:t>
            </a:r>
            <a:r>
              <a:rPr lang="en-US" dirty="0" smtClean="0"/>
              <a:t> – a perspective recognizing the cultural diversity of the US and promoting equal standing for all cultural traditions</a:t>
            </a:r>
          </a:p>
          <a:p>
            <a:pPr marL="273685" eaLnBrk="1" fontAlgn="auto" hangingPunct="1">
              <a:spcBef>
                <a:spcPts val="370"/>
              </a:spcBef>
              <a:spcAft>
                <a:spcPts val="0"/>
              </a:spcAft>
              <a:buClr>
                <a:schemeClr val="accent1">
                  <a:tint val="60000"/>
                </a:schemeClr>
              </a:buClr>
              <a:buFont typeface="Wingdings 2"/>
              <a:buChar char=""/>
              <a:defRPr/>
            </a:pPr>
            <a:endParaRPr lang="en-US"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ctrTitle" idx="4294967295"/>
          </p:nvPr>
        </p:nvSpPr>
        <p:spPr>
          <a:xfrm>
            <a:off x="228600" y="76200"/>
            <a:ext cx="4114800" cy="3886200"/>
          </a:xfrm>
        </p:spPr>
        <p:txBody>
          <a:bodyPr/>
          <a:lstStyle/>
          <a:p>
            <a:pPr eaLnBrk="1" hangingPunct="1"/>
            <a:r>
              <a:rPr lang="en-US" sz="2000" b="1" dirty="0" smtClean="0"/>
              <a:t>The View from “Down Under”</a:t>
            </a:r>
            <a:r>
              <a:rPr lang="en-US" sz="2000" dirty="0" smtClean="0"/>
              <a:t/>
            </a:r>
            <a:br>
              <a:rPr lang="en-US" sz="2000" dirty="0" smtClean="0"/>
            </a:br>
            <a:r>
              <a:rPr lang="en-US" sz="1600" b="0" dirty="0" smtClean="0"/>
              <a:t>North America should be “up” and South America “down,” or so we think. But because we live on a globe, “up” and “down” have no meaning at all. The reason this map of the Western Hemisphere looks wrong to us is not that it is geographically inaccurate; it simply violates our ethnocentric assumption that the United States should be “above” the rest of the Americas.</a:t>
            </a:r>
            <a:endParaRPr lang="en-US" sz="2000" b="0" dirty="0" smtClean="0"/>
          </a:p>
        </p:txBody>
      </p:sp>
      <p:pic>
        <p:nvPicPr>
          <p:cNvPr id="23556" name="Picture 3"/>
          <p:cNvPicPr>
            <a:picLocks noChangeAspect="1" noChangeArrowheads="1"/>
          </p:cNvPicPr>
          <p:nvPr/>
        </p:nvPicPr>
        <p:blipFill>
          <a:blip r:embed="rId3" cstate="print"/>
          <a:srcRect/>
          <a:stretch>
            <a:fillRect/>
          </a:stretch>
        </p:blipFill>
        <p:spPr bwMode="auto">
          <a:xfrm>
            <a:off x="4845050" y="0"/>
            <a:ext cx="4298950" cy="632936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274638"/>
            <a:ext cx="8153400" cy="1143000"/>
          </a:xfrm>
        </p:spPr>
        <p:txBody>
          <a:bodyPr/>
          <a:lstStyle/>
          <a:p>
            <a:pPr eaLnBrk="1" hangingPunct="1"/>
            <a:r>
              <a:rPr lang="en-US" dirty="0" smtClean="0"/>
              <a:t>Cultural Change</a:t>
            </a:r>
          </a:p>
        </p:txBody>
      </p:sp>
      <p:sp>
        <p:nvSpPr>
          <p:cNvPr id="4" name="Content Placeholder 3"/>
          <p:cNvSpPr>
            <a:spLocks noGrp="1"/>
          </p:cNvSpPr>
          <p:nvPr>
            <p:ph sz="quarter" idx="1"/>
          </p:nvPr>
        </p:nvSpPr>
        <p:spPr>
          <a:xfrm>
            <a:off x="381000" y="1447800"/>
            <a:ext cx="8305800" cy="5410200"/>
          </a:xfrm>
        </p:spPr>
        <p:txBody>
          <a:bodyPr>
            <a:normAutofit fontScale="92500" lnSpcReduction="20000"/>
          </a:bodyPr>
          <a:lstStyle/>
          <a:p>
            <a:pPr marL="274002" eaLnBrk="1" fontAlgn="auto" hangingPunct="1">
              <a:spcBef>
                <a:spcPts val="370"/>
              </a:spcBef>
              <a:spcAft>
                <a:spcPts val="0"/>
              </a:spcAft>
              <a:buFont typeface="Wingdings 2"/>
              <a:buChar char=""/>
              <a:defRPr/>
            </a:pPr>
            <a:r>
              <a:rPr lang="en-US" b="1" dirty="0" smtClean="0">
                <a:sym typeface="Wingdings" pitchFamily="2" charset="2"/>
              </a:rPr>
              <a:t>Cultural Integration </a:t>
            </a:r>
            <a:r>
              <a:rPr lang="en-US" dirty="0" smtClean="0">
                <a:sym typeface="Wingdings" pitchFamily="2" charset="2"/>
              </a:rPr>
              <a:t>– the close relationships among various elements of a cultural system</a:t>
            </a:r>
          </a:p>
          <a:p>
            <a:pPr marL="548640" lvl="1" eaLnBrk="1" fontAlgn="auto" hangingPunct="1">
              <a:spcBef>
                <a:spcPts val="370"/>
              </a:spcBef>
              <a:spcAft>
                <a:spcPts val="0"/>
              </a:spcAft>
              <a:buFont typeface="Wingdings 2"/>
              <a:buChar char=""/>
              <a:defRPr/>
            </a:pPr>
            <a:r>
              <a:rPr lang="en-US" dirty="0" smtClean="0"/>
              <a:t>Change in one part of a culture usually sparks change in others.</a:t>
            </a:r>
          </a:p>
          <a:p>
            <a:pPr marL="822960" lvl="2" eaLnBrk="1" fontAlgn="auto" hangingPunct="1">
              <a:spcBef>
                <a:spcPts val="370"/>
              </a:spcBef>
              <a:spcAft>
                <a:spcPts val="0"/>
              </a:spcAft>
              <a:buClr>
                <a:schemeClr val="accent1">
                  <a:tint val="60000"/>
                </a:schemeClr>
              </a:buClr>
              <a:buFont typeface="Wingdings 2"/>
              <a:buChar char=""/>
              <a:defRPr/>
            </a:pPr>
            <a:r>
              <a:rPr lang="en-US" dirty="0" smtClean="0"/>
              <a:t>Example: Working Women </a:t>
            </a:r>
            <a:r>
              <a:rPr lang="en-US" dirty="0" smtClean="0">
                <a:sym typeface="Wingdings" pitchFamily="2" charset="2"/>
              </a:rPr>
              <a:t> Delays Marriage Age &amp; Raises Divorces</a:t>
            </a:r>
          </a:p>
          <a:p>
            <a:pPr marL="274002" eaLnBrk="1" fontAlgn="auto" hangingPunct="1">
              <a:spcBef>
                <a:spcPts val="370"/>
              </a:spcBef>
              <a:spcAft>
                <a:spcPts val="0"/>
              </a:spcAft>
              <a:buFont typeface="Wingdings 2"/>
              <a:buChar char=""/>
              <a:defRPr/>
            </a:pPr>
            <a:r>
              <a:rPr lang="en-US" b="1" dirty="0" smtClean="0"/>
              <a:t>Cultural Lag </a:t>
            </a:r>
            <a:r>
              <a:rPr lang="en-US" dirty="0" smtClean="0"/>
              <a:t>– the fact that some cultural elements change more quickly than others, disrupting a cultural system</a:t>
            </a:r>
          </a:p>
          <a:p>
            <a:pPr marL="548323" lvl="1" eaLnBrk="1" fontAlgn="auto" hangingPunct="1">
              <a:spcBef>
                <a:spcPts val="370"/>
              </a:spcBef>
              <a:spcAft>
                <a:spcPts val="0"/>
              </a:spcAft>
              <a:buClr>
                <a:schemeClr val="accent1">
                  <a:tint val="60000"/>
                </a:schemeClr>
              </a:buClr>
              <a:buFont typeface="Wingdings 2"/>
              <a:buChar char=""/>
              <a:defRPr/>
            </a:pPr>
            <a:r>
              <a:rPr lang="en-US" dirty="0" smtClean="0"/>
              <a:t>Example: Genetic Advances </a:t>
            </a:r>
            <a:r>
              <a:rPr lang="en-US" dirty="0" smtClean="0">
                <a:sym typeface="Wingdings" pitchFamily="2" charset="2"/>
              </a:rPr>
              <a:t> Law &amp; Medicine</a:t>
            </a:r>
          </a:p>
          <a:p>
            <a:pPr marL="274002" eaLnBrk="1" fontAlgn="auto" hangingPunct="1">
              <a:spcBef>
                <a:spcPts val="370"/>
              </a:spcBef>
              <a:spcAft>
                <a:spcPts val="0"/>
              </a:spcAft>
              <a:buFont typeface="Wingdings 2"/>
              <a:buChar char=""/>
              <a:defRPr/>
            </a:pPr>
            <a:r>
              <a:rPr lang="en-US" dirty="0" smtClean="0">
                <a:sym typeface="Wingdings" pitchFamily="2" charset="2"/>
              </a:rPr>
              <a:t>Three Causes of Cultural Change:</a:t>
            </a:r>
          </a:p>
          <a:p>
            <a:pPr marL="548323" lvl="1" eaLnBrk="1" fontAlgn="auto" hangingPunct="1">
              <a:spcBef>
                <a:spcPts val="370"/>
              </a:spcBef>
              <a:spcAft>
                <a:spcPts val="0"/>
              </a:spcAft>
              <a:buClr>
                <a:schemeClr val="accent1">
                  <a:tint val="60000"/>
                </a:schemeClr>
              </a:buClr>
              <a:buFont typeface="Wingdings 2"/>
              <a:buChar char=""/>
              <a:defRPr/>
            </a:pPr>
            <a:r>
              <a:rPr lang="en-US" b="1" dirty="0" smtClean="0">
                <a:sym typeface="Wingdings" pitchFamily="2" charset="2"/>
              </a:rPr>
              <a:t>Invention</a:t>
            </a:r>
            <a:r>
              <a:rPr lang="en-US" dirty="0" smtClean="0">
                <a:sym typeface="Wingdings" pitchFamily="2" charset="2"/>
              </a:rPr>
              <a:t> –continual process of creating new cultural elements</a:t>
            </a:r>
          </a:p>
          <a:p>
            <a:pPr marL="822960" lvl="2" eaLnBrk="1" fontAlgn="auto" hangingPunct="1">
              <a:spcBef>
                <a:spcPts val="370"/>
              </a:spcBef>
              <a:spcAft>
                <a:spcPts val="0"/>
              </a:spcAft>
              <a:buClr>
                <a:schemeClr val="accent1">
                  <a:tint val="60000"/>
                </a:schemeClr>
              </a:buClr>
              <a:buFont typeface="Wingdings 2"/>
              <a:buChar char=""/>
              <a:defRPr/>
            </a:pPr>
            <a:r>
              <a:rPr lang="en-US" dirty="0" smtClean="0">
                <a:sym typeface="Wingdings" pitchFamily="2" charset="2"/>
              </a:rPr>
              <a:t>Ex: Telephone, Airplane, </a:t>
            </a:r>
            <a:r>
              <a:rPr lang="en-US" i="1" dirty="0" smtClean="0">
                <a:sym typeface="Wingdings" pitchFamily="2" charset="2"/>
              </a:rPr>
              <a:t>Others</a:t>
            </a:r>
            <a:r>
              <a:rPr lang="en-US" dirty="0" smtClean="0">
                <a:sym typeface="Wingdings" pitchFamily="2" charset="2"/>
              </a:rPr>
              <a:t>?</a:t>
            </a:r>
          </a:p>
          <a:p>
            <a:pPr marL="548323" lvl="1" eaLnBrk="1" fontAlgn="auto" hangingPunct="1">
              <a:spcBef>
                <a:spcPts val="370"/>
              </a:spcBef>
              <a:spcAft>
                <a:spcPts val="0"/>
              </a:spcAft>
              <a:buClr>
                <a:schemeClr val="accent1">
                  <a:tint val="60000"/>
                </a:schemeClr>
              </a:buClr>
              <a:buFont typeface="Wingdings 2"/>
              <a:buChar char=""/>
              <a:defRPr/>
            </a:pPr>
            <a:r>
              <a:rPr lang="en-US" b="1" dirty="0" smtClean="0">
                <a:sym typeface="Wingdings" pitchFamily="2" charset="2"/>
              </a:rPr>
              <a:t>Discovery</a:t>
            </a:r>
            <a:r>
              <a:rPr lang="en-US" dirty="0" smtClean="0">
                <a:sym typeface="Wingdings" pitchFamily="2" charset="2"/>
              </a:rPr>
              <a:t> –recognizing and better understanding more fully something already in existence</a:t>
            </a:r>
          </a:p>
          <a:p>
            <a:pPr marL="822960" lvl="2" eaLnBrk="1" fontAlgn="auto" hangingPunct="1">
              <a:spcBef>
                <a:spcPts val="370"/>
              </a:spcBef>
              <a:spcAft>
                <a:spcPts val="0"/>
              </a:spcAft>
              <a:buClr>
                <a:schemeClr val="accent1">
                  <a:tint val="60000"/>
                </a:schemeClr>
              </a:buClr>
              <a:buFont typeface="Wingdings 2"/>
              <a:buChar char=""/>
              <a:defRPr/>
            </a:pPr>
            <a:r>
              <a:rPr lang="en-US" dirty="0" smtClean="0">
                <a:sym typeface="Wingdings" pitchFamily="2" charset="2"/>
              </a:rPr>
              <a:t>Ex: Planets, Herbs &amp; Plants, O</a:t>
            </a:r>
            <a:r>
              <a:rPr lang="en-US" i="1" dirty="0" smtClean="0">
                <a:sym typeface="Wingdings" pitchFamily="2" charset="2"/>
              </a:rPr>
              <a:t>thers</a:t>
            </a:r>
            <a:r>
              <a:rPr lang="en-US" dirty="0" smtClean="0">
                <a:sym typeface="Wingdings" pitchFamily="2" charset="2"/>
              </a:rPr>
              <a:t>?</a:t>
            </a:r>
          </a:p>
          <a:p>
            <a:pPr marL="548323" lvl="1" eaLnBrk="1" fontAlgn="auto" hangingPunct="1">
              <a:spcBef>
                <a:spcPts val="370"/>
              </a:spcBef>
              <a:spcAft>
                <a:spcPts val="0"/>
              </a:spcAft>
              <a:buClr>
                <a:schemeClr val="accent1">
                  <a:tint val="60000"/>
                </a:schemeClr>
              </a:buClr>
              <a:buFont typeface="Wingdings 2"/>
              <a:buChar char=""/>
              <a:defRPr/>
            </a:pPr>
            <a:r>
              <a:rPr lang="en-US" b="1" dirty="0" smtClean="0">
                <a:sym typeface="Wingdings" pitchFamily="2" charset="2"/>
              </a:rPr>
              <a:t>Diffusion</a:t>
            </a:r>
            <a:r>
              <a:rPr lang="en-US" dirty="0" smtClean="0">
                <a:sym typeface="Wingdings" pitchFamily="2" charset="2"/>
              </a:rPr>
              <a:t> –spread of cultural traits from 1 society to another; impact of globalization?</a:t>
            </a:r>
          </a:p>
          <a:p>
            <a:pPr marL="822960" lvl="2" eaLnBrk="1" fontAlgn="auto" hangingPunct="1">
              <a:spcBef>
                <a:spcPts val="370"/>
              </a:spcBef>
              <a:spcAft>
                <a:spcPts val="0"/>
              </a:spcAft>
              <a:buClr>
                <a:schemeClr val="accent1">
                  <a:tint val="60000"/>
                </a:schemeClr>
              </a:buClr>
              <a:buFont typeface="Wingdings 2"/>
              <a:buChar char=""/>
              <a:defRPr/>
            </a:pPr>
            <a:r>
              <a:rPr lang="en-US" dirty="0" smtClean="0">
                <a:sym typeface="Wingdings" pitchFamily="2" charset="2"/>
              </a:rPr>
              <a:t>Ex: Coins, Food, </a:t>
            </a:r>
            <a:r>
              <a:rPr lang="en-US" i="1" dirty="0" smtClean="0">
                <a:sym typeface="Wingdings" pitchFamily="2" charset="2"/>
              </a:rPr>
              <a:t>Others</a:t>
            </a:r>
            <a:r>
              <a:rPr lang="en-US" dirty="0" smtClean="0">
                <a:sym typeface="Wingdings" pitchFamily="2" charset="2"/>
              </a:rPr>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1143000"/>
          </a:xfrm>
        </p:spPr>
        <p:txBody>
          <a:bodyPr/>
          <a:lstStyle/>
          <a:p>
            <a:pPr eaLnBrk="1" hangingPunct="1"/>
            <a:r>
              <a:rPr lang="en-US" dirty="0" smtClean="0"/>
              <a:t>A Global Culture?</a:t>
            </a:r>
          </a:p>
        </p:txBody>
      </p:sp>
      <p:sp>
        <p:nvSpPr>
          <p:cNvPr id="4" name="Content Placeholder 3"/>
          <p:cNvSpPr>
            <a:spLocks noGrp="1"/>
          </p:cNvSpPr>
          <p:nvPr>
            <p:ph sz="quarter" idx="1"/>
          </p:nvPr>
        </p:nvSpPr>
        <p:spPr>
          <a:xfrm>
            <a:off x="457200" y="1447800"/>
            <a:ext cx="8229600" cy="5410200"/>
          </a:xfrm>
        </p:spPr>
        <p:txBody>
          <a:bodyPr>
            <a:normAutofit fontScale="92500" lnSpcReduction="20000"/>
          </a:bodyPr>
          <a:lstStyle/>
          <a:p>
            <a:pPr marL="274320" indent="-274320" eaLnBrk="1" fontAlgn="auto" hangingPunct="1">
              <a:spcBef>
                <a:spcPts val="580"/>
              </a:spcBef>
              <a:spcAft>
                <a:spcPts val="0"/>
              </a:spcAft>
              <a:buFont typeface="Wingdings 2"/>
              <a:buChar char=""/>
              <a:defRPr/>
            </a:pPr>
            <a:r>
              <a:rPr lang="en-US" dirty="0" smtClean="0"/>
              <a:t>Today, more than ever, we can observe many of the same cultural practices the world over.</a:t>
            </a:r>
          </a:p>
          <a:p>
            <a:pPr marL="548640" lvl="1" eaLnBrk="1" fontAlgn="auto" hangingPunct="1">
              <a:spcBef>
                <a:spcPts val="370"/>
              </a:spcBef>
              <a:spcAft>
                <a:spcPts val="0"/>
              </a:spcAft>
              <a:buFont typeface="Wingdings 2"/>
              <a:buChar char=""/>
              <a:defRPr/>
            </a:pPr>
            <a:r>
              <a:rPr lang="en-US" dirty="0" smtClean="0"/>
              <a:t>Ex: Blue Jeans, Products &amp; Brands, </a:t>
            </a:r>
            <a:r>
              <a:rPr lang="en-US" i="1" dirty="0" smtClean="0"/>
              <a:t>Others</a:t>
            </a:r>
            <a:r>
              <a:rPr lang="en-US" dirty="0" smtClean="0"/>
              <a:t>?</a:t>
            </a:r>
          </a:p>
          <a:p>
            <a:pPr marL="274320" indent="-274320" eaLnBrk="1" fontAlgn="auto" hangingPunct="1">
              <a:spcBef>
                <a:spcPts val="580"/>
              </a:spcBef>
              <a:spcAft>
                <a:spcPts val="0"/>
              </a:spcAft>
              <a:buFont typeface="Wingdings 2"/>
              <a:buChar char=""/>
              <a:defRPr/>
            </a:pPr>
            <a:r>
              <a:rPr lang="en-US" i="1" dirty="0" smtClean="0"/>
              <a:t>Why</a:t>
            </a:r>
            <a:r>
              <a:rPr lang="en-US" dirty="0" smtClean="0"/>
              <a:t>?</a:t>
            </a:r>
          </a:p>
          <a:p>
            <a:pPr marL="548640" lvl="1" eaLnBrk="1" fontAlgn="auto" hangingPunct="1">
              <a:spcBef>
                <a:spcPts val="370"/>
              </a:spcBef>
              <a:spcAft>
                <a:spcPts val="0"/>
              </a:spcAft>
              <a:buFont typeface="Wingdings 2"/>
              <a:buChar char=""/>
              <a:defRPr/>
            </a:pPr>
            <a:r>
              <a:rPr lang="en-US" dirty="0" smtClean="0"/>
              <a:t>Societies now have more contact with one another than ever before due to </a:t>
            </a:r>
            <a:r>
              <a:rPr lang="en-US" b="1" dirty="0" smtClean="0"/>
              <a:t>globalization</a:t>
            </a:r>
            <a:r>
              <a:rPr lang="en-US" dirty="0" smtClean="0"/>
              <a:t>.</a:t>
            </a:r>
          </a:p>
          <a:p>
            <a:pPr marL="822960" lvl="2" eaLnBrk="1" fontAlgn="auto" hangingPunct="1">
              <a:spcBef>
                <a:spcPts val="370"/>
              </a:spcBef>
              <a:spcAft>
                <a:spcPts val="0"/>
              </a:spcAft>
              <a:buClr>
                <a:schemeClr val="accent1">
                  <a:tint val="60000"/>
                </a:schemeClr>
              </a:buClr>
              <a:buFont typeface="Wingdings 2"/>
              <a:buChar char=""/>
              <a:defRPr/>
            </a:pPr>
            <a:r>
              <a:rPr lang="en-US" dirty="0" smtClean="0"/>
              <a:t>Global Economy </a:t>
            </a:r>
            <a:r>
              <a:rPr lang="en-US" dirty="0" smtClean="0">
                <a:sym typeface="Wingdings" pitchFamily="2" charset="2"/>
              </a:rPr>
              <a:t> Flow of Goods</a:t>
            </a:r>
          </a:p>
          <a:p>
            <a:pPr marL="822960" lvl="2" eaLnBrk="1" fontAlgn="auto" hangingPunct="1">
              <a:spcBef>
                <a:spcPts val="370"/>
              </a:spcBef>
              <a:spcAft>
                <a:spcPts val="0"/>
              </a:spcAft>
              <a:buClr>
                <a:schemeClr val="accent1">
                  <a:tint val="60000"/>
                </a:schemeClr>
              </a:buClr>
              <a:buFont typeface="Wingdings 2"/>
              <a:buChar char=""/>
              <a:defRPr/>
            </a:pPr>
            <a:r>
              <a:rPr lang="en-US" dirty="0" smtClean="0">
                <a:sym typeface="Wingdings" pitchFamily="2" charset="2"/>
              </a:rPr>
              <a:t>Global Communication  Flow of Information</a:t>
            </a:r>
          </a:p>
          <a:p>
            <a:pPr marL="822960" lvl="2" eaLnBrk="1" fontAlgn="auto" hangingPunct="1">
              <a:spcBef>
                <a:spcPts val="370"/>
              </a:spcBef>
              <a:spcAft>
                <a:spcPts val="0"/>
              </a:spcAft>
              <a:buClr>
                <a:schemeClr val="accent1">
                  <a:tint val="60000"/>
                </a:schemeClr>
              </a:buClr>
              <a:buFont typeface="Wingdings 2"/>
              <a:buChar char=""/>
              <a:defRPr/>
            </a:pPr>
            <a:r>
              <a:rPr lang="en-US" dirty="0" smtClean="0">
                <a:sym typeface="Wingdings" pitchFamily="2" charset="2"/>
              </a:rPr>
              <a:t>Global Migration  Flow of People</a:t>
            </a:r>
          </a:p>
          <a:p>
            <a:pPr marL="274320" indent="-274320" eaLnBrk="1" fontAlgn="auto" hangingPunct="1">
              <a:spcBef>
                <a:spcPts val="580"/>
              </a:spcBef>
              <a:spcAft>
                <a:spcPts val="0"/>
              </a:spcAft>
              <a:buFont typeface="Wingdings 2"/>
              <a:buChar char=""/>
              <a:defRPr/>
            </a:pPr>
            <a:r>
              <a:rPr lang="en-US" dirty="0" smtClean="0">
                <a:sym typeface="Wingdings" pitchFamily="2" charset="2"/>
              </a:rPr>
              <a:t>These links make the cultures of the world more similar.</a:t>
            </a:r>
          </a:p>
          <a:p>
            <a:pPr marL="274320" indent="-274320" eaLnBrk="1" fontAlgn="auto" hangingPunct="1">
              <a:spcBef>
                <a:spcPts val="580"/>
              </a:spcBef>
              <a:spcAft>
                <a:spcPts val="0"/>
              </a:spcAft>
              <a:buFont typeface="Wingdings 2"/>
              <a:buChar char=""/>
              <a:defRPr/>
            </a:pPr>
            <a:r>
              <a:rPr lang="en-US" dirty="0" smtClean="0">
                <a:sym typeface="Wingdings" pitchFamily="2" charset="2"/>
              </a:rPr>
              <a:t>Limitations to this </a:t>
            </a:r>
            <a:r>
              <a:rPr lang="en-US" b="1" dirty="0" smtClean="0">
                <a:sym typeface="Wingdings" pitchFamily="2" charset="2"/>
              </a:rPr>
              <a:t>global-culture thesis</a:t>
            </a:r>
            <a:r>
              <a:rPr lang="en-US" dirty="0" smtClean="0">
                <a:sym typeface="Wingdings" pitchFamily="2" charset="2"/>
              </a:rPr>
              <a:t>:</a:t>
            </a:r>
          </a:p>
          <a:p>
            <a:pPr marL="548640" lvl="1" eaLnBrk="1" fontAlgn="auto" hangingPunct="1">
              <a:spcBef>
                <a:spcPts val="370"/>
              </a:spcBef>
              <a:spcAft>
                <a:spcPts val="0"/>
              </a:spcAft>
              <a:buFont typeface="Wingdings 2"/>
              <a:buChar char=""/>
              <a:defRPr/>
            </a:pPr>
            <a:r>
              <a:rPr lang="en-US" dirty="0" smtClean="0">
                <a:sym typeface="Wingdings" pitchFamily="2" charset="2"/>
              </a:rPr>
              <a:t>Flow is uneven with urban areas having many ties, rural areas having few ties, and world super powers (like the USA) having more influence.</a:t>
            </a:r>
          </a:p>
          <a:p>
            <a:pPr marL="548640" lvl="1" eaLnBrk="1" fontAlgn="auto" hangingPunct="1">
              <a:spcBef>
                <a:spcPts val="370"/>
              </a:spcBef>
              <a:spcAft>
                <a:spcPts val="0"/>
              </a:spcAft>
              <a:buFont typeface="Wingdings 2"/>
              <a:buChar char=""/>
              <a:defRPr/>
            </a:pPr>
            <a:r>
              <a:rPr lang="en-US" dirty="0" smtClean="0">
                <a:sym typeface="Wingdings" pitchFamily="2" charset="2"/>
              </a:rPr>
              <a:t>Assumes people everywhere can afford these goods, which is not the case.</a:t>
            </a:r>
          </a:p>
          <a:p>
            <a:pPr marL="548640" lvl="1" eaLnBrk="1" fontAlgn="auto" hangingPunct="1">
              <a:spcBef>
                <a:spcPts val="370"/>
              </a:spcBef>
              <a:spcAft>
                <a:spcPts val="0"/>
              </a:spcAft>
              <a:buFont typeface="Wingdings 2"/>
              <a:buChar char=""/>
              <a:defRPr/>
            </a:pPr>
            <a:r>
              <a:rPr lang="en-US" dirty="0" smtClean="0">
                <a:sym typeface="Wingdings" pitchFamily="2" charset="2"/>
              </a:rPr>
              <a:t>Cultural elements may be similar, but their meanings are not.</a:t>
            </a:r>
          </a:p>
          <a:p>
            <a:pPr marL="823277" lvl="2" eaLnBrk="1" fontAlgn="auto" hangingPunct="1">
              <a:spcBef>
                <a:spcPts val="370"/>
              </a:spcBef>
              <a:spcAft>
                <a:spcPts val="0"/>
              </a:spcAft>
              <a:buFont typeface="Wingdings 2"/>
              <a:buChar char=""/>
              <a:defRPr/>
            </a:pPr>
            <a:r>
              <a:rPr lang="en-US" dirty="0" smtClean="0">
                <a:sym typeface="Wingdings" pitchFamily="2" charset="2"/>
              </a:rPr>
              <a:t>Ex: Harry Potter Books in Tokyo vs. London; British Comedy; Foreign Films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p:txBody>
          <a:bodyPr/>
          <a:lstStyle/>
          <a:p>
            <a:pPr eaLnBrk="1" hangingPunct="1"/>
            <a:r>
              <a:rPr lang="en-US" smtClean="0"/>
              <a:t>Theoretical Analysis of Culture</a:t>
            </a:r>
          </a:p>
        </p:txBody>
      </p:sp>
      <p:sp>
        <p:nvSpPr>
          <p:cNvPr id="6" name="Text Placeholder 5"/>
          <p:cNvSpPr>
            <a:spLocks noGrp="1"/>
          </p:cNvSpPr>
          <p:nvPr>
            <p:ph type="body" idx="1"/>
          </p:nvPr>
        </p:nvSpPr>
        <p:spPr/>
        <p:txBody>
          <a:bodyPr>
            <a:normAutofit/>
          </a:bodyPr>
          <a:lstStyle/>
          <a:p>
            <a:pPr eaLnBrk="1" fontAlgn="auto" hangingPunct="1">
              <a:spcBef>
                <a:spcPts val="580"/>
              </a:spcBef>
              <a:spcAft>
                <a:spcPts val="0"/>
              </a:spcAft>
              <a:buFont typeface="Wingdings 2"/>
              <a:buNone/>
              <a:defRPr/>
            </a:pPr>
            <a:r>
              <a:rPr lang="en-US" dirty="0" smtClean="0"/>
              <a:t>Sociologists try to understand how culture helps us make sense of ourselves and the surrounding world.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Structural-Functional Analysis</a:t>
            </a:r>
          </a:p>
        </p:txBody>
      </p:sp>
      <p:sp>
        <p:nvSpPr>
          <p:cNvPr id="4" name="Content Placeholder 3"/>
          <p:cNvSpPr>
            <a:spLocks noGrp="1"/>
          </p:cNvSpPr>
          <p:nvPr>
            <p:ph sz="quarter" idx="1"/>
          </p:nvPr>
        </p:nvSpPr>
        <p:spPr>
          <a:xfrm>
            <a:off x="609600" y="1447800"/>
            <a:ext cx="8077200" cy="5181600"/>
          </a:xfrm>
        </p:spPr>
        <p:txBody>
          <a:bodyPr>
            <a:normAutofit fontScale="85000" lnSpcReduction="10000"/>
          </a:bodyPr>
          <a:lstStyle/>
          <a:p>
            <a:pPr marL="274320" indent="-274320" eaLnBrk="1" fontAlgn="auto" hangingPunct="1">
              <a:spcBef>
                <a:spcPts val="580"/>
              </a:spcBef>
              <a:spcAft>
                <a:spcPts val="0"/>
              </a:spcAft>
              <a:buFont typeface="Wingdings 2"/>
              <a:buChar char=""/>
              <a:defRPr/>
            </a:pPr>
            <a:r>
              <a:rPr lang="en-US" dirty="0" smtClean="0"/>
              <a:t>Explains culture as a complex strategy for meeting human needs.</a:t>
            </a:r>
          </a:p>
          <a:p>
            <a:pPr marL="274320" indent="-274320" eaLnBrk="1" fontAlgn="auto" hangingPunct="1">
              <a:spcBef>
                <a:spcPts val="580"/>
              </a:spcBef>
              <a:spcAft>
                <a:spcPts val="0"/>
              </a:spcAft>
              <a:buFont typeface="Wingdings 2"/>
              <a:buChar char=""/>
              <a:defRPr/>
            </a:pPr>
            <a:r>
              <a:rPr lang="en-US" dirty="0" smtClean="0"/>
              <a:t>Values are the core of culture because they:</a:t>
            </a:r>
          </a:p>
          <a:p>
            <a:pPr marL="548640" lvl="1" eaLnBrk="1" fontAlgn="auto" hangingPunct="1">
              <a:spcBef>
                <a:spcPts val="370"/>
              </a:spcBef>
              <a:spcAft>
                <a:spcPts val="0"/>
              </a:spcAft>
              <a:buFont typeface="Wingdings 2"/>
              <a:buChar char=""/>
              <a:defRPr/>
            </a:pPr>
            <a:r>
              <a:rPr lang="en-US" dirty="0" smtClean="0"/>
              <a:t>Direct our lives.</a:t>
            </a:r>
          </a:p>
          <a:p>
            <a:pPr marL="548640" lvl="1" eaLnBrk="1" fontAlgn="auto" hangingPunct="1">
              <a:spcBef>
                <a:spcPts val="370"/>
              </a:spcBef>
              <a:spcAft>
                <a:spcPts val="0"/>
              </a:spcAft>
              <a:buFont typeface="Wingdings 2"/>
              <a:buChar char=""/>
              <a:defRPr/>
            </a:pPr>
            <a:r>
              <a:rPr lang="en-US" dirty="0" smtClean="0"/>
              <a:t>Give meaning to what we do.</a:t>
            </a:r>
          </a:p>
          <a:p>
            <a:pPr marL="548640" lvl="1" eaLnBrk="1" fontAlgn="auto" hangingPunct="1">
              <a:spcBef>
                <a:spcPts val="370"/>
              </a:spcBef>
              <a:spcAft>
                <a:spcPts val="0"/>
              </a:spcAft>
              <a:buFont typeface="Wingdings 2"/>
              <a:buChar char=""/>
              <a:defRPr/>
            </a:pPr>
            <a:r>
              <a:rPr lang="en-US" dirty="0" smtClean="0"/>
              <a:t>Bind people together (</a:t>
            </a:r>
            <a:r>
              <a:rPr lang="en-US" b="1" dirty="0" smtClean="0"/>
              <a:t>solidarity</a:t>
            </a:r>
            <a:r>
              <a:rPr lang="en-US" dirty="0" smtClean="0"/>
              <a:t>).</a:t>
            </a:r>
          </a:p>
          <a:p>
            <a:pPr marL="274320" indent="-274320" eaLnBrk="1" fontAlgn="auto" hangingPunct="1">
              <a:spcBef>
                <a:spcPts val="580"/>
              </a:spcBef>
              <a:spcAft>
                <a:spcPts val="0"/>
              </a:spcAft>
              <a:buFont typeface="Wingdings 2"/>
              <a:buChar char=""/>
              <a:defRPr/>
            </a:pPr>
            <a:r>
              <a:rPr lang="en-US" dirty="0" smtClean="0"/>
              <a:t>All cultural traits have functions that support the operation of society.</a:t>
            </a:r>
          </a:p>
          <a:p>
            <a:pPr marL="274320" indent="-274320" eaLnBrk="1" fontAlgn="auto" hangingPunct="1">
              <a:spcBef>
                <a:spcPts val="580"/>
              </a:spcBef>
              <a:spcAft>
                <a:spcPts val="0"/>
              </a:spcAft>
              <a:buFont typeface="Wingdings 2"/>
              <a:buChar char=""/>
              <a:defRPr/>
            </a:pPr>
            <a:r>
              <a:rPr lang="en-US" dirty="0" smtClean="0"/>
              <a:t>Seeks </a:t>
            </a:r>
            <a:r>
              <a:rPr lang="en-US" b="1" dirty="0" smtClean="0"/>
              <a:t>cultural universals</a:t>
            </a:r>
            <a:r>
              <a:rPr lang="en-US" dirty="0" smtClean="0"/>
              <a:t>, traits that are part of every known culture.</a:t>
            </a:r>
          </a:p>
          <a:p>
            <a:pPr marL="548640" lvl="1" eaLnBrk="1" fontAlgn="auto" hangingPunct="1">
              <a:spcBef>
                <a:spcPts val="370"/>
              </a:spcBef>
              <a:spcAft>
                <a:spcPts val="0"/>
              </a:spcAft>
              <a:buFont typeface="Wingdings 2"/>
              <a:buChar char=""/>
              <a:defRPr/>
            </a:pPr>
            <a:r>
              <a:rPr lang="en-US" dirty="0" smtClean="0"/>
              <a:t>Murdock (1945) identified dozens. </a:t>
            </a:r>
            <a:r>
              <a:rPr lang="en-US" i="1" dirty="0" smtClean="0"/>
              <a:t>Like what</a:t>
            </a:r>
            <a:r>
              <a:rPr lang="en-US" dirty="0" smtClean="0"/>
              <a:t>?</a:t>
            </a:r>
          </a:p>
          <a:p>
            <a:pPr marL="822960" lvl="2" eaLnBrk="1" fontAlgn="auto" hangingPunct="1">
              <a:spcBef>
                <a:spcPts val="370"/>
              </a:spcBef>
              <a:spcAft>
                <a:spcPts val="0"/>
              </a:spcAft>
              <a:buClr>
                <a:schemeClr val="accent1">
                  <a:tint val="60000"/>
                </a:schemeClr>
              </a:buClr>
              <a:buFont typeface="Wingdings 2"/>
              <a:buChar char=""/>
              <a:defRPr/>
            </a:pPr>
            <a:r>
              <a:rPr lang="en-US" dirty="0" smtClean="0"/>
              <a:t>Family – controls sexual reproduction and oversees the care of children</a:t>
            </a:r>
          </a:p>
          <a:p>
            <a:pPr marL="822960" lvl="2" eaLnBrk="1" fontAlgn="auto" hangingPunct="1">
              <a:spcBef>
                <a:spcPts val="370"/>
              </a:spcBef>
              <a:spcAft>
                <a:spcPts val="0"/>
              </a:spcAft>
              <a:buClr>
                <a:schemeClr val="accent1">
                  <a:tint val="60000"/>
                </a:schemeClr>
              </a:buClr>
              <a:buFont typeface="Wingdings 2"/>
              <a:buChar char=""/>
              <a:defRPr/>
            </a:pPr>
            <a:r>
              <a:rPr lang="en-US" dirty="0" smtClean="0"/>
              <a:t>Funeral Rites – to cope with the reality of death</a:t>
            </a:r>
          </a:p>
          <a:p>
            <a:pPr marL="822960" lvl="2" eaLnBrk="1" fontAlgn="auto" hangingPunct="1">
              <a:spcBef>
                <a:spcPts val="370"/>
              </a:spcBef>
              <a:spcAft>
                <a:spcPts val="0"/>
              </a:spcAft>
              <a:buClr>
                <a:schemeClr val="accent1">
                  <a:tint val="60000"/>
                </a:schemeClr>
              </a:buClr>
              <a:buFont typeface="Wingdings 2"/>
              <a:buChar char=""/>
              <a:defRPr/>
            </a:pPr>
            <a:r>
              <a:rPr lang="en-US" dirty="0" smtClean="0"/>
              <a:t>Jokes – safe means of releasing social tensions</a:t>
            </a:r>
          </a:p>
          <a:p>
            <a:pPr marL="274320" indent="-274320" eaLnBrk="1" fontAlgn="auto" hangingPunct="1">
              <a:spcBef>
                <a:spcPts val="580"/>
              </a:spcBef>
              <a:spcAft>
                <a:spcPts val="0"/>
              </a:spcAft>
              <a:buFont typeface="Wingdings 2"/>
              <a:buChar char=""/>
              <a:defRPr/>
            </a:pPr>
            <a:r>
              <a:rPr lang="en-US" dirty="0" smtClean="0"/>
              <a:t>Critical Review</a:t>
            </a:r>
          </a:p>
          <a:p>
            <a:pPr marL="548640" lvl="1" eaLnBrk="1" fontAlgn="auto" hangingPunct="1">
              <a:spcBef>
                <a:spcPts val="370"/>
              </a:spcBef>
              <a:spcAft>
                <a:spcPts val="0"/>
              </a:spcAft>
              <a:buFont typeface="Wingdings 2"/>
              <a:buChar char=""/>
              <a:defRPr/>
            </a:pPr>
            <a:r>
              <a:rPr lang="en-US" dirty="0" smtClean="0"/>
              <a:t>Largely ignores cultural diversity.</a:t>
            </a:r>
          </a:p>
          <a:p>
            <a:pPr marL="548640" lvl="1" eaLnBrk="1" fontAlgn="auto" hangingPunct="1">
              <a:spcBef>
                <a:spcPts val="370"/>
              </a:spcBef>
              <a:spcAft>
                <a:spcPts val="0"/>
              </a:spcAft>
              <a:buFont typeface="Wingdings 2"/>
              <a:buChar char=""/>
              <a:defRPr/>
            </a:pPr>
            <a:r>
              <a:rPr lang="en-US" dirty="0" smtClean="0"/>
              <a:t>Downplays the importance of change.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3400" y="274638"/>
            <a:ext cx="8153400" cy="1143000"/>
          </a:xfrm>
        </p:spPr>
        <p:txBody>
          <a:bodyPr/>
          <a:lstStyle/>
          <a:p>
            <a:pPr eaLnBrk="1" hangingPunct="1"/>
            <a:r>
              <a:rPr lang="en-US" dirty="0" smtClean="0"/>
              <a:t>Social-Conflict Analysis</a:t>
            </a:r>
          </a:p>
        </p:txBody>
      </p:sp>
      <p:sp>
        <p:nvSpPr>
          <p:cNvPr id="4" name="Content Placeholder 3"/>
          <p:cNvSpPr>
            <a:spLocks noGrp="1"/>
          </p:cNvSpPr>
          <p:nvPr>
            <p:ph sz="quarter" idx="1"/>
          </p:nvPr>
        </p:nvSpPr>
        <p:spPr>
          <a:xfrm>
            <a:off x="533400" y="1447800"/>
            <a:ext cx="8153400" cy="5410200"/>
          </a:xfrm>
        </p:spPr>
        <p:txBody>
          <a:bodyPr>
            <a:normAutofit fontScale="92500"/>
          </a:bodyPr>
          <a:lstStyle/>
          <a:p>
            <a:pPr marL="274320" indent="-274320" eaLnBrk="1" fontAlgn="auto" hangingPunct="1">
              <a:spcBef>
                <a:spcPts val="580"/>
              </a:spcBef>
              <a:spcAft>
                <a:spcPts val="0"/>
              </a:spcAft>
              <a:buFont typeface="Wingdings 2"/>
              <a:buChar char=""/>
              <a:defRPr/>
            </a:pPr>
            <a:r>
              <a:rPr lang="en-US" dirty="0" smtClean="0"/>
              <a:t>Stresses the link between culture and </a:t>
            </a:r>
            <a:r>
              <a:rPr lang="en-US" b="1" dirty="0" smtClean="0"/>
              <a:t>inequality</a:t>
            </a:r>
            <a:r>
              <a:rPr lang="en-US" dirty="0" smtClean="0"/>
              <a:t>.</a:t>
            </a:r>
          </a:p>
          <a:p>
            <a:pPr marL="274320" indent="-274320" eaLnBrk="1" fontAlgn="auto" hangingPunct="1">
              <a:spcBef>
                <a:spcPts val="580"/>
              </a:spcBef>
              <a:spcAft>
                <a:spcPts val="0"/>
              </a:spcAft>
              <a:buFont typeface="Wingdings 2"/>
              <a:buChar char=""/>
              <a:defRPr/>
            </a:pPr>
            <a:r>
              <a:rPr lang="en-US" dirty="0" smtClean="0"/>
              <a:t>Any cultural trait benefits some members of society at the expense of others.</a:t>
            </a:r>
          </a:p>
          <a:p>
            <a:pPr marL="274320" indent="-274320" eaLnBrk="1" fontAlgn="auto" hangingPunct="1">
              <a:spcBef>
                <a:spcPts val="580"/>
              </a:spcBef>
              <a:spcAft>
                <a:spcPts val="0"/>
              </a:spcAft>
              <a:buFont typeface="Wingdings 2"/>
              <a:buChar char=""/>
              <a:defRPr/>
            </a:pPr>
            <a:r>
              <a:rPr lang="en-US" dirty="0" smtClean="0"/>
              <a:t>Culture is shaped by a society’s system of economic production (</a:t>
            </a:r>
            <a:r>
              <a:rPr lang="en-US" b="1" dirty="0" smtClean="0"/>
              <a:t>Marx</a:t>
            </a:r>
            <a:r>
              <a:rPr lang="en-US" dirty="0" smtClean="0"/>
              <a:t>).</a:t>
            </a:r>
          </a:p>
          <a:p>
            <a:pPr marL="548958" lvl="1" indent="-274320" eaLnBrk="1" fontAlgn="auto" hangingPunct="1">
              <a:spcBef>
                <a:spcPts val="580"/>
              </a:spcBef>
              <a:spcAft>
                <a:spcPts val="0"/>
              </a:spcAft>
              <a:buFont typeface="Wingdings 2"/>
              <a:buChar char=""/>
              <a:defRPr/>
            </a:pPr>
            <a:r>
              <a:rPr lang="en-US" b="1" dirty="0" smtClean="0"/>
              <a:t>Ties</a:t>
            </a:r>
            <a:r>
              <a:rPr lang="en-US" dirty="0" smtClean="0"/>
              <a:t> our cultural </a:t>
            </a:r>
            <a:r>
              <a:rPr lang="en-US" b="1" dirty="0" smtClean="0"/>
              <a:t>values</a:t>
            </a:r>
            <a:r>
              <a:rPr lang="en-US" dirty="0" smtClean="0"/>
              <a:t> of competitiveness and material success to our country’s </a:t>
            </a:r>
            <a:r>
              <a:rPr lang="en-US" b="1" dirty="0" smtClean="0"/>
              <a:t>capitalist economy</a:t>
            </a:r>
            <a:r>
              <a:rPr lang="en-US" dirty="0" smtClean="0"/>
              <a:t>, which benefits the wealthy elite.</a:t>
            </a:r>
          </a:p>
          <a:p>
            <a:pPr marL="823277" lvl="2" eaLnBrk="1" fontAlgn="auto" hangingPunct="1">
              <a:spcBef>
                <a:spcPts val="370"/>
              </a:spcBef>
              <a:spcAft>
                <a:spcPts val="0"/>
              </a:spcAft>
              <a:buFont typeface="Wingdings 2"/>
              <a:buChar char=""/>
              <a:defRPr/>
            </a:pPr>
            <a:r>
              <a:rPr lang="en-US" dirty="0" smtClean="0"/>
              <a:t>This is encourages us to view capitalism as “natural.”</a:t>
            </a:r>
          </a:p>
          <a:p>
            <a:pPr marL="274320" indent="-274320" eaLnBrk="1" fontAlgn="auto" hangingPunct="1">
              <a:spcBef>
                <a:spcPts val="580"/>
              </a:spcBef>
              <a:spcAft>
                <a:spcPts val="0"/>
              </a:spcAft>
              <a:buFont typeface="Wingdings 2"/>
              <a:buChar char=""/>
              <a:defRPr/>
            </a:pPr>
            <a:r>
              <a:rPr lang="en-US" dirty="0" smtClean="0"/>
              <a:t>Hope that eventually the strains of inequality will erupt into </a:t>
            </a:r>
            <a:r>
              <a:rPr lang="en-US" b="1" dirty="0" smtClean="0"/>
              <a:t>movements</a:t>
            </a:r>
            <a:r>
              <a:rPr lang="en-US" dirty="0" smtClean="0"/>
              <a:t> </a:t>
            </a:r>
            <a:r>
              <a:rPr lang="en-US" b="1" dirty="0" smtClean="0"/>
              <a:t>for social change</a:t>
            </a:r>
            <a:r>
              <a:rPr lang="en-US" dirty="0" smtClean="0"/>
              <a:t>.</a:t>
            </a:r>
          </a:p>
          <a:p>
            <a:pPr marL="548958" lvl="1" indent="-274320" eaLnBrk="1" fontAlgn="auto" hangingPunct="1">
              <a:spcBef>
                <a:spcPts val="580"/>
              </a:spcBef>
              <a:spcAft>
                <a:spcPts val="0"/>
              </a:spcAft>
              <a:buFont typeface="Wingdings 2"/>
              <a:buChar char=""/>
              <a:defRPr/>
            </a:pPr>
            <a:r>
              <a:rPr lang="en-US" dirty="0" smtClean="0"/>
              <a:t>Ex: Civil Rights Movement, Women’s Movement</a:t>
            </a:r>
          </a:p>
          <a:p>
            <a:pPr marL="274320" indent="-274320" eaLnBrk="1" fontAlgn="auto" hangingPunct="1">
              <a:spcBef>
                <a:spcPts val="580"/>
              </a:spcBef>
              <a:spcAft>
                <a:spcPts val="0"/>
              </a:spcAft>
              <a:buFont typeface="Wingdings 2"/>
              <a:buChar char=""/>
              <a:defRPr/>
            </a:pPr>
            <a:r>
              <a:rPr lang="en-US" dirty="0" smtClean="0"/>
              <a:t>Critical Review</a:t>
            </a:r>
          </a:p>
          <a:p>
            <a:pPr marL="548640" lvl="1" eaLnBrk="1" fontAlgn="auto" hangingPunct="1">
              <a:spcBef>
                <a:spcPts val="370"/>
              </a:spcBef>
              <a:spcAft>
                <a:spcPts val="0"/>
              </a:spcAft>
              <a:buFont typeface="Wingdings 2"/>
              <a:buChar char=""/>
              <a:defRPr/>
            </a:pPr>
            <a:r>
              <a:rPr lang="en-US" dirty="0" smtClean="0"/>
              <a:t>Understates the ways that cultural patterns integrate members of society.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5800" y="274638"/>
            <a:ext cx="8001000" cy="1143000"/>
          </a:xfrm>
        </p:spPr>
        <p:txBody>
          <a:bodyPr/>
          <a:lstStyle/>
          <a:p>
            <a:pPr eaLnBrk="1" hangingPunct="1"/>
            <a:r>
              <a:rPr lang="en-US" smtClean="0"/>
              <a:t>Symbolic-Interactionist Analysis</a:t>
            </a:r>
          </a:p>
        </p:txBody>
      </p:sp>
      <p:sp>
        <p:nvSpPr>
          <p:cNvPr id="33796" name="Content Placeholder 3"/>
          <p:cNvSpPr>
            <a:spLocks noGrp="1"/>
          </p:cNvSpPr>
          <p:nvPr>
            <p:ph sz="quarter" idx="1"/>
          </p:nvPr>
        </p:nvSpPr>
        <p:spPr>
          <a:xfrm>
            <a:off x="609600" y="1447800"/>
            <a:ext cx="8077200" cy="4572000"/>
          </a:xfrm>
        </p:spPr>
        <p:txBody>
          <a:bodyPr/>
          <a:lstStyle/>
          <a:p>
            <a:pPr eaLnBrk="1" hangingPunct="1"/>
            <a:r>
              <a:rPr lang="en-US" i="1" dirty="0" smtClean="0"/>
              <a:t>What do you think symbolic-</a:t>
            </a:r>
            <a:r>
              <a:rPr lang="en-US" i="1" dirty="0" err="1" smtClean="0"/>
              <a:t>interactionists</a:t>
            </a:r>
            <a:r>
              <a:rPr lang="en-US" i="1" dirty="0" smtClean="0"/>
              <a:t> say about culture?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Evolution &amp; Culture: Sociobiology</a:t>
            </a:r>
          </a:p>
        </p:txBody>
      </p:sp>
      <p:sp>
        <p:nvSpPr>
          <p:cNvPr id="4" name="Content Placeholder 3"/>
          <p:cNvSpPr>
            <a:spLocks noGrp="1"/>
          </p:cNvSpPr>
          <p:nvPr>
            <p:ph sz="quarter" idx="1"/>
          </p:nvPr>
        </p:nvSpPr>
        <p:spPr>
          <a:xfrm>
            <a:off x="457200" y="1447800"/>
            <a:ext cx="8229600" cy="5029200"/>
          </a:xfrm>
        </p:spPr>
        <p:txBody>
          <a:bodyPr>
            <a:normAutofit fontScale="85000" lnSpcReduction="20000"/>
          </a:bodyPr>
          <a:lstStyle/>
          <a:p>
            <a:pPr marL="274320" indent="-274320" eaLnBrk="1" fontAlgn="auto" hangingPunct="1">
              <a:spcBef>
                <a:spcPts val="580"/>
              </a:spcBef>
              <a:spcAft>
                <a:spcPts val="0"/>
              </a:spcAft>
              <a:buFont typeface="Wingdings 2"/>
              <a:buChar char=""/>
              <a:defRPr/>
            </a:pPr>
            <a:r>
              <a:rPr lang="en-US" u="sng" dirty="0" smtClean="0"/>
              <a:t>Sociobiology</a:t>
            </a:r>
            <a:r>
              <a:rPr lang="en-US" dirty="0" smtClean="0"/>
              <a:t> – a theoretical approach that explores ways in which human biology affects how we create culture</a:t>
            </a:r>
          </a:p>
          <a:p>
            <a:pPr marL="274320" indent="-274320" eaLnBrk="1" fontAlgn="auto" hangingPunct="1">
              <a:spcBef>
                <a:spcPts val="580"/>
              </a:spcBef>
              <a:spcAft>
                <a:spcPts val="0"/>
              </a:spcAft>
              <a:buFont typeface="Wingdings 2"/>
              <a:buChar char=""/>
              <a:defRPr/>
            </a:pPr>
            <a:r>
              <a:rPr lang="en-US" dirty="0" smtClean="0"/>
              <a:t>Rests on Darwin’s Theory of Evolution and 4 Principles of </a:t>
            </a:r>
            <a:r>
              <a:rPr lang="en-US" u="sng" dirty="0" smtClean="0"/>
              <a:t>Natural Selection</a:t>
            </a:r>
            <a:r>
              <a:rPr lang="en-US" dirty="0" smtClean="0"/>
              <a:t> </a:t>
            </a:r>
            <a:r>
              <a:rPr lang="en-US" dirty="0" smtClean="0">
                <a:sym typeface="Wingdings" pitchFamily="2" charset="2"/>
              </a:rPr>
              <a:t> Survival of the Fittest</a:t>
            </a:r>
          </a:p>
          <a:p>
            <a:pPr marL="548640" lvl="1" eaLnBrk="1" fontAlgn="auto" hangingPunct="1">
              <a:spcBef>
                <a:spcPts val="370"/>
              </a:spcBef>
              <a:spcAft>
                <a:spcPts val="0"/>
              </a:spcAft>
              <a:buFont typeface="Wingdings 2"/>
              <a:buChar char=""/>
              <a:defRPr/>
            </a:pPr>
            <a:r>
              <a:rPr lang="en-US" dirty="0" smtClean="0">
                <a:sym typeface="Wingdings" pitchFamily="2" charset="2"/>
              </a:rPr>
              <a:t>All living things live to reproduce themselves.</a:t>
            </a:r>
          </a:p>
          <a:p>
            <a:pPr marL="548640" lvl="1" eaLnBrk="1" fontAlgn="auto" hangingPunct="1">
              <a:spcBef>
                <a:spcPts val="370"/>
              </a:spcBef>
              <a:spcAft>
                <a:spcPts val="0"/>
              </a:spcAft>
              <a:buFont typeface="Wingdings 2"/>
              <a:buChar char=""/>
              <a:defRPr/>
            </a:pPr>
            <a:r>
              <a:rPr lang="en-US" dirty="0" smtClean="0"/>
              <a:t>The blueprint for reproduction is in the genes.</a:t>
            </a:r>
          </a:p>
          <a:p>
            <a:pPr marL="548640" lvl="1" eaLnBrk="1" fontAlgn="auto" hangingPunct="1">
              <a:spcBef>
                <a:spcPts val="370"/>
              </a:spcBef>
              <a:spcAft>
                <a:spcPts val="0"/>
              </a:spcAft>
              <a:buFont typeface="Wingdings 2"/>
              <a:buChar char=""/>
              <a:defRPr/>
            </a:pPr>
            <a:r>
              <a:rPr lang="en-US" dirty="0" smtClean="0"/>
              <a:t>Some random variation in genes allows a species to “try out” new life patterns in a particular environment. The variation allows some organisms to survive better than others and pass on their advantageous genes to offspring.</a:t>
            </a:r>
          </a:p>
          <a:p>
            <a:pPr marL="548640" lvl="1" eaLnBrk="1" fontAlgn="auto" hangingPunct="1">
              <a:spcBef>
                <a:spcPts val="370"/>
              </a:spcBef>
              <a:spcAft>
                <a:spcPts val="0"/>
              </a:spcAft>
              <a:buFont typeface="Wingdings 2"/>
              <a:buChar char=""/>
              <a:defRPr/>
            </a:pPr>
            <a:r>
              <a:rPr lang="en-US" dirty="0" smtClean="0"/>
              <a:t>Over thousands of generations, the genetic patterns that promote reproduction survive and become dominant.</a:t>
            </a:r>
          </a:p>
          <a:p>
            <a:pPr marL="274320" indent="-274320" eaLnBrk="1" fontAlgn="auto" hangingPunct="1">
              <a:spcBef>
                <a:spcPts val="580"/>
              </a:spcBef>
              <a:spcAft>
                <a:spcPts val="0"/>
              </a:spcAft>
              <a:buFont typeface="Wingdings 2"/>
              <a:buChar char=""/>
              <a:defRPr/>
            </a:pPr>
            <a:r>
              <a:rPr lang="en-US" dirty="0" smtClean="0"/>
              <a:t>Bio-Logic: Sociobiologists claim that the large number of cultural universals reflects the fact that humans are members of a single biological species.</a:t>
            </a:r>
          </a:p>
          <a:p>
            <a:pPr marL="274320" indent="-274320" eaLnBrk="1" fontAlgn="auto" hangingPunct="1">
              <a:spcBef>
                <a:spcPts val="580"/>
              </a:spcBef>
              <a:spcAft>
                <a:spcPts val="0"/>
              </a:spcAft>
              <a:buFont typeface="Wingdings 2"/>
              <a:buChar char=""/>
              <a:defRPr/>
            </a:pPr>
            <a:r>
              <a:rPr lang="en-US" dirty="0" smtClean="0"/>
              <a:t>Critical Review</a:t>
            </a:r>
          </a:p>
          <a:p>
            <a:pPr marL="548640" lvl="1" eaLnBrk="1" fontAlgn="auto" hangingPunct="1">
              <a:spcBef>
                <a:spcPts val="370"/>
              </a:spcBef>
              <a:spcAft>
                <a:spcPts val="0"/>
              </a:spcAft>
              <a:buFont typeface="Wingdings 2"/>
              <a:buChar char=""/>
              <a:defRPr/>
            </a:pPr>
            <a:r>
              <a:rPr lang="en-US" dirty="0" smtClean="0"/>
              <a:t>Could revive biological arguments that claim genetic superiority.</a:t>
            </a:r>
          </a:p>
          <a:p>
            <a:pPr marL="548640" lvl="1" eaLnBrk="1" fontAlgn="auto" hangingPunct="1">
              <a:spcBef>
                <a:spcPts val="370"/>
              </a:spcBef>
              <a:spcAft>
                <a:spcPts val="0"/>
              </a:spcAft>
              <a:buFont typeface="Wingdings 2"/>
              <a:buChar char=""/>
              <a:defRPr/>
            </a:pPr>
            <a:r>
              <a:rPr lang="en-US" dirty="0" smtClean="0"/>
              <a:t>Minimal empirical support.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274638"/>
            <a:ext cx="8305800" cy="1143000"/>
          </a:xfrm>
        </p:spPr>
        <p:txBody>
          <a:bodyPr/>
          <a:lstStyle/>
          <a:p>
            <a:pPr eaLnBrk="1" hangingPunct="1"/>
            <a:r>
              <a:rPr lang="en-US" dirty="0" smtClean="0"/>
              <a:t>Culture Shock &amp; </a:t>
            </a:r>
            <a:br>
              <a:rPr lang="en-US" dirty="0" smtClean="0"/>
            </a:br>
            <a:r>
              <a:rPr lang="en-US" dirty="0" smtClean="0"/>
              <a:t>Operationalizing Culture</a:t>
            </a:r>
          </a:p>
        </p:txBody>
      </p:sp>
      <p:sp>
        <p:nvSpPr>
          <p:cNvPr id="4" name="Content Placeholder 3"/>
          <p:cNvSpPr>
            <a:spLocks noGrp="1"/>
          </p:cNvSpPr>
          <p:nvPr>
            <p:ph sz="quarter" idx="1"/>
          </p:nvPr>
        </p:nvSpPr>
        <p:spPr>
          <a:xfrm>
            <a:off x="457200" y="1447800"/>
            <a:ext cx="8229600" cy="4572000"/>
          </a:xfrm>
        </p:spPr>
        <p:txBody>
          <a:bodyPr>
            <a:normAutofit/>
          </a:bodyPr>
          <a:lstStyle/>
          <a:p>
            <a:pPr marL="274320" indent="-274320" eaLnBrk="1" fontAlgn="auto" hangingPunct="1">
              <a:spcBef>
                <a:spcPts val="580"/>
              </a:spcBef>
              <a:spcAft>
                <a:spcPts val="0"/>
              </a:spcAft>
              <a:buFont typeface="Wingdings 2"/>
              <a:buChar char=""/>
              <a:defRPr/>
            </a:pPr>
            <a:r>
              <a:rPr lang="en-US" sz="2800" b="1" dirty="0" smtClean="0">
                <a:sym typeface="Wingdings" pitchFamily="2" charset="2"/>
              </a:rPr>
              <a:t>Culture Shock</a:t>
            </a:r>
            <a:r>
              <a:rPr lang="en-US" sz="2800" dirty="0" smtClean="0">
                <a:sym typeface="Wingdings" pitchFamily="2" charset="2"/>
              </a:rPr>
              <a:t> – personal disorientation when experiencing an unfamiliar way of life</a:t>
            </a:r>
          </a:p>
          <a:p>
            <a:pPr marL="548958" lvl="1" indent="-274320" eaLnBrk="1" fontAlgn="auto" hangingPunct="1">
              <a:spcBef>
                <a:spcPts val="580"/>
              </a:spcBef>
              <a:spcAft>
                <a:spcPts val="0"/>
              </a:spcAft>
              <a:buFont typeface="Wingdings 2"/>
              <a:buChar char=""/>
              <a:defRPr/>
            </a:pPr>
            <a:r>
              <a:rPr lang="en-US" i="1" dirty="0" smtClean="0">
                <a:sym typeface="Wingdings" pitchFamily="2" charset="2"/>
              </a:rPr>
              <a:t>Examples?</a:t>
            </a:r>
          </a:p>
          <a:p>
            <a:pPr marL="274320" indent="-274320" eaLnBrk="1" fontAlgn="auto" hangingPunct="1">
              <a:spcBef>
                <a:spcPts val="580"/>
              </a:spcBef>
              <a:spcAft>
                <a:spcPts val="0"/>
              </a:spcAft>
              <a:buFont typeface="Wingdings 2"/>
              <a:buChar char=""/>
              <a:defRPr/>
            </a:pPr>
            <a:r>
              <a:rPr lang="en-US" sz="2800" i="1" dirty="0" smtClean="0">
                <a:sym typeface="Wingdings" pitchFamily="2" charset="2"/>
              </a:rPr>
              <a:t>How many cultures are there? How could we operationalize culture?</a:t>
            </a:r>
          </a:p>
          <a:p>
            <a:pPr marL="548640" lvl="1" eaLnBrk="1" fontAlgn="auto" hangingPunct="1">
              <a:spcBef>
                <a:spcPts val="370"/>
              </a:spcBef>
              <a:spcAft>
                <a:spcPts val="0"/>
              </a:spcAft>
              <a:buFont typeface="Wingdings 2"/>
              <a:buChar char=""/>
              <a:defRPr/>
            </a:pPr>
            <a:r>
              <a:rPr lang="en-US" sz="2800" dirty="0" smtClean="0">
                <a:sym typeface="Wingdings" pitchFamily="2" charset="2"/>
                <a:hlinkClick r:id="rId2"/>
              </a:rPr>
              <a:t>Language</a:t>
            </a:r>
            <a:endParaRPr lang="en-US" sz="2800" dirty="0" smtClean="0">
              <a:sym typeface="Wingdings" pitchFamily="2" charset="2"/>
            </a:endParaRPr>
          </a:p>
          <a:p>
            <a:pPr marL="822960" lvl="2" eaLnBrk="1" fontAlgn="auto" hangingPunct="1">
              <a:spcBef>
                <a:spcPts val="370"/>
              </a:spcBef>
              <a:spcAft>
                <a:spcPts val="0"/>
              </a:spcAft>
              <a:buClr>
                <a:schemeClr val="accent1">
                  <a:tint val="60000"/>
                </a:schemeClr>
              </a:buClr>
              <a:buFont typeface="Wingdings 2"/>
              <a:buChar char=""/>
              <a:defRPr/>
            </a:pPr>
            <a:r>
              <a:rPr lang="en-US" sz="2400" dirty="0" smtClean="0">
                <a:sym typeface="Wingdings" pitchFamily="2" charset="2"/>
              </a:rPr>
              <a:t>200 in the U.S.</a:t>
            </a:r>
          </a:p>
          <a:p>
            <a:pPr marL="822960" lvl="2" eaLnBrk="1" fontAlgn="auto" hangingPunct="1">
              <a:spcBef>
                <a:spcPts val="370"/>
              </a:spcBef>
              <a:spcAft>
                <a:spcPts val="0"/>
              </a:spcAft>
              <a:buClr>
                <a:schemeClr val="accent1">
                  <a:tint val="60000"/>
                </a:schemeClr>
              </a:buClr>
              <a:buFont typeface="Wingdings 2"/>
              <a:buChar char=""/>
              <a:defRPr/>
            </a:pPr>
            <a:r>
              <a:rPr lang="en-US" sz="2400" dirty="0" smtClean="0">
                <a:sym typeface="Wingdings" pitchFamily="2" charset="2"/>
              </a:rPr>
              <a:t>7,000 Globally</a:t>
            </a:r>
            <a:endParaRPr lang="en-US" sz="24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srcRect/>
          <a:stretch>
            <a:fillRect/>
          </a:stretch>
        </p:blipFill>
        <p:spPr bwMode="auto">
          <a:xfrm>
            <a:off x="0" y="914400"/>
            <a:ext cx="9144000" cy="4367213"/>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6"/>
          <p:cNvSpPr>
            <a:spLocks noGrp="1"/>
          </p:cNvSpPr>
          <p:nvPr>
            <p:ph type="title"/>
          </p:nvPr>
        </p:nvSpPr>
        <p:spPr/>
        <p:txBody>
          <a:bodyPr/>
          <a:lstStyle/>
          <a:p>
            <a:pPr eaLnBrk="1" hangingPunct="1"/>
            <a:r>
              <a:rPr lang="en-US" smtClean="0"/>
              <a:t>Culture &amp; Human Freedom</a:t>
            </a:r>
          </a:p>
        </p:txBody>
      </p:sp>
      <p:sp>
        <p:nvSpPr>
          <p:cNvPr id="8" name="Text Placeholder 7"/>
          <p:cNvSpPr>
            <a:spLocks noGrp="1"/>
          </p:cNvSpPr>
          <p:nvPr>
            <p:ph type="body" idx="1"/>
          </p:nvPr>
        </p:nvSpPr>
        <p:spPr/>
        <p:txBody>
          <a:bodyPr>
            <a:normAutofit/>
          </a:bodyPr>
          <a:lstStyle/>
          <a:p>
            <a:pPr eaLnBrk="1" fontAlgn="auto" hangingPunct="1">
              <a:spcBef>
                <a:spcPts val="580"/>
              </a:spcBef>
              <a:spcAft>
                <a:spcPts val="0"/>
              </a:spcAft>
              <a:buFont typeface="Wingdings 2"/>
              <a:buNone/>
              <a:defRPr/>
            </a:pPr>
            <a:r>
              <a:rPr lang="en-US" dirty="0" smtClean="0"/>
              <a:t>Read page 65 in your textbook.</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81000" y="274638"/>
            <a:ext cx="8305800" cy="1143000"/>
          </a:xfrm>
        </p:spPr>
        <p:txBody>
          <a:bodyPr/>
          <a:lstStyle/>
          <a:p>
            <a:pPr eaLnBrk="1" hangingPunct="1"/>
            <a:r>
              <a:rPr lang="en-US" dirty="0" smtClean="0"/>
              <a:t>Culture: Constraint or Freedom?</a:t>
            </a:r>
          </a:p>
        </p:txBody>
      </p:sp>
      <p:sp>
        <p:nvSpPr>
          <p:cNvPr id="36868" name="Content Placeholder 3"/>
          <p:cNvSpPr>
            <a:spLocks noGrp="1"/>
          </p:cNvSpPr>
          <p:nvPr>
            <p:ph sz="quarter" idx="1"/>
          </p:nvPr>
        </p:nvSpPr>
        <p:spPr>
          <a:xfrm>
            <a:off x="457200" y="1447800"/>
            <a:ext cx="8229600" cy="5410200"/>
          </a:xfrm>
        </p:spPr>
        <p:txBody>
          <a:bodyPr/>
          <a:lstStyle/>
          <a:p>
            <a:pPr eaLnBrk="1" hangingPunct="1">
              <a:spcBef>
                <a:spcPts val="0"/>
              </a:spcBef>
            </a:pPr>
            <a:r>
              <a:rPr lang="en-US" dirty="0" smtClean="0"/>
              <a:t>As symbolic creatures, humans cannot live without culture.</a:t>
            </a:r>
          </a:p>
          <a:p>
            <a:pPr eaLnBrk="1" hangingPunct="1">
              <a:spcBef>
                <a:spcPts val="0"/>
              </a:spcBef>
            </a:pPr>
            <a:r>
              <a:rPr lang="en-US" dirty="0" smtClean="0"/>
              <a:t>But the capacity for culture does have some drawbacks. </a:t>
            </a:r>
            <a:endParaRPr lang="en-US" i="1" dirty="0" smtClean="0"/>
          </a:p>
          <a:p>
            <a:pPr lvl="1" eaLnBrk="1" hangingPunct="1">
              <a:spcBef>
                <a:spcPts val="0"/>
              </a:spcBef>
            </a:pPr>
            <a:r>
              <a:rPr lang="en-US" dirty="0" smtClean="0"/>
              <a:t>We are the only creatures that experience alienation.</a:t>
            </a:r>
          </a:p>
          <a:p>
            <a:pPr lvl="1" eaLnBrk="1" hangingPunct="1">
              <a:spcBef>
                <a:spcPts val="0"/>
              </a:spcBef>
            </a:pPr>
            <a:r>
              <a:rPr lang="en-US" dirty="0" smtClean="0"/>
              <a:t>Culture is largely a matter of habit, which limits our choices and drives us to repeat troubling patterns. (Ex: Prejudice &amp; Discrimination)</a:t>
            </a:r>
          </a:p>
          <a:p>
            <a:pPr lvl="1" eaLnBrk="1" hangingPunct="1">
              <a:spcBef>
                <a:spcPts val="0"/>
              </a:spcBef>
            </a:pPr>
            <a:r>
              <a:rPr lang="en-US" dirty="0" smtClean="0"/>
              <a:t>Our society’s emphasis on competitive achievement isolates us from one another.</a:t>
            </a:r>
          </a:p>
          <a:p>
            <a:pPr lvl="1" eaLnBrk="1" hangingPunct="1">
              <a:spcBef>
                <a:spcPts val="0"/>
              </a:spcBef>
            </a:pPr>
            <a:r>
              <a:rPr lang="en-US" dirty="0" smtClean="0"/>
              <a:t>Material things divert us from the security and satisfaction that come from close relationships and spiritual strength (false consciousness).</a:t>
            </a:r>
          </a:p>
          <a:p>
            <a:pPr eaLnBrk="1" hangingPunct="1">
              <a:spcBef>
                <a:spcPts val="0"/>
              </a:spcBef>
            </a:pPr>
            <a:r>
              <a:rPr lang="en-US" dirty="0" smtClean="0"/>
              <a:t>But culture also forces us to choose as we make and remake a world for ourselves.</a:t>
            </a:r>
            <a:endParaRPr lang="en-US" b="1" dirty="0" smtClean="0"/>
          </a:p>
          <a:p>
            <a:pPr lvl="1" eaLnBrk="1" hangingPunct="1">
              <a:spcBef>
                <a:spcPts val="0"/>
              </a:spcBef>
            </a:pPr>
            <a:r>
              <a:rPr lang="en-US" dirty="0" smtClean="0"/>
              <a:t>Cultural Diversity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dirty="0" err="1" smtClean="0"/>
              <a:t>Culturgram</a:t>
            </a:r>
            <a:r>
              <a:rPr lang="en-US" dirty="0" smtClean="0"/>
              <a:t> for the 90s</a:t>
            </a:r>
          </a:p>
        </p:txBody>
      </p:sp>
      <p:sp>
        <p:nvSpPr>
          <p:cNvPr id="4" name="Content Placeholder 3"/>
          <p:cNvSpPr>
            <a:spLocks noGrp="1"/>
          </p:cNvSpPr>
          <p:nvPr>
            <p:ph sz="quarter" idx="1"/>
          </p:nvPr>
        </p:nvSpPr>
        <p:spPr>
          <a:xfrm>
            <a:off x="914400" y="1447800"/>
            <a:ext cx="3749675" cy="4572000"/>
          </a:xfrm>
        </p:spPr>
        <p:txBody>
          <a:bodyPr>
            <a:normAutofit lnSpcReduction="10000"/>
          </a:bodyPr>
          <a:lstStyle/>
          <a:p>
            <a:pPr marL="274320" indent="-274320" eaLnBrk="1" fontAlgn="auto" hangingPunct="1">
              <a:spcBef>
                <a:spcPts val="580"/>
              </a:spcBef>
              <a:spcAft>
                <a:spcPts val="0"/>
              </a:spcAft>
              <a:buFont typeface="Wingdings 2"/>
              <a:buChar char=""/>
              <a:defRPr/>
            </a:pPr>
            <a:r>
              <a:rPr lang="en-US" dirty="0" smtClean="0"/>
              <a:t>Customs &amp; Courtesies</a:t>
            </a:r>
          </a:p>
          <a:p>
            <a:pPr marL="548640" lvl="1" eaLnBrk="1" fontAlgn="auto" hangingPunct="1">
              <a:spcBef>
                <a:spcPts val="370"/>
              </a:spcBef>
              <a:spcAft>
                <a:spcPts val="0"/>
              </a:spcAft>
              <a:buFont typeface="Wingdings 2"/>
              <a:buChar char=""/>
              <a:defRPr/>
            </a:pPr>
            <a:r>
              <a:rPr lang="en-US" dirty="0" smtClean="0"/>
              <a:t>Greetings</a:t>
            </a:r>
          </a:p>
          <a:p>
            <a:pPr marL="548640" lvl="1" eaLnBrk="1" fontAlgn="auto" hangingPunct="1">
              <a:spcBef>
                <a:spcPts val="370"/>
              </a:spcBef>
              <a:spcAft>
                <a:spcPts val="0"/>
              </a:spcAft>
              <a:buFont typeface="Wingdings 2"/>
              <a:buChar char=""/>
              <a:defRPr/>
            </a:pPr>
            <a:r>
              <a:rPr lang="en-US" dirty="0" smtClean="0"/>
              <a:t>Visiting</a:t>
            </a:r>
          </a:p>
          <a:p>
            <a:pPr marL="548640" lvl="1" eaLnBrk="1" fontAlgn="auto" hangingPunct="1">
              <a:spcBef>
                <a:spcPts val="370"/>
              </a:spcBef>
              <a:spcAft>
                <a:spcPts val="0"/>
              </a:spcAft>
              <a:buFont typeface="Wingdings 2"/>
              <a:buChar char=""/>
              <a:defRPr/>
            </a:pPr>
            <a:r>
              <a:rPr lang="en-US" dirty="0" smtClean="0"/>
              <a:t>Eating</a:t>
            </a:r>
          </a:p>
          <a:p>
            <a:pPr marL="548640" lvl="1" eaLnBrk="1" fontAlgn="auto" hangingPunct="1">
              <a:spcBef>
                <a:spcPts val="370"/>
              </a:spcBef>
              <a:spcAft>
                <a:spcPts val="0"/>
              </a:spcAft>
              <a:buFont typeface="Wingdings 2"/>
              <a:buChar char=""/>
              <a:defRPr/>
            </a:pPr>
            <a:r>
              <a:rPr lang="en-US" dirty="0" smtClean="0"/>
              <a:t>Gestures</a:t>
            </a:r>
          </a:p>
          <a:p>
            <a:pPr marL="274320" indent="-274320" eaLnBrk="1" fontAlgn="auto" hangingPunct="1">
              <a:spcBef>
                <a:spcPts val="580"/>
              </a:spcBef>
              <a:spcAft>
                <a:spcPts val="0"/>
              </a:spcAft>
              <a:buFont typeface="Wingdings 2"/>
              <a:buChar char=""/>
              <a:defRPr/>
            </a:pPr>
            <a:r>
              <a:rPr lang="en-US" dirty="0" smtClean="0"/>
              <a:t>The People</a:t>
            </a:r>
          </a:p>
          <a:p>
            <a:pPr marL="548640" lvl="1" eaLnBrk="1" fontAlgn="auto" hangingPunct="1">
              <a:spcBef>
                <a:spcPts val="370"/>
              </a:spcBef>
              <a:spcAft>
                <a:spcPts val="0"/>
              </a:spcAft>
              <a:buFont typeface="Wingdings 2"/>
              <a:buChar char=""/>
              <a:defRPr/>
            </a:pPr>
            <a:r>
              <a:rPr lang="en-US" dirty="0" smtClean="0"/>
              <a:t>General Attitudes</a:t>
            </a:r>
          </a:p>
          <a:p>
            <a:pPr marL="548640" lvl="1" eaLnBrk="1" fontAlgn="auto" hangingPunct="1">
              <a:spcBef>
                <a:spcPts val="370"/>
              </a:spcBef>
              <a:spcAft>
                <a:spcPts val="0"/>
              </a:spcAft>
              <a:buFont typeface="Wingdings 2"/>
              <a:buChar char=""/>
              <a:defRPr/>
            </a:pPr>
            <a:r>
              <a:rPr lang="en-US" dirty="0" smtClean="0"/>
              <a:t>Personal Appearance</a:t>
            </a:r>
          </a:p>
          <a:p>
            <a:pPr marL="548640" lvl="1" eaLnBrk="1" fontAlgn="auto" hangingPunct="1">
              <a:spcBef>
                <a:spcPts val="370"/>
              </a:spcBef>
              <a:spcAft>
                <a:spcPts val="0"/>
              </a:spcAft>
              <a:buFont typeface="Wingdings 2"/>
              <a:buChar char=""/>
              <a:defRPr/>
            </a:pPr>
            <a:r>
              <a:rPr lang="en-US" dirty="0" smtClean="0"/>
              <a:t>Population</a:t>
            </a:r>
          </a:p>
          <a:p>
            <a:pPr marL="548640" lvl="1" eaLnBrk="1" fontAlgn="auto" hangingPunct="1">
              <a:spcBef>
                <a:spcPts val="370"/>
              </a:spcBef>
              <a:spcAft>
                <a:spcPts val="0"/>
              </a:spcAft>
              <a:buFont typeface="Wingdings 2"/>
              <a:buChar char=""/>
              <a:defRPr/>
            </a:pPr>
            <a:r>
              <a:rPr lang="en-US" dirty="0" smtClean="0"/>
              <a:t>Language</a:t>
            </a:r>
          </a:p>
          <a:p>
            <a:pPr marL="548640" lvl="1" eaLnBrk="1" fontAlgn="auto" hangingPunct="1">
              <a:spcBef>
                <a:spcPts val="370"/>
              </a:spcBef>
              <a:spcAft>
                <a:spcPts val="0"/>
              </a:spcAft>
              <a:buFont typeface="Wingdings 2"/>
              <a:buChar char=""/>
              <a:defRPr/>
            </a:pPr>
            <a:r>
              <a:rPr lang="en-US" dirty="0" smtClean="0"/>
              <a:t>Religion</a:t>
            </a:r>
            <a:endParaRPr lang="en-US" dirty="0"/>
          </a:p>
        </p:txBody>
      </p:sp>
      <p:sp>
        <p:nvSpPr>
          <p:cNvPr id="38917" name="Content Placeholder 4"/>
          <p:cNvSpPr>
            <a:spLocks noGrp="1"/>
          </p:cNvSpPr>
          <p:nvPr>
            <p:ph sz="quarter" idx="2"/>
          </p:nvPr>
        </p:nvSpPr>
        <p:spPr>
          <a:xfrm>
            <a:off x="4933950" y="1447800"/>
            <a:ext cx="3749675" cy="4572000"/>
          </a:xfrm>
        </p:spPr>
        <p:txBody>
          <a:bodyPr/>
          <a:lstStyle/>
          <a:p>
            <a:pPr eaLnBrk="1" hangingPunct="1"/>
            <a:r>
              <a:rPr lang="en-US" dirty="0" smtClean="0"/>
              <a:t>Lifestyle</a:t>
            </a:r>
          </a:p>
          <a:p>
            <a:pPr lvl="1" eaLnBrk="1" hangingPunct="1"/>
            <a:r>
              <a:rPr lang="en-US" dirty="0" smtClean="0"/>
              <a:t>The Family</a:t>
            </a:r>
          </a:p>
          <a:p>
            <a:pPr lvl="1" eaLnBrk="1" hangingPunct="1"/>
            <a:r>
              <a:rPr lang="en-US" dirty="0" smtClean="0"/>
              <a:t>Dating &amp; Marriage</a:t>
            </a:r>
          </a:p>
          <a:p>
            <a:pPr lvl="1" eaLnBrk="1" hangingPunct="1"/>
            <a:r>
              <a:rPr lang="en-US" dirty="0" smtClean="0"/>
              <a:t>Diet</a:t>
            </a:r>
          </a:p>
          <a:p>
            <a:pPr lvl="1" eaLnBrk="1" hangingPunct="1"/>
            <a:r>
              <a:rPr lang="en-US" dirty="0" smtClean="0"/>
              <a:t>Business</a:t>
            </a:r>
          </a:p>
          <a:p>
            <a:pPr lvl="1" eaLnBrk="1" hangingPunct="1"/>
            <a:r>
              <a:rPr lang="en-US" dirty="0" smtClean="0"/>
              <a:t>Recreation</a:t>
            </a:r>
          </a:p>
          <a:p>
            <a:pPr lvl="1" eaLnBrk="1" hangingPunct="1">
              <a:buFont typeface="Wingdings 2" pitchFamily="18" charset="2"/>
              <a:buNone/>
            </a:pPr>
            <a:endParaRPr lang="en-US" dirty="0" smtClean="0"/>
          </a:p>
          <a:p>
            <a:pPr lvl="1" algn="ctr" eaLnBrk="1" hangingPunct="1">
              <a:buFont typeface="Wingdings 2" pitchFamily="18" charset="2"/>
              <a:buNone/>
            </a:pPr>
            <a:r>
              <a:rPr lang="en-US" b="1" u="sng" dirty="0" smtClean="0"/>
              <a:t>Activity</a:t>
            </a:r>
            <a:r>
              <a:rPr lang="en-US" b="1" dirty="0" smtClean="0"/>
              <a:t>:</a:t>
            </a:r>
          </a:p>
          <a:p>
            <a:pPr lvl="1" algn="ctr" eaLnBrk="1" hangingPunct="1">
              <a:buFont typeface="Wingdings 2" pitchFamily="18" charset="2"/>
              <a:buNone/>
            </a:pPr>
            <a:r>
              <a:rPr lang="en-US" b="1" dirty="0" smtClean="0"/>
              <a:t>Can you fill these in for various cultures</a:t>
            </a:r>
            <a:r>
              <a:rPr lang="en-US" dirty="0" smtClean="0"/>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Discussion Questions</a:t>
            </a:r>
          </a:p>
        </p:txBody>
      </p:sp>
      <p:sp>
        <p:nvSpPr>
          <p:cNvPr id="39940" name="Content Placeholder 3"/>
          <p:cNvSpPr>
            <a:spLocks noGrp="1"/>
          </p:cNvSpPr>
          <p:nvPr>
            <p:ph sz="quarter" idx="1"/>
          </p:nvPr>
        </p:nvSpPr>
        <p:spPr>
          <a:xfrm>
            <a:off x="914400" y="1447800"/>
            <a:ext cx="7772400" cy="5105400"/>
          </a:xfrm>
        </p:spPr>
        <p:txBody>
          <a:bodyPr/>
          <a:lstStyle/>
          <a:p>
            <a:pPr eaLnBrk="1" hangingPunct="1"/>
            <a:r>
              <a:rPr lang="en-US" sz="2000" dirty="0" smtClean="0"/>
              <a:t>Do you think you can learn more about a people by studying their material or their nonmaterial culture? Why?</a:t>
            </a:r>
          </a:p>
          <a:p>
            <a:pPr eaLnBrk="1" hangingPunct="1"/>
            <a:r>
              <a:rPr lang="en-US" sz="2000" dirty="0" smtClean="0"/>
              <a:t>Why is culture a more effective strategy for survival than reliance on instinct?</a:t>
            </a:r>
          </a:p>
          <a:p>
            <a:pPr eaLnBrk="1" hangingPunct="1"/>
            <a:r>
              <a:rPr lang="en-US" sz="2000" dirty="0" smtClean="0"/>
              <a:t>How are core American values other than achievement and success reflected in childhood games?</a:t>
            </a:r>
          </a:p>
          <a:p>
            <a:pPr eaLnBrk="1" hangingPunct="1"/>
            <a:r>
              <a:rPr lang="en-US" sz="2000" dirty="0" smtClean="0"/>
              <a:t>How has the virtual culture impacted you?</a:t>
            </a:r>
          </a:p>
          <a:p>
            <a:pPr eaLnBrk="1" hangingPunct="1"/>
            <a:r>
              <a:rPr lang="en-US" sz="2000" dirty="0" smtClean="0"/>
              <a:t>What are the primary means by which society attempts to exert social control over its members?</a:t>
            </a:r>
          </a:p>
          <a:p>
            <a:pPr eaLnBrk="1" hangingPunct="1"/>
            <a:r>
              <a:rPr lang="en-US" sz="2000" dirty="0" smtClean="0"/>
              <a:t>Is a technologically more advanced society necessarily a superior one?</a:t>
            </a:r>
          </a:p>
          <a:p>
            <a:pPr eaLnBrk="1" hangingPunct="1"/>
            <a:r>
              <a:rPr lang="en-US" sz="2000" dirty="0" smtClean="0"/>
              <a:t>Do you think that teenagers constitute a distinct American subculture? Why?</a:t>
            </a:r>
          </a:p>
          <a:p>
            <a:pPr eaLnBrk="1" hangingPunct="1"/>
            <a:r>
              <a:rPr lang="en-US" sz="2000" dirty="0" smtClean="0"/>
              <a:t>Is cultural relativism always good? Under what circumstances do you feel that it is appropriate to condemn the practices of a culture other than your own?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Conclusion</a:t>
            </a:r>
            <a:endParaRPr lang="en-US" dirty="0"/>
          </a:p>
        </p:txBody>
      </p:sp>
      <p:sp>
        <p:nvSpPr>
          <p:cNvPr id="3" name="Content Placeholder 2"/>
          <p:cNvSpPr>
            <a:spLocks noGrp="1"/>
          </p:cNvSpPr>
          <p:nvPr>
            <p:ph sz="quarter" idx="1"/>
          </p:nvPr>
        </p:nvSpPr>
        <p:spPr>
          <a:xfrm>
            <a:off x="533400" y="1447800"/>
            <a:ext cx="8153400" cy="4953000"/>
          </a:xfrm>
        </p:spPr>
        <p:txBody>
          <a:bodyPr/>
          <a:lstStyle/>
          <a:p>
            <a:r>
              <a:rPr lang="en-US" sz="2500" dirty="0" smtClean="0"/>
              <a:t>Culture is made up of a variety of material and non-material elements.</a:t>
            </a:r>
          </a:p>
          <a:p>
            <a:r>
              <a:rPr lang="en-US" sz="2500" dirty="0" err="1" smtClean="0"/>
              <a:t>Lenski</a:t>
            </a:r>
            <a:r>
              <a:rPr lang="en-US" sz="2500" dirty="0" smtClean="0"/>
              <a:t> identified the process of </a:t>
            </a:r>
            <a:r>
              <a:rPr lang="en-US" sz="2500" dirty="0" err="1" smtClean="0"/>
              <a:t>sociocultural</a:t>
            </a:r>
            <a:r>
              <a:rPr lang="en-US" sz="2500" dirty="0" smtClean="0"/>
              <a:t> evolution by which societies and cultures evolve as a result of technological innovation.</a:t>
            </a:r>
          </a:p>
          <a:p>
            <a:r>
              <a:rPr lang="en-US" sz="2500" dirty="0" smtClean="0"/>
              <a:t>There are distinct groups within each culture known as subcultures and countercultures.</a:t>
            </a:r>
          </a:p>
          <a:p>
            <a:r>
              <a:rPr lang="en-US" sz="2500" dirty="0" smtClean="0"/>
              <a:t>Cultures can and do change frequently.</a:t>
            </a:r>
          </a:p>
          <a:p>
            <a:r>
              <a:rPr lang="en-US" sz="2500" dirty="0" smtClean="0"/>
              <a:t>The various sociological paradigms view culture quite differently.</a:t>
            </a:r>
          </a:p>
          <a:p>
            <a:r>
              <a:rPr lang="en-US" sz="2500" dirty="0" smtClean="0"/>
              <a:t>Visual Summary on Pages 67-68</a:t>
            </a:r>
          </a:p>
          <a:p>
            <a:r>
              <a:rPr lang="en-US" sz="2500" dirty="0" smtClean="0"/>
              <a:t>Review Questions on Page 69</a:t>
            </a:r>
          </a:p>
          <a:p>
            <a:r>
              <a:rPr lang="en-US" sz="2500" i="1" dirty="0" smtClean="0"/>
              <a:t>Any questions?</a:t>
            </a:r>
            <a:endParaRPr lang="en-US" sz="25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3400" y="274638"/>
            <a:ext cx="8153400" cy="1143000"/>
          </a:xfrm>
        </p:spPr>
        <p:txBody>
          <a:bodyPr/>
          <a:lstStyle/>
          <a:p>
            <a:pPr eaLnBrk="1" hangingPunct="1"/>
            <a:r>
              <a:rPr lang="en-US" dirty="0" smtClean="0"/>
              <a:t>Culture &amp; Human Intelligence</a:t>
            </a:r>
          </a:p>
        </p:txBody>
      </p:sp>
      <p:sp>
        <p:nvSpPr>
          <p:cNvPr id="4" name="Content Placeholder 3"/>
          <p:cNvSpPr>
            <a:spLocks noGrp="1"/>
          </p:cNvSpPr>
          <p:nvPr>
            <p:ph sz="quarter" idx="1"/>
          </p:nvPr>
        </p:nvSpPr>
        <p:spPr>
          <a:xfrm>
            <a:off x="533400" y="1447800"/>
            <a:ext cx="8153400" cy="4572000"/>
          </a:xfrm>
        </p:spPr>
        <p:txBody>
          <a:bodyPr/>
          <a:lstStyle/>
          <a:p>
            <a:pPr eaLnBrk="1" hangingPunct="1"/>
            <a:r>
              <a:rPr lang="en-US" dirty="0" smtClean="0"/>
              <a:t>3M Years Ago: Instinct </a:t>
            </a:r>
            <a:r>
              <a:rPr lang="en-US" dirty="0" smtClean="0">
                <a:sym typeface="Wingdings" pitchFamily="2" charset="2"/>
              </a:rPr>
              <a:t> Culture</a:t>
            </a:r>
          </a:p>
          <a:p>
            <a:pPr eaLnBrk="1" hangingPunct="1"/>
            <a:r>
              <a:rPr lang="en-US" dirty="0" smtClean="0">
                <a:sym typeface="Wingdings" pitchFamily="2" charset="2"/>
              </a:rPr>
              <a:t>250K Years Ago: Rapidly Developing Culture</a:t>
            </a:r>
          </a:p>
          <a:p>
            <a:pPr lvl="1" eaLnBrk="1" hangingPunct="1"/>
            <a:r>
              <a:rPr lang="en-US" dirty="0" smtClean="0">
                <a:sym typeface="Wingdings" pitchFamily="2" charset="2"/>
              </a:rPr>
              <a:t>Evidence: Tools &amp;  Cave Art</a:t>
            </a:r>
          </a:p>
          <a:p>
            <a:pPr eaLnBrk="1" hangingPunct="1"/>
            <a:r>
              <a:rPr lang="en-US" dirty="0" smtClean="0"/>
              <a:t>12k Years Ago: Birth of Civilization</a:t>
            </a:r>
          </a:p>
          <a:p>
            <a:pPr lvl="1" eaLnBrk="1" hangingPunct="1"/>
            <a:r>
              <a:rPr lang="en-US" dirty="0" smtClean="0"/>
              <a:t>Permanent Settlements</a:t>
            </a:r>
          </a:p>
          <a:p>
            <a:pPr lvl="1" eaLnBrk="1" hangingPunct="1"/>
            <a:r>
              <a:rPr lang="en-US" dirty="0" smtClean="0"/>
              <a:t>Creation of Specialized Occupations</a:t>
            </a:r>
          </a:p>
          <a:p>
            <a:pPr lvl="1" eaLnBrk="1" hangingPunct="1"/>
            <a:r>
              <a:rPr lang="en-US" dirty="0" smtClean="0"/>
              <a:t>Fashioned the natural environment for themselves.</a:t>
            </a:r>
          </a:p>
          <a:p>
            <a:pPr eaLnBrk="1" hangingPunct="1"/>
            <a:r>
              <a:rPr lang="en-US" dirty="0" smtClean="0"/>
              <a:t>Ever since…	</a:t>
            </a:r>
          </a:p>
          <a:p>
            <a:pPr lvl="1" eaLnBrk="1" hangingPunct="1"/>
            <a:r>
              <a:rPr lang="en-US" dirty="0" smtClean="0"/>
              <a:t>Humans have made and remade their world in countless ways, resulting in our current cultural diversity.</a:t>
            </a:r>
          </a:p>
          <a:p>
            <a:pPr eaLnBrk="1" hangingPunct="1"/>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p:txBody>
          <a:bodyPr/>
          <a:lstStyle/>
          <a:p>
            <a:pPr eaLnBrk="1" hangingPunct="1"/>
            <a:r>
              <a:rPr lang="en-US" smtClean="0"/>
              <a:t>Elements of Culture</a:t>
            </a:r>
          </a:p>
        </p:txBody>
      </p:sp>
      <p:sp>
        <p:nvSpPr>
          <p:cNvPr id="6" name="Text Placeholder 5"/>
          <p:cNvSpPr>
            <a:spLocks noGrp="1"/>
          </p:cNvSpPr>
          <p:nvPr>
            <p:ph type="body" idx="1"/>
          </p:nvPr>
        </p:nvSpPr>
        <p:spPr/>
        <p:txBody>
          <a:bodyPr>
            <a:normAutofit/>
          </a:bodyPr>
          <a:lstStyle/>
          <a:p>
            <a:pPr eaLnBrk="1" fontAlgn="auto" hangingPunct="1">
              <a:spcBef>
                <a:spcPts val="580"/>
              </a:spcBef>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274638"/>
            <a:ext cx="8153400" cy="1143000"/>
          </a:xfrm>
        </p:spPr>
        <p:txBody>
          <a:bodyPr/>
          <a:lstStyle/>
          <a:p>
            <a:pPr eaLnBrk="1" hangingPunct="1"/>
            <a:r>
              <a:rPr lang="en-US" dirty="0" smtClean="0"/>
              <a:t>Symbols</a:t>
            </a:r>
          </a:p>
        </p:txBody>
      </p:sp>
      <p:sp>
        <p:nvSpPr>
          <p:cNvPr id="4" name="Content Placeholder 3"/>
          <p:cNvSpPr>
            <a:spLocks noGrp="1"/>
          </p:cNvSpPr>
          <p:nvPr>
            <p:ph sz="quarter" idx="1"/>
          </p:nvPr>
        </p:nvSpPr>
        <p:spPr>
          <a:xfrm>
            <a:off x="457200" y="1447800"/>
            <a:ext cx="8229600" cy="5410200"/>
          </a:xfrm>
        </p:spPr>
        <p:txBody>
          <a:bodyPr/>
          <a:lstStyle/>
          <a:p>
            <a:pPr eaLnBrk="1" hangingPunct="1"/>
            <a:r>
              <a:rPr lang="en-US" b="1" dirty="0" smtClean="0"/>
              <a:t>Symbol</a:t>
            </a:r>
            <a:r>
              <a:rPr lang="en-US" dirty="0" smtClean="0"/>
              <a:t> – anything that carries a particular meaning recognized by people who share a </a:t>
            </a:r>
            <a:r>
              <a:rPr lang="en-US" i="1" dirty="0" smtClean="0"/>
              <a:t>culture</a:t>
            </a:r>
          </a:p>
          <a:p>
            <a:pPr lvl="1" eaLnBrk="1" hangingPunct="1"/>
            <a:r>
              <a:rPr lang="en-US" sz="2300" i="1" dirty="0" smtClean="0"/>
              <a:t>Examples</a:t>
            </a:r>
            <a:r>
              <a:rPr lang="en-US" sz="2300" dirty="0" smtClean="0"/>
              <a:t>?</a:t>
            </a:r>
          </a:p>
          <a:p>
            <a:pPr lvl="1" eaLnBrk="1" hangingPunct="1"/>
            <a:r>
              <a:rPr lang="en-US" sz="2300" dirty="0" smtClean="0"/>
              <a:t>Human beings are unique because we sense our surrounding world but also give it meaning by transforming the elements of the world into symbols.</a:t>
            </a:r>
          </a:p>
          <a:p>
            <a:pPr lvl="1" eaLnBrk="1" hangingPunct="1"/>
            <a:r>
              <a:rPr lang="en-US" sz="2300" dirty="0" smtClean="0"/>
              <a:t>We can create and manipulate symbols.</a:t>
            </a:r>
          </a:p>
          <a:p>
            <a:pPr lvl="2" eaLnBrk="1" hangingPunct="1"/>
            <a:r>
              <a:rPr lang="en-US" dirty="0" smtClean="0"/>
              <a:t>Example: Winking – Interest, Understanding, Insult</a:t>
            </a:r>
          </a:p>
          <a:p>
            <a:pPr lvl="1" eaLnBrk="1" hangingPunct="1"/>
            <a:r>
              <a:rPr lang="en-US" sz="2300" dirty="0" smtClean="0"/>
              <a:t>New symbols are created all the time.</a:t>
            </a:r>
          </a:p>
          <a:p>
            <a:pPr lvl="2" eaLnBrk="1" hangingPunct="1"/>
            <a:r>
              <a:rPr lang="en-US" dirty="0" smtClean="0"/>
              <a:t>Example: Emoticons</a:t>
            </a:r>
          </a:p>
          <a:p>
            <a:pPr lvl="1" eaLnBrk="1" hangingPunct="1"/>
            <a:r>
              <a:rPr lang="en-US" sz="2300" dirty="0" smtClean="0"/>
              <a:t>We usually take our culture’s symbols for granted.</a:t>
            </a:r>
          </a:p>
          <a:p>
            <a:pPr lvl="2" eaLnBrk="1" hangingPunct="1"/>
            <a:r>
              <a:rPr lang="en-US" dirty="0" smtClean="0"/>
              <a:t>Example: Flag</a:t>
            </a:r>
          </a:p>
          <a:p>
            <a:pPr lvl="1" eaLnBrk="1" hangingPunct="1"/>
            <a:r>
              <a:rPr lang="en-US" sz="2300" dirty="0" smtClean="0"/>
              <a:t>Symbolic meanings can vary both between and within cultures.</a:t>
            </a:r>
          </a:p>
          <a:p>
            <a:pPr lvl="2" eaLnBrk="1" hangingPunct="1"/>
            <a:r>
              <a:rPr lang="en-US" dirty="0" smtClean="0"/>
              <a:t>Example: Confederate Flag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Language</a:t>
            </a:r>
          </a:p>
        </p:txBody>
      </p:sp>
      <p:sp>
        <p:nvSpPr>
          <p:cNvPr id="4" name="Content Placeholder 3"/>
          <p:cNvSpPr>
            <a:spLocks noGrp="1"/>
          </p:cNvSpPr>
          <p:nvPr>
            <p:ph sz="quarter" idx="1"/>
          </p:nvPr>
        </p:nvSpPr>
        <p:spPr/>
        <p:txBody>
          <a:bodyPr/>
          <a:lstStyle/>
          <a:p>
            <a:pPr eaLnBrk="1" hangingPunct="1"/>
            <a:r>
              <a:rPr lang="en-US" b="1" dirty="0" smtClean="0"/>
              <a:t>Language</a:t>
            </a:r>
            <a:r>
              <a:rPr lang="en-US" dirty="0" smtClean="0"/>
              <a:t> – a system of symbols that allows people to communicate with one another</a:t>
            </a:r>
          </a:p>
          <a:p>
            <a:pPr eaLnBrk="1" hangingPunct="1"/>
            <a:r>
              <a:rPr lang="en-US" dirty="0" smtClean="0"/>
              <a:t>Key to </a:t>
            </a:r>
            <a:r>
              <a:rPr lang="en-US" b="1" dirty="0" smtClean="0"/>
              <a:t>cultural transmission</a:t>
            </a:r>
            <a:r>
              <a:rPr lang="en-US" dirty="0" smtClean="0"/>
              <a:t>, the process by which one generation passes culture to the next.</a:t>
            </a:r>
          </a:p>
          <a:p>
            <a:pPr eaLnBrk="1" hangingPunct="1"/>
            <a:r>
              <a:rPr lang="en-US" dirty="0" smtClean="0"/>
              <a:t>Language is what sets us apart from other creatures.</a:t>
            </a:r>
          </a:p>
          <a:p>
            <a:pPr lvl="1" eaLnBrk="1" hangingPunct="1"/>
            <a:r>
              <a:rPr lang="en-US" dirty="0" smtClean="0"/>
              <a:t>Self-Conscious</a:t>
            </a:r>
          </a:p>
          <a:p>
            <a:pPr lvl="1" eaLnBrk="1" hangingPunct="1"/>
            <a:r>
              <a:rPr lang="en-US" dirty="0" smtClean="0"/>
              <a:t>Aware of Our Limitations</a:t>
            </a:r>
          </a:p>
          <a:p>
            <a:pPr lvl="1" eaLnBrk="1" hangingPunct="1"/>
            <a:r>
              <a:rPr lang="en-US" dirty="0" smtClean="0"/>
              <a:t>Aware of Our Mortality</a:t>
            </a:r>
          </a:p>
          <a:p>
            <a:pPr lvl="1" eaLnBrk="1" hangingPunct="1"/>
            <a:r>
              <a:rPr lang="en-US" dirty="0" smtClean="0"/>
              <a:t>Able to Dream &amp; Hope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ctrTitle" idx="4294967295"/>
          </p:nvPr>
        </p:nvSpPr>
        <p:spPr>
          <a:xfrm>
            <a:off x="304800" y="5562600"/>
            <a:ext cx="7924800" cy="1085850"/>
          </a:xfrm>
        </p:spPr>
        <p:txBody>
          <a:bodyPr/>
          <a:lstStyle/>
          <a:p>
            <a:pPr eaLnBrk="1" hangingPunct="1"/>
            <a:r>
              <a:rPr lang="en-US" dirty="0" smtClean="0"/>
              <a:t/>
            </a:r>
            <a:br>
              <a:rPr lang="en-US" dirty="0" smtClean="0"/>
            </a:br>
            <a:r>
              <a:rPr lang="en-US" sz="1800" b="1" dirty="0" smtClean="0"/>
              <a:t>Human Languages: A Variety of Symbols</a:t>
            </a:r>
            <a:r>
              <a:rPr lang="en-US" sz="1800" dirty="0" smtClean="0"/>
              <a:t/>
            </a:r>
            <a:br>
              <a:rPr lang="en-US" sz="1800" dirty="0" smtClean="0"/>
            </a:br>
            <a:r>
              <a:rPr lang="en-US" sz="1800" b="0" dirty="0" smtClean="0"/>
              <a:t>Here the single English word “Read” is written in twelve of the hundreds of languages humans use to communicate with one another.</a:t>
            </a:r>
          </a:p>
        </p:txBody>
      </p:sp>
      <p:pic>
        <p:nvPicPr>
          <p:cNvPr id="14340" name="Picture 4"/>
          <p:cNvPicPr>
            <a:picLocks noChangeAspect="1" noChangeArrowheads="1"/>
          </p:cNvPicPr>
          <p:nvPr/>
        </p:nvPicPr>
        <p:blipFill>
          <a:blip r:embed="rId3" cstate="print"/>
          <a:srcRect/>
          <a:stretch>
            <a:fillRect/>
          </a:stretch>
        </p:blipFill>
        <p:spPr bwMode="auto">
          <a:xfrm>
            <a:off x="762000" y="381000"/>
            <a:ext cx="7848600" cy="4941711"/>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2159</TotalTime>
  <Words>2979</Words>
  <Application>Microsoft Office PowerPoint</Application>
  <PresentationFormat>On-screen Show (4:3)</PresentationFormat>
  <Paragraphs>351</Paragraphs>
  <Slides>45</Slides>
  <Notes>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Equity</vt:lpstr>
      <vt:lpstr>Chapter 2: Culture</vt:lpstr>
      <vt:lpstr>What Is Culture?</vt:lpstr>
      <vt:lpstr>What Is Culture?</vt:lpstr>
      <vt:lpstr>Culture Shock &amp;  Operationalizing Culture</vt:lpstr>
      <vt:lpstr>Culture &amp; Human Intelligence</vt:lpstr>
      <vt:lpstr>Elements of Culture</vt:lpstr>
      <vt:lpstr>Symbols</vt:lpstr>
      <vt:lpstr>Language</vt:lpstr>
      <vt:lpstr> Human Languages: A Variety of Symbols Here the single English word “Read” is written in twelve of the hundreds of languages humans use to communicate with one another.</vt:lpstr>
      <vt:lpstr>Language</vt:lpstr>
      <vt:lpstr>Values &amp; Beliefs</vt:lpstr>
      <vt:lpstr>Values &amp; Beliefs</vt:lpstr>
      <vt:lpstr>Cultural Values of  Selected Countries A general global pattern is that higher-income countries tend to be secular-rational and favor self-expression. By contrast, the cultures of lower-income countries tend to be  more traditional and concerned with economic survival. Each region of the world, however, has distinctive cultural patterns, including religious traditions, that affect values.  Looking at the figure, what patterns can you see?  Source: Modernization, Cultural Change and Democracy by Ronald Inglehart and Christian Weizel, New York: Cambridge University Press, 2005.</vt:lpstr>
      <vt:lpstr>Values &amp; Beliefs</vt:lpstr>
      <vt:lpstr>Life Objectives of First-Year  College Students, 1969-2007 Researchers have surveyed first-year college students every year since 1969. While attitudes about some things such as the importance of family have stayed about the same, attitudes about other life goals have changed dramatically. Sources: Astin et al. (2002) and Pryor et al. (2005).</vt:lpstr>
      <vt:lpstr>Norms</vt:lpstr>
      <vt:lpstr>Norms: Two Categorizations</vt:lpstr>
      <vt:lpstr>Ideal &amp; Real Culture</vt:lpstr>
      <vt:lpstr>Technology &amp; Culture</vt:lpstr>
      <vt:lpstr>Material Culture &amp; Technology</vt:lpstr>
      <vt:lpstr>Gerhard Lenski</vt:lpstr>
      <vt:lpstr>Gerhard Lenski</vt:lpstr>
      <vt:lpstr>Gerhard Lenski</vt:lpstr>
      <vt:lpstr>Gerhard Lenski</vt:lpstr>
      <vt:lpstr>Gerhard Lenski</vt:lpstr>
      <vt:lpstr>Gerhard Lenski</vt:lpstr>
      <vt:lpstr>Gerhard Lenski</vt:lpstr>
      <vt:lpstr>Cultural Diversity</vt:lpstr>
      <vt:lpstr>High Culture &amp; Popular Culture</vt:lpstr>
      <vt:lpstr>Subcultures &amp; Countercultures</vt:lpstr>
      <vt:lpstr>Multiculturalism, Ethnocentrism &amp; Cultural Relativism</vt:lpstr>
      <vt:lpstr>The View from “Down Under” North America should be “up” and South America “down,” or so we think. But because we live on a globe, “up” and “down” have no meaning at all. The reason this map of the Western Hemisphere looks wrong to us is not that it is geographically inaccurate; it simply violates our ethnocentric assumption that the United States should be “above” the rest of the Americas.</vt:lpstr>
      <vt:lpstr>Cultural Change</vt:lpstr>
      <vt:lpstr>A Global Culture?</vt:lpstr>
      <vt:lpstr>Theoretical Analysis of Culture</vt:lpstr>
      <vt:lpstr>Structural-Functional Analysis</vt:lpstr>
      <vt:lpstr>Social-Conflict Analysis</vt:lpstr>
      <vt:lpstr>Symbolic-Interactionist Analysis</vt:lpstr>
      <vt:lpstr>Evolution &amp; Culture: Sociobiology</vt:lpstr>
      <vt:lpstr>Slide 40</vt:lpstr>
      <vt:lpstr>Culture &amp; Human Freedom</vt:lpstr>
      <vt:lpstr>Culture: Constraint or Freedom?</vt:lpstr>
      <vt:lpstr>Culturgram for the 90s</vt:lpstr>
      <vt:lpstr>Discussion Questions</vt:lpstr>
      <vt:lpstr>Conclusion</vt:lpstr>
    </vt:vector>
  </TitlesOfParts>
  <Company> DeVry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subject>Culture</dc:subject>
  <dc:creator>Professors Phil &amp; Lynn Schuchman</dc:creator>
  <cp:lastModifiedBy>Jennifer Fackler</cp:lastModifiedBy>
  <cp:revision>81</cp:revision>
  <dcterms:created xsi:type="dcterms:W3CDTF">2003-05-05T14:18:36Z</dcterms:created>
  <dcterms:modified xsi:type="dcterms:W3CDTF">2010-08-25T14:44:36Z</dcterms:modified>
</cp:coreProperties>
</file>