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323" r:id="rId3"/>
    <p:sldId id="359" r:id="rId4"/>
    <p:sldId id="324" r:id="rId5"/>
    <p:sldId id="326" r:id="rId6"/>
    <p:sldId id="346" r:id="rId7"/>
    <p:sldId id="325" r:id="rId8"/>
    <p:sldId id="347" r:id="rId9"/>
    <p:sldId id="327" r:id="rId10"/>
    <p:sldId id="355" r:id="rId11"/>
    <p:sldId id="354" r:id="rId12"/>
    <p:sldId id="357" r:id="rId13"/>
    <p:sldId id="356" r:id="rId14"/>
    <p:sldId id="358" r:id="rId15"/>
    <p:sldId id="328" r:id="rId16"/>
    <p:sldId id="329" r:id="rId17"/>
    <p:sldId id="348" r:id="rId18"/>
    <p:sldId id="330" r:id="rId19"/>
    <p:sldId id="351" r:id="rId20"/>
    <p:sldId id="352" r:id="rId21"/>
    <p:sldId id="353" r:id="rId22"/>
    <p:sldId id="349" r:id="rId23"/>
    <p:sldId id="322" r:id="rId24"/>
    <p:sldId id="350" r:id="rId25"/>
    <p:sldId id="31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127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Partition Style, Disk Type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7F47DFC2-C5D0-4D57-B858-D86E633DC643}">
      <dgm:prSet/>
      <dgm:spPr/>
      <dgm:t>
        <a:bodyPr/>
        <a:lstStyle/>
        <a:p>
          <a:r>
            <a:rPr lang="en-US" dirty="0" smtClean="0"/>
            <a:t>Using Disk Management and DiskPart.exe</a:t>
          </a:r>
          <a:endParaRPr lang="en-US" dirty="0"/>
        </a:p>
      </dgm:t>
    </dgm:pt>
    <dgm:pt modelId="{2137590E-1119-4E1B-8971-376DBC59133A}" type="parTrans" cxnId="{13FC3FDF-13F2-4127-B98D-BA9BA53AA3E2}">
      <dgm:prSet/>
      <dgm:spPr/>
      <dgm:t>
        <a:bodyPr/>
        <a:lstStyle/>
        <a:p>
          <a:endParaRPr lang="en-US"/>
        </a:p>
      </dgm:t>
    </dgm:pt>
    <dgm:pt modelId="{6388F536-2D0F-4D44-B9BD-B68BA9924C89}" type="sibTrans" cxnId="{13FC3FDF-13F2-4127-B98D-BA9BA53AA3E2}">
      <dgm:prSet/>
      <dgm:spPr/>
      <dgm:t>
        <a:bodyPr/>
        <a:lstStyle/>
        <a:p>
          <a:endParaRPr lang="en-US"/>
        </a:p>
      </dgm:t>
    </dgm:pt>
    <dgm:pt modelId="{A43FFB43-1946-4C20-A9C8-6EE656BB1138}">
      <dgm:prSet/>
      <dgm:spPr/>
      <dgm:t>
        <a:bodyPr/>
        <a:lstStyle/>
        <a:p>
          <a:r>
            <a:rPr lang="en-US" dirty="0" smtClean="0"/>
            <a:t>Using Virtual Hard Disk (VHD)</a:t>
          </a:r>
          <a:endParaRPr lang="en-US" dirty="0"/>
        </a:p>
      </dgm:t>
    </dgm:pt>
    <dgm:pt modelId="{9E45107D-BBB8-4781-95BA-334B93CA0949}" type="parTrans" cxnId="{B3104B01-7232-430C-9482-B1C0312AD974}">
      <dgm:prSet/>
      <dgm:spPr/>
      <dgm:t>
        <a:bodyPr/>
        <a:lstStyle/>
        <a:p>
          <a:endParaRPr lang="en-US"/>
        </a:p>
      </dgm:t>
    </dgm:pt>
    <dgm:pt modelId="{A6075B56-5A24-4FFD-9141-A9C17C7028D4}" type="sibTrans" cxnId="{B3104B01-7232-430C-9482-B1C0312AD974}">
      <dgm:prSet/>
      <dgm:spPr/>
      <dgm:t>
        <a:bodyPr/>
        <a:lstStyle/>
        <a:p>
          <a:endParaRPr lang="en-US"/>
        </a:p>
      </dgm:t>
    </dgm:pt>
    <dgm:pt modelId="{F0B957A0-EE1B-48B9-91B6-F61ACF547152}">
      <dgm:prSet/>
      <dgm:spPr/>
      <dgm:t>
        <a:bodyPr/>
        <a:lstStyle/>
        <a:p>
          <a:r>
            <a:rPr lang="en-US" dirty="0" smtClean="0"/>
            <a:t>Device Drivers</a:t>
          </a:r>
          <a:endParaRPr lang="en-US" dirty="0"/>
        </a:p>
      </dgm:t>
    </dgm:pt>
    <dgm:pt modelId="{EBFFF46F-23D2-46C5-AD00-8DB85ADEFE5C}" type="parTrans" cxnId="{0065AD09-3C07-455A-8E60-3CCD741A88A7}">
      <dgm:prSet/>
      <dgm:spPr/>
      <dgm:t>
        <a:bodyPr/>
        <a:lstStyle/>
        <a:p>
          <a:endParaRPr lang="en-US"/>
        </a:p>
      </dgm:t>
    </dgm:pt>
    <dgm:pt modelId="{159F0586-E7FD-4C26-AD6A-80F97E4916A3}" type="sibTrans" cxnId="{0065AD09-3C07-455A-8E60-3CCD741A88A7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  <dgm:t>
        <a:bodyPr/>
        <a:lstStyle/>
        <a:p>
          <a:endParaRPr lang="en-US"/>
        </a:p>
      </dgm:t>
    </dgm:pt>
    <dgm:pt modelId="{2B2AE91A-CA25-410A-A12A-3085D6A12569}" type="pres">
      <dgm:prSet presAssocID="{7F47DFC2-C5D0-4D57-B858-D86E633DC6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294C4-9CF2-4A53-A6AE-2593228A9E72}" type="pres">
      <dgm:prSet presAssocID="{6388F536-2D0F-4D44-B9BD-B68BA9924C89}" presName="sibTrans" presStyleCnt="0"/>
      <dgm:spPr/>
      <dgm:t>
        <a:bodyPr/>
        <a:lstStyle/>
        <a:p>
          <a:endParaRPr lang="en-US"/>
        </a:p>
      </dgm:t>
    </dgm:pt>
    <dgm:pt modelId="{092BD9B8-8CD1-4592-A73C-5C00A6FC23FB}" type="pres">
      <dgm:prSet presAssocID="{A43FFB43-1946-4C20-A9C8-6EE656BB11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E77FE-20FD-4ACA-AD18-8F0F98F1152B}" type="pres">
      <dgm:prSet presAssocID="{A6075B56-5A24-4FFD-9141-A9C17C7028D4}" presName="sibTrans" presStyleCnt="0"/>
      <dgm:spPr/>
      <dgm:t>
        <a:bodyPr/>
        <a:lstStyle/>
        <a:p>
          <a:endParaRPr lang="en-US"/>
        </a:p>
      </dgm:t>
    </dgm:pt>
    <dgm:pt modelId="{083A98E0-1AB4-4B04-BCEF-BF4198D70B3D}" type="pres">
      <dgm:prSet presAssocID="{F0B957A0-EE1B-48B9-91B6-F61ACF54715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FC3FDF-13F2-4127-B98D-BA9BA53AA3E2}" srcId="{CF85102C-52AA-4C9D-8775-2FF712ADBFCB}" destId="{7F47DFC2-C5D0-4D57-B858-D86E633DC643}" srcOrd="1" destOrd="0" parTransId="{2137590E-1119-4E1B-8971-376DBC59133A}" sibTransId="{6388F536-2D0F-4D44-B9BD-B68BA9924C89}"/>
    <dgm:cxn modelId="{99525CB9-62D8-4140-8F3B-62C1FC49BFDA}" type="presOf" srcId="{A43FFB43-1946-4C20-A9C8-6EE656BB1138}" destId="{092BD9B8-8CD1-4592-A73C-5C00A6FC23FB}" srcOrd="0" destOrd="0" presId="urn:microsoft.com/office/officeart/2005/8/layout/default#1"/>
    <dgm:cxn modelId="{2C5DEBCE-DE1E-4DB2-B57C-2F61608FD22F}" type="presOf" srcId="{CF85102C-52AA-4C9D-8775-2FF712ADBFCB}" destId="{83D7DC62-EB60-457E-92F5-18866EA92871}" srcOrd="0" destOrd="0" presId="urn:microsoft.com/office/officeart/2005/8/layout/default#1"/>
    <dgm:cxn modelId="{0065AD09-3C07-455A-8E60-3CCD741A88A7}" srcId="{CF85102C-52AA-4C9D-8775-2FF712ADBFCB}" destId="{F0B957A0-EE1B-48B9-91B6-F61ACF547152}" srcOrd="3" destOrd="0" parTransId="{EBFFF46F-23D2-46C5-AD00-8DB85ADEFE5C}" sibTransId="{159F0586-E7FD-4C26-AD6A-80F97E4916A3}"/>
    <dgm:cxn modelId="{E2C24A2D-C5AD-4F79-BC97-32D70BEE1F80}" type="presOf" srcId="{F0B957A0-EE1B-48B9-91B6-F61ACF547152}" destId="{083A98E0-1AB4-4B04-BCEF-BF4198D70B3D}" srcOrd="0" destOrd="0" presId="urn:microsoft.com/office/officeart/2005/8/layout/default#1"/>
    <dgm:cxn modelId="{D1A2E8E4-29CE-45D5-BB90-C234FD10046A}" type="presOf" srcId="{7F47DFC2-C5D0-4D57-B858-D86E633DC643}" destId="{2B2AE91A-CA25-410A-A12A-3085D6A12569}" srcOrd="0" destOrd="0" presId="urn:microsoft.com/office/officeart/2005/8/layout/default#1"/>
    <dgm:cxn modelId="{B3104B01-7232-430C-9482-B1C0312AD974}" srcId="{CF85102C-52AA-4C9D-8775-2FF712ADBFCB}" destId="{A43FFB43-1946-4C20-A9C8-6EE656BB1138}" srcOrd="2" destOrd="0" parTransId="{9E45107D-BBB8-4781-95BA-334B93CA0949}" sibTransId="{A6075B56-5A24-4FFD-9141-A9C17C7028D4}"/>
    <dgm:cxn modelId="{8E464932-96AE-4463-9BCF-AB39DFFC9D3E}" type="presOf" srcId="{4BE61A80-F514-4E80-B78E-1A2FBAB1DD95}" destId="{A2320912-8D9A-492B-894B-23596CF49463}" srcOrd="0" destOrd="0" presId="urn:microsoft.com/office/officeart/2005/8/layout/default#1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C67914FA-8C6B-4C1A-B76F-0C1D22CC747A}" type="presParOf" srcId="{83D7DC62-EB60-457E-92F5-18866EA92871}" destId="{A2320912-8D9A-492B-894B-23596CF49463}" srcOrd="0" destOrd="0" presId="urn:microsoft.com/office/officeart/2005/8/layout/default#1"/>
    <dgm:cxn modelId="{6DDF1414-0FB3-42EB-9064-A86860AE28C1}" type="presParOf" srcId="{83D7DC62-EB60-457E-92F5-18866EA92871}" destId="{9563B308-9D7E-4AEF-8E39-DF2C5AADD5BC}" srcOrd="1" destOrd="0" presId="urn:microsoft.com/office/officeart/2005/8/layout/default#1"/>
    <dgm:cxn modelId="{025F1139-7E19-418D-B528-3747C40F2144}" type="presParOf" srcId="{83D7DC62-EB60-457E-92F5-18866EA92871}" destId="{2B2AE91A-CA25-410A-A12A-3085D6A12569}" srcOrd="2" destOrd="0" presId="urn:microsoft.com/office/officeart/2005/8/layout/default#1"/>
    <dgm:cxn modelId="{10DBF003-A096-4559-AEAF-E3019E18680F}" type="presParOf" srcId="{83D7DC62-EB60-457E-92F5-18866EA92871}" destId="{CF5294C4-9CF2-4A53-A6AE-2593228A9E72}" srcOrd="3" destOrd="0" presId="urn:microsoft.com/office/officeart/2005/8/layout/default#1"/>
    <dgm:cxn modelId="{28C1FD74-37F0-428B-8A0B-2BBDFC1409D7}" type="presParOf" srcId="{83D7DC62-EB60-457E-92F5-18866EA92871}" destId="{092BD9B8-8CD1-4592-A73C-5C00A6FC23FB}" srcOrd="4" destOrd="0" presId="urn:microsoft.com/office/officeart/2005/8/layout/default#1"/>
    <dgm:cxn modelId="{E19223DE-6AFA-431C-B0DA-4DB5A8C4DDA4}" type="presParOf" srcId="{83D7DC62-EB60-457E-92F5-18866EA92871}" destId="{F54E77FE-20FD-4ACA-AD18-8F0F98F1152B}" srcOrd="5" destOrd="0" presId="urn:microsoft.com/office/officeart/2005/8/layout/default#1"/>
    <dgm:cxn modelId="{6A447D50-7261-45ED-8737-FB83A42E66B5}" type="presParOf" srcId="{83D7DC62-EB60-457E-92F5-18866EA92871}" destId="{083A98E0-1AB4-4B04-BCEF-BF4198D70B3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Partition Style, Disk Type</a:t>
          </a:r>
          <a:endParaRPr lang="en-US" sz="3800" kern="1200" dirty="0"/>
        </a:p>
      </dsp:txBody>
      <dsp:txXfrm>
        <a:off x="667256" y="1220"/>
        <a:ext cx="3573660" cy="2144196"/>
      </dsp:txXfrm>
    </dsp:sp>
    <dsp:sp modelId="{2B2AE91A-CA25-410A-A12A-3085D6A12569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Using Disk Management and DiskPart.exe</a:t>
          </a:r>
          <a:endParaRPr lang="en-US" sz="3800" kern="1200" dirty="0"/>
        </a:p>
      </dsp:txBody>
      <dsp:txXfrm>
        <a:off x="4598283" y="1220"/>
        <a:ext cx="3573660" cy="2144196"/>
      </dsp:txXfrm>
    </dsp:sp>
    <dsp:sp modelId="{092BD9B8-8CD1-4592-A73C-5C00A6FC23FB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Using Virtual Hard Disk (VHD)</a:t>
          </a:r>
          <a:endParaRPr lang="en-US" sz="3800" kern="1200" dirty="0"/>
        </a:p>
      </dsp:txBody>
      <dsp:txXfrm>
        <a:off x="667256" y="2502783"/>
        <a:ext cx="3573660" cy="2144196"/>
      </dsp:txXfrm>
    </dsp:sp>
    <dsp:sp modelId="{083A98E0-1AB4-4B04-BCEF-BF4198D70B3D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Device Drivers</a:t>
          </a:r>
          <a:endParaRPr lang="en-US" sz="3800" kern="1200" dirty="0"/>
        </a:p>
      </dsp:txBody>
      <dsp:txXfrm>
        <a:off x="4598283" y="2502783"/>
        <a:ext cx="3573660" cy="2144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02B6B-A841-4BC6-A5C6-E6D23EA51DD8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DC74-28A0-411D-8BF5-8ED97FD24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42040" r="28824" b="16998"/>
          <a:stretch>
            <a:fillRect/>
          </a:stretch>
        </p:blipFill>
        <p:spPr bwMode="auto">
          <a:xfrm>
            <a:off x="5029200" y="2667000"/>
            <a:ext cx="411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0" y="5257800"/>
            <a:ext cx="502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86200"/>
            <a:ext cx="502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Discovering Computers Fundamentals, 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2011 Edition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9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 s7 Configuration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windows/hardware/gg4635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tandard_RAID_leve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TF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943600"/>
          </a:xfrm>
        </p:spPr>
        <p:txBody>
          <a:bodyPr/>
          <a:lstStyle/>
          <a:p>
            <a:pPr algn="ctr"/>
            <a:r>
              <a:rPr lang="en-US" sz="4400" dirty="0" smtClean="0"/>
              <a:t>ITMT 1371 - Windows 7 Configuration</a:t>
            </a:r>
            <a:br>
              <a:rPr lang="en-US" sz="4400" dirty="0" smtClean="0"/>
            </a:br>
            <a:r>
              <a:rPr lang="en-US" sz="3200" dirty="0" smtClean="0"/>
              <a:t>Chapter 4 – Working with Disks and Devices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Disk Management Snap-In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Partition or Volume Properties</a:t>
            </a:r>
          </a:p>
          <a:p>
            <a:pPr lvl="1"/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Sharing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Previous Versions</a:t>
            </a:r>
          </a:p>
          <a:p>
            <a:pPr lvl="1"/>
            <a:r>
              <a:rPr lang="en-US" dirty="0" smtClean="0"/>
              <a:t>Quota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273" y="2133600"/>
            <a:ext cx="307172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Disk Management Snap-In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Initializing disks.</a:t>
            </a:r>
          </a:p>
          <a:p>
            <a:r>
              <a:rPr lang="en-US" dirty="0" smtClean="0"/>
              <a:t>Selecting a partition style</a:t>
            </a:r>
          </a:p>
          <a:p>
            <a:r>
              <a:rPr lang="en-US" dirty="0" smtClean="0"/>
              <a:t>Converting basic disks to dynamic disks</a:t>
            </a:r>
          </a:p>
          <a:p>
            <a:r>
              <a:rPr lang="en-US" dirty="0" smtClean="0"/>
              <a:t>Creating partitions and volumes</a:t>
            </a:r>
          </a:p>
          <a:p>
            <a:r>
              <a:rPr lang="en-US" dirty="0" smtClean="0"/>
              <a:t>Extending, shrinking and deleting volumes</a:t>
            </a:r>
          </a:p>
          <a:p>
            <a:r>
              <a:rPr lang="en-US" dirty="0" smtClean="0"/>
              <a:t>Formatting partitions and volumes</a:t>
            </a:r>
          </a:p>
          <a:p>
            <a:r>
              <a:rPr lang="en-US" dirty="0" smtClean="0"/>
              <a:t>Assigning and changing driver letter and paths</a:t>
            </a:r>
          </a:p>
          <a:p>
            <a:r>
              <a:rPr lang="en-US" dirty="0" smtClean="0"/>
              <a:t>Examining and managing physical disk properties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Disk Management Snap-In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Adding a New Disk</a:t>
            </a:r>
          </a:p>
          <a:p>
            <a:r>
              <a:rPr lang="en-US" dirty="0" smtClean="0"/>
              <a:t>Changing the Partition Style</a:t>
            </a:r>
          </a:p>
          <a:p>
            <a:pPr lvl="1"/>
            <a:r>
              <a:rPr lang="en-US" sz="2400" dirty="0" smtClean="0"/>
              <a:t>x86-based computer: MBR default</a:t>
            </a:r>
          </a:p>
          <a:p>
            <a:r>
              <a:rPr lang="en-US" dirty="0" smtClean="0"/>
              <a:t>Converting basic disks to dynamic disks</a:t>
            </a:r>
          </a:p>
          <a:p>
            <a:pPr lvl="1"/>
            <a:r>
              <a:rPr lang="en-US" sz="2400" dirty="0" smtClean="0"/>
              <a:t>Make sure that you have enough disk space</a:t>
            </a:r>
          </a:p>
          <a:p>
            <a:pPr lvl="1"/>
            <a:r>
              <a:rPr lang="en-US" sz="2400" dirty="0" smtClean="0"/>
              <a:t>Do not convert to dynamic if computer is multi-booting</a:t>
            </a:r>
          </a:p>
          <a:p>
            <a:pPr lvl="1"/>
            <a:r>
              <a:rPr lang="en-US" sz="2400" dirty="0" smtClean="0"/>
              <a:t>Can’t covert removable to dynamic disks</a:t>
            </a:r>
          </a:p>
          <a:p>
            <a:pPr lvl="1"/>
            <a:r>
              <a:rPr lang="en-US" sz="2400" dirty="0" smtClean="0"/>
              <a:t>Can’t convert drives that use sector size greater than 512</a:t>
            </a:r>
          </a:p>
          <a:p>
            <a:pPr lvl="1"/>
            <a:r>
              <a:rPr lang="en-US" sz="2400" dirty="0" smtClean="0"/>
              <a:t>To convert back to basic disk, you have to delete the dynamic volume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Disk Management Snap-In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partitions and volumes</a:t>
            </a:r>
          </a:p>
          <a:p>
            <a:pPr lvl="1"/>
            <a:r>
              <a:rPr lang="en-US" dirty="0" smtClean="0"/>
              <a:t>Format partition</a:t>
            </a:r>
          </a:p>
          <a:p>
            <a:pPr lvl="1"/>
            <a:r>
              <a:rPr lang="en-US" dirty="0" smtClean="0"/>
              <a:t>File System</a:t>
            </a:r>
          </a:p>
          <a:p>
            <a:pPr lvl="1"/>
            <a:r>
              <a:rPr lang="en-US" dirty="0" smtClean="0"/>
              <a:t>Allocation unit size (sector size)</a:t>
            </a:r>
          </a:p>
          <a:p>
            <a:pPr lvl="1"/>
            <a:r>
              <a:rPr lang="en-US" dirty="0" smtClean="0"/>
              <a:t>Volume label</a:t>
            </a:r>
          </a:p>
          <a:p>
            <a:pPr lvl="1"/>
            <a:r>
              <a:rPr lang="en-US" dirty="0" smtClean="0"/>
              <a:t>Quick format</a:t>
            </a:r>
          </a:p>
          <a:p>
            <a:pPr lvl="1"/>
            <a:r>
              <a:rPr lang="en-US" dirty="0" smtClean="0"/>
              <a:t>Enable file and folder compression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Disk Management Snap-In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Extending, shrinking and deleting volumes</a:t>
            </a:r>
          </a:p>
          <a:p>
            <a:pPr lvl="1"/>
            <a:r>
              <a:rPr lang="en-US" dirty="0" smtClean="0"/>
              <a:t>Require member of Backup Operator or Administrators group permission</a:t>
            </a:r>
          </a:p>
          <a:p>
            <a:pPr lvl="1"/>
            <a:r>
              <a:rPr lang="en-US" dirty="0" smtClean="0"/>
              <a:t>Extend  a partition on a basic disk</a:t>
            </a:r>
          </a:p>
          <a:p>
            <a:pPr lvl="1"/>
            <a:r>
              <a:rPr lang="en-US" dirty="0" smtClean="0"/>
              <a:t>Extend a simple or spanned volume on a dynamic disk</a:t>
            </a:r>
          </a:p>
          <a:p>
            <a:pPr lvl="1"/>
            <a:r>
              <a:rPr lang="en-US" dirty="0" smtClean="0"/>
              <a:t>Shrink disk partition or volume</a:t>
            </a:r>
          </a:p>
          <a:p>
            <a:pPr lvl="2"/>
            <a:r>
              <a:rPr lang="en-US" dirty="0" smtClean="0"/>
              <a:t>Can’t shrink stripped volume</a:t>
            </a:r>
          </a:p>
          <a:p>
            <a:pPr lvl="2"/>
            <a:r>
              <a:rPr lang="en-US" dirty="0" smtClean="0"/>
              <a:t>Can’t shrink FAT volume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Diskpart.exe</a:t>
            </a:r>
          </a:p>
          <a:p>
            <a:pPr lvl="1"/>
            <a:r>
              <a:rPr lang="en-US" dirty="0" smtClean="0"/>
              <a:t>Script mode:</a:t>
            </a:r>
          </a:p>
          <a:p>
            <a:pPr lvl="2"/>
            <a:r>
              <a:rPr lang="en-US" dirty="0" smtClean="0"/>
              <a:t>Diskpart.exe /s </a:t>
            </a:r>
            <a:r>
              <a:rPr lang="en-US" dirty="0" err="1" smtClean="0"/>
              <a:t>scriptname</a:t>
            </a:r>
            <a:endParaRPr lang="en-US" dirty="0" smtClean="0"/>
          </a:p>
          <a:p>
            <a:pPr lvl="1"/>
            <a:r>
              <a:rPr lang="en-US" dirty="0" smtClean="0"/>
              <a:t>Console mode</a:t>
            </a:r>
          </a:p>
          <a:p>
            <a:r>
              <a:rPr lang="en-US" dirty="0" smtClean="0"/>
              <a:t>Using Disk tools:</a:t>
            </a:r>
          </a:p>
          <a:p>
            <a:pPr lvl="1"/>
            <a:r>
              <a:rPr lang="en-US" dirty="0" smtClean="0"/>
              <a:t>Disk Cleanup</a:t>
            </a:r>
          </a:p>
          <a:p>
            <a:pPr lvl="1"/>
            <a:r>
              <a:rPr lang="en-US" dirty="0" smtClean="0"/>
              <a:t>Defragmenting Disks</a:t>
            </a:r>
          </a:p>
          <a:p>
            <a:pPr lvl="1"/>
            <a:r>
              <a:rPr lang="en-US" dirty="0" smtClean="0"/>
              <a:t>Checking for Disk Errors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VHDs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VHD?</a:t>
            </a:r>
            <a:endParaRPr lang="en-US" dirty="0"/>
          </a:p>
          <a:p>
            <a:r>
              <a:rPr lang="en-US" dirty="0" smtClean="0"/>
              <a:t>VHD native boot:</a:t>
            </a:r>
          </a:p>
          <a:p>
            <a:pPr lvl="1"/>
            <a:r>
              <a:rPr lang="en-US" dirty="0" smtClean="0"/>
              <a:t>Offline image updates</a:t>
            </a:r>
          </a:p>
          <a:p>
            <a:pPr lvl="1"/>
            <a:r>
              <a:rPr lang="en-US" dirty="0" smtClean="0"/>
              <a:t>Image format standardization</a:t>
            </a:r>
          </a:p>
          <a:p>
            <a:pPr lvl="1"/>
            <a:r>
              <a:rPr lang="en-US" dirty="0" smtClean="0"/>
              <a:t>Image deployment testing</a:t>
            </a:r>
          </a:p>
          <a:p>
            <a:pPr lvl="1"/>
            <a:r>
              <a:rPr lang="en-US" dirty="0" smtClean="0"/>
              <a:t>Workstation configuration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VHDs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VHD</a:t>
            </a:r>
          </a:p>
          <a:p>
            <a:pPr lvl="1"/>
            <a:r>
              <a:rPr lang="en-US" dirty="0" smtClean="0"/>
              <a:t>Using Disk Partition Snap-in</a:t>
            </a:r>
          </a:p>
          <a:p>
            <a:pPr lvl="1"/>
            <a:r>
              <a:rPr lang="en-US" dirty="0" smtClean="0"/>
              <a:t>Using Disk Part</a:t>
            </a:r>
          </a:p>
          <a:p>
            <a:r>
              <a:rPr lang="en-US" dirty="0" smtClean="0"/>
              <a:t>Attaching and Detaching VHDs</a:t>
            </a:r>
          </a:p>
          <a:p>
            <a:r>
              <a:rPr lang="en-US" dirty="0" smtClean="0"/>
              <a:t>Booting from VHDs</a:t>
            </a:r>
          </a:p>
          <a:p>
            <a:pPr lvl="1">
              <a:buNone/>
            </a:pPr>
            <a:r>
              <a:rPr lang="en-US" dirty="0" err="1" smtClean="0"/>
              <a:t>bcdedit</a:t>
            </a:r>
            <a:r>
              <a:rPr lang="en-US" dirty="0" smtClean="0"/>
              <a:t> /copy {default} /d “</a:t>
            </a:r>
            <a:r>
              <a:rPr lang="en-US" dirty="0" err="1" smtClean="0"/>
              <a:t>vhs</a:t>
            </a:r>
            <a:r>
              <a:rPr lang="en-US" dirty="0" smtClean="0"/>
              <a:t> boot (locate)”</a:t>
            </a:r>
          </a:p>
          <a:p>
            <a:pPr lvl="1">
              <a:buNone/>
            </a:pPr>
            <a:r>
              <a:rPr lang="en-US" dirty="0" err="1" smtClean="0"/>
              <a:t>bcdedit</a:t>
            </a:r>
            <a:r>
              <a:rPr lang="en-US" dirty="0" smtClean="0"/>
              <a:t> /set {</a:t>
            </a:r>
            <a:r>
              <a:rPr lang="en-US" dirty="0" err="1" smtClean="0"/>
              <a:t>guid</a:t>
            </a:r>
            <a:r>
              <a:rPr lang="en-US" dirty="0" smtClean="0"/>
              <a:t>} device </a:t>
            </a:r>
            <a:r>
              <a:rPr lang="en-US" dirty="0" err="1" smtClean="0"/>
              <a:t>vhd</a:t>
            </a:r>
            <a:r>
              <a:rPr lang="en-US" dirty="0" smtClean="0"/>
              <a:t>=[locate]\filename.vhd</a:t>
            </a:r>
          </a:p>
          <a:p>
            <a:pPr lvl="1">
              <a:buNone/>
            </a:pPr>
            <a:r>
              <a:rPr lang="en-US" dirty="0" err="1" smtClean="0"/>
              <a:t>bcdedit</a:t>
            </a:r>
            <a:r>
              <a:rPr lang="en-US" dirty="0" smtClean="0"/>
              <a:t> /set {</a:t>
            </a:r>
            <a:r>
              <a:rPr lang="en-US" dirty="0" err="1" smtClean="0"/>
              <a:t>guid</a:t>
            </a:r>
            <a:r>
              <a:rPr lang="en-US" dirty="0" smtClean="0"/>
              <a:t>} </a:t>
            </a:r>
            <a:r>
              <a:rPr lang="en-US" dirty="0" err="1" smtClean="0"/>
              <a:t>osdevice</a:t>
            </a:r>
            <a:r>
              <a:rPr lang="en-US" dirty="0" smtClean="0"/>
              <a:t> </a:t>
            </a:r>
            <a:r>
              <a:rPr lang="en-US" dirty="0" err="1" smtClean="0"/>
              <a:t>vhd</a:t>
            </a:r>
            <a:r>
              <a:rPr lang="en-US" dirty="0" smtClean="0"/>
              <a:t>=[locate]\filename.vhd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Devices and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Driver Complexity</a:t>
            </a:r>
          </a:p>
          <a:p>
            <a:pPr lvl="1"/>
            <a:r>
              <a:rPr lang="en-US" dirty="0" smtClean="0"/>
              <a:t>Device driver is likely to be revised more often</a:t>
            </a:r>
          </a:p>
          <a:p>
            <a:pPr lvl="1"/>
            <a:r>
              <a:rPr lang="en-US" dirty="0" smtClean="0"/>
              <a:t>The device driver is less likely to be included with the operating system</a:t>
            </a:r>
          </a:p>
          <a:p>
            <a:pPr lvl="1"/>
            <a:r>
              <a:rPr lang="en-US" dirty="0" smtClean="0"/>
              <a:t>The device driver is more likely to cause compatibility or functionality problem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Devices and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Driver Update Policy</a:t>
            </a:r>
          </a:p>
          <a:p>
            <a:pPr lvl="1"/>
            <a:r>
              <a:rPr lang="en-US" dirty="0" smtClean="0"/>
              <a:t>The latest is the greatest</a:t>
            </a:r>
          </a:p>
          <a:p>
            <a:pPr lvl="1"/>
            <a:r>
              <a:rPr lang="en-US" dirty="0" smtClean="0"/>
              <a:t>Don’t fix if is not broken</a:t>
            </a:r>
          </a:p>
          <a:p>
            <a:pPr lvl="1"/>
            <a:r>
              <a:rPr lang="en-US" dirty="0" smtClean="0"/>
              <a:t>Why manufacturers release new driver updates:</a:t>
            </a:r>
          </a:p>
          <a:p>
            <a:pPr lvl="2"/>
            <a:r>
              <a:rPr lang="en-US" dirty="0" smtClean="0"/>
              <a:t>To address problems with the previous driver release(s)</a:t>
            </a:r>
          </a:p>
          <a:p>
            <a:pPr lvl="2"/>
            <a:r>
              <a:rPr lang="en-US" dirty="0" smtClean="0"/>
              <a:t>To implement new feature</a:t>
            </a:r>
          </a:p>
          <a:p>
            <a:pPr lvl="2"/>
            <a:r>
              <a:rPr lang="en-US" dirty="0" smtClean="0"/>
              <a:t>To enhance performance of the device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Preparation:</a:t>
            </a:r>
          </a:p>
          <a:p>
            <a:pPr lvl="1"/>
            <a:r>
              <a:rPr lang="en-US" dirty="0" smtClean="0"/>
              <a:t>Select partition type: </a:t>
            </a:r>
          </a:p>
          <a:p>
            <a:pPr lvl="2"/>
            <a:r>
              <a:rPr lang="en-US" dirty="0" smtClean="0"/>
              <a:t>Master boot record (MBR)</a:t>
            </a:r>
          </a:p>
          <a:p>
            <a:pPr lvl="2"/>
            <a:r>
              <a:rPr lang="en-US" dirty="0" smtClean="0"/>
              <a:t>GUID partition table (GPT)</a:t>
            </a:r>
          </a:p>
          <a:p>
            <a:pPr lvl="1"/>
            <a:r>
              <a:rPr lang="en-US" dirty="0" smtClean="0"/>
              <a:t>Select disk type: Basic Disk vs. Dynamic Disk</a:t>
            </a:r>
          </a:p>
          <a:p>
            <a:pPr lvl="1"/>
            <a:r>
              <a:rPr lang="en-US" dirty="0" smtClean="0"/>
              <a:t>Divide disk into partitions or volumes</a:t>
            </a:r>
          </a:p>
          <a:p>
            <a:pPr lvl="1"/>
            <a:r>
              <a:rPr lang="en-US" dirty="0" smtClean="0"/>
              <a:t>File system type: FAT (File Allocation), FAT32, NTFS, </a:t>
            </a:r>
            <a:r>
              <a:rPr lang="en-US" dirty="0" err="1" smtClean="0"/>
              <a:t>exFAT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Devices and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Driver Signing</a:t>
            </a:r>
          </a:p>
          <a:p>
            <a:pPr lvl="1"/>
            <a:r>
              <a:rPr lang="en-US" smtClean="0"/>
              <a:t>Digital signature</a:t>
            </a:r>
            <a:endParaRPr lang="en-US" dirty="0" smtClean="0"/>
          </a:p>
          <a:p>
            <a:pPr lvl="1"/>
            <a:r>
              <a:rPr lang="en-US" dirty="0" smtClean="0"/>
              <a:t>Windows 7 alerts:</a:t>
            </a:r>
          </a:p>
          <a:p>
            <a:pPr lvl="2"/>
            <a:r>
              <a:rPr lang="en-US" dirty="0" smtClean="0"/>
              <a:t>Windows can’t verify the publisher of this driver</a:t>
            </a:r>
          </a:p>
          <a:p>
            <a:pPr lvl="2"/>
            <a:r>
              <a:rPr lang="en-US" dirty="0" smtClean="0"/>
              <a:t>The driver has been altered</a:t>
            </a:r>
          </a:p>
          <a:p>
            <a:pPr lvl="2"/>
            <a:r>
              <a:rPr lang="en-US" dirty="0" smtClean="0"/>
              <a:t>Window cannot install this driver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Devices and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Supplying Driver During Windows 7 Installation</a:t>
            </a:r>
          </a:p>
          <a:p>
            <a:pPr lvl="1"/>
            <a:r>
              <a:rPr lang="en-US" dirty="0" smtClean="0"/>
              <a:t>Installs a generic driver</a:t>
            </a:r>
          </a:p>
          <a:p>
            <a:pPr lvl="1"/>
            <a:r>
              <a:rPr lang="en-US" dirty="0" smtClean="0"/>
              <a:t>Leave the device without driver and complete the installation</a:t>
            </a:r>
          </a:p>
          <a:p>
            <a:pPr lvl="1"/>
            <a:r>
              <a:rPr lang="en-US" dirty="0" smtClean="0"/>
              <a:t>Asking you to supply an alternate driver or failing that, halt</a:t>
            </a:r>
          </a:p>
          <a:p>
            <a:r>
              <a:rPr lang="en-US" dirty="0" smtClean="0"/>
              <a:t>Update Drivers With Window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Devices and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Device Manager</a:t>
            </a:r>
          </a:p>
          <a:p>
            <a:pPr lvl="1"/>
            <a:r>
              <a:rPr lang="en-US" dirty="0" smtClean="0"/>
              <a:t>Enabling and Disabling Devices</a:t>
            </a:r>
          </a:p>
          <a:p>
            <a:pPr lvl="1"/>
            <a:r>
              <a:rPr lang="en-US" dirty="0" smtClean="0"/>
              <a:t>Updating Drivers</a:t>
            </a:r>
          </a:p>
          <a:p>
            <a:pPr lvl="1"/>
            <a:r>
              <a:rPr lang="en-US" dirty="0" smtClean="0"/>
              <a:t>Rolling back drivers</a:t>
            </a:r>
          </a:p>
          <a:p>
            <a:pPr lvl="1"/>
            <a:r>
              <a:rPr lang="en-US" dirty="0" smtClean="0"/>
              <a:t>Troubleshooting drivers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Installing Windows 7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2B2AE91A-CA25-410A-A12A-3085D6A12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092BD9B8-8CD1-4592-A73C-5C00A6FC2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083A98E0-1AB4-4B04-BCEF-BF4198D70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file system included in Window 7 that is specifically designed for use on flash drives is called ______.</a:t>
            </a:r>
          </a:p>
          <a:p>
            <a:r>
              <a:rPr lang="en-US" dirty="0" smtClean="0"/>
              <a:t>In Windows 7, the ______ file system is limited to volumes no larger than 32 GB.</a:t>
            </a:r>
          </a:p>
          <a:p>
            <a:r>
              <a:rPr lang="en-US" dirty="0" smtClean="0"/>
              <a:t>The digital signature of a driver consist of a _________________ that is appended to the driver itself before publication</a:t>
            </a:r>
          </a:p>
          <a:p>
            <a:r>
              <a:rPr lang="en-US" dirty="0" smtClean="0"/>
              <a:t>To extend or shrink a partition on a basic disk, you must be a member of the _______________ or  ____________ group</a:t>
            </a:r>
          </a:p>
          <a:p>
            <a:r>
              <a:rPr lang="en-US" dirty="0" smtClean="0"/>
              <a:t>There is no way to create a fourth primary partitions on a basic disk in Windows 7? True / False</a:t>
            </a:r>
          </a:p>
          <a:p>
            <a:r>
              <a:rPr lang="en-US" dirty="0" smtClean="0"/>
              <a:t>All dynamic disk have only on partition on them? True / False</a:t>
            </a:r>
          </a:p>
          <a:p>
            <a:r>
              <a:rPr lang="en-US" dirty="0" smtClean="0"/>
              <a:t>Disabling a device in Device Manager causes its device driver to be uninstalled? True / False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1808946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/>
              <a:t>exFAT</a:t>
            </a:r>
            <a:endParaRPr lang="en-US" sz="25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209800"/>
            <a:ext cx="106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/>
              <a:t>FAT32</a:t>
            </a:r>
            <a:endParaRPr lang="en-US" sz="2500" i="1" dirty="0"/>
          </a:p>
        </p:txBody>
      </p:sp>
      <p:sp>
        <p:nvSpPr>
          <p:cNvPr id="8" name="Oval 7"/>
          <p:cNvSpPr/>
          <p:nvPr/>
        </p:nvSpPr>
        <p:spPr>
          <a:xfrm>
            <a:off x="3886200" y="4572000"/>
            <a:ext cx="838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5638800"/>
            <a:ext cx="838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0" y="2895600"/>
            <a:ext cx="289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/>
              <a:t>protected checksum</a:t>
            </a:r>
            <a:endParaRPr lang="en-US" sz="25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3886200"/>
            <a:ext cx="2895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/>
              <a:t>Backup Operator</a:t>
            </a:r>
            <a:endParaRPr lang="en-US" sz="25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886200"/>
            <a:ext cx="259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smtClean="0"/>
              <a:t>Administrator</a:t>
            </a:r>
            <a:endParaRPr lang="en-US" sz="2500" i="1" dirty="0"/>
          </a:p>
        </p:txBody>
      </p:sp>
      <p:sp>
        <p:nvSpPr>
          <p:cNvPr id="14" name="Oval 13"/>
          <p:cNvSpPr/>
          <p:nvPr/>
        </p:nvSpPr>
        <p:spPr>
          <a:xfrm>
            <a:off x="6858000" y="4953000"/>
            <a:ext cx="838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/>
      <p:bldP spid="7" grpId="0" uiExpand="1"/>
      <p:bldP spid="8" grpId="0" uiExpand="1" animBg="1"/>
      <p:bldP spid="9" grpId="0" animBg="1"/>
      <p:bldP spid="11" grpId="0" uiExpand="1"/>
      <p:bldP spid="12" grpId="0" uiExpand="1"/>
      <p:bldP spid="13" grpId="0" uiExpand="1"/>
      <p:bldP spid="14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ITMT 1371 – Window 7 Configuration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Partition?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partition is a contiguous space of storage on a physical or logical disk that functions as if it were a physically separate disk. </a:t>
            </a:r>
            <a:endParaRPr lang="en-US" dirty="0" smtClean="0"/>
          </a:p>
          <a:p>
            <a:r>
              <a:rPr lang="en-US" dirty="0" smtClean="0"/>
              <a:t>Partitions </a:t>
            </a:r>
            <a:r>
              <a:rPr lang="en-US" dirty="0"/>
              <a:t>are visible to the system firmware and the installed operating systems. </a:t>
            </a:r>
            <a:endParaRPr lang="en-US" dirty="0" smtClean="0"/>
          </a:p>
          <a:p>
            <a:r>
              <a:rPr lang="en-US" dirty="0" smtClean="0"/>
              <a:t>Access </a:t>
            </a:r>
            <a:r>
              <a:rPr lang="en-US" dirty="0"/>
              <a:t>to a partition is controlled by the system firmware before the system boots the operating system, and then by the operating system after it is started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600" dirty="0">
                <a:hlinkClick r:id="rId2"/>
              </a:rPr>
              <a:t>http://msdn.microsoft.com/en-us/windows/hardware/gg463525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ITMT 1371 – Windows 7 Configuration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261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Partition Styles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39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879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MASTER</a:t>
                      </a:r>
                      <a:r>
                        <a:rPr lang="en-US" baseline="0" dirty="0" smtClean="0"/>
                        <a:t> BOOT RECORD (MBR)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GUID PARTITION TABLE (GPT)</a:t>
                      </a:r>
                      <a:endParaRPr lang="en-US" dirty="0"/>
                    </a:p>
                  </a:txBody>
                  <a:tcPr/>
                </a:tc>
              </a:tr>
              <a:tr h="1260764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Supports up to four primary</a:t>
                      </a:r>
                      <a:r>
                        <a:rPr lang="en-US" baseline="0" dirty="0" smtClean="0"/>
                        <a:t> partitions or three primary partitions and one extended partition, with unlimited logical drives on the extended partition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Supports</a:t>
                      </a:r>
                      <a:r>
                        <a:rPr lang="en-US" baseline="0" dirty="0" smtClean="0"/>
                        <a:t> up to 128 primary partitions</a:t>
                      </a:r>
                      <a:endParaRPr lang="en-US" dirty="0"/>
                    </a:p>
                  </a:txBody>
                  <a:tcPr/>
                </a:tc>
              </a:tr>
              <a:tr h="969818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volumes</a:t>
                      </a:r>
                      <a:r>
                        <a:rPr lang="en-US" baseline="0" dirty="0" smtClean="0"/>
                        <a:t> up to 2 terabytes in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volumes</a:t>
                      </a:r>
                      <a:r>
                        <a:rPr lang="en-US" baseline="0" dirty="0" smtClean="0"/>
                        <a:t> up to 18 </a:t>
                      </a:r>
                      <a:r>
                        <a:rPr lang="en-US" baseline="0" dirty="0" err="1" smtClean="0"/>
                        <a:t>exabytes</a:t>
                      </a:r>
                      <a:r>
                        <a:rPr lang="en-US" baseline="0" dirty="0" smtClean="0"/>
                        <a:t> (1 </a:t>
                      </a:r>
                      <a:r>
                        <a:rPr lang="en-US" baseline="0" dirty="0" err="1" smtClean="0"/>
                        <a:t>exabyte</a:t>
                      </a:r>
                      <a:r>
                        <a:rPr lang="en-US" baseline="0" dirty="0" smtClean="0"/>
                        <a:t> = 1 billion gigabytes, or 2</a:t>
                      </a:r>
                      <a:r>
                        <a:rPr lang="en-US" strike="noStrike" baseline="30000" dirty="0" smtClean="0"/>
                        <a:t>60</a:t>
                      </a:r>
                      <a:r>
                        <a:rPr lang="en-US" strike="noStrike" baseline="0" dirty="0" smtClean="0"/>
                        <a:t> bytes</a:t>
                      </a:r>
                      <a:r>
                        <a:rPr lang="en-US" baseline="0" dirty="0" smtClean="0"/>
                        <a:t>) in size</a:t>
                      </a:r>
                      <a:endParaRPr lang="en-US" dirty="0"/>
                    </a:p>
                  </a:txBody>
                  <a:tcPr/>
                </a:tc>
              </a:tr>
              <a:tr h="678873"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critical to platform operations is stored in hidden (un-partitioned) 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critical to platform</a:t>
                      </a:r>
                      <a:r>
                        <a:rPr lang="en-US" baseline="0" dirty="0" smtClean="0"/>
                        <a:t> operation is stored in partitions rather than in hidden sectors</a:t>
                      </a:r>
                      <a:endParaRPr lang="en-US" dirty="0"/>
                    </a:p>
                  </a:txBody>
                  <a:tcPr/>
                </a:tc>
              </a:tr>
              <a:tr h="969818">
                <a:tc>
                  <a:txBody>
                    <a:bodyPr/>
                    <a:lstStyle/>
                    <a:p>
                      <a:r>
                        <a:rPr lang="en-US" dirty="0" smtClean="0"/>
                        <a:t>Replication and CRC</a:t>
                      </a:r>
                      <a:r>
                        <a:rPr lang="en-US" baseline="0" dirty="0" smtClean="0"/>
                        <a:t> are not features of MBR’s partition 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Replication and cyclical</a:t>
                      </a:r>
                      <a:r>
                        <a:rPr lang="en-US" baseline="0" dirty="0" smtClean="0"/>
                        <a:t> redundancy check (CRC) protection of the partition table provide increased reliability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Disk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Disk Type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2341880"/>
          <a:ext cx="88392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</a:t>
                      </a:r>
                      <a:r>
                        <a:rPr lang="en-US" baseline="0" dirty="0" smtClean="0"/>
                        <a:t> PARTITIONS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EXTENDED</a:t>
                      </a:r>
                      <a:r>
                        <a:rPr lang="en-US" baseline="0" dirty="0" smtClean="0"/>
                        <a:t> PARTITIONS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r>
                        <a:rPr lang="en-US" baseline="0" dirty="0" smtClean="0"/>
                        <a:t> as if it is a physically separate disk and can host operating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partitions can not host an operating system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 be marked as an </a:t>
                      </a:r>
                      <a:r>
                        <a:rPr lang="en-US" b="1" dirty="0" smtClean="0"/>
                        <a:t>active</a:t>
                      </a:r>
                      <a:r>
                        <a:rPr lang="en-US" b="1" baseline="0" dirty="0" smtClean="0"/>
                        <a:t> partition</a:t>
                      </a:r>
                      <a:r>
                        <a:rPr lang="en-US" b="0" baseline="0" dirty="0" smtClean="0"/>
                        <a:t>. You can have only one active partition per HD.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can not mark</a:t>
                      </a:r>
                      <a:r>
                        <a:rPr lang="en-US" baseline="0" dirty="0" smtClean="0"/>
                        <a:t> an extended partitions as an active partition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4 primary partitions or 3 primary partition and one extended partition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r>
                        <a:rPr lang="en-US" baseline="0" dirty="0" smtClean="0"/>
                        <a:t> disk only contain one extended partitions, but an unlimited number of logical partitions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Each partition</a:t>
                      </a:r>
                      <a:r>
                        <a:rPr lang="en-US" baseline="0" dirty="0" smtClean="0"/>
                        <a:t> can be formatted and assigned a unique driver 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</a:t>
                      </a:r>
                      <a:r>
                        <a:rPr lang="en-US" baseline="0" dirty="0" smtClean="0"/>
                        <a:t> partitions can’t be formatted. However you can format the logical drives and assign unique driver letter for each of them.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Disk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Dynamic disk type:</a:t>
            </a:r>
          </a:p>
          <a:p>
            <a:pPr lvl="1"/>
            <a:r>
              <a:rPr lang="en-US" dirty="0" smtClean="0"/>
              <a:t>One single partition that occupies the entire disk</a:t>
            </a:r>
          </a:p>
          <a:p>
            <a:pPr lvl="1"/>
            <a:r>
              <a:rPr lang="en-US" dirty="0" smtClean="0"/>
              <a:t>Create unlimited volumes under the partition</a:t>
            </a:r>
          </a:p>
          <a:p>
            <a:pPr lvl="1"/>
            <a:r>
              <a:rPr lang="en-US" dirty="0" smtClean="0"/>
              <a:t>Volume Types:</a:t>
            </a:r>
          </a:p>
          <a:p>
            <a:pPr lvl="2"/>
            <a:r>
              <a:rPr lang="en-US" dirty="0" smtClean="0"/>
              <a:t>Simple volume</a:t>
            </a:r>
          </a:p>
          <a:p>
            <a:pPr lvl="2"/>
            <a:r>
              <a:rPr lang="en-US" dirty="0" smtClean="0"/>
              <a:t>Spanned volume (JBOD)</a:t>
            </a:r>
          </a:p>
          <a:p>
            <a:pPr lvl="2"/>
            <a:r>
              <a:rPr lang="en-US" dirty="0" smtClean="0"/>
              <a:t>Stripped volume (RAID-0)</a:t>
            </a:r>
          </a:p>
          <a:p>
            <a:pPr lvl="2"/>
            <a:r>
              <a:rPr lang="en-US" dirty="0" smtClean="0"/>
              <a:t>Mirrored volume (RAID-1)</a:t>
            </a:r>
          </a:p>
          <a:p>
            <a:pPr lvl="2"/>
            <a:r>
              <a:rPr lang="en-US" dirty="0" smtClean="0"/>
              <a:t>RAID-5 volume – Not supported</a:t>
            </a:r>
          </a:p>
          <a:p>
            <a:pPr lvl="2">
              <a:buNone/>
            </a:pPr>
            <a:r>
              <a:rPr lang="en-US" dirty="0" smtClean="0"/>
              <a:t>More detail about RAID: </a:t>
            </a:r>
            <a:r>
              <a:rPr lang="en-US" dirty="0" smtClean="0">
                <a:hlinkClick r:id="rId3"/>
              </a:rPr>
              <a:t>http://en.wikipedia.org/wiki/Standard_RAID_levels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FAT: </a:t>
            </a:r>
          </a:p>
          <a:p>
            <a:pPr lvl="1"/>
            <a:r>
              <a:rPr lang="en-US" dirty="0" smtClean="0"/>
              <a:t>16-bit or FAT16</a:t>
            </a:r>
          </a:p>
          <a:p>
            <a:pPr lvl="1"/>
            <a:r>
              <a:rPr lang="en-US" dirty="0" smtClean="0"/>
              <a:t>Limit to 4GB partition</a:t>
            </a:r>
          </a:p>
          <a:p>
            <a:r>
              <a:rPr lang="en-US" dirty="0" smtClean="0"/>
              <a:t>FAT32:</a:t>
            </a:r>
          </a:p>
          <a:p>
            <a:pPr lvl="1"/>
            <a:r>
              <a:rPr lang="en-US" dirty="0" smtClean="0"/>
              <a:t>32-bit</a:t>
            </a:r>
          </a:p>
          <a:p>
            <a:pPr lvl="1"/>
            <a:r>
              <a:rPr lang="en-US" dirty="0" smtClean="0"/>
              <a:t>Limit to 2 TB partition</a:t>
            </a:r>
          </a:p>
          <a:p>
            <a:pPr lvl="1"/>
            <a:r>
              <a:rPr lang="en-US" dirty="0" smtClean="0"/>
              <a:t>File size limit to 4GB</a:t>
            </a:r>
          </a:p>
          <a:p>
            <a:pPr lvl="1"/>
            <a:r>
              <a:rPr lang="en-US" dirty="0" smtClean="0"/>
              <a:t>Window 7 only can create up to 32GB partition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exFAT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Extended File Allocation Table or FAT64</a:t>
            </a:r>
          </a:p>
          <a:p>
            <a:pPr lvl="1"/>
            <a:r>
              <a:rPr lang="en-US" dirty="0" smtClean="0"/>
              <a:t>Limit to 64 </a:t>
            </a:r>
            <a:r>
              <a:rPr lang="en-US" dirty="0" err="1" smtClean="0"/>
              <a:t>zettabyte</a:t>
            </a:r>
            <a:r>
              <a:rPr lang="en-US" dirty="0" smtClean="0"/>
              <a:t> in size (1 </a:t>
            </a:r>
            <a:r>
              <a:rPr lang="en-US" dirty="0" err="1" smtClean="0"/>
              <a:t>zettabyte</a:t>
            </a:r>
            <a:r>
              <a:rPr lang="en-US" dirty="0" smtClean="0"/>
              <a:t> = 1 billion terabyte)</a:t>
            </a:r>
          </a:p>
          <a:p>
            <a:pPr lvl="1"/>
            <a:r>
              <a:rPr lang="en-US" dirty="0" smtClean="0"/>
              <a:t>Window 7 maximum size is 512 TB</a:t>
            </a:r>
          </a:p>
          <a:p>
            <a:r>
              <a:rPr lang="en-US" dirty="0" smtClean="0"/>
              <a:t>NTFS (New Technology File System</a:t>
            </a:r>
          </a:p>
          <a:p>
            <a:pPr lvl="1"/>
            <a:r>
              <a:rPr lang="en-US" dirty="0" smtClean="0"/>
              <a:t>Preferred file system for Window 7</a:t>
            </a:r>
          </a:p>
          <a:p>
            <a:pPr lvl="1"/>
            <a:r>
              <a:rPr lang="en-US" dirty="0" smtClean="0"/>
              <a:t>Better security (encryption and permission)</a:t>
            </a:r>
          </a:p>
          <a:p>
            <a:pPr lvl="1" algn="ctr">
              <a:buNone/>
            </a:pPr>
            <a:r>
              <a:rPr lang="en-US" dirty="0" smtClean="0">
                <a:hlinkClick r:id="rId3"/>
              </a:rPr>
              <a:t>http://en.wikipedia.org/wiki/NTFS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Disk Management Snap-In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Disk Management Views: </a:t>
            </a:r>
          </a:p>
          <a:p>
            <a:pPr lvl="1"/>
            <a:r>
              <a:rPr lang="en-US" dirty="0" smtClean="0"/>
              <a:t>Disk List</a:t>
            </a:r>
          </a:p>
          <a:p>
            <a:pPr lvl="1"/>
            <a:r>
              <a:rPr lang="en-US" dirty="0" smtClean="0"/>
              <a:t>Volume List</a:t>
            </a:r>
          </a:p>
          <a:p>
            <a:pPr lvl="1"/>
            <a:r>
              <a:rPr lang="en-US" dirty="0" smtClean="0"/>
              <a:t>Graphic Views</a:t>
            </a:r>
          </a:p>
          <a:p>
            <a:pPr lvl="1"/>
            <a:r>
              <a:rPr lang="en-US" dirty="0" smtClean="0"/>
              <a:t>Only display 2 views at </a:t>
            </a:r>
          </a:p>
          <a:p>
            <a:pPr lvl="1">
              <a:buNone/>
            </a:pPr>
            <a:r>
              <a:rPr lang="en-US" dirty="0" smtClean="0"/>
              <a:t>the same time</a:t>
            </a:r>
          </a:p>
          <a:p>
            <a:r>
              <a:rPr lang="en-US" dirty="0" smtClean="0"/>
              <a:t>Physical Disk Properties</a:t>
            </a:r>
          </a:p>
          <a:p>
            <a:pPr lvl="1"/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Volumes</a:t>
            </a:r>
          </a:p>
          <a:p>
            <a:pPr lvl="1"/>
            <a:r>
              <a:rPr lang="en-US" dirty="0" smtClean="0"/>
              <a:t>Driver</a:t>
            </a:r>
          </a:p>
          <a:p>
            <a:pPr lvl="1"/>
            <a:r>
              <a:rPr lang="en-US" dirty="0" smtClean="0"/>
              <a:t>Details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ITMT 1371 – Windows 7 Configuration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9147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1409</Words>
  <Application>Microsoft Office PowerPoint</Application>
  <PresentationFormat>On-screen Show (4:3)</PresentationFormat>
  <Paragraphs>273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ITMT 1371 - Windows 7 Configuration Chapter 4 – Working with Disks and Devices</vt:lpstr>
      <vt:lpstr>Working with Disks</vt:lpstr>
      <vt:lpstr>What is a Partition?</vt:lpstr>
      <vt:lpstr>Understanding Partition Styles</vt:lpstr>
      <vt:lpstr>Understanding Disk Types</vt:lpstr>
      <vt:lpstr>Understanding Disk Types</vt:lpstr>
      <vt:lpstr>Understanding File Systems</vt:lpstr>
      <vt:lpstr>Understanding File Systems</vt:lpstr>
      <vt:lpstr>Using Disk Management Snap-In</vt:lpstr>
      <vt:lpstr>Using Disk Management Snap-In</vt:lpstr>
      <vt:lpstr>Using Disk Management Snap-In</vt:lpstr>
      <vt:lpstr>Using Disk Management Snap-In</vt:lpstr>
      <vt:lpstr>Using Disk Management Snap-In</vt:lpstr>
      <vt:lpstr>Using Disk Management Snap-In</vt:lpstr>
      <vt:lpstr>Working with Disks</vt:lpstr>
      <vt:lpstr>Working with VHDs</vt:lpstr>
      <vt:lpstr>Working with VHDs</vt:lpstr>
      <vt:lpstr>Working with Devices and Drivers</vt:lpstr>
      <vt:lpstr>Working with Devices and Drivers</vt:lpstr>
      <vt:lpstr>Working with Devices and Drivers</vt:lpstr>
      <vt:lpstr>Working with Devices and Drivers</vt:lpstr>
      <vt:lpstr>Working with Devices and Drivers</vt:lpstr>
      <vt:lpstr>Summary – Installing Windows 7</vt:lpstr>
      <vt:lpstr>Knowledge Assessment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 </cp:lastModifiedBy>
  <cp:revision>314</cp:revision>
  <dcterms:created xsi:type="dcterms:W3CDTF">2008-12-18T17:11:12Z</dcterms:created>
  <dcterms:modified xsi:type="dcterms:W3CDTF">2012-02-09T21:13:15Z</dcterms:modified>
</cp:coreProperties>
</file>