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67"/>
  </p:notesMasterIdLst>
  <p:sldIdLst>
    <p:sldId id="256" r:id="rId3"/>
    <p:sldId id="317" r:id="rId4"/>
    <p:sldId id="257" r:id="rId5"/>
    <p:sldId id="310"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318" r:id="rId23"/>
    <p:sldId id="274" r:id="rId24"/>
    <p:sldId id="275" r:id="rId25"/>
    <p:sldId id="276" r:id="rId26"/>
    <p:sldId id="277" r:id="rId27"/>
    <p:sldId id="278" r:id="rId28"/>
    <p:sldId id="309" r:id="rId29"/>
    <p:sldId id="279" r:id="rId30"/>
    <p:sldId id="280" r:id="rId31"/>
    <p:sldId id="281" r:id="rId32"/>
    <p:sldId id="282" r:id="rId33"/>
    <p:sldId id="283" r:id="rId34"/>
    <p:sldId id="284" r:id="rId35"/>
    <p:sldId id="285" r:id="rId36"/>
    <p:sldId id="286" r:id="rId37"/>
    <p:sldId id="287" r:id="rId38"/>
    <p:sldId id="319" r:id="rId39"/>
    <p:sldId id="288" r:id="rId40"/>
    <p:sldId id="289" r:id="rId41"/>
    <p:sldId id="312" r:id="rId42"/>
    <p:sldId id="290" r:id="rId43"/>
    <p:sldId id="313" r:id="rId44"/>
    <p:sldId id="291" r:id="rId45"/>
    <p:sldId id="292" r:id="rId46"/>
    <p:sldId id="314" r:id="rId47"/>
    <p:sldId id="315" r:id="rId48"/>
    <p:sldId id="316" r:id="rId49"/>
    <p:sldId id="293" r:id="rId50"/>
    <p:sldId id="294" r:id="rId51"/>
    <p:sldId id="295" r:id="rId52"/>
    <p:sldId id="311"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Lst>
  <p:sldSz cx="9144000" cy="6858000" type="screen4x3"/>
  <p:notesSz cx="6858000" cy="9144000"/>
  <p:defaultTextStyle>
    <a:defPPr>
      <a:defRPr lang="en-GB"/>
    </a:defPPr>
    <a:lvl1pPr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8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ea typeface="+mn-ea"/>
              <a:cs typeface="Arial Unicode MS" charset="0"/>
            </a:endParaRP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mn-ea"/>
              <a:cs typeface="Arial Unicode MS" charset="0"/>
            </a:endParaRPr>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mn-ea"/>
              <a:cs typeface="Arial Unicode MS" charset="0"/>
            </a:endParaRPr>
          </a:p>
        </p:txBody>
      </p:sp>
      <p:sp>
        <p:nvSpPr>
          <p:cNvPr id="3076" name="Rectangle 4"/>
          <p:cNvSpPr>
            <a:spLocks noGrp="1" noChangeArrowheads="1"/>
          </p:cNvSpPr>
          <p:nvPr>
            <p:ph type="hdr"/>
          </p:nvPr>
        </p:nvSpPr>
        <p:spPr bwMode="auto">
          <a:xfrm>
            <a:off x="0" y="0"/>
            <a:ext cx="2967038"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8" charset="0"/>
                <a:ea typeface="+mn-ea"/>
                <a:cs typeface="Arial Unicode MS" charset="0"/>
              </a:defRPr>
            </a:lvl1pPr>
          </a:lstStyle>
          <a:p>
            <a:pPr>
              <a:defRPr/>
            </a:pPr>
            <a:endParaRPr lang="en-GB"/>
          </a:p>
        </p:txBody>
      </p:sp>
      <p:sp>
        <p:nvSpPr>
          <p:cNvPr id="3077" name="Rectangle 5"/>
          <p:cNvSpPr>
            <a:spLocks noGrp="1" noChangeArrowheads="1"/>
          </p:cNvSpPr>
          <p:nvPr>
            <p:ph type="dt"/>
          </p:nvPr>
        </p:nvSpPr>
        <p:spPr bwMode="auto">
          <a:xfrm>
            <a:off x="3886200" y="0"/>
            <a:ext cx="2967038"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8" charset="0"/>
                <a:ea typeface="+mn-ea"/>
                <a:cs typeface="Arial Unicode MS" charset="0"/>
              </a:defRPr>
            </a:lvl1pPr>
          </a:lstStyle>
          <a:p>
            <a:pPr>
              <a:defRPr/>
            </a:pPr>
            <a:endParaRPr lang="en-GB"/>
          </a:p>
        </p:txBody>
      </p:sp>
      <p:sp>
        <p:nvSpPr>
          <p:cNvPr id="67591" name="Rectangle 6"/>
          <p:cNvSpPr>
            <a:spLocks noGrp="1" noChangeArrowheads="1"/>
          </p:cNvSpPr>
          <p:nvPr>
            <p:ph type="sldImg"/>
          </p:nvPr>
        </p:nvSpPr>
        <p:spPr bwMode="auto">
          <a:xfrm>
            <a:off x="1143000" y="685800"/>
            <a:ext cx="4567238" cy="3427413"/>
          </a:xfrm>
          <a:prstGeom prst="rect">
            <a:avLst/>
          </a:prstGeom>
          <a:solidFill>
            <a:srgbClr val="FFFFFF"/>
          </a:solidFill>
          <a:ln w="9360">
            <a:solidFill>
              <a:srgbClr val="000000"/>
            </a:solidFill>
            <a:miter lim="800000"/>
            <a:headEnd/>
            <a:tailEnd/>
          </a:ln>
        </p:spPr>
      </p:sp>
      <p:sp>
        <p:nvSpPr>
          <p:cNvPr id="3079" name="Rectangle 7"/>
          <p:cNvSpPr>
            <a:spLocks noGrp="1" noChangeArrowheads="1"/>
          </p:cNvSpPr>
          <p:nvPr>
            <p:ph type="body"/>
          </p:nvPr>
        </p:nvSpPr>
        <p:spPr bwMode="auto">
          <a:xfrm>
            <a:off x="914400" y="4343400"/>
            <a:ext cx="5024438"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80" name="Rectangle 8"/>
          <p:cNvSpPr>
            <a:spLocks noGrp="1" noChangeArrowheads="1"/>
          </p:cNvSpPr>
          <p:nvPr>
            <p:ph type="ftr"/>
          </p:nvPr>
        </p:nvSpPr>
        <p:spPr bwMode="auto">
          <a:xfrm>
            <a:off x="0" y="8686800"/>
            <a:ext cx="2967038"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8" charset="0"/>
                <a:ea typeface="+mn-ea"/>
                <a:cs typeface="Arial Unicode MS" charset="0"/>
              </a:defRPr>
            </a:lvl1pPr>
          </a:lstStyle>
          <a:p>
            <a:pPr>
              <a:defRPr/>
            </a:pPr>
            <a:endParaRPr lang="en-GB"/>
          </a:p>
        </p:txBody>
      </p:sp>
      <p:sp>
        <p:nvSpPr>
          <p:cNvPr id="3081" name="Rectangle 9"/>
          <p:cNvSpPr>
            <a:spLocks noGrp="1" noChangeArrowheads="1"/>
          </p:cNvSpPr>
          <p:nvPr>
            <p:ph type="sldNum"/>
          </p:nvPr>
        </p:nvSpPr>
        <p:spPr bwMode="auto">
          <a:xfrm>
            <a:off x="3886200" y="8686800"/>
            <a:ext cx="2967038"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8" charset="0"/>
                <a:ea typeface="+mn-ea"/>
                <a:cs typeface="Arial Unicode MS" charset="0"/>
              </a:defRPr>
            </a:lvl1pPr>
          </a:lstStyle>
          <a:p>
            <a:pPr>
              <a:defRPr/>
            </a:pPr>
            <a:fld id="{09C52694-3298-402B-84C2-4E3C8604046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p:nvPr>
        </p:nvSpPr>
        <p:spPr>
          <a:noFill/>
        </p:spPr>
        <p:txBody>
          <a:bodyPr/>
          <a:lstStyle/>
          <a:p>
            <a:pPr>
              <a:buFont typeface="StarSymbol"/>
              <a:buNone/>
            </a:pPr>
            <a:fld id="{857C0FC6-8008-453E-B109-D7DBD7180CB8}" type="slidenum">
              <a:rPr lang="en-GB" smtClean="0">
                <a:ea typeface="Arial Unicode MS" pitchFamily="34" charset="-128"/>
                <a:cs typeface="Arial Unicode MS" pitchFamily="34" charset="-128"/>
              </a:rPr>
              <a:pPr>
                <a:buFont typeface="StarSymbol"/>
                <a:buNone/>
              </a:pPr>
              <a:t>1</a:t>
            </a:fld>
            <a:endParaRPr lang="en-GB" smtClean="0">
              <a:ea typeface="Arial Unicode MS" pitchFamily="34" charset="-128"/>
              <a:cs typeface="Arial Unicode MS" pitchFamily="34" charset="-128"/>
            </a:endParaRPr>
          </a:p>
        </p:txBody>
      </p:sp>
      <p:sp>
        <p:nvSpPr>
          <p:cNvPr id="686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8612"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9"/>
          <p:cNvSpPr>
            <a:spLocks noGrp="1" noChangeArrowheads="1"/>
          </p:cNvSpPr>
          <p:nvPr>
            <p:ph type="sldNum" sz="quarter"/>
          </p:nvPr>
        </p:nvSpPr>
        <p:spPr>
          <a:noFill/>
        </p:spPr>
        <p:txBody>
          <a:bodyPr/>
          <a:lstStyle/>
          <a:p>
            <a:pPr>
              <a:buFont typeface="StarSymbol"/>
              <a:buNone/>
            </a:pPr>
            <a:fld id="{EF9D61B5-DF3B-4999-8B56-4A6292DC3CE0}" type="slidenum">
              <a:rPr lang="en-GB" smtClean="0">
                <a:ea typeface="Arial Unicode MS" pitchFamily="34" charset="-128"/>
                <a:cs typeface="Arial Unicode MS" pitchFamily="34" charset="-128"/>
              </a:rPr>
              <a:pPr>
                <a:buFont typeface="StarSymbol"/>
                <a:buNone/>
              </a:pPr>
              <a:t>11</a:t>
            </a:fld>
            <a:endParaRPr lang="en-GB" smtClean="0">
              <a:ea typeface="Arial Unicode MS" pitchFamily="34" charset="-128"/>
              <a:cs typeface="Arial Unicode MS" pitchFamily="34" charset="-128"/>
            </a:endParaRPr>
          </a:p>
        </p:txBody>
      </p:sp>
      <p:sp>
        <p:nvSpPr>
          <p:cNvPr id="778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782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p:cNvSpPr>
            <a:spLocks noGrp="1" noChangeArrowheads="1"/>
          </p:cNvSpPr>
          <p:nvPr>
            <p:ph type="sldNum" sz="quarter"/>
          </p:nvPr>
        </p:nvSpPr>
        <p:spPr>
          <a:noFill/>
        </p:spPr>
        <p:txBody>
          <a:bodyPr/>
          <a:lstStyle/>
          <a:p>
            <a:pPr>
              <a:buFont typeface="StarSymbol"/>
              <a:buNone/>
            </a:pPr>
            <a:fld id="{71B1F0EE-8AEA-4AC1-BF27-251D1DE44E49}" type="slidenum">
              <a:rPr lang="en-GB" smtClean="0">
                <a:ea typeface="Arial Unicode MS" pitchFamily="34" charset="-128"/>
                <a:cs typeface="Arial Unicode MS" pitchFamily="34" charset="-128"/>
              </a:rPr>
              <a:pPr>
                <a:buFont typeface="StarSymbol"/>
                <a:buNone/>
              </a:pPr>
              <a:t>12</a:t>
            </a:fld>
            <a:endParaRPr lang="en-GB" smtClean="0">
              <a:ea typeface="Arial Unicode MS" pitchFamily="34" charset="-128"/>
              <a:cs typeface="Arial Unicode MS" pitchFamily="34" charset="-128"/>
            </a:endParaRPr>
          </a:p>
        </p:txBody>
      </p:sp>
      <p:sp>
        <p:nvSpPr>
          <p:cNvPr id="788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885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9"/>
          <p:cNvSpPr>
            <a:spLocks noGrp="1" noChangeArrowheads="1"/>
          </p:cNvSpPr>
          <p:nvPr>
            <p:ph type="sldNum" sz="quarter"/>
          </p:nvPr>
        </p:nvSpPr>
        <p:spPr>
          <a:noFill/>
        </p:spPr>
        <p:txBody>
          <a:bodyPr/>
          <a:lstStyle/>
          <a:p>
            <a:pPr>
              <a:buFont typeface="StarSymbol"/>
              <a:buNone/>
            </a:pPr>
            <a:fld id="{6823389C-19A8-4BCF-8855-C34A0E2C8BBE}" type="slidenum">
              <a:rPr lang="en-GB" smtClean="0">
                <a:ea typeface="Arial Unicode MS" pitchFamily="34" charset="-128"/>
                <a:cs typeface="Arial Unicode MS" pitchFamily="34" charset="-128"/>
              </a:rPr>
              <a:pPr>
                <a:buFont typeface="StarSymbol"/>
                <a:buNone/>
              </a:pPr>
              <a:t>13</a:t>
            </a:fld>
            <a:endParaRPr lang="en-GB" smtClean="0">
              <a:ea typeface="Arial Unicode MS" pitchFamily="34" charset="-128"/>
              <a:cs typeface="Arial Unicode MS" pitchFamily="34" charset="-128"/>
            </a:endParaRPr>
          </a:p>
        </p:txBody>
      </p:sp>
      <p:sp>
        <p:nvSpPr>
          <p:cNvPr id="798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9876"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p:cNvSpPr>
            <a:spLocks noGrp="1" noChangeArrowheads="1"/>
          </p:cNvSpPr>
          <p:nvPr>
            <p:ph type="sldNum" sz="quarter"/>
          </p:nvPr>
        </p:nvSpPr>
        <p:spPr>
          <a:noFill/>
        </p:spPr>
        <p:txBody>
          <a:bodyPr/>
          <a:lstStyle/>
          <a:p>
            <a:pPr>
              <a:buFont typeface="StarSymbol"/>
              <a:buNone/>
            </a:pPr>
            <a:fld id="{2903163A-DE12-41AB-8562-E649520709DC}" type="slidenum">
              <a:rPr lang="en-GB" smtClean="0">
                <a:ea typeface="Arial Unicode MS" pitchFamily="34" charset="-128"/>
                <a:cs typeface="Arial Unicode MS" pitchFamily="34" charset="-128"/>
              </a:rPr>
              <a:pPr>
                <a:buFont typeface="StarSymbol"/>
                <a:buNone/>
              </a:pPr>
              <a:t>14</a:t>
            </a:fld>
            <a:endParaRPr lang="en-GB" smtClean="0">
              <a:ea typeface="Arial Unicode MS" pitchFamily="34" charset="-128"/>
              <a:cs typeface="Arial Unicode MS" pitchFamily="34" charset="-128"/>
            </a:endParaRPr>
          </a:p>
        </p:txBody>
      </p:sp>
      <p:sp>
        <p:nvSpPr>
          <p:cNvPr id="8089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0900"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9"/>
          <p:cNvSpPr>
            <a:spLocks noGrp="1" noChangeArrowheads="1"/>
          </p:cNvSpPr>
          <p:nvPr>
            <p:ph type="sldNum" sz="quarter"/>
          </p:nvPr>
        </p:nvSpPr>
        <p:spPr>
          <a:noFill/>
        </p:spPr>
        <p:txBody>
          <a:bodyPr/>
          <a:lstStyle/>
          <a:p>
            <a:pPr>
              <a:buFont typeface="StarSymbol"/>
              <a:buNone/>
            </a:pPr>
            <a:fld id="{6892AE09-A26A-477E-A8B6-AE1967692792}" type="slidenum">
              <a:rPr lang="en-GB" smtClean="0">
                <a:ea typeface="Arial Unicode MS" pitchFamily="34" charset="-128"/>
                <a:cs typeface="Arial Unicode MS" pitchFamily="34" charset="-128"/>
              </a:rPr>
              <a:pPr>
                <a:buFont typeface="StarSymbol"/>
                <a:buNone/>
              </a:pPr>
              <a:t>15</a:t>
            </a:fld>
            <a:endParaRPr lang="en-GB" smtClean="0">
              <a:ea typeface="Arial Unicode MS" pitchFamily="34" charset="-128"/>
              <a:cs typeface="Arial Unicode MS" pitchFamily="34" charset="-128"/>
            </a:endParaRPr>
          </a:p>
        </p:txBody>
      </p:sp>
      <p:sp>
        <p:nvSpPr>
          <p:cNvPr id="819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192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p>
            <a:pPr>
              <a:buFont typeface="StarSymbol"/>
              <a:buNone/>
            </a:pPr>
            <a:fld id="{2664453C-A0AE-45BC-B6A0-64371AB4DF54}" type="slidenum">
              <a:rPr lang="en-GB" smtClean="0">
                <a:ea typeface="Arial Unicode MS" pitchFamily="34" charset="-128"/>
                <a:cs typeface="Arial Unicode MS" pitchFamily="34" charset="-128"/>
              </a:rPr>
              <a:pPr>
                <a:buFont typeface="StarSymbol"/>
                <a:buNone/>
              </a:pPr>
              <a:t>16</a:t>
            </a:fld>
            <a:endParaRPr lang="en-GB" smtClean="0">
              <a:ea typeface="Arial Unicode MS" pitchFamily="34" charset="-128"/>
              <a:cs typeface="Arial Unicode MS" pitchFamily="34" charset="-128"/>
            </a:endParaRPr>
          </a:p>
        </p:txBody>
      </p:sp>
      <p:sp>
        <p:nvSpPr>
          <p:cNvPr id="829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294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9"/>
          <p:cNvSpPr>
            <a:spLocks noGrp="1" noChangeArrowheads="1"/>
          </p:cNvSpPr>
          <p:nvPr>
            <p:ph type="sldNum" sz="quarter"/>
          </p:nvPr>
        </p:nvSpPr>
        <p:spPr>
          <a:noFill/>
        </p:spPr>
        <p:txBody>
          <a:bodyPr/>
          <a:lstStyle/>
          <a:p>
            <a:pPr>
              <a:buFont typeface="StarSymbol"/>
              <a:buNone/>
            </a:pPr>
            <a:fld id="{9B3B84F1-079B-4527-AA80-AACB17D9FB4A}" type="slidenum">
              <a:rPr lang="en-GB" smtClean="0">
                <a:ea typeface="Arial Unicode MS" pitchFamily="34" charset="-128"/>
                <a:cs typeface="Arial Unicode MS" pitchFamily="34" charset="-128"/>
              </a:rPr>
              <a:pPr>
                <a:buFont typeface="StarSymbol"/>
                <a:buNone/>
              </a:pPr>
              <a:t>17</a:t>
            </a:fld>
            <a:endParaRPr lang="en-GB" smtClean="0">
              <a:ea typeface="Arial Unicode MS" pitchFamily="34" charset="-128"/>
              <a:cs typeface="Arial Unicode MS" pitchFamily="34" charset="-128"/>
            </a:endParaRPr>
          </a:p>
        </p:txBody>
      </p:sp>
      <p:sp>
        <p:nvSpPr>
          <p:cNvPr id="839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397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9"/>
          <p:cNvSpPr>
            <a:spLocks noGrp="1" noChangeArrowheads="1"/>
          </p:cNvSpPr>
          <p:nvPr>
            <p:ph type="sldNum" sz="quarter"/>
          </p:nvPr>
        </p:nvSpPr>
        <p:spPr>
          <a:noFill/>
        </p:spPr>
        <p:txBody>
          <a:bodyPr/>
          <a:lstStyle/>
          <a:p>
            <a:pPr>
              <a:buFont typeface="StarSymbol"/>
              <a:buNone/>
            </a:pPr>
            <a:fld id="{5DB48683-831D-49A5-920D-2DA562A9579B}" type="slidenum">
              <a:rPr lang="en-GB" smtClean="0">
                <a:ea typeface="Arial Unicode MS" pitchFamily="34" charset="-128"/>
                <a:cs typeface="Arial Unicode MS" pitchFamily="34" charset="-128"/>
              </a:rPr>
              <a:pPr>
                <a:buFont typeface="StarSymbol"/>
                <a:buNone/>
              </a:pPr>
              <a:t>18</a:t>
            </a:fld>
            <a:endParaRPr lang="en-GB" smtClean="0">
              <a:ea typeface="Arial Unicode MS" pitchFamily="34" charset="-128"/>
              <a:cs typeface="Arial Unicode MS" pitchFamily="34" charset="-128"/>
            </a:endParaRPr>
          </a:p>
        </p:txBody>
      </p:sp>
      <p:sp>
        <p:nvSpPr>
          <p:cNvPr id="849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4996"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9"/>
          <p:cNvSpPr>
            <a:spLocks noGrp="1" noChangeArrowheads="1"/>
          </p:cNvSpPr>
          <p:nvPr>
            <p:ph type="sldNum" sz="quarter"/>
          </p:nvPr>
        </p:nvSpPr>
        <p:spPr>
          <a:noFill/>
        </p:spPr>
        <p:txBody>
          <a:bodyPr/>
          <a:lstStyle/>
          <a:p>
            <a:pPr>
              <a:buFont typeface="StarSymbol"/>
              <a:buNone/>
            </a:pPr>
            <a:fld id="{EB0B88D2-2B06-41AE-B3CF-559BD2F348D5}" type="slidenum">
              <a:rPr lang="en-GB" smtClean="0">
                <a:ea typeface="Arial Unicode MS" pitchFamily="34" charset="-128"/>
                <a:cs typeface="Arial Unicode MS" pitchFamily="34" charset="-128"/>
              </a:rPr>
              <a:pPr>
                <a:buFont typeface="StarSymbol"/>
                <a:buNone/>
              </a:pPr>
              <a:t>19</a:t>
            </a:fld>
            <a:endParaRPr lang="en-GB" smtClean="0">
              <a:ea typeface="Arial Unicode MS" pitchFamily="34" charset="-128"/>
              <a:cs typeface="Arial Unicode MS" pitchFamily="34" charset="-128"/>
            </a:endParaRPr>
          </a:p>
        </p:txBody>
      </p:sp>
      <p:sp>
        <p:nvSpPr>
          <p:cNvPr id="860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6020"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9"/>
          <p:cNvSpPr>
            <a:spLocks noGrp="1" noChangeArrowheads="1"/>
          </p:cNvSpPr>
          <p:nvPr>
            <p:ph type="sldNum" sz="quarter"/>
          </p:nvPr>
        </p:nvSpPr>
        <p:spPr>
          <a:noFill/>
        </p:spPr>
        <p:txBody>
          <a:bodyPr/>
          <a:lstStyle/>
          <a:p>
            <a:pPr>
              <a:buFont typeface="StarSymbol"/>
              <a:buNone/>
            </a:pPr>
            <a:fld id="{604ACE45-0E11-42BD-9B0B-41A17E086C27}" type="slidenum">
              <a:rPr lang="en-GB" smtClean="0">
                <a:ea typeface="Arial Unicode MS" pitchFamily="34" charset="-128"/>
                <a:cs typeface="Arial Unicode MS" pitchFamily="34" charset="-128"/>
              </a:rPr>
              <a:pPr>
                <a:buFont typeface="StarSymbol"/>
                <a:buNone/>
              </a:pPr>
              <a:t>20</a:t>
            </a:fld>
            <a:endParaRPr lang="en-GB" smtClean="0">
              <a:ea typeface="Arial Unicode MS" pitchFamily="34" charset="-128"/>
              <a:cs typeface="Arial Unicode MS" pitchFamily="34" charset="-128"/>
            </a:endParaRPr>
          </a:p>
        </p:txBody>
      </p:sp>
      <p:sp>
        <p:nvSpPr>
          <p:cNvPr id="870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704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p:cNvSpPr>
            <a:spLocks noGrp="1" noChangeArrowheads="1"/>
          </p:cNvSpPr>
          <p:nvPr>
            <p:ph type="sldNum" sz="quarter"/>
          </p:nvPr>
        </p:nvSpPr>
        <p:spPr>
          <a:noFill/>
        </p:spPr>
        <p:txBody>
          <a:bodyPr/>
          <a:lstStyle/>
          <a:p>
            <a:pPr>
              <a:buFont typeface="StarSymbol"/>
              <a:buNone/>
            </a:pPr>
            <a:fld id="{ECFB180F-D7F2-4203-828D-646D55CEDCE4}" type="slidenum">
              <a:rPr lang="en-GB" smtClean="0">
                <a:ea typeface="Arial Unicode MS" pitchFamily="34" charset="-128"/>
                <a:cs typeface="Arial Unicode MS" pitchFamily="34" charset="-128"/>
              </a:rPr>
              <a:pPr>
                <a:buFont typeface="StarSymbol"/>
                <a:buNone/>
              </a:pPr>
              <a:t>3</a:t>
            </a:fld>
            <a:endParaRPr lang="en-GB" smtClean="0">
              <a:ea typeface="Arial Unicode MS" pitchFamily="34" charset="-128"/>
              <a:cs typeface="Arial Unicode MS" pitchFamily="34" charset="-128"/>
            </a:endParaRPr>
          </a:p>
        </p:txBody>
      </p:sp>
      <p:sp>
        <p:nvSpPr>
          <p:cNvPr id="696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9636"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9"/>
          <p:cNvSpPr>
            <a:spLocks noGrp="1" noChangeArrowheads="1"/>
          </p:cNvSpPr>
          <p:nvPr>
            <p:ph type="sldNum" sz="quarter"/>
          </p:nvPr>
        </p:nvSpPr>
        <p:spPr>
          <a:noFill/>
        </p:spPr>
        <p:txBody>
          <a:bodyPr/>
          <a:lstStyle/>
          <a:p>
            <a:pPr>
              <a:buFont typeface="StarSymbol"/>
              <a:buNone/>
            </a:pPr>
            <a:fld id="{CF32355A-A272-4146-B683-E1A370A89A83}" type="slidenum">
              <a:rPr lang="en-GB" smtClean="0">
                <a:ea typeface="Arial Unicode MS" pitchFamily="34" charset="-128"/>
                <a:cs typeface="Arial Unicode MS" pitchFamily="34" charset="-128"/>
              </a:rPr>
              <a:pPr>
                <a:buFont typeface="StarSymbol"/>
                <a:buNone/>
              </a:pPr>
              <a:t>22</a:t>
            </a:fld>
            <a:endParaRPr lang="en-GB" smtClean="0">
              <a:ea typeface="Arial Unicode MS" pitchFamily="34" charset="-128"/>
              <a:cs typeface="Arial Unicode MS" pitchFamily="34" charset="-128"/>
            </a:endParaRPr>
          </a:p>
        </p:txBody>
      </p:sp>
      <p:sp>
        <p:nvSpPr>
          <p:cNvPr id="880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806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9"/>
          <p:cNvSpPr>
            <a:spLocks noGrp="1" noChangeArrowheads="1"/>
          </p:cNvSpPr>
          <p:nvPr>
            <p:ph type="sldNum" sz="quarter"/>
          </p:nvPr>
        </p:nvSpPr>
        <p:spPr>
          <a:noFill/>
        </p:spPr>
        <p:txBody>
          <a:bodyPr/>
          <a:lstStyle/>
          <a:p>
            <a:pPr>
              <a:buFont typeface="StarSymbol"/>
              <a:buNone/>
            </a:pPr>
            <a:fld id="{F37B2EB2-1DD6-40FD-A23F-B6385763301F}" type="slidenum">
              <a:rPr lang="en-GB" smtClean="0">
                <a:ea typeface="Arial Unicode MS" pitchFamily="34" charset="-128"/>
                <a:cs typeface="Arial Unicode MS" pitchFamily="34" charset="-128"/>
              </a:rPr>
              <a:pPr>
                <a:buFont typeface="StarSymbol"/>
                <a:buNone/>
              </a:pPr>
              <a:t>23</a:t>
            </a:fld>
            <a:endParaRPr lang="en-GB" smtClean="0">
              <a:ea typeface="Arial Unicode MS" pitchFamily="34" charset="-128"/>
              <a:cs typeface="Arial Unicode MS" pitchFamily="34" charset="-128"/>
            </a:endParaRPr>
          </a:p>
        </p:txBody>
      </p:sp>
      <p:sp>
        <p:nvSpPr>
          <p:cNvPr id="890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909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9"/>
          <p:cNvSpPr>
            <a:spLocks noGrp="1" noChangeArrowheads="1"/>
          </p:cNvSpPr>
          <p:nvPr>
            <p:ph type="sldNum" sz="quarter"/>
          </p:nvPr>
        </p:nvSpPr>
        <p:spPr>
          <a:noFill/>
        </p:spPr>
        <p:txBody>
          <a:bodyPr/>
          <a:lstStyle/>
          <a:p>
            <a:pPr>
              <a:buFont typeface="StarSymbol"/>
              <a:buNone/>
            </a:pPr>
            <a:fld id="{FA78A264-4552-4F09-AD8D-9BD0711FAA38}" type="slidenum">
              <a:rPr lang="en-GB" smtClean="0">
                <a:ea typeface="Arial Unicode MS" pitchFamily="34" charset="-128"/>
                <a:cs typeface="Arial Unicode MS" pitchFamily="34" charset="-128"/>
              </a:rPr>
              <a:pPr>
                <a:buFont typeface="StarSymbol"/>
                <a:buNone/>
              </a:pPr>
              <a:t>24</a:t>
            </a:fld>
            <a:endParaRPr lang="en-GB" smtClean="0">
              <a:ea typeface="Arial Unicode MS" pitchFamily="34" charset="-128"/>
              <a:cs typeface="Arial Unicode MS" pitchFamily="34" charset="-128"/>
            </a:endParaRPr>
          </a:p>
        </p:txBody>
      </p:sp>
      <p:sp>
        <p:nvSpPr>
          <p:cNvPr id="90115"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90116"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p:cNvSpPr>
            <a:spLocks noGrp="1" noChangeArrowheads="1"/>
          </p:cNvSpPr>
          <p:nvPr>
            <p:ph type="sldNum" sz="quarter"/>
          </p:nvPr>
        </p:nvSpPr>
        <p:spPr>
          <a:noFill/>
        </p:spPr>
        <p:txBody>
          <a:bodyPr/>
          <a:lstStyle/>
          <a:p>
            <a:pPr>
              <a:buFont typeface="StarSymbol"/>
              <a:buNone/>
            </a:pPr>
            <a:fld id="{6E87A786-1BC4-4C7B-A472-1530F8BD1DD7}" type="slidenum">
              <a:rPr lang="en-GB" smtClean="0">
                <a:ea typeface="Arial Unicode MS" pitchFamily="34" charset="-128"/>
                <a:cs typeface="Arial Unicode MS" pitchFamily="34" charset="-128"/>
              </a:rPr>
              <a:pPr>
                <a:buFont typeface="StarSymbol"/>
                <a:buNone/>
              </a:pPr>
              <a:t>25</a:t>
            </a:fld>
            <a:endParaRPr lang="en-GB" smtClean="0">
              <a:ea typeface="Arial Unicode MS" pitchFamily="34" charset="-128"/>
              <a:cs typeface="Arial Unicode MS" pitchFamily="34" charset="-128"/>
            </a:endParaRPr>
          </a:p>
        </p:txBody>
      </p:sp>
      <p:sp>
        <p:nvSpPr>
          <p:cNvPr id="911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40" name="Text Box 2"/>
          <p:cNvSpPr>
            <a:spLocks noChangeArrowheads="1"/>
          </p:cNvSpPr>
          <p:nvPr>
            <p:ph type="body"/>
          </p:nvPr>
        </p:nvSpPr>
        <p:spPr>
          <a:xfrm>
            <a:off x="914400" y="4343400"/>
            <a:ext cx="5029200" cy="4114800"/>
          </a:xfrm>
          <a:noFill/>
          <a:ln/>
        </p:spPr>
        <p:txBody>
          <a:bodyPr>
            <a:spAutoFit/>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smtClean="0">
                <a:ea typeface="Arial Unicode MS" pitchFamily="34" charset="-128"/>
                <a:cs typeface="Arial Unicode MS" pitchFamily="34" charset="-128"/>
              </a:rPr>
              <a:t>Extinction- </a:t>
            </a:r>
            <a:r>
              <a:rPr lang="en-GB" smtClean="0">
                <a:ea typeface="Arial Unicode MS" pitchFamily="34" charset="-128"/>
                <a:cs typeface="Arial Unicode MS" pitchFamily="34" charset="-128"/>
              </a:rPr>
              <a:t>lack of reinforcement of the response and the resulting decline in response rate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	-an operantly conditioned response declines in rate and 	eventually disappears if it no longer results in a reinforcer</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     ex:  rats quit pressing levers if food pellets no longer appear</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Extinction is not true “unlearning” of the response but rather a learned inhibition of responding</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The mere passage of time following extinction can partially renew the conditioned reflex; called </a:t>
            </a:r>
            <a:r>
              <a:rPr lang="en-GB" b="1" smtClean="0">
                <a:ea typeface="Arial Unicode MS" pitchFamily="34" charset="-128"/>
                <a:cs typeface="Arial Unicode MS" pitchFamily="34" charset="-128"/>
              </a:rPr>
              <a:t>spontaneous recovery</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smtClean="0">
                <a:ea typeface="Arial Unicode MS" pitchFamily="34" charset="-128"/>
                <a:cs typeface="Arial Unicode MS" pitchFamily="34" charset="-128"/>
              </a:rPr>
              <a:t>Generalization-</a:t>
            </a:r>
            <a:r>
              <a:rPr lang="en-GB" smtClean="0">
                <a:ea typeface="Arial Unicode MS" pitchFamily="34" charset="-128"/>
                <a:cs typeface="Arial Unicode MS" pitchFamily="34" charset="-128"/>
              </a:rPr>
              <a:t>phenomenon in which , after conditioning, stimuli that resemble the conditioned stimulus will elicit the conditioned 	response even though they themselves were never paired with the unconditioned response.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Discrimination training can abolish generalization between two stimuli. By not linking the unconditioned stimulus to the neutral stimulus that has been generalized to, the animal will discriminate.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9"/>
          <p:cNvSpPr>
            <a:spLocks noGrp="1" noChangeArrowheads="1"/>
          </p:cNvSpPr>
          <p:nvPr>
            <p:ph type="sldNum" sz="quarter"/>
          </p:nvPr>
        </p:nvSpPr>
        <p:spPr>
          <a:noFill/>
        </p:spPr>
        <p:txBody>
          <a:bodyPr/>
          <a:lstStyle/>
          <a:p>
            <a:pPr>
              <a:buFont typeface="StarSymbol"/>
              <a:buNone/>
            </a:pPr>
            <a:fld id="{8EC8B529-71D8-490F-89F5-2C57E238183B}" type="slidenum">
              <a:rPr lang="en-GB" smtClean="0">
                <a:ea typeface="Arial Unicode MS" pitchFamily="34" charset="-128"/>
                <a:cs typeface="Arial Unicode MS" pitchFamily="34" charset="-128"/>
              </a:rPr>
              <a:pPr>
                <a:buFont typeface="StarSymbol"/>
                <a:buNone/>
              </a:pPr>
              <a:t>26</a:t>
            </a:fld>
            <a:endParaRPr lang="en-GB" smtClean="0">
              <a:ea typeface="Arial Unicode MS" pitchFamily="34" charset="-128"/>
              <a:cs typeface="Arial Unicode MS" pitchFamily="34" charset="-128"/>
            </a:endParaRPr>
          </a:p>
        </p:txBody>
      </p:sp>
      <p:sp>
        <p:nvSpPr>
          <p:cNvPr id="92163"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9216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p:cNvSpPr>
            <a:spLocks noGrp="1" noChangeArrowheads="1"/>
          </p:cNvSpPr>
          <p:nvPr>
            <p:ph type="sldNum" sz="quarter"/>
          </p:nvPr>
        </p:nvSpPr>
        <p:spPr>
          <a:noFill/>
        </p:spPr>
        <p:txBody>
          <a:bodyPr/>
          <a:lstStyle/>
          <a:p>
            <a:pPr>
              <a:buFont typeface="StarSymbol"/>
              <a:buNone/>
            </a:pPr>
            <a:fld id="{F1349F3C-3C76-4693-AE1F-AFFAA9894A44}" type="slidenum">
              <a:rPr lang="en-GB" smtClean="0">
                <a:ea typeface="Arial Unicode MS" pitchFamily="34" charset="-128"/>
                <a:cs typeface="Arial Unicode MS" pitchFamily="34" charset="-128"/>
              </a:rPr>
              <a:pPr>
                <a:buFont typeface="StarSymbol"/>
                <a:buNone/>
              </a:pPr>
              <a:t>28</a:t>
            </a:fld>
            <a:endParaRPr lang="en-GB" smtClean="0">
              <a:ea typeface="Arial Unicode MS" pitchFamily="34" charset="-128"/>
              <a:cs typeface="Arial Unicode MS" pitchFamily="34" charset="-128"/>
            </a:endParaRPr>
          </a:p>
        </p:txBody>
      </p:sp>
      <p:sp>
        <p:nvSpPr>
          <p:cNvPr id="931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318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9"/>
          <p:cNvSpPr>
            <a:spLocks noGrp="1" noChangeArrowheads="1"/>
          </p:cNvSpPr>
          <p:nvPr>
            <p:ph type="sldNum" sz="quarter"/>
          </p:nvPr>
        </p:nvSpPr>
        <p:spPr>
          <a:noFill/>
        </p:spPr>
        <p:txBody>
          <a:bodyPr/>
          <a:lstStyle/>
          <a:p>
            <a:pPr>
              <a:buFont typeface="StarSymbol"/>
              <a:buNone/>
            </a:pPr>
            <a:fld id="{DBD47E2C-8DDD-419C-8D15-45B0F69CFE01}" type="slidenum">
              <a:rPr lang="en-GB" smtClean="0">
                <a:ea typeface="Arial Unicode MS" pitchFamily="34" charset="-128"/>
                <a:cs typeface="Arial Unicode MS" pitchFamily="34" charset="-128"/>
              </a:rPr>
              <a:pPr>
                <a:buFont typeface="StarSymbol"/>
                <a:buNone/>
              </a:pPr>
              <a:t>29</a:t>
            </a:fld>
            <a:endParaRPr lang="en-GB" smtClean="0">
              <a:ea typeface="Arial Unicode MS" pitchFamily="34" charset="-128"/>
              <a:cs typeface="Arial Unicode MS" pitchFamily="34" charset="-128"/>
            </a:endParaRPr>
          </a:p>
        </p:txBody>
      </p:sp>
      <p:sp>
        <p:nvSpPr>
          <p:cNvPr id="942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421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9"/>
          <p:cNvSpPr>
            <a:spLocks noGrp="1" noChangeArrowheads="1"/>
          </p:cNvSpPr>
          <p:nvPr>
            <p:ph type="sldNum" sz="quarter"/>
          </p:nvPr>
        </p:nvSpPr>
        <p:spPr>
          <a:noFill/>
        </p:spPr>
        <p:txBody>
          <a:bodyPr/>
          <a:lstStyle/>
          <a:p>
            <a:pPr>
              <a:buFont typeface="StarSymbol"/>
              <a:buNone/>
            </a:pPr>
            <a:fld id="{52502C95-4AEC-4676-8CFB-C55A25F68FBD}" type="slidenum">
              <a:rPr lang="en-GB" smtClean="0">
                <a:ea typeface="Arial Unicode MS" pitchFamily="34" charset="-128"/>
                <a:cs typeface="Arial Unicode MS" pitchFamily="34" charset="-128"/>
              </a:rPr>
              <a:pPr>
                <a:buFont typeface="StarSymbol"/>
                <a:buNone/>
              </a:pPr>
              <a:t>30</a:t>
            </a:fld>
            <a:endParaRPr lang="en-GB" smtClean="0">
              <a:ea typeface="Arial Unicode MS" pitchFamily="34" charset="-128"/>
              <a:cs typeface="Arial Unicode MS" pitchFamily="34" charset="-128"/>
            </a:endParaRPr>
          </a:p>
        </p:txBody>
      </p:sp>
      <p:sp>
        <p:nvSpPr>
          <p:cNvPr id="952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5236"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
          <p:cNvSpPr>
            <a:spLocks noGrp="1" noChangeArrowheads="1"/>
          </p:cNvSpPr>
          <p:nvPr>
            <p:ph type="sldNum" sz="quarter"/>
          </p:nvPr>
        </p:nvSpPr>
        <p:spPr>
          <a:noFill/>
        </p:spPr>
        <p:txBody>
          <a:bodyPr/>
          <a:lstStyle/>
          <a:p>
            <a:pPr>
              <a:buFont typeface="StarSymbol"/>
              <a:buNone/>
            </a:pPr>
            <a:fld id="{FE4AEBBF-2D6E-4EFA-813C-E036BEB76E51}" type="slidenum">
              <a:rPr lang="en-GB" smtClean="0">
                <a:ea typeface="Arial Unicode MS" pitchFamily="34" charset="-128"/>
                <a:cs typeface="Arial Unicode MS" pitchFamily="34" charset="-128"/>
              </a:rPr>
              <a:pPr>
                <a:buFont typeface="StarSymbol"/>
                <a:buNone/>
              </a:pPr>
              <a:t>31</a:t>
            </a:fld>
            <a:endParaRPr lang="en-GB" smtClean="0">
              <a:ea typeface="Arial Unicode MS" pitchFamily="34" charset="-128"/>
              <a:cs typeface="Arial Unicode MS" pitchFamily="34" charset="-128"/>
            </a:endParaRPr>
          </a:p>
        </p:txBody>
      </p:sp>
      <p:sp>
        <p:nvSpPr>
          <p:cNvPr id="962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6260"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9"/>
          <p:cNvSpPr>
            <a:spLocks noGrp="1" noChangeArrowheads="1"/>
          </p:cNvSpPr>
          <p:nvPr>
            <p:ph type="sldNum" sz="quarter"/>
          </p:nvPr>
        </p:nvSpPr>
        <p:spPr>
          <a:noFill/>
        </p:spPr>
        <p:txBody>
          <a:bodyPr/>
          <a:lstStyle/>
          <a:p>
            <a:pPr>
              <a:buFont typeface="StarSymbol"/>
              <a:buNone/>
            </a:pPr>
            <a:fld id="{59E51AF9-7DA3-4619-A1B4-F9E82BC7BD25}" type="slidenum">
              <a:rPr lang="en-GB" smtClean="0">
                <a:ea typeface="Arial Unicode MS" pitchFamily="34" charset="-128"/>
                <a:cs typeface="Arial Unicode MS" pitchFamily="34" charset="-128"/>
              </a:rPr>
              <a:pPr>
                <a:buFont typeface="StarSymbol"/>
                <a:buNone/>
              </a:pPr>
              <a:t>32</a:t>
            </a:fld>
            <a:endParaRPr lang="en-GB" smtClean="0">
              <a:ea typeface="Arial Unicode MS" pitchFamily="34" charset="-128"/>
              <a:cs typeface="Arial Unicode MS" pitchFamily="34" charset="-128"/>
            </a:endParaRPr>
          </a:p>
        </p:txBody>
      </p:sp>
      <p:sp>
        <p:nvSpPr>
          <p:cNvPr id="972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9728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p>
            <a:pPr>
              <a:buFont typeface="StarSymbol"/>
              <a:buNone/>
            </a:pPr>
            <a:fld id="{F650E698-5544-4EBE-9AAB-E7F96B1D6CEB}" type="slidenum">
              <a:rPr lang="en-US" smtClean="0">
                <a:ea typeface="Arial Unicode MS" pitchFamily="34" charset="-128"/>
                <a:cs typeface="Arial Unicode MS" pitchFamily="34" charset="-128"/>
              </a:rPr>
              <a:pPr>
                <a:buFont typeface="StarSymbol"/>
                <a:buNone/>
              </a:pPr>
              <a:t>4</a:t>
            </a:fld>
            <a:endParaRPr lang="en-US" smtClean="0">
              <a:ea typeface="Arial Unicode MS" pitchFamily="34" charset="-128"/>
              <a:cs typeface="Arial Unicode MS" pitchFamily="34" charset="-128"/>
            </a:endParaRPr>
          </a:p>
        </p:txBody>
      </p:sp>
      <p:sp>
        <p:nvSpPr>
          <p:cNvPr id="70659" name="Rectangle 2"/>
          <p:cNvSpPr>
            <a:spLocks noRot="1" noChangeArrowheads="1" noTextEdit="1"/>
          </p:cNvSpPr>
          <p:nvPr>
            <p:ph type="sldImg"/>
          </p:nvPr>
        </p:nvSpPr>
        <p:spPr>
          <a:xfrm>
            <a:off x="1144588" y="687388"/>
            <a:ext cx="4568825" cy="3425825"/>
          </a:xfrm>
          <a:noFill/>
          <a:ln cap="flat"/>
        </p:spPr>
      </p:sp>
      <p:sp>
        <p:nvSpPr>
          <p:cNvPr id="70660" name="Rectangle 3"/>
          <p:cNvSpPr>
            <a:spLocks noGrp="1" noChangeArrowheads="1"/>
          </p:cNvSpPr>
          <p:nvPr>
            <p:ph type="body" idx="1"/>
          </p:nvPr>
        </p:nvSpPr>
        <p:spPr>
          <a:noFill/>
          <a:ln/>
        </p:spPr>
        <p:txBody>
          <a:bodyPr lIns="92075" tIns="46038" rIns="92075" bIns="46038"/>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9"/>
          <p:cNvSpPr>
            <a:spLocks noGrp="1" noChangeArrowheads="1"/>
          </p:cNvSpPr>
          <p:nvPr>
            <p:ph type="sldNum" sz="quarter"/>
          </p:nvPr>
        </p:nvSpPr>
        <p:spPr>
          <a:noFill/>
        </p:spPr>
        <p:txBody>
          <a:bodyPr/>
          <a:lstStyle/>
          <a:p>
            <a:pPr>
              <a:buFont typeface="StarSymbol"/>
              <a:buNone/>
            </a:pPr>
            <a:fld id="{260ED0BB-E15E-4ECC-9C52-2C077AFE7158}" type="slidenum">
              <a:rPr lang="en-GB" smtClean="0">
                <a:ea typeface="Arial Unicode MS" pitchFamily="34" charset="-128"/>
                <a:cs typeface="Arial Unicode MS" pitchFamily="34" charset="-128"/>
              </a:rPr>
              <a:pPr>
                <a:buFont typeface="StarSymbol"/>
                <a:buNone/>
              </a:pPr>
              <a:t>33</a:t>
            </a:fld>
            <a:endParaRPr lang="en-GB" smtClean="0">
              <a:ea typeface="Arial Unicode MS" pitchFamily="34" charset="-128"/>
              <a:cs typeface="Arial Unicode MS" pitchFamily="34" charset="-128"/>
            </a:endParaRPr>
          </a:p>
        </p:txBody>
      </p:sp>
      <p:sp>
        <p:nvSpPr>
          <p:cNvPr id="983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8308"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9"/>
          <p:cNvSpPr>
            <a:spLocks noGrp="1" noChangeArrowheads="1"/>
          </p:cNvSpPr>
          <p:nvPr>
            <p:ph type="sldNum" sz="quarter"/>
          </p:nvPr>
        </p:nvSpPr>
        <p:spPr>
          <a:noFill/>
        </p:spPr>
        <p:txBody>
          <a:bodyPr/>
          <a:lstStyle/>
          <a:p>
            <a:pPr>
              <a:buFont typeface="StarSymbol"/>
              <a:buNone/>
            </a:pPr>
            <a:fld id="{B130E160-A6F6-4F35-A4EB-FA0288EAF311}" type="slidenum">
              <a:rPr lang="en-GB" smtClean="0">
                <a:ea typeface="Arial Unicode MS" pitchFamily="34" charset="-128"/>
                <a:cs typeface="Arial Unicode MS" pitchFamily="34" charset="-128"/>
              </a:rPr>
              <a:pPr>
                <a:buFont typeface="StarSymbol"/>
                <a:buNone/>
              </a:pPr>
              <a:t>34</a:t>
            </a:fld>
            <a:endParaRPr lang="en-GB" smtClean="0">
              <a:ea typeface="Arial Unicode MS" pitchFamily="34" charset="-128"/>
              <a:cs typeface="Arial Unicode MS" pitchFamily="34" charset="-128"/>
            </a:endParaRPr>
          </a:p>
        </p:txBody>
      </p:sp>
      <p:sp>
        <p:nvSpPr>
          <p:cNvPr id="993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933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9"/>
          <p:cNvSpPr>
            <a:spLocks noGrp="1" noChangeArrowheads="1"/>
          </p:cNvSpPr>
          <p:nvPr>
            <p:ph type="sldNum" sz="quarter"/>
          </p:nvPr>
        </p:nvSpPr>
        <p:spPr>
          <a:noFill/>
        </p:spPr>
        <p:txBody>
          <a:bodyPr/>
          <a:lstStyle/>
          <a:p>
            <a:pPr>
              <a:buFont typeface="StarSymbol"/>
              <a:buNone/>
            </a:pPr>
            <a:fld id="{6313A5B7-C64C-4B82-8485-84090F7E2504}" type="slidenum">
              <a:rPr lang="en-GB" smtClean="0">
                <a:ea typeface="Arial Unicode MS" pitchFamily="34" charset="-128"/>
                <a:cs typeface="Arial Unicode MS" pitchFamily="34" charset="-128"/>
              </a:rPr>
              <a:pPr>
                <a:buFont typeface="StarSymbol"/>
                <a:buNone/>
              </a:pPr>
              <a:t>35</a:t>
            </a:fld>
            <a:endParaRPr lang="en-GB" smtClean="0">
              <a:ea typeface="Arial Unicode MS" pitchFamily="34" charset="-128"/>
              <a:cs typeface="Arial Unicode MS" pitchFamily="34" charset="-128"/>
            </a:endParaRPr>
          </a:p>
        </p:txBody>
      </p:sp>
      <p:sp>
        <p:nvSpPr>
          <p:cNvPr id="1003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0356"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9"/>
          <p:cNvSpPr>
            <a:spLocks noGrp="1" noChangeArrowheads="1"/>
          </p:cNvSpPr>
          <p:nvPr>
            <p:ph type="sldNum" sz="quarter"/>
          </p:nvPr>
        </p:nvSpPr>
        <p:spPr>
          <a:noFill/>
        </p:spPr>
        <p:txBody>
          <a:bodyPr/>
          <a:lstStyle/>
          <a:p>
            <a:pPr>
              <a:buFont typeface="StarSymbol"/>
              <a:buNone/>
            </a:pPr>
            <a:fld id="{BAC6218C-9A44-4997-B4EF-CC093624B146}" type="slidenum">
              <a:rPr lang="en-GB" smtClean="0">
                <a:ea typeface="Arial Unicode MS" pitchFamily="34" charset="-128"/>
                <a:cs typeface="Arial Unicode MS" pitchFamily="34" charset="-128"/>
              </a:rPr>
              <a:pPr>
                <a:buFont typeface="StarSymbol"/>
                <a:buNone/>
              </a:pPr>
              <a:t>36</a:t>
            </a:fld>
            <a:endParaRPr lang="en-GB" smtClean="0">
              <a:ea typeface="Arial Unicode MS" pitchFamily="34" charset="-128"/>
              <a:cs typeface="Arial Unicode MS" pitchFamily="34" charset="-128"/>
            </a:endParaRPr>
          </a:p>
        </p:txBody>
      </p:sp>
      <p:sp>
        <p:nvSpPr>
          <p:cNvPr id="1013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1380"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9"/>
          <p:cNvSpPr>
            <a:spLocks noGrp="1" noChangeArrowheads="1"/>
          </p:cNvSpPr>
          <p:nvPr>
            <p:ph type="sldNum" sz="quarter"/>
          </p:nvPr>
        </p:nvSpPr>
        <p:spPr>
          <a:noFill/>
        </p:spPr>
        <p:txBody>
          <a:bodyPr/>
          <a:lstStyle/>
          <a:p>
            <a:pPr>
              <a:buFont typeface="StarSymbol"/>
              <a:buNone/>
            </a:pPr>
            <a:fld id="{AFEC39DC-016E-4A63-B751-26554B2030CB}" type="slidenum">
              <a:rPr lang="en-GB" smtClean="0">
                <a:ea typeface="Arial Unicode MS" pitchFamily="34" charset="-128"/>
                <a:cs typeface="Arial Unicode MS" pitchFamily="34" charset="-128"/>
              </a:rPr>
              <a:pPr>
                <a:buFont typeface="StarSymbol"/>
                <a:buNone/>
              </a:pPr>
              <a:t>38</a:t>
            </a:fld>
            <a:endParaRPr lang="en-GB" smtClean="0">
              <a:ea typeface="Arial Unicode MS" pitchFamily="34" charset="-128"/>
              <a:cs typeface="Arial Unicode MS" pitchFamily="34" charset="-128"/>
            </a:endParaRPr>
          </a:p>
        </p:txBody>
      </p:sp>
      <p:sp>
        <p:nvSpPr>
          <p:cNvPr id="1024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2404"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p:nvPr>
        </p:nvSpPr>
        <p:spPr>
          <a:noFill/>
        </p:spPr>
        <p:txBody>
          <a:bodyPr/>
          <a:lstStyle/>
          <a:p>
            <a:pPr>
              <a:buFont typeface="StarSymbol"/>
              <a:buNone/>
            </a:pPr>
            <a:fld id="{150218FB-CABD-4202-880D-B754CC096128}" type="slidenum">
              <a:rPr lang="en-GB" smtClean="0">
                <a:ea typeface="Arial Unicode MS" pitchFamily="34" charset="-128"/>
                <a:cs typeface="Arial Unicode MS" pitchFamily="34" charset="-128"/>
              </a:rPr>
              <a:pPr>
                <a:buFont typeface="StarSymbol"/>
                <a:buNone/>
              </a:pPr>
              <a:t>39</a:t>
            </a:fld>
            <a:endParaRPr lang="en-GB" smtClean="0">
              <a:ea typeface="Arial Unicode MS" pitchFamily="34" charset="-128"/>
              <a:cs typeface="Arial Unicode MS" pitchFamily="34" charset="-128"/>
            </a:endParaRPr>
          </a:p>
        </p:txBody>
      </p:sp>
      <p:sp>
        <p:nvSpPr>
          <p:cNvPr id="103427"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342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p:nvPr>
        </p:nvSpPr>
        <p:spPr>
          <a:noFill/>
        </p:spPr>
        <p:txBody>
          <a:bodyPr/>
          <a:lstStyle/>
          <a:p>
            <a:pPr>
              <a:buFont typeface="StarSymbol"/>
              <a:buNone/>
            </a:pPr>
            <a:fld id="{5B95FF0C-DAED-40D8-B2C6-198EAAA92F1E}" type="slidenum">
              <a:rPr lang="en-GB" smtClean="0">
                <a:ea typeface="Arial Unicode MS" pitchFamily="34" charset="-128"/>
                <a:cs typeface="Arial Unicode MS" pitchFamily="34" charset="-128"/>
              </a:rPr>
              <a:pPr>
                <a:buFont typeface="StarSymbol"/>
                <a:buNone/>
              </a:pPr>
              <a:t>41</a:t>
            </a:fld>
            <a:endParaRPr lang="en-GB" smtClean="0">
              <a:ea typeface="Arial Unicode MS" pitchFamily="34" charset="-128"/>
              <a:cs typeface="Arial Unicode MS" pitchFamily="34" charset="-128"/>
            </a:endParaRPr>
          </a:p>
        </p:txBody>
      </p:sp>
      <p:sp>
        <p:nvSpPr>
          <p:cNvPr id="1044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445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p:spPr>
        <p:txBody>
          <a:bodyPr/>
          <a:lstStyle/>
          <a:p>
            <a:pPr>
              <a:buFont typeface="StarSymbol"/>
              <a:buNone/>
            </a:pPr>
            <a:fld id="{A6BEA786-169D-4BB4-AD02-701A70300B8B}" type="slidenum">
              <a:rPr lang="en-US" smtClean="0">
                <a:ea typeface="Arial Unicode MS" pitchFamily="34" charset="-128"/>
                <a:cs typeface="Arial Unicode MS" pitchFamily="34" charset="-128"/>
              </a:rPr>
              <a:pPr>
                <a:buFont typeface="StarSymbol"/>
                <a:buNone/>
              </a:pPr>
              <a:t>42</a:t>
            </a:fld>
            <a:endParaRPr lang="en-US" smtClean="0">
              <a:ea typeface="Arial Unicode MS" pitchFamily="34" charset="-128"/>
              <a:cs typeface="Arial Unicode MS" pitchFamily="34" charset="-128"/>
            </a:endParaRPr>
          </a:p>
        </p:txBody>
      </p:sp>
      <p:sp>
        <p:nvSpPr>
          <p:cNvPr id="105475" name="Rectangle 2"/>
          <p:cNvSpPr>
            <a:spLocks noRot="1" noChangeArrowheads="1" noTextEdit="1"/>
          </p:cNvSpPr>
          <p:nvPr>
            <p:ph type="sldImg"/>
          </p:nvPr>
        </p:nvSpPr>
        <p:spPr>
          <a:xfrm>
            <a:off x="1144588" y="687388"/>
            <a:ext cx="4568825" cy="3425825"/>
          </a:xfrm>
          <a:ln w="12700" cap="flat"/>
        </p:spPr>
      </p:sp>
      <p:sp>
        <p:nvSpPr>
          <p:cNvPr id="105476" name="Rectangle 3"/>
          <p:cNvSpPr>
            <a:spLocks noGrp="1" noChangeArrowheads="1"/>
          </p:cNvSpPr>
          <p:nvPr>
            <p:ph type="body" idx="1"/>
          </p:nvPr>
        </p:nvSpPr>
        <p:spPr>
          <a:noFill/>
          <a:ln/>
        </p:spPr>
        <p:txBody>
          <a:bodyPr lIns="92075" tIns="46038" rIns="92075" bIns="46038"/>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9"/>
          <p:cNvSpPr>
            <a:spLocks noGrp="1" noChangeArrowheads="1"/>
          </p:cNvSpPr>
          <p:nvPr>
            <p:ph type="sldNum" sz="quarter"/>
          </p:nvPr>
        </p:nvSpPr>
        <p:spPr>
          <a:noFill/>
        </p:spPr>
        <p:txBody>
          <a:bodyPr/>
          <a:lstStyle/>
          <a:p>
            <a:pPr>
              <a:buFont typeface="StarSymbol"/>
              <a:buNone/>
            </a:pPr>
            <a:fld id="{8E6AFC72-4F8A-4BA4-81B6-810397BD8705}" type="slidenum">
              <a:rPr lang="en-GB" smtClean="0">
                <a:ea typeface="Arial Unicode MS" pitchFamily="34" charset="-128"/>
                <a:cs typeface="Arial Unicode MS" pitchFamily="34" charset="-128"/>
              </a:rPr>
              <a:pPr>
                <a:buFont typeface="StarSymbol"/>
                <a:buNone/>
              </a:pPr>
              <a:t>43</a:t>
            </a:fld>
            <a:endParaRPr lang="en-GB" smtClean="0">
              <a:ea typeface="Arial Unicode MS" pitchFamily="34" charset="-128"/>
              <a:cs typeface="Arial Unicode MS" pitchFamily="34" charset="-128"/>
            </a:endParaRPr>
          </a:p>
        </p:txBody>
      </p:sp>
      <p:sp>
        <p:nvSpPr>
          <p:cNvPr id="10649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6500"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p:nvPr>
        </p:nvSpPr>
        <p:spPr>
          <a:noFill/>
        </p:spPr>
        <p:txBody>
          <a:bodyPr/>
          <a:lstStyle/>
          <a:p>
            <a:pPr>
              <a:buFont typeface="StarSymbol"/>
              <a:buNone/>
            </a:pPr>
            <a:fld id="{DEF69F26-8EE8-42E0-AE45-47B4858D669D}" type="slidenum">
              <a:rPr lang="en-GB" smtClean="0">
                <a:ea typeface="Arial Unicode MS" pitchFamily="34" charset="-128"/>
                <a:cs typeface="Arial Unicode MS" pitchFamily="34" charset="-128"/>
              </a:rPr>
              <a:pPr>
                <a:buFont typeface="StarSymbol"/>
                <a:buNone/>
              </a:pPr>
              <a:t>44</a:t>
            </a:fld>
            <a:endParaRPr lang="en-GB" smtClean="0">
              <a:ea typeface="Arial Unicode MS" pitchFamily="34" charset="-128"/>
              <a:cs typeface="Arial Unicode MS" pitchFamily="34" charset="-128"/>
            </a:endParaRPr>
          </a:p>
        </p:txBody>
      </p:sp>
      <p:sp>
        <p:nvSpPr>
          <p:cNvPr id="107523"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752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p:cNvSpPr>
            <a:spLocks noGrp="1" noChangeArrowheads="1"/>
          </p:cNvSpPr>
          <p:nvPr>
            <p:ph type="sldNum" sz="quarter"/>
          </p:nvPr>
        </p:nvSpPr>
        <p:spPr>
          <a:noFill/>
        </p:spPr>
        <p:txBody>
          <a:bodyPr/>
          <a:lstStyle/>
          <a:p>
            <a:pPr>
              <a:buFont typeface="StarSymbol"/>
              <a:buNone/>
            </a:pPr>
            <a:fld id="{6910CEB7-14AA-4C25-9798-A792BBE94EE1}" type="slidenum">
              <a:rPr lang="en-GB" smtClean="0">
                <a:ea typeface="Arial Unicode MS" pitchFamily="34" charset="-128"/>
                <a:cs typeface="Arial Unicode MS" pitchFamily="34" charset="-128"/>
              </a:rPr>
              <a:pPr>
                <a:buFont typeface="StarSymbol"/>
                <a:buNone/>
              </a:pPr>
              <a:t>5</a:t>
            </a:fld>
            <a:endParaRPr lang="en-GB" smtClean="0">
              <a:ea typeface="Arial Unicode MS" pitchFamily="34" charset="-128"/>
              <a:cs typeface="Arial Unicode MS" pitchFamily="34" charset="-128"/>
            </a:endParaRPr>
          </a:p>
        </p:txBody>
      </p:sp>
      <p:sp>
        <p:nvSpPr>
          <p:cNvPr id="716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168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p:spPr>
        <p:txBody>
          <a:bodyPr/>
          <a:lstStyle/>
          <a:p>
            <a:pPr>
              <a:buFont typeface="StarSymbol"/>
              <a:buNone/>
            </a:pPr>
            <a:fld id="{B1BB3878-0231-4E6E-9B4A-03DDBDF090A7}" type="slidenum">
              <a:rPr lang="en-US" smtClean="0">
                <a:ea typeface="Arial Unicode MS" pitchFamily="34" charset="-128"/>
                <a:cs typeface="Arial Unicode MS" pitchFamily="34" charset="-128"/>
              </a:rPr>
              <a:pPr>
                <a:buFont typeface="StarSymbol"/>
                <a:buNone/>
              </a:pPr>
              <a:t>45</a:t>
            </a:fld>
            <a:endParaRPr lang="en-US" smtClean="0">
              <a:ea typeface="Arial Unicode MS" pitchFamily="34" charset="-128"/>
              <a:cs typeface="Arial Unicode MS" pitchFamily="34" charset="-128"/>
            </a:endParaRPr>
          </a:p>
        </p:txBody>
      </p:sp>
      <p:sp>
        <p:nvSpPr>
          <p:cNvPr id="108547" name="Rectangle 2"/>
          <p:cNvSpPr>
            <a:spLocks noRot="1" noChangeArrowheads="1" noTextEdit="1"/>
          </p:cNvSpPr>
          <p:nvPr>
            <p:ph type="sldImg"/>
          </p:nvPr>
        </p:nvSpPr>
        <p:spPr>
          <a:xfrm>
            <a:off x="1144588" y="687388"/>
            <a:ext cx="4568825" cy="3425825"/>
          </a:xfrm>
          <a:ln w="12700" cap="flat"/>
        </p:spPr>
      </p:sp>
      <p:sp>
        <p:nvSpPr>
          <p:cNvPr id="108548" name="Rectangle 3"/>
          <p:cNvSpPr>
            <a:spLocks noGrp="1" noChangeArrowheads="1"/>
          </p:cNvSpPr>
          <p:nvPr>
            <p:ph type="body" idx="1"/>
          </p:nvPr>
        </p:nvSpPr>
        <p:spPr>
          <a:noFill/>
          <a:ln/>
        </p:spPr>
        <p:txBody>
          <a:bodyPr lIns="92075" tIns="46038" rIns="92075" bIns="46038"/>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p:spPr>
        <p:txBody>
          <a:bodyPr/>
          <a:lstStyle/>
          <a:p>
            <a:pPr>
              <a:buFont typeface="StarSymbol"/>
              <a:buNone/>
            </a:pPr>
            <a:fld id="{E1E281FE-36F5-4A0A-BB2C-5EDE220D9747}" type="slidenum">
              <a:rPr lang="en-US" smtClean="0">
                <a:ea typeface="Arial Unicode MS" pitchFamily="34" charset="-128"/>
                <a:cs typeface="Arial Unicode MS" pitchFamily="34" charset="-128"/>
              </a:rPr>
              <a:pPr>
                <a:buFont typeface="StarSymbol"/>
                <a:buNone/>
              </a:pPr>
              <a:t>46</a:t>
            </a:fld>
            <a:endParaRPr lang="en-US" smtClean="0">
              <a:ea typeface="Arial Unicode MS" pitchFamily="34" charset="-128"/>
              <a:cs typeface="Arial Unicode MS" pitchFamily="34" charset="-128"/>
            </a:endParaRPr>
          </a:p>
        </p:txBody>
      </p:sp>
      <p:sp>
        <p:nvSpPr>
          <p:cNvPr id="109571" name="Rectangle 2"/>
          <p:cNvSpPr>
            <a:spLocks noRot="1" noChangeArrowheads="1" noTextEdit="1"/>
          </p:cNvSpPr>
          <p:nvPr>
            <p:ph type="sldImg"/>
          </p:nvPr>
        </p:nvSpPr>
        <p:spPr>
          <a:xfrm>
            <a:off x="1144588" y="687388"/>
            <a:ext cx="4568825" cy="3425825"/>
          </a:xfrm>
          <a:ln w="12700" cap="flat"/>
        </p:spPr>
      </p:sp>
      <p:sp>
        <p:nvSpPr>
          <p:cNvPr id="109572" name="Rectangle 3"/>
          <p:cNvSpPr>
            <a:spLocks noGrp="1" noChangeArrowheads="1"/>
          </p:cNvSpPr>
          <p:nvPr>
            <p:ph type="body" idx="1"/>
          </p:nvPr>
        </p:nvSpPr>
        <p:spPr>
          <a:noFill/>
          <a:ln/>
        </p:spPr>
        <p:txBody>
          <a:bodyPr lIns="92075" tIns="46038" rIns="92075" bIns="46038"/>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p:nvPr>
        </p:nvSpPr>
        <p:spPr>
          <a:noFill/>
        </p:spPr>
        <p:txBody>
          <a:bodyPr/>
          <a:lstStyle/>
          <a:p>
            <a:pPr>
              <a:buFont typeface="StarSymbol"/>
              <a:buNone/>
            </a:pPr>
            <a:fld id="{341249EA-90AF-423F-8757-11D0E98F932D}" type="slidenum">
              <a:rPr lang="en-US" smtClean="0">
                <a:ea typeface="Arial Unicode MS" pitchFamily="34" charset="-128"/>
                <a:cs typeface="Arial Unicode MS" pitchFamily="34" charset="-128"/>
              </a:rPr>
              <a:pPr>
                <a:buFont typeface="StarSymbol"/>
                <a:buNone/>
              </a:pPr>
              <a:t>47</a:t>
            </a:fld>
            <a:endParaRPr lang="en-US" smtClean="0">
              <a:ea typeface="Arial Unicode MS" pitchFamily="34" charset="-128"/>
              <a:cs typeface="Arial Unicode MS" pitchFamily="34" charset="-128"/>
            </a:endParaRPr>
          </a:p>
        </p:txBody>
      </p:sp>
      <p:sp>
        <p:nvSpPr>
          <p:cNvPr id="110595" name="Rectangle 2"/>
          <p:cNvSpPr>
            <a:spLocks noRot="1" noChangeArrowheads="1" noTextEdit="1"/>
          </p:cNvSpPr>
          <p:nvPr>
            <p:ph type="sldImg"/>
          </p:nvPr>
        </p:nvSpPr>
        <p:spPr>
          <a:xfrm>
            <a:off x="1144588" y="687388"/>
            <a:ext cx="4568825" cy="3425825"/>
          </a:xfrm>
          <a:ln w="12700" cap="flat"/>
        </p:spPr>
      </p:sp>
      <p:sp>
        <p:nvSpPr>
          <p:cNvPr id="110596" name="Rectangle 3"/>
          <p:cNvSpPr>
            <a:spLocks noGrp="1" noChangeArrowheads="1"/>
          </p:cNvSpPr>
          <p:nvPr>
            <p:ph type="body" idx="1"/>
          </p:nvPr>
        </p:nvSpPr>
        <p:spPr>
          <a:noFill/>
          <a:ln/>
        </p:spPr>
        <p:txBody>
          <a:bodyPr lIns="92075" tIns="46038" rIns="92075" bIns="46038"/>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9"/>
          <p:cNvSpPr>
            <a:spLocks noGrp="1" noChangeArrowheads="1"/>
          </p:cNvSpPr>
          <p:nvPr>
            <p:ph type="sldNum" sz="quarter"/>
          </p:nvPr>
        </p:nvSpPr>
        <p:spPr>
          <a:noFill/>
        </p:spPr>
        <p:txBody>
          <a:bodyPr/>
          <a:lstStyle/>
          <a:p>
            <a:pPr>
              <a:buFont typeface="StarSymbol"/>
              <a:buNone/>
            </a:pPr>
            <a:fld id="{65C04EF4-5F4D-40A9-B9D0-556ADDA86FBD}" type="slidenum">
              <a:rPr lang="en-GB" smtClean="0">
                <a:ea typeface="Arial Unicode MS" pitchFamily="34" charset="-128"/>
                <a:cs typeface="Arial Unicode MS" pitchFamily="34" charset="-128"/>
              </a:rPr>
              <a:pPr>
                <a:buFont typeface="StarSymbol"/>
                <a:buNone/>
              </a:pPr>
              <a:t>48</a:t>
            </a:fld>
            <a:endParaRPr lang="en-GB" smtClean="0">
              <a:ea typeface="Arial Unicode MS" pitchFamily="34" charset="-128"/>
              <a:cs typeface="Arial Unicode MS" pitchFamily="34" charset="-128"/>
            </a:endParaRPr>
          </a:p>
        </p:txBody>
      </p:sp>
      <p:sp>
        <p:nvSpPr>
          <p:cNvPr id="1116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1620" name="Text Box 2"/>
          <p:cNvSpPr>
            <a:spLocks noChangeArrowheads="1"/>
          </p:cNvSpPr>
          <p:nvPr>
            <p:ph type="body"/>
          </p:nvPr>
        </p:nvSpPr>
        <p:spPr>
          <a:xfrm>
            <a:off x="914400" y="4343400"/>
            <a:ext cx="5029200" cy="4114800"/>
          </a:xfrm>
          <a:solidFill>
            <a:srgbClr val="FFFFFF"/>
          </a:solidFill>
          <a:ln w="9360">
            <a:solidFill>
              <a:srgbClr val="000000"/>
            </a:solidFill>
            <a:miter lim="800000"/>
          </a:ln>
        </p:spPr>
        <p:txBody>
          <a:bodyPr>
            <a:spAutoFit/>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ea typeface="Arial Unicode MS" pitchFamily="34" charset="-128"/>
              <a:cs typeface="Arial Unicode MS" pitchFamily="34" charset="-128"/>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ea typeface="Arial Unicode MS" pitchFamily="34" charset="-128"/>
              <a:cs typeface="Arial Unicode MS"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9"/>
          <p:cNvSpPr>
            <a:spLocks noGrp="1" noChangeArrowheads="1"/>
          </p:cNvSpPr>
          <p:nvPr>
            <p:ph type="sldNum" sz="quarter"/>
          </p:nvPr>
        </p:nvSpPr>
        <p:spPr>
          <a:noFill/>
        </p:spPr>
        <p:txBody>
          <a:bodyPr/>
          <a:lstStyle/>
          <a:p>
            <a:pPr>
              <a:buFont typeface="StarSymbol"/>
              <a:buNone/>
            </a:pPr>
            <a:fld id="{6842FCCC-23D1-4642-AEB4-2486199EAEE8}" type="slidenum">
              <a:rPr lang="en-GB" smtClean="0">
                <a:ea typeface="Arial Unicode MS" pitchFamily="34" charset="-128"/>
                <a:cs typeface="Arial Unicode MS" pitchFamily="34" charset="-128"/>
              </a:rPr>
              <a:pPr>
                <a:buFont typeface="StarSymbol"/>
                <a:buNone/>
              </a:pPr>
              <a:t>49</a:t>
            </a:fld>
            <a:endParaRPr lang="en-GB" smtClean="0">
              <a:ea typeface="Arial Unicode MS" pitchFamily="34" charset="-128"/>
              <a:cs typeface="Arial Unicode MS" pitchFamily="34" charset="-128"/>
            </a:endParaRPr>
          </a:p>
        </p:txBody>
      </p:sp>
      <p:sp>
        <p:nvSpPr>
          <p:cNvPr id="112643"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264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9"/>
          <p:cNvSpPr>
            <a:spLocks noGrp="1" noChangeArrowheads="1"/>
          </p:cNvSpPr>
          <p:nvPr>
            <p:ph type="sldNum" sz="quarter"/>
          </p:nvPr>
        </p:nvSpPr>
        <p:spPr>
          <a:noFill/>
        </p:spPr>
        <p:txBody>
          <a:bodyPr/>
          <a:lstStyle/>
          <a:p>
            <a:pPr>
              <a:buFont typeface="StarSymbol"/>
              <a:buNone/>
            </a:pPr>
            <a:fld id="{22234FE7-CB17-4516-8656-E03222AF208A}" type="slidenum">
              <a:rPr lang="en-GB" smtClean="0">
                <a:ea typeface="Arial Unicode MS" pitchFamily="34" charset="-128"/>
                <a:cs typeface="Arial Unicode MS" pitchFamily="34" charset="-128"/>
              </a:rPr>
              <a:pPr>
                <a:buFont typeface="StarSymbol"/>
                <a:buNone/>
              </a:pPr>
              <a:t>50</a:t>
            </a:fld>
            <a:endParaRPr lang="en-GB" smtClean="0">
              <a:ea typeface="Arial Unicode MS" pitchFamily="34" charset="-128"/>
              <a:cs typeface="Arial Unicode MS" pitchFamily="34" charset="-128"/>
            </a:endParaRPr>
          </a:p>
        </p:txBody>
      </p:sp>
      <p:sp>
        <p:nvSpPr>
          <p:cNvPr id="1136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3668" name="Text Box 2"/>
          <p:cNvSpPr>
            <a:spLocks noChangeArrowheads="1"/>
          </p:cNvSpPr>
          <p:nvPr>
            <p:ph type="body"/>
          </p:nvPr>
        </p:nvSpPr>
        <p:spPr>
          <a:xfrm>
            <a:off x="914400" y="4343400"/>
            <a:ext cx="5029200" cy="4114800"/>
          </a:xfrm>
          <a:noFill/>
          <a:ln/>
        </p:spPr>
        <p:txBody>
          <a:bodyPr>
            <a:spAutoFit/>
          </a:bodyPr>
          <a:lstStyle/>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We are pulled as well as pushed by events in our environment.  We do not just react to stimuli; we also behave in ways to </a:t>
            </a:r>
            <a:r>
              <a:rPr lang="en-GB" b="1" smtClean="0">
                <a:ea typeface="Arial Unicode MS" pitchFamily="34" charset="-128"/>
                <a:cs typeface="Arial Unicode MS" pitchFamily="34" charset="-128"/>
              </a:rPr>
              <a:t>produce</a:t>
            </a:r>
            <a:r>
              <a:rPr lang="en-GB" smtClean="0">
                <a:ea typeface="Arial Unicode MS" pitchFamily="34" charset="-128"/>
                <a:cs typeface="Arial Unicode MS" pitchFamily="34" charset="-128"/>
              </a:rPr>
              <a:t> or </a:t>
            </a:r>
            <a:r>
              <a:rPr lang="en-GB" b="1" smtClean="0">
                <a:ea typeface="Arial Unicode MS" pitchFamily="34" charset="-128"/>
                <a:cs typeface="Arial Unicode MS" pitchFamily="34" charset="-128"/>
              </a:rPr>
              <a:t>obtain </a:t>
            </a:r>
            <a:r>
              <a:rPr lang="en-GB" smtClean="0">
                <a:ea typeface="Arial Unicode MS" pitchFamily="34" charset="-128"/>
                <a:cs typeface="Arial Unicode MS" pitchFamily="34" charset="-128"/>
              </a:rPr>
              <a:t>certain environmental changes or stimuli.</a:t>
            </a:r>
          </a:p>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ea typeface="Arial Unicode MS" pitchFamily="34" charset="-128"/>
              <a:cs typeface="Arial Unicode MS" pitchFamily="34" charset="-128"/>
            </a:endParaRPr>
          </a:p>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smtClean="0">
                <a:ea typeface="Arial Unicode MS" pitchFamily="34" charset="-128"/>
                <a:cs typeface="Arial Unicode MS" pitchFamily="34" charset="-128"/>
              </a:rPr>
              <a:t>Shaping- </a:t>
            </a:r>
            <a:r>
              <a:rPr lang="en-GB" smtClean="0">
                <a:ea typeface="Arial Unicode MS" pitchFamily="34" charset="-128"/>
                <a:cs typeface="Arial Unicode MS" pitchFamily="34" charset="-128"/>
              </a:rPr>
              <a:t>process in which successively closer approximations to the desired response are reinforced until the response finally occurs</a:t>
            </a:r>
          </a:p>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smtClean="0">
                <a:ea typeface="Arial Unicode MS" pitchFamily="34" charset="-128"/>
                <a:cs typeface="Arial Unicode MS" pitchFamily="34" charset="-128"/>
              </a:rPr>
              <a:t>Consequences-</a:t>
            </a:r>
            <a:r>
              <a:rPr lang="en-GB" smtClean="0">
                <a:ea typeface="Arial Unicode MS" pitchFamily="34" charset="-128"/>
                <a:cs typeface="Arial Unicode MS" pitchFamily="34" charset="-128"/>
              </a:rPr>
              <a:t> what happens after a response</a:t>
            </a:r>
          </a:p>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smtClean="0">
                <a:ea typeface="Arial Unicode MS" pitchFamily="34" charset="-128"/>
                <a:cs typeface="Arial Unicode MS" pitchFamily="34" charset="-128"/>
              </a:rPr>
              <a:t>positive reinforcement</a:t>
            </a:r>
            <a:r>
              <a:rPr lang="en-GB" smtClean="0">
                <a:ea typeface="Arial Unicode MS" pitchFamily="34" charset="-128"/>
                <a:cs typeface="Arial Unicode MS" pitchFamily="34" charset="-128"/>
              </a:rPr>
              <a:t>- the arrival of some stimulus following a response which makes the response more likely to occur; stimulus called</a:t>
            </a:r>
          </a:p>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	a </a:t>
            </a:r>
            <a:r>
              <a:rPr lang="en-GB" b="1" smtClean="0">
                <a:ea typeface="Arial Unicode MS" pitchFamily="34" charset="-128"/>
                <a:cs typeface="Arial Unicode MS" pitchFamily="34" charset="-128"/>
              </a:rPr>
              <a:t>positive reinforcer</a:t>
            </a:r>
          </a:p>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smtClean="0">
                <a:ea typeface="Arial Unicode MS" pitchFamily="34" charset="-128"/>
                <a:cs typeface="Arial Unicode MS" pitchFamily="34" charset="-128"/>
              </a:rPr>
              <a:t>negative reinforcement- </a:t>
            </a:r>
            <a:r>
              <a:rPr lang="en-GB" smtClean="0">
                <a:ea typeface="Arial Unicode MS" pitchFamily="34" charset="-128"/>
                <a:cs typeface="Arial Unicode MS" pitchFamily="34" charset="-128"/>
              </a:rPr>
              <a:t>the removal of some stimulus following a response which makes the response more likely to occur; stimulus called a </a:t>
            </a:r>
            <a:r>
              <a:rPr lang="en-GB" b="1" smtClean="0">
                <a:ea typeface="Arial Unicode MS" pitchFamily="34" charset="-128"/>
                <a:cs typeface="Arial Unicode MS" pitchFamily="34" charset="-128"/>
              </a:rPr>
              <a:t>negative reinforcer</a:t>
            </a:r>
          </a:p>
          <a:p>
            <a:pPr eaLnBrk="1" hangingPunct="1">
              <a:lnSpc>
                <a:spcPct val="8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smtClean="0">
                <a:ea typeface="Arial Unicode MS" pitchFamily="34" charset="-128"/>
                <a:cs typeface="Arial Unicode MS" pitchFamily="34" charset="-128"/>
              </a:rPr>
              <a:t>punishment- </a:t>
            </a:r>
            <a:r>
              <a:rPr lang="en-GB" smtClean="0">
                <a:ea typeface="Arial Unicode MS" pitchFamily="34" charset="-128"/>
                <a:cs typeface="Arial Unicode MS" pitchFamily="34" charset="-128"/>
              </a:rPr>
              <a:t>opposite of reinforcement; the consequence of a response decreases the likelihood that the response will occur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p:nvPr>
        </p:nvSpPr>
        <p:spPr>
          <a:noFill/>
        </p:spPr>
        <p:txBody>
          <a:bodyPr/>
          <a:lstStyle/>
          <a:p>
            <a:pPr>
              <a:buFont typeface="StarSymbol"/>
              <a:buNone/>
            </a:pPr>
            <a:fld id="{DCA09C13-A5CA-44B7-B9F0-6EC4F91D678E}" type="slidenum">
              <a:rPr lang="en-US" smtClean="0">
                <a:ea typeface="Arial Unicode MS" pitchFamily="34" charset="-128"/>
                <a:cs typeface="Arial Unicode MS" pitchFamily="34" charset="-128"/>
              </a:rPr>
              <a:pPr>
                <a:buFont typeface="StarSymbol"/>
                <a:buNone/>
              </a:pPr>
              <a:t>51</a:t>
            </a:fld>
            <a:endParaRPr lang="en-US" smtClean="0">
              <a:ea typeface="Arial Unicode MS" pitchFamily="34" charset="-128"/>
              <a:cs typeface="Arial Unicode MS" pitchFamily="34" charset="-128"/>
            </a:endParaRPr>
          </a:p>
        </p:txBody>
      </p:sp>
      <p:sp>
        <p:nvSpPr>
          <p:cNvPr id="114691" name="Rectangle 2"/>
          <p:cNvSpPr>
            <a:spLocks noRot="1" noChangeArrowheads="1" noTextEdit="1"/>
          </p:cNvSpPr>
          <p:nvPr>
            <p:ph type="sldImg"/>
          </p:nvPr>
        </p:nvSpPr>
        <p:spPr>
          <a:xfrm>
            <a:off x="1144588" y="687388"/>
            <a:ext cx="4568825" cy="3425825"/>
          </a:xfrm>
          <a:ln w="12700" cap="flat"/>
        </p:spPr>
      </p:sp>
      <p:sp>
        <p:nvSpPr>
          <p:cNvPr id="114692" name="Rectangle 3"/>
          <p:cNvSpPr>
            <a:spLocks noGrp="1" noChangeArrowheads="1"/>
          </p:cNvSpPr>
          <p:nvPr>
            <p:ph type="body" idx="1"/>
          </p:nvPr>
        </p:nvSpPr>
        <p:spPr>
          <a:noFill/>
          <a:ln/>
        </p:spPr>
        <p:txBody>
          <a:bodyPr lIns="92075" tIns="46038" rIns="92075" bIns="46038"/>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9"/>
          <p:cNvSpPr>
            <a:spLocks noGrp="1" noChangeArrowheads="1"/>
          </p:cNvSpPr>
          <p:nvPr>
            <p:ph type="sldNum" sz="quarter"/>
          </p:nvPr>
        </p:nvSpPr>
        <p:spPr>
          <a:noFill/>
        </p:spPr>
        <p:txBody>
          <a:bodyPr/>
          <a:lstStyle/>
          <a:p>
            <a:pPr>
              <a:buFont typeface="StarSymbol"/>
              <a:buNone/>
            </a:pPr>
            <a:fld id="{E47A4E37-C02F-43AB-BB2D-E72879BBAB95}" type="slidenum">
              <a:rPr lang="en-GB" smtClean="0">
                <a:ea typeface="Arial Unicode MS" pitchFamily="34" charset="-128"/>
                <a:cs typeface="Arial Unicode MS" pitchFamily="34" charset="-128"/>
              </a:rPr>
              <a:pPr>
                <a:buFont typeface="StarSymbol"/>
                <a:buNone/>
              </a:pPr>
              <a:t>52</a:t>
            </a:fld>
            <a:endParaRPr lang="en-GB" smtClean="0">
              <a:ea typeface="Arial Unicode MS" pitchFamily="34" charset="-128"/>
              <a:cs typeface="Arial Unicode MS" pitchFamily="34" charset="-128"/>
            </a:endParaRPr>
          </a:p>
        </p:txBody>
      </p:sp>
      <p:sp>
        <p:nvSpPr>
          <p:cNvPr id="115715"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5716"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9"/>
          <p:cNvSpPr>
            <a:spLocks noGrp="1" noChangeArrowheads="1"/>
          </p:cNvSpPr>
          <p:nvPr>
            <p:ph type="sldNum" sz="quarter"/>
          </p:nvPr>
        </p:nvSpPr>
        <p:spPr>
          <a:noFill/>
        </p:spPr>
        <p:txBody>
          <a:bodyPr/>
          <a:lstStyle/>
          <a:p>
            <a:pPr>
              <a:buFont typeface="StarSymbol"/>
              <a:buNone/>
            </a:pPr>
            <a:fld id="{0A487451-6AF7-43C5-9130-EF890C5FF82C}" type="slidenum">
              <a:rPr lang="en-GB" smtClean="0">
                <a:ea typeface="Arial Unicode MS" pitchFamily="34" charset="-128"/>
                <a:cs typeface="Arial Unicode MS" pitchFamily="34" charset="-128"/>
              </a:rPr>
              <a:pPr>
                <a:buFont typeface="StarSymbol"/>
                <a:buNone/>
              </a:pPr>
              <a:t>53</a:t>
            </a:fld>
            <a:endParaRPr lang="en-GB" smtClean="0">
              <a:ea typeface="Arial Unicode MS" pitchFamily="34" charset="-128"/>
              <a:cs typeface="Arial Unicode MS" pitchFamily="34" charset="-128"/>
            </a:endParaRPr>
          </a:p>
        </p:txBody>
      </p:sp>
      <p:sp>
        <p:nvSpPr>
          <p:cNvPr id="1167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6740"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9"/>
          <p:cNvSpPr>
            <a:spLocks noGrp="1" noChangeArrowheads="1"/>
          </p:cNvSpPr>
          <p:nvPr>
            <p:ph type="sldNum" sz="quarter"/>
          </p:nvPr>
        </p:nvSpPr>
        <p:spPr>
          <a:noFill/>
        </p:spPr>
        <p:txBody>
          <a:bodyPr/>
          <a:lstStyle/>
          <a:p>
            <a:pPr>
              <a:buFont typeface="StarSymbol"/>
              <a:buNone/>
            </a:pPr>
            <a:fld id="{629DD397-EEC2-4D96-8D99-AFBAA16A4612}" type="slidenum">
              <a:rPr lang="en-GB" smtClean="0">
                <a:ea typeface="Arial Unicode MS" pitchFamily="34" charset="-128"/>
                <a:cs typeface="Arial Unicode MS" pitchFamily="34" charset="-128"/>
              </a:rPr>
              <a:pPr>
                <a:buFont typeface="StarSymbol"/>
                <a:buNone/>
              </a:pPr>
              <a:t>54</a:t>
            </a:fld>
            <a:endParaRPr lang="en-GB" smtClean="0">
              <a:ea typeface="Arial Unicode MS" pitchFamily="34" charset="-128"/>
              <a:cs typeface="Arial Unicode MS" pitchFamily="34" charset="-128"/>
            </a:endParaRPr>
          </a:p>
        </p:txBody>
      </p:sp>
      <p:sp>
        <p:nvSpPr>
          <p:cNvPr id="117763"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776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9"/>
          <p:cNvSpPr>
            <a:spLocks noGrp="1" noChangeArrowheads="1"/>
          </p:cNvSpPr>
          <p:nvPr>
            <p:ph type="sldNum" sz="quarter"/>
          </p:nvPr>
        </p:nvSpPr>
        <p:spPr>
          <a:noFill/>
        </p:spPr>
        <p:txBody>
          <a:bodyPr/>
          <a:lstStyle/>
          <a:p>
            <a:pPr>
              <a:buFont typeface="StarSymbol"/>
              <a:buNone/>
            </a:pPr>
            <a:fld id="{77F9DDCD-164B-452A-B0EC-36C3C1FD32EB}" type="slidenum">
              <a:rPr lang="en-GB" smtClean="0">
                <a:ea typeface="Arial Unicode MS" pitchFamily="34" charset="-128"/>
                <a:cs typeface="Arial Unicode MS" pitchFamily="34" charset="-128"/>
              </a:rPr>
              <a:pPr>
                <a:buFont typeface="StarSymbol"/>
                <a:buNone/>
              </a:pPr>
              <a:t>6</a:t>
            </a:fld>
            <a:endParaRPr lang="en-GB" smtClean="0">
              <a:ea typeface="Arial Unicode MS" pitchFamily="34" charset="-128"/>
              <a:cs typeface="Arial Unicode MS" pitchFamily="34" charset="-128"/>
            </a:endParaRPr>
          </a:p>
        </p:txBody>
      </p:sp>
      <p:sp>
        <p:nvSpPr>
          <p:cNvPr id="727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270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9"/>
          <p:cNvSpPr>
            <a:spLocks noGrp="1" noChangeArrowheads="1"/>
          </p:cNvSpPr>
          <p:nvPr>
            <p:ph type="sldNum" sz="quarter"/>
          </p:nvPr>
        </p:nvSpPr>
        <p:spPr>
          <a:noFill/>
        </p:spPr>
        <p:txBody>
          <a:bodyPr/>
          <a:lstStyle/>
          <a:p>
            <a:pPr>
              <a:buFont typeface="StarSymbol"/>
              <a:buNone/>
            </a:pPr>
            <a:fld id="{B98B3095-940F-4DA5-90C8-BC8BFFAB24D6}" type="slidenum">
              <a:rPr lang="en-GB" smtClean="0">
                <a:ea typeface="Arial Unicode MS" pitchFamily="34" charset="-128"/>
                <a:cs typeface="Arial Unicode MS" pitchFamily="34" charset="-128"/>
              </a:rPr>
              <a:pPr>
                <a:buFont typeface="StarSymbol"/>
                <a:buNone/>
              </a:pPr>
              <a:t>55</a:t>
            </a:fld>
            <a:endParaRPr lang="en-GB" smtClean="0">
              <a:ea typeface="Arial Unicode MS" pitchFamily="34" charset="-128"/>
              <a:cs typeface="Arial Unicode MS" pitchFamily="34" charset="-128"/>
            </a:endParaRPr>
          </a:p>
        </p:txBody>
      </p:sp>
      <p:sp>
        <p:nvSpPr>
          <p:cNvPr id="118787"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878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9"/>
          <p:cNvSpPr>
            <a:spLocks noGrp="1" noChangeArrowheads="1"/>
          </p:cNvSpPr>
          <p:nvPr>
            <p:ph type="sldNum" sz="quarter"/>
          </p:nvPr>
        </p:nvSpPr>
        <p:spPr>
          <a:noFill/>
        </p:spPr>
        <p:txBody>
          <a:bodyPr/>
          <a:lstStyle/>
          <a:p>
            <a:pPr>
              <a:buFont typeface="StarSymbol"/>
              <a:buNone/>
            </a:pPr>
            <a:fld id="{A2D1BAD4-9E56-4E4E-912F-F1C570F6DB9F}" type="slidenum">
              <a:rPr lang="en-GB" smtClean="0">
                <a:ea typeface="Arial Unicode MS" pitchFamily="34" charset="-128"/>
                <a:cs typeface="Arial Unicode MS" pitchFamily="34" charset="-128"/>
              </a:rPr>
              <a:pPr>
                <a:buFont typeface="StarSymbol"/>
                <a:buNone/>
              </a:pPr>
              <a:t>56</a:t>
            </a:fld>
            <a:endParaRPr lang="en-GB" smtClean="0">
              <a:ea typeface="Arial Unicode MS" pitchFamily="34" charset="-128"/>
              <a:cs typeface="Arial Unicode MS" pitchFamily="34" charset="-128"/>
            </a:endParaRPr>
          </a:p>
        </p:txBody>
      </p:sp>
      <p:sp>
        <p:nvSpPr>
          <p:cNvPr id="1198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981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9"/>
          <p:cNvSpPr>
            <a:spLocks noGrp="1" noChangeArrowheads="1"/>
          </p:cNvSpPr>
          <p:nvPr>
            <p:ph type="sldNum" sz="quarter"/>
          </p:nvPr>
        </p:nvSpPr>
        <p:spPr>
          <a:noFill/>
        </p:spPr>
        <p:txBody>
          <a:bodyPr/>
          <a:lstStyle/>
          <a:p>
            <a:pPr>
              <a:buFont typeface="StarSymbol"/>
              <a:buNone/>
            </a:pPr>
            <a:fld id="{187A460B-BE09-4789-8E3D-10C06AB51C86}" type="slidenum">
              <a:rPr lang="en-GB" smtClean="0">
                <a:ea typeface="Arial Unicode MS" pitchFamily="34" charset="-128"/>
                <a:cs typeface="Arial Unicode MS" pitchFamily="34" charset="-128"/>
              </a:rPr>
              <a:pPr>
                <a:buFont typeface="StarSymbol"/>
                <a:buNone/>
              </a:pPr>
              <a:t>57</a:t>
            </a:fld>
            <a:endParaRPr lang="en-GB" smtClean="0">
              <a:ea typeface="Arial Unicode MS" pitchFamily="34" charset="-128"/>
              <a:cs typeface="Arial Unicode MS" pitchFamily="34" charset="-128"/>
            </a:endParaRPr>
          </a:p>
        </p:txBody>
      </p:sp>
      <p:sp>
        <p:nvSpPr>
          <p:cNvPr id="120835" name="Rectangle 1"/>
          <p:cNvSpPr>
            <a:spLocks noChangeArrowheads="1" noTextEdit="1"/>
          </p:cNvSpPr>
          <p:nvPr>
            <p:ph type="sldImg"/>
          </p:nvPr>
        </p:nvSpPr>
        <p:spPr>
          <a:xfrm>
            <a:off x="1143000" y="685800"/>
            <a:ext cx="4572000" cy="3429000"/>
          </a:xfrm>
          <a:ln/>
        </p:spPr>
      </p:sp>
      <p:sp>
        <p:nvSpPr>
          <p:cNvPr id="120836" name="Rectangle 2"/>
          <p:cNvSpPr>
            <a:spLocks noChangeArrowheads="1"/>
          </p:cNvSpPr>
          <p:nvPr>
            <p:ph type="body" idx="1"/>
          </p:nvPr>
        </p:nvSpPr>
        <p:spPr>
          <a:xfrm>
            <a:off x="685800" y="4343400"/>
            <a:ext cx="5486400" cy="4116388"/>
          </a:xfrm>
          <a:noFill/>
          <a:ln/>
        </p:spPr>
        <p:txBody>
          <a:bodyPr wrap="none" anchor="ct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9"/>
          <p:cNvSpPr>
            <a:spLocks noGrp="1" noChangeArrowheads="1"/>
          </p:cNvSpPr>
          <p:nvPr>
            <p:ph type="sldNum" sz="quarter"/>
          </p:nvPr>
        </p:nvSpPr>
        <p:spPr>
          <a:noFill/>
        </p:spPr>
        <p:txBody>
          <a:bodyPr/>
          <a:lstStyle/>
          <a:p>
            <a:pPr>
              <a:buFont typeface="StarSymbol"/>
              <a:buNone/>
            </a:pPr>
            <a:fld id="{934C1025-FB1C-4B78-9264-D1CA817F8C0E}" type="slidenum">
              <a:rPr lang="en-GB" smtClean="0">
                <a:ea typeface="Arial Unicode MS" pitchFamily="34" charset="-128"/>
                <a:cs typeface="Arial Unicode MS" pitchFamily="34" charset="-128"/>
              </a:rPr>
              <a:pPr>
                <a:buFont typeface="StarSymbol"/>
                <a:buNone/>
              </a:pPr>
              <a:t>58</a:t>
            </a:fld>
            <a:endParaRPr lang="en-GB" smtClean="0">
              <a:ea typeface="Arial Unicode MS" pitchFamily="34" charset="-128"/>
              <a:cs typeface="Arial Unicode MS" pitchFamily="34" charset="-128"/>
            </a:endParaRPr>
          </a:p>
        </p:txBody>
      </p:sp>
      <p:sp>
        <p:nvSpPr>
          <p:cNvPr id="1218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1860"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
          <p:cNvSpPr>
            <a:spLocks noGrp="1" noChangeArrowheads="1"/>
          </p:cNvSpPr>
          <p:nvPr>
            <p:ph type="sldNum" sz="quarter"/>
          </p:nvPr>
        </p:nvSpPr>
        <p:spPr>
          <a:noFill/>
        </p:spPr>
        <p:txBody>
          <a:bodyPr/>
          <a:lstStyle/>
          <a:p>
            <a:pPr>
              <a:buFont typeface="StarSymbol"/>
              <a:buNone/>
            </a:pPr>
            <a:fld id="{4C88FC90-ACC4-451D-B59F-E6A98168916B}" type="slidenum">
              <a:rPr lang="en-GB" smtClean="0">
                <a:ea typeface="Arial Unicode MS" pitchFamily="34" charset="-128"/>
                <a:cs typeface="Arial Unicode MS" pitchFamily="34" charset="-128"/>
              </a:rPr>
              <a:pPr>
                <a:buFont typeface="StarSymbol"/>
                <a:buNone/>
              </a:pPr>
              <a:t>59</a:t>
            </a:fld>
            <a:endParaRPr lang="en-GB" smtClean="0">
              <a:ea typeface="Arial Unicode MS" pitchFamily="34" charset="-128"/>
              <a:cs typeface="Arial Unicode MS" pitchFamily="34" charset="-128"/>
            </a:endParaRPr>
          </a:p>
        </p:txBody>
      </p:sp>
      <p:sp>
        <p:nvSpPr>
          <p:cNvPr id="122883"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288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9"/>
          <p:cNvSpPr>
            <a:spLocks noGrp="1" noChangeArrowheads="1"/>
          </p:cNvSpPr>
          <p:nvPr>
            <p:ph type="sldNum" sz="quarter"/>
          </p:nvPr>
        </p:nvSpPr>
        <p:spPr>
          <a:noFill/>
        </p:spPr>
        <p:txBody>
          <a:bodyPr/>
          <a:lstStyle/>
          <a:p>
            <a:pPr>
              <a:buFont typeface="StarSymbol"/>
              <a:buNone/>
            </a:pPr>
            <a:fld id="{C02CE20B-DDEC-425F-B839-9B4D25A9AA43}" type="slidenum">
              <a:rPr lang="en-GB" smtClean="0">
                <a:ea typeface="Arial Unicode MS" pitchFamily="34" charset="-128"/>
                <a:cs typeface="Arial Unicode MS" pitchFamily="34" charset="-128"/>
              </a:rPr>
              <a:pPr>
                <a:buFont typeface="StarSymbol"/>
                <a:buNone/>
              </a:pPr>
              <a:t>60</a:t>
            </a:fld>
            <a:endParaRPr lang="en-GB" smtClean="0">
              <a:ea typeface="Arial Unicode MS" pitchFamily="34" charset="-128"/>
              <a:cs typeface="Arial Unicode MS" pitchFamily="34" charset="-128"/>
            </a:endParaRPr>
          </a:p>
        </p:txBody>
      </p:sp>
      <p:sp>
        <p:nvSpPr>
          <p:cNvPr id="1239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3908"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p:cNvSpPr>
            <a:spLocks noGrp="1" noChangeArrowheads="1"/>
          </p:cNvSpPr>
          <p:nvPr>
            <p:ph type="sldNum" sz="quarter"/>
          </p:nvPr>
        </p:nvSpPr>
        <p:spPr>
          <a:noFill/>
        </p:spPr>
        <p:txBody>
          <a:bodyPr/>
          <a:lstStyle/>
          <a:p>
            <a:pPr>
              <a:buFont typeface="StarSymbol"/>
              <a:buNone/>
            </a:pPr>
            <a:fld id="{420AD63D-6F26-4AFE-ADA2-7F6E4036221B}" type="slidenum">
              <a:rPr lang="en-GB" smtClean="0">
                <a:ea typeface="Arial Unicode MS" pitchFamily="34" charset="-128"/>
                <a:cs typeface="Arial Unicode MS" pitchFamily="34" charset="-128"/>
              </a:rPr>
              <a:pPr>
                <a:buFont typeface="StarSymbol"/>
                <a:buNone/>
              </a:pPr>
              <a:t>61</a:t>
            </a:fld>
            <a:endParaRPr lang="en-GB" smtClean="0">
              <a:ea typeface="Arial Unicode MS" pitchFamily="34" charset="-128"/>
              <a:cs typeface="Arial Unicode MS" pitchFamily="34" charset="-128"/>
            </a:endParaRPr>
          </a:p>
        </p:txBody>
      </p:sp>
      <p:sp>
        <p:nvSpPr>
          <p:cNvPr id="124931"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493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9"/>
          <p:cNvSpPr>
            <a:spLocks noGrp="1" noChangeArrowheads="1"/>
          </p:cNvSpPr>
          <p:nvPr>
            <p:ph type="sldNum" sz="quarter"/>
          </p:nvPr>
        </p:nvSpPr>
        <p:spPr>
          <a:noFill/>
        </p:spPr>
        <p:txBody>
          <a:bodyPr/>
          <a:lstStyle/>
          <a:p>
            <a:pPr>
              <a:buFont typeface="StarSymbol"/>
              <a:buNone/>
            </a:pPr>
            <a:fld id="{97F66802-279C-4F8E-BEBB-0A854B058A5E}" type="slidenum">
              <a:rPr lang="en-GB" smtClean="0">
                <a:ea typeface="Arial Unicode MS" pitchFamily="34" charset="-128"/>
                <a:cs typeface="Arial Unicode MS" pitchFamily="34" charset="-128"/>
              </a:rPr>
              <a:pPr>
                <a:buFont typeface="StarSymbol"/>
                <a:buNone/>
              </a:pPr>
              <a:t>62</a:t>
            </a:fld>
            <a:endParaRPr lang="en-GB" smtClean="0">
              <a:ea typeface="Arial Unicode MS" pitchFamily="34" charset="-128"/>
              <a:cs typeface="Arial Unicode MS" pitchFamily="34" charset="-128"/>
            </a:endParaRPr>
          </a:p>
        </p:txBody>
      </p:sp>
      <p:sp>
        <p:nvSpPr>
          <p:cNvPr id="1259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5956"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9"/>
          <p:cNvSpPr>
            <a:spLocks noGrp="1" noChangeArrowheads="1"/>
          </p:cNvSpPr>
          <p:nvPr>
            <p:ph type="sldNum" sz="quarter"/>
          </p:nvPr>
        </p:nvSpPr>
        <p:spPr>
          <a:noFill/>
        </p:spPr>
        <p:txBody>
          <a:bodyPr/>
          <a:lstStyle/>
          <a:p>
            <a:pPr>
              <a:buFont typeface="StarSymbol"/>
              <a:buNone/>
            </a:pPr>
            <a:fld id="{151B3DB5-B26F-4814-BC2E-94A88F6F9F76}" type="slidenum">
              <a:rPr lang="en-GB" smtClean="0">
                <a:ea typeface="Arial Unicode MS" pitchFamily="34" charset="-128"/>
                <a:cs typeface="Arial Unicode MS" pitchFamily="34" charset="-128"/>
              </a:rPr>
              <a:pPr>
                <a:buFont typeface="StarSymbol"/>
                <a:buNone/>
              </a:pPr>
              <a:t>63</a:t>
            </a:fld>
            <a:endParaRPr lang="en-GB" smtClean="0">
              <a:ea typeface="Arial Unicode MS" pitchFamily="34" charset="-128"/>
              <a:cs typeface="Arial Unicode MS" pitchFamily="34" charset="-128"/>
            </a:endParaRPr>
          </a:p>
        </p:txBody>
      </p:sp>
      <p:sp>
        <p:nvSpPr>
          <p:cNvPr id="1269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6980"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p:spPr>
        <p:txBody>
          <a:bodyPr/>
          <a:lstStyle/>
          <a:p>
            <a:pPr>
              <a:buFont typeface="StarSymbol"/>
              <a:buNone/>
            </a:pPr>
            <a:fld id="{EE19CF9F-B286-455E-83AE-854F3BB15D66}" type="slidenum">
              <a:rPr lang="en-GB" smtClean="0">
                <a:ea typeface="Arial Unicode MS" pitchFamily="34" charset="-128"/>
                <a:cs typeface="Arial Unicode MS" pitchFamily="34" charset="-128"/>
              </a:rPr>
              <a:pPr>
                <a:buFont typeface="StarSymbol"/>
                <a:buNone/>
              </a:pPr>
              <a:t>64</a:t>
            </a:fld>
            <a:endParaRPr lang="en-GB" smtClean="0">
              <a:ea typeface="Arial Unicode MS" pitchFamily="34" charset="-128"/>
              <a:cs typeface="Arial Unicode MS" pitchFamily="34" charset="-128"/>
            </a:endParaRPr>
          </a:p>
        </p:txBody>
      </p:sp>
      <p:sp>
        <p:nvSpPr>
          <p:cNvPr id="128003"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8004"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p:nvPr>
        </p:nvSpPr>
        <p:spPr>
          <a:noFill/>
        </p:spPr>
        <p:txBody>
          <a:bodyPr/>
          <a:lstStyle/>
          <a:p>
            <a:pPr>
              <a:buFont typeface="StarSymbol"/>
              <a:buNone/>
            </a:pPr>
            <a:fld id="{9C1FCBAE-952D-44F1-A91F-7E0F9529AA58}" type="slidenum">
              <a:rPr lang="en-GB" smtClean="0">
                <a:ea typeface="Arial Unicode MS" pitchFamily="34" charset="-128"/>
                <a:cs typeface="Arial Unicode MS" pitchFamily="34" charset="-128"/>
              </a:rPr>
              <a:pPr>
                <a:buFont typeface="StarSymbol"/>
                <a:buNone/>
              </a:pPr>
              <a:t>7</a:t>
            </a:fld>
            <a:endParaRPr lang="en-GB" smtClean="0">
              <a:ea typeface="Arial Unicode MS" pitchFamily="34" charset="-128"/>
              <a:cs typeface="Arial Unicode MS" pitchFamily="34" charset="-128"/>
            </a:endParaRPr>
          </a:p>
        </p:txBody>
      </p:sp>
      <p:sp>
        <p:nvSpPr>
          <p:cNvPr id="737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3732"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9"/>
          <p:cNvSpPr>
            <a:spLocks noGrp="1" noChangeArrowheads="1"/>
          </p:cNvSpPr>
          <p:nvPr>
            <p:ph type="sldNum" sz="quarter"/>
          </p:nvPr>
        </p:nvSpPr>
        <p:spPr>
          <a:noFill/>
        </p:spPr>
        <p:txBody>
          <a:bodyPr/>
          <a:lstStyle/>
          <a:p>
            <a:pPr>
              <a:buFont typeface="StarSymbol"/>
              <a:buNone/>
            </a:pPr>
            <a:fld id="{89323009-461A-427C-9AE4-E1F538674B62}" type="slidenum">
              <a:rPr lang="en-GB" smtClean="0">
                <a:ea typeface="Arial Unicode MS" pitchFamily="34" charset="-128"/>
                <a:cs typeface="Arial Unicode MS" pitchFamily="34" charset="-128"/>
              </a:rPr>
              <a:pPr>
                <a:buFont typeface="StarSymbol"/>
                <a:buNone/>
              </a:pPr>
              <a:t>8</a:t>
            </a:fld>
            <a:endParaRPr lang="en-GB" smtClean="0">
              <a:ea typeface="Arial Unicode MS" pitchFamily="34" charset="-128"/>
              <a:cs typeface="Arial Unicode MS" pitchFamily="34" charset="-128"/>
            </a:endParaRPr>
          </a:p>
        </p:txBody>
      </p:sp>
      <p:sp>
        <p:nvSpPr>
          <p:cNvPr id="747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4756" name="Rectangle 2"/>
          <p:cNvSpPr>
            <a:spLocks noChangeArrowheads="1"/>
          </p:cNvSpPr>
          <p:nvPr>
            <p:ph type="body"/>
          </p:nvPr>
        </p:nvSpPr>
        <p:spPr>
          <a:xfrm>
            <a:off x="914400" y="4343400"/>
            <a:ext cx="5026025" cy="4124325"/>
          </a:xfrm>
          <a:solidFill>
            <a:srgbClr val="FFFFFF"/>
          </a:solidFill>
          <a:ln w="9360">
            <a:solidFill>
              <a:srgbClr val="000000"/>
            </a:solidFill>
            <a:miter lim="800000"/>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9"/>
          <p:cNvSpPr>
            <a:spLocks noGrp="1" noChangeArrowheads="1"/>
          </p:cNvSpPr>
          <p:nvPr>
            <p:ph type="sldNum" sz="quarter"/>
          </p:nvPr>
        </p:nvSpPr>
        <p:spPr>
          <a:noFill/>
        </p:spPr>
        <p:txBody>
          <a:bodyPr/>
          <a:lstStyle/>
          <a:p>
            <a:pPr>
              <a:buFont typeface="StarSymbol"/>
              <a:buNone/>
            </a:pPr>
            <a:fld id="{88FD6B33-5271-4EDA-AD6A-B039F26B5E5C}" type="slidenum">
              <a:rPr lang="en-GB" smtClean="0">
                <a:ea typeface="Arial Unicode MS" pitchFamily="34" charset="-128"/>
                <a:cs typeface="Arial Unicode MS" pitchFamily="34" charset="-128"/>
              </a:rPr>
              <a:pPr>
                <a:buFont typeface="StarSymbol"/>
                <a:buNone/>
              </a:pPr>
              <a:t>9</a:t>
            </a:fld>
            <a:endParaRPr lang="en-GB" smtClean="0">
              <a:ea typeface="Arial Unicode MS" pitchFamily="34" charset="-128"/>
              <a:cs typeface="Arial Unicode MS" pitchFamily="34" charset="-128"/>
            </a:endParaRPr>
          </a:p>
        </p:txBody>
      </p:sp>
      <p:sp>
        <p:nvSpPr>
          <p:cNvPr id="757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5780" name="Rectangle 2"/>
          <p:cNvSpPr>
            <a:spLocks noChangeArrowheads="1"/>
          </p:cNvSpPr>
          <p:nvPr>
            <p:ph type="body"/>
          </p:nvPr>
        </p:nvSpPr>
        <p:spPr>
          <a:xfrm>
            <a:off x="914400" y="4343400"/>
            <a:ext cx="5026025" cy="4114800"/>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9"/>
          <p:cNvSpPr>
            <a:spLocks noGrp="1" noChangeArrowheads="1"/>
          </p:cNvSpPr>
          <p:nvPr>
            <p:ph type="sldNum" sz="quarter"/>
          </p:nvPr>
        </p:nvSpPr>
        <p:spPr>
          <a:noFill/>
        </p:spPr>
        <p:txBody>
          <a:bodyPr/>
          <a:lstStyle/>
          <a:p>
            <a:pPr>
              <a:buFont typeface="StarSymbol"/>
              <a:buNone/>
            </a:pPr>
            <a:fld id="{A6BB6E00-A523-480A-9FF9-445FD4E2E082}" type="slidenum">
              <a:rPr lang="en-GB" smtClean="0">
                <a:ea typeface="Arial Unicode MS" pitchFamily="34" charset="-128"/>
                <a:cs typeface="Arial Unicode MS" pitchFamily="34" charset="-128"/>
              </a:rPr>
              <a:pPr>
                <a:buFont typeface="StarSymbol"/>
                <a:buNone/>
              </a:pPr>
              <a:t>10</a:t>
            </a:fld>
            <a:endParaRPr lang="en-GB" smtClean="0">
              <a:ea typeface="Arial Unicode MS" pitchFamily="34" charset="-128"/>
              <a:cs typeface="Arial Unicode MS" pitchFamily="34" charset="-128"/>
            </a:endParaRPr>
          </a:p>
        </p:txBody>
      </p:sp>
      <p:sp>
        <p:nvSpPr>
          <p:cNvPr id="768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6804" name="Text Box 2"/>
          <p:cNvSpPr>
            <a:spLocks noChangeArrowheads="1"/>
          </p:cNvSpPr>
          <p:nvPr>
            <p:ph type="body"/>
          </p:nvPr>
        </p:nvSpPr>
        <p:spPr>
          <a:xfrm>
            <a:off x="914400" y="4343400"/>
            <a:ext cx="5029200" cy="4114800"/>
          </a:xfrm>
          <a:noFill/>
          <a:ln/>
        </p:spPr>
        <p:txBody>
          <a:bodyPr>
            <a:spAutoFit/>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Arial Unicode MS" pitchFamily="34" charset="-128"/>
                <a:cs typeface="Arial Unicode MS"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FD032FF4-7C74-4867-B91D-C54FBC899F1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541E45E7-4256-4B15-8BB0-681027F1981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020763"/>
            <a:ext cx="1941513" cy="4770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0763"/>
            <a:ext cx="5673725" cy="4770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E6634EA0-76EF-4439-BE28-0C327684C9D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a:p>
            <a:pPr>
              <a:defRPr/>
            </a:pPr>
            <a:endParaRPr lang="en-US"/>
          </a:p>
          <a:p>
            <a:pPr>
              <a:defRPr/>
            </a:pPr>
            <a:r>
              <a:rPr lang="en-US"/>
              <a:t>Copyright © Allyn &amp; Bacon 2008</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26524E92-B802-4605-BC5F-01DAABD11B1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a:p>
            <a:pPr>
              <a:defRPr/>
            </a:pPr>
            <a:endParaRPr lang="en-US"/>
          </a:p>
          <a:p>
            <a:pPr>
              <a:defRPr/>
            </a:pPr>
            <a:r>
              <a:rPr lang="en-US"/>
              <a:t>Copyright © Allyn &amp; Bacon 2008</a:t>
            </a: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FABF2E03-B029-4976-95E4-9882F5667BE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16D1E299-460C-4EF2-87DD-B341FC850EAC}"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04FC51D2-F89C-4662-A8EE-3C376F571842}"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33B8F6CE-156E-4B2F-925B-6874CA639ED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A3418702-0D46-4F2E-9513-6835790128D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idx="10"/>
          </p:nvPr>
        </p:nvSpPr>
        <p:spPr>
          <a:ln/>
        </p:spPr>
        <p:txBody>
          <a:bodyPr/>
          <a:lstStyle>
            <a:lvl1pPr>
              <a:defRPr/>
            </a:lvl1pPr>
          </a:lstStyle>
          <a:p>
            <a:pPr>
              <a:defRPr/>
            </a:pPr>
            <a:endParaRPr lang="en-GB"/>
          </a:p>
        </p:txBody>
      </p:sp>
      <p:sp>
        <p:nvSpPr>
          <p:cNvPr id="8" name="Rectangle 3"/>
          <p:cNvSpPr>
            <a:spLocks noGrp="1" noChangeArrowheads="1"/>
          </p:cNvSpPr>
          <p:nvPr>
            <p:ph type="ftr" idx="11"/>
          </p:nvPr>
        </p:nvSpPr>
        <p:spPr>
          <a:ln/>
        </p:spPr>
        <p:txBody>
          <a:bodyPr/>
          <a:lstStyle>
            <a:lvl1pPr>
              <a:defRPr/>
            </a:lvl1pPr>
          </a:lstStyle>
          <a:p>
            <a:pPr>
              <a:defRPr/>
            </a:pPr>
            <a:endParaRPr lang="en-GB"/>
          </a:p>
        </p:txBody>
      </p:sp>
      <p:sp>
        <p:nvSpPr>
          <p:cNvPr id="9" name="Rectangle 4"/>
          <p:cNvSpPr>
            <a:spLocks noGrp="1" noChangeArrowheads="1"/>
          </p:cNvSpPr>
          <p:nvPr>
            <p:ph type="sldNum" idx="12"/>
          </p:nvPr>
        </p:nvSpPr>
        <p:spPr>
          <a:ln/>
        </p:spPr>
        <p:txBody>
          <a:bodyPr/>
          <a:lstStyle>
            <a:lvl1pPr>
              <a:defRPr/>
            </a:lvl1pPr>
          </a:lstStyle>
          <a:p>
            <a:pPr>
              <a:defRPr/>
            </a:pPr>
            <a:fld id="{B36555DF-0B94-4222-AC9D-C14855522E83}"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8FEAFF47-238C-4754-82A7-0AB8105F783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3058E641-6662-4A2F-BDCD-898116840459}"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GB"/>
          </a:p>
        </p:txBody>
      </p:sp>
      <p:sp>
        <p:nvSpPr>
          <p:cNvPr id="3" name="Rectangle 3"/>
          <p:cNvSpPr>
            <a:spLocks noGrp="1" noChangeArrowheads="1"/>
          </p:cNvSpPr>
          <p:nvPr>
            <p:ph type="ftr" idx="11"/>
          </p:nvPr>
        </p:nvSpPr>
        <p:spPr>
          <a:ln/>
        </p:spPr>
        <p:txBody>
          <a:bodyPr/>
          <a:lstStyle>
            <a:lvl1pPr>
              <a:defRPr/>
            </a:lvl1pPr>
          </a:lstStyle>
          <a:p>
            <a:pPr>
              <a:defRPr/>
            </a:pPr>
            <a:endParaRPr lang="en-GB"/>
          </a:p>
        </p:txBody>
      </p:sp>
      <p:sp>
        <p:nvSpPr>
          <p:cNvPr id="4" name="Rectangle 4"/>
          <p:cNvSpPr>
            <a:spLocks noGrp="1" noChangeArrowheads="1"/>
          </p:cNvSpPr>
          <p:nvPr>
            <p:ph type="sldNum" idx="12"/>
          </p:nvPr>
        </p:nvSpPr>
        <p:spPr>
          <a:ln/>
        </p:spPr>
        <p:txBody>
          <a:bodyPr/>
          <a:lstStyle>
            <a:lvl1pPr>
              <a:defRPr/>
            </a:lvl1pPr>
          </a:lstStyle>
          <a:p>
            <a:pPr>
              <a:defRPr/>
            </a:pPr>
            <a:fld id="{48C3D5A8-C0F1-4D38-9629-39984EB911D6}"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F1A1C9F7-3D04-41AA-9D28-8900FDA598DD}"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32BB5ADD-557D-4999-8E50-4BB6CF17330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CDF42EE7-1582-4FC0-A951-8F8052D6BC04}"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6625"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8261A7E3-9050-4B9D-85AD-43F6CCFC44FA}"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41413"/>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B5F54FB9-314C-4745-B156-E21A464E8D5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94C5E715-4D85-4552-A139-606D26DE0E6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06825"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828800"/>
            <a:ext cx="3808413"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endParaRPr lang="en-GB"/>
          </a:p>
        </p:txBody>
      </p:sp>
      <p:sp>
        <p:nvSpPr>
          <p:cNvPr id="7" name="Rectangle 7"/>
          <p:cNvSpPr>
            <a:spLocks noGrp="1" noChangeArrowheads="1"/>
          </p:cNvSpPr>
          <p:nvPr>
            <p:ph type="sldNum" idx="12"/>
          </p:nvPr>
        </p:nvSpPr>
        <p:spPr>
          <a:ln/>
        </p:spPr>
        <p:txBody>
          <a:bodyPr/>
          <a:lstStyle>
            <a:lvl1pPr>
              <a:defRPr/>
            </a:lvl1pPr>
          </a:lstStyle>
          <a:p>
            <a:pPr>
              <a:defRPr/>
            </a:pPr>
            <a:fld id="{13844053-F378-4254-AB03-73FE489A2A5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pPr>
              <a:defRPr/>
            </a:pPr>
            <a:endParaRPr lang="en-GB"/>
          </a:p>
        </p:txBody>
      </p:sp>
      <p:sp>
        <p:nvSpPr>
          <p:cNvPr id="8" name="Rectangle 6"/>
          <p:cNvSpPr>
            <a:spLocks noGrp="1" noChangeArrowheads="1"/>
          </p:cNvSpPr>
          <p:nvPr>
            <p:ph type="ftr" idx="11"/>
          </p:nvPr>
        </p:nvSpPr>
        <p:spPr>
          <a:ln/>
        </p:spPr>
        <p:txBody>
          <a:bodyPr/>
          <a:lstStyle>
            <a:lvl1pPr>
              <a:defRPr/>
            </a:lvl1pPr>
          </a:lstStyle>
          <a:p>
            <a:pPr>
              <a:defRPr/>
            </a:pPr>
            <a:endParaRPr lang="en-GB"/>
          </a:p>
        </p:txBody>
      </p:sp>
      <p:sp>
        <p:nvSpPr>
          <p:cNvPr id="9" name="Rectangle 7"/>
          <p:cNvSpPr>
            <a:spLocks noGrp="1" noChangeArrowheads="1"/>
          </p:cNvSpPr>
          <p:nvPr>
            <p:ph type="sldNum" idx="12"/>
          </p:nvPr>
        </p:nvSpPr>
        <p:spPr>
          <a:ln/>
        </p:spPr>
        <p:txBody>
          <a:bodyPr/>
          <a:lstStyle>
            <a:lvl1pPr>
              <a:defRPr/>
            </a:lvl1pPr>
          </a:lstStyle>
          <a:p>
            <a:pPr>
              <a:defRPr/>
            </a:pPr>
            <a:fld id="{4E7BE6B1-C340-46BA-B1B5-2C4C47B4F5B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GB"/>
          </a:p>
        </p:txBody>
      </p:sp>
      <p:sp>
        <p:nvSpPr>
          <p:cNvPr id="4" name="Rectangle 6"/>
          <p:cNvSpPr>
            <a:spLocks noGrp="1" noChangeArrowheads="1"/>
          </p:cNvSpPr>
          <p:nvPr>
            <p:ph type="ftr" idx="11"/>
          </p:nvPr>
        </p:nvSpPr>
        <p:spPr>
          <a:ln/>
        </p:spPr>
        <p:txBody>
          <a:bodyPr/>
          <a:lstStyle>
            <a:lvl1pPr>
              <a:defRPr/>
            </a:lvl1pPr>
          </a:lstStyle>
          <a:p>
            <a:pPr>
              <a:defRPr/>
            </a:pPr>
            <a:endParaRPr lang="en-GB"/>
          </a:p>
        </p:txBody>
      </p:sp>
      <p:sp>
        <p:nvSpPr>
          <p:cNvPr id="5" name="Rectangle 7"/>
          <p:cNvSpPr>
            <a:spLocks noGrp="1" noChangeArrowheads="1"/>
          </p:cNvSpPr>
          <p:nvPr>
            <p:ph type="sldNum" idx="12"/>
          </p:nvPr>
        </p:nvSpPr>
        <p:spPr>
          <a:ln/>
        </p:spPr>
        <p:txBody>
          <a:bodyPr/>
          <a:lstStyle>
            <a:lvl1pPr>
              <a:defRPr/>
            </a:lvl1pPr>
          </a:lstStyle>
          <a:p>
            <a:pPr>
              <a:defRPr/>
            </a:pPr>
            <a:fld id="{20FD4201-7C2A-493D-B647-55C346AC8E2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GB"/>
          </a:p>
        </p:txBody>
      </p:sp>
      <p:sp>
        <p:nvSpPr>
          <p:cNvPr id="3" name="Rectangle 6"/>
          <p:cNvSpPr>
            <a:spLocks noGrp="1" noChangeArrowheads="1"/>
          </p:cNvSpPr>
          <p:nvPr>
            <p:ph type="ftr" idx="11"/>
          </p:nvPr>
        </p:nvSpPr>
        <p:spPr>
          <a:ln/>
        </p:spPr>
        <p:txBody>
          <a:bodyPr/>
          <a:lstStyle>
            <a:lvl1pPr>
              <a:defRPr/>
            </a:lvl1pPr>
          </a:lstStyle>
          <a:p>
            <a:pPr>
              <a:defRPr/>
            </a:pPr>
            <a:endParaRPr lang="en-GB"/>
          </a:p>
        </p:txBody>
      </p:sp>
      <p:sp>
        <p:nvSpPr>
          <p:cNvPr id="4" name="Rectangle 7"/>
          <p:cNvSpPr>
            <a:spLocks noGrp="1" noChangeArrowheads="1"/>
          </p:cNvSpPr>
          <p:nvPr>
            <p:ph type="sldNum" idx="12"/>
          </p:nvPr>
        </p:nvSpPr>
        <p:spPr>
          <a:ln/>
        </p:spPr>
        <p:txBody>
          <a:bodyPr/>
          <a:lstStyle>
            <a:lvl1pPr>
              <a:defRPr/>
            </a:lvl1pPr>
          </a:lstStyle>
          <a:p>
            <a:pPr>
              <a:defRPr/>
            </a:pPr>
            <a:fld id="{98978597-8C63-45B9-864B-412FCCB54CB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endParaRPr lang="en-GB"/>
          </a:p>
        </p:txBody>
      </p:sp>
      <p:sp>
        <p:nvSpPr>
          <p:cNvPr id="7" name="Rectangle 7"/>
          <p:cNvSpPr>
            <a:spLocks noGrp="1" noChangeArrowheads="1"/>
          </p:cNvSpPr>
          <p:nvPr>
            <p:ph type="sldNum" idx="12"/>
          </p:nvPr>
        </p:nvSpPr>
        <p:spPr>
          <a:ln/>
        </p:spPr>
        <p:txBody>
          <a:bodyPr/>
          <a:lstStyle>
            <a:lvl1pPr>
              <a:defRPr/>
            </a:lvl1pPr>
          </a:lstStyle>
          <a:p>
            <a:pPr>
              <a:defRPr/>
            </a:pPr>
            <a:fld id="{CE7098E4-BA1D-42F6-8495-5C19A766028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endParaRPr lang="en-GB"/>
          </a:p>
        </p:txBody>
      </p:sp>
      <p:sp>
        <p:nvSpPr>
          <p:cNvPr id="7" name="Rectangle 7"/>
          <p:cNvSpPr>
            <a:spLocks noGrp="1" noChangeArrowheads="1"/>
          </p:cNvSpPr>
          <p:nvPr>
            <p:ph type="sldNum" idx="12"/>
          </p:nvPr>
        </p:nvSpPr>
        <p:spPr>
          <a:ln/>
        </p:spPr>
        <p:txBody>
          <a:bodyPr/>
          <a:lstStyle>
            <a:lvl1pPr>
              <a:defRPr/>
            </a:lvl1pPr>
          </a:lstStyle>
          <a:p>
            <a:pPr>
              <a:defRPr/>
            </a:pPr>
            <a:fld id="{513E0031-FEBB-433C-A699-B9F9D0A0B1C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5" cstate="print"/>
          <a:srcRect/>
          <a:stretch>
            <a:fillRect/>
          </a:stretch>
        </p:blipFill>
        <p:spPr bwMode="auto">
          <a:xfrm>
            <a:off x="0" y="0"/>
            <a:ext cx="9145588" cy="1322388"/>
          </a:xfrm>
          <a:prstGeom prst="rect">
            <a:avLst/>
          </a:prstGeom>
          <a:noFill/>
          <a:ln w="9525">
            <a:noFill/>
            <a:round/>
            <a:headEnd/>
            <a:tailEnd/>
          </a:ln>
        </p:spPr>
      </p:pic>
      <p:sp>
        <p:nvSpPr>
          <p:cNvPr id="1026" name="Rectangle 2"/>
          <p:cNvSpPr>
            <a:spLocks noChangeArrowheads="1"/>
          </p:cNvSpPr>
          <p:nvPr/>
        </p:nvSpPr>
        <p:spPr bwMode="auto">
          <a:xfrm>
            <a:off x="0" y="6248400"/>
            <a:ext cx="9144000" cy="609600"/>
          </a:xfrm>
          <a:prstGeom prst="rect">
            <a:avLst/>
          </a:prstGeom>
          <a:solidFill>
            <a:srgbClr val="9D0015"/>
          </a:solidFill>
          <a:ln w="9525">
            <a:noFill/>
            <a:round/>
            <a:headEnd/>
            <a:tailEnd/>
          </a:ln>
          <a:effectLst/>
        </p:spPr>
        <p:txBody>
          <a:bodyPr wrap="none" anchor="ctr"/>
          <a:lstStyle/>
          <a:p>
            <a:pPr>
              <a:defRPr/>
            </a:pPr>
            <a:endParaRPr lang="en-US">
              <a:ea typeface="+mn-ea"/>
              <a:cs typeface="Arial Unicode MS" charset="0"/>
            </a:endParaRPr>
          </a:p>
        </p:txBody>
      </p:sp>
      <p:sp>
        <p:nvSpPr>
          <p:cNvPr id="2052" name="Rectangle 3"/>
          <p:cNvSpPr>
            <a:spLocks noGrp="1" noChangeArrowheads="1"/>
          </p:cNvSpPr>
          <p:nvPr>
            <p:ph type="title"/>
          </p:nvPr>
        </p:nvSpPr>
        <p:spPr bwMode="auto">
          <a:xfrm>
            <a:off x="685800" y="1020763"/>
            <a:ext cx="7767638" cy="7016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3" name="Rectangle 4"/>
          <p:cNvSpPr>
            <a:spLocks noGrp="1" noChangeArrowheads="1"/>
          </p:cNvSpPr>
          <p:nvPr>
            <p:ph type="body" idx="1"/>
          </p:nvPr>
        </p:nvSpPr>
        <p:spPr bwMode="auto">
          <a:xfrm>
            <a:off x="685800" y="1828800"/>
            <a:ext cx="7767638" cy="39624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9" name="Rectangle 5"/>
          <p:cNvSpPr>
            <a:spLocks noGrp="1" noChangeArrowheads="1"/>
          </p:cNvSpPr>
          <p:nvPr>
            <p:ph type="dt"/>
          </p:nvPr>
        </p:nvSpPr>
        <p:spPr bwMode="auto">
          <a:xfrm>
            <a:off x="685800" y="6324600"/>
            <a:ext cx="1900238"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lnSpc>
                <a:spcPct val="100000"/>
              </a:lnSpc>
              <a:buClr>
                <a:srgbClr val="FFFFFF"/>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mn-lt"/>
                <a:ea typeface="+mn-ea"/>
                <a:cs typeface="Arial Unicode MS" charset="0"/>
              </a:defRPr>
            </a:lvl1pPr>
          </a:lstStyle>
          <a:p>
            <a:pPr>
              <a:defRPr/>
            </a:pPr>
            <a:endParaRPr lang="en-GB"/>
          </a:p>
        </p:txBody>
      </p:sp>
      <p:sp>
        <p:nvSpPr>
          <p:cNvPr id="1030" name="Rectangle 6"/>
          <p:cNvSpPr>
            <a:spLocks noGrp="1" noChangeArrowheads="1"/>
          </p:cNvSpPr>
          <p:nvPr>
            <p:ph type="ftr"/>
          </p:nvPr>
        </p:nvSpPr>
        <p:spPr bwMode="auto">
          <a:xfrm>
            <a:off x="3124200" y="6324600"/>
            <a:ext cx="2890838"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lnSpc>
                <a:spcPct val="100000"/>
              </a:lnSpc>
              <a:buClr>
                <a:srgbClr val="FFFFFF"/>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mn-lt"/>
                <a:ea typeface="+mn-ea"/>
                <a:cs typeface="Arial Unicode MS" charset="0"/>
              </a:defRPr>
            </a:lvl1pPr>
          </a:lstStyle>
          <a:p>
            <a:pPr>
              <a:defRPr/>
            </a:pPr>
            <a:endParaRPr lang="en-GB"/>
          </a:p>
        </p:txBody>
      </p:sp>
      <p:sp>
        <p:nvSpPr>
          <p:cNvPr id="1031" name="Rectangle 7"/>
          <p:cNvSpPr>
            <a:spLocks noGrp="1" noChangeArrowheads="1"/>
          </p:cNvSpPr>
          <p:nvPr>
            <p:ph type="sldNum"/>
          </p:nvPr>
        </p:nvSpPr>
        <p:spPr bwMode="auto">
          <a:xfrm>
            <a:off x="6553200" y="6324600"/>
            <a:ext cx="1900238"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lnSpc>
                <a:spcPct val="100000"/>
              </a:lnSpc>
              <a:buClr>
                <a:srgbClr val="AAB401"/>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AAB401"/>
                </a:solidFill>
                <a:latin typeface="+mn-lt"/>
                <a:ea typeface="+mn-ea"/>
                <a:cs typeface="Arial Unicode MS" charset="0"/>
              </a:defRPr>
            </a:lvl1pPr>
          </a:lstStyle>
          <a:p>
            <a:pPr>
              <a:defRPr/>
            </a:pPr>
            <a:fld id="{15D8B7E5-0951-44C0-88B8-66094B04A43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0" r:id="rId12"/>
    <p:sldLayoutId id="2147483701" r:id="rId13"/>
  </p:sldLayoutIdLst>
  <p:txStyles>
    <p:titleStyle>
      <a:lvl1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mj-lt"/>
          <a:ea typeface="Arial Unicode MS" pitchFamily="34" charset="-128"/>
          <a:cs typeface="+mj-cs"/>
        </a:defRPr>
      </a:lvl1pPr>
      <a:lvl2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2pPr>
      <a:lvl3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3pPr>
      <a:lvl4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4pPr>
      <a:lvl5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5pPr>
      <a:lvl6pPr marL="4572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6pPr>
      <a:lvl7pPr marL="9144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7pPr>
      <a:lvl8pPr marL="13716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8pPr>
      <a:lvl9pPr marL="18288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9pPr>
    </p:titleStyle>
    <p:bodyStyle>
      <a:lvl1pPr marL="338138" indent="-338138" algn="just" defTabSz="457200" rtl="0" eaLnBrk="0" fontAlgn="base" hangingPunct="0">
        <a:lnSpc>
          <a:spcPct val="81000"/>
        </a:lnSpc>
        <a:spcBef>
          <a:spcPts val="850"/>
        </a:spcBef>
        <a:spcAft>
          <a:spcPct val="0"/>
        </a:spcAft>
        <a:buClr>
          <a:srgbClr val="333399"/>
        </a:buClr>
        <a:buSzPct val="100000"/>
        <a:buFont typeface="Helvetica" pitchFamily="34" charset="0"/>
        <a:buChar char="•"/>
        <a:defRPr sz="3400">
          <a:solidFill>
            <a:srgbClr val="333399"/>
          </a:solidFill>
          <a:latin typeface="+mn-lt"/>
          <a:ea typeface="Arial Unicode MS" pitchFamily="34" charset="-128"/>
          <a:cs typeface="+mn-cs"/>
        </a:defRPr>
      </a:lvl1pPr>
      <a:lvl2pPr marL="738188" indent="-280988" algn="l" defTabSz="457200" rtl="0" eaLnBrk="0" fontAlgn="base" hangingPunct="0">
        <a:lnSpc>
          <a:spcPct val="81000"/>
        </a:lnSpc>
        <a:spcBef>
          <a:spcPts val="750"/>
        </a:spcBef>
        <a:spcAft>
          <a:spcPct val="0"/>
        </a:spcAft>
        <a:buClr>
          <a:srgbClr val="009999"/>
        </a:buClr>
        <a:buSzPct val="100000"/>
        <a:buFont typeface="Helvetica" pitchFamily="34" charset="0"/>
        <a:buChar char="–"/>
        <a:defRPr sz="3000">
          <a:solidFill>
            <a:srgbClr val="009999"/>
          </a:solidFill>
          <a:latin typeface="+mn-lt"/>
          <a:ea typeface="Arial Unicode MS" pitchFamily="34" charset="-128"/>
          <a:cs typeface="+mn-cs"/>
        </a:defRPr>
      </a:lvl2pPr>
      <a:lvl3pPr marL="1081088" indent="-228600" algn="l" defTabSz="457200" rtl="0" eaLnBrk="0" fontAlgn="base" hangingPunct="0">
        <a:lnSpc>
          <a:spcPct val="81000"/>
        </a:lnSpc>
        <a:spcBef>
          <a:spcPts val="700"/>
        </a:spcBef>
        <a:spcAft>
          <a:spcPct val="0"/>
        </a:spcAft>
        <a:buClr>
          <a:srgbClr val="000000"/>
        </a:buClr>
        <a:buSzPct val="100000"/>
        <a:buFont typeface="Helvetica" pitchFamily="34" charset="0"/>
        <a:buChar char="•"/>
        <a:defRPr sz="2800">
          <a:solidFill>
            <a:srgbClr val="000000"/>
          </a:solidFill>
          <a:latin typeface="+mn-lt"/>
          <a:ea typeface="Arial Unicode MS" pitchFamily="34" charset="-128"/>
          <a:cs typeface="+mn-cs"/>
        </a:defRPr>
      </a:lvl3pPr>
      <a:lvl4pPr marL="1423988" indent="-228600" algn="l" defTabSz="457200" rtl="0" eaLnBrk="0" fontAlgn="base" hangingPunct="0">
        <a:lnSpc>
          <a:spcPct val="81000"/>
        </a:lnSpc>
        <a:spcBef>
          <a:spcPts val="600"/>
        </a:spcBef>
        <a:spcAft>
          <a:spcPct val="0"/>
        </a:spcAft>
        <a:buClr>
          <a:srgbClr val="000000"/>
        </a:buClr>
        <a:buSzPct val="100000"/>
        <a:buFont typeface="Helvetica" pitchFamily="34" charset="0"/>
        <a:buChar char="–"/>
        <a:defRPr sz="2400">
          <a:solidFill>
            <a:srgbClr val="000000"/>
          </a:solidFill>
          <a:latin typeface="+mn-lt"/>
          <a:ea typeface="Arial Unicode MS" pitchFamily="34" charset="-128"/>
          <a:cs typeface="+mn-cs"/>
        </a:defRPr>
      </a:lvl4pPr>
      <a:lvl5pPr marL="1766888" indent="-228600" algn="l" defTabSz="457200" rtl="0" eaLnBrk="0" fontAlgn="base" hangingPunct="0">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ea typeface="Arial Unicode MS" pitchFamily="34" charset="-128"/>
          <a:cs typeface="+mn-cs"/>
        </a:defRPr>
      </a:lvl5pPr>
      <a:lvl6pPr marL="22240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6pPr>
      <a:lvl7pPr marL="26812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7pPr>
      <a:lvl8pPr marL="31384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8pPr>
      <a:lvl9pPr marL="35956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4" cstate="print"/>
          <a:srcRect/>
          <a:stretch>
            <a:fillRect/>
          </a:stretch>
        </p:blipFill>
        <p:spPr bwMode="auto">
          <a:xfrm>
            <a:off x="0" y="0"/>
            <a:ext cx="9145588" cy="4981575"/>
          </a:xfrm>
          <a:prstGeom prst="rect">
            <a:avLst/>
          </a:prstGeom>
          <a:noFill/>
          <a:ln w="9525">
            <a:noFill/>
            <a:round/>
            <a:headEnd/>
            <a:tailEnd/>
          </a:ln>
        </p:spPr>
      </p:pic>
      <p:sp>
        <p:nvSpPr>
          <p:cNvPr id="2050" name="Rectangle 2"/>
          <p:cNvSpPr>
            <a:spLocks noGrp="1" noChangeArrowheads="1"/>
          </p:cNvSpPr>
          <p:nvPr>
            <p:ph type="dt"/>
          </p:nvPr>
        </p:nvSpPr>
        <p:spPr bwMode="auto">
          <a:xfrm>
            <a:off x="685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lnSpc>
                <a:spcPct val="100000"/>
              </a:lnSpc>
              <a:buFont typeface="Helvetica" pitchFamily="34" charset="0"/>
              <a:buNone/>
              <a:tabLst>
                <a:tab pos="723900" algn="l"/>
                <a:tab pos="1447800" algn="l"/>
              </a:tabLst>
              <a:defRPr sz="1400">
                <a:solidFill>
                  <a:srgbClr val="000000"/>
                </a:solidFill>
                <a:latin typeface="+mn-lt"/>
                <a:ea typeface="+mn-ea"/>
                <a:cs typeface="Arial Unicode MS" charset="0"/>
              </a:defRPr>
            </a:lvl1pPr>
          </a:lstStyle>
          <a:p>
            <a:pPr>
              <a:defRPr/>
            </a:pPr>
            <a:endParaRPr lang="en-GB"/>
          </a:p>
        </p:txBody>
      </p:sp>
      <p:sp>
        <p:nvSpPr>
          <p:cNvPr id="2051" name="Rectangle 3"/>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lnSpc>
                <a:spcPct val="100000"/>
              </a:lnSpc>
              <a:buFont typeface="Helvetica" pitchFamily="34" charset="0"/>
              <a:buNone/>
              <a:tabLst>
                <a:tab pos="723900" algn="l"/>
                <a:tab pos="1447800" algn="l"/>
                <a:tab pos="2171700" algn="l"/>
              </a:tabLst>
              <a:defRPr sz="1400">
                <a:solidFill>
                  <a:srgbClr val="000000"/>
                </a:solidFill>
                <a:latin typeface="+mn-lt"/>
                <a:ea typeface="+mn-ea"/>
                <a:cs typeface="Arial Unicode MS" charset="0"/>
              </a:defRPr>
            </a:lvl1pPr>
          </a:lstStyle>
          <a:p>
            <a:pPr>
              <a:defRPr/>
            </a:pPr>
            <a:endParaRPr lang="en-GB"/>
          </a:p>
        </p:txBody>
      </p:sp>
      <p:sp>
        <p:nvSpPr>
          <p:cNvPr id="2052" name="Rectangle 4"/>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lnSpc>
                <a:spcPct val="100000"/>
              </a:lnSpc>
              <a:buFont typeface="Helvetica" pitchFamily="34" charset="0"/>
              <a:buNone/>
              <a:tabLst>
                <a:tab pos="723900" algn="l"/>
                <a:tab pos="1447800" algn="l"/>
              </a:tabLst>
              <a:defRPr sz="1200">
                <a:solidFill>
                  <a:srgbClr val="000000"/>
                </a:solidFill>
                <a:latin typeface="+mn-lt"/>
                <a:ea typeface="+mn-ea"/>
                <a:cs typeface="Arial Unicode MS" charset="0"/>
              </a:defRPr>
            </a:lvl1pPr>
          </a:lstStyle>
          <a:p>
            <a:pPr>
              <a:defRPr/>
            </a:pPr>
            <a:fld id="{352F1C4C-A9BD-4A2C-8EBF-37B9B1AF7525}" type="slidenum">
              <a:rPr lang="en-GB"/>
              <a:pPr>
                <a:defRPr/>
              </a:pPr>
              <a:t>‹#›</a:t>
            </a:fld>
            <a:endParaRPr lang="en-GB"/>
          </a:p>
        </p:txBody>
      </p:sp>
      <p:sp>
        <p:nvSpPr>
          <p:cNvPr id="3078" name="Rectangle 5"/>
          <p:cNvSpPr>
            <a:spLocks noGrp="1" noChangeArrowheads="1"/>
          </p:cNvSpPr>
          <p:nvPr>
            <p:ph type="title"/>
          </p:nvPr>
        </p:nvSpPr>
        <p:spPr bwMode="auto">
          <a:xfrm>
            <a:off x="457200" y="273050"/>
            <a:ext cx="8224838" cy="11414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9" name="Rectangle 6"/>
          <p:cNvSpPr>
            <a:spLocks noGrp="1" noChangeArrowheads="1"/>
          </p:cNvSpPr>
          <p:nvPr>
            <p:ph type="body" idx="1"/>
          </p:nvPr>
        </p:nvSpPr>
        <p:spPr bwMode="auto">
          <a:xfrm>
            <a:off x="457200" y="1604963"/>
            <a:ext cx="8224838"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mj-lt"/>
          <a:ea typeface="Arial Unicode MS" pitchFamily="34" charset="-128"/>
          <a:cs typeface="+mj-cs"/>
        </a:defRPr>
      </a:lvl1pPr>
      <a:lvl2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2pPr>
      <a:lvl3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3pPr>
      <a:lvl4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4pPr>
      <a:lvl5pPr algn="ctr" defTabSz="457200" rtl="0" eaLnBrk="0" fontAlgn="base" hangingPunct="0">
        <a:lnSpc>
          <a:spcPct val="81000"/>
        </a:lnSpc>
        <a:spcBef>
          <a:spcPct val="0"/>
        </a:spcBef>
        <a:spcAft>
          <a:spcPct val="0"/>
        </a:spcAft>
        <a:buClr>
          <a:srgbClr val="C2003C"/>
        </a:buClr>
        <a:buSzPct val="100000"/>
        <a:buFont typeface="Helvetica" pitchFamily="34" charset="0"/>
        <a:defRPr sz="4000">
          <a:solidFill>
            <a:srgbClr val="C2003C"/>
          </a:solidFill>
          <a:latin typeface="Helvetica" pitchFamily="34" charset="0"/>
          <a:ea typeface="Arial Unicode MS" pitchFamily="34" charset="-128"/>
          <a:cs typeface="Arial Unicode MS" charset="0"/>
        </a:defRPr>
      </a:lvl5pPr>
      <a:lvl6pPr marL="4572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6pPr>
      <a:lvl7pPr marL="9144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7pPr>
      <a:lvl8pPr marL="13716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8pPr>
      <a:lvl9pPr marL="1828800" algn="l" defTabSz="457200" rtl="0" fontAlgn="base">
        <a:spcBef>
          <a:spcPct val="0"/>
        </a:spcBef>
        <a:spcAft>
          <a:spcPct val="0"/>
        </a:spcAft>
        <a:buClr>
          <a:srgbClr val="C2003C"/>
        </a:buClr>
        <a:buSzPct val="100000"/>
        <a:buFont typeface="Helvetica" pitchFamily="34" charset="0"/>
        <a:defRPr sz="4400">
          <a:solidFill>
            <a:srgbClr val="000000"/>
          </a:solidFill>
          <a:latin typeface="Times New Roman" pitchFamily="18" charset="0"/>
          <a:cs typeface="Arial Unicode MS" charset="0"/>
        </a:defRPr>
      </a:lvl9pPr>
    </p:titleStyle>
    <p:bodyStyle>
      <a:lvl1pPr marL="338138" indent="-338138" algn="just" defTabSz="457200" rtl="0" eaLnBrk="0" fontAlgn="base" hangingPunct="0">
        <a:lnSpc>
          <a:spcPct val="81000"/>
        </a:lnSpc>
        <a:spcBef>
          <a:spcPts val="850"/>
        </a:spcBef>
        <a:spcAft>
          <a:spcPct val="0"/>
        </a:spcAft>
        <a:buClr>
          <a:srgbClr val="333399"/>
        </a:buClr>
        <a:buSzPct val="100000"/>
        <a:buFont typeface="Helvetica" pitchFamily="34" charset="0"/>
        <a:buChar char="•"/>
        <a:defRPr sz="3400">
          <a:solidFill>
            <a:srgbClr val="333399"/>
          </a:solidFill>
          <a:latin typeface="+mn-lt"/>
          <a:ea typeface="Arial Unicode MS" pitchFamily="34" charset="-128"/>
          <a:cs typeface="+mn-cs"/>
        </a:defRPr>
      </a:lvl1pPr>
      <a:lvl2pPr marL="738188" indent="-280988" algn="l" defTabSz="457200" rtl="0" eaLnBrk="0" fontAlgn="base" hangingPunct="0">
        <a:lnSpc>
          <a:spcPct val="81000"/>
        </a:lnSpc>
        <a:spcBef>
          <a:spcPts val="750"/>
        </a:spcBef>
        <a:spcAft>
          <a:spcPct val="0"/>
        </a:spcAft>
        <a:buClr>
          <a:srgbClr val="009999"/>
        </a:buClr>
        <a:buSzPct val="100000"/>
        <a:buFont typeface="Helvetica" pitchFamily="34" charset="0"/>
        <a:buChar char="–"/>
        <a:defRPr sz="3000">
          <a:solidFill>
            <a:srgbClr val="009999"/>
          </a:solidFill>
          <a:latin typeface="+mn-lt"/>
          <a:ea typeface="Arial Unicode MS" pitchFamily="34" charset="-128"/>
          <a:cs typeface="+mn-cs"/>
        </a:defRPr>
      </a:lvl2pPr>
      <a:lvl3pPr marL="1081088" indent="-228600" algn="l" defTabSz="457200" rtl="0" eaLnBrk="0" fontAlgn="base" hangingPunct="0">
        <a:lnSpc>
          <a:spcPct val="81000"/>
        </a:lnSpc>
        <a:spcBef>
          <a:spcPts val="700"/>
        </a:spcBef>
        <a:spcAft>
          <a:spcPct val="0"/>
        </a:spcAft>
        <a:buClr>
          <a:srgbClr val="000000"/>
        </a:buClr>
        <a:buSzPct val="100000"/>
        <a:buFont typeface="Helvetica" pitchFamily="34" charset="0"/>
        <a:buChar char="•"/>
        <a:defRPr sz="2800">
          <a:solidFill>
            <a:srgbClr val="000000"/>
          </a:solidFill>
          <a:latin typeface="+mn-lt"/>
          <a:ea typeface="Arial Unicode MS" pitchFamily="34" charset="-128"/>
          <a:cs typeface="+mn-cs"/>
        </a:defRPr>
      </a:lvl3pPr>
      <a:lvl4pPr marL="1423988" indent="-228600" algn="l" defTabSz="457200" rtl="0" eaLnBrk="0" fontAlgn="base" hangingPunct="0">
        <a:lnSpc>
          <a:spcPct val="81000"/>
        </a:lnSpc>
        <a:spcBef>
          <a:spcPts val="600"/>
        </a:spcBef>
        <a:spcAft>
          <a:spcPct val="0"/>
        </a:spcAft>
        <a:buClr>
          <a:srgbClr val="000000"/>
        </a:buClr>
        <a:buSzPct val="100000"/>
        <a:buFont typeface="Helvetica" pitchFamily="34" charset="0"/>
        <a:buChar char="–"/>
        <a:defRPr sz="2400">
          <a:solidFill>
            <a:srgbClr val="000000"/>
          </a:solidFill>
          <a:latin typeface="+mn-lt"/>
          <a:ea typeface="Arial Unicode MS" pitchFamily="34" charset="-128"/>
          <a:cs typeface="+mn-cs"/>
        </a:defRPr>
      </a:lvl4pPr>
      <a:lvl5pPr marL="1766888" indent="-228600" algn="l" defTabSz="457200" rtl="0" eaLnBrk="0" fontAlgn="base" hangingPunct="0">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ea typeface="Arial Unicode MS" pitchFamily="34" charset="-128"/>
          <a:cs typeface="+mn-cs"/>
        </a:defRPr>
      </a:lvl5pPr>
      <a:lvl6pPr marL="22240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6pPr>
      <a:lvl7pPr marL="26812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7pPr>
      <a:lvl8pPr marL="31384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8pPr>
      <a:lvl9pPr marL="3595688" indent="-228600" algn="l" defTabSz="457200" rtl="0" fontAlgn="base">
        <a:lnSpc>
          <a:spcPct val="81000"/>
        </a:lnSpc>
        <a:spcBef>
          <a:spcPts val="500"/>
        </a:spcBef>
        <a:spcAft>
          <a:spcPct val="0"/>
        </a:spcAft>
        <a:buClr>
          <a:srgbClr val="000000"/>
        </a:buClr>
        <a:buSzPct val="100000"/>
        <a:buFont typeface="Helvetica" pitchFamily="34"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mgr3_w4b_0Y&amp;feature=relate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youtube.com/watch?v=mUZrrbgCdYc&amp;feature=related" TargetMode="External"/><Relationship Id="rId4" Type="http://schemas.openxmlformats.org/officeDocument/2006/relationships/hyperlink" Target="http://www.youtube.com/watch?v=0w0mAcwJ3N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KxKfpKQzow8&amp;feature=PlayList&amp;p=C2887F2E31246625&amp;playnext=1&amp;index=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DalB-CvO7Q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ns7ClJjf20M"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bcnews.go.com/video/playerIndex?id=642728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pDyochq2Q6w&amp;feature=PlayList&amp;p=86B1CB56EBF51DD3&amp;index=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abcnews.go.com/video/playerIndex?id=392785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abcnews.go.com/video/playerIndex?id=6132169"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4.wmf"/></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dhmONAl6Yiw&amp;feature=PlayList&amp;p=1753C578FD79D9A4&amp;index=52"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video.google.com/videoplay?docid=-458646581376268293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watch?v=X_s9pG5CWXM&amp;feature=related"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XLAYvjaGGq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CpoLxEN54ho"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subTitle"/>
          </p:nvPr>
        </p:nvSpPr>
        <p:spPr>
          <a:xfrm>
            <a:off x="2971800" y="2571750"/>
            <a:ext cx="5257800" cy="1773238"/>
          </a:xfrm>
        </p:spPr>
        <p:txBody>
          <a:bodyPr lIns="90000" tIns="46800" rIns="90000" bIns="46800" anchor="t">
            <a:spAutoFit/>
          </a:bodyPr>
          <a:lstStyle/>
          <a:p>
            <a:pPr lvl="1" eaLnBrk="1" hangingPunct="1">
              <a:lnSpc>
                <a:spcPct val="100000"/>
              </a:lnSpc>
              <a:spcBef>
                <a:spcPts val="1100"/>
              </a:spcBef>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b="1" i="1" smtClean="0">
                <a:cs typeface="Arial Unicode MS" pitchFamily="34" charset="-128"/>
              </a:rPr>
              <a:t>Chapter 5:</a:t>
            </a:r>
          </a:p>
          <a:p>
            <a:pPr lvl="1" eaLnBrk="1" hangingPunct="1">
              <a:lnSpc>
                <a:spcPct val="100000"/>
              </a:lnSpc>
              <a:spcBef>
                <a:spcPts val="1100"/>
              </a:spcBef>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b="1" i="1" smtClean="0">
                <a:cs typeface="Arial Unicode MS" pitchFamily="34" charset="-128"/>
              </a:rPr>
              <a:t>Learning</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685800" y="898525"/>
            <a:ext cx="7772400" cy="642938"/>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smtClean="0"/>
              <a:t>Pavlov’s Dogs</a:t>
            </a:r>
          </a:p>
        </p:txBody>
      </p:sp>
      <p:sp>
        <p:nvSpPr>
          <p:cNvPr id="14339" name="Rectangle 2"/>
          <p:cNvSpPr>
            <a:spLocks noGrp="1" noChangeArrowheads="1"/>
          </p:cNvSpPr>
          <p:nvPr>
            <p:ph type="body" idx="4294967295"/>
          </p:nvPr>
        </p:nvSpPr>
        <p:spPr>
          <a:xfrm>
            <a:off x="381000" y="2209800"/>
            <a:ext cx="2438400" cy="3057525"/>
          </a:xfrm>
        </p:spPr>
        <p:txBody>
          <a:bodyPr>
            <a:spAutoFit/>
          </a:bodyPr>
          <a:lstStyle/>
          <a:p>
            <a:pPr algn="l" eaLnBrk="1" hangingPunct="1">
              <a:lnSpc>
                <a:spcPct val="90000"/>
              </a:lnSpc>
              <a:spcBef>
                <a:spcPts val="8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smtClean="0"/>
              <a:t>Digestive reflexes and salivation</a:t>
            </a:r>
          </a:p>
        </p:txBody>
      </p:sp>
      <p:pic>
        <p:nvPicPr>
          <p:cNvPr id="14340" name="Picture 3"/>
          <p:cNvPicPr>
            <a:picLocks noChangeAspect="1" noChangeArrowheads="1"/>
          </p:cNvPicPr>
          <p:nvPr/>
        </p:nvPicPr>
        <p:blipFill>
          <a:blip r:embed="rId3" cstate="print"/>
          <a:srcRect/>
          <a:stretch>
            <a:fillRect/>
          </a:stretch>
        </p:blipFill>
        <p:spPr bwMode="auto">
          <a:xfrm>
            <a:off x="2743200" y="1752600"/>
            <a:ext cx="6248400" cy="42275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685800" y="1020763"/>
            <a:ext cx="7772400" cy="704850"/>
          </a:xfrm>
        </p:spPr>
        <p:txBody>
          <a:bodyPr lIns="0" tIns="0" rIns="0" bIns="0">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Classical Conditioning</a:t>
            </a:r>
          </a:p>
        </p:txBody>
      </p:sp>
      <p:sp>
        <p:nvSpPr>
          <p:cNvPr id="2" name="Rectangle 2"/>
          <p:cNvSpPr>
            <a:spLocks noGrp="1" noChangeArrowheads="1"/>
          </p:cNvSpPr>
          <p:nvPr>
            <p:ph type="body" idx="4294967295"/>
          </p:nvPr>
        </p:nvSpPr>
        <p:spPr>
          <a:xfrm>
            <a:off x="685800" y="1828800"/>
            <a:ext cx="7772400" cy="2057400"/>
          </a:xfrm>
        </p:spPr>
        <p:txBody>
          <a:bodyPr lIns="0" tIns="0" rIns="0" bIns="0">
            <a:spAutoFit/>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Pair a neutral stimulus with a response-producing stimulus until the neutral stimulus elicits the same response.</a:t>
            </a:r>
          </a:p>
        </p:txBody>
      </p:sp>
      <p:sp>
        <p:nvSpPr>
          <p:cNvPr id="12291" name="Text Box 3"/>
          <p:cNvSpPr txBox="1">
            <a:spLocks noChangeArrowheads="1"/>
          </p:cNvSpPr>
          <p:nvPr/>
        </p:nvSpPr>
        <p:spPr bwMode="auto">
          <a:xfrm>
            <a:off x="685800" y="4114800"/>
            <a:ext cx="7772400" cy="1444625"/>
          </a:xfrm>
          <a:prstGeom prst="rect">
            <a:avLst/>
          </a:prstGeom>
          <a:noFill/>
          <a:ln w="9525">
            <a:noFill/>
            <a:round/>
            <a:headEnd/>
            <a:tailEnd/>
          </a:ln>
        </p:spPr>
        <p:txBody>
          <a:bodyPr lIns="0" tIns="0" rIns="0" bIns="0">
            <a:spAutoFit/>
          </a:bodyPr>
          <a:lstStyle/>
          <a:p>
            <a:pPr marL="338138" indent="-338138" algn="just">
              <a:lnSpc>
                <a:spcPct val="93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3400">
                <a:solidFill>
                  <a:srgbClr val="333399"/>
                </a:solidFill>
                <a:latin typeface="Helvetica" pitchFamily="34" charset="0"/>
              </a:rPr>
              <a:t>Stimulus doesn't produce a new behavior, but rather </a:t>
            </a:r>
            <a:r>
              <a:rPr lang="en-GB" sz="3400" i="1">
                <a:solidFill>
                  <a:srgbClr val="333399"/>
                </a:solidFill>
                <a:latin typeface="Helvetica" pitchFamily="34" charset="0"/>
              </a:rPr>
              <a:t>causes an existing behavior to occur</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dissolve">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1600200" y="381000"/>
            <a:ext cx="6042025" cy="4389438"/>
          </a:xfrm>
          <a:prstGeom prst="rect">
            <a:avLst/>
          </a:prstGeom>
          <a:noFill/>
          <a:ln w="9525">
            <a:noFill/>
            <a:round/>
            <a:headEnd/>
            <a:tailEnd/>
          </a:ln>
        </p:spPr>
      </p:pic>
      <p:sp>
        <p:nvSpPr>
          <p:cNvPr id="16387" name="Text Box 2"/>
          <p:cNvSpPr txBox="1">
            <a:spLocks noChangeArrowheads="1"/>
          </p:cNvSpPr>
          <p:nvPr/>
        </p:nvSpPr>
        <p:spPr bwMode="auto">
          <a:xfrm>
            <a:off x="1295400" y="5105400"/>
            <a:ext cx="6934200" cy="1160463"/>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cs typeface="Arial" pitchFamily="34" charset="0"/>
              </a:rPr>
              <a:t>Classical Conditioning in Early Life: White Coats and Doctor Visits </a:t>
            </a:r>
            <a:r>
              <a:rPr lang="en-GB" sz="1400">
                <a:solidFill>
                  <a:srgbClr val="000000"/>
                </a:solidFill>
                <a:cs typeface="Arial" pitchFamily="34" charset="0"/>
              </a:rPr>
              <a:t>Most infants receive several vaccinations in their first few years of life. The painful injection (a UCS) elicits fear and distress (a UCR). After a few office visits, the clinic, nurse, or even the medical staff’s white lab coats can become a conditioned stimulus (CS) that elicits fear and distress—even in the absence of a painful injection.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685800" y="1020763"/>
            <a:ext cx="7772400" cy="704850"/>
          </a:xfrm>
        </p:spPr>
        <p:txBody>
          <a:bodyPr lIns="92160" tIns="46080" rIns="92160" bIns="46080">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Neutral Stimulus—Bell</a:t>
            </a:r>
          </a:p>
        </p:txBody>
      </p:sp>
      <p:sp>
        <p:nvSpPr>
          <p:cNvPr id="17411" name="Rectangle 2"/>
          <p:cNvSpPr>
            <a:spLocks noGrp="1" noChangeArrowheads="1"/>
          </p:cNvSpPr>
          <p:nvPr>
            <p:ph type="body" idx="4294967295"/>
          </p:nvPr>
        </p:nvSpPr>
        <p:spPr>
          <a:xfrm>
            <a:off x="533400" y="1828800"/>
            <a:ext cx="8077200" cy="4173538"/>
          </a:xfrm>
        </p:spPr>
        <p:txBody>
          <a:bodyPr lIns="92160" tIns="46080" rIns="92160" bIns="46080">
            <a:spAutoFit/>
          </a:bodyPr>
          <a:lstStyle/>
          <a:p>
            <a:pPr algn="l"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Does not normally elicit a response or reflex action by itself</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a bell ringing</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a color</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a furry object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685800" y="1050925"/>
            <a:ext cx="7772400" cy="642938"/>
          </a:xfrm>
        </p:spPr>
        <p:txBody>
          <a:bodyPr>
            <a:spAutoFit/>
          </a:bodyPr>
          <a:lstStyle/>
          <a:p>
            <a:pPr eaLnBrk="1" hangingPunct="1">
              <a:lnSpc>
                <a:spcPct val="100000"/>
              </a:lnSpc>
              <a:buClr>
                <a:srgbClr val="B811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smtClean="0">
                <a:solidFill>
                  <a:srgbClr val="B81100"/>
                </a:solidFill>
              </a:rPr>
              <a:t>Unconditioned Stimulus—Food</a:t>
            </a:r>
          </a:p>
        </p:txBody>
      </p:sp>
      <p:sp>
        <p:nvSpPr>
          <p:cNvPr id="18435" name="Rectangle 2"/>
          <p:cNvSpPr>
            <a:spLocks noGrp="1" noChangeArrowheads="1"/>
          </p:cNvSpPr>
          <p:nvPr>
            <p:ph type="body" idx="4294967295"/>
          </p:nvPr>
        </p:nvSpPr>
        <p:spPr>
          <a:xfrm>
            <a:off x="685800" y="1828800"/>
            <a:ext cx="7772400" cy="3963988"/>
          </a:xfrm>
        </p:spPr>
        <p:txBody>
          <a:bodyPr>
            <a:spAutoFit/>
          </a:bodyPr>
          <a:lstStyle/>
          <a:p>
            <a:pPr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Always elicits a reflex action: an unconditioned response</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food</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blast of air</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noise</a:t>
            </a:r>
          </a:p>
          <a:p>
            <a:pPr eaLnBrk="1" hangingPunct="1">
              <a:lnSpc>
                <a:spcPct val="100000"/>
              </a:lnSpc>
              <a:buFont typeface="Helvetic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457200" y="828675"/>
            <a:ext cx="8432800" cy="131286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Unconditioned Response—Salivation</a:t>
            </a:r>
          </a:p>
        </p:txBody>
      </p:sp>
      <p:sp>
        <p:nvSpPr>
          <p:cNvPr id="19459" name="Rectangle 2"/>
          <p:cNvSpPr>
            <a:spLocks noGrp="1" noChangeArrowheads="1"/>
          </p:cNvSpPr>
          <p:nvPr>
            <p:ph type="body" idx="4294967295"/>
          </p:nvPr>
        </p:nvSpPr>
        <p:spPr>
          <a:xfrm>
            <a:off x="685800" y="1981200"/>
            <a:ext cx="8178800" cy="4173538"/>
          </a:xfrm>
        </p:spPr>
        <p:txBody>
          <a:bodyPr>
            <a:spAutoFit/>
          </a:bodyPr>
          <a:lstStyle/>
          <a:p>
            <a:pPr algn="l"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A response to an unconditioned stimulus—naturally occurring</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Salivation at smell of food</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Eye blinks at blast of air</a:t>
            </a:r>
          </a:p>
          <a:p>
            <a:pPr lvl="1" eaLnBrk="1" hangingPunct="1">
              <a:lnSpc>
                <a:spcPct val="100000"/>
              </a:lnSpc>
              <a:spcBef>
                <a:spcPts val="8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400" smtClean="0"/>
              <a:t>Startle reaction in babies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85800" y="1020763"/>
            <a:ext cx="7772400" cy="7048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Conditioned Stimulus—Bell</a:t>
            </a:r>
          </a:p>
        </p:txBody>
      </p:sp>
      <p:sp>
        <p:nvSpPr>
          <p:cNvPr id="2" name="Rectangle 2"/>
          <p:cNvSpPr>
            <a:spLocks noGrp="1" noChangeArrowheads="1"/>
          </p:cNvSpPr>
          <p:nvPr>
            <p:ph type="body" idx="4294967295"/>
          </p:nvPr>
        </p:nvSpPr>
        <p:spPr>
          <a:xfrm>
            <a:off x="584200" y="1885950"/>
            <a:ext cx="8178800" cy="2471738"/>
          </a:xfrm>
        </p:spPr>
        <p:txBody>
          <a:bodyPr>
            <a:spAutoFit/>
          </a:bodyPr>
          <a:lstStyle/>
          <a:p>
            <a:pPr algn="l" eaLnBrk="1" hangingPunct="1">
              <a:lnSpc>
                <a:spcPct val="100000"/>
              </a:lnSpc>
              <a:spcBef>
                <a:spcPts val="9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900" smtClean="0"/>
              <a:t>The stimulus that was originally neutral becomes conditioned after </a:t>
            </a:r>
            <a:br>
              <a:rPr lang="en-GB" sz="3900" smtClean="0"/>
            </a:br>
            <a:r>
              <a:rPr lang="en-GB" sz="3900" smtClean="0"/>
              <a:t>it has been paired with the unconditioned stimulus </a:t>
            </a:r>
          </a:p>
        </p:txBody>
      </p:sp>
      <p:sp>
        <p:nvSpPr>
          <p:cNvPr id="17411" name="Text Box 3"/>
          <p:cNvSpPr txBox="1">
            <a:spLocks noChangeArrowheads="1"/>
          </p:cNvSpPr>
          <p:nvPr/>
        </p:nvSpPr>
        <p:spPr bwMode="auto">
          <a:xfrm>
            <a:off x="685800" y="4572000"/>
            <a:ext cx="8410575" cy="1106488"/>
          </a:xfrm>
          <a:prstGeom prst="rect">
            <a:avLst/>
          </a:prstGeom>
          <a:noFill/>
          <a:ln w="9525">
            <a:noFill/>
            <a:round/>
            <a:headEnd/>
            <a:tailEnd/>
          </a:ln>
        </p:spPr>
        <p:txBody>
          <a:bodyPr lIns="0" tIns="0" rIns="0" bIns="0">
            <a:spAutoFit/>
          </a:bodyPr>
          <a:lstStyle/>
          <a:p>
            <a:pPr marL="738188" lvl="1" indent="-280988">
              <a:lnSpc>
                <a:spcPct val="93000"/>
              </a:lnSpc>
              <a:spcBef>
                <a:spcPts val="975"/>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3900">
                <a:solidFill>
                  <a:srgbClr val="333399"/>
                </a:solidFill>
                <a:latin typeface="Helvetica" pitchFamily="34" charset="0"/>
              </a:rPr>
              <a:t>Will eventually elicit the unconditioned response by itself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dissolve">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685800" y="1020763"/>
            <a:ext cx="7772400" cy="7048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Conditioned Response</a:t>
            </a:r>
          </a:p>
        </p:txBody>
      </p:sp>
      <p:sp>
        <p:nvSpPr>
          <p:cNvPr id="21507" name="Rectangle 2"/>
          <p:cNvSpPr>
            <a:spLocks noGrp="1" noChangeArrowheads="1"/>
          </p:cNvSpPr>
          <p:nvPr>
            <p:ph type="body" idx="4294967295"/>
          </p:nvPr>
        </p:nvSpPr>
        <p:spPr>
          <a:xfrm>
            <a:off x="457200" y="1752600"/>
            <a:ext cx="8382000" cy="3200400"/>
          </a:xfrm>
        </p:spPr>
        <p:txBody>
          <a:bodyPr>
            <a:spAutoFit/>
          </a:bodyPr>
          <a:lstStyle/>
          <a:p>
            <a:pPr algn="l"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The original unconditioned response becomes conditioned after it has been elicited by the neutral stimulus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t="2834" b="2834"/>
          <a:stretch>
            <a:fillRect/>
          </a:stretch>
        </p:blipFill>
        <p:spPr bwMode="auto">
          <a:xfrm>
            <a:off x="1676400" y="990600"/>
            <a:ext cx="5638800" cy="52403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3236913" y="914400"/>
            <a:ext cx="4535487" cy="54864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67638" cy="701675"/>
          </a:xfrm>
        </p:spPr>
        <p:txBody>
          <a:bodyPr/>
          <a:lstStyle/>
          <a:p>
            <a:r>
              <a:rPr lang="en-US" dirty="0" smtClean="0"/>
              <a:t>What is learning?</a:t>
            </a:r>
            <a:endParaRPr lang="en-US" dirty="0"/>
          </a:p>
        </p:txBody>
      </p:sp>
      <p:sp>
        <p:nvSpPr>
          <p:cNvPr id="3" name="Content Placeholder 2"/>
          <p:cNvSpPr>
            <a:spLocks noGrp="1"/>
          </p:cNvSpPr>
          <p:nvPr>
            <p:ph idx="1"/>
          </p:nvPr>
        </p:nvSpPr>
        <p:spPr>
          <a:xfrm>
            <a:off x="152400" y="1371600"/>
            <a:ext cx="8763000" cy="4876800"/>
          </a:xfrm>
        </p:spPr>
        <p:txBody>
          <a:bodyPr/>
          <a:lstStyle/>
          <a:p>
            <a:r>
              <a:rPr lang="en-US" sz="1600" dirty="0" smtClean="0"/>
              <a:t>The </a:t>
            </a:r>
            <a:r>
              <a:rPr lang="en-US" sz="1600" dirty="0" smtClean="0"/>
              <a:t>cessation of thumb sucking by an infant.</a:t>
            </a:r>
          </a:p>
          <a:p>
            <a:r>
              <a:rPr lang="en-US" sz="1600" dirty="0" smtClean="0"/>
              <a:t>The </a:t>
            </a:r>
            <a:r>
              <a:rPr lang="en-US" sz="1600" dirty="0" smtClean="0"/>
              <a:t>acquisition of language in children.</a:t>
            </a:r>
          </a:p>
          <a:p>
            <a:r>
              <a:rPr lang="en-US" sz="1600" dirty="0" smtClean="0"/>
              <a:t>A </a:t>
            </a:r>
            <a:r>
              <a:rPr lang="en-US" sz="1600" dirty="0" smtClean="0"/>
              <a:t>computer program generates random opening moves for its first 100 chess games and tabulates the outcomes of those games. Starting with the 101st game, the computer uses those tabulations to influence its choice of opening moves.</a:t>
            </a:r>
          </a:p>
          <a:p>
            <a:r>
              <a:rPr lang="en-US" sz="1600" dirty="0" smtClean="0"/>
              <a:t> </a:t>
            </a:r>
            <a:r>
              <a:rPr lang="en-US" sz="1600" dirty="0" smtClean="0"/>
              <a:t>A </a:t>
            </a:r>
            <a:r>
              <a:rPr lang="en-US" sz="1600" dirty="0" smtClean="0"/>
              <a:t>worm is placed in a T-maze. The left arm of the maze is brightly lit and dry; the right arm is dim and moist. On the first 10 trials, the worm turns right 7 times. On the next 10 trials, the worm turns right all 10 times.</a:t>
            </a:r>
          </a:p>
          <a:p>
            <a:r>
              <a:rPr lang="en-US" sz="1600" dirty="0" smtClean="0"/>
              <a:t>Ethel </a:t>
            </a:r>
            <a:r>
              <a:rPr lang="en-US" sz="1600" dirty="0" smtClean="0"/>
              <a:t>stays up late the night before the October GRE administration and consumes large quantities of licit and illicit pharmacological agents. Her combined (verbal plus quantitative) score is 410. The night before the December GRE administration, she goes to bed early after a wholesome dinner and a glass of milk. Her score increases to 1210. </a:t>
            </a:r>
          </a:p>
          <a:p>
            <a:r>
              <a:rPr lang="en-US" sz="1600" dirty="0" smtClean="0"/>
              <a:t> A </a:t>
            </a:r>
            <a:r>
              <a:rPr lang="en-US" sz="1600" dirty="0" smtClean="0"/>
              <a:t>lanky zinnia plant is pinched back and begins to grow denser foliage and flowers.</a:t>
            </a:r>
          </a:p>
          <a:p>
            <a:r>
              <a:rPr lang="en-US" sz="1600" dirty="0" smtClean="0"/>
              <a:t>MYCIN </a:t>
            </a:r>
            <a:r>
              <a:rPr lang="en-US" sz="1600" dirty="0" smtClean="0"/>
              <a:t>is a computer program that does a rather good job of diagnosing human infections by consulting a large database of rules it has been given. If we add another rule to the database, has MYCIN learned something?</a:t>
            </a:r>
          </a:p>
          <a:p>
            <a:r>
              <a:rPr lang="en-US" sz="1600" dirty="0" smtClean="0"/>
              <a:t>After </a:t>
            </a:r>
            <a:r>
              <a:rPr lang="en-US" sz="1600" dirty="0" smtClean="0"/>
              <a:t>pondering over a difficult puzzle for hours, Jane finally figures it out. From that point on, she can solve all similar puzzles in the time it takes her to read them.</a:t>
            </a:r>
          </a:p>
          <a:p>
            <a:r>
              <a:rPr lang="en-US" sz="1600" dirty="0" smtClean="0"/>
              <a:t>After </a:t>
            </a:r>
            <a:r>
              <a:rPr lang="en-US" sz="1600" dirty="0" smtClean="0"/>
              <a:t>30 years of smoking two packs a day, </a:t>
            </a:r>
            <a:r>
              <a:rPr lang="en-US" sz="1600" dirty="0" err="1" smtClean="0"/>
              <a:t>Zeb</a:t>
            </a:r>
            <a:r>
              <a:rPr lang="en-US" sz="1600" dirty="0" smtClean="0"/>
              <a:t> throws away his cigarettes and never smokes again.</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685800" y="1020763"/>
            <a:ext cx="7772400" cy="704850"/>
          </a:xfrm>
        </p:spPr>
        <p:txBody>
          <a:bodyPr lIns="0" tIns="0" rIns="0" bIns="0">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Activity</a:t>
            </a:r>
          </a:p>
        </p:txBody>
      </p:sp>
      <p:sp>
        <p:nvSpPr>
          <p:cNvPr id="24579" name="Rectangle 2"/>
          <p:cNvSpPr>
            <a:spLocks noGrp="1" noChangeArrowheads="1"/>
          </p:cNvSpPr>
          <p:nvPr>
            <p:ph type="body" idx="4294967295"/>
          </p:nvPr>
        </p:nvSpPr>
        <p:spPr>
          <a:xfrm>
            <a:off x="228600" y="1828800"/>
            <a:ext cx="8686800" cy="4343400"/>
          </a:xfrm>
        </p:spPr>
        <p:txBody>
          <a:bodyPr lIns="0" tIns="0" rIns="0" bIns="0">
            <a:spAutoFit/>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UCS stands for ________</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In this demonstration, the UCS was the prospect of a ________</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UCR stands for ________</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In this demonstration, the UCR was my feeling of ________</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CS stands for ________</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All students learn to associate the order to “clear the desks” with a quiz. So the neutral stimulus _______ has become a CS.</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CR stands for ________</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pitchFamily="34" charset="0"/>
              </a:rPr>
              <a:t>In this demonstration, my feeling of ________was shown to be a conditioned response to the order to “clear your desks.”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67638" cy="457199"/>
          </a:xfrm>
        </p:spPr>
        <p:txBody>
          <a:bodyPr/>
          <a:lstStyle/>
          <a:p>
            <a:r>
              <a:rPr lang="en-GB" sz="1800" dirty="0" smtClean="0">
                <a:latin typeface="Arial" pitchFamily="34" charset="0"/>
              </a:rPr>
              <a:t>Identify the </a:t>
            </a:r>
            <a:r>
              <a:rPr lang="en-GB" sz="1800" b="1" dirty="0" smtClean="0">
                <a:latin typeface="Arial" pitchFamily="34" charset="0"/>
              </a:rPr>
              <a:t>UCS, UCR, Neutral Stimulus/CS, and CR</a:t>
            </a:r>
            <a:endParaRPr lang="en-US" sz="1800" dirty="0"/>
          </a:p>
        </p:txBody>
      </p:sp>
      <p:sp>
        <p:nvSpPr>
          <p:cNvPr id="3" name="Content Placeholder 2"/>
          <p:cNvSpPr>
            <a:spLocks noGrp="1"/>
          </p:cNvSpPr>
          <p:nvPr>
            <p:ph idx="1"/>
          </p:nvPr>
        </p:nvSpPr>
        <p:spPr>
          <a:xfrm>
            <a:off x="0" y="1219200"/>
            <a:ext cx="8991600" cy="5105400"/>
          </a:xfrm>
        </p:spPr>
        <p:txBody>
          <a:bodyPr/>
          <a:lstStyle/>
          <a:p>
            <a:pPr>
              <a:buNone/>
            </a:pPr>
            <a:r>
              <a:rPr lang="en-US" sz="1800" dirty="0" smtClean="0"/>
              <a:t>1. </a:t>
            </a:r>
            <a:r>
              <a:rPr lang="en-US" sz="1600" dirty="0" smtClean="0"/>
              <a:t>To discourage coyotes from attacking their sheep, ranchers feed the coyotes small pieces of mutton tainted with poison that, when ingested, cause the coyotes to experience extreme dizziness and nausea. Later, when the coyotes are placed in the pen with the sheep, the mere smell of the sheep causes the coyotes to run frantically away from their former prey. </a:t>
            </a:r>
          </a:p>
          <a:p>
            <a:pPr>
              <a:buNone/>
            </a:pPr>
            <a:r>
              <a:rPr lang="en-US" sz="1600" dirty="0" smtClean="0"/>
              <a:t>2</a:t>
            </a:r>
            <a:r>
              <a:rPr lang="en-US" sz="1600" dirty="0" smtClean="0"/>
              <a:t>. As part of a new and intriguing line of research in behavioral medicine, researchers give mice saccharine-flavored water (a sweet substance that mice love) and then follow it up with an injection of a drug that weakens mice’s immune systems. Later, when these mice drank saccharine-flavored water, they showed signs of a weakened immune response. Research is currently underway to see if the reverse is possible (i.e., if conditioning can be used to increase immune functioning</a:t>
            </a:r>
            <a:r>
              <a:rPr lang="en-US" sz="1600" dirty="0" smtClean="0"/>
              <a:t>).</a:t>
            </a:r>
            <a:endParaRPr lang="en-US" sz="1600" dirty="0" smtClean="0"/>
          </a:p>
          <a:p>
            <a:pPr>
              <a:buNone/>
            </a:pPr>
            <a:r>
              <a:rPr lang="en-US" sz="1600" dirty="0" smtClean="0"/>
              <a:t>3</a:t>
            </a:r>
            <a:r>
              <a:rPr lang="en-US" sz="1600" dirty="0" smtClean="0"/>
              <a:t>. A passenger on an airplane was feeling very anxious about an important job interview the next morning, and as a result he was uneasy and nervous throughout the flight. Back at home weeks later, he is contemplating a holiday trip. Though he hadn’t previously been afraid to fly, he finds himself suddenly nervous about flying and decides to cancel his </a:t>
            </a:r>
            <a:r>
              <a:rPr lang="en-US" sz="1600" dirty="0" smtClean="0"/>
              <a:t>plans.</a:t>
            </a:r>
            <a:endParaRPr lang="en-US" sz="1600" dirty="0" smtClean="0"/>
          </a:p>
          <a:p>
            <a:pPr>
              <a:buNone/>
            </a:pPr>
            <a:r>
              <a:rPr lang="en-US" sz="1600" dirty="0" smtClean="0"/>
              <a:t>4</a:t>
            </a:r>
            <a:r>
              <a:rPr lang="en-US" sz="1600" dirty="0" smtClean="0"/>
              <a:t>. It’s no secret that people become unhappy when bad weather strikes, but what is surprising is that weather forecasters are consistently blamed for weather over which they obviously have no control. Weather forecasters around the country have been whacked by old ladies with umbrellas, pelted with snowballs, and even threatened with </a:t>
            </a:r>
            <a:r>
              <a:rPr lang="en-US" sz="1600" dirty="0" smtClean="0"/>
              <a:t>by </a:t>
            </a:r>
            <a:r>
              <a:rPr lang="en-US" sz="1600" dirty="0" smtClean="0"/>
              <a:t>people who mistakenly infer a causal relationship between the forecaster with subsequent foul weather patterns. </a:t>
            </a:r>
          </a:p>
          <a:p>
            <a:pPr>
              <a:buNone/>
            </a:pPr>
            <a:r>
              <a:rPr lang="en-US" sz="1600" dirty="0" smtClean="0"/>
              <a:t>5</a:t>
            </a:r>
            <a:r>
              <a:rPr lang="en-US" sz="1600" dirty="0" smtClean="0"/>
              <a:t>. Why is it that automobile advertisements—especially those for sports cars—often feature beautiful young women? Because smart advertisers know (and research confirms) that new car ads that include an attractive female are rated by men as faster, more appealing, better-designed, and more desirable than similar ads that do not include an attractive female.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body" idx="4294967295"/>
          </p:nvPr>
        </p:nvSpPr>
        <p:spPr>
          <a:xfrm>
            <a:off x="457200" y="914400"/>
            <a:ext cx="8458200" cy="5095875"/>
          </a:xfrm>
        </p:spPr>
        <p:txBody>
          <a:bodyPr lIns="0" tIns="0" rIns="0" bIns="0">
            <a:spAutoFit/>
          </a:bodyPr>
          <a:lstStyle/>
          <a:p>
            <a:pPr lvl="2" eaLnBrk="1" hangingPunct="1">
              <a:lnSpc>
                <a:spcPct val="93000"/>
              </a:lnSpc>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 pos="10055225" algn="l"/>
              </a:tabLst>
            </a:pPr>
            <a:r>
              <a:rPr lang="en-GB" sz="1800" dirty="0" smtClean="0">
                <a:latin typeface="Arial" pitchFamily="34" charset="0"/>
              </a:rPr>
              <a:t>Identify the </a:t>
            </a:r>
            <a:r>
              <a:rPr lang="en-GB" sz="2400" b="1" dirty="0" smtClean="0">
                <a:latin typeface="Arial" pitchFamily="34" charset="0"/>
              </a:rPr>
              <a:t>UCS, UCR, Neutral Stimulus/CS, and CR</a:t>
            </a:r>
            <a:r>
              <a:rPr lang="en-GB" sz="2400" dirty="0" smtClean="0">
                <a:latin typeface="Arial" pitchFamily="34" charset="0"/>
              </a:rPr>
              <a:t>. </a:t>
            </a:r>
          </a:p>
          <a:p>
            <a:pPr eaLnBrk="1" hangingPunct="1">
              <a:lnSpc>
                <a:spcPct val="93000"/>
              </a:lnSpc>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 pos="10055225" algn="l"/>
              </a:tabLst>
            </a:pPr>
            <a:r>
              <a:rPr lang="en-GB" sz="1800" dirty="0" smtClean="0">
                <a:latin typeface="Arial" pitchFamily="34" charset="0"/>
              </a:rPr>
              <a:t>When you were still together, you and your ex used to love the same hit song by Blink 182. Now, when you hear that song, you feel really sad.</a:t>
            </a:r>
          </a:p>
          <a:p>
            <a:pPr eaLnBrk="1" hangingPunct="1">
              <a:lnSpc>
                <a:spcPct val="93000"/>
              </a:lnSpc>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 pos="10055225" algn="l"/>
              </a:tabLst>
            </a:pPr>
            <a:r>
              <a:rPr lang="en-GB" sz="1800" dirty="0" smtClean="0">
                <a:latin typeface="Arial" pitchFamily="34" charset="0"/>
              </a:rPr>
              <a:t>A fourth grade teacher who was strict and scary used to wear a strong, rose-scented perfume. The smell of roses now makes you very nervous.</a:t>
            </a:r>
          </a:p>
          <a:p>
            <a:pPr eaLnBrk="1" hangingPunct="1">
              <a:lnSpc>
                <a:spcPct val="93000"/>
              </a:lnSpc>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 pos="10055225" algn="l"/>
              </a:tabLst>
            </a:pPr>
            <a:r>
              <a:rPr lang="en-GB" sz="1800" dirty="0" smtClean="0">
                <a:latin typeface="Arial" pitchFamily="34" charset="0"/>
              </a:rPr>
              <a:t>One night when you bought a “Mighty Meal” combo at Burger Bazaar, you arrived home to find a burger, fries, colas, and three roaches in the bag. Now, even the sight of the Burger Bazaar logo makes you sick to your stomach.</a:t>
            </a:r>
          </a:p>
          <a:p>
            <a:pPr eaLnBrk="1" hangingPunct="1">
              <a:lnSpc>
                <a:spcPct val="93000"/>
              </a:lnSpc>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 pos="10055225" algn="l"/>
              </a:tabLst>
            </a:pPr>
            <a:r>
              <a:rPr lang="en-GB" sz="1800" dirty="0" smtClean="0">
                <a:latin typeface="Arial" pitchFamily="34" charset="0"/>
              </a:rPr>
              <a:t>You see a horror movie featuring many explicit and bloody murders that take place in London, England. Now, any picture of London tends to make you feel uneasy.</a:t>
            </a:r>
          </a:p>
          <a:p>
            <a:pPr eaLnBrk="1" hangingPunct="1">
              <a:lnSpc>
                <a:spcPct val="93000"/>
              </a:lnSpc>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 pos="10055225" algn="l"/>
              </a:tabLst>
            </a:pPr>
            <a:r>
              <a:rPr lang="en-GB" sz="1800" dirty="0" smtClean="0">
                <a:latin typeface="Arial" pitchFamily="34" charset="0"/>
              </a:rPr>
              <a:t>You have a crush on a fellow student who wears an expensive and elegant leather jacket. Anytime you see a person in a leather jacket, you think romantic thoughts about your crush.</a:t>
            </a:r>
          </a:p>
          <a:p>
            <a:pPr eaLnBrk="1" hangingPunct="1">
              <a:lnSpc>
                <a:spcPct val="93000"/>
              </a:lnSpc>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 pos="10055225" algn="l"/>
              </a:tabLst>
            </a:pPr>
            <a:r>
              <a:rPr lang="en-GB" sz="1800" dirty="0" smtClean="0">
                <a:latin typeface="Arial" pitchFamily="34" charset="0"/>
              </a:rPr>
              <a:t>You did really well in your psychology class and were praised by your instructor and parents. Now when you hang out in the psychology department at school, you tend to be in a very good mood.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685800" y="1020763"/>
            <a:ext cx="7772400" cy="704850"/>
          </a:xfrm>
        </p:spPr>
        <p:txBody>
          <a:bodyPr lIns="0" tIns="0" rIns="0" bIns="0">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Classical Conditioning and Ads</a:t>
            </a:r>
          </a:p>
        </p:txBody>
      </p:sp>
      <p:pic>
        <p:nvPicPr>
          <p:cNvPr id="26627" name="Picture 2"/>
          <p:cNvPicPr>
            <a:picLocks noChangeAspect="1" noChangeArrowheads="1"/>
          </p:cNvPicPr>
          <p:nvPr/>
        </p:nvPicPr>
        <p:blipFill>
          <a:blip r:embed="rId3" cstate="print"/>
          <a:srcRect/>
          <a:stretch>
            <a:fillRect/>
          </a:stretch>
        </p:blipFill>
        <p:spPr bwMode="auto">
          <a:xfrm>
            <a:off x="1600200" y="1828800"/>
            <a:ext cx="5943600" cy="41148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Classical Conditioning and Ads</a:t>
            </a:r>
          </a:p>
        </p:txBody>
      </p:sp>
      <p:sp>
        <p:nvSpPr>
          <p:cNvPr id="27651" name="Rectangle 2"/>
          <p:cNvSpPr>
            <a:spLocks noGrp="1" noChangeArrowheads="1"/>
          </p:cNvSpPr>
          <p:nvPr>
            <p:ph type="body" idx="4294967295"/>
          </p:nvPr>
        </p:nvSpPr>
        <p:spPr>
          <a:xfrm>
            <a:off x="685800" y="1828800"/>
            <a:ext cx="7770813" cy="3963988"/>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 </a:t>
            </a:r>
            <a:r>
              <a:rPr lang="en-GB" sz="2000" smtClean="0">
                <a:solidFill>
                  <a:srgbClr val="CCCCFF"/>
                </a:solidFill>
                <a:hlinkClick r:id="rId3"/>
              </a:rPr>
              <a:t>http://www.youtube.com/watch?v=mgr3_w4b_0Y&amp;feature=related</a:t>
            </a:r>
            <a:r>
              <a:rPr lang="en-GB" sz="2000" smtClean="0"/>
              <a:t> - Pepsi 1984 </a:t>
            </a:r>
          </a:p>
          <a:p>
            <a:pPr eaLnBrk="1" hangingPunct="1">
              <a:lnSpc>
                <a:spcPct val="87000"/>
              </a:lnSpc>
              <a:buFont typeface="Helvetic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p>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solidFill>
                  <a:srgbClr val="CCCCFF"/>
                </a:solidFill>
                <a:hlinkClick r:id="rId4"/>
              </a:rPr>
              <a:t>http://www.youtube.com/watch?v=0w0mAcwJ3NE</a:t>
            </a:r>
            <a:r>
              <a:rPr lang="en-GB" sz="2000" smtClean="0"/>
              <a:t> – Pepsi 1988</a:t>
            </a:r>
          </a:p>
          <a:p>
            <a:pPr eaLnBrk="1" hangingPunct="1">
              <a:lnSpc>
                <a:spcPct val="87000"/>
              </a:lnSpc>
              <a:buFont typeface="Helvetic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p>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solidFill>
                  <a:srgbClr val="CCCCFF"/>
                </a:solidFill>
                <a:hlinkClick r:id="rId5"/>
              </a:rPr>
              <a:t>http://www.youtube.com/watch?v=mUZrrbgCdYc&amp;feature=related</a:t>
            </a:r>
            <a:r>
              <a:rPr lang="en-GB" sz="2000" smtClean="0"/>
              <a:t>   - TMobile commercial</a:t>
            </a:r>
          </a:p>
          <a:p>
            <a:pPr eaLnBrk="1" hangingPunct="1">
              <a:lnSpc>
                <a:spcPct val="87000"/>
              </a:lnSpc>
              <a:buFont typeface="Helvetic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609600" y="981075"/>
            <a:ext cx="7772400" cy="131286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Classical Conditioning Phenomenon</a:t>
            </a:r>
          </a:p>
        </p:txBody>
      </p:sp>
      <p:sp>
        <p:nvSpPr>
          <p:cNvPr id="2" name="Rectangle 2"/>
          <p:cNvSpPr>
            <a:spLocks noGrp="1" noChangeArrowheads="1"/>
          </p:cNvSpPr>
          <p:nvPr>
            <p:ph type="body" idx="4294967295"/>
          </p:nvPr>
        </p:nvSpPr>
        <p:spPr>
          <a:xfrm>
            <a:off x="685800" y="2305050"/>
            <a:ext cx="7543800" cy="1581150"/>
          </a:xfrm>
        </p:spPr>
        <p:txBody>
          <a:bodyPr>
            <a:spAutoFit/>
          </a:bodyPr>
          <a:lstStyle/>
          <a:p>
            <a:pPr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solidFill>
                  <a:srgbClr val="2300DC"/>
                </a:solidFill>
              </a:rPr>
              <a:t>Extinction</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b="1" i="1" smtClean="0">
                <a:solidFill>
                  <a:srgbClr val="23B8DC"/>
                </a:solidFill>
              </a:rPr>
              <a:t>When the CS is presented without the UCS, the CR will gradually disappear</a:t>
            </a:r>
          </a:p>
        </p:txBody>
      </p:sp>
      <p:sp>
        <p:nvSpPr>
          <p:cNvPr id="25603" name="Text Box 3"/>
          <p:cNvSpPr txBox="1">
            <a:spLocks noChangeArrowheads="1"/>
          </p:cNvSpPr>
          <p:nvPr/>
        </p:nvSpPr>
        <p:spPr bwMode="auto">
          <a:xfrm>
            <a:off x="685800" y="3970338"/>
            <a:ext cx="7772400" cy="2266950"/>
          </a:xfrm>
          <a:prstGeom prst="rect">
            <a:avLst/>
          </a:prstGeom>
          <a:noFill/>
          <a:ln w="9525">
            <a:noFill/>
            <a:round/>
            <a:headEnd/>
            <a:tailEnd/>
          </a:ln>
        </p:spPr>
        <p:txBody>
          <a:bodyPr lIns="90000" tIns="45000" rIns="90000" bIns="45000">
            <a:spAutoFit/>
          </a:bodyPr>
          <a:lstStyle/>
          <a:p>
            <a:pPr marL="738188" lvl="1" indent="-280988" algn="just">
              <a:lnSpc>
                <a:spcPct val="93000"/>
              </a:lnSpc>
              <a:spcBef>
                <a:spcPts val="1075"/>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4000">
                <a:solidFill>
                  <a:srgbClr val="2300DC"/>
                </a:solidFill>
                <a:latin typeface="Helvetica" pitchFamily="34" charset="0"/>
              </a:rPr>
              <a:t>Spontaneous Recovery</a:t>
            </a:r>
          </a:p>
          <a:p>
            <a:pPr marL="1081088" lvl="2" indent="-228600" algn="just">
              <a:lnSpc>
                <a:spcPct val="93000"/>
              </a:lnSpc>
              <a:spcBef>
                <a:spcPts val="1075"/>
              </a:spcBef>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2600">
                <a:solidFill>
                  <a:srgbClr val="23B8DC"/>
                </a:solidFill>
                <a:latin typeface="Helvetica" pitchFamily="34" charset="0"/>
              </a:rPr>
              <a:t>The reappearance of a previously extinguished CR after a period of time without exposure to the CS is </a:t>
            </a:r>
            <a:r>
              <a:rPr lang="en-GB" sz="2600" b="1">
                <a:solidFill>
                  <a:srgbClr val="23B8DC"/>
                </a:solidFill>
                <a:latin typeface="Helvetica" pitchFamily="34" charset="0"/>
              </a:rPr>
              <a:t>spontaneous recovery</a:t>
            </a:r>
            <a:r>
              <a:rPr lang="en-GB" sz="2600">
                <a:solidFill>
                  <a:srgbClr val="23B8DC"/>
                </a:solidFill>
                <a:latin typeface="Helvetica" pitchFamily="34" charset="0"/>
              </a:rPr>
              <a:t>.  So, extinction is NOT unlearning.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p:cTn id="13" dur="500" fill="hold"/>
                                        <p:tgtEl>
                                          <p:spTgt spid="25603"/>
                                        </p:tgtEl>
                                        <p:attrNameLst>
                                          <p:attrName>ppt_x</p:attrName>
                                        </p:attrNameLst>
                                      </p:cBhvr>
                                      <p:tavLst>
                                        <p:tav tm="100000">
                                          <p:val>
                                            <p:strVal val="#ppt_x"/>
                                          </p:val>
                                        </p:tav>
                                        <p:tav>
                                          <p:val>
                                            <p:strVal val="#ppt_x"/>
                                          </p:val>
                                        </p:tav>
                                      </p:tavLst>
                                    </p:anim>
                                    <p:anim calcmode="lin" valueType="num">
                                      <p:cBhvr>
                                        <p:cTn id="14" dur="500" fill="hold"/>
                                        <p:tgtEl>
                                          <p:spTgt spid="2560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Phenomenon Cont.</a:t>
            </a:r>
          </a:p>
        </p:txBody>
      </p:sp>
      <p:sp>
        <p:nvSpPr>
          <p:cNvPr id="2" name="Rectangle 2"/>
          <p:cNvSpPr>
            <a:spLocks noGrp="1" noChangeArrowheads="1"/>
          </p:cNvSpPr>
          <p:nvPr>
            <p:ph type="body" idx="4294967295"/>
          </p:nvPr>
        </p:nvSpPr>
        <p:spPr>
          <a:xfrm>
            <a:off x="685800" y="1828800"/>
            <a:ext cx="7770813" cy="1679575"/>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Stimulus generalization</a:t>
            </a:r>
          </a:p>
          <a:p>
            <a:pPr lvl="1"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solidFill>
                  <a:srgbClr val="23B8DC"/>
                </a:solidFill>
              </a:rPr>
              <a:t>Stimuli that are similar to the original CS also elicit the CR even when not paired with the UCS.</a:t>
            </a:r>
          </a:p>
        </p:txBody>
      </p:sp>
      <p:sp>
        <p:nvSpPr>
          <p:cNvPr id="26627" name="Text Box 3"/>
          <p:cNvSpPr txBox="1">
            <a:spLocks noChangeArrowheads="1"/>
          </p:cNvSpPr>
          <p:nvPr/>
        </p:nvSpPr>
        <p:spPr bwMode="auto">
          <a:xfrm>
            <a:off x="735013" y="3860800"/>
            <a:ext cx="7951787" cy="1300163"/>
          </a:xfrm>
          <a:prstGeom prst="rect">
            <a:avLst/>
          </a:prstGeom>
          <a:noFill/>
          <a:ln w="9525">
            <a:noFill/>
            <a:round/>
            <a:headEnd/>
            <a:tailEnd/>
          </a:ln>
        </p:spPr>
        <p:txBody>
          <a:bodyPr lIns="0" tIns="0" rIns="0" bIns="0">
            <a:spAutoFit/>
          </a:bodyPr>
          <a:lstStyle/>
          <a:p>
            <a:pPr marL="738188" lvl="1" indent="-280988" algn="just">
              <a:lnSpc>
                <a:spcPct val="87000"/>
              </a:lnSpc>
              <a:spcBef>
                <a:spcPts val="850"/>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3400">
                <a:solidFill>
                  <a:srgbClr val="333399"/>
                </a:solidFill>
                <a:latin typeface="Helvetica" pitchFamily="34" charset="0"/>
              </a:rPr>
              <a:t>Stimulus discrimination</a:t>
            </a:r>
          </a:p>
          <a:p>
            <a:pPr marL="1081088" lvl="2" indent="-228600" algn="just">
              <a:lnSpc>
                <a:spcPct val="87000"/>
              </a:lnSpc>
              <a:spcBef>
                <a:spcPts val="850"/>
              </a:spcBef>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2800">
                <a:solidFill>
                  <a:srgbClr val="23B8DC"/>
                </a:solidFill>
                <a:latin typeface="Helvetica" pitchFamily="34" charset="0"/>
              </a:rPr>
              <a:t>When a particular CR is made to one stimulus but not to other, similar stimuli</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p:cTn id="13" dur="500" fill="hold"/>
                                        <p:tgtEl>
                                          <p:spTgt spid="26627"/>
                                        </p:tgtEl>
                                        <p:attrNameLst>
                                          <p:attrName>ppt_x</p:attrName>
                                        </p:attrNameLst>
                                      </p:cBhvr>
                                      <p:tavLst>
                                        <p:tav tm="100000">
                                          <p:val>
                                            <p:strVal val="#ppt_x"/>
                                          </p:val>
                                        </p:tav>
                                        <p:tav>
                                          <p:val>
                                            <p:strVal val="#ppt_x"/>
                                          </p:val>
                                        </p:tav>
                                      </p:tavLst>
                                    </p:anim>
                                    <p:anim calcmode="lin" valueType="num">
                                      <p:cBhvr>
                                        <p:cTn id="14" dur="500" fill="hold"/>
                                        <p:tgtEl>
                                          <p:spTgt spid="2662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PavlovFreudCartoon.jpg"/>
          <p:cNvPicPr>
            <a:picLocks noGrp="1" noChangeAspect="1"/>
          </p:cNvPicPr>
          <p:nvPr>
            <p:ph idx="1"/>
          </p:nvPr>
        </p:nvPicPr>
        <p:blipFill>
          <a:blip r:embed="rId2" cstate="print"/>
          <a:srcRect/>
          <a:stretch>
            <a:fillRect/>
          </a:stretch>
        </p:blipFill>
        <p:spPr>
          <a:xfrm>
            <a:off x="2362200" y="871538"/>
            <a:ext cx="4114800" cy="54768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685800" y="1020763"/>
            <a:ext cx="7772400" cy="7048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Behaviorism</a:t>
            </a:r>
          </a:p>
        </p:txBody>
      </p:sp>
      <p:sp>
        <p:nvSpPr>
          <p:cNvPr id="31747" name="Rectangle 2"/>
          <p:cNvSpPr>
            <a:spLocks noGrp="1" noChangeArrowheads="1"/>
          </p:cNvSpPr>
          <p:nvPr>
            <p:ph type="body" idx="4294967295"/>
          </p:nvPr>
        </p:nvSpPr>
        <p:spPr>
          <a:xfrm>
            <a:off x="685800" y="1828800"/>
            <a:ext cx="7772400" cy="3963988"/>
          </a:xfrm>
        </p:spPr>
        <p:txBody>
          <a:bodyPr>
            <a:spAutoFit/>
          </a:bodyPr>
          <a:lstStyle/>
          <a:p>
            <a:pPr algn="l" eaLnBrk="1" hangingPunct="1">
              <a:lnSpc>
                <a:spcPct val="9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The attempt to understand observable activity in terms </a:t>
            </a:r>
            <a:br>
              <a:rPr lang="en-GB" sz="4300" smtClean="0"/>
            </a:br>
            <a:r>
              <a:rPr lang="en-GB" sz="4300" smtClean="0"/>
              <a:t>of observable stimuli and observable responses</a:t>
            </a:r>
          </a:p>
          <a:p>
            <a:pPr eaLnBrk="1" hangingPunct="1">
              <a:lnSpc>
                <a:spcPct val="9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John B. Watson (1913)</a:t>
            </a:r>
          </a:p>
          <a:p>
            <a:pPr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B. F. Skinner (1938)</a:t>
            </a:r>
            <a:r>
              <a:rPr lang="en-GB" smtClean="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685800" y="1065213"/>
            <a:ext cx="7772400" cy="706437"/>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John B. Watson</a:t>
            </a:r>
          </a:p>
        </p:txBody>
      </p:sp>
      <p:sp>
        <p:nvSpPr>
          <p:cNvPr id="32771" name="Rectangle 2"/>
          <p:cNvSpPr>
            <a:spLocks noGrp="1" noChangeArrowheads="1"/>
          </p:cNvSpPr>
          <p:nvPr>
            <p:ph type="body" idx="4294967295"/>
          </p:nvPr>
        </p:nvSpPr>
        <p:spPr>
          <a:xfrm>
            <a:off x="685800" y="1828800"/>
            <a:ext cx="7772400" cy="1143000"/>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Defined psychology as the </a:t>
            </a:r>
            <a:r>
              <a:rPr lang="en-GB" b="1" i="1" smtClean="0"/>
              <a:t>scientific study of behavior</a:t>
            </a:r>
          </a:p>
        </p:txBody>
      </p:sp>
      <p:sp>
        <p:nvSpPr>
          <p:cNvPr id="2" name="Text Box 3"/>
          <p:cNvSpPr txBox="1">
            <a:spLocks noChangeArrowheads="1"/>
          </p:cNvSpPr>
          <p:nvPr/>
        </p:nvSpPr>
        <p:spPr bwMode="auto">
          <a:xfrm>
            <a:off x="685800" y="3175000"/>
            <a:ext cx="7772400" cy="901700"/>
          </a:xfrm>
          <a:prstGeom prst="rect">
            <a:avLst/>
          </a:prstGeom>
          <a:noFill/>
          <a:ln w="9525">
            <a:noFill/>
            <a:round/>
            <a:headEnd/>
            <a:tailEnd/>
          </a:ln>
        </p:spPr>
        <p:txBody>
          <a:bodyPr lIns="0" tIns="0" rIns="0" bIns="0">
            <a:spAutoFit/>
          </a:bodyPr>
          <a:lstStyle/>
          <a:p>
            <a:pPr marL="738188" lvl="1" indent="-280988" algn="just">
              <a:lnSpc>
                <a:spcPct val="87000"/>
              </a:lnSpc>
              <a:spcBef>
                <a:spcPts val="850"/>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3400">
                <a:solidFill>
                  <a:srgbClr val="333399"/>
                </a:solidFill>
                <a:latin typeface="Helvetica" pitchFamily="34" charset="0"/>
              </a:rPr>
              <a:t>All human behavior is a result of conditioning and learning</a:t>
            </a:r>
          </a:p>
        </p:txBody>
      </p:sp>
      <p:sp>
        <p:nvSpPr>
          <p:cNvPr id="28676" name="Text Box 4"/>
          <p:cNvSpPr txBox="1">
            <a:spLocks noChangeArrowheads="1"/>
          </p:cNvSpPr>
          <p:nvPr/>
        </p:nvSpPr>
        <p:spPr bwMode="auto">
          <a:xfrm>
            <a:off x="685800" y="4556125"/>
            <a:ext cx="8229600" cy="901700"/>
          </a:xfrm>
          <a:prstGeom prst="rect">
            <a:avLst/>
          </a:prstGeom>
          <a:noFill/>
          <a:ln w="9525">
            <a:noFill/>
            <a:round/>
            <a:headEnd/>
            <a:tailEnd/>
          </a:ln>
        </p:spPr>
        <p:txBody>
          <a:bodyPr lIns="0" tIns="0" rIns="0" bIns="0">
            <a:spAutoFit/>
          </a:bodyPr>
          <a:lstStyle/>
          <a:p>
            <a:pPr marL="738188" lvl="1" indent="-280988" algn="just">
              <a:lnSpc>
                <a:spcPct val="87000"/>
              </a:lnSpc>
              <a:spcBef>
                <a:spcPts val="850"/>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3400">
                <a:solidFill>
                  <a:srgbClr val="333399"/>
                </a:solidFill>
                <a:latin typeface="Helvetica" pitchFamily="34" charset="0"/>
              </a:rPr>
              <a:t>Neither talent, personality, nor intelligence was inherited</a:t>
            </a:r>
          </a:p>
        </p:txBody>
      </p:sp>
      <p:sp>
        <p:nvSpPr>
          <p:cNvPr id="32774" name="Text Box 5"/>
          <p:cNvSpPr txBox="1">
            <a:spLocks noChangeArrowheads="1"/>
          </p:cNvSpPr>
          <p:nvPr/>
        </p:nvSpPr>
        <p:spPr bwMode="auto">
          <a:xfrm>
            <a:off x="0" y="5699125"/>
            <a:ext cx="9199563" cy="530225"/>
          </a:xfrm>
          <a:prstGeom prst="rect">
            <a:avLst/>
          </a:prstGeom>
          <a:noFill/>
          <a:ln w="9525">
            <a:noFill/>
            <a:round/>
            <a:headEnd/>
            <a:tailEnd/>
          </a:ln>
        </p:spPr>
        <p:txBody>
          <a:bodyPr lIns="0" tIns="0" rIns="0" bIns="0">
            <a:spAutoFit/>
          </a:bodyPr>
          <a:lstStyle/>
          <a:p>
            <a:pPr marL="738188" lvl="1" indent="-280988" algn="just">
              <a:lnSpc>
                <a:spcPct val="87000"/>
              </a:lnSpc>
              <a:spcBef>
                <a:spcPts val="850"/>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2000">
                <a:solidFill>
                  <a:srgbClr val="CCCCFF"/>
                </a:solidFill>
                <a:latin typeface="Helvetica" pitchFamily="34" charset="0"/>
                <a:hlinkClick r:id="rId3"/>
              </a:rPr>
              <a:t>http://www.youtube.com/watch?v=KxKfpKQzow8&amp;feature=PlayList&amp;p=C2887F2E31246625&amp;playnext=1&amp;index=5</a:t>
            </a:r>
            <a:r>
              <a:rPr lang="en-GB" sz="2000">
                <a:solidFill>
                  <a:srgbClr val="333399"/>
                </a:solidFill>
                <a:latin typeface="Helvetica" pitchFamily="34" charset="0"/>
              </a:rPr>
              <a:t> </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1+#ppt_w/2"/>
                                          </p:val>
                                        </p:tav>
                                        <p:tav>
                                          <p:val>
                                            <p:strVal val="#ppt_x"/>
                                          </p:val>
                                        </p:tav>
                                      </p:tavLst>
                                    </p:anim>
                                    <p:anim calcmode="lin" valueType="num">
                                      <p:cBhvr>
                                        <p:cTn id="8" dur="500" fill="hold"/>
                                        <p:tgtEl>
                                          <p:spTgt spid="2"/>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p:cTn id="13" dur="500" fill="hold"/>
                                        <p:tgtEl>
                                          <p:spTgt spid="28676"/>
                                        </p:tgtEl>
                                        <p:attrNameLst>
                                          <p:attrName>ppt_x</p:attrName>
                                        </p:attrNameLst>
                                      </p:cBhvr>
                                      <p:tavLst>
                                        <p:tav tm="100000">
                                          <p:val>
                                            <p:strVal val="#ppt_x"/>
                                          </p:val>
                                        </p:tav>
                                        <p:tav>
                                          <p:val>
                                            <p:strVal val="#ppt_x"/>
                                          </p:val>
                                        </p:tav>
                                      </p:tavLst>
                                    </p:anim>
                                    <p:anim calcmode="lin" valueType="num">
                                      <p:cBhvr>
                                        <p:cTn id="14" dur="500" fill="hold"/>
                                        <p:tgtEl>
                                          <p:spTgt spid="2867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838200" y="838200"/>
            <a:ext cx="7772400" cy="114300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Adaptation to the Environment</a:t>
            </a:r>
          </a:p>
        </p:txBody>
      </p:sp>
      <p:sp>
        <p:nvSpPr>
          <p:cNvPr id="7171" name="Rectangle 2"/>
          <p:cNvSpPr>
            <a:spLocks noGrp="1" noChangeArrowheads="1"/>
          </p:cNvSpPr>
          <p:nvPr>
            <p:ph type="body" idx="4294967295"/>
          </p:nvPr>
        </p:nvSpPr>
        <p:spPr>
          <a:xfrm>
            <a:off x="685800" y="1828800"/>
            <a:ext cx="7772400" cy="1451296"/>
          </a:xfrm>
        </p:spPr>
        <p:txBody>
          <a:bodyPr wrap="square">
            <a:spAutoFit/>
          </a:bodyPr>
          <a:lstStyle/>
          <a:p>
            <a:pPr algn="l"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t>Video: Letterman stupid pet tricks – playing dead (</a:t>
            </a:r>
            <a:r>
              <a:rPr lang="en-US" sz="1800" u="sng" dirty="0" smtClean="0">
                <a:hlinkClick r:id="rId3"/>
              </a:rPr>
              <a:t>http://</a:t>
            </a:r>
            <a:r>
              <a:rPr lang="en-US" sz="1800" u="sng" dirty="0" smtClean="0">
                <a:hlinkClick r:id="rId3"/>
              </a:rPr>
              <a:t>www.youtube.com/watch?v=DalB-CvO7Qc</a:t>
            </a:r>
            <a:r>
              <a:rPr lang="en-US" sz="1800" dirty="0" smtClean="0"/>
              <a:t> </a:t>
            </a:r>
            <a:r>
              <a:rPr lang="en-US" sz="1800" dirty="0" smtClean="0"/>
              <a:t>) start at 30 </a:t>
            </a:r>
            <a:r>
              <a:rPr lang="en-US" sz="1800" dirty="0" err="1" smtClean="0"/>
              <a:t>secs</a:t>
            </a:r>
            <a:r>
              <a:rPr lang="en-US" sz="1800" dirty="0" smtClean="0"/>
              <a:t>.</a:t>
            </a:r>
          </a:p>
          <a:p>
            <a:pPr algn="l"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dirty="0" smtClean="0"/>
              <a:t>Learning</a:t>
            </a:r>
            <a:endParaRPr lang="en-GB" sz="4300" dirty="0" smtClean="0"/>
          </a:p>
        </p:txBody>
      </p:sp>
      <p:sp>
        <p:nvSpPr>
          <p:cNvPr id="2" name="Text Box 3"/>
          <p:cNvSpPr txBox="1">
            <a:spLocks noChangeArrowheads="1"/>
          </p:cNvSpPr>
          <p:nvPr/>
        </p:nvSpPr>
        <p:spPr bwMode="auto">
          <a:xfrm>
            <a:off x="3124200" y="2590800"/>
            <a:ext cx="5791200" cy="3692549"/>
          </a:xfrm>
          <a:prstGeom prst="rect">
            <a:avLst/>
          </a:prstGeom>
          <a:noFill/>
          <a:ln w="9525">
            <a:noFill/>
            <a:round/>
            <a:headEnd/>
            <a:tailEnd/>
          </a:ln>
        </p:spPr>
        <p:txBody>
          <a:bodyPr wrap="square" lIns="0" tIns="0" rIns="0" bIns="0">
            <a:spAutoFit/>
          </a:bodyPr>
          <a:lstStyle/>
          <a:p>
            <a:pPr marL="738188" lvl="1" indent="-280988">
              <a:lnSpc>
                <a:spcPct val="93000"/>
              </a:lnSpc>
              <a:spcBef>
                <a:spcPts val="1075"/>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4300" dirty="0">
                <a:solidFill>
                  <a:srgbClr val="333399"/>
                </a:solidFill>
                <a:latin typeface="Helvetica" pitchFamily="34" charset="0"/>
              </a:rPr>
              <a:t>any process through which experience at </a:t>
            </a:r>
            <a:r>
              <a:rPr lang="en-GB" sz="4300" b="1" i="1" dirty="0">
                <a:solidFill>
                  <a:srgbClr val="333399"/>
                </a:solidFill>
                <a:latin typeface="Helvetica" pitchFamily="34" charset="0"/>
              </a:rPr>
              <a:t>one</a:t>
            </a:r>
            <a:r>
              <a:rPr lang="en-GB" sz="4300" dirty="0">
                <a:solidFill>
                  <a:srgbClr val="333399"/>
                </a:solidFill>
                <a:latin typeface="Helvetica" pitchFamily="34" charset="0"/>
              </a:rPr>
              <a:t> time can alter an individual’s </a:t>
            </a:r>
            <a:r>
              <a:rPr lang="en-GB" sz="4300" dirty="0" err="1">
                <a:solidFill>
                  <a:srgbClr val="333399"/>
                </a:solidFill>
                <a:latin typeface="Helvetica" pitchFamily="34" charset="0"/>
              </a:rPr>
              <a:t>behavior</a:t>
            </a:r>
            <a:r>
              <a:rPr lang="en-GB" sz="4300" dirty="0">
                <a:solidFill>
                  <a:srgbClr val="333399"/>
                </a:solidFill>
                <a:latin typeface="Helvetica" pitchFamily="34" charset="0"/>
              </a:rPr>
              <a:t> at a </a:t>
            </a:r>
            <a:r>
              <a:rPr lang="en-GB" sz="4300" b="1" i="1" dirty="0">
                <a:solidFill>
                  <a:srgbClr val="333399"/>
                </a:solidFill>
                <a:latin typeface="Helvetica" pitchFamily="34" charset="0"/>
              </a:rPr>
              <a:t>future</a:t>
            </a:r>
            <a:r>
              <a:rPr lang="en-GB" sz="4300" dirty="0">
                <a:solidFill>
                  <a:srgbClr val="333399"/>
                </a:solidFill>
                <a:latin typeface="Helvetica" pitchFamily="34" charset="0"/>
              </a:rPr>
              <a:t> time</a:t>
            </a:r>
          </a:p>
        </p:txBody>
      </p:sp>
      <p:pic>
        <p:nvPicPr>
          <p:cNvPr id="7173" name="Picture 5"/>
          <p:cNvPicPr>
            <a:picLocks noChangeAspect="1" noChangeArrowheads="1"/>
          </p:cNvPicPr>
          <p:nvPr/>
        </p:nvPicPr>
        <p:blipFill>
          <a:blip r:embed="rId4" cstate="print"/>
          <a:srcRect/>
          <a:stretch>
            <a:fillRect/>
          </a:stretch>
        </p:blipFill>
        <p:spPr bwMode="auto">
          <a:xfrm>
            <a:off x="152400" y="3429000"/>
            <a:ext cx="3581400" cy="2686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1+#ppt_w/2"/>
                                          </p:val>
                                        </p:tav>
                                        <p:tav>
                                          <p:val>
                                            <p:strVal val="#ppt_x"/>
                                          </p:val>
                                        </p:tav>
                                      </p:tavLst>
                                    </p:anim>
                                    <p:anim calcmode="lin" valueType="num">
                                      <p:cBhvr>
                                        <p:cTn id="8" dur="500" fill="hold"/>
                                        <p:tgtEl>
                                          <p:spTgt spid="2"/>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t="4166" b="4166"/>
          <a:stretch>
            <a:fillRect/>
          </a:stretch>
        </p:blipFill>
        <p:spPr bwMode="auto">
          <a:xfrm>
            <a:off x="1905000" y="990600"/>
            <a:ext cx="5334000" cy="52752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685800" y="609600"/>
            <a:ext cx="7772400" cy="114300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Classical Conditioning and Drug Use</a:t>
            </a:r>
          </a:p>
        </p:txBody>
      </p:sp>
      <p:sp>
        <p:nvSpPr>
          <p:cNvPr id="34819" name="Rectangle 2"/>
          <p:cNvSpPr>
            <a:spLocks noGrp="1" noChangeArrowheads="1"/>
          </p:cNvSpPr>
          <p:nvPr>
            <p:ph type="body" idx="4294967295"/>
          </p:nvPr>
        </p:nvSpPr>
        <p:spPr>
          <a:xfrm>
            <a:off x="533400" y="2057400"/>
            <a:ext cx="8153400" cy="2057400"/>
          </a:xfrm>
        </p:spPr>
        <p:txBody>
          <a:bodyPr>
            <a:spAutoFit/>
          </a:bodyPr>
          <a:lstStyle/>
          <a:p>
            <a:pPr algn="l" eaLnBrk="1" hangingPunct="1">
              <a:lnSpc>
                <a:spcPct val="100000"/>
              </a:lnSpc>
              <a:spcBef>
                <a:spcPts val="7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smtClean="0"/>
              <a:t>Regular use may produce “placebo response” where user associates sight, smell, taste with the drug effect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print"/>
          <a:srcRect/>
          <a:stretch>
            <a:fillRect/>
          </a:stretch>
        </p:blipFill>
        <p:spPr bwMode="auto">
          <a:xfrm>
            <a:off x="2743200" y="685800"/>
            <a:ext cx="6172200" cy="3095625"/>
          </a:xfrm>
          <a:prstGeom prst="rect">
            <a:avLst/>
          </a:prstGeom>
          <a:noFill/>
          <a:ln w="9525">
            <a:noFill/>
            <a:round/>
            <a:headEnd/>
            <a:tailEnd/>
          </a:ln>
        </p:spPr>
      </p:pic>
      <p:pic>
        <p:nvPicPr>
          <p:cNvPr id="35843" name="Picture 2"/>
          <p:cNvPicPr>
            <a:picLocks noChangeAspect="1" noChangeArrowheads="1"/>
          </p:cNvPicPr>
          <p:nvPr/>
        </p:nvPicPr>
        <p:blipFill>
          <a:blip r:embed="rId4" cstate="print"/>
          <a:srcRect/>
          <a:stretch>
            <a:fillRect/>
          </a:stretch>
        </p:blipFill>
        <p:spPr bwMode="auto">
          <a:xfrm>
            <a:off x="228600" y="685800"/>
            <a:ext cx="2286000" cy="2986088"/>
          </a:xfrm>
          <a:prstGeom prst="rect">
            <a:avLst/>
          </a:prstGeom>
          <a:noFill/>
          <a:ln w="9525">
            <a:noFill/>
            <a:round/>
            <a:headEnd/>
            <a:tailEnd/>
          </a:ln>
        </p:spPr>
      </p:pic>
      <p:sp>
        <p:nvSpPr>
          <p:cNvPr id="35844" name="Text Box 3"/>
          <p:cNvSpPr txBox="1">
            <a:spLocks noChangeArrowheads="1"/>
          </p:cNvSpPr>
          <p:nvPr/>
        </p:nvSpPr>
        <p:spPr bwMode="auto">
          <a:xfrm>
            <a:off x="609600" y="4343400"/>
            <a:ext cx="8077200" cy="1511300"/>
          </a:xfrm>
          <a:prstGeom prst="rect">
            <a:avLst/>
          </a:prstGeom>
          <a:noFill/>
          <a:ln w="9525">
            <a:noFill/>
            <a:round/>
            <a:headEnd/>
            <a:tailEnd/>
          </a:ln>
        </p:spPr>
        <p:txBody>
          <a:bodyPr lIns="90000" tIns="46800" rIns="90000" bIns="46800">
            <a:sp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cs typeface="Arial" pitchFamily="34" charset="0"/>
              </a:rPr>
              <a:t>Figure 5.4 Classically Conditioned Drug Effects: Does Just the Smell of a Starbucks Cappuccino Perk You Up</a:t>
            </a:r>
            <a:r>
              <a:rPr lang="en-GB" sz="1400">
                <a:solidFill>
                  <a:srgbClr val="000000"/>
                </a:solidFill>
                <a:cs typeface="Arial" pitchFamily="34" charset="0"/>
              </a:rPr>
              <a:t>? If it does, classical conditioning is at work! Pavlov (1927) suggested that administering a drug could be viewed as a conditioning trial. Just like pairing the sound of a bell with the presentation of food, if specific environmental cues are repeatedly paired with a drug’s administration, they can become conditioned stimuli that eventually elicit the drug’s effect. For a regular coffee drinker, the sight, smell, and taste of freshly brewed coffee are the original neutral stimuli that, after being repeatedly paired with caffeine (the UCS), eventually become conditioned stimuli, producing the CS: increased arousal and alertness.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362200" y="5715000"/>
            <a:ext cx="4648200" cy="460375"/>
          </a:xfrm>
          <a:prstGeom prst="rect">
            <a:avLst/>
          </a:prstGeom>
          <a:noFill/>
          <a:ln w="9525">
            <a:noFill/>
            <a:round/>
            <a:headEnd/>
            <a:tailEnd/>
          </a:ln>
        </p:spPr>
        <p:txBody>
          <a:bodyPr lIns="90000" tIns="46800" rIns="90000" bIns="46800">
            <a:spAutoFit/>
          </a:bodyPr>
          <a:lstStyle/>
          <a:p>
            <a:pPr algn="ctr">
              <a:lnSpc>
                <a:spcPct val="100000"/>
              </a:lnSpc>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B. F. Skinner (1904–1990)</a:t>
            </a:r>
          </a:p>
        </p:txBody>
      </p:sp>
      <p:pic>
        <p:nvPicPr>
          <p:cNvPr id="36867" name="Picture 2"/>
          <p:cNvPicPr>
            <a:picLocks noChangeAspect="1" noChangeArrowheads="1"/>
          </p:cNvPicPr>
          <p:nvPr/>
        </p:nvPicPr>
        <p:blipFill>
          <a:blip r:embed="rId3" cstate="print"/>
          <a:srcRect/>
          <a:stretch>
            <a:fillRect/>
          </a:stretch>
        </p:blipFill>
        <p:spPr bwMode="auto">
          <a:xfrm>
            <a:off x="2743200" y="1143000"/>
            <a:ext cx="3937000" cy="4495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idx="4294967295"/>
          </p:nvPr>
        </p:nvSpPr>
        <p:spPr>
          <a:xfrm>
            <a:off x="609600" y="906463"/>
            <a:ext cx="7772400" cy="131286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B. F. Skinner’s </a:t>
            </a:r>
            <a:br>
              <a:rPr lang="en-GB" smtClean="0"/>
            </a:br>
            <a:r>
              <a:rPr lang="en-GB" smtClean="0"/>
              <a:t>Operant Conditioning</a:t>
            </a:r>
          </a:p>
        </p:txBody>
      </p:sp>
      <p:sp>
        <p:nvSpPr>
          <p:cNvPr id="2" name="Rectangle 2"/>
          <p:cNvSpPr>
            <a:spLocks noGrp="1" noChangeArrowheads="1"/>
          </p:cNvSpPr>
          <p:nvPr>
            <p:ph type="body" idx="4294967295"/>
          </p:nvPr>
        </p:nvSpPr>
        <p:spPr>
          <a:xfrm>
            <a:off x="685800" y="2133600"/>
            <a:ext cx="7772400" cy="3962400"/>
          </a:xfrm>
        </p:spPr>
        <p:txBody>
          <a:bodyPr>
            <a:spAutoFit/>
          </a:bodyPr>
          <a:lstStyle/>
          <a:p>
            <a:pPr algn="l" eaLnBrk="1" hangingPunct="1">
              <a:lnSpc>
                <a:spcPct val="100000"/>
              </a:lnSpc>
              <a:spcBef>
                <a:spcPts val="9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900" smtClean="0"/>
              <a:t>Operant—voluntary response that acts on the environment to produce consequences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85800" y="2362200"/>
            <a:ext cx="7162800" cy="2836863"/>
          </a:xfrm>
          <a:prstGeom prst="rect">
            <a:avLst/>
          </a:prstGeom>
          <a:noFill/>
          <a:ln w="9525">
            <a:noFill/>
            <a:round/>
            <a:headEnd/>
            <a:tailEnd/>
          </a:ln>
        </p:spPr>
        <p:txBody>
          <a:bodyPr lIns="90000" tIns="46800" rIns="90000" bIns="46800">
            <a:spAutoFit/>
          </a:bodyPr>
          <a:lstStyle/>
          <a:p>
            <a:pPr lvl="1">
              <a:lnSpc>
                <a:spcPct val="100000"/>
              </a:lnSpc>
              <a:spcBef>
                <a:spcPts val="900"/>
              </a:spcBef>
              <a:buClr>
                <a:srgbClr val="333399"/>
              </a:buClr>
              <a:buFont typeface="Helvetica"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3600">
                <a:solidFill>
                  <a:srgbClr val="333399"/>
                </a:solidFill>
                <a:latin typeface="Helvetica" pitchFamily="34" charset="0"/>
              </a:rPr>
              <a:t>Reinforcement—the occurrence of a stimulus following a response that </a:t>
            </a:r>
            <a:r>
              <a:rPr lang="en-GB" sz="3600" b="1">
                <a:solidFill>
                  <a:srgbClr val="333399"/>
                </a:solidFill>
                <a:latin typeface="Helvetica" pitchFamily="34" charset="0"/>
              </a:rPr>
              <a:t>increases</a:t>
            </a:r>
            <a:r>
              <a:rPr lang="en-GB" sz="3600">
                <a:solidFill>
                  <a:srgbClr val="333399"/>
                </a:solidFill>
                <a:latin typeface="Helvetica" pitchFamily="34" charset="0"/>
              </a:rPr>
              <a:t> the likelihood of the response being repeated</a:t>
            </a:r>
          </a:p>
        </p:txBody>
      </p:sp>
      <p:sp>
        <p:nvSpPr>
          <p:cNvPr id="38915" name="Text Box 2"/>
          <p:cNvSpPr txBox="1">
            <a:spLocks noChangeArrowheads="1"/>
          </p:cNvSpPr>
          <p:nvPr/>
        </p:nvSpPr>
        <p:spPr bwMode="auto">
          <a:xfrm>
            <a:off x="1371600" y="990600"/>
            <a:ext cx="6705600" cy="765175"/>
          </a:xfrm>
          <a:prstGeom prst="rect">
            <a:avLst/>
          </a:prstGeom>
          <a:noFill/>
          <a:ln w="9525">
            <a:noFill/>
            <a:round/>
            <a:headEnd/>
            <a:tailEnd/>
          </a:ln>
        </p:spPr>
        <p:txBody>
          <a:bodyPr lIns="90000" tIns="46800" rIns="90000" bIns="46800">
            <a:spAutoFit/>
          </a:bodyPr>
          <a:lstStyle/>
          <a:p>
            <a:pPr algn="ctr">
              <a:lnSpc>
                <a:spcPct val="100000"/>
              </a:lnSpc>
              <a:spcBef>
                <a:spcPts val="2750"/>
              </a:spcBef>
              <a:buClr>
                <a:srgbClr val="B81100"/>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B81100"/>
                </a:solidFill>
                <a:latin typeface="Helvetica" pitchFamily="34" charset="0"/>
              </a:rPr>
              <a:t>Operant</a:t>
            </a:r>
            <a:r>
              <a:rPr lang="en-GB" sz="4400">
                <a:solidFill>
                  <a:srgbClr val="000000"/>
                </a:solidFill>
                <a:latin typeface="Helvetica" pitchFamily="34" charset="0"/>
              </a:rPr>
              <a:t> </a:t>
            </a:r>
            <a:r>
              <a:rPr lang="en-GB" sz="4400">
                <a:solidFill>
                  <a:srgbClr val="B81100"/>
                </a:solidFill>
                <a:latin typeface="Helvetica" pitchFamily="34" charset="0"/>
              </a:rPr>
              <a:t>Conditioning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28600" y="2590800"/>
            <a:ext cx="8229600" cy="1374775"/>
          </a:xfrm>
          <a:prstGeom prst="rect">
            <a:avLst/>
          </a:prstGeom>
          <a:noFill/>
          <a:ln w="9525">
            <a:noFill/>
            <a:round/>
            <a:headEnd/>
            <a:tailEnd/>
          </a:ln>
        </p:spPr>
        <p:txBody>
          <a:bodyPr lIns="90000" tIns="46800" rIns="90000" bIns="46800">
            <a:spAutoFit/>
          </a:bodyPr>
          <a:lstStyle/>
          <a:p>
            <a:pPr lvl="1">
              <a:lnSpc>
                <a:spcPct val="100000"/>
              </a:lnSpc>
              <a:spcBef>
                <a:spcPts val="900"/>
              </a:spcBef>
              <a:buClr>
                <a:srgbClr val="333399"/>
              </a:buClr>
              <a:buFont typeface="Helvetica"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b="1">
                <a:solidFill>
                  <a:srgbClr val="333399"/>
                </a:solidFill>
                <a:latin typeface="Helvetica" pitchFamily="34" charset="0"/>
              </a:rPr>
              <a:t>Positive Reinforcement</a:t>
            </a:r>
            <a:r>
              <a:rPr lang="en-GB" sz="2800">
                <a:solidFill>
                  <a:srgbClr val="333399"/>
                </a:solidFill>
                <a:latin typeface="Helvetica" pitchFamily="34" charset="0"/>
              </a:rPr>
              <a:t>—the addition of a reinforcing stimulus. Response is strengthened because something is added.</a:t>
            </a:r>
          </a:p>
        </p:txBody>
      </p:sp>
      <p:sp>
        <p:nvSpPr>
          <p:cNvPr id="39939" name="Text Box 2"/>
          <p:cNvSpPr txBox="1">
            <a:spLocks noChangeArrowheads="1"/>
          </p:cNvSpPr>
          <p:nvPr/>
        </p:nvSpPr>
        <p:spPr bwMode="auto">
          <a:xfrm>
            <a:off x="914400" y="990600"/>
            <a:ext cx="7772400" cy="1435100"/>
          </a:xfrm>
          <a:prstGeom prst="rect">
            <a:avLst/>
          </a:prstGeom>
          <a:noFill/>
          <a:ln w="9525">
            <a:noFill/>
            <a:round/>
            <a:headEnd/>
            <a:tailEnd/>
          </a:ln>
        </p:spPr>
        <p:txBody>
          <a:bodyPr lIns="90000" tIns="46800" rIns="90000" bIns="46800">
            <a:spAutoFit/>
          </a:bodyPr>
          <a:lstStyle/>
          <a:p>
            <a:pPr algn="ctr">
              <a:lnSpc>
                <a:spcPct val="100000"/>
              </a:lnSpc>
              <a:spcBef>
                <a:spcPts val="2750"/>
              </a:spcBef>
              <a:buClr>
                <a:srgbClr val="B81100"/>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99284C"/>
                </a:solidFill>
                <a:latin typeface="Helvetica" pitchFamily="34" charset="0"/>
              </a:rPr>
              <a:t>Positive and Negative Reinforcement</a:t>
            </a:r>
          </a:p>
        </p:txBody>
      </p:sp>
      <p:sp>
        <p:nvSpPr>
          <p:cNvPr id="2" name="Text Box 3"/>
          <p:cNvSpPr txBox="1">
            <a:spLocks noChangeArrowheads="1"/>
          </p:cNvSpPr>
          <p:nvPr/>
        </p:nvSpPr>
        <p:spPr bwMode="auto">
          <a:xfrm>
            <a:off x="228600" y="4200525"/>
            <a:ext cx="9015413" cy="1792288"/>
          </a:xfrm>
          <a:prstGeom prst="rect">
            <a:avLst/>
          </a:prstGeom>
          <a:noFill/>
          <a:ln w="9525">
            <a:noFill/>
            <a:round/>
            <a:headEnd/>
            <a:tailEnd/>
          </a:ln>
        </p:spPr>
        <p:txBody>
          <a:bodyPr lIns="90000" tIns="45000" rIns="90000" bIns="45000">
            <a:spAutoFit/>
          </a:bodyPr>
          <a:lstStyle/>
          <a:p>
            <a:pPr lvl="1">
              <a:lnSpc>
                <a:spcPct val="93000"/>
              </a:lnSpc>
              <a:spcBef>
                <a:spcPts val="900"/>
              </a:spcBef>
              <a:buClr>
                <a:srgbClr val="333399"/>
              </a:buClr>
              <a:buFont typeface="Helvetica"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b="1">
                <a:solidFill>
                  <a:srgbClr val="333399"/>
                </a:solidFill>
                <a:latin typeface="Helvetica" pitchFamily="34" charset="0"/>
              </a:rPr>
              <a:t>Negative Reinforcement</a:t>
            </a:r>
            <a:r>
              <a:rPr lang="en-GB" sz="2800">
                <a:solidFill>
                  <a:srgbClr val="333399"/>
                </a:solidFill>
                <a:latin typeface="Helvetica" pitchFamily="34" charset="0"/>
              </a:rPr>
              <a:t>—the removal of an aversive stimulus. Response is strengthened because something is removed.</a:t>
            </a:r>
          </a:p>
          <a:p>
            <a:pPr lvl="1">
              <a:lnSpc>
                <a:spcPct val="93000"/>
              </a:lnSpc>
              <a:spcBef>
                <a:spcPts val="900"/>
              </a:spcBef>
              <a:buClr>
                <a:srgbClr val="333399"/>
              </a:buClr>
              <a:buFont typeface="Helvetica"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a:solidFill>
                  <a:srgbClr val="CCCCFF"/>
                </a:solidFill>
                <a:latin typeface="Helvetica" pitchFamily="34" charset="0"/>
                <a:hlinkClick r:id="rId3"/>
              </a:rPr>
              <a:t>http://www.youtube.com/watch?v=ns7ClJjf20M</a:t>
            </a:r>
            <a:r>
              <a:rPr lang="en-GB" sz="2800">
                <a:solidFill>
                  <a:srgbClr val="333399"/>
                </a:solidFill>
                <a:latin typeface="Helvetica"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dissolve">
                                      <p:cBhvr>
                                        <p:cTn id="7" dur="500"/>
                                        <p:tgtEl>
                                          <p:spTgt spid="358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229600" cy="838200"/>
          </a:xfrm>
        </p:spPr>
        <p:txBody>
          <a:bodyPr/>
          <a:lstStyle/>
          <a:p>
            <a:r>
              <a:rPr lang="en-US" dirty="0" smtClean="0"/>
              <a:t>Power of Positive Reinforcement</a:t>
            </a:r>
            <a:endParaRPr lang="en-US" dirty="0"/>
          </a:p>
        </p:txBody>
      </p:sp>
      <p:sp>
        <p:nvSpPr>
          <p:cNvPr id="3" name="Text Placeholder 2"/>
          <p:cNvSpPr>
            <a:spLocks noGrp="1"/>
          </p:cNvSpPr>
          <p:nvPr>
            <p:ph type="body" sz="half" idx="1"/>
          </p:nvPr>
        </p:nvSpPr>
        <p:spPr/>
        <p:txBody>
          <a:bodyPr/>
          <a:lstStyle/>
          <a:p>
            <a:pPr algn="l"/>
            <a:r>
              <a:rPr lang="en-US" dirty="0" smtClean="0"/>
              <a:t>Record </a:t>
            </a:r>
            <a:r>
              <a:rPr lang="en-US" dirty="0" smtClean="0"/>
              <a:t>the number of </a:t>
            </a:r>
            <a:endParaRPr lang="en-US" dirty="0" smtClean="0"/>
          </a:p>
          <a:p>
            <a:pPr lvl="1"/>
            <a:r>
              <a:rPr lang="en-US" dirty="0" smtClean="0"/>
              <a:t>curved- and</a:t>
            </a:r>
          </a:p>
          <a:p>
            <a:pPr lvl="1"/>
            <a:r>
              <a:rPr lang="en-US" dirty="0" smtClean="0"/>
              <a:t>straight-edged pieces</a:t>
            </a:r>
          </a:p>
          <a:p>
            <a:pPr algn="l">
              <a:buNone/>
            </a:pPr>
            <a:r>
              <a:rPr lang="en-US" dirty="0" smtClean="0"/>
              <a:t>	the volunteer picks up</a:t>
            </a:r>
            <a:endParaRPr lang="en-US" dirty="0" smtClean="0"/>
          </a:p>
        </p:txBody>
      </p:sp>
      <p:pic>
        <p:nvPicPr>
          <p:cNvPr id="5" name="Content Placeholder 4" descr="Learn 4"/>
          <p:cNvPicPr>
            <a:picLocks noGrp="1"/>
          </p:cNvPicPr>
          <p:nvPr>
            <p:ph sz="half" idx="2"/>
          </p:nvPr>
        </p:nvPicPr>
        <p:blipFill>
          <a:blip r:embed="rId2" cstate="print"/>
          <a:srcRect/>
          <a:stretch>
            <a:fillRect/>
          </a:stretch>
        </p:blipFill>
        <p:spPr bwMode="auto">
          <a:xfrm>
            <a:off x="4812890" y="1600200"/>
            <a:ext cx="3709220" cy="45307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cstate="print"/>
          <a:srcRect/>
          <a:stretch>
            <a:fillRect/>
          </a:stretch>
        </p:blipFill>
        <p:spPr bwMode="auto">
          <a:xfrm>
            <a:off x="508000" y="2120900"/>
            <a:ext cx="8128000" cy="26162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Are rewards bad?</a:t>
            </a:r>
          </a:p>
        </p:txBody>
      </p:sp>
      <p:sp>
        <p:nvSpPr>
          <p:cNvPr id="2" name="Rectangle 2"/>
          <p:cNvSpPr>
            <a:spLocks noGrp="1" noChangeArrowheads="1"/>
          </p:cNvSpPr>
          <p:nvPr>
            <p:ph type="body" idx="4294967295"/>
          </p:nvPr>
        </p:nvSpPr>
        <p:spPr>
          <a:xfrm>
            <a:off x="687388" y="2514600"/>
            <a:ext cx="7770812" cy="1143000"/>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Rewards are ultimately an instrument of control</a:t>
            </a:r>
          </a:p>
        </p:txBody>
      </p:sp>
      <p:sp>
        <p:nvSpPr>
          <p:cNvPr id="37891" name="Text Box 3"/>
          <p:cNvSpPr txBox="1">
            <a:spLocks noChangeArrowheads="1"/>
          </p:cNvSpPr>
          <p:nvPr/>
        </p:nvSpPr>
        <p:spPr bwMode="auto">
          <a:xfrm>
            <a:off x="687388" y="4114800"/>
            <a:ext cx="7770812" cy="1909763"/>
          </a:xfrm>
          <a:prstGeom prst="rect">
            <a:avLst/>
          </a:prstGeom>
          <a:noFill/>
          <a:ln w="9525">
            <a:noFill/>
            <a:round/>
            <a:headEnd/>
            <a:tailEnd/>
          </a:ln>
        </p:spPr>
        <p:txBody>
          <a:bodyPr lIns="0" tIns="0" rIns="0" bIns="0">
            <a:spAutoFit/>
          </a:bodyPr>
          <a:lstStyle/>
          <a:p>
            <a:pPr marL="338138" indent="-338138" algn="just">
              <a:lnSpc>
                <a:spcPct val="87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3400">
                <a:solidFill>
                  <a:srgbClr val="333399"/>
                </a:solidFill>
                <a:latin typeface="Helvetica" pitchFamily="34" charset="0"/>
              </a:rPr>
              <a:t>Can rewards undermine your interest in something?</a:t>
            </a:r>
          </a:p>
          <a:p>
            <a:pPr marL="338138" indent="-338138" algn="just">
              <a:lnSpc>
                <a:spcPct val="87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3400">
                <a:solidFill>
                  <a:srgbClr val="CCCCFF"/>
                </a:solidFill>
                <a:latin typeface="Helvetica" pitchFamily="34" charset="0"/>
                <a:hlinkClick r:id="rId3"/>
              </a:rPr>
              <a:t>http://abcnews.go.com/video/playerIndex?id=6427285</a:t>
            </a:r>
            <a:r>
              <a:rPr lang="en-GB" sz="3400">
                <a:solidFill>
                  <a:srgbClr val="333399"/>
                </a:solidFill>
                <a:latin typeface="Helvetica" pitchFamily="34" charset="0"/>
              </a:rPr>
              <a:t> </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dissolve">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ooter Placeholder 5"/>
          <p:cNvSpPr>
            <a:spLocks noGrp="1"/>
          </p:cNvSpPr>
          <p:nvPr>
            <p:ph type="ftr" sz="quarter" idx="11"/>
          </p:nvPr>
        </p:nvSpPr>
        <p:spPr>
          <a:xfrm>
            <a:off x="3124200" y="6248400"/>
            <a:ext cx="2895600" cy="914400"/>
          </a:xfrm>
          <a:ln>
            <a:miter lim="800000"/>
          </a:ln>
        </p:spPr>
        <p:txBody>
          <a:bodyPr lIns="91440" tIns="45720" rIns="91440" bIns="45720"/>
          <a:lstStyle/>
          <a:p>
            <a:pPr>
              <a:defRPr/>
            </a:pPr>
            <a:endParaRPr lang="en-US" smtClean="0"/>
          </a:p>
          <a:p>
            <a:pPr>
              <a:defRPr/>
            </a:pPr>
            <a:endParaRPr lang="en-US" smtClean="0"/>
          </a:p>
          <a:p>
            <a:pPr>
              <a:defRPr/>
            </a:pPr>
            <a:endParaRPr lang="en-US" smtClean="0"/>
          </a:p>
        </p:txBody>
      </p:sp>
      <p:sp>
        <p:nvSpPr>
          <p:cNvPr id="8195" name="Rectangle 2"/>
          <p:cNvSpPr>
            <a:spLocks noGrp="1" noChangeArrowheads="1"/>
          </p:cNvSpPr>
          <p:nvPr>
            <p:ph type="title"/>
          </p:nvPr>
        </p:nvSpPr>
        <p:spPr>
          <a:xfrm>
            <a:off x="457200" y="457200"/>
            <a:ext cx="8229600" cy="1143000"/>
          </a:xfrm>
          <a:noFill/>
        </p:spPr>
        <p:txBody>
          <a:bodyPr lIns="92075" tIns="46038" rIns="92075" bIns="46038"/>
          <a:lstStyle/>
          <a:p>
            <a:pPr eaLnBrk="1" hangingPunct="1"/>
            <a:r>
              <a:rPr lang="en-US" smtClean="0"/>
              <a:t>     Learning 	</a:t>
            </a:r>
          </a:p>
        </p:txBody>
      </p:sp>
      <p:sp>
        <p:nvSpPr>
          <p:cNvPr id="16387" name="Rectangle 3"/>
          <p:cNvSpPr>
            <a:spLocks noGrp="1" noChangeArrowheads="1"/>
          </p:cNvSpPr>
          <p:nvPr>
            <p:ph type="body" sz="half" idx="1"/>
          </p:nvPr>
        </p:nvSpPr>
        <p:spPr>
          <a:xfrm>
            <a:off x="990600" y="1371600"/>
            <a:ext cx="6324600" cy="5257800"/>
          </a:xfrm>
          <a:noFill/>
        </p:spPr>
        <p:txBody>
          <a:bodyPr lIns="92075" tIns="46038" rIns="92075" bIns="46038"/>
          <a:lstStyle/>
          <a:p>
            <a:pPr eaLnBrk="1" hangingPunct="1"/>
            <a:r>
              <a:rPr lang="en-US" sz="2400" b="1" smtClean="0"/>
              <a:t>A relatively permanent change in </a:t>
            </a:r>
          </a:p>
          <a:p>
            <a:pPr lvl="1" eaLnBrk="1" hangingPunct="1"/>
            <a:r>
              <a:rPr lang="en-US" sz="2400" b="1" smtClean="0"/>
              <a:t>Behavior</a:t>
            </a:r>
          </a:p>
          <a:p>
            <a:pPr lvl="1" eaLnBrk="1" hangingPunct="1"/>
            <a:r>
              <a:rPr lang="en-US" sz="2400" b="1" smtClean="0"/>
              <a:t>Knowledge</a:t>
            </a:r>
          </a:p>
          <a:p>
            <a:pPr lvl="1" eaLnBrk="1" hangingPunct="1"/>
            <a:r>
              <a:rPr lang="en-US" sz="2400" b="1" smtClean="0"/>
              <a:t>Capability</a:t>
            </a:r>
          </a:p>
          <a:p>
            <a:pPr lvl="1" eaLnBrk="1" hangingPunct="1"/>
            <a:r>
              <a:rPr lang="en-US" sz="2400" b="1" smtClean="0"/>
              <a:t>Attitude </a:t>
            </a:r>
          </a:p>
          <a:p>
            <a:pPr eaLnBrk="1" hangingPunct="1"/>
            <a:endParaRPr lang="en-US" sz="2400" b="1" smtClean="0"/>
          </a:p>
          <a:p>
            <a:pPr eaLnBrk="1" hangingPunct="1"/>
            <a:r>
              <a:rPr lang="en-US" sz="2400" b="1" smtClean="0"/>
              <a:t>Acquired through experience </a:t>
            </a:r>
          </a:p>
          <a:p>
            <a:pPr lvl="1" eaLnBrk="1" hangingPunct="1"/>
            <a:r>
              <a:rPr lang="en-US" sz="2000" b="1" smtClean="0"/>
              <a:t>Cannot be attributed to illness, injury, or maturation</a:t>
            </a:r>
          </a:p>
          <a:p>
            <a:pPr lvl="2" eaLnBrk="1" hangingPunct="1"/>
            <a:r>
              <a:rPr lang="en-US" sz="2000" b="1" smtClean="0"/>
              <a:t>Infants do not ‘learn’ how to walk, as basic motor skills and maturation govern every species</a:t>
            </a:r>
          </a:p>
        </p:txBody>
      </p:sp>
      <p:pic>
        <p:nvPicPr>
          <p:cNvPr id="8197" name="Picture 4" descr="j0295572"/>
          <p:cNvPicPr>
            <a:picLocks noChangeAspect="1" noChangeArrowheads="1"/>
          </p:cNvPicPr>
          <p:nvPr>
            <p:ph sz="half" idx="2"/>
          </p:nvPr>
        </p:nvPicPr>
        <p:blipFill>
          <a:blip r:embed="rId3" cstate="print"/>
          <a:srcRect/>
          <a:stretch>
            <a:fillRect/>
          </a:stretch>
        </p:blipFill>
        <p:spPr>
          <a:xfrm>
            <a:off x="5861050" y="1828800"/>
            <a:ext cx="2308225" cy="2365375"/>
          </a:xfrm>
          <a:noFill/>
        </p:spPr>
      </p:pic>
      <p:sp>
        <p:nvSpPr>
          <p:cNvPr id="8198" name="Rectangle 5"/>
          <p:cNvSpPr>
            <a:spLocks noChangeArrowheads="1"/>
          </p:cNvSpPr>
          <p:nvPr/>
        </p:nvSpPr>
        <p:spPr bwMode="auto">
          <a:xfrm>
            <a:off x="2590800" y="6248400"/>
            <a:ext cx="3470275" cy="369888"/>
          </a:xfrm>
          <a:prstGeom prst="rect">
            <a:avLst/>
          </a:prstGeom>
          <a:noFill/>
          <a:ln w="9525">
            <a:noFill/>
            <a:miter lim="800000"/>
            <a:headEnd/>
            <a:tailEnd/>
          </a:ln>
        </p:spPr>
        <p:txBody>
          <a:bodyPr wrap="none">
            <a:spAutoFit/>
          </a:bodyPr>
          <a:lstStyle/>
          <a:p>
            <a:r>
              <a:rPr lang="en-US"/>
              <a:t>Copyright © Allyn &amp; Bacon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additive="base">
                                        <p:cTn id="12" dur="3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grpId="0" nodeType="after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2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 calcmode="lin" valueType="num">
                                      <p:cBhvr additive="base">
                                        <p:cTn id="22" dur="2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500"/>
                            </p:stCondLst>
                            <p:childTnLst>
                              <p:par>
                                <p:cTn id="25" presetID="2" presetClass="entr" presetSubtype="4" fill="hold" grpId="0" nodeType="after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2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 calcmode="lin" valueType="num">
                                      <p:cBhvr additive="base">
                                        <p:cTn id="33" dur="2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16387">
                                            <p:txEl>
                                              <p:pRg st="7" end="7"/>
                                            </p:txEl>
                                          </p:spTgt>
                                        </p:tgtEl>
                                        <p:attrNameLst>
                                          <p:attrName>style.visibility</p:attrName>
                                        </p:attrNameLst>
                                      </p:cBhvr>
                                      <p:to>
                                        <p:strVal val="visible"/>
                                      </p:to>
                                    </p:set>
                                    <p:anim calcmode="lin" valueType="num">
                                      <p:cBhvr additive="base">
                                        <p:cTn id="38" dur="2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387">
                                            <p:txEl>
                                              <p:pRg st="8" end="8"/>
                                            </p:txEl>
                                          </p:spTgt>
                                        </p:tgtEl>
                                        <p:attrNameLst>
                                          <p:attrName>style.visibility</p:attrName>
                                        </p:attrNameLst>
                                      </p:cBhvr>
                                      <p:to>
                                        <p:strVal val="visible"/>
                                      </p:to>
                                    </p:set>
                                    <p:anim calcmode="lin" valueType="num">
                                      <p:cBhvr additive="base">
                                        <p:cTn id="44"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990600"/>
            <a:ext cx="8229600" cy="1143000"/>
          </a:xfrm>
        </p:spPr>
        <p:txBody>
          <a:bodyPr/>
          <a:lstStyle/>
          <a:p>
            <a:r>
              <a:rPr lang="en-US" smtClean="0"/>
              <a:t>Is Praising Our Kids a Bad Thing?</a:t>
            </a:r>
          </a:p>
        </p:txBody>
      </p:sp>
      <p:sp>
        <p:nvSpPr>
          <p:cNvPr id="43011" name="Content Placeholder 2"/>
          <p:cNvSpPr>
            <a:spLocks noGrp="1"/>
          </p:cNvSpPr>
          <p:nvPr>
            <p:ph idx="1"/>
          </p:nvPr>
        </p:nvSpPr>
        <p:spPr/>
        <p:txBody>
          <a:bodyPr/>
          <a:lstStyle/>
          <a:p>
            <a:r>
              <a:rPr lang="en-US" smtClean="0">
                <a:hlinkClick r:id="rId2"/>
              </a:rPr>
              <a:t>http://www.youtube.com/watch?v=pDyochq2Q6w&amp;feature=PlayList&amp;p=86B1CB56EBF51DD3&amp;index=3</a:t>
            </a:r>
            <a:r>
              <a:rPr lang="en-US" smtClean="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685800" y="1020763"/>
            <a:ext cx="7772400" cy="7048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Punishment</a:t>
            </a:r>
          </a:p>
        </p:txBody>
      </p:sp>
      <p:sp>
        <p:nvSpPr>
          <p:cNvPr id="44035" name="Rectangle 2"/>
          <p:cNvSpPr>
            <a:spLocks noGrp="1" noChangeArrowheads="1"/>
          </p:cNvSpPr>
          <p:nvPr>
            <p:ph type="body" idx="4294967295"/>
          </p:nvPr>
        </p:nvSpPr>
        <p:spPr>
          <a:xfrm>
            <a:off x="762000" y="2743200"/>
            <a:ext cx="7772400" cy="2743200"/>
          </a:xfrm>
        </p:spPr>
        <p:txBody>
          <a:bodyPr>
            <a:spAutoFit/>
          </a:bodyPr>
          <a:lstStyle/>
          <a:p>
            <a:pPr algn="l" eaLnBrk="1" hangingPunct="1">
              <a:lnSpc>
                <a:spcPct val="90000"/>
              </a:lnSpc>
              <a:spcBef>
                <a:spcPts val="900"/>
              </a:spcBef>
              <a:buFont typeface="Helvetic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pPr>
            <a:r>
              <a:rPr lang="en-GB" sz="3600" smtClean="0"/>
              <a:t>	Presentation of a stimulus following a behavior that acts to </a:t>
            </a:r>
            <a:r>
              <a:rPr lang="en-GB" sz="3600" b="1" smtClean="0"/>
              <a:t>decrease</a:t>
            </a:r>
            <a:r>
              <a:rPr lang="en-GB" sz="3600" smtClean="0"/>
              <a:t> the likelihood that the behavior will be repeated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a:p>
          <a:p>
            <a:pPr>
              <a:defRPr/>
            </a:pPr>
            <a:endParaRPr lang="en-US"/>
          </a:p>
          <a:p>
            <a:pPr>
              <a:defRPr/>
            </a:pPr>
            <a:r>
              <a:rPr lang="en-US"/>
              <a:t>Copyright © Allyn &amp; Bacon 2008</a:t>
            </a:r>
          </a:p>
        </p:txBody>
      </p:sp>
      <p:sp>
        <p:nvSpPr>
          <p:cNvPr id="45059" name="Rectangle 2"/>
          <p:cNvSpPr>
            <a:spLocks noGrp="1" noChangeArrowheads="1"/>
          </p:cNvSpPr>
          <p:nvPr>
            <p:ph type="title"/>
          </p:nvPr>
        </p:nvSpPr>
        <p:spPr>
          <a:xfrm>
            <a:off x="457200" y="685800"/>
            <a:ext cx="8229600" cy="1143000"/>
          </a:xfrm>
          <a:noFill/>
        </p:spPr>
        <p:txBody>
          <a:bodyPr lIns="92075" tIns="46038" rIns="92075" bIns="46038"/>
          <a:lstStyle/>
          <a:p>
            <a:r>
              <a:rPr lang="en-US" smtClean="0"/>
              <a:t>Punishment</a:t>
            </a:r>
          </a:p>
        </p:txBody>
      </p:sp>
      <p:sp>
        <p:nvSpPr>
          <p:cNvPr id="82947" name="Rectangle 3"/>
          <p:cNvSpPr>
            <a:spLocks noGrp="1" noChangeArrowheads="1"/>
          </p:cNvSpPr>
          <p:nvPr>
            <p:ph type="body" sz="half" idx="1"/>
          </p:nvPr>
        </p:nvSpPr>
        <p:spPr>
          <a:xfrm>
            <a:off x="457200" y="1676400"/>
            <a:ext cx="7391400" cy="5181600"/>
          </a:xfrm>
          <a:noFill/>
        </p:spPr>
        <p:txBody>
          <a:bodyPr lIns="92075" tIns="46038" rIns="92075" bIns="46038"/>
          <a:lstStyle/>
          <a:p>
            <a:pPr marL="511175" indent="-511175"/>
            <a:r>
              <a:rPr lang="en-US" sz="2800" smtClean="0"/>
              <a:t>The difference between punishment and negative reinforcement:</a:t>
            </a:r>
          </a:p>
          <a:p>
            <a:pPr marL="911225" lvl="1"/>
            <a:r>
              <a:rPr lang="en-US" smtClean="0"/>
              <a:t>Punishment </a:t>
            </a:r>
          </a:p>
          <a:p>
            <a:pPr marL="1254125" lvl="2"/>
            <a:r>
              <a:rPr lang="en-US" sz="2000" smtClean="0"/>
              <a:t>Adds an unpleasant condition </a:t>
            </a:r>
          </a:p>
          <a:p>
            <a:pPr marL="1254125" lvl="2"/>
            <a:r>
              <a:rPr lang="en-US" sz="2000" i="1" smtClean="0"/>
              <a:t>A teen is grounded for not cleaning their room.</a:t>
            </a:r>
          </a:p>
          <a:p>
            <a:pPr marL="911225" lvl="1"/>
            <a:r>
              <a:rPr lang="en-US" smtClean="0"/>
              <a:t>Negative reinforcement </a:t>
            </a:r>
          </a:p>
          <a:p>
            <a:pPr marL="1254125" lvl="2"/>
            <a:r>
              <a:rPr lang="en-US" sz="2000" smtClean="0"/>
              <a:t>An unpleasant condition is terminated or avoided</a:t>
            </a:r>
          </a:p>
          <a:p>
            <a:pPr marL="1254125" lvl="2"/>
            <a:r>
              <a:rPr lang="en-US" sz="2000" smtClean="0"/>
              <a:t>The probability of a desired response is increased by removing an unpleasant stimulus when the correct response is made</a:t>
            </a:r>
          </a:p>
          <a:p>
            <a:pPr marL="1254125" lvl="2"/>
            <a:r>
              <a:rPr lang="en-US" sz="2000" i="1" smtClean="0"/>
              <a:t>The teen is grounded until the room is clean.</a:t>
            </a:r>
          </a:p>
        </p:txBody>
      </p:sp>
      <p:pic>
        <p:nvPicPr>
          <p:cNvPr id="45061" name="Picture 4" descr="j0232100"/>
          <p:cNvPicPr>
            <a:picLocks noChangeAspect="1" noChangeArrowheads="1"/>
          </p:cNvPicPr>
          <p:nvPr>
            <p:ph sz="half" idx="2"/>
          </p:nvPr>
        </p:nvPicPr>
        <p:blipFill>
          <a:blip r:embed="rId3" cstate="print"/>
          <a:srcRect/>
          <a:stretch>
            <a:fillRect/>
          </a:stretch>
        </p:blipFill>
        <p:spPr>
          <a:xfrm>
            <a:off x="7620000" y="1219200"/>
            <a:ext cx="993775" cy="28305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down)">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down)">
                                      <p:cBhvr>
                                        <p:cTn id="12" dur="500"/>
                                        <p:tgtEl>
                                          <p:spTgt spid="82947">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animEffect transition="in" filter="wipe(down)">
                                      <p:cBhvr>
                                        <p:cTn id="15" dur="500"/>
                                        <p:tgtEl>
                                          <p:spTgt spid="829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2947">
                                            <p:txEl>
                                              <p:pRg st="3" end="3"/>
                                            </p:txEl>
                                          </p:spTgt>
                                        </p:tgtEl>
                                        <p:attrNameLst>
                                          <p:attrName>style.visibility</p:attrName>
                                        </p:attrNameLst>
                                      </p:cBhvr>
                                      <p:to>
                                        <p:strVal val="visible"/>
                                      </p:to>
                                    </p:set>
                                    <p:animEffect transition="in" filter="wipe(down)">
                                      <p:cBhvr>
                                        <p:cTn id="20" dur="500"/>
                                        <p:tgtEl>
                                          <p:spTgt spid="8294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animEffect transition="in" filter="wipe(down)">
                                      <p:cBhvr>
                                        <p:cTn id="25" dur="500"/>
                                        <p:tgtEl>
                                          <p:spTgt spid="82947">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2947">
                                            <p:txEl>
                                              <p:pRg st="5" end="5"/>
                                            </p:txEl>
                                          </p:spTgt>
                                        </p:tgtEl>
                                        <p:attrNameLst>
                                          <p:attrName>style.visibility</p:attrName>
                                        </p:attrNameLst>
                                      </p:cBhvr>
                                      <p:to>
                                        <p:strVal val="visible"/>
                                      </p:to>
                                    </p:set>
                                    <p:animEffect transition="in" filter="wipe(down)">
                                      <p:cBhvr>
                                        <p:cTn id="28" dur="500"/>
                                        <p:tgtEl>
                                          <p:spTgt spid="82947">
                                            <p:txEl>
                                              <p:pRg st="5" end="5"/>
                                            </p:tx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82947">
                                            <p:txEl>
                                              <p:pRg st="6" end="6"/>
                                            </p:txEl>
                                          </p:spTgt>
                                        </p:tgtEl>
                                        <p:attrNameLst>
                                          <p:attrName>style.visibility</p:attrName>
                                        </p:attrNameLst>
                                      </p:cBhvr>
                                      <p:to>
                                        <p:strVal val="visible"/>
                                      </p:to>
                                    </p:set>
                                    <p:animEffect transition="in" filter="wipe(down)">
                                      <p:cBhvr>
                                        <p:cTn id="32" dur="500"/>
                                        <p:tgtEl>
                                          <p:spTgt spid="829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2947">
                                            <p:txEl>
                                              <p:pRg st="7" end="7"/>
                                            </p:txEl>
                                          </p:spTgt>
                                        </p:tgtEl>
                                        <p:attrNameLst>
                                          <p:attrName>style.visibility</p:attrName>
                                        </p:attrNameLst>
                                      </p:cBhvr>
                                      <p:to>
                                        <p:strVal val="visible"/>
                                      </p:to>
                                    </p:set>
                                    <p:animEffect transition="in" filter="wipe(down)">
                                      <p:cBhvr>
                                        <p:cTn id="37" dur="500"/>
                                        <p:tgtEl>
                                          <p:spTgt spid="82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a:xfrm>
            <a:off x="685800" y="1020763"/>
            <a:ext cx="7772400" cy="7048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Problems with Punishment</a:t>
            </a:r>
          </a:p>
        </p:txBody>
      </p:sp>
      <p:sp>
        <p:nvSpPr>
          <p:cNvPr id="2" name="Rectangle 2"/>
          <p:cNvSpPr>
            <a:spLocks noGrp="1" noChangeArrowheads="1"/>
          </p:cNvSpPr>
          <p:nvPr>
            <p:ph type="body" idx="4294967295"/>
          </p:nvPr>
        </p:nvSpPr>
        <p:spPr>
          <a:xfrm>
            <a:off x="685800" y="1828800"/>
            <a:ext cx="7772400" cy="3963988"/>
          </a:xfrm>
        </p:spPr>
        <p:txBody>
          <a:bodyPr>
            <a:spAutoFit/>
          </a:bodyPr>
          <a:lstStyle/>
          <a:p>
            <a:pPr algn="l"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Does not teach or promote alternative, acceptable behavior</a:t>
            </a:r>
          </a:p>
          <a:p>
            <a:pPr algn="l"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May produce undesirable results such as hostility, passivity, fear</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Likely to be temporary</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May model aggression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Videos</a:t>
            </a:r>
          </a:p>
        </p:txBody>
      </p:sp>
      <p:sp>
        <p:nvSpPr>
          <p:cNvPr id="47107" name="Rectangle 2"/>
          <p:cNvSpPr>
            <a:spLocks noGrp="1" noChangeArrowheads="1"/>
          </p:cNvSpPr>
          <p:nvPr>
            <p:ph type="body" idx="4294967295"/>
          </p:nvPr>
        </p:nvSpPr>
        <p:spPr>
          <a:xfrm>
            <a:off x="685800" y="1828800"/>
            <a:ext cx="7770813" cy="3963988"/>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solidFill>
                  <a:srgbClr val="CCCCFF"/>
                </a:solidFill>
                <a:hlinkClick r:id="rId3"/>
              </a:rPr>
              <a:t>http://abcnews.go.com/video/playerIndex?id=3927858</a:t>
            </a:r>
            <a:r>
              <a:rPr lang="en-GB" smtClean="0"/>
              <a:t> </a:t>
            </a:r>
          </a:p>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solidFill>
                  <a:srgbClr val="CCCCFF"/>
                </a:solidFill>
                <a:hlinkClick r:id="rId4"/>
              </a:rPr>
              <a:t>http://abcnews.go.com/video/playerIndex?id=6132169</a:t>
            </a:r>
            <a:r>
              <a:rPr lang="en-GB" smtClean="0"/>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a:p>
          <a:p>
            <a:pPr>
              <a:defRPr/>
            </a:pPr>
            <a:endParaRPr lang="en-US"/>
          </a:p>
          <a:p>
            <a:pPr>
              <a:defRPr/>
            </a:pPr>
            <a:r>
              <a:rPr lang="en-US"/>
              <a:t>Copyright © Allyn &amp; Bacon 2008</a:t>
            </a:r>
          </a:p>
        </p:txBody>
      </p:sp>
      <p:sp>
        <p:nvSpPr>
          <p:cNvPr id="48131" name="Rectangle 2"/>
          <p:cNvSpPr>
            <a:spLocks noGrp="1" noChangeArrowheads="1"/>
          </p:cNvSpPr>
          <p:nvPr>
            <p:ph type="title"/>
          </p:nvPr>
        </p:nvSpPr>
        <p:spPr>
          <a:xfrm>
            <a:off x="533400" y="762000"/>
            <a:ext cx="8229600" cy="1143000"/>
          </a:xfrm>
          <a:noFill/>
        </p:spPr>
        <p:txBody>
          <a:bodyPr lIns="92075" tIns="46038" rIns="92075" bIns="46038"/>
          <a:lstStyle/>
          <a:p>
            <a:r>
              <a:rPr lang="en-US" smtClean="0"/>
              <a:t>Making Punishment Effective</a:t>
            </a:r>
          </a:p>
        </p:txBody>
      </p:sp>
      <p:sp>
        <p:nvSpPr>
          <p:cNvPr id="89091" name="Rectangle 3"/>
          <p:cNvSpPr>
            <a:spLocks noGrp="1" noChangeArrowheads="1"/>
          </p:cNvSpPr>
          <p:nvPr>
            <p:ph type="body" sz="half" idx="1"/>
          </p:nvPr>
        </p:nvSpPr>
        <p:spPr>
          <a:xfrm>
            <a:off x="457200" y="1951038"/>
            <a:ext cx="8686800" cy="4144962"/>
          </a:xfrm>
          <a:noFill/>
        </p:spPr>
        <p:txBody>
          <a:bodyPr lIns="92075" tIns="46038" rIns="92075" bIns="46038"/>
          <a:lstStyle/>
          <a:p>
            <a:r>
              <a:rPr lang="en-US" sz="2000" smtClean="0"/>
              <a:t>Punishment is necessary to stop destructive behavior.</a:t>
            </a:r>
          </a:p>
          <a:p>
            <a:r>
              <a:rPr lang="en-US" sz="2000" smtClean="0"/>
              <a:t>Factors that influence the effectiveness of punishment: its timing, intensity, and the consistency of application</a:t>
            </a:r>
          </a:p>
          <a:p>
            <a:pPr lvl="1"/>
            <a:r>
              <a:rPr lang="en-US" sz="2000" smtClean="0"/>
              <a:t>It is most effective when applied during the misbehavior or as soon afterward as possible</a:t>
            </a:r>
          </a:p>
          <a:p>
            <a:pPr lvl="2"/>
            <a:r>
              <a:rPr lang="en-US" sz="2000" smtClean="0"/>
              <a:t>Interrupting the misbehavior diminishes its rewarding aspects.</a:t>
            </a:r>
          </a:p>
          <a:p>
            <a:pPr lvl="2"/>
            <a:r>
              <a:rPr lang="en-US" sz="2000" smtClean="0"/>
              <a:t>The longer the delay between the response and the punishment, the less effective the punishment is in suppressing the response.</a:t>
            </a:r>
          </a:p>
          <a:p>
            <a:pPr lvl="3"/>
            <a:r>
              <a:rPr lang="en-US" sz="2000" smtClean="0"/>
              <a:t>Don’t kick the dog today for what it did yesterday     – it won’t connect the punishment with the misdeed.</a:t>
            </a:r>
          </a:p>
          <a:p>
            <a:pPr lvl="2"/>
            <a:r>
              <a:rPr lang="en-US" sz="2000" smtClean="0"/>
              <a:t>If delay is necessary, the punishment should remind them of the incident and explain why it was inappropriate.</a:t>
            </a:r>
          </a:p>
        </p:txBody>
      </p:sp>
      <p:pic>
        <p:nvPicPr>
          <p:cNvPr id="48133" name="Picture 4" descr="j0232100"/>
          <p:cNvPicPr>
            <a:picLocks noChangeAspect="1" noChangeArrowheads="1"/>
          </p:cNvPicPr>
          <p:nvPr>
            <p:ph sz="half" idx="2"/>
          </p:nvPr>
        </p:nvPicPr>
        <p:blipFill>
          <a:blip r:embed="rId3" cstate="print"/>
          <a:srcRect/>
          <a:stretch>
            <a:fillRect/>
          </a:stretch>
        </p:blipFill>
        <p:spPr>
          <a:xfrm>
            <a:off x="8229600" y="914400"/>
            <a:ext cx="587375" cy="1143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down)">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wipe(down)">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wipe(down)">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wipe(down)">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wipe(down)">
                                      <p:cBhvr>
                                        <p:cTn id="27" dur="5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wipe(down)">
                                      <p:cBhvr>
                                        <p:cTn id="32" dur="500"/>
                                        <p:tgtEl>
                                          <p:spTgt spid="89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9091">
                                            <p:txEl>
                                              <p:pRg st="6" end="6"/>
                                            </p:txEl>
                                          </p:spTgt>
                                        </p:tgtEl>
                                        <p:attrNameLst>
                                          <p:attrName>style.visibility</p:attrName>
                                        </p:attrNameLst>
                                      </p:cBhvr>
                                      <p:to>
                                        <p:strVal val="visible"/>
                                      </p:to>
                                    </p:set>
                                    <p:animEffect transition="in" filter="wipe(down)">
                                      <p:cBhvr>
                                        <p:cTn id="37" dur="5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endParaRPr lang="en-US"/>
          </a:p>
          <a:p>
            <a:pPr>
              <a:defRPr/>
            </a:pPr>
            <a:endParaRPr lang="en-US"/>
          </a:p>
          <a:p>
            <a:pPr>
              <a:defRPr/>
            </a:pPr>
            <a:r>
              <a:rPr lang="en-US"/>
              <a:t>Copyright © Allyn &amp; Bacon 2008</a:t>
            </a:r>
          </a:p>
        </p:txBody>
      </p:sp>
      <p:sp>
        <p:nvSpPr>
          <p:cNvPr id="49155" name="Rectangle 2"/>
          <p:cNvSpPr>
            <a:spLocks noGrp="1" noChangeArrowheads="1"/>
          </p:cNvSpPr>
          <p:nvPr>
            <p:ph type="title"/>
          </p:nvPr>
        </p:nvSpPr>
        <p:spPr>
          <a:xfrm>
            <a:off x="609600" y="685800"/>
            <a:ext cx="8229600" cy="1139825"/>
          </a:xfrm>
          <a:noFill/>
        </p:spPr>
        <p:txBody>
          <a:bodyPr lIns="92075" tIns="46038" rIns="92075" bIns="46038"/>
          <a:lstStyle/>
          <a:p>
            <a:r>
              <a:rPr lang="en-US" smtClean="0"/>
              <a:t>Making Punishment Effective</a:t>
            </a:r>
          </a:p>
        </p:txBody>
      </p:sp>
      <p:sp>
        <p:nvSpPr>
          <p:cNvPr id="91139" name="Rectangle 3"/>
          <p:cNvSpPr>
            <a:spLocks noGrp="1" noChangeArrowheads="1"/>
          </p:cNvSpPr>
          <p:nvPr>
            <p:ph type="body" sz="half" idx="1"/>
          </p:nvPr>
        </p:nvSpPr>
        <p:spPr>
          <a:xfrm>
            <a:off x="381000" y="1828800"/>
            <a:ext cx="8229600" cy="4267200"/>
          </a:xfrm>
          <a:noFill/>
        </p:spPr>
        <p:txBody>
          <a:bodyPr lIns="92075" tIns="46038" rIns="92075" bIns="46038"/>
          <a:lstStyle/>
          <a:p>
            <a:r>
              <a:rPr lang="en-US" sz="2000" b="1" smtClean="0"/>
              <a:t>Punishment should be of the minimum severity necessary to suppress the problem behavior.</a:t>
            </a:r>
          </a:p>
          <a:p>
            <a:pPr lvl="1"/>
            <a:r>
              <a:rPr lang="en-US" sz="2000" smtClean="0"/>
              <a:t>Unnecessarily severe punishment leads to adverse side effects.</a:t>
            </a:r>
          </a:p>
          <a:p>
            <a:pPr lvl="1"/>
            <a:r>
              <a:rPr lang="en-US" sz="2000" smtClean="0"/>
              <a:t>Purpose of punishment is NOT to vent anger but to modify behavior.</a:t>
            </a:r>
          </a:p>
          <a:p>
            <a:pPr lvl="1"/>
            <a:r>
              <a:rPr lang="en-US" sz="2000" smtClean="0"/>
              <a:t>Punishment meted out in anger is usually more intense than needed to bring about desired result.</a:t>
            </a:r>
          </a:p>
          <a:p>
            <a:pPr lvl="1"/>
            <a:r>
              <a:rPr lang="en-US" sz="2000" smtClean="0"/>
              <a:t>If too mild, it will have no effect.</a:t>
            </a:r>
          </a:p>
          <a:p>
            <a:pPr lvl="1"/>
            <a:r>
              <a:rPr lang="en-US" sz="2000" smtClean="0"/>
              <a:t>Gradually increasing the intensity of the punishment causes the perpetrator to adapt and the unwanted behavior will persist.</a:t>
            </a:r>
          </a:p>
          <a:p>
            <a:pPr lvl="1"/>
            <a:r>
              <a:rPr lang="en-US" sz="2000" smtClean="0"/>
              <a:t>To suppress a behavior, the punishment must be more punishing than the misbehavior is rewarding.</a:t>
            </a:r>
          </a:p>
          <a:p>
            <a:pPr lvl="2"/>
            <a:r>
              <a:rPr lang="en-US" sz="2000" smtClean="0"/>
              <a:t>A $200 ticket is more likely to suppress speeding than a $2 ticket.</a:t>
            </a:r>
          </a:p>
        </p:txBody>
      </p:sp>
      <p:pic>
        <p:nvPicPr>
          <p:cNvPr id="49157" name="Picture 4" descr="j0343903"/>
          <p:cNvPicPr>
            <a:picLocks noChangeAspect="1" noChangeArrowheads="1"/>
          </p:cNvPicPr>
          <p:nvPr>
            <p:ph sz="quarter" idx="3"/>
          </p:nvPr>
        </p:nvPicPr>
        <p:blipFill>
          <a:blip r:embed="rId3" cstate="print"/>
          <a:srcRect/>
          <a:stretch>
            <a:fillRect/>
          </a:stretch>
        </p:blipFill>
        <p:spPr>
          <a:xfrm>
            <a:off x="7848600" y="685800"/>
            <a:ext cx="1136650" cy="10541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down)">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down)">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down)">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down)">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down)">
                                      <p:cBhvr>
                                        <p:cTn id="27" dur="500"/>
                                        <p:tgtEl>
                                          <p:spTgt spid="91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1139">
                                            <p:txEl>
                                              <p:pRg st="5" end="5"/>
                                            </p:txEl>
                                          </p:spTgt>
                                        </p:tgtEl>
                                        <p:attrNameLst>
                                          <p:attrName>style.visibility</p:attrName>
                                        </p:attrNameLst>
                                      </p:cBhvr>
                                      <p:to>
                                        <p:strVal val="visible"/>
                                      </p:to>
                                    </p:set>
                                    <p:animEffect transition="in" filter="wipe(down)">
                                      <p:cBhvr>
                                        <p:cTn id="32" dur="500"/>
                                        <p:tgtEl>
                                          <p:spTgt spid="91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Effect transition="in" filter="wipe(down)">
                                      <p:cBhvr>
                                        <p:cTn id="37" dur="500"/>
                                        <p:tgtEl>
                                          <p:spTgt spid="91139">
                                            <p:txEl>
                                              <p:pRg st="6" end="6"/>
                                            </p:txEl>
                                          </p:spTgt>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1139">
                                            <p:txEl>
                                              <p:pRg st="7" end="7"/>
                                            </p:txEl>
                                          </p:spTgt>
                                        </p:tgtEl>
                                        <p:attrNameLst>
                                          <p:attrName>style.visibility</p:attrName>
                                        </p:attrNameLst>
                                      </p:cBhvr>
                                      <p:to>
                                        <p:strVal val="visible"/>
                                      </p:to>
                                    </p:set>
                                    <p:animEffect transition="in" filter="wipe(down)">
                                      <p:cBhvr>
                                        <p:cTn id="41" dur="500"/>
                                        <p:tgtEl>
                                          <p:spTgt spid="91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a:p>
          <a:p>
            <a:pPr>
              <a:defRPr/>
            </a:pPr>
            <a:endParaRPr lang="en-US"/>
          </a:p>
          <a:p>
            <a:pPr>
              <a:defRPr/>
            </a:pPr>
            <a:r>
              <a:rPr lang="en-US"/>
              <a:t>Copyright © Allyn &amp; Bacon 2008</a:t>
            </a:r>
          </a:p>
        </p:txBody>
      </p:sp>
      <p:sp>
        <p:nvSpPr>
          <p:cNvPr id="50179" name="Rectangle 2"/>
          <p:cNvSpPr>
            <a:spLocks noGrp="1" noChangeArrowheads="1"/>
          </p:cNvSpPr>
          <p:nvPr>
            <p:ph type="title"/>
          </p:nvPr>
        </p:nvSpPr>
        <p:spPr>
          <a:xfrm>
            <a:off x="457200" y="762000"/>
            <a:ext cx="8229600" cy="1139825"/>
          </a:xfrm>
          <a:noFill/>
        </p:spPr>
        <p:txBody>
          <a:bodyPr lIns="92075" tIns="46038" rIns="92075" bIns="46038"/>
          <a:lstStyle/>
          <a:p>
            <a:r>
              <a:rPr lang="en-US" smtClean="0"/>
              <a:t>Making Punishment Effective</a:t>
            </a:r>
          </a:p>
        </p:txBody>
      </p:sp>
      <p:sp>
        <p:nvSpPr>
          <p:cNvPr id="93187" name="Rectangle 3"/>
          <p:cNvSpPr>
            <a:spLocks noGrp="1" noChangeArrowheads="1"/>
          </p:cNvSpPr>
          <p:nvPr>
            <p:ph type="body" sz="half" idx="1"/>
          </p:nvPr>
        </p:nvSpPr>
        <p:spPr>
          <a:xfrm>
            <a:off x="457200" y="1905000"/>
            <a:ext cx="7696200" cy="4530725"/>
          </a:xfrm>
          <a:noFill/>
        </p:spPr>
        <p:txBody>
          <a:bodyPr lIns="92075" tIns="46038" rIns="92075" bIns="46038"/>
          <a:lstStyle/>
          <a:p>
            <a:r>
              <a:rPr lang="en-US" smtClean="0"/>
              <a:t>It must be applied consistently.</a:t>
            </a:r>
          </a:p>
          <a:p>
            <a:pPr lvl="1"/>
            <a:r>
              <a:rPr lang="en-US" sz="2400" smtClean="0"/>
              <a:t>Parents cannot ignore misbehavior one day and punish the same act the next day.</a:t>
            </a:r>
          </a:p>
          <a:p>
            <a:pPr lvl="1"/>
            <a:r>
              <a:rPr lang="en-US" sz="2400" smtClean="0"/>
              <a:t>Both parents should react to the same misbehavior in the same way.</a:t>
            </a:r>
          </a:p>
          <a:p>
            <a:pPr lvl="1"/>
            <a:r>
              <a:rPr lang="en-US" sz="2400" smtClean="0"/>
              <a:t>An undesired response will be suppressed more effectively when the probability of punishment is high.</a:t>
            </a:r>
          </a:p>
          <a:p>
            <a:pPr lvl="2"/>
            <a:r>
              <a:rPr lang="en-US" sz="2000" smtClean="0"/>
              <a:t>Most people will not speed when a police car is in the rear-view mirror.</a:t>
            </a:r>
          </a:p>
        </p:txBody>
      </p:sp>
      <p:pic>
        <p:nvPicPr>
          <p:cNvPr id="93188" name="Picture 4" descr="j0342969"/>
          <p:cNvPicPr>
            <a:picLocks noChangeAspect="1" noChangeArrowheads="1"/>
          </p:cNvPicPr>
          <p:nvPr>
            <p:ph sz="half" idx="2"/>
          </p:nvPr>
        </p:nvPicPr>
        <p:blipFill>
          <a:blip r:embed="rId3" cstate="print"/>
          <a:srcRect/>
          <a:stretch>
            <a:fillRect/>
          </a:stretch>
        </p:blipFill>
        <p:spPr>
          <a:xfrm>
            <a:off x="7620000" y="1295400"/>
            <a:ext cx="1093788" cy="8969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down)">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down)">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down)">
                                      <p:cBhvr>
                                        <p:cTn id="17" dur="500"/>
                                        <p:tgtEl>
                                          <p:spTgt spid="9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down)">
                                      <p:cBhvr>
                                        <p:cTn id="22" dur="500"/>
                                        <p:tgtEl>
                                          <p:spTgt spid="93187">
                                            <p:txEl>
                                              <p:pRg st="3" end="3"/>
                                            </p:txEl>
                                          </p:spTgt>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93187">
                                            <p:txEl>
                                              <p:pRg st="4" end="4"/>
                                            </p:txEl>
                                          </p:spTgt>
                                        </p:tgtEl>
                                        <p:attrNameLst>
                                          <p:attrName>style.visibility</p:attrName>
                                        </p:attrNameLst>
                                      </p:cBhvr>
                                      <p:to>
                                        <p:strVal val="visible"/>
                                      </p:to>
                                    </p:set>
                                    <p:animEffect transition="in" filter="wipe(down)">
                                      <p:cBhvr>
                                        <p:cTn id="26" dur="500"/>
                                        <p:tgtEl>
                                          <p:spTgt spid="93187">
                                            <p:txEl>
                                              <p:pRg st="4" end="4"/>
                                            </p:txEl>
                                          </p:spTgt>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93188"/>
                                        </p:tgtEl>
                                        <p:attrNameLst>
                                          <p:attrName>style.visibility</p:attrName>
                                        </p:attrNameLst>
                                      </p:cBhvr>
                                      <p:to>
                                        <p:strVal val="visible"/>
                                      </p:to>
                                    </p:set>
                                    <p:animEffect transition="in" filter="wipe(down)">
                                      <p:cBhvr>
                                        <p:cTn id="30"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cstate="print"/>
          <a:srcRect/>
          <a:stretch>
            <a:fillRect/>
          </a:stretch>
        </p:blipFill>
        <p:spPr bwMode="auto">
          <a:xfrm>
            <a:off x="508000" y="2120900"/>
            <a:ext cx="8128000" cy="26162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Punishment and Alternatives</a:t>
            </a:r>
          </a:p>
        </p:txBody>
      </p:sp>
      <p:sp>
        <p:nvSpPr>
          <p:cNvPr id="52227" name="Rectangle 2"/>
          <p:cNvSpPr>
            <a:spLocks noGrp="1" noChangeArrowheads="1"/>
          </p:cNvSpPr>
          <p:nvPr>
            <p:ph type="body" idx="4294967295"/>
          </p:nvPr>
        </p:nvSpPr>
        <p:spPr>
          <a:xfrm>
            <a:off x="0" y="1600200"/>
            <a:ext cx="8915400" cy="4854575"/>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smtClean="0">
                <a:latin typeface="Frutiger-Bold" pitchFamily="32" charset="0"/>
              </a:rPr>
              <a:t>1. Martin is an office manager in an insurance brokerage firm. He is aware that employees are stealing office supplies. He is watching each employee carefully, estimating the cost of the supplies that that employee is taking, and charging it against his or her paycheck every month. </a:t>
            </a:r>
          </a:p>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smtClean="0">
                <a:latin typeface="Frutiger-Bold" pitchFamily="32" charset="0"/>
              </a:rPr>
              <a:t>2. The mother of a 3-year-old is angry because her child has developed a “potty mouth.” She screams at him when he uses naughty language. He cries when she does, but he keeps using these words anyway. </a:t>
            </a:r>
          </a:p>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smtClean="0">
                <a:latin typeface="Frutiger-Bold" pitchFamily="32" charset="0"/>
              </a:rPr>
              <a:t>3. A teacher is frustrated because only about two-thirds of his fifth grade students manage to finish each week’s homework packet. He has started to assign extra weekend homework to the students who fail to hand in the packets on Friday morning. Most of this extra homework does not get done.</a:t>
            </a:r>
          </a:p>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smtClean="0">
                <a:latin typeface="Frutiger-Bold" pitchFamily="32" charset="0"/>
              </a:rPr>
              <a:t>4. The father of a 14-year-old boy is concerned because his son has broken his weekend curfew for 3 weeks in a row. The boy comes home about 20 to 30 minutes past the designated </a:t>
            </a:r>
            <a:r>
              <a:rPr lang="en-GB" sz="1800" b="1" smtClean="0">
                <a:latin typeface="NewCenturySchlbk-Roman" pitchFamily="16" charset="0"/>
              </a:rPr>
              <a:t>time of 11 P.M. The father has grounded him for the remainder of the summer. </a:t>
            </a:r>
          </a:p>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smtClean="0">
                <a:latin typeface="Frutiger-Bold" pitchFamily="32" charset="0"/>
              </a:rPr>
              <a:t>5. A babysitter wishes to stop the 6-year-old she watches from whining when she doesn’t get her way. The sitter sends the child to her room for 10 minutes whenever the child whines.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idx="4294967295"/>
          </p:nvPr>
        </p:nvSpPr>
        <p:spPr>
          <a:xfrm>
            <a:off x="838200" y="838200"/>
            <a:ext cx="7772400" cy="114300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Adaptation to the Environment</a:t>
            </a:r>
          </a:p>
        </p:txBody>
      </p:sp>
      <p:sp>
        <p:nvSpPr>
          <p:cNvPr id="9219" name="Rectangle 2"/>
          <p:cNvSpPr>
            <a:spLocks noGrp="1" noChangeArrowheads="1"/>
          </p:cNvSpPr>
          <p:nvPr>
            <p:ph type="body" idx="4294967295"/>
          </p:nvPr>
        </p:nvSpPr>
        <p:spPr>
          <a:xfrm>
            <a:off x="685800" y="1828800"/>
            <a:ext cx="7772400" cy="914400"/>
          </a:xfrm>
        </p:spPr>
        <p:txBody>
          <a:bodyPr>
            <a:spAutoFit/>
          </a:bodyPr>
          <a:lstStyle/>
          <a:p>
            <a:pPr algn="l"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Conditioning</a:t>
            </a:r>
          </a:p>
        </p:txBody>
      </p:sp>
      <p:sp>
        <p:nvSpPr>
          <p:cNvPr id="2" name="Text Box 3"/>
          <p:cNvSpPr txBox="1">
            <a:spLocks noChangeArrowheads="1"/>
          </p:cNvSpPr>
          <p:nvPr/>
        </p:nvSpPr>
        <p:spPr bwMode="auto">
          <a:xfrm>
            <a:off x="1143000" y="2957513"/>
            <a:ext cx="8123238" cy="2436812"/>
          </a:xfrm>
          <a:prstGeom prst="rect">
            <a:avLst/>
          </a:prstGeom>
          <a:noFill/>
          <a:ln w="9525">
            <a:noFill/>
            <a:round/>
            <a:headEnd/>
            <a:tailEnd/>
          </a:ln>
        </p:spPr>
        <p:txBody>
          <a:bodyPr lIns="0" tIns="0" rIns="0" bIns="0">
            <a:spAutoFit/>
          </a:bodyPr>
          <a:lstStyle/>
          <a:p>
            <a:pPr marL="738188" lvl="1" indent="-280988">
              <a:lnSpc>
                <a:spcPct val="93000"/>
              </a:lnSpc>
              <a:spcBef>
                <a:spcPts val="1075"/>
              </a:spcBef>
              <a:buClr>
                <a:srgbClr val="009999"/>
              </a:buClr>
              <a:buFont typeface="Helvetica" pitchFamily="34" charset="0"/>
              <a:buChar char="–"/>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pPr>
            <a:r>
              <a:rPr lang="en-GB" sz="4300">
                <a:solidFill>
                  <a:srgbClr val="333399"/>
                </a:solidFill>
                <a:latin typeface="Helvetica" pitchFamily="34" charset="0"/>
              </a:rPr>
              <a:t>the process of learning the associations between </a:t>
            </a:r>
            <a:r>
              <a:rPr lang="en-GB" sz="4300" b="1" i="1">
                <a:solidFill>
                  <a:srgbClr val="333399"/>
                </a:solidFill>
                <a:latin typeface="Helvetica" pitchFamily="34" charset="0"/>
              </a:rPr>
              <a:t>environmental</a:t>
            </a:r>
            <a:r>
              <a:rPr lang="en-GB" sz="4300">
                <a:solidFill>
                  <a:srgbClr val="333399"/>
                </a:solidFill>
                <a:latin typeface="Helvetica" pitchFamily="34" charset="0"/>
              </a:rPr>
              <a:t> events and </a:t>
            </a:r>
            <a:r>
              <a:rPr lang="en-GB" sz="4300" b="1" i="1">
                <a:solidFill>
                  <a:srgbClr val="333399"/>
                </a:solidFill>
                <a:latin typeface="Helvetica" pitchFamily="34" charset="0"/>
              </a:rPr>
              <a:t>behavioral </a:t>
            </a:r>
            <a:r>
              <a:rPr lang="en-GB" sz="4300">
                <a:solidFill>
                  <a:srgbClr val="333399"/>
                </a:solidFill>
                <a:latin typeface="Helvetica" pitchFamily="34" charset="0"/>
              </a:rPr>
              <a:t>responses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idx="4294967295"/>
          </p:nvPr>
        </p:nvSpPr>
        <p:spPr>
          <a:xfrm>
            <a:off x="685800" y="1020763"/>
            <a:ext cx="7772400" cy="704850"/>
          </a:xfrm>
        </p:spPr>
        <p:txBody>
          <a:bodyPr lIns="92160" tIns="46080" rIns="92160" bIns="46080">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Operant Conditioning Terms</a:t>
            </a:r>
          </a:p>
        </p:txBody>
      </p:sp>
      <p:sp>
        <p:nvSpPr>
          <p:cNvPr id="2" name="Rectangle 2"/>
          <p:cNvSpPr>
            <a:spLocks noGrp="1" noChangeArrowheads="1"/>
          </p:cNvSpPr>
          <p:nvPr>
            <p:ph type="body" idx="4294967295"/>
          </p:nvPr>
        </p:nvSpPr>
        <p:spPr>
          <a:xfrm>
            <a:off x="685800" y="1828800"/>
            <a:ext cx="7772400" cy="3963988"/>
          </a:xfrm>
        </p:spPr>
        <p:txBody>
          <a:bodyPr lIns="92160" tIns="46080" rIns="92160" bIns="46080">
            <a:spAutoFit/>
          </a:bodyPr>
          <a:lstStyle/>
          <a:p>
            <a:pPr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Shaping</a:t>
            </a:r>
          </a:p>
          <a:p>
            <a:pPr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Extinction</a:t>
            </a:r>
          </a:p>
          <a:p>
            <a:pPr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Spontaneous recovery</a:t>
            </a:r>
          </a:p>
          <a:p>
            <a:pPr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Discriminative stimuli</a:t>
            </a:r>
          </a:p>
          <a:p>
            <a:pPr eaLnBrk="1" hangingPunct="1">
              <a:lnSpc>
                <a:spcPct val="100000"/>
              </a:lnSpc>
              <a:spcBef>
                <a:spcPts val="10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300" smtClean="0"/>
              <a:t>Schedules of reinforcement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endParaRPr lang="en-US" dirty="0"/>
          </a:p>
          <a:p>
            <a:pPr>
              <a:defRPr/>
            </a:pPr>
            <a:endParaRPr lang="en-US" dirty="0"/>
          </a:p>
          <a:p>
            <a:pPr>
              <a:defRPr/>
            </a:pPr>
            <a:r>
              <a:rPr lang="en-US" dirty="0"/>
              <a:t>Copyright © </a:t>
            </a:r>
            <a:r>
              <a:rPr lang="en-US" dirty="0" err="1"/>
              <a:t>Allyn</a:t>
            </a:r>
            <a:r>
              <a:rPr lang="en-US" dirty="0"/>
              <a:t> &amp; Bacon 2008</a:t>
            </a:r>
          </a:p>
        </p:txBody>
      </p:sp>
      <p:sp>
        <p:nvSpPr>
          <p:cNvPr id="54275" name="Rectangle 2"/>
          <p:cNvSpPr>
            <a:spLocks noGrp="1" noChangeArrowheads="1"/>
          </p:cNvSpPr>
          <p:nvPr>
            <p:ph type="title"/>
          </p:nvPr>
        </p:nvSpPr>
        <p:spPr>
          <a:xfrm>
            <a:off x="685800" y="609600"/>
            <a:ext cx="8229600" cy="1139825"/>
          </a:xfrm>
          <a:noFill/>
        </p:spPr>
        <p:txBody>
          <a:bodyPr lIns="92075" tIns="46038" rIns="92075" bIns="46038"/>
          <a:lstStyle/>
          <a:p>
            <a:r>
              <a:rPr lang="en-US" smtClean="0"/>
              <a:t>Shaping Behavior</a:t>
            </a:r>
          </a:p>
        </p:txBody>
      </p:sp>
      <p:sp>
        <p:nvSpPr>
          <p:cNvPr id="72707" name="Rectangle 3"/>
          <p:cNvSpPr>
            <a:spLocks noGrp="1" noChangeArrowheads="1"/>
          </p:cNvSpPr>
          <p:nvPr>
            <p:ph type="body" sz="half" idx="1"/>
          </p:nvPr>
        </p:nvSpPr>
        <p:spPr>
          <a:xfrm>
            <a:off x="457200" y="1295400"/>
            <a:ext cx="7010400" cy="5562600"/>
          </a:xfrm>
          <a:noFill/>
        </p:spPr>
        <p:txBody>
          <a:bodyPr lIns="92075" tIns="46038" rIns="92075" bIns="46038"/>
          <a:lstStyle/>
          <a:p>
            <a:pPr>
              <a:lnSpc>
                <a:spcPct val="90000"/>
              </a:lnSpc>
              <a:buFont typeface="Wingdings" pitchFamily="2" charset="2"/>
              <a:buNone/>
            </a:pPr>
            <a:r>
              <a:rPr lang="en-US" sz="2000" b="1" smtClean="0"/>
              <a:t>Shaping </a:t>
            </a:r>
          </a:p>
          <a:p>
            <a:pPr>
              <a:lnSpc>
                <a:spcPct val="90000"/>
              </a:lnSpc>
            </a:pPr>
            <a:r>
              <a:rPr lang="en-US" sz="2000" smtClean="0"/>
              <a:t>Consists of gradually molding a desired behavior  (response) by reinforcing any movement in the direction of the desired response</a:t>
            </a:r>
          </a:p>
          <a:p>
            <a:pPr>
              <a:lnSpc>
                <a:spcPct val="90000"/>
              </a:lnSpc>
            </a:pPr>
            <a:r>
              <a:rPr lang="en-US" sz="2000" smtClean="0"/>
              <a:t>Gradually, responses are guided toward the ultimate goal</a:t>
            </a:r>
          </a:p>
          <a:p>
            <a:pPr>
              <a:lnSpc>
                <a:spcPct val="90000"/>
              </a:lnSpc>
            </a:pPr>
            <a:r>
              <a:rPr lang="en-US" sz="2000" smtClean="0"/>
              <a:t>Learning a piano concerto is done by teacher praising your ability to</a:t>
            </a:r>
          </a:p>
          <a:p>
            <a:pPr lvl="1">
              <a:lnSpc>
                <a:spcPct val="90000"/>
              </a:lnSpc>
            </a:pPr>
            <a:r>
              <a:rPr lang="en-US" sz="1600" smtClean="0"/>
              <a:t>Read musical notes</a:t>
            </a:r>
          </a:p>
          <a:p>
            <a:pPr lvl="1">
              <a:lnSpc>
                <a:spcPct val="90000"/>
              </a:lnSpc>
            </a:pPr>
            <a:r>
              <a:rPr lang="en-US" sz="1600" smtClean="0"/>
              <a:t>Play individual notes</a:t>
            </a:r>
          </a:p>
          <a:p>
            <a:pPr lvl="1">
              <a:lnSpc>
                <a:spcPct val="90000"/>
              </a:lnSpc>
            </a:pPr>
            <a:r>
              <a:rPr lang="en-US" sz="1600" smtClean="0"/>
              <a:t>Play the notes continuously</a:t>
            </a:r>
          </a:p>
          <a:p>
            <a:pPr lvl="1">
              <a:lnSpc>
                <a:spcPct val="90000"/>
              </a:lnSpc>
            </a:pPr>
            <a:r>
              <a:rPr lang="en-US" sz="1600" smtClean="0"/>
              <a:t>Play one hand of notes according to the music</a:t>
            </a:r>
          </a:p>
          <a:p>
            <a:pPr lvl="1">
              <a:lnSpc>
                <a:spcPct val="90000"/>
              </a:lnSpc>
            </a:pPr>
            <a:r>
              <a:rPr lang="en-US" sz="1600" smtClean="0"/>
              <a:t>Play  both hands according to the music</a:t>
            </a:r>
          </a:p>
          <a:p>
            <a:pPr lvl="1">
              <a:lnSpc>
                <a:spcPct val="90000"/>
              </a:lnSpc>
            </a:pPr>
            <a:r>
              <a:rPr lang="en-US" sz="1600" smtClean="0"/>
              <a:t>Play the concerto slowly</a:t>
            </a:r>
          </a:p>
          <a:p>
            <a:pPr lvl="1">
              <a:lnSpc>
                <a:spcPct val="90000"/>
              </a:lnSpc>
            </a:pPr>
            <a:r>
              <a:rPr lang="en-US" sz="1600" smtClean="0"/>
              <a:t>Play the concerto up to tempo</a:t>
            </a:r>
          </a:p>
          <a:p>
            <a:pPr lvl="1">
              <a:lnSpc>
                <a:spcPct val="90000"/>
              </a:lnSpc>
            </a:pPr>
            <a:r>
              <a:rPr lang="en-US" sz="1600" smtClean="0"/>
              <a:t>Play the concerto correctly</a:t>
            </a:r>
          </a:p>
        </p:txBody>
      </p:sp>
      <p:pic>
        <p:nvPicPr>
          <p:cNvPr id="72708" name="Picture 4" descr="j0303456"/>
          <p:cNvPicPr>
            <a:picLocks noChangeAspect="1" noChangeArrowheads="1" noCrop="1"/>
          </p:cNvPicPr>
          <p:nvPr>
            <p:ph sz="quarter" idx="2"/>
          </p:nvPr>
        </p:nvPicPr>
        <p:blipFill>
          <a:blip r:embed="rId3" cstate="print"/>
          <a:srcRect/>
          <a:stretch>
            <a:fillRect/>
          </a:stretch>
        </p:blipFill>
        <p:spPr>
          <a:xfrm>
            <a:off x="7467600" y="1676400"/>
            <a:ext cx="1447800" cy="969963"/>
          </a:xfrm>
          <a:noFill/>
        </p:spPr>
      </p:pic>
      <p:pic>
        <p:nvPicPr>
          <p:cNvPr id="72709" name="Picture 5" descr="j0281073"/>
          <p:cNvPicPr>
            <a:picLocks noChangeAspect="1" noChangeArrowheads="1"/>
          </p:cNvPicPr>
          <p:nvPr>
            <p:ph sz="quarter" idx="3"/>
          </p:nvPr>
        </p:nvPicPr>
        <p:blipFill>
          <a:blip r:embed="rId4" cstate="print"/>
          <a:srcRect/>
          <a:stretch>
            <a:fillRect/>
          </a:stretch>
        </p:blipFill>
        <p:spPr>
          <a:xfrm>
            <a:off x="7162800" y="4038600"/>
            <a:ext cx="1665288" cy="15589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2708"/>
                                        </p:tgtEl>
                                        <p:attrNameLst>
                                          <p:attrName>style.visibility</p:attrName>
                                        </p:attrNameLst>
                                      </p:cBhvr>
                                      <p:to>
                                        <p:strVal val="visible"/>
                                      </p:to>
                                    </p:set>
                                    <p:animEffect transition="in" filter="dissolve">
                                      <p:cBhvr>
                                        <p:cTn id="23" dur="500"/>
                                        <p:tgtEl>
                                          <p:spTgt spid="72708"/>
                                        </p:tgtEl>
                                      </p:cBhvr>
                                    </p:animEffect>
                                  </p:childTnLst>
                                </p:cTn>
                              </p:par>
                              <p:par>
                                <p:cTn id="24" presetID="1" presetClass="entr" presetSubtype="0" fill="hold" grpId="0" nodeType="withEffect">
                                  <p:stCondLst>
                                    <p:cond delay="0"/>
                                  </p:stCondLst>
                                  <p:childTnLst>
                                    <p:set>
                                      <p:cBhvr>
                                        <p:cTn id="25" dur="1" fill="hold">
                                          <p:stCondLst>
                                            <p:cond delay="499"/>
                                          </p:stCondLst>
                                        </p:cTn>
                                        <p:tgtEl>
                                          <p:spTgt spid="72707">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72707">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72707">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72707">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72707">
                                            <p:txEl>
                                              <p:pRg st="8" end="8"/>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72707">
                                            <p:txEl>
                                              <p:pRg st="9" end="9"/>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499"/>
                                          </p:stCondLst>
                                        </p:cTn>
                                        <p:tgtEl>
                                          <p:spTgt spid="72707">
                                            <p:txEl>
                                              <p:pRg st="10" end="10"/>
                                            </p:txEl>
                                          </p:spTgt>
                                        </p:tgtEl>
                                        <p:attrNameLst>
                                          <p:attrName>style.visibility</p:attrName>
                                        </p:attrNameLst>
                                      </p:cBhvr>
                                      <p:to>
                                        <p:strVal val="visible"/>
                                      </p:to>
                                    </p:se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72709"/>
                                        </p:tgtEl>
                                        <p:attrNameLst>
                                          <p:attrName>style.visibility</p:attrName>
                                        </p:attrNameLst>
                                      </p:cBhvr>
                                      <p:to>
                                        <p:strVal val="visible"/>
                                      </p:to>
                                    </p:set>
                                    <p:animEffect transition="in" filter="dissolve">
                                      <p:cBhvr>
                                        <p:cTn id="41" dur="500"/>
                                        <p:tgtEl>
                                          <p:spTgt spid="72709"/>
                                        </p:tgtEl>
                                      </p:cBhvr>
                                    </p:animEffect>
                                  </p:childTnLst>
                                </p:cTn>
                              </p:par>
                              <p:par>
                                <p:cTn id="42" presetID="1" presetClass="entr" presetSubtype="0" fill="hold" grpId="0" nodeType="withEffect">
                                  <p:stCondLst>
                                    <p:cond delay="0"/>
                                  </p:stCondLst>
                                  <p:childTnLst>
                                    <p:set>
                                      <p:cBhvr>
                                        <p:cTn id="43" dur="1" fill="hold">
                                          <p:stCondLst>
                                            <p:cond delay="499"/>
                                          </p:stCondLst>
                                        </p:cTn>
                                        <p:tgtEl>
                                          <p:spTgt spid="727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Video </a:t>
            </a:r>
          </a:p>
        </p:txBody>
      </p:sp>
      <p:sp>
        <p:nvSpPr>
          <p:cNvPr id="55299" name="Rectangle 2"/>
          <p:cNvSpPr>
            <a:spLocks noGrp="1" noChangeArrowheads="1"/>
          </p:cNvSpPr>
          <p:nvPr>
            <p:ph type="body" idx="4294967295"/>
          </p:nvPr>
        </p:nvSpPr>
        <p:spPr>
          <a:xfrm>
            <a:off x="685800" y="1828800"/>
            <a:ext cx="7770813" cy="3963988"/>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smtClean="0"/>
              <a:t>   </a:t>
            </a:r>
            <a:r>
              <a:rPr lang="en-GB" sz="1800" b="1" i="1" smtClean="0">
                <a:solidFill>
                  <a:srgbClr val="CCCCFF"/>
                </a:solidFill>
                <a:hlinkClick r:id="rId3"/>
              </a:rPr>
              <a:t>http://www.youtube.com/watch?v=dhmONAl6Yiw&amp;feature=PlayList&amp;p=1753C578FD79D9A4&amp;index=52</a:t>
            </a:r>
            <a:r>
              <a:rPr lang="en-GB" b="1" i="1" smtClean="0"/>
              <a:t>student teaching dog through operant conditioning</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a:xfrm>
            <a:off x="685800" y="609600"/>
            <a:ext cx="7772400" cy="114300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Discriminative Stimuli</a:t>
            </a:r>
          </a:p>
        </p:txBody>
      </p:sp>
      <p:sp>
        <p:nvSpPr>
          <p:cNvPr id="56323" name="Rectangle 2"/>
          <p:cNvSpPr>
            <a:spLocks noGrp="1" noChangeArrowheads="1"/>
          </p:cNvSpPr>
          <p:nvPr>
            <p:ph type="body" idx="4294967295"/>
          </p:nvPr>
        </p:nvSpPr>
        <p:spPr>
          <a:xfrm>
            <a:off x="609600" y="1447800"/>
            <a:ext cx="7772400" cy="696913"/>
          </a:xfrm>
        </p:spPr>
        <p:txBody>
          <a:bodyPr>
            <a:spAutoFit/>
          </a:bodyPr>
          <a:lstStyle/>
          <a:p>
            <a:pPr algn="ctr" eaLnBrk="1" hangingPunct="1">
              <a:lnSpc>
                <a:spcPct val="90000"/>
              </a:lnSpc>
              <a:spcBef>
                <a:spcPts val="550"/>
              </a:spcBef>
              <a:buFont typeface="Helvetic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smtClean="0"/>
              <a:t>Environmental cues that tell us when a particular response is likely to be reinforced</a:t>
            </a:r>
          </a:p>
        </p:txBody>
      </p:sp>
      <p:pic>
        <p:nvPicPr>
          <p:cNvPr id="56324" name="Picture 3"/>
          <p:cNvPicPr>
            <a:picLocks noChangeAspect="1" noChangeArrowheads="1"/>
          </p:cNvPicPr>
          <p:nvPr/>
        </p:nvPicPr>
        <p:blipFill>
          <a:blip r:embed="rId3" cstate="print"/>
          <a:srcRect/>
          <a:stretch>
            <a:fillRect/>
          </a:stretch>
        </p:blipFill>
        <p:spPr bwMode="auto">
          <a:xfrm>
            <a:off x="457200" y="2209800"/>
            <a:ext cx="8229600" cy="36639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Behavior Modification</a:t>
            </a:r>
          </a:p>
        </p:txBody>
      </p:sp>
      <p:sp>
        <p:nvSpPr>
          <p:cNvPr id="2" name="Rectangle 2"/>
          <p:cNvSpPr>
            <a:spLocks noGrp="1" noChangeArrowheads="1"/>
          </p:cNvSpPr>
          <p:nvPr>
            <p:ph type="body" idx="4294967295"/>
          </p:nvPr>
        </p:nvSpPr>
        <p:spPr>
          <a:xfrm>
            <a:off x="685800" y="1828800"/>
            <a:ext cx="7770813" cy="1600200"/>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Application of learning principles to help people develop more effective or adaptive behaviors</a:t>
            </a:r>
          </a:p>
        </p:txBody>
      </p:sp>
      <p:sp>
        <p:nvSpPr>
          <p:cNvPr id="47107" name="Text Box 3"/>
          <p:cNvSpPr txBox="1">
            <a:spLocks noChangeArrowheads="1"/>
          </p:cNvSpPr>
          <p:nvPr/>
        </p:nvSpPr>
        <p:spPr bwMode="auto">
          <a:xfrm>
            <a:off x="685800" y="3657600"/>
            <a:ext cx="7770813" cy="2252663"/>
          </a:xfrm>
          <a:prstGeom prst="rect">
            <a:avLst/>
          </a:prstGeom>
          <a:noFill/>
          <a:ln w="9525">
            <a:noFill/>
            <a:round/>
            <a:headEnd/>
            <a:tailEnd/>
          </a:ln>
        </p:spPr>
        <p:txBody>
          <a:bodyPr lIns="0" tIns="0" rIns="0" bIns="0">
            <a:spAutoFit/>
          </a:bodyPr>
          <a:lstStyle/>
          <a:p>
            <a:pPr marL="338138" indent="-338138" algn="just">
              <a:lnSpc>
                <a:spcPct val="87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3400">
                <a:solidFill>
                  <a:srgbClr val="333399"/>
                </a:solidFill>
                <a:latin typeface="Helvetica" pitchFamily="34" charset="0"/>
              </a:rPr>
              <a:t>Systematic use of reinforcement, shaping, and extinction increase the occurrence of desirable behaviors and decreases the incidence of undesirable behaviors</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dissolve">
                                      <p:cBhvr>
                                        <p:cTn id="12"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idx="4294967295"/>
          </p:nvPr>
        </p:nvSpPr>
        <p:spPr>
          <a:xfrm>
            <a:off x="685800" y="914400"/>
            <a:ext cx="7770813" cy="535531"/>
          </a:xfrm>
        </p:spPr>
        <p:txBody>
          <a:bodyPr wrap="square"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Activity</a:t>
            </a:r>
          </a:p>
        </p:txBody>
      </p:sp>
      <p:sp>
        <p:nvSpPr>
          <p:cNvPr id="5" name="TextBox 4"/>
          <p:cNvSpPr txBox="1"/>
          <p:nvPr/>
        </p:nvSpPr>
        <p:spPr>
          <a:xfrm>
            <a:off x="228600" y="1371600"/>
            <a:ext cx="8915400" cy="5174109"/>
          </a:xfrm>
          <a:prstGeom prst="rect">
            <a:avLst/>
          </a:prstGeom>
          <a:noFill/>
        </p:spPr>
        <p:txBody>
          <a:bodyPr wrap="square" rtlCol="0">
            <a:spAutoFit/>
          </a:bodyPr>
          <a:lstStyle/>
          <a:p>
            <a:r>
              <a:rPr lang="en-US" sz="1800" dirty="0">
                <a:solidFill>
                  <a:schemeClr val="tx1"/>
                </a:solidFill>
              </a:rPr>
              <a:t>Look at the following </a:t>
            </a:r>
            <a:r>
              <a:rPr lang="en-US" sz="1800" dirty="0" smtClean="0">
                <a:solidFill>
                  <a:schemeClr val="tx1"/>
                </a:solidFill>
              </a:rPr>
              <a:t>problems </a:t>
            </a:r>
            <a:r>
              <a:rPr lang="en-US" sz="1800" dirty="0">
                <a:solidFill>
                  <a:schemeClr val="tx1"/>
                </a:solidFill>
              </a:rPr>
              <a:t>as a behaviorist would. Suggest behavioral solutions for each. </a:t>
            </a:r>
          </a:p>
          <a:p>
            <a:r>
              <a:rPr lang="en-US" sz="1800" dirty="0">
                <a:solidFill>
                  <a:schemeClr val="tx1"/>
                </a:solidFill>
              </a:rPr>
              <a:t>  </a:t>
            </a:r>
          </a:p>
          <a:p>
            <a:pPr marL="342900" indent="-342900">
              <a:buAutoNum type="arabicPeriod"/>
            </a:pPr>
            <a:r>
              <a:rPr lang="en-US" sz="1800" b="1" dirty="0" smtClean="0">
                <a:solidFill>
                  <a:schemeClr val="tx1"/>
                </a:solidFill>
              </a:rPr>
              <a:t>Traffic</a:t>
            </a:r>
            <a:r>
              <a:rPr lang="en-US" sz="1800" b="1" dirty="0">
                <a:solidFill>
                  <a:schemeClr val="tx1"/>
                </a:solidFill>
              </a:rPr>
              <a:t>! </a:t>
            </a:r>
            <a:r>
              <a:rPr lang="en-US" sz="1800" dirty="0">
                <a:solidFill>
                  <a:schemeClr val="tx1"/>
                </a:solidFill>
              </a:rPr>
              <a:t>The problem of traffic gridlock in American cities continues to increase. Campaigns to encourage people to share a ride or take the bus have not been very successful. In one large city, commuters entering the city must cross one of several bridges to get to the area where office buildings and factories are concentrated. How could behavior modification be used to reduce the traffic congestion in the city? </a:t>
            </a:r>
          </a:p>
          <a:p>
            <a:pPr marL="342900" indent="-342900">
              <a:buAutoNum type="arabicPeriod" startAt="2"/>
            </a:pPr>
            <a:r>
              <a:rPr lang="en-US" sz="1800" b="1" dirty="0" smtClean="0">
                <a:solidFill>
                  <a:schemeClr val="tx1"/>
                </a:solidFill>
              </a:rPr>
              <a:t>The </a:t>
            </a:r>
            <a:r>
              <a:rPr lang="en-US" sz="1800" b="1" dirty="0">
                <a:solidFill>
                  <a:schemeClr val="tx1"/>
                </a:solidFill>
              </a:rPr>
              <a:t>Homework Puzzle.</a:t>
            </a:r>
            <a:r>
              <a:rPr lang="en-US" sz="1800" dirty="0">
                <a:solidFill>
                  <a:schemeClr val="tx1"/>
                </a:solidFill>
              </a:rPr>
              <a:t> An article published in </a:t>
            </a:r>
            <a:r>
              <a:rPr lang="en-US" sz="1800" i="1" dirty="0">
                <a:solidFill>
                  <a:schemeClr val="tx1"/>
                </a:solidFill>
              </a:rPr>
              <a:t>The New York Times</a:t>
            </a:r>
            <a:r>
              <a:rPr lang="en-US" sz="1800" dirty="0">
                <a:solidFill>
                  <a:schemeClr val="tx1"/>
                </a:solidFill>
              </a:rPr>
              <a:t> reported the results of a large-scale study on the benefits of homework for elementary school children. The study showed that the lowest-achieving children spent more time with homework than children with better grades. How can the longer time spent by the low-achieving children be explained? Why aren’t the children who spent more time with homework the ones who are making better </a:t>
            </a:r>
            <a:r>
              <a:rPr lang="en-US" sz="1800" dirty="0" smtClean="0">
                <a:solidFill>
                  <a:schemeClr val="tx1"/>
                </a:solidFill>
              </a:rPr>
              <a:t>grades?</a:t>
            </a:r>
          </a:p>
          <a:p>
            <a:pPr marL="342900" indent="-342900">
              <a:buAutoNum type="arabicPeriod" startAt="2"/>
            </a:pPr>
            <a:r>
              <a:rPr lang="en-US" sz="1800" b="1" dirty="0" smtClean="0">
                <a:solidFill>
                  <a:schemeClr val="tx1"/>
                </a:solidFill>
              </a:rPr>
              <a:t>Stars </a:t>
            </a:r>
            <a:r>
              <a:rPr lang="en-US" sz="1800" b="1" dirty="0">
                <a:solidFill>
                  <a:schemeClr val="tx1"/>
                </a:solidFill>
              </a:rPr>
              <a:t>and Stickers</a:t>
            </a:r>
            <a:r>
              <a:rPr lang="en-US" sz="1800" dirty="0">
                <a:solidFill>
                  <a:schemeClr val="tx1"/>
                </a:solidFill>
              </a:rPr>
              <a:t>. Should elementary school children receive material rewards for performance and cooperation? Imagine that you are a parent and that you have a child in the first grade. You have received a notice from the principal of the school that a program of tangible rewards (buttons, stickers, stars, bags of popcorn, cookies) is being considered. The notice compares tangible rewards for the children with the pay adults get for work. From what we know about behaviorism, is this a good idea? Explain why the extensive use of tangible rewards may backfire in this situation.</a:t>
            </a:r>
          </a:p>
          <a:p>
            <a:endParaRPr lang="en-US" dirty="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idx="4294967295"/>
          </p:nvPr>
        </p:nvSpPr>
        <p:spPr>
          <a:xfrm>
            <a:off x="685800" y="1020763"/>
            <a:ext cx="7772400" cy="7048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Reinforcement Schedules</a:t>
            </a:r>
          </a:p>
        </p:txBody>
      </p:sp>
      <p:sp>
        <p:nvSpPr>
          <p:cNvPr id="2" name="Rectangle 2"/>
          <p:cNvSpPr>
            <a:spLocks noGrp="1" noChangeArrowheads="1"/>
          </p:cNvSpPr>
          <p:nvPr>
            <p:ph type="body" idx="4294967295"/>
          </p:nvPr>
        </p:nvSpPr>
        <p:spPr>
          <a:xfrm>
            <a:off x="685800" y="1828800"/>
            <a:ext cx="7772400" cy="3963988"/>
          </a:xfrm>
        </p:spPr>
        <p:txBody>
          <a:bodyPr>
            <a:spAutoFit/>
          </a:bodyPr>
          <a:lstStyle/>
          <a:p>
            <a:pPr algn="l"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Continuous—every correct response is reinforced; good way to get a low-frequency behavior to occur</a:t>
            </a:r>
          </a:p>
          <a:p>
            <a:pPr algn="l" eaLnBrk="1" hangingPunct="1">
              <a:lnSpc>
                <a:spcPct val="100000"/>
              </a:lnSpc>
              <a:buFont typeface="Helvetic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mtClean="0"/>
          </a:p>
          <a:p>
            <a:pPr algn="l"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Partial—only some correct responses are reinforced; good way to make a behavior resistant to extinction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cstate="print"/>
          <a:srcRect/>
          <a:stretch>
            <a:fillRect/>
          </a:stretch>
        </p:blipFill>
        <p:spPr bwMode="auto">
          <a:xfrm>
            <a:off x="1524000" y="304800"/>
            <a:ext cx="6172200" cy="4068763"/>
          </a:xfrm>
          <a:prstGeom prst="rect">
            <a:avLst/>
          </a:prstGeom>
          <a:noFill/>
          <a:ln w="9525">
            <a:noFill/>
            <a:round/>
            <a:headEnd/>
            <a:tailEnd/>
          </a:ln>
        </p:spPr>
      </p:pic>
      <p:sp>
        <p:nvSpPr>
          <p:cNvPr id="60419" name="Text Box 2"/>
          <p:cNvSpPr txBox="1">
            <a:spLocks noChangeArrowheads="1"/>
          </p:cNvSpPr>
          <p:nvPr/>
        </p:nvSpPr>
        <p:spPr bwMode="auto">
          <a:xfrm>
            <a:off x="1219200" y="4800600"/>
            <a:ext cx="6858000" cy="1585913"/>
          </a:xfrm>
          <a:prstGeom prst="rect">
            <a:avLst/>
          </a:prstGeom>
          <a:noFill/>
          <a:ln w="9525">
            <a:noFill/>
            <a:round/>
            <a:headEnd/>
            <a:tailEnd/>
          </a:ln>
        </p:spPr>
        <p:txBody>
          <a:bodyPr lIns="90000" tIns="46800" rIns="90000" bIns="46800">
            <a:spAutoFit/>
          </a:bodyPr>
          <a:lstStyle/>
          <a:p>
            <a:pP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cs typeface="Arial" pitchFamily="34" charset="0"/>
              </a:rPr>
              <a:t>Learned Helplessness on the Field </a:t>
            </a:r>
            <a:r>
              <a:rPr lang="en-GB" sz="1400">
                <a:solidFill>
                  <a:srgbClr val="000000"/>
                </a:solidFill>
                <a:cs typeface="Arial" pitchFamily="34" charset="0"/>
              </a:rPr>
              <a:t>In humans, learned helplessness can be produced when negative events are perceived as uncontrollable. Even highly trained athletes can succumb to feelings of learned helplessness in the face of persistent defeats. Athletes who believe that they have no control over the factors that led to their loss or poor performance are less likely to believe that they can succeed in the future (Coffee &amp; Rees, 2008). They’re also less likely to persist in the face of failure (LeFoll &amp; others, 2008).</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533400" y="838200"/>
            <a:ext cx="7848600" cy="1312863"/>
          </a:xfrm>
          <a:prstGeom prst="rect">
            <a:avLst/>
          </a:prstGeom>
          <a:noFill/>
          <a:ln w="9525">
            <a:noFill/>
            <a:round/>
            <a:headEnd/>
            <a:tailEnd/>
          </a:ln>
        </p:spPr>
        <p:txBody>
          <a:bodyPr lIns="90000" tIns="46800" rIns="90000" bIns="46800">
            <a:spAutoFit/>
          </a:bodyPr>
          <a:lstStyle/>
          <a:p>
            <a:pPr algn="ctr">
              <a:lnSpc>
                <a:spcPct val="100000"/>
              </a:lnSpc>
              <a:spcBef>
                <a:spcPts val="2500"/>
              </a:spcBef>
              <a:buClr>
                <a:srgbClr val="B81100"/>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B81100"/>
                </a:solidFill>
                <a:latin typeface="Helvetica" pitchFamily="34" charset="0"/>
              </a:rPr>
              <a:t>Classical Conditioning Versus</a:t>
            </a:r>
            <a:br>
              <a:rPr lang="en-GB" sz="4000">
                <a:solidFill>
                  <a:srgbClr val="B81100"/>
                </a:solidFill>
                <a:latin typeface="Helvetica" pitchFamily="34" charset="0"/>
              </a:rPr>
            </a:br>
            <a:r>
              <a:rPr lang="en-GB" sz="4000">
                <a:solidFill>
                  <a:srgbClr val="B81100"/>
                </a:solidFill>
                <a:latin typeface="Helvetica" pitchFamily="34" charset="0"/>
              </a:rPr>
              <a:t> Operant Conditioning</a:t>
            </a:r>
          </a:p>
        </p:txBody>
      </p:sp>
      <p:pic>
        <p:nvPicPr>
          <p:cNvPr id="61443" name="Picture 2"/>
          <p:cNvPicPr>
            <a:picLocks noChangeAspect="1" noChangeArrowheads="1"/>
          </p:cNvPicPr>
          <p:nvPr/>
        </p:nvPicPr>
        <p:blipFill>
          <a:blip r:embed="rId3" cstate="print"/>
          <a:srcRect/>
          <a:stretch>
            <a:fillRect/>
          </a:stretch>
        </p:blipFill>
        <p:spPr bwMode="auto">
          <a:xfrm>
            <a:off x="228600" y="2438400"/>
            <a:ext cx="8686800" cy="29924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Activity</a:t>
            </a:r>
          </a:p>
        </p:txBody>
      </p:sp>
      <p:sp>
        <p:nvSpPr>
          <p:cNvPr id="62467" name="Rectangle 2"/>
          <p:cNvSpPr>
            <a:spLocks noGrp="1" noChangeArrowheads="1"/>
          </p:cNvSpPr>
          <p:nvPr>
            <p:ph type="body" idx="4294967295"/>
          </p:nvPr>
        </p:nvSpPr>
        <p:spPr>
          <a:xfrm>
            <a:off x="685800" y="1828800"/>
            <a:ext cx="7770813" cy="3963988"/>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Classical vs. operant conditioning</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685800" y="1020763"/>
            <a:ext cx="7772400" cy="704850"/>
          </a:xfrm>
        </p:spPr>
        <p:txBody>
          <a:bodyPr lIns="0" tIns="0" rIns="0" bIns="0">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Example</a:t>
            </a:r>
          </a:p>
        </p:txBody>
      </p:sp>
      <p:sp>
        <p:nvSpPr>
          <p:cNvPr id="10243" name="Rectangle 2"/>
          <p:cNvSpPr>
            <a:spLocks noGrp="1" noChangeArrowheads="1"/>
          </p:cNvSpPr>
          <p:nvPr>
            <p:ph type="body" idx="4294967295"/>
          </p:nvPr>
        </p:nvSpPr>
        <p:spPr>
          <a:xfrm>
            <a:off x="685800" y="1828800"/>
            <a:ext cx="7772400" cy="3752502"/>
          </a:xfrm>
        </p:spPr>
        <p:txBody>
          <a:bodyPr lIns="0" tIns="0" rIns="0" bIns="0">
            <a:spAutoFit/>
          </a:bodyPr>
          <a:lstStyle/>
          <a:p>
            <a:pPr algn="l"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Relax</a:t>
            </a:r>
          </a:p>
          <a:p>
            <a:pPr algn="l"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Visualize yourself </a:t>
            </a:r>
            <a:r>
              <a:rPr lang="en-GB" dirty="0" smtClean="0"/>
              <a:t>on the beach.</a:t>
            </a:r>
            <a:endParaRPr lang="en-GB" dirty="0" smtClean="0"/>
          </a:p>
          <a:p>
            <a:pPr algn="l"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It’s getting hotter, so you take a swim.</a:t>
            </a:r>
            <a:endParaRPr lang="en-GB" dirty="0" smtClean="0"/>
          </a:p>
          <a:p>
            <a:pPr algn="l"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You get into deeper                                                                 water and are enjoying                        cooling off from the                                heat...</a:t>
            </a:r>
            <a:endParaRPr lang="en-GB" dirty="0" smtClean="0"/>
          </a:p>
        </p:txBody>
      </p:sp>
      <p:pic>
        <p:nvPicPr>
          <p:cNvPr id="10244" name="Picture 4"/>
          <p:cNvPicPr>
            <a:picLocks noChangeAspect="1" noChangeArrowheads="1"/>
          </p:cNvPicPr>
          <p:nvPr/>
        </p:nvPicPr>
        <p:blipFill>
          <a:blip r:embed="rId3" cstate="print"/>
          <a:srcRect/>
          <a:stretch>
            <a:fillRect/>
          </a:stretch>
        </p:blipFill>
        <p:spPr bwMode="auto">
          <a:xfrm>
            <a:off x="5562600" y="3562350"/>
            <a:ext cx="3581400" cy="268605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idx="4294967295"/>
          </p:nvPr>
        </p:nvSpPr>
        <p:spPr>
          <a:xfrm>
            <a:off x="685800" y="1020763"/>
            <a:ext cx="7772400" cy="7048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Observation Learning</a:t>
            </a:r>
          </a:p>
        </p:txBody>
      </p:sp>
      <p:sp>
        <p:nvSpPr>
          <p:cNvPr id="2" name="Rectangle 2"/>
          <p:cNvSpPr>
            <a:spLocks noGrp="1" noChangeArrowheads="1"/>
          </p:cNvSpPr>
          <p:nvPr>
            <p:ph type="body" idx="4294967295"/>
          </p:nvPr>
        </p:nvSpPr>
        <p:spPr>
          <a:xfrm>
            <a:off x="685800" y="1828800"/>
            <a:ext cx="7772400" cy="4041775"/>
          </a:xfrm>
        </p:spPr>
        <p:txBody>
          <a:bodyPr>
            <a:spAutoFit/>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Observation</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Modeling</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Imitation</a:t>
            </a:r>
          </a:p>
          <a:p>
            <a:pPr algn="l"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Albert Bandura and the Bobo doll study </a:t>
            </a:r>
            <a:r>
              <a:rPr lang="en-GB" smtClean="0">
                <a:solidFill>
                  <a:srgbClr val="CCCCFF"/>
                </a:solidFill>
                <a:hlinkClick r:id="rId3"/>
              </a:rPr>
              <a:t>http://video.google.com/videoplay?docid=-4586465813762682933</a:t>
            </a:r>
            <a:r>
              <a:rPr lang="en-GB" smtClean="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Video</a:t>
            </a:r>
          </a:p>
        </p:txBody>
      </p:sp>
      <p:sp>
        <p:nvSpPr>
          <p:cNvPr id="64515" name="Rectangle 2"/>
          <p:cNvSpPr>
            <a:spLocks noGrp="1" noChangeArrowheads="1"/>
          </p:cNvSpPr>
          <p:nvPr>
            <p:ph type="body" idx="4294967295"/>
          </p:nvPr>
        </p:nvSpPr>
        <p:spPr>
          <a:xfrm>
            <a:off x="685800" y="1828800"/>
            <a:ext cx="7770813" cy="3963988"/>
          </a:xfrm>
        </p:spPr>
        <p:txBody>
          <a:bodyPr lIns="0" tIns="0" rIns="0" bIns="0">
            <a:spAutoFit/>
          </a:bodyPr>
          <a:lstStyle/>
          <a:p>
            <a:pPr eaLnBrk="1" hangingPunct="1">
              <a:lnSpc>
                <a:spcPct val="87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CD – Video games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cstate="print"/>
          <a:srcRect/>
          <a:stretch>
            <a:fillRect/>
          </a:stretch>
        </p:blipFill>
        <p:spPr bwMode="auto">
          <a:xfrm>
            <a:off x="2819400" y="914400"/>
            <a:ext cx="3436938" cy="5334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6324600" y="1905000"/>
          <a:ext cx="1912938" cy="4114800"/>
        </p:xfrm>
        <a:graphic>
          <a:graphicData uri="http://schemas.openxmlformats.org/presentationml/2006/ole">
            <p:oleObj spid="_x0000_s1026" r:id="rId4" imgW="15744960" imgH="33585120" progId="">
              <p:embed/>
            </p:oleObj>
          </a:graphicData>
        </a:graphic>
      </p:graphicFrame>
      <p:sp>
        <p:nvSpPr>
          <p:cNvPr id="1027" name="Text Box 2"/>
          <p:cNvSpPr txBox="1">
            <a:spLocks noChangeArrowheads="1"/>
          </p:cNvSpPr>
          <p:nvPr/>
        </p:nvSpPr>
        <p:spPr bwMode="auto">
          <a:xfrm>
            <a:off x="457200" y="2133600"/>
            <a:ext cx="5638800" cy="3968750"/>
          </a:xfrm>
          <a:prstGeom prst="rect">
            <a:avLst/>
          </a:prstGeom>
          <a:noFill/>
          <a:ln w="9525">
            <a:noFill/>
            <a:round/>
            <a:headEnd/>
            <a:tailEnd/>
          </a:ln>
        </p:spPr>
        <p:txBody>
          <a:bodyPr lIns="90000" tIns="46800" rIns="90000" bIns="46800">
            <a:spAutoFit/>
          </a:bodyPr>
          <a:lstStyle/>
          <a:p>
            <a:pPr algn="ctr">
              <a:lnSpc>
                <a:spcPct val="100000"/>
              </a:lnSpc>
              <a:spcBef>
                <a:spcPts val="1750"/>
              </a:spcBef>
              <a:buClr>
                <a:srgbClr val="333399"/>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333399"/>
                </a:solidFill>
                <a:latin typeface="Helvetica" pitchFamily="34" charset="0"/>
              </a:rPr>
              <a:t>Do as I say, not as I do.</a:t>
            </a:r>
          </a:p>
          <a:p>
            <a:pPr algn="ctr">
              <a:lnSpc>
                <a:spcPct val="100000"/>
              </a:lnSpc>
              <a:spcBef>
                <a:spcPts val="1750"/>
              </a:spcBef>
              <a:buClr>
                <a:srgbClr val="333399"/>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800">
              <a:solidFill>
                <a:srgbClr val="333399"/>
              </a:solidFill>
              <a:latin typeface="Helvetica" pitchFamily="34" charset="0"/>
            </a:endParaRPr>
          </a:p>
          <a:p>
            <a:pPr algn="ctr">
              <a:lnSpc>
                <a:spcPct val="100000"/>
              </a:lnSpc>
              <a:spcBef>
                <a:spcPts val="1750"/>
              </a:spcBef>
              <a:buClr>
                <a:srgbClr val="333399"/>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i="1">
                <a:solidFill>
                  <a:srgbClr val="333399"/>
                </a:solidFill>
                <a:latin typeface="Helvetica" pitchFamily="34" charset="0"/>
              </a:rPr>
              <a:t>This</a:t>
            </a:r>
            <a:r>
              <a:rPr lang="en-GB" sz="2800">
                <a:solidFill>
                  <a:srgbClr val="333399"/>
                </a:solidFill>
                <a:latin typeface="Helvetica" pitchFamily="34" charset="0"/>
              </a:rPr>
              <a:t> will teach you to hit your brother!</a:t>
            </a:r>
          </a:p>
          <a:p>
            <a:pPr algn="ctr">
              <a:lnSpc>
                <a:spcPct val="100000"/>
              </a:lnSpc>
              <a:spcBef>
                <a:spcPts val="1750"/>
              </a:spcBef>
              <a:buClr>
                <a:srgbClr val="333399"/>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800">
              <a:solidFill>
                <a:srgbClr val="333399"/>
              </a:solidFill>
              <a:latin typeface="Helvetica" pitchFamily="34" charset="0"/>
            </a:endParaRPr>
          </a:p>
          <a:p>
            <a:pPr algn="ctr">
              <a:lnSpc>
                <a:spcPct val="100000"/>
              </a:lnSpc>
              <a:spcBef>
                <a:spcPts val="1750"/>
              </a:spcBef>
              <a:buClr>
                <a:srgbClr val="333399"/>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333399"/>
                </a:solidFill>
                <a:latin typeface="Helvetica" pitchFamily="34" charset="0"/>
              </a:rPr>
              <a:t>Why do you do that? You know you get in trouble for it.</a:t>
            </a:r>
          </a:p>
        </p:txBody>
      </p:sp>
      <p:sp>
        <p:nvSpPr>
          <p:cNvPr id="1028" name="Text Box 3"/>
          <p:cNvSpPr txBox="1">
            <a:spLocks noChangeArrowheads="1"/>
          </p:cNvSpPr>
          <p:nvPr/>
        </p:nvSpPr>
        <p:spPr bwMode="auto">
          <a:xfrm>
            <a:off x="762000" y="990600"/>
            <a:ext cx="7848600" cy="765175"/>
          </a:xfrm>
          <a:prstGeom prst="rect">
            <a:avLst/>
          </a:prstGeom>
          <a:noFill/>
          <a:ln w="9525">
            <a:noFill/>
            <a:round/>
            <a:headEnd/>
            <a:tailEnd/>
          </a:ln>
        </p:spPr>
        <p:txBody>
          <a:bodyPr lIns="90000" tIns="46800" rIns="90000" bIns="46800">
            <a:spAutoFit/>
          </a:bodyPr>
          <a:lstStyle/>
          <a:p>
            <a:pPr algn="ctr">
              <a:lnSpc>
                <a:spcPct val="100000"/>
              </a:lnSpc>
              <a:spcBef>
                <a:spcPts val="2750"/>
              </a:spcBef>
              <a:buClr>
                <a:srgbClr val="B81100"/>
              </a:buClr>
              <a:buFont typeface="Helvetic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B81100"/>
                </a:solidFill>
                <a:latin typeface="Helvetica" pitchFamily="34" charset="0"/>
              </a:rPr>
              <a:t>Famous Last Words???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idx="4294967295"/>
          </p:nvPr>
        </p:nvSpPr>
        <p:spPr>
          <a:xfrm>
            <a:off x="685800" y="1020763"/>
            <a:ext cx="7770813" cy="704850"/>
          </a:xfrm>
        </p:spPr>
        <p:txBody>
          <a:bodyPr lIns="0" tIns="0" rIns="0" bIns="0">
            <a:spAutoFit/>
          </a:bodyPr>
          <a:lstStyle/>
          <a:p>
            <a:pPr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Video </a:t>
            </a:r>
          </a:p>
        </p:txBody>
      </p:sp>
      <p:sp>
        <p:nvSpPr>
          <p:cNvPr id="66563" name="Text Box 2"/>
          <p:cNvSpPr txBox="1">
            <a:spLocks noChangeArrowheads="1"/>
          </p:cNvSpPr>
          <p:nvPr/>
        </p:nvSpPr>
        <p:spPr bwMode="auto">
          <a:xfrm>
            <a:off x="238125" y="3243263"/>
            <a:ext cx="8739188" cy="419100"/>
          </a:xfrm>
          <a:prstGeom prst="rect">
            <a:avLst/>
          </a:prstGeom>
          <a:noFill/>
          <a:ln w="9525">
            <a:noFill/>
            <a:round/>
            <a:headEnd/>
            <a:tailEnd/>
          </a:ln>
        </p:spPr>
        <p:txBody>
          <a:bodyPr lIns="90000" tIns="45000" rIns="90000" bIns="45000">
            <a:spAutoFit/>
          </a:bodyPr>
          <a:lstStyle/>
          <a:p>
            <a:pP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CCCCFF"/>
                </a:solidFill>
                <a:hlinkClick r:id="rId3"/>
              </a:rPr>
              <a:t>http://www.youtube.com/watch?v=X_s9pG5CWXM&amp;feature=related</a:t>
            </a:r>
            <a:r>
              <a:rPr lang="en-GB">
                <a:solidFill>
                  <a:srgbClr val="000000"/>
                </a:solidFill>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685800" y="1020763"/>
            <a:ext cx="7772400" cy="704850"/>
          </a:xfrm>
        </p:spPr>
        <p:txBody>
          <a:bodyPr lIns="0" tIns="0" rIns="0" bIns="0">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cont.</a:t>
            </a:r>
          </a:p>
        </p:txBody>
      </p:sp>
      <p:sp>
        <p:nvSpPr>
          <p:cNvPr id="11267" name="Rectangle 2"/>
          <p:cNvSpPr>
            <a:spLocks noGrp="1" noChangeArrowheads="1"/>
          </p:cNvSpPr>
          <p:nvPr>
            <p:ph type="body" idx="4294967295"/>
          </p:nvPr>
        </p:nvSpPr>
        <p:spPr>
          <a:xfrm>
            <a:off x="685800" y="1828800"/>
            <a:ext cx="7772400" cy="257635"/>
          </a:xfrm>
        </p:spPr>
        <p:txBody>
          <a:bodyPr lIns="0" tIns="0" rIns="0" bIns="0">
            <a:spAutoFit/>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000" b="1" i="1" dirty="0" smtClean="0"/>
              <a:t> </a:t>
            </a:r>
            <a:r>
              <a:rPr lang="en-GB" sz="1800" b="1" i="1" dirty="0" smtClean="0"/>
              <a:t>  </a:t>
            </a:r>
            <a:r>
              <a:rPr lang="en-GB" sz="1800" b="1" i="1" dirty="0" smtClean="0">
                <a:solidFill>
                  <a:srgbClr val="CCCCFF"/>
                </a:solidFill>
                <a:hlinkClick r:id="rId3"/>
              </a:rPr>
              <a:t>http://www.youtube.com/watch?v=XLAYvjaGGqM</a:t>
            </a:r>
            <a:r>
              <a:rPr lang="en-GB" sz="1800" b="1" i="1" dirty="0" smtClean="0">
                <a:solidFill>
                  <a:srgbClr val="CCCCFF"/>
                </a:solidFill>
              </a:rPr>
              <a:t> </a:t>
            </a:r>
            <a:endParaRPr lang="en-GB" sz="1800" b="1" i="1" dirty="0" smtClean="0"/>
          </a:p>
        </p:txBody>
      </p:sp>
      <p:sp>
        <p:nvSpPr>
          <p:cNvPr id="2" name="Text Box 3"/>
          <p:cNvSpPr txBox="1">
            <a:spLocks noChangeArrowheads="1"/>
          </p:cNvSpPr>
          <p:nvPr/>
        </p:nvSpPr>
        <p:spPr bwMode="auto">
          <a:xfrm>
            <a:off x="685800" y="2743200"/>
            <a:ext cx="7772400" cy="1406525"/>
          </a:xfrm>
          <a:prstGeom prst="rect">
            <a:avLst/>
          </a:prstGeom>
          <a:noFill/>
          <a:ln w="9525">
            <a:noFill/>
            <a:round/>
            <a:headEnd/>
            <a:tailEnd/>
          </a:ln>
        </p:spPr>
        <p:txBody>
          <a:bodyPr lIns="0" tIns="0" rIns="0" bIns="0">
            <a:spAutoFit/>
          </a:bodyPr>
          <a:lstStyle/>
          <a:p>
            <a:pPr marL="338138" indent="-338138" algn="just">
              <a:lnSpc>
                <a:spcPct val="93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800">
                <a:solidFill>
                  <a:srgbClr val="333399"/>
                </a:solidFill>
                <a:latin typeface="Helvetica" pitchFamily="34" charset="0"/>
              </a:rPr>
              <a:t>What was reaction?</a:t>
            </a:r>
          </a:p>
          <a:p>
            <a:pPr marL="338138" indent="-338138" algn="just">
              <a:lnSpc>
                <a:spcPct val="93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800">
                <a:solidFill>
                  <a:srgbClr val="333399"/>
                </a:solidFill>
                <a:latin typeface="Helvetica" pitchFamily="34" charset="0"/>
              </a:rPr>
              <a:t>Did your heartbeat increase?</a:t>
            </a:r>
          </a:p>
          <a:p>
            <a:pPr marL="338138" indent="-338138" algn="just">
              <a:lnSpc>
                <a:spcPct val="93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800">
                <a:solidFill>
                  <a:srgbClr val="333399"/>
                </a:solidFill>
                <a:latin typeface="Helvetica" pitchFamily="34" charset="0"/>
              </a:rPr>
              <a:t>Did you startle?</a:t>
            </a:r>
          </a:p>
        </p:txBody>
      </p:sp>
      <p:sp>
        <p:nvSpPr>
          <p:cNvPr id="8196" name="Text Box 4"/>
          <p:cNvSpPr txBox="1">
            <a:spLocks noChangeArrowheads="1"/>
          </p:cNvSpPr>
          <p:nvPr/>
        </p:nvSpPr>
        <p:spPr bwMode="auto">
          <a:xfrm>
            <a:off x="685800" y="4572000"/>
            <a:ext cx="7772400" cy="736600"/>
          </a:xfrm>
          <a:prstGeom prst="rect">
            <a:avLst/>
          </a:prstGeom>
          <a:noFill/>
          <a:ln w="9525">
            <a:noFill/>
            <a:round/>
            <a:headEnd/>
            <a:tailEnd/>
          </a:ln>
        </p:spPr>
        <p:txBody>
          <a:bodyPr lIns="0" tIns="0" rIns="0" bIns="0">
            <a:spAutoFit/>
          </a:bodyPr>
          <a:lstStyle/>
          <a:p>
            <a:pPr marL="338138" indent="-338138" algn="just">
              <a:lnSpc>
                <a:spcPct val="93000"/>
              </a:lnSpc>
              <a:spcBef>
                <a:spcPts val="850"/>
              </a:spcBef>
              <a:buClr>
                <a:srgbClr val="333399"/>
              </a:buClr>
              <a:buFont typeface="Helvetic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600">
                <a:solidFill>
                  <a:srgbClr val="333399"/>
                </a:solidFill>
                <a:latin typeface="Helvetica" pitchFamily="34" charset="0"/>
              </a:rPr>
              <a:t>A seemingly neutral stimulus can evoke a response if paired with an unconditioned stimulus.</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box(i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981200" y="5791200"/>
            <a:ext cx="5334000" cy="460375"/>
          </a:xfrm>
          <a:prstGeom prst="rect">
            <a:avLst/>
          </a:prstGeom>
          <a:noFill/>
          <a:ln w="9525">
            <a:noFill/>
            <a:round/>
            <a:headEnd/>
            <a:tailEnd/>
          </a:ln>
        </p:spPr>
        <p:txBody>
          <a:bodyPr lIns="90000" tIns="46800" rIns="90000" bIns="46800">
            <a:spAutoFit/>
          </a:bodyPr>
          <a:lstStyle/>
          <a:p>
            <a:pPr algn="ctr">
              <a:lnSpc>
                <a:spcPct val="100000"/>
              </a:lnSpc>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Ivan Pavlov (1849–1936)</a:t>
            </a:r>
          </a:p>
        </p:txBody>
      </p:sp>
      <p:pic>
        <p:nvPicPr>
          <p:cNvPr id="12291" name="Picture 2"/>
          <p:cNvPicPr>
            <a:picLocks noChangeAspect="1" noChangeArrowheads="1"/>
          </p:cNvPicPr>
          <p:nvPr/>
        </p:nvPicPr>
        <p:blipFill>
          <a:blip r:embed="rId3" cstate="print"/>
          <a:srcRect/>
          <a:stretch>
            <a:fillRect/>
          </a:stretch>
        </p:blipFill>
        <p:spPr bwMode="auto">
          <a:xfrm>
            <a:off x="2743200" y="1066800"/>
            <a:ext cx="3887788" cy="4724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685800" y="1020763"/>
            <a:ext cx="7772400" cy="704850"/>
          </a:xfrm>
        </p:spPr>
        <p:txBody>
          <a:bodyPr lIns="0" tIns="0" rIns="0" bIns="0">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Video clip - Pavlov</a:t>
            </a:r>
          </a:p>
        </p:txBody>
      </p:sp>
      <p:sp>
        <p:nvSpPr>
          <p:cNvPr id="13315" name="AutoShape 2"/>
          <p:cNvSpPr>
            <a:spLocks noChangeArrowheads="1"/>
          </p:cNvSpPr>
          <p:nvPr/>
        </p:nvSpPr>
        <p:spPr bwMode="auto">
          <a:xfrm>
            <a:off x="3084513" y="2317750"/>
            <a:ext cx="3048000" cy="2286000"/>
          </a:xfrm>
          <a:prstGeom prst="roundRect">
            <a:avLst>
              <a:gd name="adj" fmla="val 69"/>
            </a:avLst>
          </a:prstGeom>
          <a:noFill/>
          <a:ln w="9525">
            <a:noFill/>
            <a:round/>
            <a:headEnd/>
            <a:tailEnd/>
          </a:ln>
        </p:spPr>
        <p:txBody>
          <a:bodyPr wrap="none" anchor="ctr"/>
          <a:lstStyle/>
          <a:p>
            <a:endParaRPr lang="en-US"/>
          </a:p>
        </p:txBody>
      </p:sp>
      <p:sp>
        <p:nvSpPr>
          <p:cNvPr id="4" name="TextBox 3"/>
          <p:cNvSpPr txBox="1"/>
          <p:nvPr/>
        </p:nvSpPr>
        <p:spPr>
          <a:xfrm>
            <a:off x="1447800" y="2362200"/>
            <a:ext cx="6478890" cy="409984"/>
          </a:xfrm>
          <a:prstGeom prst="rect">
            <a:avLst/>
          </a:prstGeom>
          <a:noFill/>
        </p:spPr>
        <p:txBody>
          <a:bodyPr wrap="none" rtlCol="0">
            <a:spAutoFit/>
          </a:bodyPr>
          <a:lstStyle/>
          <a:p>
            <a:r>
              <a:rPr lang="en-US" dirty="0" smtClean="0">
                <a:solidFill>
                  <a:schemeClr val="tx1"/>
                </a:solidFill>
                <a:hlinkClick r:id="rId3"/>
              </a:rPr>
              <a:t>http://www.youtube.com/watch?v=CpoLxEN54ho</a:t>
            </a:r>
            <a:r>
              <a:rPr lang="en-US" dirty="0" smtClean="0">
                <a:solidFill>
                  <a:schemeClr val="tx1"/>
                </a:solidFill>
              </a:rPr>
              <a:t> </a:t>
            </a:r>
            <a:endParaRPr lang="en-US"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a:ea typeface=""/>
        <a:cs typeface="Arial Unicode MS"/>
      </a:majorFont>
      <a:minorFont>
        <a:latin typeface="Helvetica"/>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a:ea typeface=""/>
        <a:cs typeface="Arial Unicode MS"/>
      </a:majorFont>
      <a:minorFont>
        <a:latin typeface="Helvetica"/>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6164</TotalTime>
  <Words>2810</Words>
  <Application>Microsoft Office PowerPoint</Application>
  <PresentationFormat>On-screen Show (4:3)</PresentationFormat>
  <Paragraphs>335</Paragraphs>
  <Slides>64</Slides>
  <Notes>59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64</vt:i4>
      </vt:variant>
    </vt:vector>
  </HeadingPairs>
  <TitlesOfParts>
    <vt:vector size="74" baseType="lpstr">
      <vt:lpstr>Times New Roman</vt:lpstr>
      <vt:lpstr>Arial Unicode MS</vt:lpstr>
      <vt:lpstr>Helvetica</vt:lpstr>
      <vt:lpstr>Arial</vt:lpstr>
      <vt:lpstr>StarSymbol</vt:lpstr>
      <vt:lpstr>Frutiger-Bold</vt:lpstr>
      <vt:lpstr>NewCenturySchlbk-Roman</vt:lpstr>
      <vt:lpstr>Wingdings</vt:lpstr>
      <vt:lpstr>Office Theme</vt:lpstr>
      <vt:lpstr>1_Office Theme</vt:lpstr>
      <vt:lpstr>Slide 1</vt:lpstr>
      <vt:lpstr>What is learning?</vt:lpstr>
      <vt:lpstr>Adaptation to the Environment</vt:lpstr>
      <vt:lpstr>     Learning  </vt:lpstr>
      <vt:lpstr>Adaptation to the Environment</vt:lpstr>
      <vt:lpstr>Example</vt:lpstr>
      <vt:lpstr>Example cont.</vt:lpstr>
      <vt:lpstr>Slide 8</vt:lpstr>
      <vt:lpstr>Video clip - Pavlov</vt:lpstr>
      <vt:lpstr>Pavlov’s Dogs</vt:lpstr>
      <vt:lpstr>Classical Conditioning</vt:lpstr>
      <vt:lpstr>Slide 12</vt:lpstr>
      <vt:lpstr>Neutral Stimulus—Bell</vt:lpstr>
      <vt:lpstr>Unconditioned Stimulus—Food</vt:lpstr>
      <vt:lpstr>Unconditioned Response—Salivation</vt:lpstr>
      <vt:lpstr>Conditioned Stimulus—Bell</vt:lpstr>
      <vt:lpstr>Conditioned Response</vt:lpstr>
      <vt:lpstr>Slide 18</vt:lpstr>
      <vt:lpstr>Slide 19</vt:lpstr>
      <vt:lpstr>Activity</vt:lpstr>
      <vt:lpstr>Identify the UCS, UCR, Neutral Stimulus/CS, and CR</vt:lpstr>
      <vt:lpstr>Slide 22</vt:lpstr>
      <vt:lpstr>Classical Conditioning and Ads</vt:lpstr>
      <vt:lpstr>Classical Conditioning and Ads</vt:lpstr>
      <vt:lpstr>Classical Conditioning Phenomenon</vt:lpstr>
      <vt:lpstr>Phenomenon Cont.</vt:lpstr>
      <vt:lpstr>Slide 27</vt:lpstr>
      <vt:lpstr>Behaviorism</vt:lpstr>
      <vt:lpstr>John B. Watson</vt:lpstr>
      <vt:lpstr>Slide 30</vt:lpstr>
      <vt:lpstr>Classical Conditioning and Drug Use</vt:lpstr>
      <vt:lpstr>Slide 32</vt:lpstr>
      <vt:lpstr>Slide 33</vt:lpstr>
      <vt:lpstr>B. F. Skinner’s  Operant Conditioning</vt:lpstr>
      <vt:lpstr>Slide 35</vt:lpstr>
      <vt:lpstr>Slide 36</vt:lpstr>
      <vt:lpstr>Power of Positive Reinforcement</vt:lpstr>
      <vt:lpstr>Slide 38</vt:lpstr>
      <vt:lpstr>Are rewards bad?</vt:lpstr>
      <vt:lpstr>Is Praising Our Kids a Bad Thing?</vt:lpstr>
      <vt:lpstr>Punishment</vt:lpstr>
      <vt:lpstr>Punishment</vt:lpstr>
      <vt:lpstr>Problems with Punishment</vt:lpstr>
      <vt:lpstr>Videos</vt:lpstr>
      <vt:lpstr>Making Punishment Effective</vt:lpstr>
      <vt:lpstr>Making Punishment Effective</vt:lpstr>
      <vt:lpstr>Making Punishment Effective</vt:lpstr>
      <vt:lpstr>Slide 48</vt:lpstr>
      <vt:lpstr>Punishment and Alternatives</vt:lpstr>
      <vt:lpstr>Operant Conditioning Terms</vt:lpstr>
      <vt:lpstr>Shaping Behavior</vt:lpstr>
      <vt:lpstr>Video </vt:lpstr>
      <vt:lpstr>Discriminative Stimuli</vt:lpstr>
      <vt:lpstr>Behavior Modification</vt:lpstr>
      <vt:lpstr>Activity</vt:lpstr>
      <vt:lpstr>Reinforcement Schedules</vt:lpstr>
      <vt:lpstr>Slide 57</vt:lpstr>
      <vt:lpstr>Slide 58</vt:lpstr>
      <vt:lpstr>Activity</vt:lpstr>
      <vt:lpstr>Observation Learning</vt:lpstr>
      <vt:lpstr>Video</vt:lpstr>
      <vt:lpstr>Slide 62</vt:lpstr>
      <vt:lpstr>Slide 63</vt:lpstr>
      <vt:lpstr>Video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Vicki</dc:creator>
  <cp:lastModifiedBy>Vicki Alger</cp:lastModifiedBy>
  <cp:revision>57</cp:revision>
  <dcterms:modified xsi:type="dcterms:W3CDTF">2010-09-29T13:06:40Z</dcterms:modified>
</cp:coreProperties>
</file>