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60" r:id="rId2"/>
    <p:sldId id="262" r:id="rId3"/>
    <p:sldId id="263" r:id="rId4"/>
    <p:sldId id="264" r:id="rId5"/>
    <p:sldId id="270" r:id="rId6"/>
    <p:sldId id="271" r:id="rId7"/>
    <p:sldId id="272" r:id="rId8"/>
    <p:sldId id="266" r:id="rId9"/>
    <p:sldId id="265" r:id="rId10"/>
    <p:sldId id="297" r:id="rId11"/>
    <p:sldId id="273" r:id="rId12"/>
    <p:sldId id="298" r:id="rId13"/>
    <p:sldId id="302" r:id="rId14"/>
    <p:sldId id="274" r:id="rId15"/>
    <p:sldId id="299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301" r:id="rId26"/>
    <p:sldId id="300" r:id="rId27"/>
    <p:sldId id="303" r:id="rId28"/>
    <p:sldId id="295" r:id="rId29"/>
    <p:sldId id="296" r:id="rId30"/>
    <p:sldId id="304" r:id="rId31"/>
    <p:sldId id="305" r:id="rId32"/>
    <p:sldId id="307" r:id="rId33"/>
    <p:sldId id="306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-85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FE7E9-E2D2-4AEC-A763-D90340187580}" type="datetimeFigureOut">
              <a:rPr lang="en-US" smtClean="0"/>
              <a:t>6/23/2009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10140-A58E-4782-8B41-356E702EE1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2E74B-E968-4846-A649-53BFDD09731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2E74B-E968-4846-A649-53BFDD09731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10140-A58E-4782-8B41-356E702EE138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93DFE-5FBF-401C-A661-166578320A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F223E-5F6B-442D-87FE-FDFE4D1E6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30E00-7C4A-4C6A-919D-76236D90D0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D8FE9-0DCA-47B8-A530-F9AB39A9D1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C570C-BAEB-4677-BC74-83ABC25B3C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7988D-E82C-4D8E-B60A-809F4B94EE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9699D-10CD-443C-9D81-12544ACE54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1281E-C9FF-4952-B7AB-259625E389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5F689-BBAE-479C-BDF3-9BDB1A6262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A481A-8F4B-4998-972B-11EB30F4A9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3DD34-CDC3-43FD-8887-D6C7621119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DAAF11-13A7-4357-B3A1-66FA3DF7AE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Chapter 15: Equilibria in Solution of Weak Acids and Weak Bases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743200"/>
            <a:ext cx="8077200" cy="4419600"/>
          </a:xfrm>
        </p:spPr>
        <p:txBody>
          <a:bodyPr/>
          <a:lstStyle/>
          <a:p>
            <a:r>
              <a:rPr lang="en-US" b="1" dirty="0"/>
              <a:t>Most Weak Acids are </a:t>
            </a:r>
            <a:r>
              <a:rPr lang="en-US" b="1" dirty="0" err="1"/>
              <a:t>Bronsted</a:t>
            </a:r>
            <a:r>
              <a:rPr lang="en-US" b="1" dirty="0"/>
              <a:t>-Lowry Acids:</a:t>
            </a:r>
          </a:p>
          <a:p>
            <a:endParaRPr lang="en-US" b="1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HC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H</a:t>
            </a:r>
            <a:r>
              <a:rPr lang="en-US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O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 +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r>
              <a:rPr lang="en-US" b="1" dirty="0" smtClean="0">
                <a:cs typeface="Times New Roman" pitchFamily="18" charset="0"/>
                <a:sym typeface="Symbol" pitchFamily="18" charset="2"/>
              </a:rPr>
              <a:t></a:t>
            </a:r>
            <a:r>
              <a:rPr lang="en-US" dirty="0" smtClean="0"/>
              <a:t> </a:t>
            </a:r>
            <a:r>
              <a:rPr lang="en-US" dirty="0">
                <a:sym typeface="Wingdings" pitchFamily="2" charset="2"/>
              </a:rPr>
              <a:t>H</a:t>
            </a:r>
            <a:r>
              <a:rPr lang="en-US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O</a:t>
            </a:r>
            <a:r>
              <a:rPr lang="en-US" baseline="30000" dirty="0">
                <a:sym typeface="Wingdings" pitchFamily="2" charset="2"/>
              </a:rPr>
              <a:t>+ </a:t>
            </a:r>
            <a:r>
              <a:rPr lang="en-US" baseline="-25000" dirty="0">
                <a:sym typeface="Wingdings" pitchFamily="2" charset="2"/>
              </a:rPr>
              <a:t>(</a:t>
            </a:r>
            <a:r>
              <a:rPr lang="en-US" baseline="-25000" dirty="0" err="1">
                <a:sym typeface="Wingdings" pitchFamily="2" charset="2"/>
              </a:rPr>
              <a:t>aq</a:t>
            </a:r>
            <a:r>
              <a:rPr lang="en-US" baseline="-25000" dirty="0">
                <a:sym typeface="Wingdings" pitchFamily="2" charset="2"/>
              </a:rPr>
              <a:t>)</a:t>
            </a:r>
            <a:r>
              <a:rPr lang="en-US" dirty="0">
                <a:sym typeface="Wingdings" pitchFamily="2" charset="2"/>
              </a:rPr>
              <a:t> + C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H</a:t>
            </a:r>
            <a:r>
              <a:rPr lang="en-US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O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baseline="30000" dirty="0">
                <a:sym typeface="Wingdings" pitchFamily="2" charset="2"/>
              </a:rPr>
              <a:t>- </a:t>
            </a:r>
            <a:r>
              <a:rPr lang="en-US" baseline="-25000" dirty="0">
                <a:sym typeface="Wingdings" pitchFamily="2" charset="2"/>
              </a:rPr>
              <a:t>(</a:t>
            </a:r>
            <a:r>
              <a:rPr lang="en-US" baseline="-25000" dirty="0" err="1">
                <a:sym typeface="Wingdings" pitchFamily="2" charset="2"/>
              </a:rPr>
              <a:t>aq</a:t>
            </a:r>
            <a:r>
              <a:rPr lang="en-US" baseline="-25000" dirty="0">
                <a:sym typeface="Wingdings" pitchFamily="2" charset="2"/>
              </a:rPr>
              <a:t>)</a:t>
            </a:r>
            <a:r>
              <a:rPr lang="en-US" dirty="0">
                <a:sym typeface="Wingdings" pitchFamily="2" charset="2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Chang:  Problem 15.47-B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Calculate the percent ionization for Benzoic Acid having the following concentration.  Ka= 6.5E-5.</a:t>
            </a:r>
          </a:p>
          <a:p>
            <a:r>
              <a:rPr lang="en-US"/>
              <a:t>(b) 0.00020 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b="1"/>
              <a:t>Problem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600" b="1"/>
              <a:t>A solution of acetic acid has a pH of 2.54.  What is the concentration of acetic acid (HC</a:t>
            </a:r>
            <a:r>
              <a:rPr lang="en-US" sz="3600" b="1" baseline="-25000"/>
              <a:t>2</a:t>
            </a:r>
            <a:r>
              <a:rPr lang="en-US" sz="3600" b="1"/>
              <a:t>H</a:t>
            </a:r>
            <a:r>
              <a:rPr lang="en-US" sz="3600" b="1" baseline="-25000"/>
              <a:t>3</a:t>
            </a:r>
            <a:r>
              <a:rPr lang="en-US" sz="3600" b="1"/>
              <a:t>O</a:t>
            </a:r>
            <a:r>
              <a:rPr lang="en-US" sz="3600" b="1" baseline="-25000"/>
              <a:t>2</a:t>
            </a:r>
            <a:r>
              <a:rPr lang="en-US" sz="3600" b="1"/>
              <a:t>) in this solution.</a:t>
            </a:r>
          </a:p>
          <a:p>
            <a:pPr>
              <a:buFontTx/>
              <a:buNone/>
            </a:pPr>
            <a:r>
              <a:rPr lang="en-US" sz="3600" b="1"/>
              <a:t>            Ka = 1.8E-5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Chang:  Problem 15.45, Page 688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pH of an acidic solution is 6.20.  Calculate the Ka for the acid.  The initial acid concentration is 0.010 M.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15.48:  Page 704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percent of ionization of Hydrofluoric Acid at the following concentrations:  Ka = 7.1E-4</a:t>
            </a:r>
          </a:p>
          <a:p>
            <a:pPr lvl="1">
              <a:buNone/>
            </a:pPr>
            <a:r>
              <a:rPr lang="en-US" b="1" dirty="0" smtClean="0"/>
              <a:t>(a)  0.60 M</a:t>
            </a:r>
          </a:p>
          <a:p>
            <a:pPr lvl="1">
              <a:buNone/>
            </a:pPr>
            <a:r>
              <a:rPr lang="en-US" b="1" dirty="0" smtClean="0"/>
              <a:t>(b)  0.0046 M</a:t>
            </a:r>
          </a:p>
          <a:p>
            <a:pPr lvl="1">
              <a:buNone/>
            </a:pPr>
            <a:r>
              <a:rPr lang="en-US" b="1" dirty="0" smtClean="0"/>
              <a:t>(c)  0.00028M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/>
              <a:t>Problem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/>
              <a:t>Pyridine, C</a:t>
            </a:r>
            <a:r>
              <a:rPr lang="en-US" sz="3600" b="1" baseline="-25000"/>
              <a:t>5</a:t>
            </a:r>
            <a:r>
              <a:rPr lang="en-US" sz="3600" b="1"/>
              <a:t>H</a:t>
            </a:r>
            <a:r>
              <a:rPr lang="en-US" sz="3600" b="1" baseline="-25000"/>
              <a:t>5</a:t>
            </a:r>
            <a:r>
              <a:rPr lang="en-US" sz="3600" b="1"/>
              <a:t>N, is a bad smelling liquid that is a weak base in water.  What is the pH of a 0.20 M aqueous solution of this compound.</a:t>
            </a:r>
          </a:p>
          <a:p>
            <a:pPr>
              <a:buFontTx/>
              <a:buNone/>
            </a:pPr>
            <a:r>
              <a:rPr lang="en-US" sz="3600" b="1"/>
              <a:t>           Kb = 1.5E-9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Chang:  Problem 15.54, page 689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pH of a 0.30 M solution of a weak base is 10.66.  What is the Kb of the base.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/>
              <a:t>Chapter 15:  Conjugate acid-base pairs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sz="3600" b="1" dirty="0" smtClean="0"/>
              <a:t>HC</a:t>
            </a:r>
            <a:r>
              <a:rPr lang="en-US" sz="3600" b="1" baseline="-25000" dirty="0" smtClean="0"/>
              <a:t>2</a:t>
            </a:r>
            <a:r>
              <a:rPr lang="en-US" sz="3600" b="1" dirty="0" smtClean="0"/>
              <a:t>H</a:t>
            </a:r>
            <a:r>
              <a:rPr lang="en-US" sz="3600" b="1" baseline="-25000" dirty="0" smtClean="0"/>
              <a:t>3</a:t>
            </a:r>
            <a:r>
              <a:rPr lang="en-US" sz="3600" b="1" dirty="0" smtClean="0"/>
              <a:t>O</a:t>
            </a:r>
            <a:r>
              <a:rPr lang="en-US" sz="3600" b="1" baseline="-25000" dirty="0" smtClean="0"/>
              <a:t>2</a:t>
            </a:r>
            <a:r>
              <a:rPr lang="en-US" sz="3600" b="1" dirty="0" smtClean="0">
                <a:cs typeface="Times New Roman" pitchFamily="18" charset="0"/>
                <a:sym typeface="Symbol" pitchFamily="18" charset="2"/>
              </a:rPr>
              <a:t> </a:t>
            </a:r>
            <a:r>
              <a:rPr lang="en-US" sz="3600" b="1" dirty="0" smtClean="0"/>
              <a:t> </a:t>
            </a:r>
            <a:r>
              <a:rPr lang="en-US" sz="3600" b="1" dirty="0"/>
              <a:t>H</a:t>
            </a:r>
            <a:r>
              <a:rPr lang="en-US" sz="3600" b="1" baseline="30000" dirty="0"/>
              <a:t>+</a:t>
            </a:r>
            <a:r>
              <a:rPr lang="en-US" sz="3600" b="1" baseline="-25000" dirty="0"/>
              <a:t>(</a:t>
            </a:r>
            <a:r>
              <a:rPr lang="en-US" sz="3600" b="1" baseline="-25000" dirty="0" err="1"/>
              <a:t>aq</a:t>
            </a:r>
            <a:r>
              <a:rPr lang="en-US" sz="3600" b="1" baseline="-25000" dirty="0"/>
              <a:t>)</a:t>
            </a:r>
            <a:r>
              <a:rPr lang="en-US" sz="3600" b="1" dirty="0"/>
              <a:t> + C</a:t>
            </a:r>
            <a:r>
              <a:rPr lang="en-US" sz="3600" b="1" baseline="-25000" dirty="0"/>
              <a:t>2</a:t>
            </a:r>
            <a:r>
              <a:rPr lang="en-US" sz="3600" b="1" dirty="0"/>
              <a:t>H</a:t>
            </a:r>
            <a:r>
              <a:rPr lang="en-US" sz="3600" b="1" baseline="-25000" dirty="0"/>
              <a:t>3</a:t>
            </a:r>
            <a:r>
              <a:rPr lang="en-US" sz="3600" b="1" dirty="0"/>
              <a:t>O</a:t>
            </a:r>
            <a:r>
              <a:rPr lang="en-US" sz="3600" b="1" baseline="-25000" dirty="0"/>
              <a:t>2</a:t>
            </a:r>
            <a:r>
              <a:rPr lang="en-US" sz="3600" b="1" baseline="30000" dirty="0"/>
              <a:t>-</a:t>
            </a:r>
            <a:r>
              <a:rPr lang="en-US" sz="3600" b="1" baseline="-25000" dirty="0"/>
              <a:t> (</a:t>
            </a:r>
            <a:r>
              <a:rPr lang="en-US" sz="3600" b="1" baseline="-25000" dirty="0" err="1"/>
              <a:t>aq</a:t>
            </a:r>
            <a:r>
              <a:rPr lang="en-US" sz="3600" b="1" baseline="-25000" dirty="0"/>
              <a:t>)</a:t>
            </a:r>
          </a:p>
          <a:p>
            <a:endParaRPr lang="en-US" sz="3600" b="1" baseline="-25000" dirty="0"/>
          </a:p>
          <a:p>
            <a:r>
              <a:rPr lang="en-US" sz="3600" b="1" dirty="0"/>
              <a:t>C</a:t>
            </a:r>
            <a:r>
              <a:rPr lang="en-US" sz="3600" b="1" baseline="-25000" dirty="0"/>
              <a:t>2</a:t>
            </a:r>
            <a:r>
              <a:rPr lang="en-US" sz="3600" b="1" dirty="0"/>
              <a:t>H</a:t>
            </a:r>
            <a:r>
              <a:rPr lang="en-US" sz="3600" b="1" baseline="-25000" dirty="0"/>
              <a:t>3</a:t>
            </a:r>
            <a:r>
              <a:rPr lang="en-US" sz="3600" b="1" dirty="0"/>
              <a:t>O</a:t>
            </a:r>
            <a:r>
              <a:rPr lang="en-US" sz="3600" b="1" baseline="-25000" dirty="0"/>
              <a:t>2</a:t>
            </a:r>
            <a:r>
              <a:rPr lang="en-US" sz="3600" b="1" baseline="30000" dirty="0"/>
              <a:t>-</a:t>
            </a:r>
            <a:r>
              <a:rPr lang="en-US" sz="3600" b="1" baseline="-25000" dirty="0"/>
              <a:t> (</a:t>
            </a:r>
            <a:r>
              <a:rPr lang="en-US" sz="3600" b="1" baseline="-25000" dirty="0" err="1"/>
              <a:t>aq</a:t>
            </a:r>
            <a:r>
              <a:rPr lang="en-US" sz="3600" b="1" baseline="-25000" dirty="0"/>
              <a:t>) </a:t>
            </a:r>
            <a:r>
              <a:rPr lang="en-US" sz="3600" b="1" dirty="0"/>
              <a:t>H</a:t>
            </a:r>
            <a:r>
              <a:rPr lang="en-US" sz="3600" b="1" baseline="-25000" dirty="0"/>
              <a:t>2</a:t>
            </a:r>
            <a:r>
              <a:rPr lang="en-US" sz="3600" b="1" dirty="0"/>
              <a:t>O </a:t>
            </a:r>
            <a:r>
              <a:rPr lang="en-US" sz="3600" b="1" dirty="0" smtClean="0">
                <a:cs typeface="Times New Roman" pitchFamily="18" charset="0"/>
                <a:sym typeface="Symbol" pitchFamily="18" charset="2"/>
              </a:rPr>
              <a:t></a:t>
            </a:r>
            <a:r>
              <a:rPr lang="en-US" sz="3600" b="1" dirty="0" smtClean="0"/>
              <a:t> </a:t>
            </a:r>
            <a:r>
              <a:rPr lang="en-US" sz="3600" b="1" dirty="0"/>
              <a:t>HC</a:t>
            </a:r>
            <a:r>
              <a:rPr lang="en-US" sz="3600" b="1" baseline="-25000" dirty="0"/>
              <a:t>2</a:t>
            </a:r>
            <a:r>
              <a:rPr lang="en-US" sz="3600" b="1" dirty="0"/>
              <a:t>H</a:t>
            </a:r>
            <a:r>
              <a:rPr lang="en-US" sz="3600" b="1" baseline="-25000" dirty="0"/>
              <a:t>3</a:t>
            </a:r>
            <a:r>
              <a:rPr lang="en-US" sz="3600" b="1" dirty="0"/>
              <a:t>O</a:t>
            </a:r>
            <a:r>
              <a:rPr lang="en-US" sz="3600" b="1" baseline="-25000" dirty="0"/>
              <a:t>2</a:t>
            </a:r>
            <a:r>
              <a:rPr lang="en-US" sz="3600" b="1" dirty="0"/>
              <a:t>+ OH</a:t>
            </a:r>
            <a:r>
              <a:rPr lang="en-US" sz="3600" b="1" baseline="30000" dirty="0"/>
              <a:t>-</a:t>
            </a:r>
            <a:r>
              <a:rPr lang="en-US" sz="3600" b="1" baseline="-25000" dirty="0"/>
              <a:t>(</a:t>
            </a:r>
            <a:r>
              <a:rPr lang="en-US" sz="3600" b="1" baseline="-25000" dirty="0" err="1"/>
              <a:t>aq</a:t>
            </a:r>
            <a:r>
              <a:rPr lang="en-US" sz="3600" b="1" baseline="-25000" dirty="0"/>
              <a:t>)</a:t>
            </a:r>
          </a:p>
          <a:p>
            <a:endParaRPr lang="en-US" sz="3600" b="1" dirty="0"/>
          </a:p>
          <a:p>
            <a:r>
              <a:rPr lang="en-US" sz="3600" b="1" dirty="0"/>
              <a:t>HC</a:t>
            </a:r>
            <a:r>
              <a:rPr lang="en-US" sz="3600" b="1" baseline="-25000" dirty="0"/>
              <a:t>2</a:t>
            </a:r>
            <a:r>
              <a:rPr lang="en-US" sz="3600" b="1" dirty="0"/>
              <a:t>H</a:t>
            </a:r>
            <a:r>
              <a:rPr lang="en-US" sz="3600" b="1" baseline="-25000" dirty="0"/>
              <a:t>3</a:t>
            </a:r>
            <a:r>
              <a:rPr lang="en-US" sz="3600" b="1" dirty="0"/>
              <a:t>O</a:t>
            </a:r>
            <a:r>
              <a:rPr lang="en-US" sz="3600" b="1" baseline="-25000" dirty="0"/>
              <a:t>2 </a:t>
            </a:r>
            <a:r>
              <a:rPr lang="en-US" sz="3600" b="1" dirty="0"/>
              <a:t>+ C</a:t>
            </a:r>
            <a:r>
              <a:rPr lang="en-US" sz="3600" b="1" baseline="-25000" dirty="0"/>
              <a:t>2</a:t>
            </a:r>
            <a:r>
              <a:rPr lang="en-US" sz="3600" b="1" dirty="0"/>
              <a:t>H</a:t>
            </a:r>
            <a:r>
              <a:rPr lang="en-US" sz="3600" b="1" baseline="-25000" dirty="0"/>
              <a:t>3</a:t>
            </a:r>
            <a:r>
              <a:rPr lang="en-US" sz="3600" b="1" dirty="0"/>
              <a:t>O</a:t>
            </a:r>
            <a:r>
              <a:rPr lang="en-US" sz="3600" b="1" baseline="-25000" dirty="0"/>
              <a:t>2</a:t>
            </a:r>
            <a:r>
              <a:rPr lang="en-US" sz="3600" b="1" baseline="30000" dirty="0"/>
              <a:t>-</a:t>
            </a:r>
            <a:r>
              <a:rPr lang="en-US" sz="3600" b="1" baseline="-25000" dirty="0"/>
              <a:t> (</a:t>
            </a:r>
            <a:r>
              <a:rPr lang="en-US" sz="3600" b="1" baseline="-25000" dirty="0" err="1"/>
              <a:t>aq</a:t>
            </a:r>
            <a:r>
              <a:rPr lang="en-US" sz="3600" b="1" baseline="-25000" dirty="0"/>
              <a:t>) </a:t>
            </a:r>
            <a:r>
              <a:rPr lang="en-US" sz="3600" b="1" dirty="0"/>
              <a:t>+</a:t>
            </a:r>
            <a:r>
              <a:rPr lang="en-US" sz="3600" b="1" baseline="-25000" dirty="0"/>
              <a:t> </a:t>
            </a:r>
            <a:r>
              <a:rPr lang="en-US" sz="3600" b="1" dirty="0"/>
              <a:t>H</a:t>
            </a:r>
            <a:r>
              <a:rPr lang="en-US" sz="3600" b="1" baseline="-25000" dirty="0"/>
              <a:t>2</a:t>
            </a:r>
            <a:r>
              <a:rPr lang="en-US" sz="3600" b="1" dirty="0"/>
              <a:t>O </a:t>
            </a:r>
            <a:r>
              <a:rPr lang="en-US" sz="3600" b="1" dirty="0" smtClean="0">
                <a:cs typeface="Times New Roman" pitchFamily="18" charset="0"/>
                <a:sym typeface="Symbol" pitchFamily="18" charset="2"/>
              </a:rPr>
              <a:t></a:t>
            </a:r>
            <a:r>
              <a:rPr lang="en-US" sz="3600" b="1" dirty="0" smtClean="0"/>
              <a:t> </a:t>
            </a:r>
            <a:r>
              <a:rPr lang="en-US" sz="3600" b="1" dirty="0"/>
              <a:t>H</a:t>
            </a:r>
            <a:r>
              <a:rPr lang="en-US" sz="3600" b="1" baseline="30000" dirty="0"/>
              <a:t>+</a:t>
            </a:r>
            <a:r>
              <a:rPr lang="en-US" sz="3600" b="1" baseline="-25000" dirty="0"/>
              <a:t>(</a:t>
            </a:r>
            <a:r>
              <a:rPr lang="en-US" sz="3600" b="1" baseline="-25000" dirty="0" err="1"/>
              <a:t>aq</a:t>
            </a:r>
            <a:r>
              <a:rPr lang="en-US" sz="3600" b="1" baseline="-25000" dirty="0"/>
              <a:t>)</a:t>
            </a:r>
            <a:r>
              <a:rPr lang="en-US" sz="3600" b="1" dirty="0"/>
              <a:t> + C</a:t>
            </a:r>
            <a:r>
              <a:rPr lang="en-US" sz="3600" b="1" baseline="-25000" dirty="0"/>
              <a:t>2</a:t>
            </a:r>
            <a:r>
              <a:rPr lang="en-US" sz="3600" b="1" dirty="0"/>
              <a:t>H</a:t>
            </a:r>
            <a:r>
              <a:rPr lang="en-US" sz="3600" b="1" baseline="-25000" dirty="0"/>
              <a:t>3</a:t>
            </a:r>
            <a:r>
              <a:rPr lang="en-US" sz="3600" b="1" dirty="0"/>
              <a:t>O</a:t>
            </a:r>
            <a:r>
              <a:rPr lang="en-US" sz="3600" b="1" baseline="-25000" dirty="0"/>
              <a:t>2</a:t>
            </a:r>
            <a:r>
              <a:rPr lang="en-US" sz="3600" b="1" baseline="30000" dirty="0"/>
              <a:t>-</a:t>
            </a:r>
            <a:r>
              <a:rPr lang="en-US" sz="3600" b="1" baseline="-25000" dirty="0"/>
              <a:t> (</a:t>
            </a:r>
            <a:r>
              <a:rPr lang="en-US" sz="3600" b="1" baseline="-25000" dirty="0" err="1"/>
              <a:t>aq</a:t>
            </a:r>
            <a:r>
              <a:rPr lang="en-US" sz="3600" b="1" baseline="-25000" dirty="0"/>
              <a:t>) </a:t>
            </a:r>
            <a:r>
              <a:rPr lang="en-US" sz="3600" b="1" dirty="0"/>
              <a:t>+</a:t>
            </a:r>
            <a:r>
              <a:rPr lang="en-US" sz="3600" b="1" baseline="-25000" dirty="0"/>
              <a:t> </a:t>
            </a:r>
            <a:r>
              <a:rPr lang="en-US" sz="3600" b="1" dirty="0"/>
              <a:t>HC</a:t>
            </a:r>
            <a:r>
              <a:rPr lang="en-US" sz="3600" b="1" baseline="-25000" dirty="0"/>
              <a:t>2</a:t>
            </a:r>
            <a:r>
              <a:rPr lang="en-US" sz="3600" b="1" dirty="0"/>
              <a:t>H</a:t>
            </a:r>
            <a:r>
              <a:rPr lang="en-US" sz="3600" b="1" baseline="-25000" dirty="0"/>
              <a:t>3</a:t>
            </a:r>
            <a:r>
              <a:rPr lang="en-US" sz="3600" b="1" dirty="0"/>
              <a:t>O</a:t>
            </a:r>
            <a:r>
              <a:rPr lang="en-US" sz="3600" b="1" baseline="-25000" dirty="0"/>
              <a:t>2</a:t>
            </a:r>
            <a:r>
              <a:rPr lang="en-US" sz="3600" b="1" dirty="0"/>
              <a:t>+ OH</a:t>
            </a:r>
            <a:r>
              <a:rPr lang="en-US" sz="3600" b="1" baseline="30000" dirty="0"/>
              <a:t>-</a:t>
            </a:r>
            <a:r>
              <a:rPr lang="en-US" sz="3600" b="1" dirty="0"/>
              <a:t>(</a:t>
            </a:r>
            <a:r>
              <a:rPr lang="en-US" sz="3600" b="1" dirty="0" err="1"/>
              <a:t>aq</a:t>
            </a:r>
            <a:r>
              <a:rPr lang="en-US" sz="3600" b="1" dirty="0"/>
              <a:t>)</a:t>
            </a:r>
          </a:p>
          <a:p>
            <a:endParaRPr lang="en-US" sz="3600" b="1" baseline="-25000" dirty="0"/>
          </a:p>
          <a:p>
            <a:r>
              <a:rPr lang="en-US" sz="3600" b="1" dirty="0"/>
              <a:t>Summary: H</a:t>
            </a:r>
            <a:r>
              <a:rPr lang="en-US" sz="3600" b="1" baseline="-25000" dirty="0"/>
              <a:t>2</a:t>
            </a:r>
            <a:r>
              <a:rPr lang="en-US" sz="3600" b="1" dirty="0"/>
              <a:t>O </a:t>
            </a:r>
            <a:r>
              <a:rPr lang="en-US" sz="3600" b="1" dirty="0" smtClean="0">
                <a:cs typeface="Times New Roman" pitchFamily="18" charset="0"/>
                <a:sym typeface="Symbol" pitchFamily="18" charset="2"/>
              </a:rPr>
              <a:t></a:t>
            </a:r>
            <a:r>
              <a:rPr lang="en-US" sz="3600" b="1" dirty="0" smtClean="0"/>
              <a:t> </a:t>
            </a:r>
            <a:r>
              <a:rPr lang="en-US" sz="3600" b="1" dirty="0"/>
              <a:t>H</a:t>
            </a:r>
            <a:r>
              <a:rPr lang="en-US" sz="3600" b="1" baseline="30000" dirty="0"/>
              <a:t>+</a:t>
            </a:r>
            <a:r>
              <a:rPr lang="en-US" sz="3600" b="1" baseline="-25000" dirty="0"/>
              <a:t>(</a:t>
            </a:r>
            <a:r>
              <a:rPr lang="en-US" sz="3600" b="1" baseline="-25000" dirty="0" err="1"/>
              <a:t>aq</a:t>
            </a:r>
            <a:r>
              <a:rPr lang="en-US" sz="3600" b="1" baseline="-25000" dirty="0"/>
              <a:t>)</a:t>
            </a:r>
            <a:r>
              <a:rPr lang="en-US" sz="3600" b="1" dirty="0"/>
              <a:t> + OH</a:t>
            </a:r>
            <a:r>
              <a:rPr lang="en-US" sz="3600" b="1" baseline="30000" dirty="0"/>
              <a:t>-</a:t>
            </a:r>
            <a:r>
              <a:rPr lang="en-US" sz="3600" b="1" baseline="-25000" dirty="0"/>
              <a:t>(</a:t>
            </a:r>
            <a:r>
              <a:rPr lang="en-US" sz="3600" b="1" baseline="-25000" dirty="0" err="1"/>
              <a:t>aq</a:t>
            </a:r>
            <a:r>
              <a:rPr lang="en-US" sz="3600" b="1" baseline="-25000" dirty="0"/>
              <a:t>)</a:t>
            </a:r>
          </a:p>
          <a:p>
            <a:endParaRPr lang="en-US" sz="3600" b="1" baseline="-25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Chapter 15:  Conjugate acid-base pairs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(K</a:t>
            </a:r>
            <a:r>
              <a:rPr lang="en-US" baseline="-25000"/>
              <a:t>a</a:t>
            </a:r>
            <a:r>
              <a:rPr lang="en-US"/>
              <a:t>) (K</a:t>
            </a:r>
            <a:r>
              <a:rPr lang="en-US" baseline="-25000"/>
              <a:t>b</a:t>
            </a:r>
            <a:r>
              <a:rPr lang="en-US"/>
              <a:t>) = K</a:t>
            </a:r>
            <a:r>
              <a:rPr lang="en-US" baseline="-25000"/>
              <a:t>w</a:t>
            </a:r>
          </a:p>
          <a:p>
            <a:endParaRPr lang="en-US" baseline="-25000"/>
          </a:p>
          <a:p>
            <a:endParaRPr lang="en-US" baseline="-25000"/>
          </a:p>
          <a:p>
            <a:endParaRPr lang="en-US" baseline="-25000"/>
          </a:p>
          <a:p>
            <a:r>
              <a:rPr lang="en-US"/>
              <a:t>Ka for </a:t>
            </a:r>
            <a:r>
              <a:rPr lang="en-US" sz="3600" b="1"/>
              <a:t>HC</a:t>
            </a:r>
            <a:r>
              <a:rPr lang="en-US" sz="3600" b="1" baseline="-25000"/>
              <a:t>2</a:t>
            </a:r>
            <a:r>
              <a:rPr lang="en-US" sz="3600" b="1"/>
              <a:t>H</a:t>
            </a:r>
            <a:r>
              <a:rPr lang="en-US" sz="3600" b="1" baseline="-25000"/>
              <a:t>3</a:t>
            </a:r>
            <a:r>
              <a:rPr lang="en-US" sz="3600" b="1"/>
              <a:t>O</a:t>
            </a:r>
            <a:r>
              <a:rPr lang="en-US" sz="3600" b="1" baseline="-25000"/>
              <a:t>2</a:t>
            </a:r>
            <a:r>
              <a:rPr lang="en-US"/>
              <a:t> =1.8E-5.  Calculate Kb for </a:t>
            </a:r>
            <a:r>
              <a:rPr lang="en-US" sz="3600" b="1"/>
              <a:t>C</a:t>
            </a:r>
            <a:r>
              <a:rPr lang="en-US" sz="3600" b="1" baseline="-25000"/>
              <a:t>2</a:t>
            </a:r>
            <a:r>
              <a:rPr lang="en-US" sz="3600" b="1"/>
              <a:t>H</a:t>
            </a:r>
            <a:r>
              <a:rPr lang="en-US" sz="3600" b="1" baseline="-25000"/>
              <a:t>3</a:t>
            </a:r>
            <a:r>
              <a:rPr lang="en-US" sz="3600" b="1"/>
              <a:t>O</a:t>
            </a:r>
            <a:r>
              <a:rPr lang="en-US" sz="3600" b="1" baseline="-25000"/>
              <a:t>2</a:t>
            </a:r>
            <a:r>
              <a:rPr lang="en-US" sz="3600" b="1" baseline="30000"/>
              <a:t>-</a:t>
            </a:r>
            <a:r>
              <a:rPr lang="en-US" sz="3600" b="1" baseline="-2500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sz="3600" b="1"/>
              <a:t>Chapter 15:  Conjugate acid-base pairs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S </a:t>
            </a:r>
            <a:r>
              <a:rPr lang="en-US">
                <a:cs typeface="Times New Roman" pitchFamily="18" charset="0"/>
              </a:rPr>
              <a:t>↔</a:t>
            </a:r>
            <a:r>
              <a:rPr lang="en-US"/>
              <a:t> H</a:t>
            </a:r>
            <a:r>
              <a:rPr lang="en-US" baseline="30000"/>
              <a:t>+</a:t>
            </a:r>
            <a:r>
              <a:rPr lang="en-US"/>
              <a:t> + HS</a:t>
            </a:r>
            <a:r>
              <a:rPr lang="en-US" baseline="30000"/>
              <a:t>-</a:t>
            </a:r>
          </a:p>
          <a:p>
            <a:pPr lvl="1">
              <a:buFontTx/>
              <a:buNone/>
            </a:pPr>
            <a:r>
              <a:rPr lang="en-US"/>
              <a:t> Ka = 5.7E-8</a:t>
            </a:r>
          </a:p>
          <a:p>
            <a:r>
              <a:rPr lang="en-US"/>
              <a:t>HS</a:t>
            </a:r>
            <a:r>
              <a:rPr lang="en-US" baseline="30000"/>
              <a:t>-</a:t>
            </a:r>
            <a:r>
              <a:rPr lang="en-US"/>
              <a:t> + H</a:t>
            </a:r>
            <a:r>
              <a:rPr lang="en-US" baseline="-25000"/>
              <a:t>2</a:t>
            </a:r>
            <a:r>
              <a:rPr lang="en-US"/>
              <a:t>O </a:t>
            </a:r>
            <a:r>
              <a:rPr lang="en-US">
                <a:cs typeface="Times New Roman" pitchFamily="18" charset="0"/>
              </a:rPr>
              <a:t>↔</a:t>
            </a:r>
            <a:r>
              <a:rPr lang="en-US"/>
              <a:t> H</a:t>
            </a:r>
            <a:r>
              <a:rPr lang="en-US" baseline="-25000"/>
              <a:t>2</a:t>
            </a:r>
            <a:r>
              <a:rPr lang="en-US"/>
              <a:t>S + OH</a:t>
            </a:r>
            <a:r>
              <a:rPr lang="en-US" baseline="30000"/>
              <a:t>-</a:t>
            </a:r>
          </a:p>
          <a:p>
            <a:endParaRPr lang="en-US"/>
          </a:p>
          <a:p>
            <a:r>
              <a:rPr lang="en-US"/>
              <a:t>Calculate Kb for H</a:t>
            </a:r>
            <a:r>
              <a:rPr lang="en-US" baseline="-25000"/>
              <a:t>2</a:t>
            </a:r>
            <a:r>
              <a:rPr lang="en-US"/>
              <a:t>S </a:t>
            </a:r>
            <a:r>
              <a:rPr lang="en-US">
                <a:cs typeface="Times New Roman" pitchFamily="18" charset="0"/>
              </a:rPr>
              <a:t>↔</a:t>
            </a:r>
            <a:r>
              <a:rPr lang="en-US"/>
              <a:t> H</a:t>
            </a:r>
            <a:r>
              <a:rPr lang="en-US" baseline="30000"/>
              <a:t>+</a:t>
            </a:r>
            <a:r>
              <a:rPr lang="en-US"/>
              <a:t> + HS</a:t>
            </a:r>
            <a:r>
              <a:rPr lang="en-US" baseline="30000"/>
              <a:t>-</a:t>
            </a:r>
          </a:p>
          <a:p>
            <a:pPr lvl="1"/>
            <a:r>
              <a:rPr lang="en-US"/>
              <a:t>Ka = 5.7E-8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Chapter 15:  Hydrolysis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458200" cy="4419600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Salt </a:t>
            </a:r>
            <a:r>
              <a:rPr lang="en-US">
                <a:sym typeface="Wingdings" pitchFamily="2" charset="2"/>
              </a:rPr>
              <a:t> Cation </a:t>
            </a:r>
            <a:r>
              <a:rPr lang="en-US" baseline="-25000">
                <a:sym typeface="Wingdings" pitchFamily="2" charset="2"/>
              </a:rPr>
              <a:t>(aq)</a:t>
            </a:r>
            <a:r>
              <a:rPr lang="en-US">
                <a:sym typeface="Wingdings" pitchFamily="2" charset="2"/>
              </a:rPr>
              <a:t> + Anion </a:t>
            </a:r>
            <a:r>
              <a:rPr lang="en-US" baseline="-25000">
                <a:sym typeface="Wingdings" pitchFamily="2" charset="2"/>
              </a:rPr>
              <a:t>(aq)</a:t>
            </a:r>
          </a:p>
          <a:p>
            <a:endParaRPr lang="en-US" baseline="-25000">
              <a:sym typeface="Wingdings" pitchFamily="2" charset="2"/>
            </a:endParaRPr>
          </a:p>
          <a:p>
            <a:r>
              <a:rPr lang="en-US" b="1">
                <a:sym typeface="Wingdings" pitchFamily="2" charset="2"/>
              </a:rPr>
              <a:t>Cation/Anion + </a:t>
            </a:r>
            <a:r>
              <a:rPr lang="en-US" b="1"/>
              <a:t>H</a:t>
            </a:r>
            <a:r>
              <a:rPr lang="en-US" b="1" baseline="-25000"/>
              <a:t>2</a:t>
            </a:r>
            <a:r>
              <a:rPr lang="en-US" b="1"/>
              <a:t>O </a:t>
            </a:r>
            <a:r>
              <a:rPr lang="en-US" b="1">
                <a:latin typeface="Lucida Console" pitchFamily="49" charset="0"/>
                <a:cs typeface="Times New Roman" pitchFamily="18" charset="0"/>
              </a:rPr>
              <a:t>↔ </a:t>
            </a:r>
            <a:r>
              <a:rPr lang="en-US" b="1"/>
              <a:t>H</a:t>
            </a:r>
            <a:r>
              <a:rPr lang="en-US" b="1" baseline="30000"/>
              <a:t>+ </a:t>
            </a:r>
            <a:r>
              <a:rPr lang="en-US" b="1" baseline="-25000"/>
              <a:t>(aq)</a:t>
            </a:r>
            <a:r>
              <a:rPr lang="en-US" b="1"/>
              <a:t>/OH</a:t>
            </a:r>
            <a:r>
              <a:rPr lang="en-US" b="1" baseline="30000"/>
              <a:t>- </a:t>
            </a:r>
            <a:r>
              <a:rPr lang="en-US" b="1" baseline="-25000">
                <a:sym typeface="Wingdings" pitchFamily="2" charset="2"/>
              </a:rPr>
              <a:t>(aq)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Chapter 15:  Acid Dissociation Constants (Ka)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HX </a:t>
            </a:r>
            <a:r>
              <a:rPr lang="en-US" b="1" dirty="0" smtClean="0">
                <a:cs typeface="Times New Roman" pitchFamily="18" charset="0"/>
                <a:sym typeface="Symbol" pitchFamily="18" charset="2"/>
              </a:rPr>
              <a:t></a:t>
            </a:r>
            <a:r>
              <a:rPr lang="en-US" dirty="0" smtClean="0"/>
              <a:t> </a:t>
            </a:r>
            <a:r>
              <a:rPr lang="en-US" dirty="0"/>
              <a:t>H</a:t>
            </a:r>
            <a:r>
              <a:rPr lang="en-US" baseline="30000" dirty="0"/>
              <a:t>+</a:t>
            </a:r>
            <a:r>
              <a:rPr lang="en-US" dirty="0"/>
              <a:t> </a:t>
            </a:r>
            <a:r>
              <a:rPr lang="en-US" baseline="-25000" dirty="0">
                <a:sym typeface="Wingdings" pitchFamily="2" charset="2"/>
              </a:rPr>
              <a:t>(</a:t>
            </a:r>
            <a:r>
              <a:rPr lang="en-US" baseline="-25000" dirty="0" err="1">
                <a:sym typeface="Wingdings" pitchFamily="2" charset="2"/>
              </a:rPr>
              <a:t>aq</a:t>
            </a:r>
            <a:r>
              <a:rPr lang="en-US" baseline="-25000" dirty="0">
                <a:sym typeface="Wingdings" pitchFamily="2" charset="2"/>
              </a:rPr>
              <a:t>)</a:t>
            </a:r>
            <a:r>
              <a:rPr lang="en-US" dirty="0"/>
              <a:t> + X</a:t>
            </a:r>
            <a:r>
              <a:rPr lang="en-US" baseline="30000" dirty="0"/>
              <a:t>-</a:t>
            </a:r>
            <a:r>
              <a:rPr lang="en-US" dirty="0"/>
              <a:t> </a:t>
            </a:r>
            <a:r>
              <a:rPr lang="en-US" baseline="-25000" dirty="0">
                <a:sym typeface="Wingdings" pitchFamily="2" charset="2"/>
              </a:rPr>
              <a:t>(</a:t>
            </a:r>
            <a:r>
              <a:rPr lang="en-US" baseline="-25000" dirty="0" err="1">
                <a:sym typeface="Wingdings" pitchFamily="2" charset="2"/>
              </a:rPr>
              <a:t>aq</a:t>
            </a:r>
            <a:r>
              <a:rPr lang="en-US" baseline="-25000" dirty="0">
                <a:sym typeface="Wingdings" pitchFamily="2" charset="2"/>
              </a:rPr>
              <a:t>)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Ka = [</a:t>
            </a:r>
            <a:r>
              <a:rPr lang="en-US" dirty="0"/>
              <a:t>H</a:t>
            </a:r>
            <a:r>
              <a:rPr lang="en-US" baseline="30000" dirty="0"/>
              <a:t>+</a:t>
            </a:r>
            <a:r>
              <a:rPr lang="en-US" dirty="0"/>
              <a:t> ] [X</a:t>
            </a:r>
            <a:r>
              <a:rPr lang="en-US" baseline="30000" dirty="0"/>
              <a:t>-</a:t>
            </a:r>
            <a:r>
              <a:rPr lang="en-US" dirty="0"/>
              <a:t> ]/[HX]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Hydrolysis Equations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n-US" baseline="-25000"/>
              <a:t>2</a:t>
            </a:r>
            <a:r>
              <a:rPr lang="en-US"/>
              <a:t>H</a:t>
            </a:r>
            <a:r>
              <a:rPr lang="en-US" baseline="-25000"/>
              <a:t>3</a:t>
            </a:r>
            <a:r>
              <a:rPr lang="en-US"/>
              <a:t>O</a:t>
            </a:r>
            <a:r>
              <a:rPr lang="en-US" baseline="-25000"/>
              <a:t>2</a:t>
            </a:r>
            <a:r>
              <a:rPr lang="en-US" baseline="30000"/>
              <a:t>-</a:t>
            </a:r>
            <a:r>
              <a:rPr lang="en-US"/>
              <a:t> + H</a:t>
            </a:r>
            <a:r>
              <a:rPr lang="en-US" baseline="-25000"/>
              <a:t>2</a:t>
            </a:r>
            <a:r>
              <a:rPr lang="en-US"/>
              <a:t>O </a:t>
            </a:r>
            <a:r>
              <a:rPr lang="en-US" sz="3600" b="1">
                <a:latin typeface="Lucida Console" pitchFamily="49" charset="0"/>
                <a:cs typeface="Times New Roman" pitchFamily="18" charset="0"/>
              </a:rPr>
              <a:t>↔</a:t>
            </a:r>
            <a:r>
              <a:rPr lang="en-US"/>
              <a:t> HC</a:t>
            </a:r>
            <a:r>
              <a:rPr lang="en-US" baseline="-25000"/>
              <a:t>2</a:t>
            </a:r>
            <a:r>
              <a:rPr lang="en-US"/>
              <a:t>H</a:t>
            </a:r>
            <a:r>
              <a:rPr lang="en-US" baseline="-25000"/>
              <a:t>3</a:t>
            </a:r>
            <a:r>
              <a:rPr lang="en-US"/>
              <a:t>O</a:t>
            </a:r>
            <a:r>
              <a:rPr lang="en-US" baseline="-25000"/>
              <a:t>2(aq)</a:t>
            </a:r>
            <a:r>
              <a:rPr lang="en-US"/>
              <a:t> + OH</a:t>
            </a:r>
            <a:r>
              <a:rPr lang="en-US" baseline="30000"/>
              <a:t>-</a:t>
            </a:r>
            <a:r>
              <a:rPr lang="en-US" baseline="-25000"/>
              <a:t>(aq)</a:t>
            </a:r>
          </a:p>
          <a:p>
            <a:endParaRPr lang="en-US" baseline="-25000"/>
          </a:p>
          <a:p>
            <a:r>
              <a:rPr lang="en-US" sz="2800" b="1"/>
              <a:t>Fe</a:t>
            </a:r>
            <a:r>
              <a:rPr lang="en-US" sz="2800" b="1" baseline="30000"/>
              <a:t>2</a:t>
            </a:r>
            <a:r>
              <a:rPr lang="en-US" sz="2800" baseline="30000"/>
              <a:t>+</a:t>
            </a:r>
            <a:r>
              <a:rPr lang="en-US" sz="2800" b="1" baseline="-25000"/>
              <a:t>(aq)</a:t>
            </a:r>
            <a:r>
              <a:rPr lang="en-US" sz="2800" b="1"/>
              <a:t>+H</a:t>
            </a:r>
            <a:r>
              <a:rPr lang="en-US" sz="2800" b="1" baseline="-25000"/>
              <a:t>2</a:t>
            </a:r>
            <a:r>
              <a:rPr lang="en-US" sz="2800" b="1"/>
              <a:t>O</a:t>
            </a:r>
            <a:r>
              <a:rPr lang="en-US" sz="2800" b="1" baseline="-25000"/>
              <a:t>(l)</a:t>
            </a:r>
            <a:r>
              <a:rPr lang="en-US" sz="2800" b="1">
                <a:latin typeface="Lucida Console" pitchFamily="49" charset="0"/>
                <a:cs typeface="Times New Roman" pitchFamily="18" charset="0"/>
              </a:rPr>
              <a:t>↔</a:t>
            </a:r>
            <a:r>
              <a:rPr lang="en-US" sz="2800" b="1"/>
              <a:t>  Fe[H</a:t>
            </a:r>
            <a:r>
              <a:rPr lang="en-US" sz="2800" b="1" baseline="-25000"/>
              <a:t>2</a:t>
            </a:r>
            <a:r>
              <a:rPr lang="en-US" sz="2800" b="1"/>
              <a:t>O)(OH)]</a:t>
            </a:r>
            <a:r>
              <a:rPr lang="en-US" sz="2800" b="1" baseline="30000"/>
              <a:t> +</a:t>
            </a:r>
            <a:r>
              <a:rPr lang="en-US" sz="2800" b="1" baseline="-25000"/>
              <a:t>(aq)</a:t>
            </a:r>
            <a:r>
              <a:rPr lang="en-US" sz="2800" b="1"/>
              <a:t>+ H</a:t>
            </a:r>
            <a:r>
              <a:rPr lang="en-US" sz="2800" b="1" baseline="30000"/>
              <a:t>+ </a:t>
            </a:r>
            <a:r>
              <a:rPr lang="en-US" sz="2800" b="1" baseline="-25000"/>
              <a:t>(aq)</a:t>
            </a:r>
            <a:r>
              <a:rPr lang="en-US" b="1"/>
              <a:t> </a:t>
            </a:r>
          </a:p>
          <a:p>
            <a:endParaRPr lang="en-US" b="1"/>
          </a:p>
          <a:p>
            <a:endParaRPr lang="en-US" b="1" baseline="30000"/>
          </a:p>
          <a:p>
            <a:r>
              <a:rPr lang="en-US" b="1"/>
              <a:t>NH</a:t>
            </a:r>
            <a:r>
              <a:rPr lang="en-US" b="1" baseline="-25000"/>
              <a:t>4</a:t>
            </a:r>
            <a:r>
              <a:rPr lang="en-US" b="1" baseline="30000"/>
              <a:t>+</a:t>
            </a:r>
            <a:r>
              <a:rPr lang="en-US" b="1" baseline="-25000"/>
              <a:t>(aq) </a:t>
            </a:r>
            <a:r>
              <a:rPr lang="en-US" b="1"/>
              <a:t>+</a:t>
            </a:r>
            <a:r>
              <a:rPr lang="en-US" b="1" baseline="-25000"/>
              <a:t> </a:t>
            </a:r>
            <a:r>
              <a:rPr lang="en-US" b="1"/>
              <a:t>H</a:t>
            </a:r>
            <a:r>
              <a:rPr lang="en-US" b="1" baseline="-25000"/>
              <a:t>2</a:t>
            </a:r>
            <a:r>
              <a:rPr lang="en-US" b="1"/>
              <a:t>O </a:t>
            </a:r>
            <a:r>
              <a:rPr lang="en-US" b="1">
                <a:latin typeface="Lucida Console" pitchFamily="49" charset="0"/>
                <a:cs typeface="Times New Roman" pitchFamily="18" charset="0"/>
              </a:rPr>
              <a:t>↔ </a:t>
            </a:r>
            <a:r>
              <a:rPr lang="en-US" b="1"/>
              <a:t>:NH</a:t>
            </a:r>
            <a:r>
              <a:rPr lang="en-US" b="1" baseline="-25000"/>
              <a:t>3(aq)</a:t>
            </a:r>
            <a:r>
              <a:rPr lang="en-US" b="1"/>
              <a:t> + H</a:t>
            </a:r>
            <a:r>
              <a:rPr lang="en-US" b="1" baseline="30000"/>
              <a:t>+ </a:t>
            </a:r>
            <a:r>
              <a:rPr lang="en-US" b="1" baseline="-25000"/>
              <a:t>(aq)</a:t>
            </a:r>
            <a:r>
              <a:rPr lang="en-US" b="1"/>
              <a:t> </a:t>
            </a:r>
          </a:p>
          <a:p>
            <a:endParaRPr lang="en-US" baseline="-25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Hydrolysis Rules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1.  </a:t>
            </a:r>
            <a:r>
              <a:rPr lang="en-US" u="sng"/>
              <a:t>Acidic pH</a:t>
            </a:r>
          </a:p>
          <a:p>
            <a:pPr lvl="1"/>
            <a:r>
              <a:rPr lang="en-US"/>
              <a:t>Transition Metal Cations</a:t>
            </a:r>
          </a:p>
          <a:p>
            <a:pPr lvl="1"/>
            <a:r>
              <a:rPr lang="en-US"/>
              <a:t>Polyatomic Cations</a:t>
            </a:r>
          </a:p>
          <a:p>
            <a:endParaRPr lang="en-US"/>
          </a:p>
          <a:p>
            <a:pPr lvl="1"/>
            <a:r>
              <a:rPr lang="en-US" b="1"/>
              <a:t>NH</a:t>
            </a:r>
            <a:r>
              <a:rPr lang="en-US" b="1" baseline="-25000"/>
              <a:t>4</a:t>
            </a:r>
            <a:r>
              <a:rPr lang="en-US" b="1" baseline="30000"/>
              <a:t>+</a:t>
            </a:r>
            <a:r>
              <a:rPr lang="en-US" b="1" baseline="-25000"/>
              <a:t>(aq) </a:t>
            </a:r>
            <a:r>
              <a:rPr lang="en-US" b="1"/>
              <a:t>+</a:t>
            </a:r>
            <a:r>
              <a:rPr lang="en-US" b="1" baseline="-25000"/>
              <a:t> </a:t>
            </a:r>
            <a:r>
              <a:rPr lang="en-US" b="1"/>
              <a:t>H</a:t>
            </a:r>
            <a:r>
              <a:rPr lang="en-US" b="1" baseline="-25000"/>
              <a:t>2</a:t>
            </a:r>
            <a:r>
              <a:rPr lang="en-US" b="1"/>
              <a:t>O </a:t>
            </a:r>
            <a:r>
              <a:rPr lang="en-US" b="1">
                <a:latin typeface="Lucida Console" pitchFamily="49" charset="0"/>
                <a:cs typeface="Times New Roman" pitchFamily="18" charset="0"/>
              </a:rPr>
              <a:t>↔ </a:t>
            </a:r>
            <a:r>
              <a:rPr lang="en-US" b="1"/>
              <a:t>:NH</a:t>
            </a:r>
            <a:r>
              <a:rPr lang="en-US" b="1" baseline="-25000"/>
              <a:t>3(aq)</a:t>
            </a:r>
            <a:r>
              <a:rPr lang="en-US" b="1"/>
              <a:t> + H</a:t>
            </a:r>
            <a:r>
              <a:rPr lang="en-US" b="1" baseline="30000"/>
              <a:t>+ </a:t>
            </a:r>
            <a:r>
              <a:rPr lang="en-US" b="1" baseline="-25000"/>
              <a:t>(aq)</a:t>
            </a:r>
          </a:p>
          <a:p>
            <a:pPr lvl="1"/>
            <a:endParaRPr lang="en-US" sz="2400" b="1"/>
          </a:p>
          <a:p>
            <a:pPr lvl="1"/>
            <a:r>
              <a:rPr lang="en-US" sz="2400" b="1"/>
              <a:t>Fe</a:t>
            </a:r>
            <a:r>
              <a:rPr lang="en-US" sz="2400" b="1" baseline="30000"/>
              <a:t>2</a:t>
            </a:r>
            <a:r>
              <a:rPr lang="en-US" sz="2400" baseline="30000"/>
              <a:t>+</a:t>
            </a:r>
            <a:r>
              <a:rPr lang="en-US" sz="2400" b="1" baseline="-25000"/>
              <a:t>(aq)</a:t>
            </a:r>
            <a:r>
              <a:rPr lang="en-US" sz="2400" b="1"/>
              <a:t>+H</a:t>
            </a:r>
            <a:r>
              <a:rPr lang="en-US" sz="2400" b="1" baseline="-25000"/>
              <a:t>2</a:t>
            </a:r>
            <a:r>
              <a:rPr lang="en-US" sz="2400" b="1"/>
              <a:t>O</a:t>
            </a:r>
            <a:r>
              <a:rPr lang="en-US" sz="2400" b="1" baseline="-25000"/>
              <a:t>(l)</a:t>
            </a:r>
            <a:r>
              <a:rPr lang="en-US" sz="2400" b="1">
                <a:latin typeface="Lucida Console" pitchFamily="49" charset="0"/>
                <a:cs typeface="Times New Roman" pitchFamily="18" charset="0"/>
              </a:rPr>
              <a:t>↔</a:t>
            </a:r>
            <a:r>
              <a:rPr lang="en-US" sz="2400" b="1"/>
              <a:t>  Fe[H</a:t>
            </a:r>
            <a:r>
              <a:rPr lang="en-US" sz="2400" b="1" baseline="-25000"/>
              <a:t>2</a:t>
            </a:r>
            <a:r>
              <a:rPr lang="en-US" sz="2400" b="1"/>
              <a:t>O)(OH)]</a:t>
            </a:r>
            <a:r>
              <a:rPr lang="en-US" sz="2400" b="1" baseline="30000"/>
              <a:t> +</a:t>
            </a:r>
            <a:r>
              <a:rPr lang="en-US" sz="2400" b="1" baseline="-25000"/>
              <a:t>(aq)</a:t>
            </a:r>
            <a:r>
              <a:rPr lang="en-US" sz="2400" b="1"/>
              <a:t>+ H</a:t>
            </a:r>
            <a:r>
              <a:rPr lang="en-US" sz="2400" b="1" baseline="30000"/>
              <a:t>+ </a:t>
            </a:r>
            <a:r>
              <a:rPr lang="en-US" sz="2400" b="1" baseline="-25000"/>
              <a:t>(aq)</a:t>
            </a:r>
            <a:r>
              <a:rPr lang="en-US" b="1"/>
              <a:t> </a:t>
            </a:r>
          </a:p>
          <a:p>
            <a:endParaRPr lang="en-US" b="1"/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Hydrolysis Rules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2.  Basic pH</a:t>
            </a:r>
          </a:p>
          <a:p>
            <a:endParaRPr lang="en-US"/>
          </a:p>
          <a:p>
            <a:r>
              <a:rPr lang="en-US"/>
              <a:t>Polyatomic anions other than NO</a:t>
            </a:r>
            <a:r>
              <a:rPr lang="en-US" baseline="-25000"/>
              <a:t>3</a:t>
            </a:r>
            <a:r>
              <a:rPr lang="en-US" baseline="30000"/>
              <a:t>-</a:t>
            </a:r>
          </a:p>
          <a:p>
            <a:endParaRPr lang="en-US" baseline="30000"/>
          </a:p>
          <a:p>
            <a:r>
              <a:rPr lang="en-US" b="1"/>
              <a:t>C</a:t>
            </a:r>
            <a:r>
              <a:rPr lang="en-US" b="1" baseline="-25000"/>
              <a:t>2</a:t>
            </a:r>
            <a:r>
              <a:rPr lang="en-US" b="1"/>
              <a:t>H</a:t>
            </a:r>
            <a:r>
              <a:rPr lang="en-US" b="1" baseline="-25000"/>
              <a:t>3</a:t>
            </a:r>
            <a:r>
              <a:rPr lang="en-US" b="1"/>
              <a:t>O</a:t>
            </a:r>
            <a:r>
              <a:rPr lang="en-US" b="1" baseline="-25000"/>
              <a:t>2</a:t>
            </a:r>
            <a:r>
              <a:rPr lang="en-US" b="1" baseline="30000"/>
              <a:t>-</a:t>
            </a:r>
            <a:r>
              <a:rPr lang="en-US" b="1"/>
              <a:t> + H</a:t>
            </a:r>
            <a:r>
              <a:rPr lang="en-US" b="1" baseline="-25000"/>
              <a:t>2</a:t>
            </a:r>
            <a:r>
              <a:rPr lang="en-US" b="1"/>
              <a:t>O</a:t>
            </a:r>
            <a:r>
              <a:rPr lang="en-US" b="1" baseline="30000"/>
              <a:t> </a:t>
            </a:r>
            <a:r>
              <a:rPr lang="en-US" sz="2800" b="1">
                <a:latin typeface="Lucida Console" pitchFamily="49" charset="0"/>
                <a:cs typeface="Times New Roman" pitchFamily="18" charset="0"/>
              </a:rPr>
              <a:t>↔ </a:t>
            </a:r>
            <a:r>
              <a:rPr lang="en-US" b="1">
                <a:cs typeface="Times New Roman" pitchFamily="18" charset="0"/>
              </a:rPr>
              <a:t>HC</a:t>
            </a:r>
            <a:r>
              <a:rPr lang="en-US" b="1" baseline="-25000">
                <a:cs typeface="Times New Roman" pitchFamily="18" charset="0"/>
              </a:rPr>
              <a:t>2</a:t>
            </a:r>
            <a:r>
              <a:rPr lang="en-US" b="1">
                <a:cs typeface="Times New Roman" pitchFamily="18" charset="0"/>
              </a:rPr>
              <a:t>H</a:t>
            </a:r>
            <a:r>
              <a:rPr lang="en-US" b="1" baseline="-25000">
                <a:cs typeface="Times New Roman" pitchFamily="18" charset="0"/>
              </a:rPr>
              <a:t>3</a:t>
            </a:r>
            <a:r>
              <a:rPr lang="en-US" b="1">
                <a:cs typeface="Times New Roman" pitchFamily="18" charset="0"/>
              </a:rPr>
              <a:t>O</a:t>
            </a:r>
            <a:r>
              <a:rPr lang="en-US" b="1" baseline="-25000">
                <a:cs typeface="Times New Roman" pitchFamily="18" charset="0"/>
              </a:rPr>
              <a:t>2</a:t>
            </a:r>
            <a:r>
              <a:rPr lang="en-US" b="1">
                <a:cs typeface="Times New Roman" pitchFamily="18" charset="0"/>
              </a:rPr>
              <a:t> + OH</a:t>
            </a:r>
            <a:r>
              <a:rPr lang="en-US" b="1" baseline="30000">
                <a:cs typeface="Times New Roman" pitchFamily="18" charset="0"/>
              </a:rPr>
              <a:t>-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Hydrolysis Rules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2.  Basic pH</a:t>
            </a:r>
          </a:p>
          <a:p>
            <a:endParaRPr lang="en-US"/>
          </a:p>
          <a:p>
            <a:r>
              <a:rPr lang="en-US"/>
              <a:t>Polyatomic anions other than NO</a:t>
            </a:r>
            <a:r>
              <a:rPr lang="en-US" baseline="-25000"/>
              <a:t>3</a:t>
            </a:r>
            <a:r>
              <a:rPr lang="en-US" baseline="30000"/>
              <a:t>-</a:t>
            </a:r>
          </a:p>
          <a:p>
            <a:endParaRPr lang="en-US" baseline="30000"/>
          </a:p>
          <a:p>
            <a:r>
              <a:rPr lang="en-US" b="1"/>
              <a:t>C</a:t>
            </a:r>
            <a:r>
              <a:rPr lang="en-US" b="1" baseline="-25000"/>
              <a:t>2</a:t>
            </a:r>
            <a:r>
              <a:rPr lang="en-US" b="1"/>
              <a:t>H</a:t>
            </a:r>
            <a:r>
              <a:rPr lang="en-US" b="1" baseline="-25000"/>
              <a:t>3</a:t>
            </a:r>
            <a:r>
              <a:rPr lang="en-US" b="1"/>
              <a:t>O</a:t>
            </a:r>
            <a:r>
              <a:rPr lang="en-US" b="1" baseline="-25000"/>
              <a:t>2</a:t>
            </a:r>
            <a:r>
              <a:rPr lang="en-US" b="1" baseline="30000"/>
              <a:t>-</a:t>
            </a:r>
            <a:r>
              <a:rPr lang="en-US" b="1"/>
              <a:t> + H</a:t>
            </a:r>
            <a:r>
              <a:rPr lang="en-US" b="1" baseline="-25000"/>
              <a:t>2</a:t>
            </a:r>
            <a:r>
              <a:rPr lang="en-US" b="1"/>
              <a:t>O</a:t>
            </a:r>
            <a:r>
              <a:rPr lang="en-US" b="1" baseline="30000"/>
              <a:t> </a:t>
            </a:r>
            <a:r>
              <a:rPr lang="en-US" sz="2800" b="1">
                <a:latin typeface="Lucida Console" pitchFamily="49" charset="0"/>
                <a:cs typeface="Times New Roman" pitchFamily="18" charset="0"/>
              </a:rPr>
              <a:t>↔ </a:t>
            </a:r>
            <a:r>
              <a:rPr lang="en-US" b="1">
                <a:cs typeface="Times New Roman" pitchFamily="18" charset="0"/>
              </a:rPr>
              <a:t>HC</a:t>
            </a:r>
            <a:r>
              <a:rPr lang="en-US" b="1" baseline="-25000">
                <a:cs typeface="Times New Roman" pitchFamily="18" charset="0"/>
              </a:rPr>
              <a:t>2</a:t>
            </a:r>
            <a:r>
              <a:rPr lang="en-US" b="1">
                <a:cs typeface="Times New Roman" pitchFamily="18" charset="0"/>
              </a:rPr>
              <a:t>H</a:t>
            </a:r>
            <a:r>
              <a:rPr lang="en-US" b="1" baseline="-25000">
                <a:cs typeface="Times New Roman" pitchFamily="18" charset="0"/>
              </a:rPr>
              <a:t>3</a:t>
            </a:r>
            <a:r>
              <a:rPr lang="en-US" b="1">
                <a:cs typeface="Times New Roman" pitchFamily="18" charset="0"/>
              </a:rPr>
              <a:t>O</a:t>
            </a:r>
            <a:r>
              <a:rPr lang="en-US" b="1" baseline="-25000">
                <a:cs typeface="Times New Roman" pitchFamily="18" charset="0"/>
              </a:rPr>
              <a:t>2</a:t>
            </a:r>
            <a:r>
              <a:rPr lang="en-US" b="1">
                <a:cs typeface="Times New Roman" pitchFamily="18" charset="0"/>
              </a:rPr>
              <a:t> + OH</a:t>
            </a:r>
            <a:r>
              <a:rPr lang="en-US" b="1" baseline="30000">
                <a:cs typeface="Times New Roman" pitchFamily="18" charset="0"/>
              </a:rPr>
              <a:t>-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Hydrolysis Rules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495800"/>
          </a:xfrm>
        </p:spPr>
        <p:txBody>
          <a:bodyPr/>
          <a:lstStyle/>
          <a:p>
            <a:r>
              <a:rPr lang="en-US"/>
              <a:t>4.  Will cause hydrolysis.  Can’t project pH.</a:t>
            </a:r>
          </a:p>
          <a:p>
            <a:endParaRPr lang="en-US"/>
          </a:p>
          <a:p>
            <a:pPr lvl="2"/>
            <a:r>
              <a:rPr lang="en-US" sz="2800" b="1">
                <a:cs typeface="Times New Roman" pitchFamily="18" charset="0"/>
              </a:rPr>
              <a:t>NH</a:t>
            </a:r>
            <a:r>
              <a:rPr lang="en-US" sz="2800" b="1" baseline="-25000">
                <a:cs typeface="Times New Roman" pitchFamily="18" charset="0"/>
              </a:rPr>
              <a:t>4</a:t>
            </a:r>
            <a:r>
              <a:rPr lang="en-US" sz="2800" b="1">
                <a:cs typeface="Times New Roman" pitchFamily="18" charset="0"/>
              </a:rPr>
              <a:t>C</a:t>
            </a:r>
            <a:r>
              <a:rPr lang="en-US" sz="2800" b="1" baseline="-25000">
                <a:cs typeface="Times New Roman" pitchFamily="18" charset="0"/>
              </a:rPr>
              <a:t>2</a:t>
            </a:r>
            <a:r>
              <a:rPr lang="en-US" sz="2800" b="1">
                <a:cs typeface="Times New Roman" pitchFamily="18" charset="0"/>
              </a:rPr>
              <a:t>H</a:t>
            </a:r>
            <a:r>
              <a:rPr lang="en-US" sz="2800" b="1" baseline="-25000">
                <a:cs typeface="Times New Roman" pitchFamily="18" charset="0"/>
              </a:rPr>
              <a:t>3</a:t>
            </a:r>
            <a:r>
              <a:rPr lang="en-US" sz="2800" b="1">
                <a:cs typeface="Times New Roman" pitchFamily="18" charset="0"/>
              </a:rPr>
              <a:t>O</a:t>
            </a:r>
            <a:r>
              <a:rPr lang="en-US" sz="2800" b="1" baseline="-25000"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15.48:  Page 704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percent of ionization of Hydrofluoric Acid at the following concentrations:  Ka = 7.1E-4</a:t>
            </a:r>
          </a:p>
          <a:p>
            <a:pPr lvl="1">
              <a:buNone/>
            </a:pPr>
            <a:r>
              <a:rPr lang="en-US" b="1" dirty="0" smtClean="0"/>
              <a:t>(a)  0.60 M</a:t>
            </a:r>
          </a:p>
          <a:p>
            <a:pPr lvl="1">
              <a:buNone/>
            </a:pPr>
            <a:r>
              <a:rPr lang="en-US" b="1" dirty="0" smtClean="0"/>
              <a:t>(b)  0.0046 M</a:t>
            </a:r>
          </a:p>
          <a:p>
            <a:pPr lvl="1">
              <a:buNone/>
            </a:pPr>
            <a:r>
              <a:rPr lang="en-US" b="1" dirty="0" smtClean="0"/>
              <a:t>(c)  0.00028M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Ions that Do Not Cause Hydrolysis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Cations</a:t>
            </a:r>
            <a:r>
              <a:rPr lang="en-US" b="1" dirty="0" smtClean="0"/>
              <a:t> from I-A and II-A</a:t>
            </a:r>
          </a:p>
          <a:p>
            <a:endParaRPr lang="en-US" dirty="0"/>
          </a:p>
          <a:p>
            <a:r>
              <a:rPr lang="en-US" b="1" dirty="0" smtClean="0"/>
              <a:t>Anions from VII-A</a:t>
            </a:r>
          </a:p>
          <a:p>
            <a:endParaRPr lang="en-US" dirty="0"/>
          </a:p>
          <a:p>
            <a:r>
              <a:rPr lang="en-US" b="1" dirty="0" smtClean="0"/>
              <a:t>NO</a:t>
            </a:r>
            <a:r>
              <a:rPr lang="en-US" b="1" baseline="-25000" dirty="0" smtClean="0"/>
              <a:t>3</a:t>
            </a:r>
            <a:r>
              <a:rPr lang="en-US" b="1" baseline="30000" dirty="0" smtClean="0"/>
              <a:t>-</a:t>
            </a:r>
            <a:endParaRPr lang="en-US" b="1" baseline="30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15.76: </a:t>
            </a:r>
            <a:r>
              <a:rPr lang="en-US" sz="4000" dirty="0" smtClean="0"/>
              <a:t>Page 15.76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 whether the following solutions are acidic, basic, or nearly neutral:  (a) </a:t>
            </a:r>
            <a:r>
              <a:rPr lang="en-US" dirty="0" err="1" smtClean="0"/>
              <a:t>NaBr</a:t>
            </a:r>
            <a:r>
              <a:rPr lang="en-US" dirty="0" smtClean="0"/>
              <a:t>;  (b)  K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r>
              <a:rPr lang="en-US" dirty="0" smtClean="0"/>
              <a:t>;  (c ) NH</a:t>
            </a:r>
            <a:r>
              <a:rPr lang="en-US" baseline="-25000" dirty="0" smtClean="0"/>
              <a:t>4</a:t>
            </a:r>
            <a:r>
              <a:rPr lang="en-US" dirty="0" smtClean="0"/>
              <a:t>NO</a:t>
            </a:r>
            <a:r>
              <a:rPr lang="en-US" baseline="-25000" dirty="0" smtClean="0"/>
              <a:t>2</a:t>
            </a:r>
            <a:r>
              <a:rPr lang="en-US" dirty="0" smtClean="0"/>
              <a:t>;  (d) Cr(NO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Chapter 15:  Polyprotic Acids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H</a:t>
            </a:r>
            <a:r>
              <a:rPr lang="en-US" b="1" baseline="-25000"/>
              <a:t>2</a:t>
            </a:r>
            <a:r>
              <a:rPr lang="en-US" b="1"/>
              <a:t>CO</a:t>
            </a:r>
            <a:r>
              <a:rPr lang="en-US" b="1" baseline="-25000"/>
              <a:t>3</a:t>
            </a:r>
            <a:r>
              <a:rPr lang="en-US" b="1"/>
              <a:t> </a:t>
            </a:r>
            <a:r>
              <a:rPr lang="en-US" b="1">
                <a:latin typeface="Lucida Console" pitchFamily="49" charset="0"/>
                <a:cs typeface="Times New Roman" pitchFamily="18" charset="0"/>
              </a:rPr>
              <a:t>↔ H</a:t>
            </a:r>
            <a:r>
              <a:rPr lang="en-US" b="1" baseline="30000">
                <a:latin typeface="Lucida Console" pitchFamily="49" charset="0"/>
                <a:cs typeface="Times New Roman" pitchFamily="18" charset="0"/>
              </a:rPr>
              <a:t>+</a:t>
            </a:r>
            <a:r>
              <a:rPr lang="en-US" b="1">
                <a:latin typeface="Lucida Console" pitchFamily="49" charset="0"/>
                <a:cs typeface="Times New Roman" pitchFamily="18" charset="0"/>
              </a:rPr>
              <a:t> + HCO</a:t>
            </a:r>
            <a:r>
              <a:rPr lang="en-US" b="1" baseline="-25000">
                <a:latin typeface="Lucida Console" pitchFamily="49" charset="0"/>
                <a:cs typeface="Times New Roman" pitchFamily="18" charset="0"/>
              </a:rPr>
              <a:t>3</a:t>
            </a:r>
            <a:r>
              <a:rPr lang="en-US" b="1" baseline="30000">
                <a:latin typeface="Lucida Console" pitchFamily="49" charset="0"/>
                <a:cs typeface="Times New Roman" pitchFamily="18" charset="0"/>
              </a:rPr>
              <a:t>-</a:t>
            </a:r>
          </a:p>
          <a:p>
            <a:endParaRPr lang="en-US" b="1" baseline="30000">
              <a:latin typeface="Lucida Console" pitchFamily="49" charset="0"/>
              <a:cs typeface="Times New Roman" pitchFamily="18" charset="0"/>
            </a:endParaRPr>
          </a:p>
          <a:p>
            <a:r>
              <a:rPr lang="en-US" b="1" baseline="30000">
                <a:latin typeface="Lucida Console" pitchFamily="49" charset="0"/>
                <a:cs typeface="Times New Roman" pitchFamily="18" charset="0"/>
              </a:rPr>
              <a:t>   </a:t>
            </a:r>
            <a:r>
              <a:rPr lang="en-US" b="1">
                <a:latin typeface="Lucida Console" pitchFamily="49" charset="0"/>
                <a:cs typeface="Times New Roman" pitchFamily="18" charset="0"/>
              </a:rPr>
              <a:t>Ka</a:t>
            </a:r>
            <a:r>
              <a:rPr lang="en-US" b="1" baseline="-25000">
                <a:latin typeface="Lucida Console" pitchFamily="49" charset="0"/>
                <a:cs typeface="Times New Roman" pitchFamily="18" charset="0"/>
              </a:rPr>
              <a:t>1</a:t>
            </a:r>
            <a:r>
              <a:rPr lang="en-US" b="1">
                <a:latin typeface="Lucida Console" pitchFamily="49" charset="0"/>
                <a:cs typeface="Times New Roman" pitchFamily="18" charset="0"/>
              </a:rPr>
              <a:t>= 4.3E-7</a:t>
            </a:r>
          </a:p>
          <a:p>
            <a:endParaRPr lang="en-US" b="1">
              <a:latin typeface="Lucida Console" pitchFamily="49" charset="0"/>
              <a:cs typeface="Times New Roman" pitchFamily="18" charset="0"/>
            </a:endParaRPr>
          </a:p>
          <a:p>
            <a:r>
              <a:rPr lang="en-US" b="1">
                <a:latin typeface="Lucida Console" pitchFamily="49" charset="0"/>
                <a:cs typeface="Times New Roman" pitchFamily="18" charset="0"/>
              </a:rPr>
              <a:t>HCO</a:t>
            </a:r>
            <a:r>
              <a:rPr lang="en-US" b="1" baseline="-25000">
                <a:latin typeface="Lucida Console" pitchFamily="49" charset="0"/>
                <a:cs typeface="Times New Roman" pitchFamily="18" charset="0"/>
              </a:rPr>
              <a:t>3</a:t>
            </a:r>
            <a:r>
              <a:rPr lang="en-US" b="1" baseline="30000">
                <a:latin typeface="Lucida Console" pitchFamily="49" charset="0"/>
                <a:cs typeface="Times New Roman" pitchFamily="18" charset="0"/>
              </a:rPr>
              <a:t>- </a:t>
            </a:r>
            <a:r>
              <a:rPr lang="en-US" b="1">
                <a:latin typeface="Lucida Console" pitchFamily="49" charset="0"/>
                <a:cs typeface="Times New Roman" pitchFamily="18" charset="0"/>
              </a:rPr>
              <a:t>↔ H</a:t>
            </a:r>
            <a:r>
              <a:rPr lang="en-US" b="1" baseline="30000">
                <a:latin typeface="Lucida Console" pitchFamily="49" charset="0"/>
                <a:cs typeface="Times New Roman" pitchFamily="18" charset="0"/>
              </a:rPr>
              <a:t>+ </a:t>
            </a:r>
            <a:r>
              <a:rPr lang="en-US" b="1">
                <a:latin typeface="Lucida Console" pitchFamily="49" charset="0"/>
                <a:cs typeface="Times New Roman" pitchFamily="18" charset="0"/>
              </a:rPr>
              <a:t>+ CO</a:t>
            </a:r>
            <a:r>
              <a:rPr lang="en-US" b="1" baseline="-25000">
                <a:latin typeface="Lucida Console" pitchFamily="49" charset="0"/>
                <a:cs typeface="Times New Roman" pitchFamily="18" charset="0"/>
              </a:rPr>
              <a:t>3</a:t>
            </a:r>
            <a:r>
              <a:rPr lang="en-US" b="1" baseline="30000">
                <a:latin typeface="Lucida Console" pitchFamily="49" charset="0"/>
                <a:cs typeface="Times New Roman" pitchFamily="18" charset="0"/>
              </a:rPr>
              <a:t>2-</a:t>
            </a:r>
          </a:p>
          <a:p>
            <a:endParaRPr lang="en-US" b="1" baseline="30000">
              <a:latin typeface="Lucida Console" pitchFamily="49" charset="0"/>
              <a:cs typeface="Times New Roman" pitchFamily="18" charset="0"/>
            </a:endParaRPr>
          </a:p>
          <a:p>
            <a:pPr lvl="2"/>
            <a:r>
              <a:rPr lang="en-US" sz="3200" b="1">
                <a:latin typeface="Lucida Console" pitchFamily="49" charset="0"/>
                <a:cs typeface="Times New Roman" pitchFamily="18" charset="0"/>
              </a:rPr>
              <a:t>Ka</a:t>
            </a:r>
            <a:r>
              <a:rPr lang="en-US" sz="3200" b="1" baseline="-25000">
                <a:latin typeface="Lucida Console" pitchFamily="49" charset="0"/>
                <a:cs typeface="Times New Roman" pitchFamily="18" charset="0"/>
              </a:rPr>
              <a:t>2</a:t>
            </a:r>
            <a:r>
              <a:rPr lang="en-US" sz="3200" b="1">
                <a:latin typeface="Lucida Console" pitchFamily="49" charset="0"/>
                <a:cs typeface="Times New Roman" pitchFamily="18" charset="0"/>
              </a:rPr>
              <a:t> = 4.7E-11</a:t>
            </a:r>
          </a:p>
          <a:p>
            <a:endParaRPr lang="en-US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Problem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638800"/>
          </a:xfrm>
        </p:spPr>
        <p:txBody>
          <a:bodyPr/>
          <a:lstStyle/>
          <a:p>
            <a:r>
              <a:rPr lang="en-US" sz="3600" b="1"/>
              <a:t>Trisodium phosphate (Na</a:t>
            </a:r>
            <a:r>
              <a:rPr lang="en-US" sz="3600" b="1" baseline="-25000"/>
              <a:t>3</a:t>
            </a:r>
            <a:r>
              <a:rPr lang="en-US" sz="3600" b="1"/>
              <a:t>PO</a:t>
            </a:r>
            <a:r>
              <a:rPr lang="en-US" sz="3600" b="1" baseline="-25000"/>
              <a:t>4</a:t>
            </a:r>
            <a:r>
              <a:rPr lang="en-US" sz="3600" b="1"/>
              <a:t>)  is available in hardware stores as TSP and is used as a cleaning agent.  The label on a box of TSP warns that the substance is very basic (caustic or alkaline).  What is the pH of a solution containing 50.0 grams of TSP in a liter of solution? </a:t>
            </a:r>
          </a:p>
          <a:p>
            <a:pPr>
              <a:buFontTx/>
              <a:buNone/>
            </a:pPr>
            <a:r>
              <a:rPr lang="en-US" sz="3600" b="1"/>
              <a:t>          Ka for HPO</a:t>
            </a:r>
            <a:r>
              <a:rPr lang="en-US" sz="3600" b="1" baseline="-25000"/>
              <a:t>4</a:t>
            </a:r>
            <a:r>
              <a:rPr lang="en-US" sz="3600" b="1" baseline="30000"/>
              <a:t>2-</a:t>
            </a:r>
            <a:r>
              <a:rPr lang="en-US" sz="3600" b="1"/>
              <a:t> = 4.8E-13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Base Dissociation Constants (K</a:t>
            </a:r>
            <a:r>
              <a:rPr lang="en-US" baseline="-25000"/>
              <a:t>b</a:t>
            </a:r>
            <a:r>
              <a:rPr lang="en-US"/>
              <a:t>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ym typeface="Wingdings" pitchFamily="2" charset="2"/>
              </a:rPr>
              <a:t>NH</a:t>
            </a:r>
            <a:r>
              <a:rPr lang="en-US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 + </a:t>
            </a:r>
            <a:r>
              <a:rPr lang="en-US" dirty="0"/>
              <a:t> 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(l)</a:t>
            </a:r>
            <a:r>
              <a:rPr lang="en-US" dirty="0"/>
              <a:t> </a:t>
            </a:r>
            <a:r>
              <a:rPr lang="en-US" b="1" dirty="0" smtClean="0">
                <a:cs typeface="Times New Roman" pitchFamily="18" charset="0"/>
                <a:sym typeface="Symbol" pitchFamily="18" charset="2"/>
              </a:rPr>
              <a:t></a:t>
            </a:r>
            <a:r>
              <a:rPr lang="en-US" dirty="0" smtClean="0"/>
              <a:t> </a:t>
            </a:r>
            <a:r>
              <a:rPr lang="en-US" dirty="0"/>
              <a:t>NH</a:t>
            </a:r>
            <a:r>
              <a:rPr lang="en-US" baseline="-25000" dirty="0"/>
              <a:t>4</a:t>
            </a:r>
            <a:r>
              <a:rPr lang="en-US" baseline="30000" dirty="0"/>
              <a:t>+</a:t>
            </a:r>
            <a:r>
              <a:rPr lang="en-US" baseline="-25000" dirty="0">
                <a:sym typeface="Wingdings" pitchFamily="2" charset="2"/>
              </a:rPr>
              <a:t>(</a:t>
            </a:r>
            <a:r>
              <a:rPr lang="en-US" baseline="-25000" dirty="0" err="1">
                <a:sym typeface="Wingdings" pitchFamily="2" charset="2"/>
              </a:rPr>
              <a:t>aq</a:t>
            </a:r>
            <a:r>
              <a:rPr lang="en-US" baseline="-25000" dirty="0">
                <a:sym typeface="Wingdings" pitchFamily="2" charset="2"/>
              </a:rPr>
              <a:t>)</a:t>
            </a:r>
            <a:r>
              <a:rPr lang="en-US" dirty="0"/>
              <a:t> + </a:t>
            </a:r>
            <a:r>
              <a:rPr lang="en-US" dirty="0">
                <a:sym typeface="Wingdings" pitchFamily="2" charset="2"/>
              </a:rPr>
              <a:t>OH</a:t>
            </a:r>
            <a:r>
              <a:rPr lang="en-US" baseline="30000" dirty="0">
                <a:sym typeface="Wingdings" pitchFamily="2" charset="2"/>
              </a:rPr>
              <a:t>- </a:t>
            </a:r>
            <a:r>
              <a:rPr lang="en-US" baseline="-25000" dirty="0">
                <a:sym typeface="Wingdings" pitchFamily="2" charset="2"/>
              </a:rPr>
              <a:t>(</a:t>
            </a:r>
            <a:r>
              <a:rPr lang="en-US" baseline="-25000" dirty="0" err="1">
                <a:sym typeface="Wingdings" pitchFamily="2" charset="2"/>
              </a:rPr>
              <a:t>aq</a:t>
            </a:r>
            <a:r>
              <a:rPr lang="en-US" baseline="-25000" dirty="0">
                <a:sym typeface="Wingdings" pitchFamily="2" charset="2"/>
              </a:rPr>
              <a:t>)</a:t>
            </a:r>
          </a:p>
          <a:p>
            <a:endParaRPr lang="en-US" baseline="-25000" dirty="0">
              <a:sym typeface="Wingdings" pitchFamily="2" charset="2"/>
            </a:endParaRPr>
          </a:p>
          <a:p>
            <a:r>
              <a:rPr lang="en-US" b="1" dirty="0">
                <a:sym typeface="Wingdings" pitchFamily="2" charset="2"/>
              </a:rPr>
              <a:t>K</a:t>
            </a:r>
            <a:r>
              <a:rPr lang="en-US" b="1" baseline="-25000" dirty="0">
                <a:sym typeface="Wingdings" pitchFamily="2" charset="2"/>
              </a:rPr>
              <a:t>b</a:t>
            </a:r>
            <a:r>
              <a:rPr lang="en-US" b="1" dirty="0">
                <a:sym typeface="Wingdings" pitchFamily="2" charset="2"/>
              </a:rPr>
              <a:t> = [</a:t>
            </a:r>
            <a:r>
              <a:rPr lang="en-US" b="1" dirty="0"/>
              <a:t>NH</a:t>
            </a:r>
            <a:r>
              <a:rPr lang="en-US" b="1" baseline="-25000" dirty="0"/>
              <a:t>4</a:t>
            </a:r>
            <a:r>
              <a:rPr lang="en-US" b="1" baseline="30000" dirty="0"/>
              <a:t>+</a:t>
            </a:r>
            <a:r>
              <a:rPr lang="en-US" b="1" dirty="0">
                <a:sym typeface="Wingdings" pitchFamily="2" charset="2"/>
              </a:rPr>
              <a:t>] [OH</a:t>
            </a:r>
            <a:r>
              <a:rPr lang="en-US" b="1" baseline="30000" dirty="0">
                <a:sym typeface="Wingdings" pitchFamily="2" charset="2"/>
              </a:rPr>
              <a:t>-</a:t>
            </a:r>
            <a:r>
              <a:rPr lang="en-US" b="1" dirty="0">
                <a:sym typeface="Wingdings" pitchFamily="2" charset="2"/>
              </a:rPr>
              <a:t> ]/[NH</a:t>
            </a:r>
            <a:r>
              <a:rPr lang="en-US" b="1" baseline="-25000" dirty="0">
                <a:sym typeface="Wingdings" pitchFamily="2" charset="2"/>
              </a:rPr>
              <a:t>3</a:t>
            </a:r>
            <a:r>
              <a:rPr lang="en-US" b="1" dirty="0">
                <a:sym typeface="Wingdings" pitchFamily="2" charset="2"/>
              </a:rPr>
              <a:t> ]</a:t>
            </a:r>
          </a:p>
          <a:p>
            <a:endParaRPr lang="en-US" b="1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Molecular Structure and Ka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 Values</a:t>
            </a:r>
          </a:p>
          <a:p>
            <a:endParaRPr lang="en-US" dirty="0"/>
          </a:p>
          <a:p>
            <a:pPr lvl="1"/>
            <a:r>
              <a:rPr lang="en-US" sz="3600" b="1" dirty="0" smtClean="0"/>
              <a:t>Polarity of Bond</a:t>
            </a:r>
          </a:p>
          <a:p>
            <a:pPr lvl="1"/>
            <a:r>
              <a:rPr lang="en-US" sz="3600" b="1" dirty="0" err="1" smtClean="0"/>
              <a:t>Electronegativity</a:t>
            </a:r>
            <a:r>
              <a:rPr lang="en-US" sz="3600" b="1" dirty="0" smtClean="0"/>
              <a:t> Difference</a:t>
            </a:r>
            <a:endParaRPr lang="en-US" sz="36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915" name="Picture 3" descr="z_Tabl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11125"/>
            <a:ext cx="7908925" cy="675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100"/>
              <a:t>Table 15.3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Molecular Structure and Kb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Kb Values</a:t>
            </a:r>
          </a:p>
          <a:p>
            <a:endParaRPr lang="en-US" dirty="0"/>
          </a:p>
          <a:p>
            <a:pPr lvl="1"/>
            <a:r>
              <a:rPr lang="en-US" sz="3600" b="1" dirty="0" smtClean="0"/>
              <a:t>Availability of Pair Electrons</a:t>
            </a:r>
          </a:p>
          <a:p>
            <a:pPr lvl="1"/>
            <a:r>
              <a:rPr lang="en-US" sz="3600" b="1" dirty="0" err="1" smtClean="0"/>
              <a:t>Electronegativity</a:t>
            </a:r>
            <a:r>
              <a:rPr lang="en-US" sz="3600" b="1" dirty="0" smtClean="0"/>
              <a:t> of Attached atoms</a:t>
            </a:r>
            <a:endParaRPr lang="en-US" sz="36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939" name="Picture 3" descr="z_Tabl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03188"/>
            <a:ext cx="7772400" cy="676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100"/>
              <a:t>Table 15.4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Percent of Ionization of a Weak Acid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>
                <a:sym typeface="Wingdings" pitchFamily="2" charset="2"/>
              </a:rPr>
              <a:t>HC</a:t>
            </a:r>
            <a:r>
              <a:rPr lang="en-US" baseline="-25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H</a:t>
            </a:r>
            <a:r>
              <a:rPr lang="en-US" baseline="-25000">
                <a:sym typeface="Wingdings" pitchFamily="2" charset="2"/>
              </a:rPr>
              <a:t>3</a:t>
            </a:r>
            <a:r>
              <a:rPr lang="en-US">
                <a:sym typeface="Wingdings" pitchFamily="2" charset="2"/>
              </a:rPr>
              <a:t>O</a:t>
            </a:r>
            <a:r>
              <a:rPr lang="en-US" baseline="-25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 + </a:t>
            </a:r>
            <a:r>
              <a:rPr lang="en-US"/>
              <a:t>H</a:t>
            </a:r>
            <a:r>
              <a:rPr lang="en-US" baseline="-25000"/>
              <a:t>2</a:t>
            </a:r>
            <a:r>
              <a:rPr lang="en-US"/>
              <a:t>O &lt;-&gt; </a:t>
            </a:r>
            <a:r>
              <a:rPr lang="en-US">
                <a:sym typeface="Wingdings" pitchFamily="2" charset="2"/>
              </a:rPr>
              <a:t>H</a:t>
            </a:r>
            <a:r>
              <a:rPr lang="en-US" baseline="-25000">
                <a:sym typeface="Wingdings" pitchFamily="2" charset="2"/>
              </a:rPr>
              <a:t>3</a:t>
            </a:r>
            <a:r>
              <a:rPr lang="en-US">
                <a:sym typeface="Wingdings" pitchFamily="2" charset="2"/>
              </a:rPr>
              <a:t>O</a:t>
            </a:r>
            <a:r>
              <a:rPr lang="en-US" baseline="30000">
                <a:sym typeface="Wingdings" pitchFamily="2" charset="2"/>
              </a:rPr>
              <a:t>+ </a:t>
            </a:r>
            <a:r>
              <a:rPr lang="en-US" baseline="-25000">
                <a:sym typeface="Wingdings" pitchFamily="2" charset="2"/>
              </a:rPr>
              <a:t>(aq)</a:t>
            </a:r>
            <a:r>
              <a:rPr lang="en-US">
                <a:sym typeface="Wingdings" pitchFamily="2" charset="2"/>
              </a:rPr>
              <a:t> + C</a:t>
            </a:r>
            <a:r>
              <a:rPr lang="en-US" baseline="-25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H</a:t>
            </a:r>
            <a:r>
              <a:rPr lang="en-US" baseline="-25000">
                <a:sym typeface="Wingdings" pitchFamily="2" charset="2"/>
              </a:rPr>
              <a:t>3</a:t>
            </a:r>
            <a:r>
              <a:rPr lang="en-US">
                <a:sym typeface="Wingdings" pitchFamily="2" charset="2"/>
              </a:rPr>
              <a:t>O</a:t>
            </a:r>
            <a:r>
              <a:rPr lang="en-US" baseline="-25000">
                <a:sym typeface="Wingdings" pitchFamily="2" charset="2"/>
              </a:rPr>
              <a:t>2</a:t>
            </a:r>
            <a:r>
              <a:rPr lang="en-US" baseline="30000">
                <a:sym typeface="Wingdings" pitchFamily="2" charset="2"/>
              </a:rPr>
              <a:t>- </a:t>
            </a:r>
            <a:r>
              <a:rPr lang="en-US" baseline="-25000">
                <a:sym typeface="Wingdings" pitchFamily="2" charset="2"/>
              </a:rPr>
              <a:t>(aq)</a:t>
            </a:r>
            <a:r>
              <a:rPr lang="en-US">
                <a:sym typeface="Wingdings" pitchFamily="2" charset="2"/>
              </a:rPr>
              <a:t> </a:t>
            </a:r>
          </a:p>
          <a:p>
            <a:endParaRPr lang="en-US"/>
          </a:p>
          <a:p>
            <a:r>
              <a:rPr lang="en-US"/>
              <a:t>% = {[H</a:t>
            </a:r>
            <a:r>
              <a:rPr lang="en-US" baseline="30000"/>
              <a:t>+</a:t>
            </a:r>
            <a:r>
              <a:rPr lang="en-US"/>
              <a:t> ]/[weak acid]} 100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Calculation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Calculate the [H</a:t>
            </a:r>
            <a:r>
              <a:rPr lang="en-US" baseline="30000"/>
              <a:t>+</a:t>
            </a:r>
            <a:r>
              <a:rPr lang="en-US"/>
              <a:t>] in a 0.15 M solution of HC</a:t>
            </a:r>
            <a:r>
              <a:rPr lang="en-US" baseline="-25000"/>
              <a:t>2</a:t>
            </a:r>
            <a:r>
              <a:rPr lang="en-US"/>
              <a:t>H</a:t>
            </a:r>
            <a:r>
              <a:rPr lang="en-US" baseline="-25000"/>
              <a:t>3</a:t>
            </a:r>
            <a:r>
              <a:rPr lang="en-US"/>
              <a:t>O</a:t>
            </a:r>
            <a:r>
              <a:rPr lang="en-US" baseline="-25000"/>
              <a:t>2</a:t>
            </a:r>
            <a:r>
              <a:rPr lang="en-US"/>
              <a:t>.  Ka = 1.8E-5.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Calculate the percent of ionization for this weak acid.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Correction for Dissociation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1.  Don’t have to correct for dissociation when the percent of ionization is 5% or less than 5%. 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2.  Ka or Kb = 1.0E-5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 algn="ctr">
              <a:lnSpc>
                <a:spcPct val="90000"/>
              </a:lnSpc>
            </a:pPr>
            <a:r>
              <a:rPr lang="en-US"/>
              <a:t>        </a:t>
            </a:r>
            <a:r>
              <a:rPr lang="en-US" b="1">
                <a:solidFill>
                  <a:srgbClr val="FF3300"/>
                </a:solidFill>
              </a:rPr>
              <a:t>OMIT USE OF QUADRATIC FORMULA!</a:t>
            </a:r>
          </a:p>
          <a:p>
            <a:pPr algn="ctr">
              <a:lnSpc>
                <a:spcPct val="90000"/>
              </a:lnSpc>
            </a:pPr>
            <a:endParaRPr lang="en-US" b="1">
              <a:solidFill>
                <a:srgbClr val="FF3300"/>
              </a:solidFill>
            </a:endParaRPr>
          </a:p>
          <a:p>
            <a:pPr algn="ctr">
              <a:lnSpc>
                <a:spcPct val="90000"/>
              </a:lnSpc>
            </a:pPr>
            <a:endParaRPr lang="en-US" b="1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Correction for Dissociation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3.  If Ka/Kb = 1.0E-4, first calculate percent of ionization not correcting for dissociation.</a:t>
            </a:r>
          </a:p>
          <a:p>
            <a:endParaRPr lang="en-US"/>
          </a:p>
          <a:p>
            <a:r>
              <a:rPr lang="en-US"/>
              <a:t>4.  If Ka/Kb value is large then 1.0E-4, must use quadratic formula.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K</a:t>
            </a:r>
            <a:r>
              <a:rPr lang="en-US" baseline="-25000"/>
              <a:t>a</a:t>
            </a:r>
            <a:r>
              <a:rPr lang="en-US"/>
              <a:t> value for Benzoic Acid (HC</a:t>
            </a:r>
            <a:r>
              <a:rPr lang="en-US" baseline="-25000"/>
              <a:t>7</a:t>
            </a:r>
            <a:r>
              <a:rPr lang="en-US"/>
              <a:t>H</a:t>
            </a:r>
            <a:r>
              <a:rPr lang="en-US" baseline="-25000"/>
              <a:t>5</a:t>
            </a:r>
            <a:r>
              <a:rPr lang="en-US"/>
              <a:t>O</a:t>
            </a:r>
            <a:r>
              <a:rPr lang="en-US" baseline="-25000"/>
              <a:t>2</a:t>
            </a:r>
            <a:r>
              <a:rPr lang="en-US"/>
              <a:t>) is 6.3E-5.  Calculate the equilibrium concentration of H</a:t>
            </a:r>
            <a:r>
              <a:rPr lang="en-US" baseline="-25000"/>
              <a:t>3</a:t>
            </a:r>
            <a:r>
              <a:rPr lang="en-US"/>
              <a:t>O</a:t>
            </a:r>
            <a:r>
              <a:rPr lang="en-US" baseline="30000"/>
              <a:t>+</a:t>
            </a:r>
            <a:r>
              <a:rPr lang="en-US"/>
              <a:t>, C</a:t>
            </a:r>
            <a:r>
              <a:rPr lang="en-US" baseline="-25000"/>
              <a:t>7</a:t>
            </a:r>
            <a:r>
              <a:rPr lang="en-US"/>
              <a:t>H</a:t>
            </a:r>
            <a:r>
              <a:rPr lang="en-US" baseline="-25000"/>
              <a:t>5</a:t>
            </a:r>
            <a:r>
              <a:rPr lang="en-US"/>
              <a:t>O</a:t>
            </a:r>
            <a:r>
              <a:rPr lang="en-US" baseline="-25000"/>
              <a:t>2</a:t>
            </a:r>
            <a:r>
              <a:rPr lang="en-US" baseline="30000"/>
              <a:t>-</a:t>
            </a:r>
            <a:r>
              <a:rPr lang="en-US"/>
              <a:t>,  and HC</a:t>
            </a:r>
            <a:r>
              <a:rPr lang="en-US" baseline="-25000"/>
              <a:t>7</a:t>
            </a:r>
            <a:r>
              <a:rPr lang="en-US"/>
              <a:t>H</a:t>
            </a:r>
            <a:r>
              <a:rPr lang="en-US" baseline="-25000"/>
              <a:t>5</a:t>
            </a:r>
            <a:r>
              <a:rPr lang="en-US"/>
              <a:t>O</a:t>
            </a:r>
            <a:r>
              <a:rPr lang="en-US" baseline="-25000"/>
              <a:t>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Percent of Ionization of a Weak Base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ym typeface="Wingdings" pitchFamily="2" charset="2"/>
              </a:rPr>
              <a:t>NH</a:t>
            </a:r>
            <a:r>
              <a:rPr lang="en-US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 + </a:t>
            </a:r>
            <a:r>
              <a:rPr lang="en-US" dirty="0"/>
              <a:t> 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(l)</a:t>
            </a:r>
            <a:r>
              <a:rPr lang="en-US" dirty="0"/>
              <a:t> </a:t>
            </a:r>
            <a:r>
              <a:rPr lang="en-US" b="1" dirty="0" smtClean="0">
                <a:cs typeface="Times New Roman" pitchFamily="18" charset="0"/>
                <a:sym typeface="Symbol" pitchFamily="18" charset="2"/>
              </a:rPr>
              <a:t></a:t>
            </a:r>
            <a:r>
              <a:rPr lang="en-US" dirty="0" smtClean="0"/>
              <a:t> </a:t>
            </a:r>
            <a:r>
              <a:rPr lang="en-US" dirty="0"/>
              <a:t>NH</a:t>
            </a:r>
            <a:r>
              <a:rPr lang="en-US" baseline="-25000" dirty="0"/>
              <a:t>4</a:t>
            </a:r>
            <a:r>
              <a:rPr lang="en-US" baseline="30000" dirty="0"/>
              <a:t>+</a:t>
            </a:r>
            <a:r>
              <a:rPr lang="en-US" baseline="-25000" dirty="0">
                <a:sym typeface="Wingdings" pitchFamily="2" charset="2"/>
              </a:rPr>
              <a:t>(</a:t>
            </a:r>
            <a:r>
              <a:rPr lang="en-US" baseline="-25000" dirty="0" err="1">
                <a:sym typeface="Wingdings" pitchFamily="2" charset="2"/>
              </a:rPr>
              <a:t>aq</a:t>
            </a:r>
            <a:r>
              <a:rPr lang="en-US" baseline="-25000" dirty="0">
                <a:sym typeface="Wingdings" pitchFamily="2" charset="2"/>
              </a:rPr>
              <a:t>)</a:t>
            </a:r>
            <a:r>
              <a:rPr lang="en-US" dirty="0"/>
              <a:t> + </a:t>
            </a:r>
            <a:r>
              <a:rPr lang="en-US" dirty="0">
                <a:sym typeface="Wingdings" pitchFamily="2" charset="2"/>
              </a:rPr>
              <a:t>OH</a:t>
            </a:r>
            <a:r>
              <a:rPr lang="en-US" baseline="30000" dirty="0">
                <a:sym typeface="Wingdings" pitchFamily="2" charset="2"/>
              </a:rPr>
              <a:t>- </a:t>
            </a:r>
            <a:r>
              <a:rPr lang="en-US" baseline="-25000" dirty="0">
                <a:sym typeface="Wingdings" pitchFamily="2" charset="2"/>
              </a:rPr>
              <a:t>(</a:t>
            </a:r>
            <a:r>
              <a:rPr lang="en-US" baseline="-25000" dirty="0" err="1">
                <a:sym typeface="Wingdings" pitchFamily="2" charset="2"/>
              </a:rPr>
              <a:t>aq</a:t>
            </a:r>
            <a:r>
              <a:rPr lang="en-US" baseline="-25000" dirty="0">
                <a:sym typeface="Wingdings" pitchFamily="2" charset="2"/>
              </a:rPr>
              <a:t>)</a:t>
            </a:r>
          </a:p>
          <a:p>
            <a:endParaRPr lang="en-US" dirty="0"/>
          </a:p>
          <a:p>
            <a:r>
              <a:rPr lang="en-US" dirty="0"/>
              <a:t>% = { [ OH</a:t>
            </a:r>
            <a:r>
              <a:rPr lang="en-US" baseline="30000" dirty="0"/>
              <a:t>-</a:t>
            </a:r>
            <a:r>
              <a:rPr lang="en-US" dirty="0"/>
              <a:t> ]/[weak base] } 100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1007</Words>
  <Application>Microsoft Office PowerPoint</Application>
  <PresentationFormat>On-screen Show (4:3)</PresentationFormat>
  <Paragraphs>184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Times New Roman</vt:lpstr>
      <vt:lpstr>Wingdings</vt:lpstr>
      <vt:lpstr>Lucida Console</vt:lpstr>
      <vt:lpstr>Default Design</vt:lpstr>
      <vt:lpstr>Chapter 15: Equilibria in Solution of Weak Acids and Weak Bases</vt:lpstr>
      <vt:lpstr>Chapter 15:  Acid Dissociation Constants (Ka)</vt:lpstr>
      <vt:lpstr>Base Dissociation Constants (Kb)</vt:lpstr>
      <vt:lpstr>Percent of Ionization of a Weak Acid</vt:lpstr>
      <vt:lpstr>Sample Calculation</vt:lpstr>
      <vt:lpstr>Correction for Dissociation</vt:lpstr>
      <vt:lpstr>Correction for Dissociation</vt:lpstr>
      <vt:lpstr>Problem</vt:lpstr>
      <vt:lpstr>Percent of Ionization of a Weak Base</vt:lpstr>
      <vt:lpstr>Chang:  Problem 15.47-B</vt:lpstr>
      <vt:lpstr>Problem</vt:lpstr>
      <vt:lpstr>Chang:  Problem 15.45, Page 688</vt:lpstr>
      <vt:lpstr>Problem 15.48:  Page 704</vt:lpstr>
      <vt:lpstr>Problem</vt:lpstr>
      <vt:lpstr>Chang:  Problem 15.54, page 689</vt:lpstr>
      <vt:lpstr>Chapter 15:  Conjugate acid-base pairs</vt:lpstr>
      <vt:lpstr>Chapter 15:  Conjugate acid-base pairs</vt:lpstr>
      <vt:lpstr>Chapter 15:  Conjugate acid-base pairs</vt:lpstr>
      <vt:lpstr>Chapter 15:  Hydrolysis</vt:lpstr>
      <vt:lpstr>Hydrolysis Equations</vt:lpstr>
      <vt:lpstr>Hydrolysis Rules</vt:lpstr>
      <vt:lpstr>Hydrolysis Rules</vt:lpstr>
      <vt:lpstr>Hydrolysis Rules</vt:lpstr>
      <vt:lpstr>Hydrolysis Rules</vt:lpstr>
      <vt:lpstr>Problem 15.48:  Page 704</vt:lpstr>
      <vt:lpstr>Ions that Do Not Cause Hydrolysis</vt:lpstr>
      <vt:lpstr>Problem 15.76: Page 15.76</vt:lpstr>
      <vt:lpstr>Chapter 15:  Polyprotic Acids</vt:lpstr>
      <vt:lpstr>Problem</vt:lpstr>
      <vt:lpstr>Molecular Structure and Ka Values</vt:lpstr>
      <vt:lpstr>Table 15.3</vt:lpstr>
      <vt:lpstr>Molecular Structure and Kb Values</vt:lpstr>
      <vt:lpstr>Table 15.4</vt:lpstr>
    </vt:vector>
  </TitlesOfParts>
  <Company>hccs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16:  Aqueous Equilibria of Acids and Bases</dc:title>
  <dc:creator>hccs</dc:creator>
  <cp:lastModifiedBy>nwc</cp:lastModifiedBy>
  <cp:revision>18</cp:revision>
  <dcterms:created xsi:type="dcterms:W3CDTF">2002-04-15T19:56:04Z</dcterms:created>
  <dcterms:modified xsi:type="dcterms:W3CDTF">2009-06-23T15:46:31Z</dcterms:modified>
</cp:coreProperties>
</file>