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56" r:id="rId2"/>
    <p:sldId id="291" r:id="rId3"/>
    <p:sldId id="309" r:id="rId4"/>
    <p:sldId id="275" r:id="rId5"/>
    <p:sldId id="276" r:id="rId6"/>
    <p:sldId id="300" r:id="rId7"/>
    <p:sldId id="310" r:id="rId8"/>
    <p:sldId id="339" r:id="rId9"/>
    <p:sldId id="337" r:id="rId10"/>
    <p:sldId id="311" r:id="rId11"/>
    <p:sldId id="322" r:id="rId12"/>
    <p:sldId id="341" r:id="rId13"/>
    <p:sldId id="312" r:id="rId14"/>
    <p:sldId id="314" r:id="rId15"/>
    <p:sldId id="289" r:id="rId16"/>
    <p:sldId id="258" r:id="rId17"/>
    <p:sldId id="334" r:id="rId18"/>
    <p:sldId id="335" r:id="rId19"/>
    <p:sldId id="336" r:id="rId20"/>
    <p:sldId id="315" r:id="rId21"/>
    <p:sldId id="316" r:id="rId22"/>
    <p:sldId id="317" r:id="rId23"/>
    <p:sldId id="288" r:id="rId24"/>
    <p:sldId id="292" r:id="rId25"/>
    <p:sldId id="327" r:id="rId26"/>
    <p:sldId id="318" r:id="rId27"/>
    <p:sldId id="325" r:id="rId28"/>
    <p:sldId id="326" r:id="rId29"/>
    <p:sldId id="319" r:id="rId30"/>
    <p:sldId id="328" r:id="rId31"/>
    <p:sldId id="279" r:id="rId32"/>
    <p:sldId id="321" r:id="rId33"/>
    <p:sldId id="283" r:id="rId34"/>
    <p:sldId id="338" r:id="rId35"/>
    <p:sldId id="332" r:id="rId36"/>
    <p:sldId id="268" r:id="rId37"/>
    <p:sldId id="267" r:id="rId38"/>
    <p:sldId id="333" r:id="rId39"/>
    <p:sldId id="269" r:id="rId40"/>
    <p:sldId id="34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B5DBC-C7EF-4996-AAF2-F160EB1D333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EB1A2-161E-4B21-8F54-393E36076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7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9C8E-3BF2-4189-BEF7-F853ED2344F2}" type="slidenum">
              <a:rPr lang="en-GB"/>
              <a:pPr/>
              <a:t>11</a:t>
            </a:fld>
            <a:endParaRPr lang="en-GB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pitchFamily="18" charset="0"/>
              </a:rPr>
              <a:t>HSP seemed to follow an upper respiratory tract infection and in one of study of 219 </a:t>
            </a:r>
          </a:p>
          <a:p>
            <a:r>
              <a:rPr lang="en-US">
                <a:latin typeface="Arial" charset="0"/>
                <a:cs typeface="Times New Roman" pitchFamily="18" charset="0"/>
              </a:rPr>
              <a:t> </a:t>
            </a:r>
          </a:p>
          <a:p>
            <a:r>
              <a:rPr lang="en-US">
                <a:latin typeface="Arial" charset="0"/>
                <a:cs typeface="Times New Roman" pitchFamily="18" charset="0"/>
              </a:rPr>
              <a:t>patients a potential eliciting factor mostly infectious was identified in 37% of cases</a:t>
            </a: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9C8E-3BF2-4189-BEF7-F853ED2344F2}" type="slidenum">
              <a:rPr lang="en-GB"/>
              <a:pPr/>
              <a:t>12</a:t>
            </a:fld>
            <a:endParaRPr lang="en-GB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pitchFamily="18" charset="0"/>
              </a:rPr>
              <a:t>HSP seemed to follow an upper respiratory tract infection and in one of study of 219 </a:t>
            </a:r>
          </a:p>
          <a:p>
            <a:r>
              <a:rPr lang="en-US">
                <a:latin typeface="Arial" charset="0"/>
                <a:cs typeface="Times New Roman" pitchFamily="18" charset="0"/>
              </a:rPr>
              <a:t> </a:t>
            </a:r>
          </a:p>
          <a:p>
            <a:r>
              <a:rPr lang="en-US">
                <a:latin typeface="Arial" charset="0"/>
                <a:cs typeface="Times New Roman" pitchFamily="18" charset="0"/>
              </a:rPr>
              <a:t>patients a potential eliciting factor mostly infectious was identified in 37% of cases</a:t>
            </a: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59115-7699-4C32-B28F-FC6F9A98701A}" type="slidenum">
              <a:rPr lang="en-GB"/>
              <a:pPr/>
              <a:t>25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03625-123F-42DC-9030-D5411E9A97E9}" type="slidenum">
              <a:rPr lang="en-GB"/>
              <a:pPr/>
              <a:t>27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B1A2-161E-4B21-8F54-393E360764C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04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010400" cy="91757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>
                <a:solidFill>
                  <a:srgbClr val="CCFF3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2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97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11/05/2010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959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5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4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1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32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11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65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5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33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8FF16E-7F1A-4A77-8CF5-C63071C34956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324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8C7BEE6-4EF8-4EEE-BB94-690EAB4B4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2625"/>
            <a:ext cx="7010400" cy="917575"/>
          </a:xfrm>
        </p:spPr>
        <p:txBody>
          <a:bodyPr/>
          <a:lstStyle/>
          <a:p>
            <a:r>
              <a:rPr lang="en-US" sz="5400" dirty="0" smtClean="0">
                <a:solidFill>
                  <a:srgbClr val="00B050"/>
                </a:solidFill>
              </a:rPr>
              <a:t>Allergic </a:t>
            </a:r>
            <a:r>
              <a:rPr lang="en-US" sz="5400" dirty="0" err="1" smtClean="0">
                <a:solidFill>
                  <a:srgbClr val="00B050"/>
                </a:solidFill>
              </a:rPr>
              <a:t>Purpura</a:t>
            </a:r>
            <a:r>
              <a:rPr lang="en-US" sz="5400" dirty="0">
                <a:solidFill>
                  <a:srgbClr val="00B050"/>
                </a:solidFill>
              </a:rPr>
              <a:t/>
            </a:r>
            <a:br>
              <a:rPr lang="en-US" sz="5400" dirty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(HENOCH-SCHÖNLEIN PURPURA)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BIOL1406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Professor </a:t>
            </a:r>
            <a:r>
              <a:rPr lang="en-US" sz="3200" dirty="0" err="1" smtClean="0">
                <a:solidFill>
                  <a:srgbClr val="FFC000"/>
                </a:solidFill>
              </a:rPr>
              <a:t>Nesterovitch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Min Wang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Dec/3/2012</a:t>
            </a:r>
          </a:p>
        </p:txBody>
      </p:sp>
    </p:spTree>
    <p:extLst>
      <p:ext uri="{BB962C8B-B14F-4D97-AF65-F5344CB8AC3E}">
        <p14:creationId xmlns:p14="http://schemas.microsoft.com/office/powerpoint/2010/main" xmlns="" val="13636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Males are affected twice as frequently as females.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And the overall incidence is estimated to be 9/100000 population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1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r>
              <a:rPr lang="en-GB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534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50% &lt; 5 years &amp; 75% &lt; 10 years                  </a:t>
            </a:r>
          </a:p>
          <a:p>
            <a:pPr>
              <a:lnSpc>
                <a:spcPct val="120000"/>
              </a:lnSpc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7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Full-size image (21 K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191000" cy="23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966936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Trapani, S., A. </a:t>
            </a:r>
            <a:r>
              <a:rPr lang="en-US" sz="1400" dirty="0" err="1"/>
              <a:t>Micheli</a:t>
            </a:r>
            <a:r>
              <a:rPr lang="en-US" sz="1400" dirty="0"/>
              <a:t>, et al. (2005). "</a:t>
            </a:r>
            <a:r>
              <a:rPr lang="en-US" sz="1400" dirty="0" err="1"/>
              <a:t>Henoch</a:t>
            </a:r>
            <a:r>
              <a:rPr lang="en-US" sz="1400" dirty="0"/>
              <a:t> </a:t>
            </a:r>
            <a:r>
              <a:rPr lang="en-US" sz="1400" dirty="0" err="1"/>
              <a:t>Schonlein</a:t>
            </a:r>
            <a:r>
              <a:rPr lang="en-US" sz="1400" dirty="0"/>
              <a:t> </a:t>
            </a:r>
            <a:r>
              <a:rPr lang="en-US" sz="1400" dirty="0" err="1"/>
              <a:t>Purpura</a:t>
            </a:r>
            <a:r>
              <a:rPr lang="en-US" sz="1400" dirty="0"/>
              <a:t> in Childhood: Epidemiological and Clinical Analysis of 150 Cases Over a 5-year Period and Review of Literature." </a:t>
            </a:r>
            <a:r>
              <a:rPr lang="en-US" sz="1400" u="sng" dirty="0"/>
              <a:t>Seminars in Arthritis and Rheumatism </a:t>
            </a:r>
            <a:r>
              <a:rPr lang="en-US" sz="1400" b="1" u="sng" dirty="0"/>
              <a:t>35</a:t>
            </a:r>
            <a:r>
              <a:rPr lang="en-US" sz="1400" u="sng" dirty="0"/>
              <a:t>(3): 143-153.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826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r>
              <a:rPr lang="en-GB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2060"/>
                </a:solidFill>
              </a:rPr>
              <a:t>Peaks </a:t>
            </a:r>
            <a:r>
              <a:rPr lang="en-GB" dirty="0">
                <a:solidFill>
                  <a:srgbClr val="002060"/>
                </a:solidFill>
              </a:rPr>
              <a:t>in Winter and Spring                           </a:t>
            </a:r>
          </a:p>
          <a:p>
            <a:pPr>
              <a:lnSpc>
                <a:spcPct val="11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2060"/>
                </a:solidFill>
              </a:rPr>
              <a:t>Commoner </a:t>
            </a:r>
            <a:r>
              <a:rPr lang="en-GB" dirty="0">
                <a:solidFill>
                  <a:srgbClr val="002060"/>
                </a:solidFill>
              </a:rPr>
              <a:t>in Boys (2:1) 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Rare in Afro/</a:t>
            </a:r>
            <a:r>
              <a:rPr lang="en-GB" dirty="0" err="1">
                <a:solidFill>
                  <a:srgbClr val="002060"/>
                </a:solidFill>
              </a:rPr>
              <a:t>Caribbeans</a:t>
            </a:r>
            <a:r>
              <a:rPr lang="en-GB" dirty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9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722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Roberts PF, Waller TA, </a:t>
            </a:r>
            <a:r>
              <a:rPr lang="en-US" sz="1400" dirty="0" smtClean="0"/>
              <a:t>et al. (2007) "</a:t>
            </a:r>
            <a:r>
              <a:rPr lang="en-US" sz="1400" dirty="0" err="1" smtClean="0"/>
              <a:t>Henoch-Schönlein</a:t>
            </a:r>
            <a:r>
              <a:rPr lang="en-US" sz="1400" dirty="0" smtClean="0"/>
              <a:t> </a:t>
            </a:r>
            <a:r>
              <a:rPr lang="en-US" sz="1400" dirty="0" err="1"/>
              <a:t>purpura</a:t>
            </a:r>
            <a:r>
              <a:rPr lang="en-US" sz="1400" dirty="0"/>
              <a:t>: a review </a:t>
            </a:r>
            <a:r>
              <a:rPr lang="en-US" sz="1400" dirty="0" smtClean="0"/>
              <a:t>article.” </a:t>
            </a:r>
            <a:r>
              <a:rPr lang="en-US" sz="1400" u="sng" dirty="0" smtClean="0"/>
              <a:t>South Medical Journal. </a:t>
            </a:r>
            <a:r>
              <a:rPr lang="en-US" sz="1400" u="sng" dirty="0"/>
              <a:t>100(8):821-4.</a:t>
            </a:r>
          </a:p>
        </p:txBody>
      </p:sp>
    </p:spTree>
    <p:extLst>
      <p:ext uri="{BB962C8B-B14F-4D97-AF65-F5344CB8AC3E}">
        <p14:creationId xmlns:p14="http://schemas.microsoft.com/office/powerpoint/2010/main" xmlns="" val="109805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00B050"/>
                </a:solidFill>
              </a:rPr>
              <a:t>Pathology</a:t>
            </a:r>
            <a:endParaRPr lang="en-US" b="1" cap="all" dirty="0">
              <a:solidFill>
                <a:srgbClr val="00B05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4343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Specific pathogenesis is not well known.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Genetic.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Cytokines are increased in </a:t>
            </a:r>
            <a:r>
              <a:rPr lang="en-US" dirty="0">
                <a:solidFill>
                  <a:srgbClr val="002060"/>
                </a:solidFill>
              </a:rPr>
              <a:t>active disease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This illness is considered by histopathology to be an IgA mediated </a:t>
            </a:r>
            <a:r>
              <a:rPr lang="en-US" dirty="0" err="1">
                <a:solidFill>
                  <a:srgbClr val="002060"/>
                </a:solidFill>
              </a:rPr>
              <a:t>vasculitis</a:t>
            </a:r>
            <a:r>
              <a:rPr lang="en-US" dirty="0">
                <a:solidFill>
                  <a:srgbClr val="002060"/>
                </a:solidFill>
              </a:rPr>
              <a:t> of small vessels.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42" name="Picture 2" descr="Full-size image (104 K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1977"/>
            <a:ext cx="3962400" cy="26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4708224"/>
            <a:ext cx="464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Yang YH, Chuang </a:t>
            </a:r>
            <a:r>
              <a:rPr lang="en-US" sz="1400" dirty="0" smtClean="0"/>
              <a:t>YH et al. (2008)  “The </a:t>
            </a:r>
            <a:r>
              <a:rPr lang="en-US" sz="1400" dirty="0" err="1"/>
              <a:t>immunobiology</a:t>
            </a:r>
            <a:r>
              <a:rPr lang="en-US" sz="1400" dirty="0"/>
              <a:t> of </a:t>
            </a:r>
            <a:r>
              <a:rPr lang="en-US" sz="1400" dirty="0" err="1"/>
              <a:t>Henoch-Schönlein</a:t>
            </a:r>
            <a:r>
              <a:rPr lang="en-US" sz="1400" dirty="0"/>
              <a:t> </a:t>
            </a:r>
            <a:r>
              <a:rPr lang="en-US" sz="1400" dirty="0" err="1"/>
              <a:t>purpura</a:t>
            </a:r>
            <a:r>
              <a:rPr lang="en-US" sz="1400" dirty="0" smtClean="0"/>
              <a:t>.” </a:t>
            </a:r>
            <a:r>
              <a:rPr lang="en-US" sz="1400" u="sng" dirty="0" err="1"/>
              <a:t>Autoimmun</a:t>
            </a:r>
            <a:r>
              <a:rPr lang="en-US" sz="1400" u="sng" dirty="0"/>
              <a:t> </a:t>
            </a:r>
            <a:r>
              <a:rPr lang="en-US" sz="1400" u="sng" dirty="0" err="1" smtClean="0"/>
              <a:t>ity</a:t>
            </a:r>
            <a:r>
              <a:rPr lang="en-US" sz="1400" u="sng" dirty="0" smtClean="0"/>
              <a:t> Reviews</a:t>
            </a:r>
            <a:r>
              <a:rPr lang="en-US" sz="1400" b="1" i="1" u="sng" dirty="0" smtClean="0"/>
              <a:t>. </a:t>
            </a:r>
            <a:r>
              <a:rPr lang="en-US" sz="1400" u="sng" dirty="0"/>
              <a:t>7(3):179-84. </a:t>
            </a:r>
          </a:p>
        </p:txBody>
      </p:sp>
    </p:spTree>
    <p:extLst>
      <p:ext uri="{BB962C8B-B14F-4D97-AF65-F5344CB8AC3E}">
        <p14:creationId xmlns:p14="http://schemas.microsoft.com/office/powerpoint/2010/main" xmlns="" val="98961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00B050"/>
                </a:solidFill>
              </a:rPr>
              <a:t>Pathophysiology</a:t>
            </a:r>
            <a:r>
              <a:rPr lang="en-US" cap="al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HSP and IgA nephropathy are related disorders.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HSP </a:t>
            </a:r>
            <a:r>
              <a:rPr lang="en-US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affects mostly children and involves the skin and connective tissues, gastrointestinal tract, joints, and scrotum as well as the kidneys.</a:t>
            </a: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722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Roberts PF, Waller TA, </a:t>
            </a:r>
            <a:r>
              <a:rPr lang="en-US" sz="1400" dirty="0" smtClean="0"/>
              <a:t>et al. (2007) "</a:t>
            </a:r>
            <a:r>
              <a:rPr lang="en-US" sz="1400" dirty="0" err="1" smtClean="0"/>
              <a:t>Henoch-Schönlein</a:t>
            </a:r>
            <a:r>
              <a:rPr lang="en-US" sz="1400" dirty="0" smtClean="0"/>
              <a:t> </a:t>
            </a:r>
            <a:r>
              <a:rPr lang="en-US" sz="1400" dirty="0" err="1"/>
              <a:t>purpura</a:t>
            </a:r>
            <a:r>
              <a:rPr lang="en-US" sz="1400" dirty="0"/>
              <a:t>: a review </a:t>
            </a:r>
            <a:r>
              <a:rPr lang="en-US" sz="1400" dirty="0" smtClean="0"/>
              <a:t>article.” </a:t>
            </a:r>
            <a:r>
              <a:rPr lang="en-US" sz="1400" u="sng" dirty="0" smtClean="0"/>
              <a:t>South Medical Journal. </a:t>
            </a:r>
            <a:r>
              <a:rPr lang="en-US" sz="1400" u="sng" dirty="0"/>
              <a:t>100(8):821-4.</a:t>
            </a:r>
          </a:p>
        </p:txBody>
      </p:sp>
    </p:spTree>
    <p:extLst>
      <p:ext uri="{BB962C8B-B14F-4D97-AF65-F5344CB8AC3E}">
        <p14:creationId xmlns:p14="http://schemas.microsoft.com/office/powerpoint/2010/main" xmlns="" val="220382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FACTS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34340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HSP is a systemic </a:t>
            </a:r>
            <a:r>
              <a:rPr lang="en-US" sz="2400" dirty="0" err="1">
                <a:solidFill>
                  <a:srgbClr val="002060"/>
                </a:solidFill>
              </a:rPr>
              <a:t>vasculitic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syndrome, also a </a:t>
            </a:r>
            <a:r>
              <a:rPr lang="en-US" sz="2400" dirty="0">
                <a:solidFill>
                  <a:srgbClr val="002060"/>
                </a:solidFill>
              </a:rPr>
              <a:t>benign self-limited disorder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90% of cases reported in </a:t>
            </a:r>
            <a:r>
              <a:rPr lang="en-US" sz="2400" dirty="0" smtClean="0">
                <a:solidFill>
                  <a:srgbClr val="002060"/>
                </a:solidFill>
              </a:rPr>
              <a:t>children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Male : Female = 2:1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Fewer than 5% of cases cause chronic symptoms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Renal </a:t>
            </a:r>
            <a:r>
              <a:rPr lang="en-US" sz="2400" dirty="0">
                <a:solidFill>
                  <a:srgbClr val="002060"/>
                </a:solidFill>
              </a:rPr>
              <a:t>disease is more severe in </a:t>
            </a:r>
            <a:r>
              <a:rPr lang="en-US" sz="2400" dirty="0" smtClean="0">
                <a:solidFill>
                  <a:srgbClr val="002060"/>
                </a:solidFill>
              </a:rPr>
              <a:t>adults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03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CAUSES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Pathogenesis is not yet clear.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Food allergies (eggs, milk, beans, etc.)</a:t>
            </a:r>
          </a:p>
        </p:txBody>
      </p:sp>
      <p:sp>
        <p:nvSpPr>
          <p:cNvPr id="4" name="AutoShape 2" descr="data:image/jpeg;base64,/9j/4AAQSkZJRgABAQAAAQABAAD/2wCEAAkGBhQREBUUEhQUFRUWGBYWGBgWFRQUHRoXGBcXFxcaGBoZGyceGCEvGyAYHy8gIycpLC4sGR4xNTAsNSYrLSkBCQoKDgwOGg8PGiwkHiQsKiosKS0sLSwsLCovLCwtKiwsKSwpLCwtLCkpLywsLSwsLCw0LCwsLCwsLCwtLCksLP/AABEIAH4BXAMBIgACEQEDEQH/xAAcAAEAAwEBAQEBAAAAAAAAAAAABQYHBAMBAgj/xABLEAACAQIEAwUDCAUICAcAAAABAgMAEQQFEiEGMUEHEyJRYXGBkRQyQlJikqGxIzNDgsEVJHKis8LR4Rc1U3ODk6OyFjRUY3TS8P/EABoBAQACAwEAAAAAAAAAAAAAAAACAwEEBQb/xAAxEQACAgEDAgMHAwQDAAAAAAAAAQIRAxIhMQRBBVHwEyJhcYGRwTKhsXLR4fEUFTP/2gAMAwEAAhEDEQA/ANOpSldQ54pSlAKUrzxAYo2ggPY6SwuA1vCSLi4vbasA9Khs54yweE/Xzxq31Adb/cW5+NUbgDDYrOsViY8xxEojw2lWgiIhDOWYWYpY6RpPt23rW8p4LwWFIMGFgjYAAMI11WH2iL+++9a0s/kjYWHzKMnGeKxW2X5fPKD+1n/m8ftGrdviKqGbZ/msWb4XC42RIleSFtEBAVkZ7WLfOIuCpBPnW9Y7MI4E1zSJGnLVI6oPixArM+0yEZmmHfLIziMTDMrrMi+BVW5IMzWQjVpNgTyqp5JN7lns4ouNK5ssxwmhSQArqFyp5qw2ZT6hrj3V01vLc0xSlKyBSlKAUpSgFKUoBSlKAUpSgFKUoBSvDHY6OCNpJXVEUXZmNgBy/wAqr/8ApNy3/wBZH92X/wClRckuTKTfBZ6VUT2sZZe3yke3u5bf9tWnCYtJUWSNg6OAyspuCDyIopJ8MNNcnrSlKkYFKUoBSlc2JzOKNlSSWJGb5qvIilunhBNz7qwDppSlZApSlAKUpQClKUApSlAKUpQCvxNMqKWchVUElmIAAHMknkK4c+4ghwUJmxDhVHLqWPRVHU1ifEvF8mataWX5LhL+GMDUzW+k1yoY+1gB+NVTyKJOEHI78o47kgz7EPgFjmTFyCICRjErnw2IY20nV5/W5bitjiy/NMSv6fEQYNfq4VDLJbyMs3hX91D7ageHezjA4rJ44AZWUM0kcxUI6SMAWaIhRqW9h1BtzNgRZOC+IGcy4PEOGxeEISQjbvUIBjmAPK4IuN7NfzFaLZuJHtg+A8KhDyq2JkHKTFOcQw/oh/Cn7oFWELYWFfaVgyVrMsD8nm1qP0UzePySY7BvQPyP2gvVjX6qYzbCLLBJG7FVZGUsCAVBHzgTsLc7+lU3hDPlxmFWQMHKlo3YcmeM6Sw8tQs9vtVt4J37rNbLGtyapSlbJQKUpQClKUApSlAKUpQClKUApSlAU3tdh1ZRP9kxN8JUH5E1TeBOybC4zL455nm1y6z4GVQoWR0FgVN/m3386u/av/qfE+yP+1jqF7OeM8Hhspw6T4iKN170FS12F5pGF1W5GxHMVryUfab+RdFvRt5nBi+wGEn9HipF/pxpJ+TJWjcP5MuDwsWHQlljXTc8zuST6bk7V7ZZmsWJjEsEiyRm9mU7XHMb7g+h3ryn4gw0b6HxECP9Vpolb7pa9WRjGO6IOUpbM76V8BuLjlXjjMwjhXVLJHGvnI6oPixAqZA96VzYLMopheGWOQDrG6SD4qTXTQCv5/7bISM1J38UUZHwI294rbM14pwuFOmfERRt9VnGr7ou3vtWQdruPgxeNwhw8sct0CsY2VrXlNr25HfkaozNOJditM3CBLKo8gBv6Cv3QClXlIpSlZApSlAKUpQClKUApSlAYvxFwjjs7zXFJEy93hWEYMjaVQMLgAAEkmxJNunsrQeHMply6OOOXKYpWQEHEYTuGLAciUk0yareRNz8K7OyTHJMMwdQBfHS79SNEYFz1+l8auuZ4zuYXkCl9CltK8zYXsK5snu2dCEW6iiPwPF+FkUHvVj6FZrwsp6qyyWIPpWfdpBbC4mPOcvdJe6AhxSIwYNGTsW0389Nzysh6Vf5831tCU0fJ2jaWWR+WggBFF9gSTffop864TkOXZij6UVlF43aLvINQ5lSU094N+RuN6gpItlhnGOprbv8N638mS+QcQQ43DJiIHDRuL9Lqeqt5EciKhZ+0GOSZ8PgY2xk6bNoIWKM/wDuTHwj2LqPOwrL+0nswjw2IwUGAMsaYuQxuhkd1BGjx2J38JYm5+jW0cN8OQ4DDpBh0CovxZurMepP+XKpFRFzcKS4wD+UJtSdcNAWjhPpI36yb3lV+zUPwpGg+Vd0ipH8rmVFRQqhYwkWwH9A1fyazvs/OrAI/PvXnlv595NI4/AirsH6inN+ksVKUrdNUUpSgFKUoBSlKAUpSgFKUoBSlKAyLtu4Xlf+ed6DEipH3ZvcMWIuvTe4v12qL4G7I48dg48RJPIusv4VRdtLleZPp5Vde2qbTlTD60sS/iW/hX67Fpb5Sg+rLKv4hv41quMXkpl6k1DY8c+EeQZQyYZm1u+lGcgt3kg3bYACyKSNrbDzqv8ADHY3FicAk08kqzTL3ilSLKG3S4I8W1idxztta9Wbth4dkxeABhUs8LiQqBclNJVrDqRcG3kDVb4Y7aIYMEkU8UplhQRjRps4UaVuSbqbAX2Pn6VmWlSqXHYLU43Hk+dkGaz4fHT5bMSyp3mkXuEkjazafJSLn3DzNcqYT/xDm8veOwwuHBC6bXKhtKgHoWOpifIWqb7KuG5nxE+ZYpCjT69CkFTaRtbtY7qOQX0v0teqcP5vJw/mM0eJjdopNrqOahiY5EvswsTcX6nqKhwlq4Jd3XJ9404XfIsTDicHK+hiQNRBIZbEo1gAykeY6H21eO0btAOFwELQeGbFKGQ9UQqrM3t8QA9bnpVX4izZ+IsTDh8JG6wREtJI4tbVYFja4FlFgOZJNSHbZwtI0GHmhUtHh0MbAb6U20tby2IJ6bVndKTjwY5aUuSM4I7JBjYBisZLJ+luyqhGoi58TuwPPnb33qJ4g4JTL83wkMbtIkjwuA1iyjvdJDW2PK97DY17cOdr+Kgw0eFjgjldAEjYhydPJQUX5xHIWI6VFYfEYk51h3x2oTGaEsHABALDSNI+aLW8PSoNxpUT963Z/SJr5X018rdNQUpSsgUpSgFKUoBSlKAUpSsAgOxbK+4wMrMRefFTsP3W7u3xRj76tWYPAmKi1M3fyAqih3AIQM12UHTbpcjqKoOOwr/ydCIm0smYTKrbjSWnlCnblYmuzEx4iPGR4nE2E4w+LkKqbqixIAgXfzJY/wBL0rj5J1Jqj03S9Ep41k18qW3e0tl8n3+3dE0c7xkeDkkxEMKSmRI4U3I8bKviAY9b2NxVtikBvYg2NjYg2I5j09lUbKZJJocsWZ2d3kfEMW3OmMMV/Fkpwtn4jSKONe8lxOImkKjmsRkYGRvIWA586jGdc+vVlnUdJqT0pWm+OK3XfstDe/mS+e4cSZnl9/2YxUo9ojSP+/VlqpTY3Vn8cX+zwMr/APMnjH5J+NW2rzinBn+K7rCTyfUilf7qMf4VUOCINGW4RfKCP8VB/jVj44/1Xjf/AIuJ/sXqJyKPThYB5QxD/prWx0/LKM3CO6lKVuGsKUpQClKUApSlAKUpQClKhcs4ywmJxD4eGYPLHe62YX0mzaSRZrHyrDaRmiapSuDC5/h5ZWijnheRb3RZEZhbnsDfbr5UswRHaBweczwqwrKIysiyAlSwNlZbG242Y7/410cEcKjLsGsGvvDqZ2a2kFmsDYdBYAfj1tUhmGfYfDsqzTxRM3zRJIiE9NgTy9a7gajpWq+5K3VCuZsrhL6zFEX56zGha/nqtf8AGumlSoiK8sThEkFpERx5OquPgwIr1pQHnBhljXSiqi+SqFHwAtXpSlAeGHy+OMkxxxoTzKIiE+0qBeqdmvZdHPmi44zMoDRu0YUG7R2As19hsOh6+e14pWHFMypNcClKVIwKUpQClKUApSlAKUpQClKUBX8uw2vL8enMw4ydx7VdJ/yJqU4uh1TNYXPyLEqPa7RoPzrm7OsWGnzSP6uMLe54ox/dNWePO8OZNOtQ9tgwKErfcrqA1C/lcVyckU2zudLnnBR0q9Nv7pL8EPMoheQjlhMFpHtbUfjaNfvVz8C5AMESjgGSREkDkb6dKh4/3WsduYYeVduOx+DXvllxCXmI1KHBawVUC2W5tYf1jXU+YRYgRyQTRM0cg+kOTbMh6glTcbcwKrpXfr1RtPJk9k4U1GVW622Vrf8AqsrQktxUR55cPwnar/Wa4nEBeLVubD+TzcnYCzu35V54rtikZ74bBF4dwrySiMvz0sFAOletzuRyFTnkjBXJ0cyEJTdRVl54s/8AIYq/L5PP/ZNUVgFtFGPJEHwUCs+zvjfM8RFJDbCKkqsjELISFdSrKCW3sD8617nlUQ+IzBxZsa6gDYRhYx5ADSAbW9fZbnVcPEunx7uROXh+eeyia+xsLnYeu1RWN4rwkP6zEwL6GRL/AABvWS5plsaIZJ5cRLbo8rMWY7AAcjv0/gKjch4YbFzhI40DWBO10iTexkPORjvtzJvyAvUo+KwmnKK282H4XOP65I1qLtKy9iQMQNuvdy2PsOmxqYyzP8Pib9xMkhXmFO49oO4+FVBOyqPQAcTPr6sBEB9zQbfGonGcA4zDOJcNIJSm6lbRSjzspOhx9m4vVUPGIuVOvXzJS8OhW0nfxW37M1SlZsO1l1hYPAFnW6kkkIGGx1IfGp+x+NeOWy53iCXVzEo3HfpHGGudgsYQsBbq1q6E+uww3bNNdFlfKo0+lVTh7jF2n+SY2PuMVa623SUC/ijPsB29D5Wq11tQyRyR1Rdo1ZwcHUhSlKsIlZ7ROJfkOAkkB/SP+ij/AKbg7+5bt7h51hPBmKfB5jhJpFdFZ1N2UjVG942ZSR4hYncVbu1bMGx+aw4GI3EbLHt/tZSNR9w0j3Gu7txyxYYcCY9hHriW3QKqFfyrTyPU2/I2YbJLzNh09PdWAdk+Was6N/2Inf3/AKr83/Ct1ybGrNBDIpuHSNgefMA1lHY3BfMse/1bj70pP8KtnvKJXDZSIrtuwpbNIgPpwxqPbrcfxrb8FhhHEkY5Iqr90AVkvafBrz3AL59yP+sa2B25k+ppjXvSE37qFKzPO+2lFmMOCgbEkEjVdgCRz0KqlmHrtUxwZ2krjpmw80LYfEKCdDXsQOdrgEEDexHL2VNZIt0RcJJWXSlZX2pcZ4rCZhh4oZu6j0o7bCxu5B1kjcWHL2165x24wpOseGi72PUA8hLJcXse7W1z7T8Kw8sU2mZ9m3wafSvxJMqqWYhVAuSSAAPMk8qoZ7ZcKccMMqs0ZYR9+CNOom1wOq321X9eVTckuSKi3wT3HPFy5bhDMV1uSEjU7AuQTvboACT8OtVnsu7R58xmlhxCpdU71WRSosGVSpuT9Zbew86tPG+SYXFYRlxjd3EhD95qClGFwCCQR1ItY3vUT2a5dl0Ucn8ny98bgSO19fXSCCq6V52sLG3M2qt6ta32JKtPBdKVD8UcVQZfB3s5O+yqu7O3ko/MnYVn0fbbM15Bl7mBT4nDObC/Mto0j2fjUpZIx2ZhQb4NZpUfkGeR43DpPCSUcddiCDYqfUGvHPuK8LglBxMyx33C7sx9ircn28vWpWqsjTuiWpVAg7bMA0oS06gkDWyKAL9SA1wKv9FJS4Di1yKUpUjApSuDOsrOIi0h3jIOoFGI3HRgD4h6VFulsDg4tz18LGvdqpZiR4yQAALm1uttx7KhuE+0HDNh1WWc94p0+MOWKnxITYb+GwLcrj1quccYfEw4dEkKiPvLliXYgW0mwZiVBBsdyNx1N6rzDU+qyrfogAUAEm1uZNyTqNz61ysnVzjO67cPsdbwnwyfXz8oLni19Pj/ABZpXZ5mMYzvMAjgpiVilQnbUyAhwoNiSNR9wrQOIOHIcbF3cwJAN1YbMp9Db3V/O6AgqQSCviDKSpDcwR1B636VtHZzxz8tj7qYj5RGoJNtPeJyEgHQ32YdDboRUI5Vl2Z1+u8MyeHOOXFJ1590/XdFgyThnD4RbQRhT1Y7sfa3Ou44NC2oourz0i/xtXtSrUktjjTyznJyk22+5iPakGjzvUOU2CWK46LJMYn/AKpI/ernAq3cWZSmLzsYdzbvMulCsOaOMQGRx7GAPuqnYjXC7xTrolitrUXIIPJ0+sh5g+0cxXF8WxzlpkuEdTwzJFaovk9KVGrmyljY9PmttuN7g9djvz2AIuL17QY0m9xbnv8AA2P+PLkR1txXhmuUddZYsjuI2vJAp5Xd/eAFH/cav3ZlhEXL45FHjmLSSHndtRW3sAAAHSs+z1HfSUA1xkmxuLr9IH3WvvcEDob1Z+yzPANeFY28TSRA7Eb/AKWMjoQ12t9o+Vb+l/8AGpdufu/9/Q0czud+uEv8fU0WlKVoFZTM14JeXNosSCghHdyOPpGWLUE25bgrc+SeyrnSlWTySmkn22MKNFA7VHKvhHTZ1aVlYdCoQjf222q8ZJmHyjDQzWt3kaPb1ZQTaqF2xPaOD/j+/wDRitCy5NMMY0hbIg0jp4RtXqfBr9l682cjxGvd89/wdFcmb5kuHglmf5saM59dIvb+FddZx24533WBSBT4p3F/93HZj/W0fA12Zy0xbOZFW6McwOdYn5b8phJOILs4IQSHU97+Egg8z0qS4ufM5USTMFxGi5CGRDGoYi5AWwCkgeXT0rVuxPI+5y/viLPO7MDbfu18Ci/O1wx94r524wXyxSB82eM+wFZV/MitX2b0arNjWtVUenYvlrwZd3juGWVzKigk6VXwn3kjcDyFQHYSbz44/wC7/FpDU32W5hfImJ/ZfKV/Ayf36rnYBL+mxS+aRn4M3+NTXMCD4kdHGpDcT4FfI4YH/mMf8Kme2niZsNg1gjNnxBIYjpEttXxJA9mqqnxXjLcUxn6k2FH9WNv41IdvuAfVhpgCUCvGT0DX1C/tF/umsNupV5mUt4kTwHxqMBh+7gwEs2IckvIL+Lc6QLISFAtt1NzVr4K4cxc+ZNmeOQQsVKxxcm3Tu/mk3ACX57km9qkcL2wYBcIjGRtYRQYQjlgwABUbaLet7flVMyCfF53myYnxR4eB1YWJ0oqm4RTyZ26+3yAFFSpXfwG7t1Ry9q2GlxWdpBYDUIY4vUP1P7xb3CtQyPs2wOFRAIEkdbHvJBqYsPpb7Lv0AsKomYJJJxbHdGsjxkbH5iRBi3svc3rYXS6kHkQQfYRY1OEU22yM20kjEM3zbEcQZj8lgcx4VCT1toQ2Mrj6RJI0g8rgeZrn7U+B8NlsWFOH162MgZmYktpCENbktiegHOufKMwm4ezCUTQmRWUp9XUmq6OjWI6cvUjmK5OPc3xeYhcZJA0WGQiKO/K7amJBNi5NjcgWFgKpbTTvktSdquDQe0nEHFcPxTg8/k0rW+0NJH3m/CuDsAwto8VJ5tEg/dDt/eFSeSZe+M4YWJBqcxOqC4F2SZio326AV29j3D8+Dwci4iMxs82sKbX0hVFzbluDVqTc1L4FbdRa+JmHGvE64zNi0ivLh4X0LGhtdEazWPTU29/IirXjuNMZmOHOEwGXPFG692WIOlUI3AOlUTbqTVd4CzVMpzeZcYWTwyQl7MdJ1qwY2ubELzF9mvyq3ccdskQiaLAM0kri3egMFS/MrqALN5bWHO5qtPZtsm1ukkWLJ8EcmyZ7kSPCkkjW3Bkb6I9AdI9xNZx2YZLHmuNnmxzGZ0CvoYnxliQSbfRWwGkbeIdNquvZfw8+FwErY4hRiG1FJTyUjT49XItc3B9L71D8T9kjYctisrleNkBfu9RvYC57pxudvotz86m06TrZdiCaTav6l4/0d5f3iyDCRBlIIsCBccrqDpPvFWKqD2UceSZhHJHOAZYQp1gW1q1xcgbBgR0539tX6r4NNWiqVp0xSlKmRKpi+0SEG0Mcs32lXSv3mqJz3jDGompRDAp5AgSv7gWC+Q9pA612Y2AtEVQDfYA3A358vjaqbFlYw+JBxDkagWVrl1Uh7KLHYWABBtYFrkcreQweMZerdJqO/HLa9fA9DLwxY5KEYuVr9T4Xnt8vj89j0zHBYvFBHlczkg6QEDBdxqB8QRDsBbe9q45cjnVO8KFl66VdXUeqWuR6qTVhaeHWV76RWuACUuHv1R1Wzc+YO1SeGw0qPvIHTyYEEew9ffW5J27Z3OllLB7uJ7eWzX1RnqNqFxbfYkbWHkDbcg12ZZmb4edJ4jaRD4fnWIIsVceR3BP8RU3xhhcMo7xmWObbcW8Qva7pe7i/0gNQ/CqpPPoLK9ldBupYE7eIEE7sCLEeYNQprdHWXV4s8JYs1cbrz/z8PPdcGw4rtETG4UJAkyyut2s4hMZDWIDbl9wRdRYjr0qPybjnHQlhMiTx7qrawrKwaxD3F2FvafWuHCYEYeI6d2IS/XcIqD1tte3qfOufGTjDxBmCl+S6vo35m3Njfc6dyfIbi55ZN2eYfhmOt7v5/baq/Y9cRxZI+ZJjRCEdML3RifWQqtNdpSyr4lCne3La9qs/aXlkOJwPy2Mqz4e0iuhBDRagZEYjmNPi9CoIqqcDYlsTiJHfeJIXjBcrdjKyl9XT5ovpGwFuddWeY7LYmVZWEsoKsViUurG2m0qRHuwCOh3JsatUtUalvZy54XhyNJ3T71+CEAU8tJtblbpuP/3rX7rpGMyuYCPUcKygqrPh3jZF1h10sxZb3vdjuQSNqgDxEjXWH9K4ve19IA3JLW8vogFvSvO5+gnCtD1fg7mHrYzvUqJUqPhyqAzmBoJVxEZ03ZST9SUWCP7/AJpvsbivaKXEHSxkjVGAveOxRiRpVgWvvcetdME3foY54yjMpup+kvLUvv6cxt5iowx5Onevld68ibywzLT37X67mkcL5+MZh1ktpceCRPqSDmPZyI9CKlqx3gvOjgcWVk+Y5WGU8gD+yl9m4B9GPlWhZvxtBh3aPxyOg1Osag6R6kkC/oLmmXA9fuK09/XryNRvTsywUqFybi2DEsUUlJBzjkAVvduQfcbjrXo2NxJJKxxolxo71mBYX+d4QQAVBIG55AjeoQ6bJNtJEZZIx5Krx7D8pzLAYbmLl3H2Syk/1EetGqg4HhrGfLmxkuhHYPoUDvNKadKgE2UNsBY/XerTk8048GIKsxUOrBQu2wZXUEgMG8iQQRXrfDksWNY3ycXrLnLUuCVqqca9ncWZvE8kkkZjBXwaTdSbn53I+v4Va6V02k1TNBNrdHPl+BSCJIoxZI1VFHoosK9MRh1kUo6qysLFWAYEeoPOvSlZMEfjMnU4WTDwqsQaN0UKoUKWUi9h61Sey3s7ny6WWXEMl3URqqEttqBLE2FuXKtGpUXBNpklJpUZbnfZbiMRnPyoPGIDJHKSSdQ0BLqFtzuuxvax91abjMIkyMkqK6NzVgGB9oNetKKCVhybKuvZhlobV8lS/leQj7uq34VY8Jg0iQJGiog5KoCge4V60rKilwjDbfJ807368vdUPxVxZDl0Syz69LOEARQxuQTyJG1gfwqZqv8AHXCozHBvDcBwQ8bHkJFva/oQSp9tJXWwjV7kpgsXFioUlTTJG41KSAdj6EbHoRzBFqoHbti1XAQx/SeYED7KI+r8WUe+qVw1x7i8l14WaDUoYnRIShUnnpYAgqefl1B3rsy/DYriLHpNOmjCx2BtfSEBuUUn5zMeZ/KwFa7yao0uS5Q0u3waj2c4Aw5VhUIse71n/iM0g/BgKsdfFWwsNgK+1sJUqKW7dkRnXCWExm+IgSQjbUQQ1vLUpB/GvHKeBsDhWDQ4aNWHJiC5HsLkkVO0ppXNC3wQfGfC65jhGgLlCSGVrXsy8rjqOYrOsNwFncMZw8WKTuWBX9abBTcEDUhZNui1sNKjLGpOySm0qKr2f8CLlkLDV3kshBka1h4b6VUeQudzzvVqpSpJJKkRbt2xSlKkYM8wXFmGlG0qg+TeH86Zzl6YmO6FS63KEMN78wSOh2/CsEDkcia6Yc0lT5rsPea8T/0axzU8U2mvNX/Y9VDxaS/VH7F7lV4Cb97Adt/HGL79RYN8SK9o+JpVG2JY35aijeu/h2+NU3C8ZYuP5s728iSw94Oxrr/0hYv6Rib+lDEf7t66Pss67J/Vr9tL/k2l4xjbuUFfy/yWWTPHkbaQu9reALqPkAUF/d51ZOHeGNMUjTopklts1nKhQdNz1a5LG3n6VSct7UJY9jFD+4mj8mqTTtaPWEfH/Oud1eHrci044pL5/wCiT6/p8u8kl8l+d2Sz4/EYcMixspJvd2aZQWYljF4eVyT4ieYHpXLhckxGJbU2tb3vJLqVh02Xr1ItYDavg7VlAJMB9zV2YLtKikUHunF/VTVeTJ1+j/y387X8WW4uswxVRkvnTv8AfZfY+Zv2dxuC6TzoVXlcODbc7bc9za/WuPL8mAw6BCLN3ch1IHANrkquwve+/wDhUvNx9Ev7OQ/dH8ar2I4hjjcvEr6G+gwA0E7kKQ24vvYja9OkfWOLjmv4XRpZ1hUtUe/JNTYS7alIVjYObE6kH0bgix8j0r9rhVFrCxAsCOY5dee/U9ahzxMhW5LoD9RFc+4s4APuNc0Gc4VLhZMfvfctEfwJIFXOM/J/Yr1R80WBmVGHh3kbopNyBzYjlt1NQ3FOZpCYtRIZWL7WLAFdIIB5+I3seYU1zrxhhwd2xjAbc4Vv7SN69YeLsCOWC1E9X0MTt1ZgSazpyQd+zk/sv5ZhyjLZSS+5C4nPoZCGZ7n5jix8SE8+W5U3I6lTvuKteT4pHw8ZTx6dKnT4iG5Fj18yT61zw8Wwb6cFEOX1Bz2H7Ov1NxVE4H80j9CH0nr1VAajKWStKxNL+qJdHG3u5X9Gd02Uo4AZSQNxuQb2tq1A3Jt+VcrZMpuWGoqpRLsx6bMb/NN+VuVR2KzmMrvhEIO2+Im51EzcfPGdKxrYbDUxe3vsCfeTV2KOaWytfVfhsoy6Iby/P9i+8MTzwSCJZ2EZQsIyRIAy6QxGtTzJPKw5bc6nJMKS5l72VZTa8ivpJA5ArbuyPslbelZLhu0mWIkpHGWbmX1G3XSoBFlv6m/wA5cb2kY2S1pBHa/6tQt7+d71Tm6TrsmS4T0pfHv9DEOo6WMfejb+RvGVcQN3yQT6SzhjG48OrQLsrJ0Nrm42NjyqwV/PPZZjnlzmFpXZ2Il3Ylj+rfz5V/Q1ep6P2ixJZZapLvVHA6nR7RvGqXkKUpW4a4pSlAKUpQClKUApSlAeOJwMclu8jR7ctaq1vZcbV6ogUWAAA5AAAD2Acq+0rAFKUrI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68605"/>
            <a:ext cx="4822176" cy="174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745" y="3789073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4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CAUSES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Drugs (aspirin, antibiotics, etc.)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http://t0.gstatic.com/images?q=tbn:ANd9GcRSt4A_iPPTuVafzI1jU_wuLRnRBSJRbwS6slVt6ZnNlZPsIXg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29308"/>
            <a:ext cx="3175000" cy="25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MQEBMUEhIVFRAVFBcYGBYTFBUQGBcWFRAWFhYVFRQXJyYeGRkkGRYSIS8gIycpLS0wFh8xNTAqNSYrLCkBCQoKDgwOFw8PGi4kHCIyKiw1LCkyLCwqLCwuLCsqLCwpKSwqKSwvLCksKTUpKS0pLC0pLCwsLCwsKSkpLCkpLP/AABEIAIkBcQMBIgACEQEDEQH/xAAcAAEAAQUBAQAAAAAAAAAAAAAABgIDBAUHAQj/xABKEAACAQMCAwYEAwYCBwQLAQABAgMABBESIQUTMQYHQVFhkRQicYEjMqEVQlJyscFi0RYXgpKTovAkM1TSNFNjZXOUsrPC4fEI/8QAGgEBAAMBAQEAAAAAAAAAAAAAAAECBAMFBv/EAC8RAAICAQMDAQYFBQAAAAAAAAABAhEDBBJRMTJBIQUTYYGRsSJCceHwFHLB0fH/2gAMAwEAAhEDEQA/AO40pSgFKUoBSlKAUpSgFKUoBSlKAUoa5B2o737i2mkVHtVRZ5ogstvcSN+DJpzrjcA5BB6CgOv0rivZv/8A0CWuFivUh5TkAT24kjCZOxeOXJ09MkHbrvW/7w+8qfh80qRGACKOF8SxSyl+aXHysjqBgp4jx60B0ulcTuu+LiUEMc8sFvodI5NBhli1xSnCtHKssi+HRgCPKt92l713S2gnteWomtHuAJ45Jd0dUMWY2XBBYjO42oDp1K5P/rVujwqC7zbpPIlw5VoZnQiGYoAulwVOMbkn7VvOzPeI83CYbyeNDcTSvEkUWY1ZxI6qMsW0gKjMzHOApODsKAnlK4LxvvwuopWEdzbMV/cS1kMeR4c1n1N9QAK6b3adrbjidnz7i3WHLEIVYkSAbF1Vt1GrI6nODQEtpWl7WccNpbhk086SRIow4LLrdtywBBIVA7EZGyGuO8R7+7yPVoeylKtjAt7pMjOMgmTFAd8pUZ4v2wCcKF9FjS0cTrqBcASvGu6ggkrrO2RuKjXd13j3PEOI3VrMIDHAhIeGOWIsyyohyJHbbc/50B0ulQ3vE7Yy8PEIiMStIszapo5JV/BjV9OmNlIyC2+/TpXndV2ym4rYtPOsauJ3jxErKulUjIOGZjn5j40BM6Vyjt53r3FjPcJGbcLDKkemSGaRm126Shg6SKv7zDBA6day+ynbDjVxdQLcWKR2bgl5RC8ZUcpmUqTKwwSEG48aA6ZSuKy98V89xBFbC2lNwAyL8PKrgMTsS0yoT8p8R0rO7Pd8k54hDa3cUem4KqjxRywMjsxVVkilZv3hjY7ZzvQHXKVBe3HeF8HzEiaJDEF5ksyvIqtIupIo4kIMkhXDHcAAjrnbnXD+/a+58ccaxXfMcKE5D2zkkgAKQzDJJ8QaA7/SuZd5HeNecLKaY4V1oGTmRyTI7jHMi5iOpV1yCMrhgRuOlYnaPvjkjsYLm3EKO6fNFcJI7tLnBjjVGUhVwxLnIIK+NAdYpWm7I3N3LaRyXqxpcuNRSJWQIp3VWDMx1Y677E48Mnc0ApSlAKUpQClKUApSlAKUpQClKUApSlAKUpQClKUApSlAKUpQHhr5W7wJl+OlGVJXiN2SpYDbnJjVnoDg9a+qaiPEO6XhdxLJLLaBpZHLu3NnXLMck4VwBv5CgOE9uJbS9uI04dCOfcSAskI+QOUCBEwANzljgY3Jrdd8iCK4kiZwXFpZL13Yo8oYgdT5/eu2cA7CWNg2q2to43xjX8zvg9QHclgPoas8f7ueH383OurcSS6QurmSp8q5wMIwHifCgPnztb8ZDw+xhmlV7WW2SaE4IYAYzCSTvp1DGNsY+lbvtzfRycL4Zc28Wi2a1mtWUZYRSgoQpJ3OWRzk7kb12nind3YXUUEU1uHitk0RLzJV0KQoxlWBOyr1J6VfsexNlBavaJbr8K5LNE5aVSTjJ/EJIOw6HYjI3oD52PbCEcEjtCAbhOYqkZ2WWXW2rIxncj7VKb/hVxa9muHTaW/ClkkkUdVjuhKqP9hIn+/XR7Dub4VBKJVtQWByBJJJKgP8jkg/7WamUsCupVlDKwIKsAwIIwQQdiMeFAfO/dr2vtrThs0cqwrJzCxZhHK0qlMBCj+RAxnbc/foHcb2nnvba45zhkikVIlEcUISPl7KFiVR5VsrzuT4TKxb4YoT1EcsiL9lzgfQYrf9luxtrwxHS1jKK5DNl3kyQMA/MTjbyoDnnfL2pWORkDjVBbkquoajPdZjUhevyRLIc/8AtRXLhFHHwsCbh9ys68wrccthEwn0BS7MBjGFC4z1PnX0Jxjuu4bdzvPcW3MmfGpjLOM4UKNlcAbADAHhW94pwWG5t2t5ow8DAKUyVGFIIGVIIwQOh8KA4X2W7Rc7stfW7H5rV48f/Cluo3X2YS/pWL3T9praz4vfS3EyxxusioxywYm5VgBpBzsCa6/ad1XDIklSO10pMgSRebOQyh1cA5fbDKDkYPuaxf8AUtwf/wAGP+Ncf+egIf3v9obe6hs5oJleEreqHGQC3wyjT82N84FWO5LtxY2XDXjublIpPiHfSwYnSY4gDsCMZBroc3dbw14I4GtQYImdkXmzDS0mNZyGyc4HU+FYf+pbg/8A4Mf8a4/89Acb74rhWvLshlOu4gdQCMlDw+PDY643FTvukhsLOVli4n8TPcxqBEY3TSUVnYKTkHA1eXSpnxLuo4XcyGSa1DSEKCebOuyRrGowrgbKqj7VVwjuu4baTJNBahJkzpbmztjUpU7MxHRiOnjQHzxwCF5+IcNS3mEc2iMBxltDhpDhgpB+oz0NbPhHHzHx+GXiKozxzmFwvyiKRHMYlx5K5DeuD5V3LhfdVwy2mSaG1CTRtqVubO2D54ZyD9xXnEe6fhdxM80tqGlkYuzc2dcsTknCuAN/IUBxTvjSSDiU0ci5jknW4Qk4V1aFI2BPhgoV963vbjvORYoHsTDFcLpKBIbabkjl6XUOynHVh8oG1dn4/wBlrW/jEd1AkqjpqyGUnqVcYZeg6GooO4rhGc8h8eXPlx/XNAZPbvhqXvAZWnGp1tPiFbYESx25kDDHTJyDjwYiuOd2PB4bnjsaSHmxRIZFGrUpdI1YZ8wHOceYr6On4TE9u1uy5gaIxFcsMxlNBXUDn8u2c5rS8B7t+H2M3OtrYRzBSurmTPs3UYdiP0oCTUpSgFKUoBSlKAUpSgFKUoBSlKAUpSgFUudj9KqqmTofof6UBgc5vM+9Oc3mfeqKZqTmV85vM+9Oc3mfeqKUJK+c3mfenObzPvVFKAr5zeZ96c5vM+9UUoCvnN5n3pzm8z71RSgPXuiOrGqfjG/xVRMo/NnTgHc9APHOfCotc953Do30Newlh1KrLKo+skalf1rJkllUmvHwSf3f+PmXSVEtW8J2yQfXIqvnN5n3rX2F5HcoskUqSxHo0ZDKSPUePpWbXXC8jvev59X/ADwVlXgr5zeZ96c5vM+9UUrsQeNO2fzH3+tec9v4j71S/X7D+9eVhyN7mbIJbUU3XEeUjO7kIilic9ABVcV2WUEE4IB32O4zvUY7xGPwLY6GRA38ur/MLWl4F3jyTIIoLGe6niAVzDpWIYGBqlbZWI8N6onJuka5adLTrN8WvsdD57fxH3qhL3UWAfJUgMM9CVDAH7EH71DZ+8f4YgX9jdWmdlZgs0bH+HmqQob0NW+xPF2ub27kxhHVGx1xpOlB9dOfapk5RdMjDp/e455F0j97ROee38R96c9v4j71RSot8mekV89v4j7057fxH3qilLfIpFfPb+I+9Oe38R96opS3yKRXz2/iPvTnt/EfeqKUt8ikV89v4j7057fxH3qilLfIpGbYyEk5JPSsysHh/U/as6tmLtM8+4UpSuhQUpSgFKUoBSlKAUpSgFKUoBVMnQ/Q/wBKqqmTofof6UBFe1EErwpyf++E8ek41aC5MJkI8lErN/s1obm4u47OMxIVleDiErr8wKyM/MQjCtmQF20qcZ3qRcc7SwWQTnFsvq0rHG8zEIup20oCQqjcnoKx7jttaRyRoZSTIsbBlR3RVmOIjJIBpTUdhqxUlC3d3TjiWguyw8uIqAzqpcy3AYAKhV9lhzqZcDHnWPwy9uvi1SQuYXmvGDFMAJHLJGkTHGwGmJlJ/MJPHTW2TtHCYrmXU3LtmlWX5TkNCgaTA/ewD4dax5+18CZ2lYiGKcrHC8rcqZiqMFXJPQ5HhigNxLFqBXLLnbKnSw9QfA1G7aa5WzsCrO88jRGXnFhnXZyO4kIUlFDhdtOxAFXB28tvhDd4nFuCo1G3lBIYZDqpGSn+Ibb1euu2lrFJGkjOruqNvFJ+GJW0x884xEWbbDY3oKNYb+fHDuZJIoe0DTHVJETLi1/NoRvn+ab5DpHXyqYVpIO2ds76FdtfxRtSNBGJwrHB/wAOEf5umxrdUApSlCCC9o2/aN69oxk/Z9okcl0kOovcTSn8C2+XfTjBO/1xgEdDtuHRQxcuOJEiA2jRFUYA6BRtUM7v7UzJxd9RSSbiFzGHX8yiNFiQr6ruRUrh4U4shbmdzJyOUZ+khblaOd1/Nn5uvXxqDoiC8csIuHSQ8Rs1aG3lmSK7gKNAjJJJyxNymA0SI+NwADnyJLToioz3nWRj7P3EZcyNHDF87/mYxSxHW3+Ilc/epHG2QD5gH3GakqyqlKUKlt+v2H968r1+v2H968rDk7mbcfaiJd407vDDZxHE19OkIbGdCZ1yyAeagD3qU9nreGzPwUMXLjijVkI+YOp2ZmbH/ea85B3OoHx2jPEk18e4aD+WKC7l32AJVY81MLHgcUdzPdISZLhIg/zalxErBCo8Nm/63zoxKonLI23RbuLi3vObavGZE0kSB42Ef5tOnUwAY5DYK5xpO4IqFd2/D1tvjrbcvb3bRhm3Jh0BoMn+VmqewcFiS5luFB50qRo5ySNMRYrgeB+c/pUJ4CMcb40vgTZN9zaGmVXEnFJp0n1JZSlWGvoxIIzIglIyELqHI33CZyRs3h4HyrGdy/SlKAUpSgFKUoBSlKAy+H9T9qzqweH9T9qzq2Yu0zZO4UpSupQUpSgFKUoBSlKAUpSgFKUoBVMnQ/Q/0qqqZOh+h/pQEE7c8EmuREYYlkKczfnG1ljdlASSOYfujB1IR8wxWmvux964ljPLkF3FZrPMX0GJ7bAkZY8fOGAyMYwTvXQqVJSyDLwi9C8QthbKYbue5YTm4jGhbiMICYsFjjGcZzvWT2c4HdCWWWeJIj8FDaqiyibUYtZMmQAFB1DAO9TClBZCb/s7c/sGOzSJWueRFGy8xEClSCx1nY/lxt51a492Zu55LjRHGI76O1EpaUarcwNlwAB+JlehGN6ndKCznFt2DuEvYrgABf2jNNINa7xGSVoJPVsTSAjruPKpvw2S4LXHPRFUSsINByWi0jSz7nDZzttWwpQWaE3HEP2eG5UP7SwMx6vws87B+bP/AKvfr1rfUr1eo+tARru6jSa1v42GUPEb1GG4yGmyRtuNmqQrwWVRhb2fT/iWCRgP52TJ+rZPnmuO9k+zXxdsZzd3kZmnnkZYbgxJqM7rq0gfmIUZNbf/AED/APeHEf8A5s/5V5s/aeCEnFt2vToXJf3qjRwO8BJYiFRqbGSTIgycADPjsBW7th8i/wAq/wD0iuPdqOwuiyuHN9fSBInfRLca0bQNQDLjcbV1ng05ktoHO5aGJifVolJ/U1p0+px6hNw8FWZlKUrSVLb9fsP715Xrnf7f51r+GXOtpTnbUMDyG/8AlXn5ZVOuT0MUG4Xwai4bHH7HP79ncr59HRqkH7HMLCO3u2hRvyw6Y5Qg6kQ6xlF64U6lHQADauc9sODR33Glim1cuKwDAK5jOt7lh1Hpn2FZt32WguIkiYyLHFsFikaIeH5gPzEY8fM+dUya6GH8LXSr+ZT3W5TnwdH4fwVImLl5JZiMGSVi7YJyQqjCINhsigbCoVwI545xk+A+CH3Foajj91dkfG4/45/uKy+7zgkdlxK+hiL8swW7/O2s5JcE52zSGvxai4Qu+vqcYdyOi1FuM2kjX6MqyEAWmMR5iYx3c7Prlx8uhH1DDDJwMNnFSmlWTo0NWaDhccnxlwX5mDIeXqW40aOTFuG1cnTq5mwXOc71YtY5/gpAouRdcpNZkZt5cfjcgucA/mwUwm6Y8cSYCo7wjtvFcSpGIZ4+Y0qxvIihJGgJEioysTkaW6gdKtbZHQsTWly8USxPLH/2yQq0msstuIZtAmDfMVL6QA++6Z3FWuRPo4eJOfhbdhNtdSMZB8MBzOQwbWQJsM2R+bbeszhnbaKedYeVMmp5o45HVBHI9uSJFRlYnIweoFXbXthDJc8gLIMvJGkpQCJ5IhmSNHzksoB6gA4OOlT68EenJVcJKL+MgTGMqARlliUaJSXyDoY6tAKsobOgqcAit0wyD/8Ayo7H24iN21u0M6MJxBzGROWZWQui5DFvmQZGRW1h4uj3MtuA3MijjkJONJWUuFAOc5+Rs7eVVaZZUalbGZLZxGZRMbwaS7zSnlLxMaT8zZ5fI6gEZXOax7yK5+HiDmTX8bcGQotw34Wq75Z0QsJOXvBpAbA+TwFZ/EO1QiuWt0tbieRUR2MKxsqrIzBclnU9UbwrG473gW1lLLFMJNcUKS4VVOsO4UKmSMvvnBxt41ZXwR6Et4RjTtnGlfzas9PHV82frv51sq13CZNQ1DoyqR9CM1sa04u04ZO4UpSuhQUpSgFKUoBSlKAUpSgFKUoBVMnQ/Q/0qqqZOh+h/pQGtpSlScxSlKAUpSgFKUoBXoryqYITKTvhB5dTUpEN0c47tID+zYVwchpRv5i4kqUm2YeFS+G2VBhQB/151cK5ryZ+y8E5SlJu22/Hn5MtUjmHbMY4fd52/wCzy/rGRUr7NjFla56/DQ//AGErYcY7PRXMTxuoKupVl6BgRuDjp9RVFvYSIiqFUKqhRk52VQB+grTo9HHTKSi7T5KuT6NfQuUql0kX8yZHmpz+lI5Q3SttBST9DU9prsxQuw/hP6Kxx+lRzu+4jqUqxy2pgfUsdYJ+pL1KeOWvMiYemfqMMCP1rlvZe9MVwBnAbb6MN1PuMfevG1FrK2fWezsMc2iyRXVev3Jdxaz0cRkmbA1wQRIfHIkmZh+qe1YtnxDF1LGT4Kw/3FDD+h961vbPj3MlUIcaSGyDnDAYAz5jc/etd2dkZ7sMxJbDEk/yEf3FZsqWS5Pg24PZ+3Stz8p/7J7mrPALdDeSzA/O0QiYeZjcMv3AZvqDXryDUKjN7xE2l1zF3jk3OD+8h0kr69PrmsOiThLd8DxNDovepxfc1a+p0yrV1PoQt5Db6+FYvCuLpcICpGSM7dD6j/LwqOdqu0gSaNP3dW/oucFvrn9FPnXsSyfhuJGDSTyZfd16olXDw2kFzksdX0BxgCtB2R7FR2n4kiq11zJjrDyOAsszMAit8qnSVBwB0PWt9YXGuNT5DB+oH/R+9Y8E7STEhvw08vHIx998+1WjPbFJeThLG5Sk34I5wDsM9rdJcZQuZbrmAs7ARzSmSNosjCSDZWAABBO561c4f2QnjuY9TxG0guZ7mPGvml5w/wAjgjSFUyOcgnO1TCldt7OO1EBk7DXD8Se5It0Buo5VlV5WmWKJFTlBNIX51XfJONRrb3nDb2O/luLZLZ0lhhjImlljIMTSEkBEYHOvz8Kk9Kb2xtRC+N9k5peIfFLBazDlQqvPkljaN4ndiyBFOfzDqf3a87R9gPjJruVtGqSFFg3I0yLbTxkvtsuqVTtn8o2qa0pvZG1FzgEJSNFbGpY0U46ZVQDj0yK2tYPD+p+1Z1acXacMncKUpXUoKUpQClKUApSlAKUpQClKUAqmTofof6VVVMnQ/Q/0oDW0pSpOYpSlAKUpQCqXkC9TXrtgE+VX7GzwA7buRnfw9BUkO7pGNodx8qbHxb5f0rZWsOhFXxA3+vjXL73t3xMXcsaJFyheywKWtpWIRYiySFg4DDIHlnzq1bd5nEmPDybQBJ4wZDyJTrkF00ToDn8LEa6xkNuRtg5ENllGnZ1qlcXue3fEzxNtSNGkC3+IBDMEbk2sjwGV+kuplUjSR6dRW14L244gZ+HxSR6IZYImaSSCeZpXd8PGJF2jKjO7+WT1FQXOp0rjid4/FpbXiBWFebFFFJEyW8inEkgWQcss2WRSW3zjScjwGVP274gjTmOMyCO0tCrm3mVfxShlmaAEklQ7fKN8AZ6GgOs1gX9rj512YdfUeNcwue8XivKhZYER2triVtVtMwcwuwjKrqBTWqjAOeuehFdN4VftNZxTSLpaSBHZdxpLxBmXB32JI3qU6KzSaNH2k4oIYGYHcoT9sH+5A+9cdqcdtZnleKBerdB0zpXUF9ST09QK0adnlVtMsyg4zt0xzjESS2nGNmwATivIy3LJJ/Gj7n2Ns0+ljKXWVM0dbzsqVVpZGOFROu22Tn/8apWOzj1hi0hB+QrnBXRjLY043ydPUYAyckjH4jxGKRMJDpfXrL5GdwcrsMkZO2ScafXA4yjaqz1sknmWxRdPz/08uuOyPOJQcafyjyHiD9fH/wDQrP48IzbQtGoVS7HA6Avl3/5s1HwP+ulSWfgjGJYVlibS5YEE56JqG2RsZR03ODjPSoUelHPNDFjnjfSvsa/s/wAaa3kG/wCGSM+h/iH9/MVf7YD8cE/vID/ztVp+ys+MgBjqK4BxkjOy53PRuoH5fOr99wu4n3ZADGgUAMGL4ZMld99pVJPQAHep2O7ohyw++WWMl5T9fobbs5x0/DSAn8i4b+UDIP1wCPtV/sLxlndg5y2r9H6D7MP1qJCwuEVvw5Qh+VsK2Dh9OD/tZFb3sDbHnsSMEFRvkYIYsRjz2qtNOzLqtPiWHNNV6nS6UpW0+NFKUoBSlKAy+H9T9qzqweH9T9qzq2Yu0zZO4UpSupQUpSgFKUoBSlKAUpSgFKUoBVMnQ/Q/0qqqZOh+h/pQGtpSlScxSlKAUpSgPGXII86u2V6AAj7MOhPQjw3q3XjoD1FT+pDTu0bSva06xsv5HI9Oo9quC6lHip+oP9qUTvflG0pWsN5L5J+tUF5D1fH8ox+tKG/4GzaQA4JGT61XWm+FXx3PmSc0EJHR2A+tKRG6XBt3cAZJwPXatbdXXM+VfyeJ8/QVbFuPHLH/ABHNXAKeiDuXo+hBe3/DVMkUjHTHkBiPAEegJzlVHTxqN/s+xz/6Q+Mtk6TuNcgUgaeukRE566yNsYrpPF+CrcHDnKjHykZGQTvisH/Qu2/gX/cWvIyJqcqXk+t0ftCGPTwhKUk1x+6IRLY2cYdDIxfSpBB1YPL1YBC43JCkb423648uLGzAZOaQymX5t2LHlxGNcqCukPzFOPU5xipNdd3cTZ07fysR+hyK1sndw3g7f8h/uK5ttflPSx63Typ+9kv1NLcWlppYRyszfPp2JLHTFoUjSOrGYDHkCcZrBg4dMFMyo2lCN9PTKlgcHwx4+o86kq93kgOQ7AjoQo2I8R81bGbsxdSHLTHBBBASJdirqQN9vlkcfQjyGK3fh/Q6/wBdigqjkT/u/ZeSLrwa8Zvm1qWfBLyactkPk774JBJ8Cd8VlW9jPswu9OrD4LNklo4iTpPylsyRrgnffOADW/8A9DZmJLTy7nJ/EVCT01HT448etXY+7uIFSXcsNySxzn0Ix4+O1WV+EzhL2hi/NJfKN/ciMl5cQzmFX1srFR8inO5PT/aY9dsnep72Y4aVDSPvI5LMemp2/MR6DoKu8O7KxQnOASeuxyf5mOWPvW5Ax9KtGLbt9DzNdr4ZY7Ma/V1VntKUrseMKUpQClKUBl8P6n7VnVg8P6n7VnVsxdpmydwpSldSgpSlAKUpQClKUApSlAKUpQCvCM17SgLHwi+vvT4RfX3q/ShFFj4RfX3p8Ivr71fpQUWPhF9fenwi+vvV+lBRY+EX196fCL6+9X6UFFj4RfX3p8Ivr71fpQUWPhF9fenwi+vvV+lBRY+EX196fCL6+9X6UFFj4RfX3p8Ivr71fpQUY5sV9fevPgV9fesmlVcIvwXUmjG+BX196fAr6+9ZNKjZHgbnyY3wK+vvT4FfX3rJpTZHgbnyY3wK+vvT4FfX3rJpTZHgbnyY3wK+vvT4FfX3rJpTZHgbnyY3wK+vvT4FfX3rJpTZHgbnyY3wK+vvT4FfX3rJpTZHgbnyY3wK+vvT4FfX3rJpTZHgbnyWorcL0q7SlWSS6EN2KUpUkClKUAp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4200"/>
            <a:ext cx="4820988" cy="17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75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CAUSES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Micro-organisms (bacteria, viruses, parasites, etc.) infection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chiroguy.com/images/childhood_infe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657600" cy="27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Ta3v5ixp8_dfMn_VG1KmE4one6r9CjxMwRhDMBgGv0kEP5QudU7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" b="6342"/>
          <a:stretch/>
        </p:blipFill>
        <p:spPr bwMode="auto">
          <a:xfrm>
            <a:off x="4800600" y="3167311"/>
            <a:ext cx="2734634" cy="26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993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CAUSES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Insect bites, vaccination and others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buzzle.com/images/drawings/cartoons/mosquito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76600"/>
            <a:ext cx="3193473" cy="2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ASDxUUEhIUEhUUEBQVFRAUFA8UFRUQFBAVFBQUFRQXHCYeFxkjGRQUHy8gIycpLCwsFR4xNTAqNSYrLCkBCQoKDgwOGg8PFykcHBwpKSwpKSwsLCkpKSkpKSksKSkpLCkpKSkpKSkpKSkpKSkpKSwpKSksKSkpLCwpKSkpLP/AABEIALQBEAMBIgACEQEDEQH/xAAbAAABBQEBAAAAAAAAAAAAAAAEAAECAwUGB//EADwQAAEDAgMFBgQEBgEFAQAAAAEAAhEDBCExQQUSUWFxBhMigZHBMnKhsUJS0eEUIzNigvCyJGNzovEH/8QAGgEAAgMBAQAAAAAAAAAAAAAAAAECAwQFBv/EACQRAAICAgIDAQACAwAAAAAAAAABAhEDMRIhBEFRMiJCE2Fx/9oADAMBAAIRAxEAPwD2FxTMzUXFTpBcJM1vpHP9pNpGnVa0QfASZ5n9kJQ2ww5jd+oQ/aepN0RwY0e/usxa4ZXHpFy8eMops6inUByM9FMFcxSrlpwMLSttr6PH+Q/Ra4Z09mafjSjrs1ZTyq6dUOEgyFNX7MpKUpTSkgCSSZKUASlKVFKUASlKU0pIAdOopSgB5SlNKSAHlKUxTSgCSUppSQA8pSq31mjMgdSEmVmnIg+aB0y2U6gnQBIFKU0pIEPKSYJSgY6SZJAjTJVlNUSrmGBK8/F9m6WjhNsVN65qEY+KPQQhFYXbznHi4n1KctV6OlFUkindUgpBqeFKxtE6Nw5pkGP91WvabRDsDgfoeixAEslfjyuJly4Iz/6dRKUrJsdp/hecNDw6rVBW2M1JWjmTxuDpjp0ySmVjylKZJAEkk0pIAeUpTJIAeU0oa42ixhiZPAadVSNrt1BHoVFySJrHJ9pB8oertCm38U9MUDXuDUzwbwy9UFWqaNbMa6eqqll+F8PHb2bA2pT59IKHr35dgPCOOv7ICgMMcFa90ZKt5WzTHxUnY7bXFFOtC2Ix6cUHb1XudutaXHlp1WzTJAievVEFYZHwpD0C4DxxP181dKnT2e5w3sh+YoWvXa14AMtIz4FXKddMzPFyTaCJSTBJWmUcJ5UZSlADpFNKZAGlKa+r7tB7uDT6xCjOKo2+P+mcBwnyBxXnsezoNdo46kFYAo02qRWhHRGhNuqScJgVlMVaWqBCBUVlaGztoR4XHDQ8EAQqwVbCbi7RTlxqapnVSkCs/Zd7vDdOYy5hHyujGSkrRx5xcXTJSlKaUlIiPKUpkpQA8oa/uN1hgwTgP1Vla4a0S4gD/clz13el7ifToq5y4ouxY+TJwG9VFonFRZaucJJjkoimQeSynUhBMuY8udA0zOgRLHNIhuWrj7clzFzfVGVNwAlrjPhBmefJa9Gq4j8o+qStk2lDtsMq1BpnwVlpag4vMf28epU9n7MqP+AADV7jGC0g+2oa98/ifhH6q2OP2zPk8l6iW2ts4jwNDGjNxwb+6e4fTaMDvnV2QHRY+1O02BNR4a0aSAAsG37VU6tTcp4yMHHAE6gfVWWkZlCUuzq6+0Hbu7vSNAgaj8OZWbtLaJa1kGN6ZPQDJVWe0BMA7x4ZquUlo0YsTas6KzvoG6/DgeSPBXP1SYBOfBX7Pvi2A74TrwKlDL6ZRmwf2ibSSZKVoMRKU0ppSQMOp4uT7SZvMeP+2fsmtfiVz8d7oR9F5yGje9nENCchJgwUt1azoIUJQpAJnJgRIUHNVgSKQ7KCFS8IhwVTggCFKqWuBGYMrpaNYOaCNQuXctPYVziWHqPcLX48+6MHlY7XJejYlPKjKdbTmjqm6ugxsnyHEq1Ye3q8VGjgwn1P7KM3Sssxx5SoFvr1znY//ByULQb7oAnd10QndVHvAAJkZASRiMStJuwSB4qhaJ+Bhz+YrJTkdC4w6NRlSm1sTJQtyGuGOA5Z+Z0V1ls178KbcBm4zA6kq97raj8R75/DJn7qaxfSt5q/Jn0rXeYd1oYwZ1HeFvqcyqrGyDy50ndafiOG8fYLK292gqVHAOcAB8LBg0eQR+zr4fw7WjUmUSddInjhKSthlV2GDQOaFuKRc0gHcdxzE6SNQialUQhaZxk6yFB/UauKqjz/AGnsyo6ru1iXFp1y6tGQCJs9hNEeJwjKCV2N7s9lQY6ZO1CxXWz2Og5aO4hRssjQS4d7uiq4uDcgYGPHDMrSsmMbg1oCzKT26lF06zj8Ijmf0QDSqkatMgmScAnqua7AYhBUKQd8ZLuWQ9Ara1bdENCTKWqN3Zlxv0xxB3T5ZfRFhY3Zwndf8zfWDPstcFboO4o5GRVJoeUkyUqRWaVnqr6QVFpkUTSGC83HSN8tnD5E9T91JNU+N3zu/wCRTwtpvWhJFJMgYk0JJBIZEhVEK1xVbmoGUPaoUKxY8O4H6aq54Q1VqcXTshKNqjq2uBE6J1m7Dut6nunNmH+JyWhUfAJ4BdWMuSs4kouMnEdzwBJwHFcrtntBZGtS3qu80gtcaZ+Ez4d46CZB1C0Lvab6g3aYicN7DCRqT91wwfa0KrnVmd6XYbmVOYwJ1PRDV9Am4do9RtLNxwpshusYDzJzVtatb0viPeu/KPhn3XJbC7WVbi3DSY7txZutGYABblyIWT2o7SPtjud24vLZxwbByk6+Sg2olsIubOl2x2ndunecGNGghoA+wXBbU7agndpeL+/T1zK5i/va9czVeSNGDBo/xHvKVGnCqlkvRuh46Wwttao+oHueTBy09F1Wzb+RgcRpxXKsRltWLTIKrfZpX8Tt6d9vQOKPZj7D3XN7P2vOq2qF40hJv0HsMruhvVU1KQdgcRH2UTV3jPDLqpUPsPqUqItgNLZQYScXY65o2lTPJWAp3MQLmye+AFnV7guKueMIVIaBmk2Rk7Oj2FS3aI4uJPsPstGUJs3+iz5AiZXQiqSOPJ3JslKZNKSZE1LfIoymhLfI9EVTOC83DSN8zhqn9R/zu+5UlGuIqP8And/yKTStqNyfQ7imSJShBIaUgnUUBY5UFNRKQ7K3oeoEQ4Kp4SGV2l53T96JEQRx/wBKuF2an9Ql2OFJmA8z+iDrMWzsGs11OIG83A8Y0K3eNk/qY89Q/nRULKq6W7oY0xgIgfqVn3nYOnVI3qhADgSA0AmDkJyXUSnWqjmylYJs/ZVGgCKTAyTJIzJiMT5LlP8A9GsZFOphqwt1wxB+67Vcv2/tHut2vbjuPMjk+AD6geqhkX8WWYHU0eZuop2sAVrrSsdAFAbJefiJP0CyHZRW+4aP0GKiwPedWt+p/RH0tnhuieqPyoEyLKgYIGaPtdplZvcxzVcnewQRf+jtbS8c7Mx0WtTOGGH381xez70hdRZXO8EiLYfTbiryFXSlSJ5ooiim5Yg3oq5fghZRQSVHU7Od/JZ8oREoPZbv5LOnui5W+OjkS2x5SlNKaUyJugQ49fup0TgmfnPJRonErzmjecztuy3Km8Mnk+TtQgQF1l/Z95Sc3XNvzDJckFpg7RpxytUSITqJcmLlYWiTqMpSkMkUxCaUi5AECFW5quUHBIkCVmquwu+6qg/hPhd00PkURUCBuWYJxk4u0KcFJUzsZSWbsO+7ykJPiZ4T7H0WjK6yaas4UouLafodD39oKtJzPzNIHzafVXymlMS6PM6bJzw5K11tKJ2rT3LqqMvGSP8ALH3VlJq576Z3IS5RTMp9qoPtcFsut1A2+GSETbOdfRSsrPeJK0K9PAqez2CEytlT7AtxAkajUc1rbPonQyORg+hRFFmv0RNOyEbzMQOXib+oQJ9ltOBm1/8AvREB5/KR1hNTqPiRDhxacfQpqrHOGvqkVsGuXR/oVM4JVqZGZTDJId2dLso/yWdPcouVnbFqzRHIke4+6Plb4/lHKmqkyUplGUpUiB0ROCraYepNOCqc7xBecejoBDDieq5XbVtuVncHeIeef1ldS04lY/aeh4Wv4Eg9Dl9lbjfZKDqRz4KYlRBUd5aDYixIuVYekSkMmXKO+oSSYAknRRdZ1f7fIk+yKY0Wh6RKo/h6nEHljKUuGYP3RTJEnFDVmq7eUHKIMhsW57uvGj/Cfm/D/vNdRK4m5BzGBBkHgdCuvtLgVKbXj8TQfPVb/Gla4/Dl+ZCpKX0ITJpSlajCcX2uo7tyHfnYD5gwfZU2j8FtdsbTeoteM6bv/V2B+oC52xqrHlVSOr4srjRrNyVdYQCrKZwT1GYFQRrZh3DfAU1g9F16OBCybepulCK5nR2z4R1FxaZaf3WPbV5zWlRqeYUqKXI0N6mcwWO4tw9Rqk+nwqT1AVbXSM56pt1QaBOyiswcZ8kM5yKeUM9qQ7NTs/UxePlP3H6LYWJ2eGNQ6eEfcn2WyStuL8o52b9sdJNKZWFJvseoVziPm+6rp1FK6OAK82u0dJ7CWnEoXbjJt38hPoZVzXYlQ2iJov8A/G77FTWxLZxRcqTUxTvcmpWrnmB6rZVmu62R/iEu/V1XYRB/qeQb7yhqmyHR4agJ4OEfUI4smmmXbMux3zwc+7Bb0k73stm23SANVw+0Klai9tQsJ3c4xkRitqw2m2owPpvDgdFZB0Pj7Nu6tuGaGoNJGPFU07p6PovbEKx16I20uwOtahDvtnRxWm7PkpbmCg4pi5HM3LVq9l7iabmfkdI+V37gom4s2nMIKztxRqlwkgtgt88E8S4SspzL/JBpbN6U0qunXa7I+WqnK3p2clprpld3bipTcw5OaR6jNed28seWuwLSQeoMFejyuK7XWfd1xUAwqCZ/vGDp64KnKurNPjT4yr6FUaggK+cFlWVwCEeyosyOqJ9GVz97Q3ah0nEea6dkLM2ra77ZAxb9RqEytgVs9atvVWDbVNCY4H2K0KVeDjhz0UkUNGy144wVM73H0Q1J8jIOVu6NJCixCMqshSOCrdUwUSaNnYVOKZPF5+mC0ZQuz6e7SaOU+uKIlboqkkcybuTZKU0ppTSpETXcpb8tKsezBCsdBXmo9M6WwinUxS2lVihU+R32Q1F+J6qjtFcRQjV7gPIYlWR7kCVs5oswRuyard4g5jFChA7Q3mw9k7zdBqNWrbF12aJR5KjojUaTiVB9oCMIOqxrO/ZWEscJGbHYEcuSMZWe3MfVXRa9lml0XFuO64Tgsq+7PNkvpHu3E4luRP8AcNVr0HySXa/ZSuHiFFito5sVq9P42Fw/MyT6jMIqjtthMTB4HA+i12CYngoXOy6Tx4mA9QkHJPY1ttBp5rQp1weS56rsB7MaL4/tdJHrmE1O+rM/qMPVuITsTino6R7ZQdamP15Km12s12RV7nNLM4JOfUqSI8WgLdl0jDQEYHmiLbaRmH48HD3CprU4AjoD9yl3fLLJSUnHRDJjjNdmq105ILbOz++oOZhMS3k4ZKmlUczLLUI6lXDhh6cFojNTVHOyYpY3fo80s7otJBwg5LYpXMq3tjsTdPf09T/MbzOTh7rCtbxZ5R4s6GLIpRs6ajcJ674PIrNoV+CL3pCiTbM28tgHF0eE58jxSa0gYHeHHUeWqJe8t58W/oqqVNubTA05ciEypllvWcOnEfpotBlwSEJRYiBT8kiLJOKi4KWSZoSGnaOopVAWgjIhSlZmybrDdOY+y0ZW2LtWc6S4uiUppTEppUiB1LqeKz7tkFaFd2E8Fg320RMA4rgyidCJZamXHqsbat53tXA+FmA5n8R9lPaG09xvdsPjd8RH4Qc/NAUGQE8cfZphH2WhW2sEE81WUJbVS2q5hOD4c35hg4fZaU6JtWF17Nj8S3EZOGBHmEPVtqjcnSOBz9UQa5YcQrjdsIyk8FckmibdaABeOb8TSOeYV7LhpxmUVSoQ1BXOzGky2WniPcZFQ7F02H0aoRIgrBDqtPMbw4jPzCOtdotORTTIOPwPe5A1zii+8nHgEA90kjXTkFKiK2QLWuOWWqi8OaMPEOGqsaI8Wjchxcpsb65nkSckmifKiihftOX10RtJzYQlzs8PxHhdxGvVB0q72GHYe6V0J9mtUpShHtc0yMCFdTrSrDCL+EX8ZX37KzHMfhvNLTwx4LzG8pOpVHMdgWuIPlqvTH2nBYm2Ozra0u+F35sweqseS9lUcPF3E5exvccSt62uG9Vyt/s59B0OEfYjiEfsy/jP1QNs6kw4ISpTh0jzTU7jgrqjd4IEIOU2VUKpUiEiNBTgpByrDlMFRJIspVi1wI0K6CnUBAK5slauxqhcC3UCR0V2KXdFGeHXJGhKUqJTLSYjrHFcPt+saTnlmB3oB4A8Eklw8mjo4tmXbNx4zmTmStKkkkpxN3osWftakCydRiCNCkkrBLZHZV897PFjgtCkcUklOOhy2F96YUA6SkkplRNBX1o2N4YEajD1SSUWNbBdlXTnDEzgibgwZSSQtFnsvpHAcgrWNy9UklIpHVFxTBGIlMkkNmU+qWPgHDmj6VYwkkooky0VT6q5wSSQCMXtHZMdQdIxaCQeBXBWjzMJJK2BTkNuyrEhadq45JJJsrIVBBTNSSSJFzXIimUklEBnFF7HqEXDI1dB6FMkiGxz/J0t5TGaETJLe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328722"/>
            <a:ext cx="3429000" cy="226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888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latin typeface="Century Gothic" pitchFamily="34" charset="0"/>
              </a:rPr>
              <a:t>HENOCH-SCHÖNLEIN PURPURA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799"/>
            <a:ext cx="4146176" cy="32569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113" y="1809161"/>
            <a:ext cx="45872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11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SYMPTOMS </a:t>
            </a:r>
            <a:r>
              <a:rPr lang="en-US" sz="2800" i="1" dirty="0" smtClean="0">
                <a:solidFill>
                  <a:srgbClr val="00B050"/>
                </a:solidFill>
              </a:rPr>
              <a:t>(Skin Manifestations) 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52165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charset="0"/>
                <a:cs typeface="Arial" charset="0"/>
              </a:rPr>
              <a:t>Rash (95-100%), especially involving the legs, may not be present on initial presentation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Beginning as pinkish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maculopapules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that initially blanches on pressure.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Then progress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petechiae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or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purpura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which are characterized clinically as palpable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pupura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that evolve from red to purple rusty brown before they eventually fade.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SYMPTOMS </a:t>
            </a:r>
            <a:r>
              <a:rPr lang="en-US" sz="3600" i="1" dirty="0" smtClean="0">
                <a:solidFill>
                  <a:srgbClr val="00B050"/>
                </a:solidFill>
              </a:rPr>
              <a:t>(</a:t>
            </a:r>
            <a:r>
              <a:rPr lang="en-US" sz="3600" b="1" i="1" dirty="0" smtClean="0">
                <a:solidFill>
                  <a:srgbClr val="00B050"/>
                </a:solidFill>
              </a:rPr>
              <a:t>Rash</a:t>
            </a:r>
            <a:r>
              <a:rPr lang="en-US" sz="3600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The lesions tend to occur in crops lasting from 3-10 days and may appear at intervals that vary from a few days to as long as 3-4 months.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In fewer than 10% of children, recurrence of the rash may not end until as late as a year and rarely several years after the initial episode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06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untitled45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6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NS14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66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SPVasc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8865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49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6934200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Lower limb and buttocks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Extensor surfaces, symmetrical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Erythematous </a:t>
            </a:r>
            <a:r>
              <a:rPr lang="en-GB" sz="1800" dirty="0" smtClean="0">
                <a:solidFill>
                  <a:srgbClr val="002060"/>
                </a:solidFill>
              </a:rPr>
              <a:t>Macules(red)</a:t>
            </a:r>
            <a:endParaRPr lang="en-GB" sz="1800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Purple, non-blanching, urticarial non-pruritic, </a:t>
            </a:r>
            <a:r>
              <a:rPr lang="en-GB" sz="1800" dirty="0" err="1">
                <a:solidFill>
                  <a:srgbClr val="002060"/>
                </a:solidFill>
              </a:rPr>
              <a:t>purpuric</a:t>
            </a:r>
            <a:r>
              <a:rPr lang="en-GB" sz="1800" dirty="0">
                <a:solidFill>
                  <a:srgbClr val="002060"/>
                </a:solidFill>
              </a:rPr>
              <a:t> papules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Confluent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Associated </a:t>
            </a:r>
            <a:r>
              <a:rPr lang="en-GB" sz="2000" dirty="0">
                <a:solidFill>
                  <a:srgbClr val="002060"/>
                </a:solidFill>
              </a:rPr>
              <a:t>hand/feet </a:t>
            </a:r>
            <a:r>
              <a:rPr lang="en-GB" sz="2000" dirty="0" err="1" smtClean="0">
                <a:solidFill>
                  <a:srgbClr val="002060"/>
                </a:solidFill>
              </a:rPr>
              <a:t>edema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Swelling </a:t>
            </a:r>
            <a:r>
              <a:rPr lang="en-GB" sz="2000" dirty="0">
                <a:solidFill>
                  <a:srgbClr val="002060"/>
                </a:solidFill>
              </a:rPr>
              <a:t>of scalp, ears 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SYMPTOMS </a:t>
            </a:r>
            <a:r>
              <a:rPr lang="en-US" sz="2800" i="1" dirty="0" smtClean="0">
                <a:solidFill>
                  <a:srgbClr val="00B050"/>
                </a:solidFill>
              </a:rPr>
              <a:t>(Skin Manifestations) 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25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SYMPTOMS </a:t>
            </a:r>
            <a:r>
              <a:rPr lang="en-US" sz="3200" i="1" dirty="0" smtClean="0">
                <a:solidFill>
                  <a:srgbClr val="00B050"/>
                </a:solidFill>
              </a:rPr>
              <a:t>(</a:t>
            </a:r>
            <a:r>
              <a:rPr lang="en-GB" sz="2800" i="1" dirty="0" smtClean="0">
                <a:solidFill>
                  <a:srgbClr val="00B050"/>
                </a:solidFill>
              </a:rPr>
              <a:t>Joints Manifestations)</a:t>
            </a:r>
            <a:endParaRPr lang="en-US" sz="28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charset="0"/>
                <a:cs typeface="Arial" charset="0"/>
              </a:rPr>
              <a:t>Joint pain (60-80%), especially involving knees and ankles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Arithritis</a:t>
            </a:r>
            <a:r>
              <a:rPr lang="en-US" sz="2200" dirty="0">
                <a:solidFill>
                  <a:srgbClr val="002060"/>
                </a:solidFill>
                <a:latin typeface="Arial" charset="0"/>
                <a:cs typeface="Arial" charset="0"/>
              </a:rPr>
              <a:t> is usually localized to the knees and ankles and appears to be concomitant with edema.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charset="0"/>
                <a:cs typeface="Arial" charset="0"/>
              </a:rPr>
              <a:t>The effusion are serous, not hemorrhagic, in nature and resolve after few days without residual deformity or articular damage.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charset="0"/>
                <a:cs typeface="Arial" charset="0"/>
              </a:rPr>
              <a:t>They may recur during a subsequent reactive phase of the disease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78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SYMPTOMS </a:t>
            </a:r>
            <a:r>
              <a:rPr lang="en-US" sz="3600" i="1" dirty="0" smtClean="0">
                <a:solidFill>
                  <a:srgbClr val="00B050"/>
                </a:solidFill>
              </a:rPr>
              <a:t>(</a:t>
            </a:r>
            <a:r>
              <a:rPr lang="en-GB" sz="3600" i="1" dirty="0">
                <a:solidFill>
                  <a:srgbClr val="00B050"/>
                </a:solidFill>
              </a:rPr>
              <a:t>Joints Manifestations</a:t>
            </a:r>
            <a:r>
              <a:rPr lang="en-US" sz="3600" i="1" dirty="0" smtClean="0">
                <a:solidFill>
                  <a:srgbClr val="00B050"/>
                </a:solidFill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43000"/>
            <a:ext cx="7086600" cy="4724400"/>
          </a:xfrm>
        </p:spPr>
        <p:txBody>
          <a:bodyPr/>
          <a:lstStyle/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Arthralgia </a:t>
            </a:r>
            <a:r>
              <a:rPr lang="en-GB" sz="2800" dirty="0">
                <a:solidFill>
                  <a:srgbClr val="002060"/>
                </a:solidFill>
              </a:rPr>
              <a:t>and </a:t>
            </a:r>
            <a:r>
              <a:rPr lang="en-GB" sz="2800" dirty="0" err="1">
                <a:solidFill>
                  <a:srgbClr val="002060"/>
                </a:solidFill>
              </a:rPr>
              <a:t>periarticular</a:t>
            </a:r>
            <a:r>
              <a:rPr lang="en-GB" sz="2800" dirty="0">
                <a:solidFill>
                  <a:srgbClr val="002060"/>
                </a:solidFill>
              </a:rPr>
              <a:t> oedema ~66%</a:t>
            </a:r>
          </a:p>
          <a:p>
            <a:r>
              <a:rPr lang="en-GB" sz="2800" dirty="0">
                <a:solidFill>
                  <a:srgbClr val="002060"/>
                </a:solidFill>
              </a:rPr>
              <a:t>May precede rash &amp; joint pain</a:t>
            </a:r>
          </a:p>
          <a:p>
            <a:r>
              <a:rPr lang="en-GB" sz="2800" dirty="0">
                <a:solidFill>
                  <a:srgbClr val="002060"/>
                </a:solidFill>
              </a:rPr>
              <a:t>Self limiting</a:t>
            </a:r>
          </a:p>
          <a:p>
            <a:r>
              <a:rPr lang="en-GB" sz="2800" dirty="0">
                <a:solidFill>
                  <a:srgbClr val="002060"/>
                </a:solidFill>
              </a:rPr>
              <a:t>No synovial effusions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Knees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Ankles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Elbows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Wrists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592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SPVasc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182" y="1447800"/>
            <a:ext cx="7008091" cy="381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RUUExQWFRUWGBoaFxcXFxcaGhoYGBoYGBgYGBkXHCceGBkkGhgcHy8gIycpLCwsGB4xNTAqNSYrLCkBCQoKDgwOGg8PGi0kHyQsLDQsLCwsLCwsLCwsLCwsLCwsLCwsLCwsLCwsLCwsLCwsLCwsLCwsLCwsLCwsLCwsLP/AABEIAJIBWQMBIgACEQEDEQH/xAAcAAABBQEBAQAAAAAAAAAAAAAGAAMEBQcIAgH/xABJEAABAgMFAwgEDAQEBwEAAAABAhEAAyEEBRIxQQZRYRMicYGRobHwB7LB0SMkMjRCUlNicnPS4RRUkvEWFzOCFSVEY6KzwkP/xAAaAQACAwEBAAAAAAAAAAAAAAAEBQADBgIB/8QAMhEAAgEDAQYFAwQCAwEAAAAAAAECAwQREgUUITFBURMzYXGhgbHRIjJSwZHwI0JiFf/aAAwDAQACEQMRAD8A3GFCjnuz2VUz+IVyxSZZOFJXVZBUpQAKgaIBNHrhEX0aPiZ44wU1avh44HQjwnjlTaBc0yiQtYYvRSsq8Y8XVblnD8IurfTVnlv4jsji4pug8Pid0Jqsso6uhRz3ZrYpy6lO+WI1fry98EV2KXhcqUaAO5zJqW0FGHQYA3n0D919TYoUZQtKzi56i4L1IIJL7yxdjwygN2mkTJTLC1sBXnHI0csd+sXUqqqSUeRTVpOEcridEwoweRaFYU85WQ+kY+qnrpz1N+I7m3w23B/y+BRvy/j8m7wow9VoV9dWv0juhKnK+urf8o8OMTcX/L4Pd+/8/JuEKMORaFZYlf1K3tp0x5VPWaY1DrPnSJuL/l8E35fx+Tc4UYUJyx9JX9R3A7/Lw1abWpakywtVaqYkUBfQ6++K6tqqUHOUuRZSuXUkoqPM3qFGTWZBoQVAMcya/uD4mCORKVoqpBdKjTo/fohPvPoNnb46htCgKRPICgSRVkgvmwwhznpXpimty1JqCWyNdKFmB08I9dzjoSNtnqadCjBrbOUG56tKYjvqHfcYoLoMw2xbrUyE4RzlM5Lv2Hsi+3l40tKRTcwVCOpvJ0xCjCZs9Y+mrtPv3xCM5YPy1afSV16wy3J9/gWb4u3ydBvCjGPR/aVG8pQKlEYV5k6IVEC32QzZ1uUZy08lNmFIBLGs9WuQ+DCdPlalknjdcScWy6NxmOrBu0KOWrRbpiSFha6KYjErI03wR3Jf6hLdKlKUzqSVKyemZ1HhA1xB0ZYYZQj4yyjoKFGOWW0mchTrVMQQ6khfOAYGmRbFiA6oorVLMtScMxRSoKVhUpTsaMCTmKwM6voFqzeOfwdAPCjk21WmbLnj4RbLH1l6ZZndFpLtU0/TX/Ur3wwoW/jR1Ji2tPwpYaOnoUcyJmTMzMV/Ur3xHvK3rEstMX/Ur3xfKxaWdXwUq4TeMHUcKOXdm7ctTDlFgfiVrnV6RoV1W0pAdalbg5NWFW3Dh7YVOph4GUaDazk2CFGR3jeyualWJLhTEqU5DatRLt5MZptHeUwzggKWkCrhatBTWPYS1yUUSdBwjqbOp3hPHL0y2zABz15fWV74bXbl/aL/AKle+Gu4P+XwLlXz0OpXhPHK/wDHTH/1F/1q98eF26Y3+ov+tXvjncv/AEdqr6HVcKK/Z4/FZH5Mv1ExYQvLhRzbaUc9dPpK3bzHSUc9T0c9W/Epu0wysOcvoLr54UfqVlpseNCk7wR3QNXISKE/JU3ZBqJeUBstLTpjZYj7Im0orSme7Nm9TQX3XLyJNc26Mn3DKCezOyCz0AbNzmAR0sTAfdBZJLsTXpG6Cy6bWskCm872z98ZfkzWODwWaZOHmh21Vm53Dr6mEVt52flEkGoUGPW79D+yCMSAWatOGUQrRYnbQDyTTwixNp8Ad4a4gdIBSOTVmkU4h6EdUSEiLG0XdiozEZHz5MQ0Iq24sezwy7Y1FldeNHS+aMte2roy1LkfcOXnfH05CPXJNn7OEeSps/NYOAROGHni9eENLmV8748qmOzae6PUyVXzv4xCIaWs0AzPDzT3RaXFcr87rcg18gREu2wmav7uT8Ne3wg7uqwAJy3b9/Tm4jN7QuHUqeGuSNHYUPCp63zZ4/4UyQaJyfUccmBcHprmKvNFjILnqYuMtHrxrmBEqVLZqkdjF+qo7xD8ux8ebu9zefCFyiMHMjcglQBLEltKKIFM81Dr7oG72kMSdCex8wX41BghvG3S5QKSGPEZ6O48eMDqFhcuj5kc7MB3evDWOZ4LKaeNXQELZKIzz/Sx8K9Aio2eX8JPJzxDsaCO/EEORnVt5avaN0C90Lwz53HCR2DfTf2Qw2Z5ov2nxpl6tQ8M6RFWKjr98OTJr9/j74WHLhGkwZsufR9Ka8pR+7M9RUDe0CQbZaNfhpvrrgr2CH/MJXRM9UwNX5L+NWj86b/7FRXDzn7IJT/4l7gzeQZJTvDjpeJ9xlCkhSiQcjvpWndEa9EOpI3g+MNXaMM0pbJR7Gd26C0AbShlahvs2aUsB9ct6SpZGFJfKrOQT8l8m81iDfi0InoKQMCQqgb6W6uZeG7FKQpnLJbPMuCKU3wRpsiVpICAwSCAUirpIzelR4QjNA2o8TLtppg+DWnNJqBWjse6JaLYFIdOREW953dyktQUgIYMoPkXIbwPQYErmXycxUle909EN9m1tL8N9RFtKhx1ouVILAdsV172UhBL6GLgDviDfpaSa9XTDqqv0P2E1J/rR92alcxJBwlqGoy/tnB3d05CEfLSVUcYxnoK8WrkM4Gbgso5IJUAQQKEU63gmstklBgmWgmjsA+T1HF+wRkXzNZBJRWT3brSlfysAUEOSlTj8KRqAS7558Ize+CFWgtk3if2gxvG7gAFKSkEBwAkONdKN49kBSQVTlv9Zj2wXYx1VkD3skqfAnzkxFWiJkzOGlCNM0Z2MiORDaofmGI01VDFbLovJ1Hs981kfky/UTFjFds780s/5Mv1ExYxnnzDhRz1aH5Rf4j4n3x0LHPloPPV+JXjDHZ/OX0Ft/yj9SJeFt5OUtR0Sa9wgWsKKAnpPSamLXaqa0sJ1WoDqDkxGscpgB5/eBtqVMPSGbJpZ/UW13ULnLy0E92EBnS9DnTPfpFHd6UuHLDzkNYKJd1AJK0nEwqDRt2msZ/maqbS4MkLnrCwtsqMHZqUEWS72Q9EFQatRx3mK6zS35rsSOdxOpy3HviV/BYX31PH+0epsqcIvmTRJRPSSimH5QIyf2e6Bu8rGUKB6lbuB7++LtVntISlMlOAqUGVSqVAvnSmB+uLa9rjBRzqnDzjoTqWg23rOnNSFd3QU4uOeYBzpjA+dOmIS5hLt5rDttklK1JJyp25ePdHuyWaj+cv3jWRmpRUl1MnKDjJxY5KkADo/aEqzqXMTLTQq7gDX3f2iQkUPRwhbNJMy3PolTdAHvL9sBXld0qeVzfANsbfx6mHyXFhbYLmTKOECqUh/wDd/aL6XIYePQREFEx560/eB6glPnri3mRm11ZoH2K28qIJdgWD651OnOiRJaWnESWAAD7ujr0hWmyCYnCS2R9uTxWzpqlDDiJINGBq3BzHHJ5LEtSwV1ul8utQGEKI5vDp3jKvHSK+7lGWpUqYX3bhqxOhMWUqyc4mY6C1Nx7eMDluUV4gh2yLZlq1OsVMNgtS09CVeVmp0Zb+EA+BrUwDOkv1VHieyC6TapqkEL5yUipyI3ZQL2lOG1oUKgggGmoFDxzg6weKyFm0YNUmmS1Cvb4w4EuB51jwiqvO/Xsh9VB2xqTLFz6PT8el9Ez1VeeqBjaNfxuf+dM/9ioKPR+Pj8voXr9xUCd/F7bP/Om/+xUVw85+y+4QvKXuV01DzU8E+JMNWZANpU3Ad0SgKqVwA89sRbqS85XT7BFO0PJ+ofs/jWXogjslmYu7sAGeC+4bHzVEiqg1SMqZeaRWXTJB/tFii1cioKYqDtkdXyA1jOpYNHKbmtKKi/rKZaljE+MvzmSCkMkhSgPlsRnugC2lurCUzUGqCHq5bKvGNX2kWhY5QHDgBKsSVEKSWNBkTQ8YAbyCsM5SmUFihFHDHCcIo3HhHsZaZJo4nDXT4kTFQNuHvirvdGJctBOZc7mT+8WFkmBUsK4DwhqyWYzLSss+EBI4HM+MaW9qaaDfczFpT11kuxf3SklgxqQBSjHKmsFV3siYJRwvhcAJZkpAdy5ck9x4RBsFjwsSdP26v2i8sk1OBWKmAsSakjQ0zcVbdGZRpJciov4gg6P36gcf3jMZKSJ038Y72MaVeVoRNcAg561BDO755isZ8lLT1jRwewQfs/zgG+4Uj0vPdDSzpD8wuYZUI0bEURma8R5iaRLUIZUI4aCIM6f2e+ayPyZfqJixiu2e+ayPyZfqJixjOPmHCjnm0Dnr/Er1jHQ0c8Ws89X4j2uYY2HOX0F19yj9Qfv5OKdKH1QonrIAiTJkMQPfpH0qBnqfQJHWz+2FKmYpuHSFO0JOdaXoP9lU1ClF9y1s0qoIL13dWsGV1KM1BlL5pCWJBGQOugakBUqZXCMhXyYv7HJBBJd2PDQ5dwhcuA3nFSRZyZYxJUDTeBma5P0xYS5wQFD6ZdhQKB8vSBxM8VDkNk2dRnEoWflMCl1UkuF0oxby++PUeTj3CSRepEuXiySqXV6uV4WP+1XcYKLRIC09MZLtvPmS5SZMn/VmlKhoE8kcZ76f7hGk7LXhy9jlTHcqQCeyCIxajl8n/QoqNauHNf2Ae0tiCbTqza6sfBjDEtNOrhBPtZYgSF1dJ7u3rygXQlz5yh9YVFKlp7CC/puNTPc+0DufLVgq2AuoiTyigxWonixygXlyscxMsMSo5OxIoSz67njUrvQAgAZAdBDaEaEboF2hNSkodgrZ0XGEp9+ANKm4LxmpOqEKHWCD6sXdqtYCH890Cu0NtAvIAZiUH/qV74s7Df6Oekh2AzIq4Lt51hNq5ocqm3h4JVutiShnIdjXJtaaiIMqakLIoGBembhvpex4aUfpMVJqRm+WXQ3hFLbrYoqenAClDv8AGOM5CoUuGCZeJJSGemp8OjhFMqYlJP1vPnriabZ8GAXKvPblAraZjzCQWrw6K0ofdHPMLjAvJNrSxB1Bqc8tN0DVqWOXQQXqWPFlD3dkTVEs7lgWfoqaxHVJqhacsYfrYe2CrSWmrH3ANoU06EmiXJT5649zZmcOlHsiHN06fJjWGICD0ev/AMQl/hX6hEDF8oa2Wk/96b66vfBL6Oz8fl/hX6p3wO7Rqa02g/8Aem+uqOKfnP2QSvKXuVKVOlR3n2mPNj5q+JY+eyHbMl0dviYbtqggo3g9x8iPLynrpMJtKnh1kHN1lk4jlEz+IKw4dg7Nx6YHrutvMAJffFsZ7M2uUZlmmguOSyRYpQlYVkzFYSSlRJLEglgM6tA3tNYJaEHCgDfhpSufCLwJK5QwzCksWIDNlv4iB62SFzJahMBoThVidShVi/1akMY5Z314sEbjmcxSPqkjq08Yn7PWgpXNVpyh3OWIDDpAaKhKTKtKkHIgNxbWJFytjqSAVqdnqCSdOiGtzV12sBTa0tF1IPbuPKLLI+WOcCXCRzqmuuoFYu7ssxKAslSOTBQwDJISflAVYHLjvgfuOehACQMKlYkhi54mnVUxNu6elckpUg4UqNSoqJUQQokjphWhrLrgi2yRybs5BP0s2PGAgL+MzegHvg8vKeFJYNTqypGaXrN5K1pNWUGPbBllPRVTF96nOkyxIhkprEgiGliNMZ2LGVQyrIw6oQ0vKOWEROoNnvmtn/Jl+omLCK/Z/wCayPyZfqJiwjNvmMEKOd7aXWv8St28x0RHOtpUcavxq8TDCxeNX0F97/1+pBsdgXNnTDLSVEFqAnQDSPk671yrQZa0lCqFjmxD0bMO8H/omuspRMmrFZhcb2cxW+kBjeKGzEsafeU3eYT13qlKfdsfWssKFNdF/QPISy1DJQ0MEVklnkga7iD40h217KvIVa0llSyMSdFI+l1h3HQd8NWME40F3FQw7ADoD7IGceAwjWjnGeIxyoxUIHnJ8zF1s/KxKwguScjkW4tFDbrmmS1JViBSt+ogOx6gYvtkLNMWrlBzQCHI+iN1Sztujhcy6bjofEj7Uy/jCAcwlTt0pEWnovth5KZZznJWoAHUHnI6sKhFftXIItYUcigseseyB4X6bBbEWg/6M1kTPuqHySeBFOoQ48PVaJro39zMeJi7cX1S+xou0sxKcQUs4yHCQcI6aVPWYBrMvOlQSN+WXTGlXfNk2nDMASokUJAOfnxgeva5pMm1J5Q/BrBUwo5BbCWo1YHs6qoTcm+DCbujvEI04r9S/wBZA2VuwzZxKkqYMQSCBT6QPTQEboPrba0yJSlrOQcmgdhr2RRTtsrLZ0FThKUigyoN/H9oy3aXbibeizLkuizgsteTj6qeJ3xxiVao3Hi38HTSoQSnwSX+R+674VarZNnqFFsED7iSQD1kk9DQe2DkicNAwIPTvjP7rkcnaJGEMnnIYZAMFJHce2D+VsoVMQr5ThZ3H2iK7uh4NXSuyL7OsqtPVJ45nqwyCpa2WcADMDQk08DEK17PqWrgGatdaw7Ms/8AD2nkBM5vIhYJ34lJPexHTFrdljUo4gokal9+bCBlHjgL8Tg5J8ALUll4TpQ56QjcLnNyVZ6P7oKjZ0zFLBIDzcAZqFgfFxDqNmVBbkgpBqdKZR1oaOldJp9Cs2SscqZjkrSC+IjoCsJ6CKHrEN7WbMS5El0lmqlzmoVAJ6ooLsnKsl7YlJZC5i5ZViJcLZaQxoBTujSL8kS50tlDEKKAAeoyPCCHDRh9eDFviueVng8pmXLtAABGRZux2iCqcSeuGLUkoWtIDhKiNdS+vAw2Jn3R56vLRpqctcVLuZqdNwk4hd6O/n8p90wf+B90De1B+NWj86Z65gg9HCibwlUYNM9RQge2kHxq0fnTfXXHlPzX7IsXlr3K+xLYZ6nz3xCvldej9okJLdvs/aK+8F4sXXF9T9rRZSX68l1dlopnUiLywl5daknUjtrvgVsRdPnTyItbESXSrJssquOtoyU+DNpCOYJhmlKghIbSrbtc4j2mUwB0qG6cmO4dHhDtlnFaEswAIBepoHNKMOPCPVps4mIWg/Kd0k06C2rGnRHnMFfDmZdtaMMxKh9FTHrD6+ax8uOeyioV+UfFvCLPa66yQtxp2EZHtp/cQMbOT2fh4E+/xi7LdPSUcI10+4eXchSXUcQJQeakMA/NDH61CWi+s8lCEUBBzLvnkX7Iq5EtczArFkDgrQLGajv3RdchiA3PziOJD+7rMDoLqSyV0yY+VRANtfZKYhpWDq0y2Vkwzbty7IpL+seJJo8WReGD1FqiUd12vHLB1h6bFBc84y5ipZyeL5QjU0KviU0zNVYaJjShDMwe2HimG5vsi1nsWdO7P/NZH5Mv1ExYRX7PfNZH5Mv1ExYRm3zGIo5xtkwPMrV1DvMdHRzZbZIJmZviV2vBtryn7fkDuecfc1XZc4JQIAAbQ+zOAe2zVWm8FzQCUIUEUBLtnQaVg6uFLWNirEWLndAfsUy7TPYkNNU1SAQSCDSEjTwOISxLJoW0iR/AzAAA6CKcQ0ZzszImTihTKIWA5q1AGrBrtvaFIsZbUEdZFIrdhZ+CTJFSyQKCjimfVEnxLKMtGcc2fNvLFyMqyYThSJqQrWinSe9UfV3XyEsETMIJ5wBIcdtAwaJ3pM593laQSUkEUY9+VQIrLptcm1yEEkEqSllEEqBbp4x5NdjujNr9zPW00xKpcqYMnATV6MQQ+tYGbbZUTUKQsOlQYjzrBXtVYgiyywnJCkivTXxgWHhD7Z3Gk0+5ndo+dldv7BGzX7bboUyDyknNJNQBucZHhHy9NprwvMiYkBAl5McLvnVWfRlBgAcJ6KaxECiNPFtfP947/wDn03LJFtCoo469wSs+y0+aoG1TCRngCnJ9g6oK5dgSgJQhICRkB+3RH0PU7v289UfVFb5v3bx1wXToxpftQHVrTq/uZKwhM2WTkFivQC/jGu3cnmDiO2mcY1ImkzpQUacoHdtxbwjWrDOOEDUcRl1l4SbReK/Ht+RxYrNDC7/gFr0u/lb4UHIayoA3AmYo9eUFFyXJyCVOoqJ9rkxQ2iyqm29RSsoVyaKgOQApWnb3QXS5wZsTkdsARxJ5GE3KMdOTE5Uqei8uXVPXyX8WXlF8ISZhTSrO7HLfG1TQMLvmOkRkd9pc2lsxMmENvSoqHeIPNn+XmjHNWDLYcngDkg1qSC3bBdxCMVBxXNAdvJzc9T5MCttrtKpi8JY0Ug/fQXHgB0EwUbLXmbRZUrKgOaHehHByadUV+2tkwKSdFEiubsSSSM8h2RC2UShaZspRACVYg/3udp0mPJrVQjPtw/B7B4rSh0eH+SqvhCU2hYTVJAIao1B8IhKatA3R58mLjaSypQtGEuCCH6nGvCKpWXVDaxlqor0FN7HTWZfej8fH5XQv1DAvtFM+N2j86b66oJvR/MBvCU25fqEQNbQp+N2jL/Wm+uYJh5z9l9zheUvcprUpg+8jwMRORdKjwMSre+FuI8DHmfSWwzNIva5ncXhLBZ3dZcCAGJxAO3fE60SFJfUtm3YOqJtxy/ghMZ1Mkewtxh+dKIPORzXASK1rRzueMpVjiTNfb1dSRKuK6klPKKPycswEsKk9cXybCFstKnYAgg0NC9Mi76x9u2wiUAgrcqFEqy8Hi4kWZMsEkJSCXURRqV88Y8jEGq1Myz/gDdr7iJSTvGgIYNvHGrmMWnJ5C0KBok9zx1DaLsSUuH4AkkdQyjF/ShssSozEILgOSBQjXr1jtcAdty5c0XuyoJsiDQkpp1ipcRc3dLxKU/yQouXcZBxlm8C/o4teOxpTRxiTWjBJp0UIgxu2yqwzAhT4iSMQIDnOoYmvg0cSXEsU8rJXWyVQuNTo2rOng8VVrsuJOdX4HhBRbbvOAAqAWBVhrkSASadLxUKshEv72uLUjrp1RzgsT4GV7UWMypqZg3sYsbLPCkAxZ7W3cFILVd2YajOA25LwwnCYa2FfQ9L6iu8o55BEuGZvvhzHHmaIdsWrgzpnZ75rI/Jl+omLCK/Z/wCayPypfqJiwjNPmNEKObLylPyuHN1EdLk+xo6TjnKeWmL/ABK7jB1ms6kBXbxpYdbD3oLRZ6KfClj2RRej7m2+fLBw892bMOoNwyEN7HX5Z7LIXiUBMQVDD9JSS7ADUZeXir2ctik2wTHwmYVOc6uFgdjjqhcqLUJ+n5GDqqU4+v4Nd24s+KxTOCSesQD7ATiFKlv8lTtwXzg3CpHVBzPtHL2VYOqSOGUZfdVqVImyl5BToV2lSf8A67Y8jHxKcn2w/uRycKkY98r7GpbTyMVimhq4D1NWM62NaXOmyj8ktMl1ySsl0jgFAtwIjTeUEyz0III3xkM+ZyU1C9AVIU1CAapqOKW64igpU5pdMP8AJNbjOPrlf55GgbRKezKYOAH6xWBIpYiL2zXkJlmXUFknIndq8UQyT0DyYO2a+EvoA7Sjhx+okIGsNLRV+iHwN48tCSOA8iGoqIqEAEuND7DHtEsHqeH0ocv5yj4uWH3f2j3JCpvuWUoxDOWpK+pKg/dGtXBPE2SlT6DyIzW22fEgpJzCh2iCDYu8viQIJxpBBYB8Seac+IhNtOPGM/oOdmvKlBFwFgXksa8kg04FbwQzkOkgOKbtOsQHXDbVLtcpUwALVLWCBwUlnIA4wcz/AJJ6IVwSaGlbMXhmSWhaTMm4cjMmdFCx7x3mCbYi90ybJhWSRKXgzJ5r8xh+FSe8wLJTz1fjW/SZijFjc14mSqaQkHmJUAcsTlL0zo0N7qOLeL7Y+wotG5XMo98/cv8A0hB5MtegUO8Ee2Ai6LOZkyagUUU4hVnwuDlwIgpvC8F2qxzCtJBSC9Gqmow1qKQGicqVMEyWWUk0LdRfg1OLxxaxVehOn6/79iy5k7a4jMt77ulUoAYsSUhDFmzISczXOKZSCrM9PkRKt99TZ7cowCcgkEB9CSSX6BSI4nDz3Vg+0oypQ0vuAXddVp6i99HyQLfK6F+oqBfaRPxq0cJs311wU7ALH8fKY6L1+4qBbaY/GrR+bM9dUXQ85+y+5yvLXuVE3JP4vYY8pTimgaJr1x9mLomuvsMerrS7q3mCT3OI5Cq5Jh5Fk5hW7KrvBGm2S0qSVl6UBGZGZrwga2QUeXKdCH9h9kHtquZK8KqBs6eEZu6hirLA8tKsXTjqI9l2gz+DLjIjXVx2xY2S3qmy1MmoDurXt1iPY7lwnGVc1+2LqYEhDsADnxgdJ9Qic6S/ahXZKUZQCyCqrsd5MV19XUFgpbTdDt0TpaFTMBLhBIS+5nbu74+2m8RMQFJoDv8AO+OuhW1+ptcjMrruUWW2LlgfBzeeA55qhRaaaFwe2DuxjJgA2WkDt7/BT5M5bGUV4VH6oVzXfc7GC2SEhMeIkipv261zAFy6KFDoSOnhAFbUqCwmudSPAvGm2i90ygaOWdh1e/ugJ2qPP5UJZLORrxyz6orkg23qOMcSXDuU5UFBlGmnTGe7TXUZM3EAQldRwO6NAvC6JxTysoCbLUA4BIJGeJKtFViovK7ZsyzuvFNs70mEATZKhQhQHygDmOuO4PAPcNSBW6rzJ5pi7K6GKOVcU2XNIWGbXeNCN4MXaUMmH9nKUocRNWSTOndn/msj8qX6iYsIr9n/AJrI/Kl+omLCE75hKEY5qtU7nr341eJ9kdKmOYbWv4RfBSvEwbZvDYNcrKR4USfPnyYsJckiViS2JJCh1Gv/AIkxClJr586RcWIsGankQc4KcWn1Atbg0+xo+yFtxyE1xAsFOnCxIpkahw0Ad8WU4ZodsC1KHDAp6dTjrifct/TbOlSQjG7sSoAVOahmCH0eGlksXIJJJJ3k598AWtvKLlGSwsYDbq4g9MovjnJc7D3gBiQVvoBiiovuxpC5qSKFZAB3khQPSC3ZFnsilISZamASc2GIE5HFn7GMVN/W0TLQpiCkKzFQVBIBI4OP7xVZU3Cq4vsy6+qqdNSj6E6deCVyQlKVpmEMokUAZi5yVwZ3pvhoTAPO6Gglu7z54R9RJhnSoQpZ09RRVrzq41dD1MmV/aEg0p1dTd8fTIEOoR56YteCrAghhHxZhzrhtYB398eHo3My8OzhDezBCLVMs6lYRO58s7jQTEh+kK/3GPk7z4RVz5WNYBdwQUlJZQOQKSMj7zFNxQVaGkIt67o1NRo1vugWe1SJkvEygtJxKKjiYF68AYvlzFKSdxG5u94zKy2qeu0yEqnzJjYsIVgGaWFUpDl2zjRrHZlIkJUTiJwghsnNavWEFWhKnPA/p141oam/QzRJaYsHSYfWVEy75wRaEkjEkpIUBupEe9pOC1Tk7ph7/wBzDsi0lLKAdncbwUlJ7j3Q7qQ8S30+iEdOp4dxq9WGt8WQiWhCTiC0qqQHYDLj058YzlUsYR50gxtu2spUtDOVoqEBJd2yLjmjiYD8Rbjruc597xRYwalJ44F9/UUoxWeJGWnKGlIz85RJWOHjDMxbQ2FZf+jxH/MJXRM9QwMbS/OrR+fN9dUEPo7mveMoPpN9RUD20Z+OWj8+b66oog81n7IKSxSXuUdqLADiYm2EMBES2CqRxP8A8xMkAwSuZ5P9qLe4reJU4E5YVDwPsg/tE1SbOnAVF1AV0xFz3PGXFO+NgkSRMlyAkjnLHYEqLwn2hTxNSXUY2VR6HHsV142iemQlMsOVqAHChL10YHuh8TJqZSUzA4Uwc15xOvAh+sDfF7ellGFGBirGB1MX7or9pbPNTZlLQQopwkJdslA5iFuBgpJpLBBtdjmSimdKbFLLgH6QyKTwIp2botLhly7SkzsLoUpRQCKAFR03xZKuxK04VF1N3xRC3rs0kSJaXmFakoA3O79QVE5ET1LC5ltfOzsq0SlS1hwQzHogMua7lpWUqWorlES1OaFDfBrb62FgTvCjFwqVb0MVMpKjVicSRvFGh66zgXPUoYiEoDZORiMcvidxzHk8jVpQLPOTOWEqlF0TPupU3P6Eln4PEFV1iZjQAFEKITUNhPySDuKTnE+89rJOEDCV4hzgli28Nr0QIXRtQiy2xKMZVZ8khSSFSkqLhJcA4El2d2B4R1GGt4R45OCzItbou6bZ1fw8xIEiYp0kH5CjmD91R7CeNI963VLsU1UxLqlqpOR9FQ+snTGO8OM2g9vK75c5GPHmKEGmXeIEL525sqLOqWVcpNGJJCQ7tRycuuOo05N4jxOHUjjLAzaO6xyYKE8yWQATRQlrySd4SoMDuaBJQZ4v742oXaHSAEI5ow5khGTnreKOamHtrTnTp4mK684ynwOmtn/msj8qX6iYsIr9n/msj8qX6iYsISvmFoRjl61K56/xq9asdQwNK9HNgJJNmQ5cmq9c/pRdRqqm3krqQ1mDSRXzwi1shp1/vGzD0eWAf9MjtX+qHE7B2IZWdHar9UFq8iujBJWsn1MklkltMuHGJAr3Rqw2Ksf2Ce1Xvj6NjbJ9gntV74632HZnG5y7oyWZZwqpAprwMM2xIA6H8CBGw/4Osn2Ke1XvjyvYuyHOQntV74m+QznBNznyyZdIDpBOceklqCNSTsjZRTkU9qvfH0bI2X7FP/l7483yHZk3OXdGYJ0bzQx6C404bKWb7FPar3wv8KWb7FPar3x5vkezPdzl3Rly5g6I8AFXX/fwjUv8H2T7FPar3wv8I2X7FPar3x7vkOzPNzn3RlE3I9XfFfZB8JGzq2Qspzkp7Ve+PCdibGC4kI7Ve+Pd9h2ZNzn3RklqWRMlqSWUxYtkoFJHU+Y3dxlY9v0CTgmylhQGgcFtysu1jwgqmbF2RTPISWyqr3wv8GWT7BParX/dA9WrSq4bT+AilTqUlhNGS2m1KnTpk1QYrUVMNMmHFmiTLy89EaiNjLJ9gntV749DZGy/Yp7Ve+L1eQSSSZQ7SbeW0ZTNHt90MTD19e6NcOx9kP8A+Ce1XvjydirH9gntV+qPVew7M83OfcxqZOG7d5eK60TSfPHWN0Owti/l0dq/1R4Po/sJzs6D1r/VHjvIvozqNpJdUZh6NVf8yk/hmeor3xRX+fjlo/OmeuqNzu/Y+yyJgmSpKULDgKBU4cMczuhmdsFYlrUtVnQVKJUouupJcn5W+OIXcYzcsPkWu3bjjJz1a/lI87onJyjclejm7yQTZkOMqr/VHv8Ay/sP8ujtX+qL9/h2Zw7aTSWTDUiC3Z3a1MlKUzArmGihWjMx6iY0YbAWH+XR2r/VH3/AVh/l0dq/1RVVuaNVYkmd06NWm8xaKeXtbY5ypSJc4BZcVChmlmchniy2lnyZVjmEqGVK1J3DeY9j0eWAf9MjtX+qHFbC2I52dPav9UAyjSzwzj6BanUXYYG2ViEvHy6C9Wd1OdMPyn4NFLs7tpZZsxS5pEtYUvBjLc1RDVydgIvU+jywByLMiudV/qj0fR/Yf5dHav8AVHWKOOvwc6qmegzee3lklJJ5VKzolBxE9kDGzG2kudNWmYAgrUSkHUZAPvbSCv8Ay8sH8sjtX+qPv+Xtg/lkdq/1RP8Ahaw85+h6pVE+GMEqz3VIxcoEpxEZwF+lSRZxJCiwmhQwNmXoRxDeyDyRcUlAwpSQPxrPiqIFr2EsU1WKZIC1b1KmE96orpNRkm+h3NuSZgcu8JgBRyi8H1cSsPY7REKo6BHo5sH8sjtX+qF/lxd/8sjtX+qGivqa5R+wFu8urOd1K1hFdI6G/wAtbu/lUdq/1Qv8tLu/lUdq/wBUTfo9md+AW+z/AM1kflS/UTFhDdnkBCQlIZKQABuADAdkOQpYSKFChRCChQoUQgoUKFEIKFChRCChQoUQgoUKFEIKFChRCChQoUQgoUKFEIKFChRCChQoUQgoUKFEIKFChRCChQoUQgoUKFEIKFChRCChQoUQgoUKFEIKFChRCChQoUQgoUKFEIKFChR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96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371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SYMPTOMS </a:t>
            </a:r>
            <a:r>
              <a:rPr lang="en-US" sz="2400" i="1" dirty="0" smtClean="0">
                <a:solidFill>
                  <a:srgbClr val="00B050"/>
                </a:solidFill>
              </a:rPr>
              <a:t>(Gastrointestinal </a:t>
            </a:r>
            <a:r>
              <a:rPr lang="en-GB" sz="2400" i="1" dirty="0" smtClean="0">
                <a:solidFill>
                  <a:srgbClr val="00B050"/>
                </a:solidFill>
              </a:rPr>
              <a:t>Manifestations</a:t>
            </a:r>
            <a:r>
              <a:rPr lang="en-US" sz="2400" i="1" dirty="0" smtClean="0">
                <a:solidFill>
                  <a:srgbClr val="00B050"/>
                </a:solidFill>
              </a:rPr>
              <a:t>)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charset="0"/>
                <a:cs typeface="Arial" charset="0"/>
              </a:rPr>
              <a:t>Abdominal pain and vomiting (85%)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More than half of children with repeated abdominal pain,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May be associated with vomiting, hematemesis rare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Some Children have black stools or blood in the stool, diarrhea or constipation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Occasionally intussusception, intestinal obstruction or intestinal perforation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9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DEFINITION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4343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HSP is a small-vessel </a:t>
            </a:r>
            <a:r>
              <a:rPr lang="en-US" dirty="0" err="1">
                <a:solidFill>
                  <a:srgbClr val="002060"/>
                </a:solidFill>
              </a:rPr>
              <a:t>vasculitis</a:t>
            </a:r>
            <a:r>
              <a:rPr lang="en-US" dirty="0">
                <a:solidFill>
                  <a:srgbClr val="002060"/>
                </a:solidFill>
              </a:rPr>
              <a:t> characterized by </a:t>
            </a:r>
            <a:r>
              <a:rPr lang="en-US" dirty="0" err="1">
                <a:solidFill>
                  <a:srgbClr val="002060"/>
                </a:solidFill>
              </a:rPr>
              <a:t>purpura</a:t>
            </a:r>
            <a:r>
              <a:rPr lang="en-US" dirty="0">
                <a:solidFill>
                  <a:srgbClr val="002060"/>
                </a:solidFill>
              </a:rPr>
              <a:t>, arthritis, abdominal pain, and hematuria.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It </a:t>
            </a:r>
            <a:r>
              <a:rPr lang="en-US" dirty="0">
                <a:solidFill>
                  <a:srgbClr val="002060"/>
                </a:solidFill>
              </a:rPr>
              <a:t>is the most common cause of non-thrombocytopenic </a:t>
            </a:r>
            <a:r>
              <a:rPr lang="en-US" dirty="0" err="1">
                <a:solidFill>
                  <a:srgbClr val="002060"/>
                </a:solidFill>
              </a:rPr>
              <a:t>purpura</a:t>
            </a:r>
            <a:r>
              <a:rPr lang="en-US" dirty="0">
                <a:solidFill>
                  <a:srgbClr val="002060"/>
                </a:solidFill>
              </a:rPr>
              <a:t> in children</a:t>
            </a:r>
          </a:p>
        </p:txBody>
      </p:sp>
    </p:spTree>
    <p:extLst>
      <p:ext uri="{BB962C8B-B14F-4D97-AF65-F5344CB8AC3E}">
        <p14:creationId xmlns:p14="http://schemas.microsoft.com/office/powerpoint/2010/main" xmlns="" val="1898300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40763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SYMPTOMS </a:t>
            </a:r>
            <a:r>
              <a:rPr lang="en-US" sz="3200" i="1" dirty="0" smtClean="0">
                <a:solidFill>
                  <a:srgbClr val="00B050"/>
                </a:solidFill>
              </a:rPr>
              <a:t>(Renal Manifestations)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7666037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up to 30% -60%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patients in the course of 1-8 weeks.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Usually more rapidly progressive in adults. Rare in </a:t>
            </a:r>
            <a:r>
              <a:rPr lang="en-US" dirty="0" smtClean="0">
                <a:solidFill>
                  <a:srgbClr val="002060"/>
                </a:solidFill>
              </a:rPr>
              <a:t>children.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May present with hematuria.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Usually resolve </a:t>
            </a:r>
            <a:r>
              <a:rPr lang="en-US" dirty="0" smtClean="0">
                <a:solidFill>
                  <a:srgbClr val="002060"/>
                </a:solidFill>
              </a:rPr>
              <a:t>spontaneously.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1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SYMPTOMS </a:t>
            </a:r>
            <a:r>
              <a:rPr lang="en-US" sz="3200" i="1" dirty="0" smtClean="0">
                <a:solidFill>
                  <a:srgbClr val="00B050"/>
                </a:solidFill>
              </a:rPr>
              <a:t>(others)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3434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Food </a:t>
            </a:r>
            <a:r>
              <a:rPr lang="en-US" dirty="0">
                <a:solidFill>
                  <a:srgbClr val="002060"/>
                </a:solidFill>
              </a:rPr>
              <a:t>hypersensitivity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Cold exposure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Autosomal recessive Chronic granulomatous disease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</a:rPr>
              <a:t>Myelodysplastic</a:t>
            </a:r>
            <a:r>
              <a:rPr lang="en-US" dirty="0">
                <a:solidFill>
                  <a:srgbClr val="002060"/>
                </a:solidFill>
              </a:rPr>
              <a:t> syndrome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Small cell lung cancer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215423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  SUMMARY OF MAIN SYMPTOMS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Rash: rashes are most common on the buttocks, abdomen and legs. </a:t>
            </a: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Joint pain and swelling, especially in the knees and ankles.</a:t>
            </a: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Abdominal pain, along with blood in the urine etc.</a:t>
            </a: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Kidney failure.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6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MEDICATIONS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Usually self-limiting (1-6 weeks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AutoShape 2" descr="data:image/jpeg;base64,/9j/4AAQSkZJRgABAQAAAQABAAD/2wCEAAkGBhQQERQUEhQVFRQUFBUVFhUVFRUUFBQVFBUVFBQVFhcXGycfFxkjGRQUHy8gIycpLCwsFR4xNTAqNSYrLCkBCQoKDgwOGg8PGiwfHyQpKSwpKSkpKSwpLCksLCkpKSwsLCkpLCwsLCkpKSwsLCwsKSkpKSwsLCksLCwsLCksLP/AABEIANMA7gMBIgACEQEDEQH/xAAbAAABBQEBAAAAAAAAAAAAAAAEAQIDBQYAB//EAD0QAAEDAgMGBAQEBQMEAwAAAAEAAhEDIQQSMQVBUWFxgQYTIpEyobHBQlLR8BQjcuHxFWKCFjNDohdzkv/EABoBAAMBAQEBAAAAAAAAAAAAAAABAgMEBQb/xAAnEQACAgICAgEDBQEAAAAAAAAAAQIRAyESMQRBIhMUUTJhcZHhI//aAAwDAQACEQMRAD8A3LWp0LglUlHJVwSoAQBKuToQAkLoSoTH7Up0fjdfc3eeyTaXYBUJCFU0NsuqXADGxI9JqPcJiQJaB3KhdtKtm0fk/wDrp5p6TEIsdF5CSFQ4nxA6i4B2V4O4tNJ4019TgdQrPZ216dezTDhq069uKE7CguEJi9pMpfEb8Bc/2RVckNcRqGkjqAYWUbUFSi10EuI9c7naGVM5NdDSRajb41LQ1u4ufc9GtBKmZtemYuASJAJieQzR84WWZmpz/Lp1hoBUc9hA/qaDJHTrKscBUpObmrUD5l//AC5mDhYRI7blpFNoll1h9qU3uyB0P/I4FruwOvaUVCzNeiH6DQk3jfu0V3smo5zPXqNOMblXFoVhJCaWqV1lW4jbtFn4if6Wl3zAhIYZlTSEyji84zeXVA4upPA+ikFQHfr2+RQBGQo3NU5CYQkBDCieUURZQVGpMaA61RQefCIq00NUprNtlJDhjeKeKzDqAq+rTQ5MLP6jRXE3qFxm06dH43AHgLuPYITxDtQ0KUt+Nxyt5cXdlksAwufmeSSTJcbkmPneFs2Z0bjCYp9VmdrWsZMZqrw2eMNEkocY+oTrSHXNHuhcDhc4JdUDd4zSARGgKkw2FBIBdYzpM206hTblqIddinbj6b8tRrY/MwzbiLwVZYXaVOoYY6T7SOIlZ3E4QAmDPLhc/MqChTIcHCxbeeELRRYrRtAsRhcN5zjUquguJzTuMm3bTstsx0gHiAfus053lVniAWlxJaRIveVEoOXRSdAbabaNQFgFWmBGWpLY3ZQW6jrB6o3D4igHEmgP6S5zgD0JEwhMdtWmDAoO6sfb2d+qk2aaVU+ptVo/4qscGuxSZ2LexzpayJi5ibaQAIA/cqLC4Ih4e2RlMytjhtn4NgnI95H5jZQY+t5lmsaxo0a0fVb6IsfWaS0jeQfeFmcBUNN5Isbgj9QtZCpdqYQOdmaQHb+fNZa9lFBjMY8vMU6RE7pYflb5K82JhaVT/use3+lwP1Crjs1wNwfqrHCVcg+F3stFS6JdltV/haQ9FIudxe4keygwdTOC47z2twQwBqOAIgE94iVZspBoAFgEmwRSeIsxDWjQ3PM/hB5WPeFQtw+Ug6kGYOh5K4248+bB0gR0/wAhQ1a7A31scSBZ9O7ujmnXqFm4u7Lv0CUzTLvW5xeTADwcjuBz/bVW3+mVQxzjVpuY8XYxxdPD0gWiyrMHXp1HZWvE8HAsPzV5S8N13CWttxDm/qtVHWyGyLZGHflu8H/a50lvAEx0RJamu8K1GDNULWD+qSegClpUYAA0CTSBMjLVG5iJNNJ5akoEOGlQVsErRrFHWCOKYWzPV6caoN9NWmPZKqXtK5Jqmaxdmg8SUiaQcBmyOkt4tNnd9D2VNg/IqfBWYx35Kp8tw7mxWrrUs7S07wR7rzza2zixxa9vvoRxHEK5R3Yl0ajyi0Xcwjk9pHyKKwvrsCPcQvO6eAaDYLS7CphhstoQSIkbzDeG6cZqlQEawy/zVRtPJdtNuVvzPVWeErgN7IHyxUfG7etrozLHCn0N/pH0QO1dlip6gYcPYjmrELKbU25XqYt2HwzRlpsb5lQ/he4hwA4kNGnNYq70aUDV9l1JnKY5X+iJwTC3UQtBhaUNE6xc2EmLmApQ0T/dacyaBqeJIHwn2ge5U+FBdd27QDT/ACn12oPO9jhaWzuuUmwodtvFuZThl3ugN6m09Br2QWzsAG3cS95F3G/YcAisY8F45AJW2U0FkmdO1CFr1FPgqs06jd8W/e4BNAQ18WWGdw/ZVk10iRoVQgktOkExz6qxZistNsamQO1pQMbtjBio0fmGh+xWaxNGo0rR0GO3mfr3U9Si12olUm/YmZjDPk+punEK6obScwQ1zhyBIUrtktOiQYBjdb9U7FQlGq6qbkkbyTNkfC6nECNOSg2ljPJpPf8AlaSOu4e6lsfRmvEHjptB7qdJmd7LOcTDA78oi7iOyo9neN8XWrBgNFrZ9Rc0hrW8SZJWdp1y57i67i4knrvRTaTSHAg+oAGLaGe519157yty0zyMnkz5adHorttBkD+Iw1QxoA5h+v0BUH/V1DNkqHy3HQn1Uz0eBb/kAsHSwwqQ0H1DtB5bx3R1TYmIok+Zlblp55L2kOa6Q3KJMunduWkc0n0C8ucXvZuqlMOEiCDoRcFBVcEsfsnxBVouEghriQWukCxgkTot7hK7arA9pkH5HeFqpKZ6eHPHJ12WQKixdBr2EPAI58U4FVm3cWWBsCTLQBxLnQPlKpbNmzP+JcOzDszsbPEQSI6gqj2d4mebNawdAT91vsLsUZYcA4OMkRYk69EVhfDtBlwxov8Alb+i3gq7Icin2fhqtcCS4yNPhbN7K/OELA2IkNAMaGN374IzC1mlwZPIcCUzalB1NwgEA9NVUtkJ0B4XFvaSypGpyOG9sSAeevshcNQyF8avqOe47ySbewDR2Rzm5mydReed/sg2Vr3UKJTkF7PomqCXOhrdTwnSe6rHF/mNBywTzm2hHuFMcQ+nLW/9t7szhaZsO6ExLyHDN7ndAtB7qhGpIApw0+syAAG5ifbTmql9N1J0Eid8bj+qWhtYtaRTbc6vNybR2Qz5cb3JPzQAPWrQ796I7DYidVS7c2mMPq3MTAiYGhJk9whtn+I6cXJp8nDMzsRcd1pHDNq0i+Las1vlNclbRDQYJEiDzCBw+0abhZ9M9HgcP7+ymq7QptaS51MdagP0UcG/Qtge0KoY05Qn7NOZg3rG+NvG7Q3yqBzOcYzBuVjZIEibuN1pNgYj+UyeAulODg96KcWuy/pMgqd4ANkM2tKUvUkhTW2ldVwTXtkEzpy/eiFbiNxU7cUAIBN9UWBDhaeUEcCVR+O2u/hHFu5zS7pcT7kLS7kPWy1AWm4IIIOhBFx7KWhSVqjxZlhIsRoVJ/rDPxsyHi27DzjVqs/Evhl+GcSz1UifSfy8nfqs1V5ry8sOMujw8mNxbU0aHCtbVE0yHEbgRKshjsTTEDMOeS/vErEYehDpaS08jC3/AIc8Q4qmAPNLhwcA75lVF/uczi4v4tlLWpVKjpIc5x4gkrVeEsK+lTeHWlwMcLX+yLqeIa1V4ptcATqWtaDHWJCsKeGyiB35neVvjjbs9DwMT5/Ub0EB6ExtLM5p4OYfY3+RKeKqR7tFrF7PZktFsK4AshKr53qN1W0pjqi60YMVry1wI1BkdVoK2LYR6yC4t04SNOSzYKkaL2klAginvG6OqBr0y10RuBVlTpimMz+Nmi5J3DmeSHxdFxIn4nD2Mkx2CtR1Zi8m6RU/xzGuyuJmQAOJOkIimWP0cNQNd5gAfMe6lq7Nb+Ijhwv7qShsQHTKNB8O7h81NI6E9DWZAJzSBFmgnWw1R1DL+EeokgCbuA3jkReeClobKDfiqWjRoDf1PH3R7Gspgw2BxM5nHWL3KNAeYePKR80NJveeF2skdLwsoQ5g9Lh0frrxWr8c1D50kXlxjsyyz4eHARdet4y/5o7MfSIqeOfAGQHXRw5f3+XYjE4l+VstDRJm94gxb/8AKY3DgEEAA9EzalT0jouxR2jZLZnMS/zMVTb/ALh8r/ZemYHxJRB8sOLTT9OYj+WToQYMxM3XmeyTOKLjowOd7f2BRuGLviFyZkfm6c5K82eNZpzk/WjNxUm2evUcZxtOh1aeYIspjiuEHoV5Xs/xE+kSGPLIJ9J0nobK2/6tcQM7KbraiWnjaD3XJLxWv0sxeN3o3DsUeCJwlSSsHhdvuqfDSp9y93KIlaLAea0eZV3CWtENEmwho6zfgueWKUPlLSD6bStmgxGOBzDcIAjed6Hw4Y0/iZPETfQnX7Krp4jQi9+imzF7gHw0zGkAb925eT9zJ7DiXdRrC2CQ4HuCs3tHwVQrXaMp4tMfLRSY0upuy5p7k/4Kk2di3z8JI3xdaryoy+MkRLEpLeyh/wDjhzTZ4jnKtMD4Se22dvWCf0WsGFe9oytM63tII3FDUyWuAdvMf2W6xQ/By/a4vwDbO2G2iSZLnHVx+w3Iw00SQmkLZJJUjojFRVIzwrJfOQHmJRUXm82dFC4rFOpkuaSbZoF5tMQn4bxE0/GQ03s4EG2ulkyt6mg8LfoqR2069JzgKfmR5uWxkwGvp6bspe3mWjSV7WKSkkzy8kXGTSNfR2nSO8EwTAkmArGjWcfgaAIBBdYGWgzbgTEa/egp7ReHMDYNN4qTUYwnKQxpptc0mAXeu5tYC0q7wW0B5dN9SWFzQcrxlcDlLiC2TBAa4kTaDwXRSMG37DcLhCCXPdndukQG8mjTvqmYipLxGgMd4uO0hR08U+tamHMZN6jhBcODGm+/4jGiIrUQ1rQLBpH6KWEewPGsMW4tm0+mfUI6So8G6IDmMmGyRa8S70wN/wBUZVUlArnO9EmED3D8DTFyGnUtOhP+75DmjfIAuSSeJ3dBu/zxSUU+o6BdIZ5X4uY6pUrZbupvJiblpDZjoQFkHAOuRBvB+Ex9CvR9qbId5rqtM3cZI07hUmJw7Sf5tITxux3uLH2XZg8lQXGS0dEJ0tmbFOY9bhpIB1I4qHalQNhvBoA7BaQYHDTOWrPJzD84Q+PqMZJp0L/mecx7DRdb83HHas1+qvRlMJsipRpvqOEGo2AN4BMX7OKIw0FgH7/srWs41sO+PiHqj+mDA7SqJp3gwd9rHqFn487i/wCRweibypLpgjg4T89VxwjXGIuTuJ3mSon4x0Als/0lWHhypTfUPnBwbBDcpg5txPzTyNFOjQeG8A1jhIlrAXEcST6R1LjPYrRtx7ariIjKMrhM+l34h0MSq12Wk0eXmc0gPM/EbQ0fU/8AJVeExpbWzRxEaBxMmo3nIII7L5ryvLcs1L9K0cOXO3P9kXdRhp+nhv8AoU9m0ARlqajRw/f75IrzWVGAzLYs7ez+rhwQeI2eQJiRucLriyYpR+UOjaMkzmsJPpyvHDQ9pVlsmv5VQSCATcGf2VQZCNCi8PjKgtPusozp3RTPSKGPAbmfDAZIbaY1uOKzPmurVyfw5pAGguodj45oJNYB/CfhHUau6K3pPzEujKDoIi26w0HJenDI8lJKjOqJCkSlNK7BGOdThMVnUwyGqYVebKDRsmQ0zu4oKthZfOUmQJLTlfLSIi/7hFlsJuJZLZkiCHSLn0kEiN8iR3Xd4k9cTj8qHUiShSFpGIMjXzDabFroNgMoOv4irbA0Yb6KQZJDiahzHQ3uSQb+xKpMPTq5ABiAAJGcgSfhsQd4AcdfxcpVrszAl5dnrmqCx7HM/DDyR3gCAetzK9M88vsE659ecnXTKMtiBGhuu2lUhh9/a6TB0GUmw0Xgc3OIaBJ5w0XTapzHKbnV3Bo3N6k/RRJ0ioR5SSRAyarQQCQNS0E68QNEuHqZd4F9/wDcKalhgwywlp4gwVDiNn+YZc6T0/Rc9noUH08cBq4dr/ZQV8aahgSG7zv6clBR2cG8SiPKQOgZzFDUozuRpYo3MQMq3YFv5R7KvxWABmy0BpoarQQMxlbZRpuzM7j7jmq3GbFp1bt/lv6HL7C7fmFuqmFVfitlNdu9rFJZJY3aLTa6PPcT4erg+kBw/wBpB+4PyVjsbw5VLm52lrZlxJb8IuYE8JWg/wBLINnnuAf0RWHwTmm7pkEaAagj7qZ+e6r2aucq0DYquCY0JuByFgPbToqgUQJmeIi5gXDm82zpwhG4ikXGNHNdI5Ru7iU7yg8S3Q+44dNZB58CvnE3ds8myHDY19I5gQJIFjLagtLiN0TcjgbWV3s/bNNwEHyv/amenBUofFntsNCBprEjUdQidnYKmCXMMhw0m0dOw14LfHllj6/wIzcOjV0MMyrGYU3TPqaYPLS6PpeGqPBw/wCX6rO4XAtnSOlvoralhxvnuT9yupZ4z7gjReQ/wW1PB4ekfS0OcOJzR13BKXSoKTIFk+V6GNfHqjoi21bHymykJTVZYN5KY7CyiAU4FZcUUV1XZsoN2ALZBBjktAE4KVBJ2iXtUzN0qA0zGJ5H6hG0ntH4nnkPSPkArZ2HadWg9glbhmjQAdl1LLI53giCUKziIY3I07zqeaKo0Q0QO53k8SpmsTi1Juy1FR6GQkSlML0ix7UpUPmKSnSc82FuJRYCEJjgrjCbJ43+ii25g202hw1mIG+x/RLkF0VcJjqS7y3nQQnUtnvcYLo43j6IOeXkwXWyB9BDVMMrk4QNbZ07lC6kpZtjyc1Zn6+ClAOBYb6LVOwyExWzw4Lmy4rWjdSoz21MFcPGhie4BB/fA8UA/Cw4PYdfiG536f5WhLTTGV4lumn4Zn3CrThgSTTOYTcD4h1H3C8vJjado5M2Np2uitpYpr3ZXDK68A6xe4O7Qoyjs0ZpETxi/uInvKR1Br5D224nkQQZHOPZGbN2YAZa45R+GZA/c/Tgoir6OUKwezi0WcR0JvbmrXCYMC5kxxk/VRYXAxF3OI4meIn5qya2AvS8fFbv0jXFC3YiQpSkK9I6xspJXJqQDQU4FRgpwKxLJQU4FRynApiJpSgqMFLKaAmaU5xUOZd5iok55QWJxOTVGFyGxWCDwlJ/gZYbIwofBNytAzDtYLrLbMe+jqAR1S7YxVWqwtByg7hb3OqmLtbBot8V4jY30s9ThuG7qdyx+2K+Lr1muzU20mzDBmmTYkmLn+6rtnuOGP8AMOpk8BuA6I0+Jqb6gp0vW92jW3PMngOZSUotdnB5E5JuCRd0atSALW7/AFRL6DyJJ1U2FwT3N3THZCV8S/4XCIOi0szx4JJ/JEopJ2RVv+stFtTwR2Fr5xJjspuzu5wg+JJkSGknpQhmoPUwYcLhUe0PCAec1NxY7cRb5rSErpUSgpdjszWF2VWbaq1tT/dHq7wVZ0cBGjQOs/SVatSPWawRTshqL9Aflx/iAuhTlqYQuhUuhkWVIQpYSEKrAhITYUxCaWp2NAQKcCowU4FYlEgKeCogU8FMRI0p0qMFLKaAVzkNicRlEogqCvTDhBQ+gHbExPmG/FaEUQdw9lg356Bmm4cgeO5a3Yr6hYDUImLgaTwHFYxnbp9jlHVhzcOL2C52DadybjMZ5YzZXEby0THUaqnreN8Ow3cRHFrh9lbkl2Sk30N8T7OFPKMubzJABEmeCd4b8L06BLgwB7/iIG78o5Kxo1f4kteRutO4OHyJCuWsbSYXOgACTOgAuSUlFN2D0LLaTS5xAAEmdw4rG4ja3n1HOYCWk2J3xayl2zjnYl0f+MGzfzHcX8uDffgpqGEFJpfVOVoEmbafRao4cvkVqP8AZT7T2OWU3Vgfhu8boNpCm2VjNyg8TYurjcM6jhg1oeIOYkEt1gW1PEqq8PmoIbUEPb6XAnRw/fzWeoy17OOc3Kmbem+QnqGnSIaCdCpJWrPUxT5QTFXBInNSNR+ijcUrimlOgESFKuKKAaUiVIgBISZU5ImMqAU8FRApzSskUSgp4KiBTwUxEgTgVGCnApoB6Y9qcClKYFBtHDkPDtQCD7K+2btQEAAptSkCLqrxGznMOamY5biudxcXaLu1RscPXDlU7d8Mtr+pkB3A/C79CqrC7fDSGP8AS7noTyK0WExsqmozVE7jsqsJ4gZhvTXmm5tiDvjeDvCP25Rfj6babahpNzNc4Bsl4aQ4MdJENkXG9TeItmMrUW5gMwewtO8eoZh0IlTbMaiKafF9ClTVleKf8O6HkTBI4Gd4Xm3j3xBXxFVtCl6aeYZz+J4zacm8t69S8TAHJyB+cfosHtDCDzM0Xt9VeSXGJxfbrbLbYhui6+y3mu57SIeG2O4tET8kzYrIKunC6qK0ceCCk6YjJDQCnhdKSUz1IRUVSFSykldKaLFlIkldKYCpJXSkJQOjikXFIgDly5cgEUgKcFG0p4KyLJWlOBUQKeCmSSAp4KiBTwUAPBTgUwFKCqAfKaVy5JoCv2hs9tQQQq+jXr4X4SHtGgcYI6FXdQKo2uYaVhONfJFxfoG2Z4kxGMxQFRuSnTa5wAM5nn0iTwALjC9B2W2wWB8MUruPMD7/AHC9E2e2AFOCTlthkpOgDbol4/pH1KyW0cPDxOlvqtftN01D2HyQVXDNdqF0TjyVGQJsgtza71ZVD6kLRwTWmRqpgFS6OXFhcJWx5K6UiROjrHSulIuTGdKWUi5ACykSSuTEKkXLkxHLlySUAUITwUxKCsDQlBTgVGCnJiJQU4FRAp4KBEgKcCowU4FUA9KmgpyAELEDtDA5xZWEpQk1aoCk2RSNN0EWmf37LcYHFgNklUgaOCkBUwgoqgk7Ja1XM4niSU2UwJZWjEOldKbK6UAOlKmApZTGOXJspZQIVcklJKAHLk1cmA5JKRcmI6Vy5JKAKIJQlXLnNBQnhcuVAOCeFy5AmOShcuTEPCULlyYDglC5cgBwTguXIAVcuXIA5OXLlQHJQuXIAVcuXJgcuXLkwOXLlyAOXLlyBDAlXLk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 descr="http://t2.gstatic.com/images?q=tbn:ANd9GcQpT6iLAY7H-bY1yQlKOjxX5NwiIGTOve-GDYWFsSB5w_iNKx9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45"/>
          <a:stretch/>
        </p:blipFill>
        <p:spPr bwMode="auto">
          <a:xfrm>
            <a:off x="1828800" y="2895600"/>
            <a:ext cx="4572000" cy="34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116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MEDICATIONS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1139" y="1219200"/>
            <a:ext cx="8153400" cy="4343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Steroids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may decrease tissue edema, may aid in </a:t>
            </a:r>
            <a:r>
              <a:rPr lang="en-US" dirty="0" err="1">
                <a:solidFill>
                  <a:srgbClr val="002060"/>
                </a:solidFill>
              </a:rPr>
              <a:t>arthralgias</a:t>
            </a:r>
            <a:r>
              <a:rPr lang="en-US" dirty="0">
                <a:solidFill>
                  <a:srgbClr val="002060"/>
                </a:solidFill>
              </a:rPr>
              <a:t> and some abdominal pain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Has not been shown to be beneficial in kidney disease or dermal manifestations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Does not lessen chance of recurrence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Does not shorten duration of disease</a:t>
            </a:r>
          </a:p>
        </p:txBody>
      </p:sp>
      <p:sp>
        <p:nvSpPr>
          <p:cNvPr id="2" name="AutoShape 2" descr="data:image/jpeg;base64,/9j/4AAQSkZJRgABAQAAAQABAAD/2wCEAAkGBhQQERQUEhQVFRQUFBUVFhUVFRUUFBQVFBUVFBQVFhcXGycfFxkjGRQUHy8gIycpLCwsFR4xNTAqNSYrLCkBCQoKDgwOGg8PGiwfHyQpKSwpKSkpKSwpLCksLCkpKSwsLCkpLCwsLCkpKSwsLCwsKSkpKSwsLCksLCwsLCksLP/AABEIANMA7gMBIgACEQEDEQH/xAAbAAABBQEBAAAAAAAAAAAAAAAEAQIDBQYAB//EAD0QAAEDAgMGBAQEBQMEAwAAAAEAAhEDIQQSMQVBUWFxgQYTIpEyobHBQlLR8BQjcuHxFWKCFjNDohdzkv/EABoBAAMBAQEBAAAAAAAAAAAAAAABAgMEBQb/xAAnEQACAgICAgEDBQEAAAAAAAAAAQIRAyESMQRBIhMUUTJhcZHhI//aAAwDAQACEQMRAD8A3LWp0LglUlHJVwSoAQBKuToQAkLoSoTH7Up0fjdfc3eeyTaXYBUJCFU0NsuqXADGxI9JqPcJiQJaB3KhdtKtm0fk/wDrp5p6TEIsdF5CSFQ4nxA6i4B2V4O4tNJ4019TgdQrPZ216dezTDhq069uKE7CguEJi9pMpfEb8Bc/2RVckNcRqGkjqAYWUbUFSi10EuI9c7naGVM5NdDSRajb41LQ1u4ufc9GtBKmZtemYuASJAJieQzR84WWZmpz/Lp1hoBUc9hA/qaDJHTrKscBUpObmrUD5l//AC5mDhYRI7blpFNoll1h9qU3uyB0P/I4FruwOvaUVCzNeiH6DQk3jfu0V3smo5zPXqNOMblXFoVhJCaWqV1lW4jbtFn4if6Wl3zAhIYZlTSEyji84zeXVA4upPA+ikFQHfr2+RQBGQo3NU5CYQkBDCieUURZQVGpMaA61RQefCIq00NUprNtlJDhjeKeKzDqAq+rTQ5MLP6jRXE3qFxm06dH43AHgLuPYITxDtQ0KUt+Nxyt5cXdlksAwufmeSSTJcbkmPneFs2Z0bjCYp9VmdrWsZMZqrw2eMNEkocY+oTrSHXNHuhcDhc4JdUDd4zSARGgKkw2FBIBdYzpM206hTblqIddinbj6b8tRrY/MwzbiLwVZYXaVOoYY6T7SOIlZ3E4QAmDPLhc/MqChTIcHCxbeeELRRYrRtAsRhcN5zjUquguJzTuMm3bTstsx0gHiAfus053lVniAWlxJaRIveVEoOXRSdAbabaNQFgFWmBGWpLY3ZQW6jrB6o3D4igHEmgP6S5zgD0JEwhMdtWmDAoO6sfb2d+qk2aaVU+ptVo/4qscGuxSZ2LexzpayJi5ibaQAIA/cqLC4Ih4e2RlMytjhtn4NgnI95H5jZQY+t5lmsaxo0a0fVb6IsfWaS0jeQfeFmcBUNN5Isbgj9QtZCpdqYQOdmaQHb+fNZa9lFBjMY8vMU6RE7pYflb5K82JhaVT/use3+lwP1Crjs1wNwfqrHCVcg+F3stFS6JdltV/haQ9FIudxe4keygwdTOC47z2twQwBqOAIgE94iVZspBoAFgEmwRSeIsxDWjQ3PM/hB5WPeFQtw+Ug6kGYOh5K4248+bB0gR0/wAhQ1a7A31scSBZ9O7ujmnXqFm4u7Lv0CUzTLvW5xeTADwcjuBz/bVW3+mVQxzjVpuY8XYxxdPD0gWiyrMHXp1HZWvE8HAsPzV5S8N13CWttxDm/qtVHWyGyLZGHflu8H/a50lvAEx0RJamu8K1GDNULWD+qSegClpUYAA0CTSBMjLVG5iJNNJ5akoEOGlQVsErRrFHWCOKYWzPV6caoN9NWmPZKqXtK5Jqmaxdmg8SUiaQcBmyOkt4tNnd9D2VNg/IqfBWYx35Kp8tw7mxWrrUs7S07wR7rzza2zixxa9vvoRxHEK5R3Yl0ajyi0Xcwjk9pHyKKwvrsCPcQvO6eAaDYLS7CphhstoQSIkbzDeG6cZqlQEawy/zVRtPJdtNuVvzPVWeErgN7IHyxUfG7etrozLHCn0N/pH0QO1dlip6gYcPYjmrELKbU25XqYt2HwzRlpsb5lQ/he4hwA4kNGnNYq70aUDV9l1JnKY5X+iJwTC3UQtBhaUNE6xc2EmLmApQ0T/dacyaBqeJIHwn2ge5U+FBdd27QDT/ACn12oPO9jhaWzuuUmwodtvFuZThl3ugN6m09Br2QWzsAG3cS95F3G/YcAisY8F45AJW2U0FkmdO1CFr1FPgqs06jd8W/e4BNAQ18WWGdw/ZVk10iRoVQgktOkExz6qxZistNsamQO1pQMbtjBio0fmGh+xWaxNGo0rR0GO3mfr3U9Si12olUm/YmZjDPk+punEK6obScwQ1zhyBIUrtktOiQYBjdb9U7FQlGq6qbkkbyTNkfC6nECNOSg2ljPJpPf8AlaSOu4e6lsfRmvEHjptB7qdJmd7LOcTDA78oi7iOyo9neN8XWrBgNFrZ9Rc0hrW8SZJWdp1y57i67i4knrvRTaTSHAg+oAGLaGe519157yty0zyMnkz5adHorttBkD+Iw1QxoA5h+v0BUH/V1DNkqHy3HQn1Uz0eBb/kAsHSwwqQ0H1DtB5bx3R1TYmIok+Zlblp55L2kOa6Q3KJMunduWkc0n0C8ucXvZuqlMOEiCDoRcFBVcEsfsnxBVouEghriQWukCxgkTot7hK7arA9pkH5HeFqpKZ6eHPHJ12WQKixdBr2EPAI58U4FVm3cWWBsCTLQBxLnQPlKpbNmzP+JcOzDszsbPEQSI6gqj2d4mebNawdAT91vsLsUZYcA4OMkRYk69EVhfDtBlwxov8Alb+i3gq7Icin2fhqtcCS4yNPhbN7K/OELA2IkNAMaGN374IzC1mlwZPIcCUzalB1NwgEA9NVUtkJ0B4XFvaSypGpyOG9sSAeevshcNQyF8avqOe47ySbewDR2Rzm5mydReed/sg2Vr3UKJTkF7PomqCXOhrdTwnSe6rHF/mNBywTzm2hHuFMcQ+nLW/9t7szhaZsO6ExLyHDN7ndAtB7qhGpIApw0+syAAG5ifbTmql9N1J0Eid8bj+qWhtYtaRTbc6vNybR2Qz5cb3JPzQAPWrQ796I7DYidVS7c2mMPq3MTAiYGhJk9whtn+I6cXJp8nDMzsRcd1pHDNq0i+Las1vlNclbRDQYJEiDzCBw+0abhZ9M9HgcP7+ymq7QptaS51MdagP0UcG/Qtge0KoY05Qn7NOZg3rG+NvG7Q3yqBzOcYzBuVjZIEibuN1pNgYj+UyeAulODg96KcWuy/pMgqd4ANkM2tKUvUkhTW2ldVwTXtkEzpy/eiFbiNxU7cUAIBN9UWBDhaeUEcCVR+O2u/hHFu5zS7pcT7kLS7kPWy1AWm4IIIOhBFx7KWhSVqjxZlhIsRoVJ/rDPxsyHi27DzjVqs/Evhl+GcSz1UifSfy8nfqs1V5ry8sOMujw8mNxbU0aHCtbVE0yHEbgRKshjsTTEDMOeS/vErEYehDpaS08jC3/AIc8Q4qmAPNLhwcA75lVF/uczi4v4tlLWpVKjpIc5x4gkrVeEsK+lTeHWlwMcLX+yLqeIa1V4ptcATqWtaDHWJCsKeGyiB35neVvjjbs9DwMT5/Ub0EB6ExtLM5p4OYfY3+RKeKqR7tFrF7PZktFsK4AshKr53qN1W0pjqi60YMVry1wI1BkdVoK2LYR6yC4t04SNOSzYKkaL2klAginvG6OqBr0y10RuBVlTpimMz+Nmi5J3DmeSHxdFxIn4nD2Mkx2CtR1Zi8m6RU/xzGuyuJmQAOJOkIimWP0cNQNd5gAfMe6lq7Nb+Ijhwv7qShsQHTKNB8O7h81NI6E9DWZAJzSBFmgnWw1R1DL+EeokgCbuA3jkReeClobKDfiqWjRoDf1PH3R7Gspgw2BxM5nHWL3KNAeYePKR80NJveeF2skdLwsoQ5g9Lh0frrxWr8c1D50kXlxjsyyz4eHARdet4y/5o7MfSIqeOfAGQHXRw5f3+XYjE4l+VstDRJm94gxb/8AKY3DgEEAA9EzalT0jouxR2jZLZnMS/zMVTb/ALh8r/ZemYHxJRB8sOLTT9OYj+WToQYMxM3XmeyTOKLjowOd7f2BRuGLviFyZkfm6c5K82eNZpzk/WjNxUm2evUcZxtOh1aeYIspjiuEHoV5Xs/xE+kSGPLIJ9J0nobK2/6tcQM7KbraiWnjaD3XJLxWv0sxeN3o3DsUeCJwlSSsHhdvuqfDSp9y93KIlaLAea0eZV3CWtENEmwho6zfgueWKUPlLSD6bStmgxGOBzDcIAjed6Hw4Y0/iZPETfQnX7Krp4jQi9+imzF7gHw0zGkAb925eT9zJ7DiXdRrC2CQ4HuCs3tHwVQrXaMp4tMfLRSY0upuy5p7k/4Kk2di3z8JI3xdaryoy+MkRLEpLeyh/wDjhzTZ4jnKtMD4Se22dvWCf0WsGFe9oytM63tII3FDUyWuAdvMf2W6xQ/By/a4vwDbO2G2iSZLnHVx+w3Iw00SQmkLZJJUjojFRVIzwrJfOQHmJRUXm82dFC4rFOpkuaSbZoF5tMQn4bxE0/GQ03s4EG2ulkyt6mg8LfoqR2069JzgKfmR5uWxkwGvp6bspe3mWjSV7WKSkkzy8kXGTSNfR2nSO8EwTAkmArGjWcfgaAIBBdYGWgzbgTEa/egp7ReHMDYNN4qTUYwnKQxpptc0mAXeu5tYC0q7wW0B5dN9SWFzQcrxlcDlLiC2TBAa4kTaDwXRSMG37DcLhCCXPdndukQG8mjTvqmYipLxGgMd4uO0hR08U+tamHMZN6jhBcODGm+/4jGiIrUQ1rQLBpH6KWEewPGsMW4tm0+mfUI6So8G6IDmMmGyRa8S70wN/wBUZVUlArnO9EmED3D8DTFyGnUtOhP+75DmjfIAuSSeJ3dBu/zxSUU+o6BdIZ5X4uY6pUrZbupvJiblpDZjoQFkHAOuRBvB+Ex9CvR9qbId5rqtM3cZI07hUmJw7Sf5tITxux3uLH2XZg8lQXGS0dEJ0tmbFOY9bhpIB1I4qHalQNhvBoA7BaQYHDTOWrPJzD84Q+PqMZJp0L/mecx7DRdb83HHas1+qvRlMJsipRpvqOEGo2AN4BMX7OKIw0FgH7/srWs41sO+PiHqj+mDA7SqJp3gwd9rHqFn487i/wCRweibypLpgjg4T89VxwjXGIuTuJ3mSon4x0Als/0lWHhypTfUPnBwbBDcpg5txPzTyNFOjQeG8A1jhIlrAXEcST6R1LjPYrRtx7ariIjKMrhM+l34h0MSq12Wk0eXmc0gPM/EbQ0fU/8AJVeExpbWzRxEaBxMmo3nIII7L5ryvLcs1L9K0cOXO3P9kXdRhp+nhv8AoU9m0ARlqajRw/f75IrzWVGAzLYs7ez+rhwQeI2eQJiRucLriyYpR+UOjaMkzmsJPpyvHDQ9pVlsmv5VQSCATcGf2VQZCNCi8PjKgtPusozp3RTPSKGPAbmfDAZIbaY1uOKzPmurVyfw5pAGguodj45oJNYB/CfhHUau6K3pPzEujKDoIi26w0HJenDI8lJKjOqJCkSlNK7BGOdThMVnUwyGqYVebKDRsmQ0zu4oKthZfOUmQJLTlfLSIi/7hFlsJuJZLZkiCHSLn0kEiN8iR3Xd4k9cTj8qHUiShSFpGIMjXzDabFroNgMoOv4irbA0Yb6KQZJDiahzHQ3uSQb+xKpMPTq5ABiAAJGcgSfhsQd4AcdfxcpVrszAl5dnrmqCx7HM/DDyR3gCAetzK9M88vsE659ecnXTKMtiBGhuu2lUhh9/a6TB0GUmw0Xgc3OIaBJ5w0XTapzHKbnV3Bo3N6k/RRJ0ioR5SSRAyarQQCQNS0E68QNEuHqZd4F9/wDcKalhgwywlp4gwVDiNn+YZc6T0/Rc9noUH08cBq4dr/ZQV8aahgSG7zv6clBR2cG8SiPKQOgZzFDUozuRpYo3MQMq3YFv5R7KvxWABmy0BpoarQQMxlbZRpuzM7j7jmq3GbFp1bt/lv6HL7C7fmFuqmFVfitlNdu9rFJZJY3aLTa6PPcT4erg+kBw/wBpB+4PyVjsbw5VLm52lrZlxJb8IuYE8JWg/wBLINnnuAf0RWHwTmm7pkEaAagj7qZ+e6r2aucq0DYquCY0JuByFgPbToqgUQJmeIi5gXDm82zpwhG4ikXGNHNdI5Ru7iU7yg8S3Q+44dNZB58CvnE3ds8myHDY19I5gQJIFjLagtLiN0TcjgbWV3s/bNNwEHyv/amenBUofFntsNCBprEjUdQidnYKmCXMMhw0m0dOw14LfHllj6/wIzcOjV0MMyrGYU3TPqaYPLS6PpeGqPBw/wCX6rO4XAtnSOlvoralhxvnuT9yupZ4z7gjReQ/wW1PB4ekfS0OcOJzR13BKXSoKTIFk+V6GNfHqjoi21bHymykJTVZYN5KY7CyiAU4FZcUUV1XZsoN2ALZBBjktAE4KVBJ2iXtUzN0qA0zGJ5H6hG0ntH4nnkPSPkArZ2HadWg9glbhmjQAdl1LLI53giCUKziIY3I07zqeaKo0Q0QO53k8SpmsTi1Juy1FR6GQkSlML0ix7UpUPmKSnSc82FuJRYCEJjgrjCbJ43+ii25g202hw1mIG+x/RLkF0VcJjqS7y3nQQnUtnvcYLo43j6IOeXkwXWyB9BDVMMrk4QNbZ07lC6kpZtjyc1Zn6+ClAOBYb6LVOwyExWzw4Lmy4rWjdSoz21MFcPGhie4BB/fA8UA/Cw4PYdfiG536f5WhLTTGV4lumn4Zn3CrThgSTTOYTcD4h1H3C8vJjado5M2Np2uitpYpr3ZXDK68A6xe4O7Qoyjs0ZpETxi/uInvKR1Br5D224nkQQZHOPZGbN2YAZa45R+GZA/c/Tgoir6OUKwezi0WcR0JvbmrXCYMC5kxxk/VRYXAxF3OI4meIn5qya2AvS8fFbv0jXFC3YiQpSkK9I6xspJXJqQDQU4FRgpwKxLJQU4FRynApiJpSgqMFLKaAmaU5xUOZd5iok55QWJxOTVGFyGxWCDwlJ/gZYbIwofBNytAzDtYLrLbMe+jqAR1S7YxVWqwtByg7hb3OqmLtbBot8V4jY30s9ThuG7qdyx+2K+Lr1muzU20mzDBmmTYkmLn+6rtnuOGP8AMOpk8BuA6I0+Jqb6gp0vW92jW3PMngOZSUotdnB5E5JuCRd0atSALW7/AFRL6DyJJ1U2FwT3N3THZCV8S/4XCIOi0szx4JJ/JEopJ2RVv+stFtTwR2Fr5xJjspuzu5wg+JJkSGknpQhmoPUwYcLhUe0PCAec1NxY7cRb5rSErpUSgpdjszWF2VWbaq1tT/dHq7wVZ0cBGjQOs/SVatSPWawRTshqL9Aflx/iAuhTlqYQuhUuhkWVIQpYSEKrAhITYUxCaWp2NAQKcCowU4FYlEgKeCogU8FMRI0p0qMFLKaAVzkNicRlEogqCvTDhBQ+gHbExPmG/FaEUQdw9lg356Bmm4cgeO5a3Yr6hYDUImLgaTwHFYxnbp9jlHVhzcOL2C52DadybjMZ5YzZXEby0THUaqnreN8Ow3cRHFrh9lbkl2Sk30N8T7OFPKMubzJABEmeCd4b8L06BLgwB7/iIG78o5Kxo1f4kteRutO4OHyJCuWsbSYXOgACTOgAuSUlFN2D0LLaTS5xAAEmdw4rG4ja3n1HOYCWk2J3xayl2zjnYl0f+MGzfzHcX8uDffgpqGEFJpfVOVoEmbafRao4cvkVqP8AZT7T2OWU3Vgfhu8boNpCm2VjNyg8TYurjcM6jhg1oeIOYkEt1gW1PEqq8PmoIbUEPb6XAnRw/fzWeoy17OOc3Kmbem+QnqGnSIaCdCpJWrPUxT5QTFXBInNSNR+ijcUrimlOgESFKuKKAaUiVIgBISZU5ImMqAU8FRApzSskUSgp4KiBTwUxEgTgVGCnApoB6Y9qcClKYFBtHDkPDtQCD7K+2btQEAAptSkCLqrxGznMOamY5biudxcXaLu1RscPXDlU7d8Mtr+pkB3A/C79CqrC7fDSGP8AS7noTyK0WExsqmozVE7jsqsJ4gZhvTXmm5tiDvjeDvCP25Rfj6babahpNzNc4Bsl4aQ4MdJENkXG9TeItmMrUW5gMwewtO8eoZh0IlTbMaiKafF9ClTVleKf8O6HkTBI4Gd4Xm3j3xBXxFVtCl6aeYZz+J4zacm8t69S8TAHJyB+cfosHtDCDzM0Xt9VeSXGJxfbrbLbYhui6+y3mu57SIeG2O4tET8kzYrIKunC6qK0ceCCk6YjJDQCnhdKSUz1IRUVSFSykldKaLFlIkldKYCpJXSkJQOjikXFIgDly5cgEUgKcFG0p4KyLJWlOBUQKeCmSSAp4KiBTwUAPBTgUwFKCqAfKaVy5JoCv2hs9tQQQq+jXr4X4SHtGgcYI6FXdQKo2uYaVhONfJFxfoG2Z4kxGMxQFRuSnTa5wAM5nn0iTwALjC9B2W2wWB8MUruPMD7/AHC9E2e2AFOCTlthkpOgDbol4/pH1KyW0cPDxOlvqtftN01D2HyQVXDNdqF0TjyVGQJsgtza71ZVD6kLRwTWmRqpgFS6OXFhcJWx5K6UiROjrHSulIuTGdKWUi5ACykSSuTEKkXLkxHLlySUAUITwUxKCsDQlBTgVGCnJiJQU4FRAp4KBEgKcCowU4FUA9KmgpyAELEDtDA5xZWEpQk1aoCk2RSNN0EWmf37LcYHFgNklUgaOCkBUwgoqgk7Ja1XM4niSU2UwJZWjEOldKbK6UAOlKmApZTGOXJspZQIVcklJKAHLk1cmA5JKRcmI6Vy5JKAKIJQlXLnNBQnhcuVAOCeFy5AmOShcuTEPCULlyYDglC5cgBwTguXIAVcuXIA5OXLlQHJQuXIAVcuXJgcuXLkwOXLlyAOXLlyBDAlXLk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45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MEDICATIONS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Nonsteroidal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anti-inflammatory drugs (NSAIDs) may help joint pain and do not worsen the </a:t>
            </a:r>
            <a:r>
              <a:rPr 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purpura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. However, NSAIDs should be used cautiously in patients with renal insufficiency. </a:t>
            </a:r>
          </a:p>
        </p:txBody>
      </p:sp>
      <p:sp>
        <p:nvSpPr>
          <p:cNvPr id="2" name="AutoShape 2" descr="data:image/jpeg;base64,/9j/4AAQSkZJRgABAQAAAQABAAD/2wCEAAkGBhQSERUUEhQVFRQUFRgVFxgVFRQYFxcVFhUVFBYWGBgXHCYeFxojGRQUHy8gJCcpLCwtFx4xNTAqNSYsLCkBCQoKDgwOGg8PGiklHyIqLCwsKiwpLC8vLCovKSwpLCkpKSkpLCwpKSwsKSkpLCksKSwsLCwsLCkpKSwsLCwpLP/AABEIAMAA8AMBIgACEQEDEQH/xAAcAAABBQEBAQAAAAAAAAAAAAAEAQIDBQYABwj/xABBEAACAQIEAwYDBgUBBwUBAAABAhEAAwQSITEFQVEGEyJhcZEygaEUQlKxwfAHI2KS0TMVQ3KCsuHxJFOiwtIW/8QAGgEAAgMBAQAAAAAAAAAAAAAAAwQAAgUBBv/EAC8RAAICAQQBAgYBAwUBAAAAAAABAgMRBBIhMUETUQUiMmGBkXHB0fAVIyShsRT/2gAMAwEAAhEDEQA/ANLXV1JNZ+B0Wa6abNca7ggtITSTTSahB00mamZqQtXG8EwSh6eHoXvKctyq70d2hc06hFu1ILtXTKtHjfajiTti7pzEjOYnWB0E7Cqv7U2u39q/4qfjakX3B3DGfWosFg2u3FtoJZyFHqT+XP5V6CuSjXl9JGTNfMyzw/CLpwrYoKuRWCfCJjm2nIEgf+KB+2t0X2P+a9K7IcTsXFfB5ka2FItrDAtbiHzSBLEy2n4vKgOz3YVFv4gX17zuY7tTs4YFlYxvtHrNYtXxz0pWx1CxjmK90+gktNuScfyU/C+zN6/Ya+Gsi2qux+It4BmIgbH161RLjD0X2/fU16H2Txh/2VfYhQV77QKoGicxEHeKjxGCw2K4eL9pbdhrZVrhVF0KHxqdNd5A56Vyn45bC6atjmO9RWPGV59zktNFxW3vGSj7P8BOJs3bpv27QtyIKg65QZOug5c6O/8A5zJghi3vkqwUhUtqDDMBuw335VZ8MNu7w7E4k2bStF1VKooypACjQbjNvUvaQZOEYdPxdyP/AIl6C/imqs1KrjJrNijjjhYy1k46K1DLXjJj7GJfcOwHLUj8or0vhFlFsp3ZLKRmkkmSfiMn+qa8zveGyfSvT+G4bu7NtPwIq/MKAfrNek+KSxGMBfQR+ZyCK6nRSRWHg1xBSkV1LUwcyNikinRSRUwQSup1JFTBBIppFTW7RYgASTVtheCKNX8R6ch69aHGLfRdywUQUnbWpRgLh2RvatSlsKNAB6CK4mieminqGSuYV13Vh8qgmtnPKqXjuAAXvFGoMGOc7GqyhhZRaNnOGUjUxmpGamM1JSkMpHFq4NTZpQaXyy+B/eU9btCsabnokbGjm08w7X2cuMujzzfJhNLwDEqmcm69poEFHyEgBpHwkdKO/iBhyMQr6w9tdfNSVP6e9Z23ZJ2/MV6ihRnSt3WDFsT3tI1Fl7du4bqYhsxGrrctZydpEoNx86PtcXcOT9sct90m5Y+DSQ0r1JIFZO1wxz0Hq1F2eDD7ze3+apZHSP60m/4yHr0Wqn9Ka/OC4vY/Ev3iDGW1tsSTNy2uYNoQcgjkdPOqW+XtBrK3AyMVZhbaUJEx8xP0qVrNhdzPzn8qW3xpLZBtpqCCJAA01+Yrtcq48VVf9JBZaFR5utiv4eWT4DD4u4nd2++KQRlBbL0Og336UTxHh960F792JMQpctA18zG1CYztjibgjvMq9EGUfSgsKxZpYk+tO1VzlPc1Fc54XIla9NCDjHLfuW9te8uWbfJ7qA+gMn6A16nXnfZXD58ba6Irv7LlH1avRstJ/EZZsx9iaSKjDgbNLNLFcBrpvWdgcydSxSlCNwR8qUVzBMjKXLS06KhMjMtJFSUkVMHMlrwW0MpbmfyqwzVmMNxI2j1U7+Rq7scTVq7DlcEnw+QstXRTVvLUi3B096Kq2wTmkciVFj7Ga2y9QR86nz0jCjxqSXIJzfgwLDWKZWi4zwcEF1HiG/mP81nq8/fVKuWGa9VimsoSkJpTUdxopcKRu9ML1GWpherHcGY7fuCLWhlZ15Q0wPdfrWNitj22MounMa/3/wCazPDVTvP5k5YOy5tY00r1Ojl/x0zE1PFrBQKcpq8C4Mjx97bbf+WJUb6DNr+HWu7nAafzb++vgXUSfYxlHvTsWms4Fsv3KaacBU2PFkMO4Z2WNc4AOaToAOURUKmmYrIN8DgKMwba0ObdLaaDTEEBk8noPYDDTduv+FFQf8zFj/0LW1y1nOwGHy4YtzdyfYBf0rSxXntW910jTo4rQxwcpyiWgkDqQNB89qO4RYtWrSOxBusgLMfilhJGuo10+VD7CpMMqvpofT4h8jQYcFpck13FZjodKY2FzAkCCBPkY12om1wMHmR8qs7GAW2pJJYgHl5dKs45OJ4MyorqcaQig4DCUlKBSxUwQrGXNpRmAfL4TuNKGtPBB86ubdlW1pejLlwGuwlyEWWou3UFjAjlPvRdu0BWpHoQkTItOiutrNSPpVslAa7b0NYTFW8rkcgT+da3j/HbWFth7zBQzKi9WZjAAHPqegBrMXrqvLIQy5mWRtmVirD3FZmvxLEfPf8AQc0ksS/kCY0NiGoq8KCuGsfBqIimuiuilFQsZXtza8Fpv6mX3Wf/AK1nuDu3erlUMSCMpnXTbTU7bVrO2ducNP4XU+8j9axnDo7xcxKidSJkaHXw67xtXpNBLdp8e2TF1ixbk1iNiu7aLFq+maCzQ7FvD4c0qd8ugH3fI1ALl7PH2CyGKkwUKyFgtEtruunmOtDKMOfixF62Z0gMywI1OxHPTlO9Q3bFgx/6xyfO2+n18lPtWjV9KE/IdhjiUYIMHaBuOXUG38JUKhA8WgEDQ8yTTsRw/E4lEPc2UXL3i5MiZhonNtdhp5+dVp7jMZxV4xlysFbnmL6Ez+HmOdL3OECmL19iJAGQAHQwdSYGizTEe+CkkEcQ4O9q3nZrZGghXBPiEjQb0DhrEmSNOpoENpVngccwUDSB1iOtNxbF2sHqXZ1MmGtD+mffWrdbmlVWBxACqvQAewijs+lecse6Tf3NSHCSJGvxFWGGsW3gxr5Vku1PE2s2C1uM5IVZAMTqTB30BoPAdu3tD+dbVwIlrTwdQSPA+x8J58qkK3J8F8PGT1TCYYdT70XcIVT5CvNMN/GLCRol4mNsqj65qteB9s2xqXmFvu7alUWTLFjLGY0ECNP6qZnpbYRcpLCAp5YSa6KSaWazxkSKWlNdFQhTBqIwOOKnKeX5ULNR3Ghg3y/xWVTc4yHrK9yNXh8ZRaX6osHdpvGePW8Kge6xVScshS2sExptsa15XbIbsN/Zdma4c9mlGIgTsOtZjjv8RbNlu6sA4rEH4bdrUA/1PsPqa80tcVtYgM2MxmIuZbrDuzmCm0NVcBIAJBGh0lSKIxna+bOXBWUsL4TOVC0qZmY0MxrqfAtNR3T4iuSmzC3Pr3J8Z2gMLi8Swv4q4g+z2V0SwHEwUIkN8Pi+9njqQX/DzEfyblliC1plfQz8Qyt7MB/dWUtszNJl7znRiSSJ0hZ5k89+VaDszbGFxNpCTmvAqxBBWHEpB3+JQPWYo1tGytwn9Uul/ACN8XYnDpeTW3rVV+IskVc3BQl63NednTk3I2YKYvTO9ojF4U7igGUilpQx2GUsgfaDxYa4P6Z9iDWJ4epFxIicw321019623EFLW3HVW/I1g03HTnW58M5rlEy9evmTNUtq8SYWxc6q5G6i5oAxAhQTseQ3obiWNuWsou4bDAkHLCgmJn7rmN+dVzYW2WA77pqVb+rQ+Wg/uptzCWh/vgddgpnnB89h71pVzjFJPP6ZntMj4hjO+YEpbSBEW1ygyS0nUydfoKhIgUdYw1nMZu7NAhTqJ3PSnvaw5Jl30LAZQNdSAddtIPvTasio5Sf6BNPOGAWgCYoyxaOdRyzL/1CuW3aggKSY0YtEHrAO0U/Ap41AM+Lb0Bb9BRlNuEm1grj5kka+xjyOdXGA4iWIH70rGriKuuzN0s7E8gB9a8ws5NbgG/iVjiFsIrQS5aZgCAFBPl4z7UGeHYu+AitauWm/wB8u4UjUkFpmDtHXpQnbxWvY1LSCSqKPIEy5J6DUe1a7gGS3bVfCSFVScpE5QY3J8/ei3amGninxu/8+4eiNjT29FJh+zz4dbwICqjNluM1sEruIkyT4SNjqDW67MYYW8Jb0INybpzHM3i+GTzOUD3rL9qcA1+7Yt27YPesJYKSwKwpBY/dAcH5VvHQAwPhUBV9FED8qbnbGenjNSy5d/gWlBxm01gSuFcFmnhaRLCClNdXVDpRslNKyINEOk0M2lYUo7WaaeQrAXY06URx3hYxWGuWjuyyvk41U+/51W23gzV3hLsitfSW5SM/UV4Z4VZ4e5LQjEqQrQNmJgA+c1c8K4FdZgpGQET4t4kLoPUrvHxA7Vb9tsO2DxbXbYGTErOswHDKWiCIIYKw9ark4k1wxmuXZPwKMlvXQbctum1bPrajOKksPz5MicE18zLAPasoGsZnuAGXOmWDHinQAxMDXUa6UK2LAlw05WzKSAC97U5gOSLqfUj0HXrLFSGKgJqUU+AdO8fYHlGpJPKam7P8JbFv3lwRYtQWyiBAMi2nmfpqav6cNPF3Xy/ff8f2QFbpNQrRu0uh1Vl2cBh6MJiky9aA7L4gNZKAyLTFVPVJLIfYx8qtHAG9ZVi2yaNquWYoGayN6DHCTd10VBux09utW32UAhr2i6ZV5k+flT/tsmQIWNBHLrFDVPqdlnbs6MzxPs+9sSvjXqN48x+oryu6QpMnnX0BYxIEZTsAIbfbrzNUvHOwGExjF8vdXfvFCFk9WGxPmBNM6aKoba6YG6fqpJ+DxVb8kCndwfKt9gP4aW1xi27wuMhVzvAMDTxLBprdm+F3GhDjLYLFAQpZSykAx4WO5G/WtCOoi1lisoYMNbtRuRTmtrGhk16Bg+xnC2EjEM2seNivTqo6j3q/sfw+wa7IrRHxOxn60VamKXQP08+Tx4JWi7G8LLYgEqYCsZIMTEDXbnXpScDs2zCWrQPko/xRZwT5ZGVR57D2oc9VmLSiEjWk+zM4rsyra8/KhsBhjh7kOIVtJ5Ty1rXrYQDxXQSNwCB5frT1NoTCqco3bUEc4mZrOdLbyMeqlwed8Vw96xibt7umYXGBDhSVyQABK6qdNiKkwHajxQbJJiPiESPVNyNudejXMFlOZCVndTt8hy+Rip7FyNctueuUTXXVp5P/AHYZ/IRWzS+Vmf4I169cW4bbW7NrMQfEM7wVUCYzQTOgjTersiib+KLbmfyocmh7a4LbVHC9jmZSeZdnCng1BNPV6rg7kkNNrpria4dK/u/lUb2aNVaXuaQlWmOqRUG1FGYG7yqe5hpoVrZUzQqs1TLWJTiRdsuD/acIwAl7f8xOpKjUfNZHtXnHChfvWwtu010L4SWZu7XmAVkLMdSa9fw12RXnuIwt/B4+7YwwTLiR3iB5CgCWOWOYOcR0it+Ftqrapw5eM9GNdBNrd0F8O7HlwpxdwZV2tqcqga6ZtAoHkNtjVliOI98FwuDAS0k95dURbVcpEL+I6zPlO2tVNzAgkHG4rvJOlmzzPkq6n1j1itFwzghvQrJ3GGXe0IzuBzukaIvVdzzrPuqakr9bZukvpgus/ZeWDg9vy1LH3/zoThNhRa7y2pCHLatDm1tJOc9ZLPr0jrUmP40LOYIq3cQq5mUsAllPx3GO3oNT5DWrnHtoVUFEy5VZQJXSMwG0baeVYS32avJcVMy5WIJvgQGifHcO7ProD+VMRhZZHdP6n+l/cKpuHC6LPhOExF9873CAQCUdczmfvKqf6SxyOmx01q7bDwIB26Typ3D8P3AyLm13MyzSRJJjUnn+4JuW13dgvPWJ50WKUOMlvqXAIEy/L2+u/WjcHcBMsNeWmvqTUYvWo0105z+/enWL5jzmIjwgfiaY+nlVpSyuEVjHD5YLZ46t3HvhlB/k2u8uMRAzMVVVHXRiZrJ3OyAzeG4RJn4QP7obX2rdLw9RduXwBne0EJHMIWI/x7VW/Z9deQ16/ufyq9L4K2rkzK9kVA/1GggSIPKPwsOg8tBVvxCbaC7aALoQxH41E519p+dWN5IXSouQPLpy5R+tM8NC/TKjj/HbysjWXC2L1sNbuJbVmzSMyvnMDSf2KocRibl9yVFy95OWcDeYGip78z0rT4TBoHOFuKDbuE3LIYAhbmuZR5cx6mpbq5IERGkaQPQcutUUYz4l+i0srkr+BcOuZAt0zl25mOQaNJ0jnWiw2GuA+BYjbNoDsdt/L5VCl65btXVtZe+KlrYYEguFBg68/WsRd7R4i4pa5iLsMkZLa9yFeJPjXcTA5nfTQTWcmul+uTqS7Z6Q1llLZnAB5H67nauSxaCzmLCOumnpFeZ8JuXCwNsFiNyJYsNiruSBJ01J3WeZnd2LYCyd9yT0qKtvmSwd9THRbWWSB4YBmJ36ke1CXEhiPakweI1gAZolT+Y30kdOlEOA6huY3/WhWV4XAWueXyCzSUgpYpYYJAacDUa1IKqzoiipAtcoqRVpIaGqlI+FDCiEt1KqVV8lkZy1iGtMVcSORHMeYpOKYLDYrIbokpJXV1ImJHhg8hV1j8GCJqrCRTcHujtFbI8kXDOG4exrbU68lUKD/wATfE3zNWNm613VgFtKSQi6BiObcyP3yoG1Nxsq/CPiP6etdi+MZSUQQIgHz8vyolFEYvMV+Xy/2xexpIMvY4sBkO5iNJAg+Lz1iqvi3H1w9m3c7uTcYLroqGCSz7kAZTtrpUTOYOp6mOnpSDh/fYe5aJ1zd4p3I1kaTvIOnnTkqwEZ54M/je1GJdTN1UYNtYK5AIaMzsCW1CnTk3KKN4Hw+47jEySpm3cDA9c6vLEl+gPSRS4XhVq2QfiefiYyfkNhtOgkzrVzhyQQOokiPnqOe30qqoUee3/ng6rG+ydiNBGkxp5jf8t+tT4W5BIM5SIPXTy+fWoEI28tuvl++lSrchp+URO2nyPKi7CKRZYJt1O4/Ksvc7ZW0vNau4VgysZK3JBjmAR6H2rT2UJIaIPPnP1/etZTt1wn+bavZsuaUI0EtuG130EfLzpG6yVabgaOkphdNRsDG7TYWJK3lPSFPpADSabhu0uEYRluRE5mUwI12Bn6VhcKtybjgrc1JWdJy6AactKbd/0Cy3NCdcpAJzHUDmBrSv8A9tnBqf6TSsvn7G1xeOw10Sl0C5bPeI2VxDDlroZ2IqztOuIVb6ahl8QGsOu+nuPavP7XEFs2wUgnMBBkmOum1WGE7UmyhCMENw5v5eUmQIkBpAHn6UarWPdmQnqfhm1YrNZxAso7wQvdkP4mAlV+Ia9VJihG4JZa7mtWxc70ZwdWAzayMxhN5061S8B7J4jEsz4ksLbfeck3HB6BvhHmfkK3Fm2mGtLbtCFWFA306ydTTtd05POMGbdRCtJbsvz9itv4JkIEaRAjaSdvL/tRmH4eXQmQABsd4J58uVGW7kkqSCAASTsSS2mmkgAaenWm37bqYWcrdNRtsRR9zfAq4rsH+xgGFObryPp5kUTaaCI2Oh5wRzOgrsHgJkvJOsCTpO+1D47G27RW2WAZtBHUdTVZTXTOxi+xb9rKfI6imU/D5soF0iZgGdPLfb/tTGYTEj986WsrcBmuxSFAp4FNmloIYnQVKq0xKlWkRklVakVajUVKGrh0S4ulUHELJJyruefTzrQnaq3FEKDBUOQQucwC0aa9KJVlywUs4jkyfaXihtL9mw3xkTdbNBt2zudNc5AMQCRv0rL8NV713wAooEtkLABQYkjQZjEDQRrzFH8Q4PcsBzdtM1y5Oe8mdlY5pWAeZ2iBtvrVpwnhps2+rtLPudeQB5gCBPlPOa16a8yc30uF/VmVZIOy67+n5e1T4S7FxehlT8wD+YFDLc35bgTG5Gx9f30q8+zoiCVkiJgazMT9fzo83hYBwi28lQ1nKzk6QTGpAHTblrv5CiLA8ROhJg+u23lRlyyjQxEDmSSPLb9aITLBCMqk84Bjzg7/ADoW/jgKockX2CQCfCBqxLcvy8v1oTiParBWRrcDR/7ct/cw09zQ3GOyDYlCr4h36Zh4Qf8AhQgfSqe//Dy93ORHtEiAvxKNDrplPKlLp2LiKyP6aqmTbseBL3bq7ftk2MthBJBjM2Uc5YQs+QkTWcxOIdwt6+JCKSdWdpbSdfLSPOoeIh8xsXFARSQxBkSpiJHmN6dKuxthyUAWRyzTPxbnlzrKsnJ/Uz0tFNcFmC/I/EPDh1LLaygMNpJO5A5cqiZkt3V7tJDLqRAAIPnvT1LOWRHXIHGwktl5E9J6dKbig91RkGQqx1mZiREDYUMO/dC4LDX7t90s2g2YyIOwiJYxpW+4N2Fw2DQX8T3ZuIMzMdEQnUxO+vX5VW/w27TW0Aw1wKtx5KPoO8b8DH8XTy09QOKY29exBOLOVrTuow3d5rZGTwsDs0ht2j1FadFcVD1Hz9kec+Iamzf6fWC8xvboMCyKRhtu8++RsXC7hAdNPEN4AiicG2cKwMrlABBBEb77GsrguHG9cIRRoQcsZUQRoGWAGaCY0DEHkNTrcDgu6XKCTOpLefkNFHkNBHrWnXXOMc2cP29l9/uYbnufAfZfICDqG3Ee8Cfr5ijLF/LpIK8j08jQiJOp5/ppU1m9lkESD7np6b11rKIpYY/GI2+YkeunpArL4txaxCO/+mZE/hJ2n8vnWwsLpzjkCNhVJx7Aq6xbbxDWdwCDMGkppp5Xgcg01hjcRauNfUpcm0NWt8sxG4Mct4mp7bW7l1ljp4oMZo1ynyO9QWeIMbJOXLdSNCJB6wRyp3A8S1wMzlWDMSAoPhG2XfU08pRl+eRJxlH8Blt4UgqJ6g1wFQYLFC7OUEQxGvkYqdtDSVrlJ5Y7WlHhBCmpVqFKlWs4eJlp4qMGnZqqdJJoLH4BLo8QmNqJmkNdXBCiOAu2v9NyR+FtR6eXyqP/AGiB/rWyh2zJqP8AP51d3FoHE2gQaZhc0AlUmV+Hw6u6G3cV0nkZIiTsPONKM4kzKFIOx1002gb+Z+gobs/wxFe5cCgFoWR0Gp+p+lRcYxhYlNIVhAB1Ohmm67XNbhWdajwjlxYljlBzNmPLZQJJG5gfQU+3cDD4QGnUySPP6n611vCidSQP6Y05iR5TPvUloAaGOc6GT13+fL7ophJMXbaCfABPiG2xncSf369KtFeFk8hJ18pqlIMEdTry5/8An+6j7y5LT85AA9gtUsSSCVttnmWLwt5LbZ7eZ2U8xBJ5k+5oC7eC4cyjchsIAnc67V6HxbDg2yPKJrCRcyNbAWZAmSdAdY9RpWDbFRlhHrNHdK2LT9gDE4dBbVrZ8WYGBzncnlFOxWIcW1CjJLQcpUSsaipziFuIVQHOG1kQBB1+dHYjA3GtAqoJDyZO4AIgdKpHPWBqySis5wuClxGHtL3UW2BknMNCumkRrM6z5VueD8RTiH8m82TF2R4bgABu295E6ZuvQ6jnWULPcCEKBkYkgmS2hETsN6a1w3bqFA1p7R0b72bqI2H50ei91PchTV6SOojt8+D0m1hFtLkVcoWRETMmSWJ1aZ3NE4SxmJ5Ac+eug+v60BwTjYxYa08LibQGYDQOpGjAdOo5Hyq3wqQp+7qJ9RM/pW3GxTW5HlLKnXJxfg61opUjntpoYEa8tiKdhsFnkk7aD1jcjr7U9bWdi3wgfE06SOdNv4qdF0X6t61JT2orCG5kXEie7KW215t18vKhsAAlucpzgfCebevSanpM1KqbUtwy601gqMLiTawjsynvQrSoH3jIkeWs/KrLCopRblsga8gIYdD5/WpstNt2wNtOdEjdhYwDdOXkgw2HZLjXAQQ5LFT+LqKJmlFI1Cc21hhVFJ5RItSA0OjVIGpNobJw1PVqhU04NXMHSYGkLVHmria5ghzGgsY2lEu0UIoz3FHKZPoNarL2Xki9xcVfGGwr3G/3dtnPmYmPfSvOPtJbuCmJuFyFZ8tyR/UQpQQCxA366Vr/AOJPEMmGS1ka5311QUWZZEOdxoCeSj/mrJ8X8JhQ65bSoqSxVZBygBwCp8VmRG9aNcMW1wWccv8AS8mbbPhs1HAr7PYV2JObM2u+VmYoCf8AhmrQe/738tQfehsJYyIqbZAFERplAAn2B+dEKZ5+88o20/4frWg3yxfB3cjT6Hl0/wDzR2LJ7q2J+Ij2An/FBKknbc6dOn+KsOIL4lHJV/M6fRaXufAarsEuWwRBG9Ybj3Dnw75rZhHPMTE7xNbw7VDicMtxcrgMD1rNsr3GpRc6pZ8GF4bwU3GBBA66b6/nWzw3D1CFTz3rsLw9LeiAD9+dGZprkKlFc9hdTqna8R4XsUdnswqOWUmD90xz31oy/wAAtuQzLDDmNPerGl1q6hFeAEr7G023wVGM4AJFyycl5TKsN5HI9Ry+dX3D8cLtom8MjrHeAbZhsV6g8qiAppAokXteQM/mXJNiMQXHRBsv6nzqImkrprreeyqWBZropA1LXDosVwriZpKhB01xNJSg1DhCrVKLtQB6eG0oAcnD06agDaUoNTBMhGauDVAxNOz1MEyOZtKiwrqrEmdo/wA0s0xhIPnUSSeSN8YK7j/CLWLuW7i4l7Ny0CEKECM25huegG9V9rsIwdT3yOvei40hpMQ0bn7yod+VXDYBY1mmHhw5SPSnI3YefPQq6Uwn/Zj+R+caf+I9qacI2xUx5a+g+v0piI42uN7z+dTpibg++D6r/irxvKOkfhLBLgxoDOo6evkR7U/Gnxn5D2FKnEG5hT6Eiobr5iT11qltm5F64bWMZooW9fipr7wNaBwNrvbwTkdT5KN/ek7JtYS7YzGOeWF4PCXLuq7dTt/3q1t8CI1LmfIVZogUQNABoBSg0WNeO2Dc89Fff4dAldfKgyKvQaC4hhtMw351dorkrzXT1pRSA6Vw6JNIDXGmmoQcKWKaBTlFQhwFdJFcDShahwWKWK6lq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29718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03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COMMENT DRUGS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Vancomycin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Streptokinase</a:t>
            </a:r>
          </a:p>
          <a:p>
            <a:r>
              <a:rPr lang="en-US" dirty="0">
                <a:solidFill>
                  <a:srgbClr val="002060"/>
                </a:solidFill>
              </a:rPr>
              <a:t>Ranitidine</a:t>
            </a:r>
          </a:p>
          <a:p>
            <a:r>
              <a:rPr lang="en-US" dirty="0">
                <a:solidFill>
                  <a:srgbClr val="002060"/>
                </a:solidFill>
              </a:rPr>
              <a:t>Cefuroxime</a:t>
            </a:r>
          </a:p>
          <a:p>
            <a:r>
              <a:rPr lang="en-US" dirty="0" err="1">
                <a:solidFill>
                  <a:srgbClr val="002060"/>
                </a:solidFill>
              </a:rPr>
              <a:t>Diclofenac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Enalapril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Captopril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98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TREATEMENT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There is no cure for this disease. </a:t>
            </a:r>
          </a:p>
          <a:p>
            <a:r>
              <a:rPr lang="en-US" dirty="0">
                <a:solidFill>
                  <a:srgbClr val="002060"/>
                </a:solidFill>
              </a:rPr>
              <a:t>General </a:t>
            </a:r>
            <a:r>
              <a:rPr lang="en-US" dirty="0" smtClean="0">
                <a:solidFill>
                  <a:srgbClr val="002060"/>
                </a:solidFill>
              </a:rPr>
              <a:t>treatment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Actively </a:t>
            </a:r>
            <a:r>
              <a:rPr lang="en-US" dirty="0">
                <a:solidFill>
                  <a:srgbClr val="002060"/>
                </a:solidFill>
              </a:rPr>
              <a:t>looking for and removal of pathogenic factors</a:t>
            </a:r>
          </a:p>
          <a:p>
            <a:r>
              <a:rPr lang="en-US" dirty="0">
                <a:solidFill>
                  <a:srgbClr val="002060"/>
                </a:solidFill>
              </a:rPr>
              <a:t>Bed rest</a:t>
            </a:r>
          </a:p>
          <a:p>
            <a:r>
              <a:rPr lang="en-US" dirty="0">
                <a:solidFill>
                  <a:srgbClr val="002060"/>
                </a:solidFill>
              </a:rPr>
              <a:t>Plenty of fluids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58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00B050"/>
                </a:solidFill>
              </a:rPr>
              <a:t>Prognosis</a:t>
            </a:r>
            <a:r>
              <a:rPr lang="en-US" cap="al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HSP is generally a benign disease with an excellent prognosis.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More than 80% of patients have a single isolated episode lasting a few weeks.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Approximately 10-20% of patients have recurrences.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Fewer than 5% of patients develop chronic HSP.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Abdominal pain resolves spontaneously within 72 hours in most patients.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45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References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Trapani, S., A. </a:t>
            </a:r>
            <a:r>
              <a:rPr lang="en-US" sz="1800" dirty="0" err="1"/>
              <a:t>Micheli</a:t>
            </a:r>
            <a:r>
              <a:rPr lang="en-US" sz="1800" dirty="0"/>
              <a:t>, et al. (2005). "</a:t>
            </a:r>
            <a:r>
              <a:rPr lang="en-US" sz="1800" dirty="0" err="1"/>
              <a:t>Henoch</a:t>
            </a:r>
            <a:r>
              <a:rPr lang="en-US" sz="1800" dirty="0"/>
              <a:t> </a:t>
            </a:r>
            <a:r>
              <a:rPr lang="en-US" sz="1800" dirty="0" err="1"/>
              <a:t>Schonlein</a:t>
            </a:r>
            <a:r>
              <a:rPr lang="en-US" sz="1800" dirty="0"/>
              <a:t> </a:t>
            </a:r>
            <a:r>
              <a:rPr lang="en-US" sz="1800" dirty="0" err="1"/>
              <a:t>Purpura</a:t>
            </a:r>
            <a:r>
              <a:rPr lang="en-US" sz="1800" dirty="0"/>
              <a:t> in Childhood: Epidemiological and Clinical Analysis of 150 Cases Over a 5-year Period and Review of Literature." </a:t>
            </a:r>
            <a:r>
              <a:rPr lang="en-US" sz="1800" u="sng" dirty="0"/>
              <a:t>Seminars in Arthritis and Rheumatism 35(3): 143-153</a:t>
            </a:r>
            <a:r>
              <a:rPr lang="en-US" sz="1800" u="sng" dirty="0" smtClean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Roberts PF, Waller TA, et al. (2007) "</a:t>
            </a:r>
            <a:r>
              <a:rPr lang="en-US" sz="1800" dirty="0" err="1"/>
              <a:t>Henoch-Schönlein</a:t>
            </a:r>
            <a:r>
              <a:rPr lang="en-US" sz="1800" dirty="0"/>
              <a:t> </a:t>
            </a:r>
            <a:r>
              <a:rPr lang="en-US" sz="1800" dirty="0" err="1"/>
              <a:t>purpura</a:t>
            </a:r>
            <a:r>
              <a:rPr lang="en-US" sz="1800" dirty="0"/>
              <a:t>: a review article.” </a:t>
            </a:r>
            <a:r>
              <a:rPr lang="en-US" sz="1800" u="sng" dirty="0"/>
              <a:t>South Medical Journal. 100(8):821-4</a:t>
            </a:r>
            <a:r>
              <a:rPr lang="en-US" sz="1800" u="sng" dirty="0" smtClean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Yang YH, Chuang YH et al. (2008)  "The </a:t>
            </a:r>
            <a:r>
              <a:rPr lang="en-US" sz="1800" dirty="0" err="1"/>
              <a:t>immunobiology</a:t>
            </a:r>
            <a:r>
              <a:rPr lang="en-US" sz="1800" dirty="0"/>
              <a:t> of </a:t>
            </a:r>
            <a:r>
              <a:rPr lang="en-US" sz="1800" dirty="0" err="1"/>
              <a:t>Henoch-Schönlein</a:t>
            </a:r>
            <a:r>
              <a:rPr lang="en-US" sz="1800" dirty="0"/>
              <a:t> </a:t>
            </a:r>
            <a:r>
              <a:rPr lang="en-US" sz="1800" dirty="0" err="1"/>
              <a:t>purpura</a:t>
            </a:r>
            <a:r>
              <a:rPr lang="en-US" sz="1800" dirty="0"/>
              <a:t>." </a:t>
            </a:r>
            <a:r>
              <a:rPr lang="en-US" sz="1800" u="sng" dirty="0" err="1"/>
              <a:t>Autoimmun</a:t>
            </a:r>
            <a:r>
              <a:rPr lang="en-US" sz="1800" u="sng" dirty="0"/>
              <a:t> </a:t>
            </a:r>
            <a:r>
              <a:rPr lang="en-US" sz="1800" u="sng" dirty="0" err="1"/>
              <a:t>ity</a:t>
            </a:r>
            <a:r>
              <a:rPr lang="en-US" sz="1800" u="sng" dirty="0"/>
              <a:t> Reviews. 7(3):179-84. </a:t>
            </a:r>
            <a:endParaRPr lang="en-US" sz="1800" u="sng" dirty="0" smtClean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Dennis K, </a:t>
            </a:r>
            <a:r>
              <a:rPr lang="en-US" sz="1800" dirty="0" err="1"/>
              <a:t>Braunwald</a:t>
            </a:r>
            <a:r>
              <a:rPr lang="en-US" sz="1800" dirty="0"/>
              <a:t> E, (2005) "Harrison’s Principles of Internal Medicine."  </a:t>
            </a:r>
            <a:r>
              <a:rPr lang="en-US" sz="1800" u="sng" dirty="0"/>
              <a:t>New York: McGraw-Hill, 16th edition, eds</a:t>
            </a:r>
            <a:r>
              <a:rPr lang="en-US" sz="1800" u="sng" dirty="0" smtClean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Lawrence T, and McPhee S, (2006) "Current Medical Diagnosis and Treatment."  </a:t>
            </a:r>
            <a:r>
              <a:rPr lang="en-US" sz="1800" u="sng" dirty="0"/>
              <a:t>New York:  McGraw-Hill, 45th edition, eds.</a:t>
            </a:r>
          </a:p>
        </p:txBody>
      </p:sp>
    </p:spTree>
    <p:extLst>
      <p:ext uri="{BB962C8B-B14F-4D97-AF65-F5344CB8AC3E}">
        <p14:creationId xmlns:p14="http://schemas.microsoft.com/office/powerpoint/2010/main" xmlns="" val="349447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BACKGROUND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002060"/>
                </a:solidFill>
              </a:rPr>
              <a:t>H</a:t>
            </a:r>
            <a:r>
              <a:rPr lang="en-US" dirty="0" err="1" smtClean="0">
                <a:solidFill>
                  <a:srgbClr val="002060"/>
                </a:solidFill>
              </a:rPr>
              <a:t>enoch-</a:t>
            </a:r>
            <a:r>
              <a:rPr lang="en-US" u="sng" dirty="0" err="1" smtClean="0">
                <a:solidFill>
                  <a:srgbClr val="002060"/>
                </a:solidFill>
              </a:rPr>
              <a:t>S</a:t>
            </a:r>
            <a:r>
              <a:rPr lang="en-US" dirty="0" err="1" smtClean="0">
                <a:solidFill>
                  <a:srgbClr val="002060"/>
                </a:solidFill>
              </a:rPr>
              <a:t>chonlein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urpura</a:t>
            </a:r>
            <a:r>
              <a:rPr lang="en-US" dirty="0" smtClean="0">
                <a:solidFill>
                  <a:srgbClr val="002060"/>
                </a:solidFill>
              </a:rPr>
              <a:t> is </a:t>
            </a:r>
            <a:r>
              <a:rPr lang="en-US" dirty="0">
                <a:solidFill>
                  <a:srgbClr val="002060"/>
                </a:solidFill>
              </a:rPr>
              <a:t>named after the two doctors who first described it</a:t>
            </a:r>
            <a:r>
              <a:rPr lang="en-US" dirty="0" smtClean="0">
                <a:solidFill>
                  <a:srgbClr val="002060"/>
                </a:solidFill>
              </a:rPr>
              <a:t>. It is also called </a:t>
            </a:r>
            <a:r>
              <a:rPr lang="en-US" u="sng" dirty="0" err="1" smtClean="0">
                <a:solidFill>
                  <a:srgbClr val="002060"/>
                </a:solidFill>
              </a:rPr>
              <a:t>A</a:t>
            </a:r>
            <a:r>
              <a:rPr lang="en-US" dirty="0" err="1" smtClean="0">
                <a:solidFill>
                  <a:srgbClr val="002060"/>
                </a:solidFill>
              </a:rPr>
              <a:t>naphylactoid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urpura</a:t>
            </a:r>
            <a:r>
              <a:rPr lang="en-US" dirty="0" smtClean="0">
                <a:solidFill>
                  <a:srgbClr val="002060"/>
                </a:solidFill>
              </a:rPr>
              <a:t> (AP).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http://t1.gstatic.com/images?q=tbn:ANd9GcTrU2q2ijVnO9bb-A_qyRcoqA82ZpCZSaAVYej1DkrW6spz9l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9"/>
            <a:ext cx="1676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7149" y="60198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Johann </a:t>
            </a:r>
            <a:r>
              <a:rPr lang="en-US" dirty="0" err="1"/>
              <a:t>Schönlein</a:t>
            </a:r>
            <a:endParaRPr lang="en-US" dirty="0"/>
          </a:p>
        </p:txBody>
      </p:sp>
      <p:pic>
        <p:nvPicPr>
          <p:cNvPr id="5124" name="Picture 4" descr="http://t1.gstatic.com/images?q=tbn:ANd9GcQX-MMTyNt5zjVU8vTqH6EiVNANzWYhQune166YFAMae2m1n_kZ5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1676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7185" y="604975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Edouard</a:t>
            </a:r>
            <a:r>
              <a:rPr lang="en-US" dirty="0"/>
              <a:t> </a:t>
            </a:r>
            <a:r>
              <a:rPr lang="en-US" dirty="0" err="1"/>
              <a:t>Henoch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75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9144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Thank </a:t>
            </a:r>
            <a:r>
              <a:rPr lang="en-US" sz="7200" dirty="0" smtClean="0">
                <a:solidFill>
                  <a:srgbClr val="FFFF00"/>
                </a:solidFill>
              </a:rPr>
              <a:t>you!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17413" name="Picture 5" descr="C:\Users\gwan\Desktop\Untit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86000"/>
            <a:ext cx="3962400" cy="41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27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HISTORY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First described in 1801 by William </a:t>
            </a:r>
            <a:r>
              <a:rPr lang="en-US" dirty="0" err="1">
                <a:solidFill>
                  <a:srgbClr val="002060"/>
                </a:solidFill>
              </a:rPr>
              <a:t>Heberden</a:t>
            </a:r>
            <a:r>
              <a:rPr lang="en-US" dirty="0">
                <a:solidFill>
                  <a:srgbClr val="002060"/>
                </a:solidFill>
              </a:rPr>
              <a:t>, a physician in London, who wrote about a case of a 5 year old boy with hematuria, abdominal pain, joint pains and a skin rash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t3.gstatic.com/images?q=tbn:ANd9GcTIiOBGkjEPBsIMXN5qFTtCBoPQlkEqAYb3EKSFdX5Mhb4HG_Wy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06273"/>
            <a:ext cx="1352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7636" y="59436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William </a:t>
            </a:r>
            <a:r>
              <a:rPr lang="en-US" dirty="0" err="1"/>
              <a:t>Heberden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3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 1837, Johann </a:t>
            </a:r>
            <a:r>
              <a:rPr lang="en-US" dirty="0" err="1">
                <a:solidFill>
                  <a:srgbClr val="002060"/>
                </a:solidFill>
              </a:rPr>
              <a:t>Schönlein</a:t>
            </a:r>
            <a:r>
              <a:rPr lang="en-US" dirty="0">
                <a:solidFill>
                  <a:srgbClr val="002060"/>
                </a:solidFill>
              </a:rPr>
              <a:t> and later in 1874, </a:t>
            </a:r>
            <a:r>
              <a:rPr lang="en-US" dirty="0" err="1">
                <a:solidFill>
                  <a:srgbClr val="002060"/>
                </a:solidFill>
              </a:rPr>
              <a:t>Edouard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Henoch</a:t>
            </a:r>
            <a:r>
              <a:rPr lang="en-US" dirty="0">
                <a:solidFill>
                  <a:srgbClr val="002060"/>
                </a:solidFill>
              </a:rPr>
              <a:t> described multiple case reports of similar cases.  They also showed an association of an upper respiratory infection preceding development of symptoms.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91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54102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The etiology of HSP is unknown, but it typically follows as upper respiratory tract infection.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healthaidindia.com/images/upper-respiratory-tract%20inf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166" y="3276600"/>
            <a:ext cx="2659865" cy="28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39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153400" cy="2133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It </a:t>
            </a:r>
            <a:r>
              <a:rPr lang="en-US" sz="2800" dirty="0">
                <a:solidFill>
                  <a:srgbClr val="002060"/>
                </a:solidFill>
              </a:rPr>
              <a:t>used to account for about 1% of the admissions to hospital but changes in the medical practice have reduced the frequency to about 0.6%.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77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219200"/>
          </a:xfrm>
        </p:spPr>
        <p:txBody>
          <a:bodyPr/>
          <a:lstStyle/>
          <a:p>
            <a:r>
              <a:rPr lang="en-US" cap="all" dirty="0">
                <a:solidFill>
                  <a:srgbClr val="00B050"/>
                </a:solidFill>
              </a:rPr>
              <a:t>Epidemiology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3434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It is more frequent in children more than adult, and mostly occurs between the ages of 2-8 years.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ars.els-cdn.com/content/image/1-s2.0-S0049017205001721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819400"/>
            <a:ext cx="4375727" cy="27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5966936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Trapani, S., A. </a:t>
            </a:r>
            <a:r>
              <a:rPr lang="en-US" sz="1400" dirty="0" err="1"/>
              <a:t>Micheli</a:t>
            </a:r>
            <a:r>
              <a:rPr lang="en-US" sz="1400" dirty="0"/>
              <a:t>, et al. (2005). "</a:t>
            </a:r>
            <a:r>
              <a:rPr lang="en-US" sz="1400" dirty="0" err="1"/>
              <a:t>Henoch</a:t>
            </a:r>
            <a:r>
              <a:rPr lang="en-US" sz="1400" dirty="0"/>
              <a:t> </a:t>
            </a:r>
            <a:r>
              <a:rPr lang="en-US" sz="1400" dirty="0" err="1"/>
              <a:t>Schonlein</a:t>
            </a:r>
            <a:r>
              <a:rPr lang="en-US" sz="1400" dirty="0"/>
              <a:t> </a:t>
            </a:r>
            <a:r>
              <a:rPr lang="en-US" sz="1400" dirty="0" err="1"/>
              <a:t>Purpura</a:t>
            </a:r>
            <a:r>
              <a:rPr lang="en-US" sz="1400" dirty="0"/>
              <a:t> in Childhood: Epidemiological and Clinical Analysis of 150 Cases Over a 5-year Period and Review of Literature." </a:t>
            </a:r>
            <a:r>
              <a:rPr lang="en-US" sz="1400" u="sng" dirty="0"/>
              <a:t>Seminars in Arthritis and Rheumatism </a:t>
            </a:r>
            <a:r>
              <a:rPr lang="en-US" sz="1400" b="1" u="sng" dirty="0"/>
              <a:t>35</a:t>
            </a:r>
            <a:r>
              <a:rPr lang="en-US" sz="1400" u="sng" dirty="0"/>
              <a:t>(3): 143-153.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7564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usTeam_am_23">
  <a:themeElements>
    <a:clrScheme name="BusTeam_am_23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usTeam_am_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Team_am_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3">
        <a:dk1>
          <a:srgbClr val="3E3E5C"/>
        </a:dk1>
        <a:lt1>
          <a:srgbClr val="FFFFFF"/>
        </a:lt1>
        <a:dk2>
          <a:srgbClr val="666699"/>
        </a:dk2>
        <a:lt2>
          <a:srgbClr val="FFCC66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MedicalMask_am_30_CrystalGraphics.com_PowerPoint_Templates_trial</Template>
  <TotalTime>2075</TotalTime>
  <Words>1355</Words>
  <Application>Microsoft Office PowerPoint</Application>
  <PresentationFormat>On-screen Show (4:3)</PresentationFormat>
  <Paragraphs>205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BusTeam_am_23</vt:lpstr>
      <vt:lpstr>Allergic Purpura (HENOCH-SCHÖNLEIN PURPURA)</vt:lpstr>
      <vt:lpstr>HENOCH-SCHÖNLEIN PURPURA</vt:lpstr>
      <vt:lpstr>DEFINITION</vt:lpstr>
      <vt:lpstr>BACKGROUND</vt:lpstr>
      <vt:lpstr>HISTORY</vt:lpstr>
      <vt:lpstr>HISTORY</vt:lpstr>
      <vt:lpstr>Epidemiology</vt:lpstr>
      <vt:lpstr>Epidemiology</vt:lpstr>
      <vt:lpstr>Epidemiology</vt:lpstr>
      <vt:lpstr>Epidemiology</vt:lpstr>
      <vt:lpstr>Epidemiology</vt:lpstr>
      <vt:lpstr>Epidemiology</vt:lpstr>
      <vt:lpstr>Pathology</vt:lpstr>
      <vt:lpstr>Pathophysiology </vt:lpstr>
      <vt:lpstr>FACTS</vt:lpstr>
      <vt:lpstr>CAUSES</vt:lpstr>
      <vt:lpstr>CAUSES</vt:lpstr>
      <vt:lpstr>CAUSES</vt:lpstr>
      <vt:lpstr>CAUSES</vt:lpstr>
      <vt:lpstr>SYMPTOMS (Skin Manifestations) </vt:lpstr>
      <vt:lpstr>SYMPTOMS (Rash)</vt:lpstr>
      <vt:lpstr>Slide 22</vt:lpstr>
      <vt:lpstr>Slide 23</vt:lpstr>
      <vt:lpstr>Slide 24</vt:lpstr>
      <vt:lpstr>Slide 25</vt:lpstr>
      <vt:lpstr>SYMPTOMS (Joints Manifestations)</vt:lpstr>
      <vt:lpstr>SYMPTOMS (Joints Manifestations)</vt:lpstr>
      <vt:lpstr>Slide 28</vt:lpstr>
      <vt:lpstr>SYMPTOMS (Gastrointestinal Manifestations)</vt:lpstr>
      <vt:lpstr>SYMPTOMS (Renal Manifestations)</vt:lpstr>
      <vt:lpstr>SYMPTOMS (others)</vt:lpstr>
      <vt:lpstr>           SUMMARY OF MAIN SYMPTOMS</vt:lpstr>
      <vt:lpstr>MEDICATIONS</vt:lpstr>
      <vt:lpstr>MEDICATIONS</vt:lpstr>
      <vt:lpstr>MEDICATIONS</vt:lpstr>
      <vt:lpstr>COMMENT DRUGS</vt:lpstr>
      <vt:lpstr>TREATEMENT</vt:lpstr>
      <vt:lpstr>Prognosis </vt:lpstr>
      <vt:lpstr>References</vt:lpstr>
      <vt:lpstr>Slide 40</vt:lpstr>
    </vt:vector>
  </TitlesOfParts>
  <Company>M. D. Anderson Cancer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Purpura</dc:title>
  <dc:creator>Wan,Guohui</dc:creator>
  <cp:lastModifiedBy>Andrei</cp:lastModifiedBy>
  <cp:revision>48</cp:revision>
  <dcterms:created xsi:type="dcterms:W3CDTF">2012-11-21T22:34:11Z</dcterms:created>
  <dcterms:modified xsi:type="dcterms:W3CDTF">2012-12-04T04:58:31Z</dcterms:modified>
</cp:coreProperties>
</file>