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76" r:id="rId2"/>
    <p:sldId id="280" r:id="rId3"/>
    <p:sldId id="279" r:id="rId4"/>
    <p:sldId id="278" r:id="rId5"/>
    <p:sldId id="256" r:id="rId6"/>
    <p:sldId id="257" r:id="rId7"/>
    <p:sldId id="269" r:id="rId8"/>
    <p:sldId id="268" r:id="rId9"/>
    <p:sldId id="270" r:id="rId10"/>
    <p:sldId id="272" r:id="rId11"/>
    <p:sldId id="271" r:id="rId12"/>
    <p:sldId id="273" r:id="rId13"/>
    <p:sldId id="277" r:id="rId14"/>
    <p:sldId id="274" r:id="rId15"/>
    <p:sldId id="275" r:id="rId16"/>
    <p:sldId id="281" r:id="rId17"/>
    <p:sldId id="282"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116" d="100"/>
          <a:sy n="116"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4/11/2018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4/11/2018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2258" y="1149294"/>
            <a:ext cx="3021019" cy="4454553"/>
          </a:xfrm>
        </p:spPr>
        <p:txBody>
          <a:bodyPr>
            <a:normAutofit/>
          </a:bodyPr>
          <a:lstStyle/>
          <a:p>
            <a:pPr marL="342900" indent="-342900"/>
            <a:r>
              <a:rPr lang="en-US" sz="2400" b="1" dirty="0" smtClean="0">
                <a:solidFill>
                  <a:srgbClr val="0070C0"/>
                </a:solidFill>
                <a:effectLst>
                  <a:outerShdw blurRad="38100" dist="38100" dir="2700000" algn="tl">
                    <a:srgbClr val="000000">
                      <a:alpha val="43137"/>
                    </a:srgbClr>
                  </a:outerShdw>
                </a:effectLst>
              </a:rPr>
              <a:t>        </a:t>
            </a:r>
            <a:endParaRPr lang="en-US" sz="2400" b="1"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36617" y="1191238"/>
            <a:ext cx="3815933" cy="5092118"/>
          </a:xfrm>
        </p:spPr>
        <p:txBody>
          <a:bodyPr>
            <a:noAutofit/>
          </a:bodyPr>
          <a:lstStyle/>
          <a:p>
            <a:r>
              <a:rPr lang="en-US" sz="3600" b="1" dirty="0" smtClean="0">
                <a:solidFill>
                  <a:srgbClr val="002060"/>
                </a:solidFill>
                <a:effectLst>
                  <a:outerShdw blurRad="38100" dist="38100" dir="2700000" algn="tl">
                    <a:srgbClr val="000000">
                      <a:alpha val="43137"/>
                    </a:srgbClr>
                  </a:outerShdw>
                </a:effectLst>
              </a:rPr>
              <a:t>Stage Makeup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392" y="1684094"/>
            <a:ext cx="3745852" cy="31758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93500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0267" y="1700707"/>
            <a:ext cx="2992785" cy="4024313"/>
          </a:xfrm>
        </p:spPr>
      </p:pic>
      <p:sp>
        <p:nvSpPr>
          <p:cNvPr id="5" name="Text Placeholder 4"/>
          <p:cNvSpPr>
            <a:spLocks noGrp="1"/>
          </p:cNvSpPr>
          <p:nvPr>
            <p:ph type="body" sz="quarter" idx="3"/>
          </p:nvPr>
        </p:nvSpPr>
        <p:spPr/>
        <p:txBody>
          <a:bodyPr/>
          <a:lstStyle/>
          <a:p>
            <a:endParaRPr lang="en-US"/>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829" y="754814"/>
            <a:ext cx="4004421" cy="5339227"/>
          </a:xfrm>
          <a:prstGeom prst="rect">
            <a:avLst/>
          </a:prstGeom>
        </p:spPr>
      </p:pic>
      <p:pic>
        <p:nvPicPr>
          <p:cNvPr id="27" name="Content Placeholder 2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781715" y="1023586"/>
            <a:ext cx="3724009" cy="4936896"/>
          </a:xfrm>
          <a:prstGeom prst="rect">
            <a:avLst/>
          </a:prstGeom>
        </p:spPr>
      </p:pic>
      <p:sp>
        <p:nvSpPr>
          <p:cNvPr id="28" name="Rectangle 27"/>
          <p:cNvSpPr/>
          <p:nvPr/>
        </p:nvSpPr>
        <p:spPr>
          <a:xfrm>
            <a:off x="4882866" y="98851"/>
            <a:ext cx="4114496" cy="1155597"/>
          </a:xfrm>
          <a:prstGeom prst="rect">
            <a:avLst/>
          </a:prstGeom>
          <a:ln w="571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919867" y="54119"/>
            <a:ext cx="4202698" cy="1200329"/>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Contouring the face based on </a:t>
            </a:r>
          </a:p>
          <a:p>
            <a:r>
              <a:rPr lang="en-US" sz="2400" b="1" dirty="0" smtClean="0">
                <a:solidFill>
                  <a:srgbClr val="002060"/>
                </a:solidFill>
                <a:effectLst>
                  <a:outerShdw blurRad="38100" dist="38100" dir="2700000" algn="tl">
                    <a:srgbClr val="000000">
                      <a:alpha val="43137"/>
                    </a:srgbClr>
                  </a:outerShdw>
                </a:effectLst>
              </a:rPr>
              <a:t>natural skeleton shape to </a:t>
            </a:r>
          </a:p>
          <a:p>
            <a:r>
              <a:rPr lang="en-US" sz="2400" b="1" dirty="0" smtClean="0">
                <a:solidFill>
                  <a:srgbClr val="002060"/>
                </a:solidFill>
                <a:effectLst>
                  <a:outerShdw blurRad="38100" dist="38100" dir="2700000" algn="tl">
                    <a:srgbClr val="000000">
                      <a:alpha val="43137"/>
                    </a:srgbClr>
                  </a:outerShdw>
                </a:effectLst>
              </a:rPr>
              <a:t>corrective or character shape</a:t>
            </a:r>
            <a:endParaRPr lang="en-U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0529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871" y="927385"/>
            <a:ext cx="4072289" cy="2696659"/>
          </a:xfrm>
        </p:spPr>
        <p:txBody>
          <a:bodyPr>
            <a:noAutofit/>
          </a:bodyPr>
          <a:lstStyle/>
          <a:p>
            <a:r>
              <a:rPr lang="en-US" sz="2400" b="1" u="sng" dirty="0" smtClean="0">
                <a:solidFill>
                  <a:schemeClr val="bg1"/>
                </a:solidFill>
                <a:effectLst>
                  <a:outerShdw blurRad="38100" dist="38100" dir="2700000" algn="tl">
                    <a:srgbClr val="000000">
                      <a:alpha val="43137"/>
                    </a:srgbClr>
                  </a:outerShdw>
                </a:effectLst>
              </a:rPr>
              <a:t>HIGHLIGHTING</a:t>
            </a:r>
            <a:r>
              <a:rPr lang="en-US" sz="2400" b="1" dirty="0" smtClean="0">
                <a:solidFill>
                  <a:schemeClr val="bg1"/>
                </a:solidFill>
                <a:effectLst>
                  <a:outerShdw blurRad="38100" dist="38100" dir="2700000" algn="tl">
                    <a:srgbClr val="000000">
                      <a:alpha val="43137"/>
                    </a:srgbClr>
                  </a:outerShdw>
                </a:effectLst>
              </a:rPr>
              <a:t>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adds dimension to the face by emphasizing the natural raised parts of the face that enhances your look (for corrective makeup) or creates the illusion of a character (for character makeup) </a:t>
            </a:r>
            <a:endParaRPr lang="en-US" sz="2400" b="1"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9457038" y="1044831"/>
            <a:ext cx="2578444" cy="461665"/>
          </a:xfrm>
          <a:prstGeom prst="rect">
            <a:avLst/>
          </a:prstGeom>
          <a:noFill/>
        </p:spPr>
        <p:txBody>
          <a:bodyPr wrap="square" rtlCol="0">
            <a:spAutoFit/>
          </a:bodyPr>
          <a:lstStyle/>
          <a:p>
            <a:r>
              <a:rPr lang="en-US" sz="2400" b="1" dirty="0" smtClean="0"/>
              <a:t>.</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59" y="748269"/>
            <a:ext cx="3738014" cy="5026399"/>
          </a:xfrm>
          <a:prstGeom prst="rect">
            <a:avLst/>
          </a:prstGeom>
        </p:spPr>
      </p:pic>
      <p:sp>
        <p:nvSpPr>
          <p:cNvPr id="9" name="Rectangle 8"/>
          <p:cNvSpPr/>
          <p:nvPr/>
        </p:nvSpPr>
        <p:spPr>
          <a:xfrm>
            <a:off x="9345828" y="786421"/>
            <a:ext cx="2800864" cy="4524315"/>
          </a:xfrm>
          <a:prstGeom prst="rect">
            <a:avLst/>
          </a:prstGeom>
        </p:spPr>
        <p:txBody>
          <a:bodyPr wrap="square">
            <a:spAutoFit/>
          </a:bodyPr>
          <a:lstStyle/>
          <a:p>
            <a:r>
              <a:rPr lang="en-US" sz="2400" b="1" u="sng" dirty="0" smtClean="0">
                <a:solidFill>
                  <a:srgbClr val="002060"/>
                </a:solidFill>
                <a:effectLst>
                  <a:outerShdw blurRad="38100" dist="38100" dir="2700000" algn="tl">
                    <a:srgbClr val="000000">
                      <a:alpha val="43137"/>
                    </a:srgbClr>
                  </a:outerShdw>
                </a:effectLst>
              </a:rPr>
              <a:t>HIGHLIGHTS</a:t>
            </a:r>
            <a:r>
              <a:rPr lang="en-US" sz="2400" b="1" dirty="0" smtClean="0">
                <a:solidFill>
                  <a:srgbClr val="002060"/>
                </a:solidFill>
                <a:effectLst>
                  <a:outerShdw blurRad="38100" dist="38100" dir="2700000" algn="tl">
                    <a:srgbClr val="000000">
                      <a:alpha val="43137"/>
                    </a:srgbClr>
                  </a:outerShdw>
                </a:effectLst>
              </a:rPr>
              <a:t> </a:t>
            </a:r>
          </a:p>
          <a:p>
            <a:r>
              <a:rPr lang="en-US" sz="2400" b="1" dirty="0" smtClean="0">
                <a:solidFill>
                  <a:srgbClr val="002060"/>
                </a:solidFill>
                <a:effectLst>
                  <a:outerShdw blurRad="38100" dist="38100" dir="2700000" algn="tl">
                    <a:srgbClr val="000000">
                      <a:alpha val="43137"/>
                    </a:srgbClr>
                  </a:outerShdw>
                </a:effectLst>
              </a:rPr>
              <a:t>are light colored creams or powders used in stage makeup to brighten an area of the skin. </a:t>
            </a:r>
          </a:p>
          <a:p>
            <a:endParaRPr lang="en-US" sz="2400" b="1" dirty="0">
              <a:solidFill>
                <a:srgbClr val="002060"/>
              </a:solidFill>
              <a:effectLst>
                <a:outerShdw blurRad="38100" dist="38100" dir="2700000" algn="tl">
                  <a:srgbClr val="000000">
                    <a:alpha val="43137"/>
                  </a:srgbClr>
                </a:outerShdw>
              </a:effectLst>
            </a:endParaRPr>
          </a:p>
          <a:p>
            <a:r>
              <a:rPr lang="en-US" sz="2000" b="1" dirty="0" smtClean="0">
                <a:solidFill>
                  <a:srgbClr val="002060"/>
                </a:solidFill>
                <a:effectLst>
                  <a:outerShdw blurRad="38100" dist="38100" dir="2700000" algn="tl">
                    <a:srgbClr val="000000">
                      <a:alpha val="43137"/>
                    </a:srgbClr>
                  </a:outerShdw>
                </a:effectLst>
              </a:rPr>
              <a:t>Depending on the type of edge required (sharp or gradual), the highlight is blended next to a shadowed area. </a:t>
            </a:r>
            <a:endParaRPr lang="en-US" sz="2000" b="1" dirty="0"/>
          </a:p>
        </p:txBody>
      </p:sp>
      <p:sp>
        <p:nvSpPr>
          <p:cNvPr id="3" name="TextBox 2"/>
          <p:cNvSpPr txBox="1"/>
          <p:nvPr/>
        </p:nvSpPr>
        <p:spPr>
          <a:xfrm>
            <a:off x="4742976" y="3624044"/>
            <a:ext cx="4051882" cy="2554545"/>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As shown on the face chart to the left as </a:t>
            </a:r>
            <a:r>
              <a:rPr lang="en-US" sz="2000" b="1" dirty="0" smtClean="0">
                <a:solidFill>
                  <a:schemeClr val="bg1"/>
                </a:solidFill>
                <a:effectLst>
                  <a:outerShdw blurRad="38100" dist="38100" dir="2700000" algn="tl">
                    <a:srgbClr val="000000">
                      <a:alpha val="43137"/>
                    </a:srgbClr>
                  </a:outerShdw>
                </a:effectLst>
              </a:rPr>
              <a:t>white areas:</a:t>
            </a:r>
            <a:endParaRPr lang="en-US" sz="20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Forehead</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Bridge of the nose</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Lip arches and lower lip</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Cheekbones</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Chin </a:t>
            </a:r>
          </a:p>
          <a:p>
            <a:r>
              <a:rPr lang="en-US" sz="2000" b="1" dirty="0" smtClean="0">
                <a:solidFill>
                  <a:srgbClr val="002060"/>
                </a:solidFill>
                <a:effectLst>
                  <a:outerShdw blurRad="38100" dist="38100" dir="2700000" algn="tl">
                    <a:srgbClr val="000000">
                      <a:alpha val="43137"/>
                    </a:srgbClr>
                  </a:outerShdw>
                </a:effectLst>
              </a:rPr>
              <a:t> </a:t>
            </a:r>
            <a:endParaRPr lang="en-US"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323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871" y="927385"/>
            <a:ext cx="4072289" cy="2696659"/>
          </a:xfrm>
        </p:spPr>
        <p:txBody>
          <a:bodyPr>
            <a:noAutofit/>
          </a:bodyPr>
          <a:lstStyle/>
          <a:p>
            <a:r>
              <a:rPr lang="en-US" sz="2400" b="1" u="sng" dirty="0" smtClean="0">
                <a:solidFill>
                  <a:schemeClr val="accent2">
                    <a:lumMod val="50000"/>
                  </a:schemeClr>
                </a:solidFill>
                <a:effectLst>
                  <a:outerShdw blurRad="38100" dist="38100" dir="2700000" algn="tl">
                    <a:srgbClr val="000000">
                      <a:alpha val="43137"/>
                    </a:srgbClr>
                  </a:outerShdw>
                </a:effectLst>
              </a:rPr>
              <a:t>SHADOWING</a:t>
            </a:r>
            <a:r>
              <a:rPr lang="en-US" sz="2400" b="1" dirty="0" smtClean="0">
                <a:solidFill>
                  <a:schemeClr val="accent2">
                    <a:lumMod val="50000"/>
                  </a:schemeClr>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adds dimension to facial features and is applied to the natural hollows of the face to either enhance your look (for corrective makeup) or create the illusion of a character (for character makeup) </a:t>
            </a:r>
            <a:endParaRPr lang="en-US" sz="2400" b="1"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9457038" y="1044831"/>
            <a:ext cx="2578444" cy="461665"/>
          </a:xfrm>
          <a:prstGeom prst="rect">
            <a:avLst/>
          </a:prstGeom>
          <a:noFill/>
        </p:spPr>
        <p:txBody>
          <a:bodyPr wrap="square" rtlCol="0">
            <a:spAutoFit/>
          </a:bodyPr>
          <a:lstStyle/>
          <a:p>
            <a:r>
              <a:rPr lang="en-US" sz="2400" b="1" dirty="0" smtClean="0"/>
              <a:t>.</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59" y="748269"/>
            <a:ext cx="3738014" cy="5026399"/>
          </a:xfrm>
          <a:prstGeom prst="rect">
            <a:avLst/>
          </a:prstGeom>
        </p:spPr>
      </p:pic>
      <p:sp>
        <p:nvSpPr>
          <p:cNvPr id="9" name="Rectangle 8"/>
          <p:cNvSpPr/>
          <p:nvPr/>
        </p:nvSpPr>
        <p:spPr>
          <a:xfrm>
            <a:off x="9345828" y="786421"/>
            <a:ext cx="2846172" cy="5693866"/>
          </a:xfrm>
          <a:prstGeom prst="rect">
            <a:avLst/>
          </a:prstGeom>
        </p:spPr>
        <p:txBody>
          <a:bodyPr wrap="square">
            <a:spAutoFit/>
          </a:bodyPr>
          <a:lstStyle/>
          <a:p>
            <a:r>
              <a:rPr lang="en-US" sz="2400" b="1" u="sng" dirty="0" smtClean="0">
                <a:solidFill>
                  <a:srgbClr val="002060"/>
                </a:solidFill>
                <a:effectLst>
                  <a:outerShdw blurRad="38100" dist="38100" dir="2700000" algn="tl">
                    <a:srgbClr val="000000">
                      <a:alpha val="43137"/>
                    </a:srgbClr>
                  </a:outerShdw>
                </a:effectLst>
              </a:rPr>
              <a:t>SHADOWS</a:t>
            </a:r>
            <a:r>
              <a:rPr lang="en-US" sz="2400" b="1" dirty="0" smtClean="0">
                <a:solidFill>
                  <a:srgbClr val="002060"/>
                </a:solidFill>
                <a:effectLst>
                  <a:outerShdw blurRad="38100" dist="38100" dir="2700000" algn="tl">
                    <a:srgbClr val="000000">
                      <a:alpha val="43137"/>
                    </a:srgbClr>
                  </a:outerShdw>
                </a:effectLst>
              </a:rPr>
              <a:t> </a:t>
            </a:r>
          </a:p>
          <a:p>
            <a:r>
              <a:rPr lang="en-US" sz="2400" b="1" dirty="0" smtClean="0">
                <a:solidFill>
                  <a:srgbClr val="002060"/>
                </a:solidFill>
                <a:effectLst>
                  <a:outerShdw blurRad="38100" dist="38100" dir="2700000" algn="tl">
                    <a:srgbClr val="000000">
                      <a:alpha val="43137"/>
                    </a:srgbClr>
                  </a:outerShdw>
                </a:effectLst>
              </a:rPr>
              <a:t>Are dark colored </a:t>
            </a:r>
          </a:p>
          <a:p>
            <a:r>
              <a:rPr lang="en-US" sz="2400" b="1" dirty="0" smtClean="0">
                <a:solidFill>
                  <a:srgbClr val="002060"/>
                </a:solidFill>
                <a:effectLst>
                  <a:outerShdw blurRad="38100" dist="38100" dir="2700000" algn="tl">
                    <a:srgbClr val="000000">
                      <a:alpha val="43137"/>
                    </a:srgbClr>
                  </a:outerShdw>
                </a:effectLst>
              </a:rPr>
              <a:t>creams </a:t>
            </a:r>
            <a:r>
              <a:rPr lang="en-US" sz="2400" b="1" dirty="0">
                <a:solidFill>
                  <a:srgbClr val="002060"/>
                </a:solidFill>
                <a:effectLst>
                  <a:outerShdw blurRad="38100" dist="38100" dir="2700000" algn="tl">
                    <a:srgbClr val="000000">
                      <a:alpha val="43137"/>
                    </a:srgbClr>
                  </a:outerShdw>
                </a:effectLst>
              </a:rPr>
              <a:t>or powders used in stage makeup to </a:t>
            </a:r>
            <a:r>
              <a:rPr lang="en-US" sz="2400" b="1" dirty="0" smtClean="0">
                <a:solidFill>
                  <a:srgbClr val="002060"/>
                </a:solidFill>
                <a:effectLst>
                  <a:outerShdw blurRad="38100" dist="38100" dir="2700000" algn="tl">
                    <a:srgbClr val="000000">
                      <a:alpha val="43137"/>
                    </a:srgbClr>
                  </a:outerShdw>
                </a:effectLst>
              </a:rPr>
              <a:t>give the impression of a shadowed or recessed area </a:t>
            </a:r>
            <a:r>
              <a:rPr lang="en-US" sz="2400" b="1" dirty="0">
                <a:solidFill>
                  <a:srgbClr val="002060"/>
                </a:solidFill>
                <a:effectLst>
                  <a:outerShdw blurRad="38100" dist="38100" dir="2700000" algn="tl">
                    <a:srgbClr val="000000">
                      <a:alpha val="43137"/>
                    </a:srgbClr>
                  </a:outerShdw>
                </a:effectLst>
              </a:rPr>
              <a:t>of the skin. </a:t>
            </a:r>
            <a:endParaRPr lang="en-US" sz="2400" b="1" dirty="0" smtClean="0">
              <a:solidFill>
                <a:srgbClr val="002060"/>
              </a:solidFill>
              <a:effectLst>
                <a:outerShdw blurRad="38100" dist="38100" dir="2700000" algn="tl">
                  <a:srgbClr val="000000">
                    <a:alpha val="43137"/>
                  </a:srgbClr>
                </a:outerShdw>
              </a:effectLst>
            </a:endParaRPr>
          </a:p>
          <a:p>
            <a:endParaRPr lang="en-US" sz="2000" b="1" dirty="0">
              <a:solidFill>
                <a:srgbClr val="002060"/>
              </a:solidFill>
              <a:effectLst>
                <a:outerShdw blurRad="38100" dist="38100" dir="2700000" algn="tl">
                  <a:srgbClr val="000000">
                    <a:alpha val="43137"/>
                  </a:srgbClr>
                </a:outerShdw>
              </a:effectLst>
            </a:endParaRPr>
          </a:p>
          <a:p>
            <a:r>
              <a:rPr lang="en-US" sz="2000" b="1" dirty="0" smtClean="0">
                <a:solidFill>
                  <a:srgbClr val="002060"/>
                </a:solidFill>
                <a:effectLst>
                  <a:outerShdw blurRad="38100" dist="38100" dir="2700000" algn="tl">
                    <a:srgbClr val="000000">
                      <a:alpha val="43137"/>
                    </a:srgbClr>
                  </a:outerShdw>
                </a:effectLst>
              </a:rPr>
              <a:t>Depending </a:t>
            </a:r>
            <a:r>
              <a:rPr lang="en-US" sz="2000" b="1" dirty="0">
                <a:solidFill>
                  <a:srgbClr val="002060"/>
                </a:solidFill>
                <a:effectLst>
                  <a:outerShdw blurRad="38100" dist="38100" dir="2700000" algn="tl">
                    <a:srgbClr val="000000">
                      <a:alpha val="43137"/>
                    </a:srgbClr>
                  </a:outerShdw>
                </a:effectLst>
              </a:rPr>
              <a:t>on the type of edge required (sharp or gradual), the </a:t>
            </a:r>
            <a:r>
              <a:rPr lang="en-US" sz="2000" b="1" dirty="0" smtClean="0">
                <a:solidFill>
                  <a:srgbClr val="002060"/>
                </a:solidFill>
                <a:effectLst>
                  <a:outerShdw blurRad="38100" dist="38100" dir="2700000" algn="tl">
                    <a:srgbClr val="000000">
                      <a:alpha val="43137"/>
                    </a:srgbClr>
                  </a:outerShdw>
                </a:effectLst>
              </a:rPr>
              <a:t>shadow is </a:t>
            </a:r>
            <a:r>
              <a:rPr lang="en-US" sz="2000" b="1" dirty="0">
                <a:solidFill>
                  <a:srgbClr val="002060"/>
                </a:solidFill>
                <a:effectLst>
                  <a:outerShdw blurRad="38100" dist="38100" dir="2700000" algn="tl">
                    <a:srgbClr val="000000">
                      <a:alpha val="43137"/>
                    </a:srgbClr>
                  </a:outerShdw>
                </a:effectLst>
              </a:rPr>
              <a:t>blended next to a </a:t>
            </a:r>
            <a:r>
              <a:rPr lang="en-US" sz="2000" b="1" dirty="0" smtClean="0">
                <a:solidFill>
                  <a:srgbClr val="002060"/>
                </a:solidFill>
                <a:effectLst>
                  <a:outerShdw blurRad="38100" dist="38100" dir="2700000" algn="tl">
                    <a:srgbClr val="000000">
                      <a:alpha val="43137"/>
                    </a:srgbClr>
                  </a:outerShdw>
                </a:effectLst>
              </a:rPr>
              <a:t>highlighted area</a:t>
            </a:r>
            <a:r>
              <a:rPr lang="en-US" sz="2000" b="1" dirty="0">
                <a:solidFill>
                  <a:srgbClr val="002060"/>
                </a:solidFill>
                <a:effectLst>
                  <a:outerShdw blurRad="38100" dist="38100" dir="2700000" algn="tl">
                    <a:srgbClr val="000000">
                      <a:alpha val="43137"/>
                    </a:srgbClr>
                  </a:outerShdw>
                </a:effectLst>
              </a:rPr>
              <a:t>. </a:t>
            </a:r>
            <a:endParaRPr lang="en-US" sz="2000" b="1" dirty="0"/>
          </a:p>
          <a:p>
            <a:endParaRPr lang="en-US" sz="2400" b="1"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4718262" y="3500476"/>
            <a:ext cx="4401024" cy="2862322"/>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As shown on the face chart to the left as </a:t>
            </a:r>
            <a:r>
              <a:rPr lang="en-US" sz="2000" b="1" dirty="0" smtClean="0">
                <a:solidFill>
                  <a:schemeClr val="accent2">
                    <a:lumMod val="50000"/>
                  </a:schemeClr>
                </a:solidFill>
                <a:effectLst>
                  <a:outerShdw blurRad="38100" dist="38100" dir="2700000" algn="tl">
                    <a:srgbClr val="000000">
                      <a:alpha val="43137"/>
                    </a:srgbClr>
                  </a:outerShdw>
                </a:effectLst>
              </a:rPr>
              <a:t>dark areas:</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Below cheekbones</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Sides of nose</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Hollow of lip</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Below lip</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Sides of forehead and temple area</a:t>
            </a:r>
          </a:p>
          <a:p>
            <a:pPr marL="285750" indent="-285750">
              <a:buFont typeface="Arial" panose="020B0604020202020204" pitchFamily="34" charset="0"/>
              <a:buChar char="•"/>
            </a:pPr>
            <a:r>
              <a:rPr lang="en-US" sz="2000" b="1" dirty="0" smtClean="0">
                <a:effectLst>
                  <a:outerShdw blurRad="38100" dist="38100" dir="2700000" algn="tl">
                    <a:srgbClr val="000000">
                      <a:alpha val="43137"/>
                    </a:srgbClr>
                  </a:outerShdw>
                </a:effectLst>
              </a:rPr>
              <a:t>Below jawline </a:t>
            </a:r>
          </a:p>
          <a:p>
            <a:r>
              <a:rPr lang="en-US" sz="2000" b="1" dirty="0" smtClean="0">
                <a:solidFill>
                  <a:srgbClr val="002060"/>
                </a:solidFill>
                <a:effectLst>
                  <a:outerShdw blurRad="38100" dist="38100" dir="2700000" algn="tl">
                    <a:srgbClr val="000000">
                      <a:alpha val="43137"/>
                    </a:srgbClr>
                  </a:outerShdw>
                </a:effectLst>
              </a:rPr>
              <a:t> </a:t>
            </a:r>
            <a:endParaRPr lang="en-US"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01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16" y="1119233"/>
            <a:ext cx="3162671" cy="702276"/>
          </a:xfrm>
        </p:spPr>
        <p:txBody>
          <a:bodyPr>
            <a:normAutofit/>
          </a:bodyPr>
          <a:lstStyle/>
          <a:p>
            <a:r>
              <a:rPr lang="en-US" sz="3600" b="1" dirty="0" smtClean="0">
                <a:effectLst>
                  <a:outerShdw blurRad="38100" dist="38100" dir="2700000" algn="tl">
                    <a:srgbClr val="000000">
                      <a:alpha val="43137"/>
                    </a:srgbClr>
                  </a:outerShdw>
                </a:effectLst>
              </a:rPr>
              <a:t>Makeup Charts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70351" y="754479"/>
            <a:ext cx="2688503" cy="5120640"/>
          </a:xfrm>
        </p:spPr>
        <p:txBody>
          <a:bodyPr>
            <a:normAutofit/>
          </a:bodyPr>
          <a:lstStyle/>
          <a:p>
            <a:pPr marL="0" indent="0">
              <a:buNone/>
            </a:pPr>
            <a:r>
              <a:rPr lang="en-US" sz="3200" b="1" dirty="0" smtClean="0">
                <a:solidFill>
                  <a:srgbClr val="002060"/>
                </a:solidFill>
                <a:effectLst>
                  <a:outerShdw blurRad="38100" dist="38100" dir="2700000" algn="tl">
                    <a:srgbClr val="000000">
                      <a:alpha val="43137"/>
                    </a:srgbClr>
                  </a:outerShdw>
                </a:effectLst>
              </a:rPr>
              <a:t>Used </a:t>
            </a:r>
            <a:r>
              <a:rPr lang="en-US" sz="3200" b="1" dirty="0">
                <a:solidFill>
                  <a:srgbClr val="002060"/>
                </a:solidFill>
                <a:effectLst>
                  <a:outerShdw blurRad="38100" dist="38100" dir="2700000" algn="tl">
                    <a:srgbClr val="000000">
                      <a:alpha val="43137"/>
                    </a:srgbClr>
                  </a:outerShdw>
                </a:effectLst>
              </a:rPr>
              <a:t>to design the makeup and then </a:t>
            </a:r>
            <a:r>
              <a:rPr lang="en-US" sz="3200" b="1" dirty="0" smtClean="0">
                <a:solidFill>
                  <a:srgbClr val="002060"/>
                </a:solidFill>
                <a:effectLst>
                  <a:outerShdw blurRad="38100" dist="38100" dir="2700000" algn="tl">
                    <a:srgbClr val="000000">
                      <a:alpha val="43137"/>
                    </a:srgbClr>
                  </a:outerShdw>
                </a:effectLst>
              </a:rPr>
              <a:t> </a:t>
            </a:r>
            <a:r>
              <a:rPr lang="en-US" sz="3200" b="1" dirty="0">
                <a:solidFill>
                  <a:srgbClr val="002060"/>
                </a:solidFill>
                <a:effectLst>
                  <a:outerShdw blurRad="38100" dist="38100" dir="2700000" algn="tl">
                    <a:srgbClr val="000000">
                      <a:alpha val="43137"/>
                    </a:srgbClr>
                  </a:outerShdw>
                </a:effectLst>
              </a:rPr>
              <a:t>used to re-create the image on the actor’s face for </a:t>
            </a:r>
            <a:r>
              <a:rPr lang="en-US" sz="3200" b="1" dirty="0" smtClean="0">
                <a:solidFill>
                  <a:srgbClr val="002060"/>
                </a:solidFill>
                <a:effectLst>
                  <a:outerShdw blurRad="38100" dist="38100" dir="2700000" algn="tl">
                    <a:srgbClr val="000000">
                      <a:alpha val="43137"/>
                    </a:srgbClr>
                  </a:outerShdw>
                </a:effectLst>
              </a:rPr>
              <a:t>every performance</a:t>
            </a:r>
            <a:r>
              <a:rPr lang="en-US" sz="3200" b="1" dirty="0">
                <a:solidFill>
                  <a:srgbClr val="002060"/>
                </a:solidFill>
                <a:effectLst>
                  <a:outerShdw blurRad="38100" dist="38100" dir="2700000" algn="tl">
                    <a:srgbClr val="000000">
                      <a:alpha val="43137"/>
                    </a:srgbClr>
                  </a:outerShdw>
                </a:effectLst>
              </a:rPr>
              <a:t>.</a:t>
            </a:r>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520" y="1470371"/>
            <a:ext cx="4918476" cy="368885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35171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6" y="1107349"/>
            <a:ext cx="3322040" cy="645952"/>
          </a:xfrm>
        </p:spPr>
        <p:txBody>
          <a:bodyPr>
            <a:normAutofit fontScale="90000"/>
          </a:bodyPr>
          <a:lstStyle/>
          <a:p>
            <a:r>
              <a:rPr lang="en-US" sz="4000" b="1" dirty="0" smtClean="0">
                <a:solidFill>
                  <a:schemeClr val="bg1"/>
                </a:solidFill>
                <a:effectLst>
                  <a:outerShdw blurRad="38100" dist="38100" dir="2700000" algn="tl">
                    <a:srgbClr val="000000">
                      <a:alpha val="43137"/>
                    </a:srgbClr>
                  </a:outerShdw>
                </a:effectLst>
              </a:rPr>
              <a:t>Makeup Chart</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321" y="224677"/>
            <a:ext cx="4170927" cy="62563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248" y="224677"/>
            <a:ext cx="4537840" cy="619766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9696" y="1430325"/>
            <a:ext cx="2931952" cy="4524315"/>
          </a:xfrm>
          <a:prstGeom prst="rect">
            <a:avLst/>
          </a:prstGeom>
          <a:noFill/>
        </p:spPr>
        <p:txBody>
          <a:bodyPr wrap="square" rtlCol="0">
            <a:spAutoFit/>
          </a:bodyPr>
          <a:lstStyle/>
          <a:p>
            <a:r>
              <a:rPr lang="en-US" sz="2400" b="1" dirty="0" smtClean="0">
                <a:solidFill>
                  <a:srgbClr val="002060"/>
                </a:solidFill>
                <a:effectLst>
                  <a:outerShdw blurRad="38100" dist="38100" dir="2700000" algn="tl">
                    <a:srgbClr val="000000">
                      <a:alpha val="43137"/>
                    </a:srgbClr>
                  </a:outerShdw>
                </a:effectLst>
              </a:rPr>
              <a:t>A tool of the makeup artist to design how makeup foundation, highlights, shadows, prosthetics, bald caps, hair/wigs and other makeup techniques will be applied to an actor’s face to create a character look </a:t>
            </a:r>
            <a:endParaRPr lang="en-U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60067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58" y="1090721"/>
            <a:ext cx="2240691" cy="4818858"/>
          </a:xfrm>
        </p:spPr>
        <p:txBody>
          <a:bodyPr/>
          <a:lstStyle/>
          <a:p>
            <a:r>
              <a:rPr lang="en-US" b="1" dirty="0" smtClean="0">
                <a:solidFill>
                  <a:schemeClr val="bg1"/>
                </a:solidFill>
                <a:effectLst>
                  <a:outerShdw blurRad="38100" dist="38100" dir="2700000" algn="tl">
                    <a:srgbClr val="000000">
                      <a:alpha val="43137"/>
                    </a:srgbClr>
                  </a:outerShdw>
                </a:effectLst>
              </a:rPr>
              <a:t>Front and side view of character makeup charts</a:t>
            </a:r>
            <a:endParaRPr lang="en-US" b="1" dirty="0">
              <a:solidFill>
                <a:schemeClr val="bg1"/>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6050" y="44202"/>
            <a:ext cx="4403734" cy="5680818"/>
          </a:xfrm>
          <a:prstGeom prst="rect">
            <a:avLst/>
          </a:prstGeom>
          <a:ln>
            <a:noFill/>
          </a:ln>
          <a:effectLst>
            <a:outerShdw blurRad="292100" dist="139700" dir="2700000" algn="tl" rotWithShape="0">
              <a:srgbClr val="333333">
                <a:alpha val="65000"/>
              </a:srgbClr>
            </a:outerShdw>
          </a:effectLst>
        </p:spPr>
      </p:pic>
      <p:pic>
        <p:nvPicPr>
          <p:cNvPr id="8" name="Picture 7" descr="Make up full chart 01 Scan_20170211 - Copy.pdf - Adobe Acrobat Pro DC"/>
          <p:cNvPicPr>
            <a:picLocks noChangeAspect="1"/>
          </p:cNvPicPr>
          <p:nvPr/>
        </p:nvPicPr>
        <p:blipFill rotWithShape="1">
          <a:blip r:embed="rId3">
            <a:extLst>
              <a:ext uri="{28A0092B-C50C-407E-A947-70E740481C1C}">
                <a14:useLocalDpi xmlns:a14="http://schemas.microsoft.com/office/drawing/2010/main" val="0"/>
              </a:ext>
            </a:extLst>
          </a:blip>
          <a:srcRect l="25547" t="12665" r="40830" b="1327"/>
          <a:stretch/>
        </p:blipFill>
        <p:spPr>
          <a:xfrm>
            <a:off x="7189919" y="44202"/>
            <a:ext cx="4413373" cy="6157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017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Straight Corrective Makeup</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b="1" dirty="0" smtClean="0">
                <a:effectLst>
                  <a:outerShdw blurRad="38100" dist="38100" dir="2700000" algn="tl">
                    <a:srgbClr val="000000">
                      <a:alpha val="43137"/>
                    </a:srgbClr>
                  </a:outerShdw>
                </a:effectLst>
              </a:rPr>
              <a:t>For MEN and WOMEN</a:t>
            </a:r>
            <a:endParaRPr lang="en-US" b="1" dirty="0">
              <a:effectLst>
                <a:outerShdw blurRad="38100" dist="38100" dir="2700000" algn="tl">
                  <a:srgbClr val="000000">
                    <a:alpha val="43137"/>
                  </a:srgbClr>
                </a:outerShdw>
              </a:effectLst>
            </a:endParaRPr>
          </a:p>
        </p:txBody>
      </p:sp>
      <p:pic>
        <p:nvPicPr>
          <p:cNvPr id="4" name="Picture 3" descr="stage_makeup_tutorial_NEW 2018.pdf - Adobe Acrobat Pro DC"/>
          <p:cNvPicPr>
            <a:picLocks noChangeAspect="1"/>
          </p:cNvPicPr>
          <p:nvPr/>
        </p:nvPicPr>
        <p:blipFill rotWithShape="1">
          <a:blip r:embed="rId2">
            <a:extLst>
              <a:ext uri="{28A0092B-C50C-407E-A947-70E740481C1C}">
                <a14:useLocalDpi xmlns:a14="http://schemas.microsoft.com/office/drawing/2010/main" val="0"/>
              </a:ext>
            </a:extLst>
          </a:blip>
          <a:srcRect l="26689" t="17311" r="39852" b="1451"/>
          <a:stretch/>
        </p:blipFill>
        <p:spPr>
          <a:xfrm>
            <a:off x="7768281" y="749416"/>
            <a:ext cx="4086724" cy="54025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836454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448" y="824937"/>
            <a:ext cx="3515793" cy="2614549"/>
          </a:xfrm>
        </p:spPr>
        <p:txBody>
          <a:bodyPr>
            <a:normAutofit/>
          </a:bodyPr>
          <a:lstStyle/>
          <a:p>
            <a:r>
              <a:rPr lang="en-US" b="1" dirty="0" smtClean="0">
                <a:effectLst>
                  <a:outerShdw blurRad="38100" dist="38100" dir="2700000" algn="tl">
                    <a:srgbClr val="000000">
                      <a:alpha val="43137"/>
                    </a:srgbClr>
                  </a:outerShdw>
                </a:effectLst>
              </a:rPr>
              <a:t>Straight Corrective Makeup</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5948" y="3439486"/>
            <a:ext cx="2725365" cy="2684477"/>
          </a:xfrm>
        </p:spPr>
        <p:txBody>
          <a:bodyPr>
            <a:normAutofit/>
          </a:bodyPr>
          <a:lstStyle/>
          <a:p>
            <a:r>
              <a:rPr lang="en-US" sz="3200" b="1" dirty="0" smtClean="0">
                <a:effectLst>
                  <a:outerShdw blurRad="38100" dist="38100" dir="2700000" algn="tl">
                    <a:srgbClr val="000000">
                      <a:alpha val="43137"/>
                    </a:srgbClr>
                  </a:outerShdw>
                </a:effectLst>
              </a:rPr>
              <a:t>For </a:t>
            </a:r>
          </a:p>
          <a:p>
            <a:r>
              <a:rPr lang="en-US" sz="3200" b="1" dirty="0" smtClean="0">
                <a:solidFill>
                  <a:srgbClr val="002060"/>
                </a:solidFill>
                <a:effectLst>
                  <a:outerShdw blurRad="38100" dist="38100" dir="2700000" algn="tl">
                    <a:srgbClr val="000000">
                      <a:alpha val="43137"/>
                    </a:srgbClr>
                  </a:outerShdw>
                </a:effectLst>
              </a:rPr>
              <a:t>MEN </a:t>
            </a:r>
          </a:p>
          <a:p>
            <a:r>
              <a:rPr lang="en-US" sz="3200" b="1" dirty="0" smtClean="0">
                <a:effectLst>
                  <a:outerShdw blurRad="38100" dist="38100" dir="2700000" algn="tl">
                    <a:srgbClr val="000000">
                      <a:alpha val="43137"/>
                    </a:srgbClr>
                  </a:outerShdw>
                </a:effectLst>
              </a:rPr>
              <a:t>and </a:t>
            </a:r>
          </a:p>
          <a:p>
            <a:r>
              <a:rPr lang="en-US" sz="3200" b="1" dirty="0" smtClean="0">
                <a:solidFill>
                  <a:srgbClr val="002060"/>
                </a:solidFill>
                <a:effectLst>
                  <a:outerShdw blurRad="38100" dist="38100" dir="2700000" algn="tl">
                    <a:srgbClr val="000000">
                      <a:alpha val="43137"/>
                    </a:srgbClr>
                  </a:outerShdw>
                </a:effectLst>
              </a:rPr>
              <a:t>WOMEN</a:t>
            </a:r>
            <a:endParaRPr lang="en-US" sz="3200" b="1" dirty="0">
              <a:solidFill>
                <a:srgbClr val="002060"/>
              </a:solidFill>
              <a:effectLst>
                <a:outerShdw blurRad="38100" dist="38100" dir="2700000" algn="tl">
                  <a:srgbClr val="000000">
                    <a:alpha val="43137"/>
                  </a:srgbClr>
                </a:outerShdw>
              </a:effectLst>
            </a:endParaRPr>
          </a:p>
        </p:txBody>
      </p:sp>
      <p:pic>
        <p:nvPicPr>
          <p:cNvPr id="4" name="Picture 3" descr="stage_makeup_tutorial_NEW 2018.pdf - Adobe Acrobat Pro DC"/>
          <p:cNvPicPr>
            <a:picLocks noChangeAspect="1"/>
          </p:cNvPicPr>
          <p:nvPr/>
        </p:nvPicPr>
        <p:blipFill rotWithShape="1">
          <a:blip r:embed="rId2">
            <a:extLst>
              <a:ext uri="{28A0092B-C50C-407E-A947-70E740481C1C}">
                <a14:useLocalDpi xmlns:a14="http://schemas.microsoft.com/office/drawing/2010/main" val="0"/>
              </a:ext>
            </a:extLst>
          </a:blip>
          <a:srcRect l="26689" t="17311" r="39852" b="1451"/>
          <a:stretch/>
        </p:blipFill>
        <p:spPr>
          <a:xfrm>
            <a:off x="3671241" y="234891"/>
            <a:ext cx="8392975" cy="11095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9909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448" y="824937"/>
            <a:ext cx="3515793" cy="2614549"/>
          </a:xfrm>
        </p:spPr>
        <p:txBody>
          <a:bodyPr>
            <a:normAutofit/>
          </a:bodyPr>
          <a:lstStyle/>
          <a:p>
            <a:r>
              <a:rPr lang="en-US" b="1" dirty="0" smtClean="0">
                <a:effectLst>
                  <a:outerShdw blurRad="38100" dist="38100" dir="2700000" algn="tl">
                    <a:srgbClr val="000000">
                      <a:alpha val="43137"/>
                    </a:srgbClr>
                  </a:outerShdw>
                </a:effectLst>
              </a:rPr>
              <a:t>Straight Corrective Makeup</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5948" y="3439486"/>
            <a:ext cx="2725365" cy="2684477"/>
          </a:xfrm>
        </p:spPr>
        <p:txBody>
          <a:bodyPr>
            <a:normAutofit/>
          </a:bodyPr>
          <a:lstStyle/>
          <a:p>
            <a:r>
              <a:rPr lang="en-US" sz="3200" b="1" dirty="0" smtClean="0">
                <a:effectLst>
                  <a:outerShdw blurRad="38100" dist="38100" dir="2700000" algn="tl">
                    <a:srgbClr val="000000">
                      <a:alpha val="43137"/>
                    </a:srgbClr>
                  </a:outerShdw>
                </a:effectLst>
              </a:rPr>
              <a:t>For </a:t>
            </a:r>
          </a:p>
          <a:p>
            <a:r>
              <a:rPr lang="en-US" sz="3200" b="1" dirty="0" smtClean="0">
                <a:solidFill>
                  <a:srgbClr val="002060"/>
                </a:solidFill>
                <a:effectLst>
                  <a:outerShdw blurRad="38100" dist="38100" dir="2700000" algn="tl">
                    <a:srgbClr val="000000">
                      <a:alpha val="43137"/>
                    </a:srgbClr>
                  </a:outerShdw>
                </a:effectLst>
              </a:rPr>
              <a:t>MEN </a:t>
            </a:r>
          </a:p>
          <a:p>
            <a:r>
              <a:rPr lang="en-US" sz="3200" b="1" dirty="0" smtClean="0">
                <a:effectLst>
                  <a:outerShdw blurRad="38100" dist="38100" dir="2700000" algn="tl">
                    <a:srgbClr val="000000">
                      <a:alpha val="43137"/>
                    </a:srgbClr>
                  </a:outerShdw>
                </a:effectLst>
              </a:rPr>
              <a:t>and </a:t>
            </a:r>
          </a:p>
          <a:p>
            <a:r>
              <a:rPr lang="en-US" sz="3200" b="1" dirty="0" smtClean="0">
                <a:solidFill>
                  <a:srgbClr val="002060"/>
                </a:solidFill>
                <a:effectLst>
                  <a:outerShdw blurRad="38100" dist="38100" dir="2700000" algn="tl">
                    <a:srgbClr val="000000">
                      <a:alpha val="43137"/>
                    </a:srgbClr>
                  </a:outerShdw>
                </a:effectLst>
              </a:rPr>
              <a:t>WOMEN</a:t>
            </a:r>
            <a:endParaRPr lang="en-US" sz="3200" b="1" dirty="0">
              <a:solidFill>
                <a:srgbClr val="002060"/>
              </a:solidFill>
              <a:effectLst>
                <a:outerShdw blurRad="38100" dist="38100" dir="2700000" algn="tl">
                  <a:srgbClr val="000000">
                    <a:alpha val="43137"/>
                  </a:srgbClr>
                </a:outerShdw>
              </a:effectLst>
            </a:endParaRPr>
          </a:p>
        </p:txBody>
      </p:sp>
      <p:pic>
        <p:nvPicPr>
          <p:cNvPr id="4" name="Picture 3" descr="stage_makeup_tutorial_NEW 2018.pdf - Adobe Acrobat Pro DC"/>
          <p:cNvPicPr>
            <a:picLocks noChangeAspect="1"/>
          </p:cNvPicPr>
          <p:nvPr/>
        </p:nvPicPr>
        <p:blipFill rotWithShape="1">
          <a:blip r:embed="rId2">
            <a:extLst>
              <a:ext uri="{28A0092B-C50C-407E-A947-70E740481C1C}">
                <a14:useLocalDpi xmlns:a14="http://schemas.microsoft.com/office/drawing/2010/main" val="0"/>
              </a:ext>
            </a:extLst>
          </a:blip>
          <a:srcRect l="26689" t="17311" r="39852" b="1451"/>
          <a:stretch/>
        </p:blipFill>
        <p:spPr>
          <a:xfrm>
            <a:off x="3574342" y="-6669249"/>
            <a:ext cx="8389206" cy="1109024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574342" y="4420999"/>
            <a:ext cx="8389206" cy="32129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24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2258" y="1149294"/>
            <a:ext cx="3021019" cy="4454553"/>
          </a:xfrm>
        </p:spPr>
        <p:txBody>
          <a:bodyPr>
            <a:normAutofit/>
          </a:bodyPr>
          <a:lstStyle/>
          <a:p>
            <a:pPr marL="342900" indent="-342900"/>
            <a:r>
              <a:rPr lang="en-US" sz="2400" b="1" dirty="0" smtClean="0">
                <a:solidFill>
                  <a:srgbClr val="0070C0"/>
                </a:solidFill>
                <a:effectLst>
                  <a:outerShdw blurRad="38100" dist="38100" dir="2700000" algn="tl">
                    <a:srgbClr val="000000">
                      <a:alpha val="43137"/>
                    </a:srgbClr>
                  </a:outerShdw>
                </a:effectLst>
              </a:rPr>
              <a:t>        </a:t>
            </a:r>
            <a:endParaRPr lang="en-US" sz="2400" b="1"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36617" y="1191238"/>
            <a:ext cx="3815933" cy="5092118"/>
          </a:xfrm>
        </p:spPr>
        <p:txBody>
          <a:bodyPr>
            <a:noAutofit/>
          </a:bodyPr>
          <a:lstStyle/>
          <a:p>
            <a:r>
              <a:rPr lang="en-US" sz="3600" b="1" dirty="0" smtClean="0">
                <a:solidFill>
                  <a:srgbClr val="002060"/>
                </a:solidFill>
                <a:effectLst>
                  <a:outerShdw blurRad="38100" dist="38100" dir="2700000" algn="tl">
                    <a:srgbClr val="000000">
                      <a:alpha val="43137"/>
                    </a:srgbClr>
                  </a:outerShdw>
                </a:effectLst>
              </a:rPr>
              <a:t>Stage Makeup </a:t>
            </a:r>
          </a:p>
          <a:p>
            <a:r>
              <a:rPr lang="en-US" sz="3200" b="1" dirty="0" smtClean="0">
                <a:solidFill>
                  <a:schemeClr val="bg1"/>
                </a:solidFill>
                <a:effectLst>
                  <a:outerShdw blurRad="38100" dist="38100" dir="2700000" algn="tl">
                    <a:srgbClr val="000000">
                      <a:alpha val="43137"/>
                    </a:srgbClr>
                  </a:outerShdw>
                </a:effectLst>
              </a:rPr>
              <a:t>is used to enhance the portrayal of an actor’s character whether it is “straight” makeup (corrective) or character makeup</a:t>
            </a:r>
            <a:endParaRPr lang="en-US" sz="32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392" y="1684094"/>
            <a:ext cx="3745852" cy="31758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65746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2258" y="1149294"/>
            <a:ext cx="3021019" cy="4454553"/>
          </a:xfrm>
        </p:spPr>
        <p:txBody>
          <a:bodyPr>
            <a:normAutofit fontScale="90000"/>
          </a:bodyPr>
          <a:lstStyle/>
          <a:p>
            <a:pPr marL="342900" indent="-342900"/>
            <a:r>
              <a:rPr lang="en-US" sz="2400" b="1" dirty="0" smtClean="0">
                <a:solidFill>
                  <a:srgbClr val="0070C0"/>
                </a:solidFill>
                <a:effectLst>
                  <a:outerShdw blurRad="38100" dist="38100" dir="2700000" algn="tl">
                    <a:srgbClr val="000000">
                      <a:alpha val="43137"/>
                    </a:srgbClr>
                  </a:outerShdw>
                </a:effectLst>
              </a:rPr>
              <a:t>        Makeup</a:t>
            </a:r>
            <a:r>
              <a:rPr lang="en-US" sz="2400" b="1" dirty="0">
                <a:solidFill>
                  <a:srgbClr val="0070C0"/>
                </a:solidFill>
                <a:effectLst>
                  <a:outerShdw blurRad="38100" dist="38100" dir="2700000" algn="tl">
                    <a:srgbClr val="000000">
                      <a:alpha val="43137"/>
                    </a:srgbClr>
                  </a:outerShdw>
                </a:effectLst>
              </a:rPr>
              <a:t/>
            </a:r>
            <a:br>
              <a:rPr lang="en-US" sz="2400" b="1" dirty="0">
                <a:solidFill>
                  <a:srgbClr val="0070C0"/>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The application of cosmetics to the face and body to help give the appearance of different ages, special facial features of ethnic origins, environment and nonhuman characters. Makeup functions to help the performer personify and embody a character.  </a:t>
            </a:r>
            <a:endParaRPr lang="en-US" sz="2400" b="1"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36617" y="1191238"/>
            <a:ext cx="3815933" cy="5092118"/>
          </a:xfrm>
        </p:spPr>
        <p:txBody>
          <a:bodyPr>
            <a:noAutofit/>
          </a:bodyPr>
          <a:lstStyle/>
          <a:p>
            <a:r>
              <a:rPr lang="en-US" sz="3600" b="1" dirty="0" smtClean="0">
                <a:solidFill>
                  <a:srgbClr val="002060"/>
                </a:solidFill>
                <a:effectLst>
                  <a:outerShdw blurRad="38100" dist="38100" dir="2700000" algn="tl">
                    <a:srgbClr val="000000">
                      <a:alpha val="43137"/>
                    </a:srgbClr>
                  </a:outerShdw>
                </a:effectLst>
              </a:rPr>
              <a:t>Stage Makeup </a:t>
            </a:r>
          </a:p>
          <a:p>
            <a:r>
              <a:rPr lang="en-US" sz="3200" b="1" dirty="0" smtClean="0">
                <a:solidFill>
                  <a:schemeClr val="bg1"/>
                </a:solidFill>
                <a:effectLst>
                  <a:outerShdw blurRad="38100" dist="38100" dir="2700000" algn="tl">
                    <a:srgbClr val="000000">
                      <a:alpha val="43137"/>
                    </a:srgbClr>
                  </a:outerShdw>
                </a:effectLst>
              </a:rPr>
              <a:t>is used to enhance the portrayal of an actor’s character whether it is “straight” makeup (corrective) or character makeup</a:t>
            </a:r>
            <a:endParaRPr lang="en-US" sz="3200"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392" y="1684094"/>
            <a:ext cx="3745852" cy="31758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0535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2258" y="1149294"/>
            <a:ext cx="3021019" cy="4454553"/>
          </a:xfrm>
        </p:spPr>
        <p:txBody>
          <a:bodyPr>
            <a:normAutofit/>
          </a:bodyPr>
          <a:lstStyle/>
          <a:p>
            <a:pPr marL="342900" indent="-342900"/>
            <a:r>
              <a:rPr lang="en-US" sz="2400" b="1" dirty="0" smtClean="0">
                <a:solidFill>
                  <a:srgbClr val="0070C0"/>
                </a:solidFill>
                <a:effectLst>
                  <a:outerShdw blurRad="38100" dist="38100" dir="2700000" algn="tl">
                    <a:srgbClr val="000000">
                      <a:alpha val="43137"/>
                    </a:srgbClr>
                  </a:outerShdw>
                </a:effectLst>
              </a:rPr>
              <a:t>        </a:t>
            </a:r>
            <a:endParaRPr lang="en-US" sz="2400" b="1"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87821" y="922791"/>
            <a:ext cx="3328501" cy="4756556"/>
          </a:xfrm>
        </p:spPr>
        <p:txBody>
          <a:bodyPr>
            <a:noAutofit/>
          </a:bodyPr>
          <a:lstStyle/>
          <a:p>
            <a:r>
              <a:rPr lang="en-US" sz="3600" b="1" dirty="0" smtClean="0">
                <a:solidFill>
                  <a:srgbClr val="002060"/>
                </a:solidFill>
                <a:effectLst>
                  <a:outerShdw blurRad="38100" dist="38100" dir="2700000" algn="tl">
                    <a:srgbClr val="000000">
                      <a:alpha val="43137"/>
                    </a:srgbClr>
                  </a:outerShdw>
                </a:effectLst>
              </a:rPr>
              <a:t>Corrective Stage Makeup </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Intro</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Exercise</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Visuals</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Handout</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Chart Exercise</a:t>
            </a:r>
          </a:p>
          <a:p>
            <a:pPr marL="571500" indent="-571500">
              <a:buFont typeface="Arial" panose="020B0604020202020204" pitchFamily="34" charset="0"/>
              <a:buChar char="•"/>
            </a:pPr>
            <a:r>
              <a:rPr lang="en-US" sz="3200" b="1" dirty="0" smtClean="0">
                <a:solidFill>
                  <a:schemeClr val="bg1"/>
                </a:solidFill>
                <a:effectLst>
                  <a:outerShdw blurRad="38100" dist="38100" dir="2700000" algn="tl">
                    <a:srgbClr val="000000">
                      <a:alpha val="43137"/>
                    </a:srgbClr>
                  </a:outerShdw>
                </a:effectLst>
              </a:rPr>
              <a:t>Project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927" y="771790"/>
            <a:ext cx="4275214" cy="536056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703" y="704678"/>
            <a:ext cx="2920297" cy="3808600"/>
          </a:xfrm>
          <a:prstGeom prst="rect">
            <a:avLst/>
          </a:prstGeom>
        </p:spPr>
      </p:pic>
    </p:spTree>
    <p:extLst>
      <p:ext uri="{BB962C8B-B14F-4D97-AF65-F5344CB8AC3E}">
        <p14:creationId xmlns:p14="http://schemas.microsoft.com/office/powerpoint/2010/main" val="99968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4908" y="1298448"/>
            <a:ext cx="4481384" cy="3255264"/>
          </a:xfrm>
        </p:spPr>
        <p:txBody>
          <a:bodyPr/>
          <a:lstStyle/>
          <a:p>
            <a:r>
              <a:rPr lang="en-US" dirty="0" smtClean="0">
                <a:effectLst>
                  <a:outerShdw blurRad="38100" dist="38100" dir="2700000" algn="tl">
                    <a:srgbClr val="000000">
                      <a:alpha val="43137"/>
                    </a:srgbClr>
                  </a:outerShdw>
                </a:effectLst>
              </a:rPr>
              <a:t>Corrective Stage Makeup</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464907" y="4670246"/>
            <a:ext cx="3950307" cy="428976"/>
          </a:xfrm>
        </p:spPr>
        <p:txBody>
          <a:bodyPr>
            <a:noAutofit/>
          </a:bodyPr>
          <a:lstStyle/>
          <a:p>
            <a:r>
              <a:rPr lang="en-US" sz="2800" dirty="0" smtClean="0">
                <a:solidFill>
                  <a:srgbClr val="002060"/>
                </a:solidFill>
                <a:effectLst>
                  <a:outerShdw blurRad="38100" dist="38100" dir="2700000" algn="tl">
                    <a:srgbClr val="000000">
                      <a:alpha val="43137"/>
                    </a:srgbClr>
                  </a:outerShdw>
                </a:effectLst>
              </a:rPr>
              <a:t>Project One Tutorial</a:t>
            </a:r>
            <a:endParaRPr lang="en-US" sz="2800" dirty="0">
              <a:solidFill>
                <a:srgbClr val="00206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881" y="748269"/>
            <a:ext cx="3808570" cy="5121275"/>
          </a:xfrm>
        </p:spPr>
      </p:pic>
      <p:sp>
        <p:nvSpPr>
          <p:cNvPr id="5" name="TextBox 4"/>
          <p:cNvSpPr txBox="1"/>
          <p:nvPr/>
        </p:nvSpPr>
        <p:spPr>
          <a:xfrm>
            <a:off x="9457038" y="1044831"/>
            <a:ext cx="2578444" cy="4893647"/>
          </a:xfrm>
          <a:prstGeom prst="rect">
            <a:avLst/>
          </a:prstGeom>
          <a:noFill/>
        </p:spPr>
        <p:txBody>
          <a:bodyPr wrap="square" rtlCol="0">
            <a:spAutoFit/>
          </a:bodyPr>
          <a:lstStyle/>
          <a:p>
            <a:r>
              <a:rPr lang="en-US" sz="2400" b="1" dirty="0" smtClean="0"/>
              <a:t>The art of creating the appearance of perceived shapes, texture and color on the face by using the artistic concept of perspective drawing which is based, in part, on the affects of light on surfaces.</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80" y="748269"/>
            <a:ext cx="3808571" cy="5121275"/>
          </a:xfrm>
          <a:prstGeom prst="rect">
            <a:avLst/>
          </a:prstGeom>
        </p:spPr>
      </p:pic>
    </p:spTree>
    <p:extLst>
      <p:ext uri="{BB962C8B-B14F-4D97-AF65-F5344CB8AC3E}">
        <p14:creationId xmlns:p14="http://schemas.microsoft.com/office/powerpoint/2010/main" val="669580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4456194" y="1243686"/>
            <a:ext cx="8487489" cy="814563"/>
          </a:xfrm>
        </p:spPr>
        <p:txBody>
          <a:bodyPr>
            <a:noAutofit/>
          </a:bodyPr>
          <a:lstStyle/>
          <a:p>
            <a:pPr marL="0" indent="0">
              <a:buNone/>
            </a:pPr>
            <a:r>
              <a:rPr lang="en-US" sz="4000" b="1" dirty="0" smtClean="0">
                <a:solidFill>
                  <a:srgbClr val="002060"/>
                </a:solidFill>
              </a:rPr>
              <a:t>Light illuminates </a:t>
            </a:r>
          </a:p>
          <a:p>
            <a:pPr marL="0" indent="0">
              <a:buNone/>
            </a:pPr>
            <a:r>
              <a:rPr lang="en-US" sz="4000" b="1" dirty="0" smtClean="0">
                <a:solidFill>
                  <a:srgbClr val="002060"/>
                </a:solidFill>
              </a:rPr>
              <a:t>and therefore </a:t>
            </a:r>
          </a:p>
          <a:p>
            <a:pPr marL="0" indent="0">
              <a:buNone/>
            </a:pPr>
            <a:r>
              <a:rPr lang="en-US" sz="4000" b="1" dirty="0" smtClean="0">
                <a:solidFill>
                  <a:srgbClr val="002060"/>
                </a:solidFill>
              </a:rPr>
              <a:t>shapes what we see</a:t>
            </a:r>
            <a:endParaRPr lang="en-US" sz="4000" b="1" dirty="0">
              <a:solidFill>
                <a:srgbClr val="00206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35" y="654822"/>
            <a:ext cx="3441430" cy="5162145"/>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456194" y="3118060"/>
            <a:ext cx="6804454"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What happens to his face when you move his light source around?</a:t>
            </a:r>
          </a:p>
          <a:p>
            <a:pPr marL="457200" indent="-457200">
              <a:buFont typeface="Arial" panose="020B0604020202020204" pitchFamily="34" charset="0"/>
              <a:buChar char="•"/>
            </a:pPr>
            <a:r>
              <a:rPr lang="en-US" sz="2800" b="1" dirty="0" smtClean="0"/>
              <a:t>How do you know what part of his face is protruding closer to you and what part is more recessed?</a:t>
            </a:r>
            <a:endParaRPr lang="en-US" sz="2800" b="1" dirty="0"/>
          </a:p>
        </p:txBody>
      </p:sp>
    </p:spTree>
    <p:extLst>
      <p:ext uri="{BB962C8B-B14F-4D97-AF65-F5344CB8AC3E}">
        <p14:creationId xmlns:p14="http://schemas.microsoft.com/office/powerpoint/2010/main" val="3640124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5551" y="-18087"/>
            <a:ext cx="3374729" cy="337472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878" y="147448"/>
            <a:ext cx="5124767" cy="288294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9609" y="2989391"/>
            <a:ext cx="3300671" cy="2200447"/>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3286705" y="2805430"/>
            <a:ext cx="3674268" cy="1684192"/>
          </a:xfrm>
          <a:prstGeom prst="rect">
            <a:avLst/>
          </a:prstGeom>
          <a:ln w="762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73936" y="2850806"/>
            <a:ext cx="3440178" cy="1446550"/>
          </a:xfrm>
          <a:prstGeom prst="rect">
            <a:avLst/>
          </a:prstGeom>
          <a:noFill/>
        </p:spPr>
        <p:txBody>
          <a:bodyPr wrap="square" rtlCol="0">
            <a:spAutoFit/>
          </a:bodyPr>
          <a:lstStyle/>
          <a:p>
            <a:r>
              <a:rPr lang="en-US" sz="4400" b="1" dirty="0" smtClean="0">
                <a:solidFill>
                  <a:srgbClr val="002060"/>
                </a:solidFill>
              </a:rPr>
              <a:t>Compare the two spheres</a:t>
            </a:r>
            <a:endParaRPr lang="en-US" sz="4400" b="1" dirty="0">
              <a:solidFill>
                <a:srgbClr val="002060"/>
              </a:solidFill>
            </a:endParaRPr>
          </a:p>
        </p:txBody>
      </p:sp>
      <p:sp>
        <p:nvSpPr>
          <p:cNvPr id="12" name="TextBox 11"/>
          <p:cNvSpPr txBox="1"/>
          <p:nvPr/>
        </p:nvSpPr>
        <p:spPr>
          <a:xfrm>
            <a:off x="0" y="757926"/>
            <a:ext cx="3399878" cy="5632311"/>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Are they flat circles or three dimensional?</a:t>
            </a: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How do you know?</a:t>
            </a:r>
          </a:p>
          <a:p>
            <a:pPr marL="342900"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What does the highlighted and shaded areas tell you about </a:t>
            </a:r>
          </a:p>
          <a:p>
            <a:pPr marL="800100" lvl="1"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the shape?</a:t>
            </a:r>
          </a:p>
          <a:p>
            <a:pPr marL="800100" lvl="1"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what part is closest to you?</a:t>
            </a:r>
          </a:p>
          <a:p>
            <a:pPr marL="800100" lvl="1" indent="-342900">
              <a:buFont typeface="Arial" panose="020B0604020202020204" pitchFamily="34" charset="0"/>
              <a:buChar char="•"/>
            </a:pPr>
            <a:r>
              <a:rPr lang="en-US" sz="2400" b="1" dirty="0" smtClean="0">
                <a:effectLst>
                  <a:outerShdw blurRad="38100" dist="38100" dir="2700000" algn="tl">
                    <a:srgbClr val="000000">
                      <a:alpha val="43137"/>
                    </a:srgbClr>
                  </a:outerShdw>
                </a:effectLst>
              </a:rPr>
              <a:t>what part is recessed or farther away from you?</a:t>
            </a:r>
          </a:p>
          <a:p>
            <a:pPr marL="800100" lvl="1" indent="-342900">
              <a:buFont typeface="Arial" panose="020B0604020202020204" pitchFamily="34" charset="0"/>
              <a:buChar char="•"/>
            </a:pPr>
            <a:endParaRPr lang="en-US" sz="2400" b="1" dirty="0"/>
          </a:p>
        </p:txBody>
      </p:sp>
      <p:sp>
        <p:nvSpPr>
          <p:cNvPr id="13" name="Rectangle 12"/>
          <p:cNvSpPr/>
          <p:nvPr/>
        </p:nvSpPr>
        <p:spPr>
          <a:xfrm>
            <a:off x="5742879" y="4729763"/>
            <a:ext cx="3288667" cy="1634357"/>
          </a:xfrm>
          <a:prstGeom prst="rect">
            <a:avLst/>
          </a:prstGeom>
          <a:ln w="76200">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81554" y="4813590"/>
            <a:ext cx="3249992" cy="1384995"/>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rPr>
              <a:t>Describe the </a:t>
            </a:r>
          </a:p>
          <a:p>
            <a:r>
              <a:rPr lang="en-US" sz="2800" b="1" dirty="0" smtClean="0">
                <a:solidFill>
                  <a:schemeClr val="bg1"/>
                </a:solidFill>
                <a:effectLst>
                  <a:outerShdw blurRad="38100" dist="38100" dir="2700000" algn="tl">
                    <a:srgbClr val="000000">
                      <a:alpha val="43137"/>
                    </a:srgbClr>
                  </a:outerShdw>
                </a:effectLst>
              </a:rPr>
              <a:t>three dimensional shape of this object</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668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3" y="1046205"/>
            <a:ext cx="3262184" cy="4938670"/>
          </a:xfrm>
        </p:spPr>
        <p:txBody>
          <a:bodyPr>
            <a:normAutofit/>
          </a:bodyPr>
          <a:lstStyle/>
          <a:p>
            <a:r>
              <a:rPr lang="en-US" sz="2400" b="1" dirty="0" smtClean="0">
                <a:solidFill>
                  <a:srgbClr val="002060"/>
                </a:solidFill>
                <a:effectLst>
                  <a:outerShdw blurRad="38100" dist="38100" dir="2700000" algn="tl">
                    <a:srgbClr val="000000">
                      <a:alpha val="43137"/>
                    </a:srgbClr>
                  </a:outerShdw>
                </a:effectLst>
              </a:rPr>
              <a:t>How does light give dimension to a figure?</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How can we replicate a particular shape on a flat surface (painting or drawing)? </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How can we enhance or change the appearance of the shape of a three dimensional figure? </a:t>
            </a:r>
            <a:br>
              <a:rPr lang="en-US" sz="2400" b="1" dirty="0" smtClean="0">
                <a:solidFill>
                  <a:srgbClr val="002060"/>
                </a:solidFill>
                <a:effectLst>
                  <a:outerShdw blurRad="38100" dist="38100" dir="2700000" algn="tl">
                    <a:srgbClr val="000000">
                      <a:alpha val="43137"/>
                    </a:srgbClr>
                  </a:outerShdw>
                </a:effectLst>
              </a:rPr>
            </a:br>
            <a:endParaRPr lang="en-US" sz="2400" b="1" dirty="0">
              <a:solidFill>
                <a:srgbClr val="00206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2227" y="1046205"/>
            <a:ext cx="6582032" cy="659061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018638" y="148282"/>
            <a:ext cx="5173362" cy="1153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rPr>
              <a:t>Light affects color, texture and shape of objects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2688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4816" y="1044831"/>
            <a:ext cx="4072289" cy="4956245"/>
          </a:xfrm>
        </p:spPr>
        <p:txBody>
          <a:bodyPr>
            <a:noAutofit/>
          </a:bodyPr>
          <a:lstStyle/>
          <a:p>
            <a:r>
              <a:rPr lang="en-US" sz="3200" b="1" dirty="0" smtClean="0">
                <a:solidFill>
                  <a:schemeClr val="bg1"/>
                </a:solidFill>
                <a:effectLst>
                  <a:outerShdw blurRad="38100" dist="38100" dir="2700000" algn="tl">
                    <a:srgbClr val="000000">
                      <a:alpha val="43137"/>
                    </a:srgbClr>
                  </a:outerShdw>
                </a:effectLst>
              </a:rPr>
              <a:t>Contouring with </a:t>
            </a:r>
            <a:r>
              <a:rPr lang="en-US" sz="3200" b="1" dirty="0" smtClean="0">
                <a:solidFill>
                  <a:srgbClr val="FFC000"/>
                </a:solidFill>
                <a:effectLst>
                  <a:outerShdw blurRad="38100" dist="38100" dir="2700000" algn="tl">
                    <a:srgbClr val="000000">
                      <a:alpha val="43137"/>
                    </a:srgbClr>
                  </a:outerShdw>
                </a:effectLst>
              </a:rPr>
              <a:t>HIGHLIGHTS</a:t>
            </a:r>
            <a:r>
              <a:rPr lang="en-US" sz="3200" b="1" dirty="0" smtClean="0">
                <a:solidFill>
                  <a:schemeClr val="bg1"/>
                </a:solidFill>
                <a:effectLst>
                  <a:outerShdw blurRad="38100" dist="38100" dir="2700000" algn="tl">
                    <a:srgbClr val="000000">
                      <a:alpha val="43137"/>
                    </a:srgbClr>
                  </a:outerShdw>
                </a:effectLst>
              </a:rPr>
              <a:t> and </a:t>
            </a:r>
            <a:r>
              <a:rPr lang="en-US" sz="3200" b="1" dirty="0" smtClean="0">
                <a:solidFill>
                  <a:srgbClr val="7030A0"/>
                </a:solidFill>
                <a:effectLst>
                  <a:outerShdw blurRad="38100" dist="38100" dir="2700000" algn="tl">
                    <a:srgbClr val="000000">
                      <a:alpha val="43137"/>
                    </a:srgbClr>
                  </a:outerShdw>
                </a:effectLst>
              </a:rPr>
              <a:t>SHADOWS</a:t>
            </a:r>
            <a:r>
              <a:rPr lang="en-US" sz="3200" b="1" dirty="0" smtClean="0">
                <a:solidFill>
                  <a:schemeClr val="bg1"/>
                </a:solidFill>
                <a:effectLst>
                  <a:outerShdw blurRad="38100" dist="38100" dir="2700000" algn="tl">
                    <a:srgbClr val="000000">
                      <a:alpha val="43137"/>
                    </a:srgbClr>
                  </a:outerShdw>
                </a:effectLst>
              </a:rPr>
              <a:t>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for Stage Makeup</a:t>
            </a:r>
            <a:br>
              <a:rPr lang="en-US" sz="3200" b="1" dirty="0" smtClean="0">
                <a:solidFill>
                  <a:schemeClr val="bg1"/>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Corrective</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Old Age</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Animal</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Victim</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Monster</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Gender Change</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Creating a Likeness</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Cultural</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Period</a:t>
            </a:r>
            <a:br>
              <a:rPr lang="en-US" sz="2400" b="1" dirty="0" smtClean="0">
                <a:solidFill>
                  <a:srgbClr val="002060"/>
                </a:solidFill>
                <a:effectLst>
                  <a:outerShdw blurRad="38100" dist="38100" dir="2700000" algn="tl">
                    <a:srgbClr val="000000">
                      <a:alpha val="43137"/>
                    </a:srgbClr>
                  </a:outerShdw>
                </a:effectLst>
              </a:rPr>
            </a:br>
            <a:r>
              <a:rPr lang="en-US" sz="2400" b="1" dirty="0" smtClean="0">
                <a:solidFill>
                  <a:srgbClr val="002060"/>
                </a:solidFill>
                <a:effectLst>
                  <a:outerShdw blurRad="38100" dist="38100" dir="2700000" algn="tl">
                    <a:srgbClr val="000000">
                      <a:alpha val="43137"/>
                    </a:srgbClr>
                  </a:outerShdw>
                </a:effectLst>
              </a:rPr>
              <a:t>Stress</a:t>
            </a:r>
            <a:endParaRPr lang="en-US" sz="2400" b="1"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a:off x="9457038" y="1044831"/>
            <a:ext cx="2578444" cy="461665"/>
          </a:xfrm>
          <a:prstGeom prst="rect">
            <a:avLst/>
          </a:prstGeom>
          <a:noFill/>
        </p:spPr>
        <p:txBody>
          <a:bodyPr wrap="square" rtlCol="0">
            <a:spAutoFit/>
          </a:bodyPr>
          <a:lstStyle/>
          <a:p>
            <a:r>
              <a:rPr lang="en-US" sz="2400" b="1" dirty="0" smtClean="0"/>
              <a:t>.</a:t>
            </a:r>
            <a:endParaRPr lang="en-US" sz="24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159" y="748269"/>
            <a:ext cx="3738014" cy="5026399"/>
          </a:xfrm>
          <a:prstGeom prst="rect">
            <a:avLst/>
          </a:prstGeom>
        </p:spPr>
      </p:pic>
      <p:sp>
        <p:nvSpPr>
          <p:cNvPr id="9" name="Rectangle 8"/>
          <p:cNvSpPr/>
          <p:nvPr/>
        </p:nvSpPr>
        <p:spPr>
          <a:xfrm>
            <a:off x="9345828" y="786421"/>
            <a:ext cx="2800864" cy="5262979"/>
          </a:xfrm>
          <a:prstGeom prst="rect">
            <a:avLst/>
          </a:prstGeom>
        </p:spPr>
        <p:txBody>
          <a:bodyPr wrap="square">
            <a:spAutoFit/>
          </a:bodyPr>
          <a:lstStyle/>
          <a:p>
            <a:r>
              <a:rPr lang="en-US" sz="2400" b="1" dirty="0">
                <a:solidFill>
                  <a:srgbClr val="002060"/>
                </a:solidFill>
                <a:effectLst>
                  <a:outerShdw blurRad="38100" dist="38100" dir="2700000" algn="tl">
                    <a:srgbClr val="000000">
                      <a:alpha val="43137"/>
                    </a:srgbClr>
                  </a:outerShdw>
                </a:effectLst>
              </a:rPr>
              <a:t>Since the appearance of  </a:t>
            </a:r>
            <a:r>
              <a:rPr lang="en-US" sz="2400" b="1" u="sng" dirty="0" smtClean="0">
                <a:solidFill>
                  <a:srgbClr val="002060"/>
                </a:solidFill>
                <a:effectLst>
                  <a:outerShdw blurRad="38100" dist="38100" dir="2700000" algn="tl">
                    <a:srgbClr val="000000">
                      <a:alpha val="43137"/>
                    </a:srgbClr>
                  </a:outerShdw>
                </a:effectLst>
              </a:rPr>
              <a:t>HIGHLIGHTS</a:t>
            </a:r>
            <a:r>
              <a:rPr lang="en-US" sz="2400" b="1" dirty="0" smtClean="0">
                <a:solidFill>
                  <a:srgbClr val="002060"/>
                </a:solidFill>
                <a:effectLst>
                  <a:outerShdw blurRad="38100" dist="38100" dir="2700000" algn="tl">
                    <a:srgbClr val="000000">
                      <a:alpha val="43137"/>
                    </a:srgbClr>
                  </a:outerShdw>
                </a:effectLst>
              </a:rPr>
              <a:t> and </a:t>
            </a:r>
            <a:r>
              <a:rPr lang="en-US" sz="2400" b="1" u="sng" dirty="0" smtClean="0">
                <a:solidFill>
                  <a:srgbClr val="002060"/>
                </a:solidFill>
                <a:effectLst>
                  <a:outerShdw blurRad="38100" dist="38100" dir="2700000" algn="tl">
                    <a:srgbClr val="000000">
                      <a:alpha val="43137"/>
                    </a:srgbClr>
                  </a:outerShdw>
                </a:effectLst>
              </a:rPr>
              <a:t>SHADOWS</a:t>
            </a:r>
            <a:r>
              <a:rPr lang="en-US" sz="2400" b="1" dirty="0" smtClean="0">
                <a:solidFill>
                  <a:srgbClr val="002060"/>
                </a:solidFill>
                <a:effectLst>
                  <a:outerShdw blurRad="38100" dist="38100" dir="2700000" algn="tl">
                    <a:srgbClr val="000000">
                      <a:alpha val="43137"/>
                    </a:srgbClr>
                  </a:outerShdw>
                </a:effectLst>
              </a:rPr>
              <a:t> affect </a:t>
            </a:r>
            <a:r>
              <a:rPr lang="en-US" sz="2400" b="1" dirty="0">
                <a:solidFill>
                  <a:srgbClr val="002060"/>
                </a:solidFill>
                <a:effectLst>
                  <a:outerShdw blurRad="38100" dist="38100" dir="2700000" algn="tl">
                    <a:srgbClr val="000000">
                      <a:alpha val="43137"/>
                    </a:srgbClr>
                  </a:outerShdw>
                </a:effectLst>
              </a:rPr>
              <a:t>what we perceive as the structure of an object, we can use makeup to represent highlights and shadows on the face to contour it to the look we want the audience to see </a:t>
            </a:r>
            <a:endParaRPr lang="en-US" sz="2400" b="1" dirty="0"/>
          </a:p>
        </p:txBody>
      </p:sp>
    </p:spTree>
    <p:extLst>
      <p:ext uri="{BB962C8B-B14F-4D97-AF65-F5344CB8AC3E}">
        <p14:creationId xmlns:p14="http://schemas.microsoft.com/office/powerpoint/2010/main" val="27346860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415</TotalTime>
  <Words>529</Words>
  <Application>Microsoft Office PowerPoint</Application>
  <PresentationFormat>Widescreen</PresentationFormat>
  <Paragraphs>86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Wingdings 2</vt:lpstr>
      <vt:lpstr>Frame</vt:lpstr>
      <vt:lpstr>        </vt:lpstr>
      <vt:lpstr>        </vt:lpstr>
      <vt:lpstr>        Makeup The application of cosmetics to the face and body to help give the appearance of different ages, special facial features of ethnic origins, environment and nonhuman characters. Makeup functions to help the performer personify and embody a character.  </vt:lpstr>
      <vt:lpstr>        </vt:lpstr>
      <vt:lpstr>Corrective Stage Makeup</vt:lpstr>
      <vt:lpstr>PowerPoint Presentation</vt:lpstr>
      <vt:lpstr>PowerPoint Presentation</vt:lpstr>
      <vt:lpstr>How does light give dimension to a figure?  How can we replicate a particular shape on a flat surface (painting or drawing)?   How can we enhance or change the appearance of the shape of a three dimensional figure?  </vt:lpstr>
      <vt:lpstr>Contouring with HIGHLIGHTS and SHADOWS  for Stage Makeup Corrective Old Age Animal Victim Monster Gender Change Creating a Likeness Cultural Period Stress</vt:lpstr>
      <vt:lpstr>PowerPoint Presentation</vt:lpstr>
      <vt:lpstr>HIGHLIGHTING  adds dimension to the face by emphasizing the natural raised parts of the face that enhances your look (for corrective makeup) or creates the illusion of a character (for character makeup) </vt:lpstr>
      <vt:lpstr>SHADOWING  adds dimension to facial features and is applied to the natural hollows of the face to either enhance your look (for corrective makeup) or create the illusion of a character (for character makeup) </vt:lpstr>
      <vt:lpstr>Makeup Charts</vt:lpstr>
      <vt:lpstr>Makeup Chart </vt:lpstr>
      <vt:lpstr>Front and side view of character makeup charts</vt:lpstr>
      <vt:lpstr>Straight Corrective Makeup</vt:lpstr>
      <vt:lpstr>Straight Corrective Makeup</vt:lpstr>
      <vt:lpstr>Straight Corrective Makeup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Corrective Stage Makeup</dc:title>
  <dc:creator>Toni del</dc:creator>
  <cp:lastModifiedBy>Toni del</cp:lastModifiedBy>
  <cp:revision>46</cp:revision>
  <dcterms:created xsi:type="dcterms:W3CDTF">2018-04-11T02:05:14Z</dcterms:created>
  <dcterms:modified xsi:type="dcterms:W3CDTF">2018-04-11T20:18:21Z</dcterms:modified>
</cp:coreProperties>
</file>