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19"/>
  </p:notesMasterIdLst>
  <p:sldIdLst>
    <p:sldId id="256" r:id="rId2"/>
    <p:sldId id="259" r:id="rId3"/>
    <p:sldId id="278" r:id="rId4"/>
    <p:sldId id="279" r:id="rId5"/>
    <p:sldId id="280" r:id="rId6"/>
    <p:sldId id="281" r:id="rId7"/>
    <p:sldId id="282" r:id="rId8"/>
    <p:sldId id="283" r:id="rId9"/>
    <p:sldId id="260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32D92-B88A-4ECC-A834-7259F77C981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A4D39-C3BE-4C88-BC8C-E9E9654C4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16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Greek Theatre climatic drama typically limited the number of long segments or acts to generally five episodes separated by choral interludes.</a:t>
            </a:r>
          </a:p>
          <a:p>
            <a:r>
              <a:rPr lang="en-US" dirty="0" smtClean="0"/>
              <a:t>The French neoclassicists used five acts.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and 20</a:t>
            </a:r>
            <a:r>
              <a:rPr lang="en-US" baseline="30000" dirty="0" smtClean="0"/>
              <a:t>th</a:t>
            </a:r>
            <a:r>
              <a:rPr lang="en-US" dirty="0" smtClean="0"/>
              <a:t> centuries used three acts.</a:t>
            </a:r>
          </a:p>
          <a:p>
            <a:r>
              <a:rPr lang="en-US" dirty="0" smtClean="0"/>
              <a:t>Today, the norm is two acts.</a:t>
            </a:r>
          </a:p>
          <a:p>
            <a:r>
              <a:rPr lang="en-US" dirty="0" smtClean="0"/>
              <a:t>Today, the long one-acts are also popular.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A4D39-C3BE-4C88-BC8C-E9E9654C4B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1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avant-garde theatres which in French means “advance guard in a military formation”. The term has come to mean an intellectual or artistic movement in any age that breaks with tradition and therefore means ahead of its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A4D39-C3BE-4C88-BC8C-E9E9654C4B2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02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avant-garde theatres which in French means “advance guard in a military formation”. The term has come to mean an intellectual or artistic movement in any age that breaks with tradition and therefore means ahead of its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A4D39-C3BE-4C88-BC8C-E9E9654C4B2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52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Deus ex </a:t>
            </a:r>
            <a:r>
              <a:rPr lang="en-US" dirty="0" err="1" smtClean="0"/>
              <a:t>machina</a:t>
            </a:r>
            <a:r>
              <a:rPr lang="en-US" dirty="0" smtClean="0"/>
              <a:t> – referring to Greek theatre when gods were brought down from the top of the stage house at the end of a play to resolve the action. The term has since become used to describe any outside intervention at the end of a play to bring the play to a close.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A4D39-C3BE-4C88-BC8C-E9E9654C4B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06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example of juxtaposed scenes is where an event may result from several causes; or it may have not apparent cause; but arises in a network or web of circumstances.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A4D39-C3BE-4C88-BC8C-E9E9654C4B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96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example of juxtaposed scenes is where an event may result from several causes; or it may have not apparent cause; but arises in a network or web </a:t>
            </a:r>
            <a:r>
              <a:rPr lang="en-US" smtClean="0"/>
              <a:t>of circumstances.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A4D39-C3BE-4C88-BC8C-E9E9654C4B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40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avant-garde theatres which in French means “advance guard in a military formation”. The term has come to mean an intellectual or artistic movement in any age that breaks with tradition and therefore means ahead of its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A4D39-C3BE-4C88-BC8C-E9E9654C4B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71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avant-garde theatres which in French means “advance guard in a military formation”. The term has come to mean an intellectual or artistic movement in any age that breaks with tradition and therefore means ahead of its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A4D39-C3BE-4C88-BC8C-E9E9654C4B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34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avant-garde theatres which in French means “advance guard in a military formation”. The term has come to mean an intellectual or artistic movement in any age that breaks with tradition and therefore means ahead of its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A4D39-C3BE-4C88-BC8C-E9E9654C4B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34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avant-garde theatres which in French means “advance guard in a military formation”. The term has come to mean an intellectual or artistic movement in any age that breaks with tradition and therefore means ahead of its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A4D39-C3BE-4C88-BC8C-E9E9654C4B2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99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avant-garde theatres which in French means “advance guard in a military formation”. The term has come to mean an intellectual or artistic movement in any age that breaks with tradition and therefore means ahead of its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A4D39-C3BE-4C88-BC8C-E9E9654C4B2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4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72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2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17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7434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32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3900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73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53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8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05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7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0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1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8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2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9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2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C093249-F712-4E9C-B4FE-356372093EF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878880C-A1A8-4DAD-ABDB-F6CF8231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3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Dramatic Structure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b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Dramatic characters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7</a:t>
            </a:r>
            <a:endParaRPr lang="en-US" sz="3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597" y="4432747"/>
            <a:ext cx="2586769" cy="19400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366" y="3843867"/>
            <a:ext cx="3878626" cy="23426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68571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37" y="175886"/>
            <a:ext cx="2126765" cy="1595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31" y="304664"/>
            <a:ext cx="1659696" cy="10024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5041">
            <a:off x="9176865" y="414818"/>
            <a:ext cx="2321149" cy="9147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783602" y="2292209"/>
            <a:ext cx="9463509" cy="462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 of Climactic and Episodic Form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5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Rituals as Dramatic Structure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Serial Structure as in a “musical revue”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7202" y="3466470"/>
            <a:ext cx="100965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Rituals are generally ceremonial events, often religious, which take place in a prescribed sequence.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Avant-garde theatre often uses this form of 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Patterns as dramatic structure as in </a:t>
            </a:r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“Waiting for Godot”</a:t>
            </a:r>
          </a:p>
        </p:txBody>
      </p:sp>
    </p:spTree>
    <p:extLst>
      <p:ext uri="{BB962C8B-B14F-4D97-AF65-F5344CB8AC3E}">
        <p14:creationId xmlns:p14="http://schemas.microsoft.com/office/powerpoint/2010/main" val="2524374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02" y="237196"/>
            <a:ext cx="2126765" cy="1595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3285840" y="553506"/>
            <a:ext cx="7303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in Experimental and Avant-Garde Theatre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8162" y="2090515"/>
            <a:ext cx="103316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Structures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Emphasis on nonverbal theatre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Gestures, body movements and sounds tell the story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Reliance on improvisation or a scenario developed by performers and the director to tell the story, rather than a written text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 in ritual and ceremony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on the importance of the physical environment of the theatre, including the spatial relationship of the performers to the audience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4189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02" y="237196"/>
            <a:ext cx="2126765" cy="1595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3285840" y="553506"/>
            <a:ext cx="7303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in Experimental and Avant-Garde Theatre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8162" y="2090515"/>
            <a:ext cx="1033165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Segments and Tableaux as Structure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Tableau (tableaux-plural) in theatre is a static scene onstage featuring performers in costume depicting a scene that tells a story. Using the idea of frames in a movie film, the director uses these live 3-dimensional picture frames to tell a story moving from one frame to the next, almost like the silent pictures did with rapid jerky moves.</a:t>
            </a:r>
          </a:p>
        </p:txBody>
      </p:sp>
    </p:spTree>
    <p:extLst>
      <p:ext uri="{BB962C8B-B14F-4D97-AF65-F5344CB8AC3E}">
        <p14:creationId xmlns:p14="http://schemas.microsoft.com/office/powerpoint/2010/main" val="2628480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02" y="237196"/>
            <a:ext cx="2126765" cy="1595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3224880" y="951815"/>
            <a:ext cx="7303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in Musical Theatre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579" y="2195017"/>
            <a:ext cx="1033165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Alternation and Juxtaposition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Musical numbers alternate with spoken scenes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9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Solos and duets alternate with choral numbers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9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Singing alternates with dance numbers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9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Sometimes comic songs and scenes alternate with serious ones</a:t>
            </a:r>
          </a:p>
        </p:txBody>
      </p:sp>
    </p:spTree>
    <p:extLst>
      <p:ext uri="{BB962C8B-B14F-4D97-AF65-F5344CB8AC3E}">
        <p14:creationId xmlns:p14="http://schemas.microsoft.com/office/powerpoint/2010/main" val="351110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65" y="237196"/>
            <a:ext cx="2126765" cy="1595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3834481" y="950756"/>
            <a:ext cx="7303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Dramatic Characters</a:t>
            </a:r>
            <a:endParaRPr lang="en-US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358" y="2212434"/>
            <a:ext cx="11820053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Extraordinary Characters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Historical Characters of Early Theatre – </a:t>
            </a:r>
          </a:p>
          <a:p>
            <a:pPr lvl="2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 and Queens, larger than life or “unique” </a:t>
            </a:r>
          </a:p>
          <a:p>
            <a:pPr lvl="2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opposed to “ordinary” people</a:t>
            </a:r>
          </a:p>
          <a:p>
            <a:pPr lvl="2"/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Comic Characters –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also be extreme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6112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65" y="237196"/>
            <a:ext cx="2126765" cy="1595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3834481" y="950756"/>
            <a:ext cx="7303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Dramatic Characters</a:t>
            </a:r>
            <a:endParaRPr lang="en-US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357" y="1968594"/>
            <a:ext cx="11811345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Representative or Quintessential Characters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Ordinary characters that embody or represent </a:t>
            </a:r>
          </a:p>
          <a:p>
            <a:pPr lvl="2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entire group of people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Stock Characters</a:t>
            </a:r>
          </a:p>
          <a:p>
            <a:pPr lvl="2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dimensional, stereotypical characters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Commedia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dell’arte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 of comic theatre originating in Italy in the 16</a:t>
            </a:r>
            <a:r>
              <a:rPr lang="en-US" sz="28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century in which dialogue was improvised around a scenario involving a set of stock characters, each with a traditional costume, name and often mask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277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65" y="237196"/>
            <a:ext cx="2126765" cy="1595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3834481" y="950756"/>
            <a:ext cx="7303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Dramatic Characters</a:t>
            </a:r>
            <a:endParaRPr lang="en-US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774" y="1646377"/>
            <a:ext cx="1181134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Characters with a Dominant Trait</a:t>
            </a:r>
          </a:p>
          <a:p>
            <a:pPr lvl="2"/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Similar to stock characters but which possessed a singular “dominant trait”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Minor Characters</a:t>
            </a:r>
          </a:p>
          <a:p>
            <a:pPr lvl="2"/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Characters in all types of plays who play a small part in the overall action of the play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Narrator or Chorus</a:t>
            </a:r>
          </a:p>
          <a:p>
            <a:pPr lvl="2"/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individual or group of individuals who speak or sing “directly to” the audience, </a:t>
            </a:r>
            <a:r>
              <a:rPr lang="en-US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sometimes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pursuing a dramatic persona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Nonhuman Characters</a:t>
            </a:r>
          </a:p>
        </p:txBody>
      </p:sp>
    </p:spTree>
    <p:extLst>
      <p:ext uri="{BB962C8B-B14F-4D97-AF65-F5344CB8AC3E}">
        <p14:creationId xmlns:p14="http://schemas.microsoft.com/office/powerpoint/2010/main" val="217825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65" y="237196"/>
            <a:ext cx="2126765" cy="1595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3834481" y="950756"/>
            <a:ext cx="7303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Dramatic Characters</a:t>
            </a:r>
            <a:endParaRPr lang="en-US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775" y="1720197"/>
            <a:ext cx="10165426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Juxtaposition of Character Types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Protagonist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 character in a play, the one whom the drama is about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11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Antagonist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Opponent of protagonist in a drama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Orchestration of Characters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979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489" y="5274620"/>
            <a:ext cx="1754557" cy="13159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477" y="4926277"/>
            <a:ext cx="2511880" cy="15171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99948" y="494423"/>
            <a:ext cx="9788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Dramatic Structure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6108" y="1513394"/>
            <a:ext cx="4171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Dramatic Forms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1886" y="2159725"/>
            <a:ext cx="85953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Climactic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Episodic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 of Climactic and Episodic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Disconnected Episodes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on Ritualistic Pattern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Musical Theatre Structure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6619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489" y="5274620"/>
            <a:ext cx="1754557" cy="13159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477" y="4926277"/>
            <a:ext cx="2511880" cy="15171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99948" y="202950"/>
            <a:ext cx="9045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Climactic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Structure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850" y="855063"/>
            <a:ext cx="9289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Plot Begins </a:t>
            </a: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Story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568" y="1445621"/>
            <a:ext cx="108682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first establish the background or setting of the play. It is information necessary for an understanding of the story but not covered by the action onstage; events or knowledge from the past, or occurring outside the play, which must be introduced so that the audience can understand the characters or plot.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Running Action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roads of the past move toward a central crucial intersection in the present.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Climax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crucial convergence of </a:t>
            </a: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crossroads. The highpoint in the </a:t>
            </a: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of a dramatic plot.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586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489" y="5274620"/>
            <a:ext cx="1754557" cy="13159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477" y="4926277"/>
            <a:ext cx="2511880" cy="15171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99948" y="202950"/>
            <a:ext cx="9045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Climactic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Structure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850" y="855063"/>
            <a:ext cx="9289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Plot Begins </a:t>
            </a: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Story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568" y="1445621"/>
            <a:ext cx="110629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Falling Action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climax, the road to a resolution that is a consequence of the climax.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Denouement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–The final resolution to the plot.</a:t>
            </a: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Cliff hanger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Climax at the end of the plot that leaves the audience “hanging”.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Scenes, Locales and Characters Are Limited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Started out much like Greek theatre and moved to five acts, then three acts and down to two acts.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Today, long one-act plays with no </a:t>
            </a: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intermission are frequently presented.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919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489" y="5274620"/>
            <a:ext cx="1754557" cy="13159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477" y="4926277"/>
            <a:ext cx="2511880" cy="15171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108656" y="44918"/>
            <a:ext cx="9045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Climactic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Structure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513" y="612695"/>
            <a:ext cx="9289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Plot Begins </a:t>
            </a: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Story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5513" y="1132462"/>
            <a:ext cx="1091184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Construction Is Tight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and Effect Relationship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Well-made plays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Type of play popular in the 19</a:t>
            </a:r>
            <a:r>
              <a:rPr lang="en-US" sz="24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century and early 20</a:t>
            </a:r>
            <a:r>
              <a:rPr lang="en-US" sz="24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century that combines apparent plausibility of incident and surface realism with a tightly constructed, highly causal, and contrived plot.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Deus ex </a:t>
            </a:r>
            <a:r>
              <a:rPr lang="en-US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machina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Literally, “god from a machine”, a resolution device in classic Greek drama, hence, intervention of supernatural forces—usually at the last moment—to save the action from its logical conclusion. In modern drama,</a:t>
            </a:r>
          </a:p>
          <a:p>
            <a:pPr lvl="2"/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arbitrary and coincidental solution or  </a:t>
            </a:r>
          </a:p>
          <a:p>
            <a:pPr lvl="2"/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melodrama, a “hero comes to </a:t>
            </a:r>
          </a:p>
          <a:p>
            <a:pPr lvl="2"/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 the day”.  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679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99948" y="202950"/>
            <a:ext cx="9045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Episodic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Structure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850" y="855063"/>
            <a:ext cx="9289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Plot Begins </a:t>
            </a: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Story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568" y="1445621"/>
            <a:ext cx="108682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Cause and Effect Relationships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 or action usually begins early in the play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forces are centrifugal, moving out to embrace additional elements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Shakespearian plays are excellent examples of </a:t>
            </a: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episodic structure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People, Places and Events Proliferate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Covers an extensive period of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scenes alternate </a:t>
            </a: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shorter ones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of many characters 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536" y="4753284"/>
            <a:ext cx="5135404" cy="20238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6476">
            <a:off x="9231497" y="4100140"/>
            <a:ext cx="2898648" cy="8869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7718">
            <a:off x="10109300" y="2952491"/>
            <a:ext cx="1932022" cy="14490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86816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99948" y="202950"/>
            <a:ext cx="9045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Episodic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Structure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7432" y="915570"/>
            <a:ext cx="9289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Plot Begins </a:t>
            </a: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Story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9195" y="1869643"/>
            <a:ext cx="120134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may be a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plot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subplot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secondary plot that reinforces or runs parallel to the major plot in an episodic play.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Scenes can move back and forth through time </a:t>
            </a:r>
          </a:p>
          <a:p>
            <a:pPr lvl="2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(not necessarily cause and effect).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Scenes can move from place to place.</a:t>
            </a:r>
          </a:p>
          <a:p>
            <a:pPr lvl="2"/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536" y="4753284"/>
            <a:ext cx="5135404" cy="20238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6476">
            <a:off x="9231497" y="4100140"/>
            <a:ext cx="2898648" cy="8869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7718">
            <a:off x="10109300" y="2952491"/>
            <a:ext cx="1932022" cy="14490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3733891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99948" y="202950"/>
            <a:ext cx="9045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Episodic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Structure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598" y="778309"/>
            <a:ext cx="9289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Plot Begins </a:t>
            </a: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Story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481" y="1424640"/>
            <a:ext cx="1201345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Scenes can alternate from one group of characters</a:t>
            </a:r>
          </a:p>
          <a:p>
            <a:pPr lvl="2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another group.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current movies/TV shows </a:t>
            </a:r>
          </a:p>
          <a:p>
            <a:pPr lvl="2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parallel or subplots such as </a:t>
            </a:r>
          </a:p>
          <a:p>
            <a:pPr lvl="2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“Game of Thrones” </a:t>
            </a:r>
          </a:p>
          <a:p>
            <a:pPr lvl="2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many others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Juxtaposition and contrast occur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Comic scenes can alternate with</a:t>
            </a:r>
          </a:p>
          <a:p>
            <a:pPr lvl="2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serious scenes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overall effect is cumulative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536" y="4753284"/>
            <a:ext cx="5135404" cy="20238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6476">
            <a:off x="9231497" y="4100140"/>
            <a:ext cx="2898648" cy="8869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7718">
            <a:off x="10109300" y="2952491"/>
            <a:ext cx="1932022" cy="14490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297688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37" y="175886"/>
            <a:ext cx="2126765" cy="1595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31" y="304664"/>
            <a:ext cx="1659696" cy="10024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5041">
            <a:off x="9176865" y="414818"/>
            <a:ext cx="2321149" cy="9147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2821212" y="1184836"/>
            <a:ext cx="2107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Climactic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08690" y="1247740"/>
            <a:ext cx="2628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Episodic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931" y="1715930"/>
            <a:ext cx="661341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 begins late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Covers short space of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Contains a few long scenes in generally three 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Restricted locale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Limited number of characters (6-8)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 is linear with few, if any, subplots or counterplots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of action proceeds in a cause-and-effect chain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characters and events are closely linked in a sequential, logical and almost inevitable development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9099" y="1715930"/>
            <a:ext cx="59860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 begins early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Covers long space of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Contains many short scenes or combination of short and long scenes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Ranges over many places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characters (several dozen)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Several threads of action such as two parallel plots or comic relief inside a serious play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Scenes are juxtaposed to one another 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677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1515</TotalTime>
  <Words>1542</Words>
  <Application>Microsoft Office PowerPoint</Application>
  <PresentationFormat>Widescreen</PresentationFormat>
  <Paragraphs>177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Slice</vt:lpstr>
      <vt:lpstr>Dramatic Structure and Dramatic characters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 del</dc:creator>
  <cp:lastModifiedBy>Toni del</cp:lastModifiedBy>
  <cp:revision>55</cp:revision>
  <dcterms:created xsi:type="dcterms:W3CDTF">2017-10-10T03:50:39Z</dcterms:created>
  <dcterms:modified xsi:type="dcterms:W3CDTF">2017-10-13T03:04:06Z</dcterms:modified>
</cp:coreProperties>
</file>