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74" r:id="rId14"/>
    <p:sldId id="278" r:id="rId15"/>
    <p:sldId id="275" r:id="rId16"/>
    <p:sldId id="276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883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92663D-3D71-4621-8A9C-829922C3AC93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F046E28-6D50-498D-8E7C-97107C1CAF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609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D9BED9-7EFB-4006-9B86-DE92165D116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681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Eclectic </a:t>
            </a:r>
            <a:r>
              <a:rPr lang="en-US" smtClean="0"/>
              <a:t>MEANS not following any one system, as of philosophy, medicine, etc., but selecting and using what are considered the best elements of all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46E28-6D50-498D-8E7C-97107C1CAF23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484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Broadway &amp; Touring- oldest U.S. theatres and in larger theatres in the Times Square district of New York City, professional theatre and productions sent on tours are replicas of the Broadway production.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Resident Professional or Regional Theatre- high quality professionals and diverse in styles are resident in areas in U.S. and some Shakespearian Summer Festivals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Alternative Off-Broadway-Began in 1950’s and were smaller and less costly than Broadway and offered more alternative or nontraditional professional plays. Also cabaret and dinner theatres.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Children’s theatre or theatre for youth- Professionals who perform for children but can be produced by semi-professionals, improvisational groups, amateur and educational groups. Most often performed as musicals.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College- sometimes the only form of theatre in a location, sometimes brings in professionals to work with students of the theatre. Several size theatres for large, small and black box theatre productions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Community and amateur- Some have professional training and others or just lovers of the theatre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46E28-6D50-498D-8E7C-97107C1CAF23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47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What is the play and the production attempting to do? Tragedy, comedy and etc.</a:t>
            </a:r>
          </a:p>
          <a:p>
            <a:pPr marL="228600" indent="-228600">
              <a:buAutoNum type="arabicPeriod"/>
            </a:pPr>
            <a:r>
              <a:rPr lang="en-US" dirty="0" smtClean="0"/>
              <a:t>How well have the intentions of the creator been carried out?</a:t>
            </a:r>
          </a:p>
          <a:p>
            <a:pPr marL="228600" indent="-228600">
              <a:buAutoNum type="arabicPeriod"/>
            </a:pPr>
            <a:r>
              <a:rPr lang="en-US" dirty="0" smtClean="0"/>
              <a:t>Did the audience get anything out of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46E28-6D50-498D-8E7C-97107C1CAF23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0897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out the summary notes on pages 42 and 43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46E28-6D50-498D-8E7C-97107C1CAF23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157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1"/>
          <a:stretch>
            <a:fillRect/>
          </a:stretch>
        </p:blipFill>
        <p:spPr bwMode="auto">
          <a:xfrm>
            <a:off x="-17463" y="-1588"/>
            <a:ext cx="91614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50838" y="260350"/>
            <a:ext cx="8569325" cy="1368425"/>
          </a:xfrm>
          <a:prstGeom prst="rect">
            <a:avLst/>
          </a:prstGeom>
          <a:gradFill>
            <a:gsLst>
              <a:gs pos="0">
                <a:schemeClr val="bg1">
                  <a:alpha val="65000"/>
                </a:schemeClr>
              </a:gs>
              <a:gs pos="64000">
                <a:schemeClr val="bg1">
                  <a:alpha val="65000"/>
                </a:schemeClr>
              </a:gs>
              <a:gs pos="100000">
                <a:schemeClr val="bg1">
                  <a:alpha val="66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316430"/>
            <a:ext cx="7772400" cy="72251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038941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62DE-BDEB-419F-A31F-9154778F5357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2A4B6-FE46-43CE-83CD-27B4328251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071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918D-98F8-43AA-A4FA-95C967DD9ED7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D8F1D-4643-4267-B98C-6F8CDA9483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62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FB9CD-5FDB-4F48-8E45-BD37F160DF0A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BA35-C519-43C7-BDB8-461B728C84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325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6FC4-016D-4BAD-B466-B59EEBC3EE43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B361-65F7-4C5D-B29A-BE84760F6B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06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FE30-F9C0-4479-ABC5-3F83668B8759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D939-26F9-4CA6-A459-BB4108A6C8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47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9586-E6EF-4002-869E-538D5EEA1F96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F7CB7-5548-4FF6-9460-F2D0C8B004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9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8852-1C35-4668-9D18-5CE9506B6D37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7129-7836-453E-B15D-0A137FA9D6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411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C675-5DC5-4AB7-8F22-C784E4B11428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0BF5-926A-4588-8989-7A21590AF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813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6A34-9F4D-4447-8E8A-C20F9C5FE28E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E97C-4406-4FE5-9B6B-837A55D644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58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39B-7D68-4564-A60F-444A8A6B0F3B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48D6-64D8-4EFF-8A98-48076413D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178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894F-1744-47F1-9EE0-7DD76714FF4F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4CB3-82AC-4B90-A9EA-FC195759E2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84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1" b="78986"/>
          <a:stretch>
            <a:fillRect/>
          </a:stretch>
        </p:blipFill>
        <p:spPr bwMode="auto">
          <a:xfrm>
            <a:off x="-9525" y="-11113"/>
            <a:ext cx="9159875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950" y="188913"/>
            <a:ext cx="7200900" cy="10795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7E6C1-8E8A-436F-A2C1-F99B3D8D737C}" type="datetimeFigureOut">
              <a:rPr lang="en-GB"/>
              <a:pPr>
                <a:defRPr/>
              </a:pPr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20DE32E-5000-48D8-BADD-4889F77D66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73100" y="566064"/>
            <a:ext cx="7772400" cy="722312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The Background and Expectations </a:t>
            </a:r>
            <a:br>
              <a:rPr lang="en-GB" altLang="en-US" dirty="0" smtClean="0"/>
            </a:br>
            <a:r>
              <a:rPr lang="en-GB" altLang="en-US" dirty="0" smtClean="0"/>
              <a:t>of the Audience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Rose Theatre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04098"/>
            <a:ext cx="4104456" cy="360039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" y="1643697"/>
            <a:ext cx="4824536" cy="3393257"/>
          </a:xfrm>
        </p:spPr>
      </p:pic>
    </p:spTree>
    <p:extLst>
      <p:ext uri="{BB962C8B-B14F-4D97-AF65-F5344CB8AC3E}">
        <p14:creationId xmlns:p14="http://schemas.microsoft.com/office/powerpoint/2010/main" val="397347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vs. Elizabethan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Theatre and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4" y="1600201"/>
            <a:ext cx="8893175" cy="96470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Greeks and Elizabethans demonstrated a strong link between their theatre and their society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286" y="2539491"/>
            <a:ext cx="2872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Greeks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2054" y="2564905"/>
            <a:ext cx="289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Elizabethan Age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3079004"/>
            <a:ext cx="47700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Society’s sense of balance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&amp;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Pericles in Athens during the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Golden Age of Greece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Politics, art, architecture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&amp; theatre thrived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Promoted ideals of beauty,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order, symmetry &amp; moderation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with pride in human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3079004"/>
            <a:ext cx="4472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in an age of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Elizabeth I conquered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Spanish Armada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 expanded confidently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on all fronts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Evolved from Medieval Drama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90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vs. Elizabethan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Theatre and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4" y="1600201"/>
            <a:ext cx="8857679" cy="96470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Greeks and Elizabethans demonstrated a strong link between their theatre and their society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286" y="2539491"/>
            <a:ext cx="2872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Greeks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2054" y="2564905"/>
            <a:ext cx="289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Elizabethan Age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3079004"/>
            <a:ext cx="38824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five (5) scenes in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one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Choral sections for musical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narration and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one locale, usually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 front of a palace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time span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and order but not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showing violence on stage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079004"/>
            <a:ext cx="44002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Shift rapidly between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many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rapidly between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time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Expansive in numbers of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characters &amp; action in a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Easily shows violence on stage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Expansiveness &amp; sense of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adventure mirrors the period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658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Theatre and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776"/>
            <a:ext cx="8641655" cy="50691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between theatre and society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of different races, religions, sexual orientations and </a:t>
            </a:r>
          </a:p>
          <a:p>
            <a:pPr marL="457200" lvl="1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national backgrounds living side by side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Swift global communication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Television, computers, Internet, text messaging, social media such as Facebook and Twitter. Instantaneous communication and awareness of cultures around the world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 of traditional institutions and ideas 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religion, the family, marriage, evolution theory, economics, psychology, science and relativity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viewpoints and discoveries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appears less unified &amp; ordered affected by world wars, the Holocaust, Vietnam &amp; other wars, terrorism &amp; natural disasters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76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Theatre and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16832"/>
            <a:ext cx="8641655" cy="50691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between theatre and society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global &amp; historical developments reflect Modern Theatre making modern theatrical productions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(both men and women actors), fragmented and </a:t>
            </a:r>
            <a:r>
              <a:rPr lang="en-U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eclectic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(made up of a select group of varying sources based on likes and dislikes), embracing different styles and traditions.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cultures are reflected from around the world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range of styles from the darkest tragedies to the lightest comedies to the highly experimental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dramatists who write on many subjects and in many diverse styles</a:t>
            </a:r>
          </a:p>
          <a:p>
            <a:pPr marL="914400" lvl="2" indent="0">
              <a:buNone/>
            </a:pP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Eclectic means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following any one system, as of philosophy, medicine, etc. but selecting and using what are considered the best of all systems.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46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929687" cy="92233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Expectations: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Variety of Experiences in Modern Theatre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8785671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go to the theatre or watch a movie?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escape, for adventure, to be moved, to learn, to be stimulated, or challenged intellectually or emotionally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diversity in theatre reflects the overall diversity in contemporary life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Broadway and Touring Theatre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Professional Theatre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Theatre: Off-Broadway and Elsewhere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People’s Children’s Theatre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and University Theatre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and Amateur Theatre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51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9" y="332656"/>
            <a:ext cx="8465671" cy="92233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Critic, the Reviewer and the Blogger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Critic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who observes and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theatre with extensive explanation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knowledgeable and sensitive to theatrical art and techniques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Reviewer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observes and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what has occurred in the theatre production. Tells briefly what the theatre event is about for a television or newspaper type of audience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Blogger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who observes and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their opinions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or without theatrical knowledge </a:t>
            </a:r>
          </a:p>
        </p:txBody>
      </p:sp>
    </p:spTree>
    <p:extLst>
      <p:ext uri="{BB962C8B-B14F-4D97-AF65-F5344CB8AC3E}">
        <p14:creationId xmlns:p14="http://schemas.microsoft.com/office/powerpoint/2010/main" val="105626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9" y="332656"/>
            <a:ext cx="8465671" cy="92233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Critic’s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exactly what is being presented, including the intentions of the playwright and the director</a:t>
            </a:r>
          </a:p>
          <a:p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 the play, the acting, and the direction of the play, as well as technical elements such as scenery, lighting, costumes and makeup</a:t>
            </a:r>
          </a:p>
          <a:p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the presentation as to its worth and purpose </a:t>
            </a:r>
          </a:p>
        </p:txBody>
      </p:sp>
    </p:spTree>
    <p:extLst>
      <p:ext uri="{BB962C8B-B14F-4D97-AF65-F5344CB8AC3E}">
        <p14:creationId xmlns:p14="http://schemas.microsoft.com/office/powerpoint/2010/main" val="357786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9" y="260648"/>
            <a:ext cx="8465671" cy="92233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Properly Critique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Theatrical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knowledge of theatre history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techniques particular to actors, directors, designers and theatrical technicians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familiar with plays written in various styles and modes as well as particular playwrights’ styles/purposes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time period of the play and when the play was written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to relate what is happening in theatre to other art forms and to society in general. </a:t>
            </a:r>
          </a:p>
        </p:txBody>
      </p:sp>
    </p:spTree>
    <p:extLst>
      <p:ext uri="{BB962C8B-B14F-4D97-AF65-F5344CB8AC3E}">
        <p14:creationId xmlns:p14="http://schemas.microsoft.com/office/powerpoint/2010/main" val="29364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9" y="332656"/>
            <a:ext cx="8465671" cy="92233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Criticism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60" y="1988840"/>
            <a:ext cx="82296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for an audience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 must distinguish between fact and opinion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 can learn about the background of a play to get a better understanding about it when they view it first-hand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 must make up their own mind apart from critics but can use critics to better understand the performing arts  </a:t>
            </a: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Criteria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being attempted?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the intentions been achieved?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 attempt worthwhile?</a:t>
            </a:r>
          </a:p>
        </p:txBody>
      </p:sp>
    </p:spTree>
    <p:extLst>
      <p:ext uri="{BB962C8B-B14F-4D97-AF65-F5344CB8AC3E}">
        <p14:creationId xmlns:p14="http://schemas.microsoft.com/office/powerpoint/2010/main" val="68531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 Audience brings </a:t>
            </a:r>
            <a:b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Theatrical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knowledge and personal memories</a:t>
            </a:r>
          </a:p>
          <a:p>
            <a:pPr eaLnBrk="1" hangingPunct="1"/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awareness of the social, political and philosophical world in which the play was written or produced– the link between theatre and society</a:t>
            </a:r>
          </a:p>
          <a:p>
            <a:pPr eaLnBrk="1" hangingPunct="1"/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knowledge about the play and playwright</a:t>
            </a:r>
          </a:p>
          <a:p>
            <a:pPr eaLnBrk="1" hangingPunct="1"/>
            <a:endParaRPr lang="en-US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personal expectations concerning the event: what they anticipate will happen at a performance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89" y="332656"/>
            <a:ext cx="8465671" cy="92233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Dramaturg or Literary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23" y="198884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Dramaturg or Literary Manager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on the staff of a theatre who consults with and advises authors and directors as well as writes program notes and edits scripts.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 the U.S. but prevalent in Europe for a long time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Marketer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Prepares educational materials for students and teachers</a:t>
            </a:r>
          </a:p>
        </p:txBody>
      </p:sp>
    </p:spTree>
    <p:extLst>
      <p:ext uri="{BB962C8B-B14F-4D97-AF65-F5344CB8AC3E}">
        <p14:creationId xmlns:p14="http://schemas.microsoft.com/office/powerpoint/2010/main" val="244209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01" y="0"/>
            <a:ext cx="9144000" cy="6842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301208"/>
            <a:ext cx="6916712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254747" y="3589859"/>
            <a:ext cx="4883551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69746" y="3632448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CA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Discussion/Forum:</a:t>
            </a:r>
          </a:p>
          <a:p>
            <a:pPr algn="r"/>
            <a:r>
              <a:rPr lang="en-US" sz="2000" b="1" dirty="0" smtClean="0"/>
              <a:t>Express your opinion and give reasons of why you might think society affects the theatre or rather the theatre affects society.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010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closer look at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audience brings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569647" cy="45259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of individual spectators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information on the play or playwright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of the period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Theatre and Society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theatre affect or reflect society?</a:t>
            </a:r>
          </a:p>
        </p:txBody>
      </p:sp>
    </p:spTree>
    <p:extLst>
      <p:ext uri="{BB962C8B-B14F-4D97-AF65-F5344CB8AC3E}">
        <p14:creationId xmlns:p14="http://schemas.microsoft.com/office/powerpoint/2010/main" val="2358112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76" y="476672"/>
            <a:ext cx="6842125" cy="9223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Theatre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2576" y="1399009"/>
            <a:ext cx="10441160" cy="4525963"/>
          </a:xfrm>
        </p:spPr>
        <p:txBody>
          <a:bodyPr/>
          <a:lstStyle/>
          <a:p>
            <a:pPr lvl="2"/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of drama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emerged</a:t>
            </a:r>
          </a:p>
          <a:p>
            <a:pPr lvl="3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scenes to 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interspersed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</a:p>
          <a:p>
            <a:pPr lvl="3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Drama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place in one locale,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3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preferably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palace,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3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short span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  <a:p>
            <a:pPr lvl="3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guts were not shown on 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</a:t>
            </a:r>
          </a:p>
          <a:p>
            <a:pPr lvl="2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96767"/>
            <a:ext cx="5060801" cy="2454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42" y="4941168"/>
            <a:ext cx="3617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characters</a:t>
            </a:r>
          </a:p>
          <a:p>
            <a:pPr algn="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played by young men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2468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Greek Theatre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5" y="1628800"/>
            <a:ext cx="9001000" cy="4364869"/>
          </a:xfrm>
        </p:spPr>
      </p:pic>
      <p:sp>
        <p:nvSpPr>
          <p:cNvPr id="6" name="TextBox 5"/>
          <p:cNvSpPr txBox="1"/>
          <p:nvPr/>
        </p:nvSpPr>
        <p:spPr>
          <a:xfrm>
            <a:off x="119985" y="6028139"/>
            <a:ext cx="828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Sophocles’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Antigone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would have been performed here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495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Elizabethan Theatre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Culture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033135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39" y="3212976"/>
            <a:ext cx="4933881" cy="3302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1575595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Globe Theatre where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performed his plays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887" y="2345061"/>
            <a:ext cx="5026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characters</a:t>
            </a:r>
          </a:p>
          <a:p>
            <a:pPr algn="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 to be played by young men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90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817" y="188640"/>
            <a:ext cx="8845097" cy="1152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3471"/>
            <a:ext cx="8932410" cy="9223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Shakespeare’s Globe Theatre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*Opened in 1599 and owned 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actors who were also shareholders in the Lord Chamberlain's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(Shakespeare was one of the actors with a smaller share than others.)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23581" cy="5269476"/>
          </a:xfrm>
        </p:spPr>
      </p:pic>
    </p:spTree>
    <p:extLst>
      <p:ext uri="{BB962C8B-B14F-4D97-AF65-F5344CB8AC3E}">
        <p14:creationId xmlns:p14="http://schemas.microsoft.com/office/powerpoint/2010/main" val="280283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Shakespeare’s Globe Theatre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68824"/>
            <a:ext cx="3240360" cy="32507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545311" cy="36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4147"/>
            <a:ext cx="7308304" cy="957471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Elizabethen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Theatre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*Opened in 1587, 12 years before the Globe opened</a:t>
            </a:r>
            <a:b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*First purpose-built playhouse to stage Shakespeare’s plays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5" y="2131115"/>
            <a:ext cx="7416824" cy="4488410"/>
          </a:xfrm>
        </p:spPr>
      </p:pic>
      <p:sp>
        <p:nvSpPr>
          <p:cNvPr id="5" name="TextBox 4"/>
          <p:cNvSpPr txBox="1"/>
          <p:nvPr/>
        </p:nvSpPr>
        <p:spPr>
          <a:xfrm>
            <a:off x="487029" y="14847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Rose Theatre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66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6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A4A675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1286</Words>
  <Application>Microsoft Office PowerPoint</Application>
  <PresentationFormat>On-screen Show (4:3)</PresentationFormat>
  <Paragraphs>162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Background and Expectations  of the Audience</vt:lpstr>
      <vt:lpstr>What an Audience brings  to the Theatrical Performance</vt:lpstr>
      <vt:lpstr>A closer look at  what the audience brings</vt:lpstr>
      <vt:lpstr>Greek Theatre and Culture </vt:lpstr>
      <vt:lpstr>Typical Greek Theatre</vt:lpstr>
      <vt:lpstr>Elizabethan Theatre and Culture</vt:lpstr>
      <vt:lpstr>Shakespeare’s Globe Theatre *Opened in 1599 and owned by actors who were also shareholders in the Lord Chamberlain's Men (Shakespeare was one of the actors with a smaller share than others.) </vt:lpstr>
      <vt:lpstr>Shakespeare’s Globe Theatre</vt:lpstr>
      <vt:lpstr>Elizabethen Theatre *Opened in 1587, 12 years before the Globe opened *First purpose-built playhouse to stage Shakespeare’s plays</vt:lpstr>
      <vt:lpstr>The Rose Theatre</vt:lpstr>
      <vt:lpstr>Greek vs. Elizabethan  Theatre and Culture</vt:lpstr>
      <vt:lpstr>Greek vs. Elizabethan  Theatre and Culture</vt:lpstr>
      <vt:lpstr>Modern Theatre and Culture</vt:lpstr>
      <vt:lpstr>Modern Theatre and Culture</vt:lpstr>
      <vt:lpstr>Expectations: The Variety of Experiences in Modern Theatre</vt:lpstr>
      <vt:lpstr>The Critic, the Reviewer and the Blogger</vt:lpstr>
      <vt:lpstr>The Critic’s Tasks</vt:lpstr>
      <vt:lpstr>How to Properly Critique  A Theatrical Production</vt:lpstr>
      <vt:lpstr>The Purpose of Criticism in Theatre</vt:lpstr>
      <vt:lpstr>The Dramaturg or Literary Manager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Toni del</cp:lastModifiedBy>
  <cp:revision>105</cp:revision>
  <dcterms:created xsi:type="dcterms:W3CDTF">2011-07-11T11:56:50Z</dcterms:created>
  <dcterms:modified xsi:type="dcterms:W3CDTF">2019-09-07T04:31:04Z</dcterms:modified>
</cp:coreProperties>
</file>