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41" r:id="rId1"/>
  </p:sldMasterIdLst>
  <p:sldIdLst>
    <p:sldId id="256" r:id="rId2"/>
    <p:sldId id="257" r:id="rId3"/>
    <p:sldId id="261" r:id="rId4"/>
    <p:sldId id="269" r:id="rId5"/>
    <p:sldId id="270" r:id="rId6"/>
    <p:sldId id="272" r:id="rId7"/>
    <p:sldId id="273" r:id="rId8"/>
    <p:sldId id="274" r:id="rId9"/>
    <p:sldId id="262" r:id="rId10"/>
    <p:sldId id="275" r:id="rId11"/>
    <p:sldId id="259" r:id="rId1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07" autoAdjust="0"/>
    <p:restoredTop sz="94660"/>
  </p:normalViewPr>
  <p:slideViewPr>
    <p:cSldViewPr snapToGrid="0">
      <p:cViewPr varScale="1">
        <p:scale>
          <a:sx n="160" d="100"/>
          <a:sy n="160" d="100"/>
        </p:scale>
        <p:origin x="22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36C8261A-59BB-4E7D-9D64-1F8D288B6BE5}" type="datetimeFigureOut">
              <a:rPr lang="en-GB" smtClean="0"/>
              <a:t>30/08/2019</a:t>
            </a:fld>
            <a:endParaRPr lang="en-GB"/>
          </a:p>
        </p:txBody>
      </p:sp>
      <p:sp>
        <p:nvSpPr>
          <p:cNvPr id="5" name="Footer Placeholder 4"/>
          <p:cNvSpPr>
            <a:spLocks noGrp="1"/>
          </p:cNvSpPr>
          <p:nvPr>
            <p:ph type="ftr" sz="quarter" idx="11"/>
          </p:nvPr>
        </p:nvSpPr>
        <p:spPr>
          <a:xfrm>
            <a:off x="1371600" y="4323845"/>
            <a:ext cx="6400800" cy="365125"/>
          </a:xfrm>
        </p:spPr>
        <p:txBody>
          <a:bodyPr/>
          <a:lstStyle/>
          <a:p>
            <a:endParaRPr lang="en-GB"/>
          </a:p>
        </p:txBody>
      </p:sp>
      <p:sp>
        <p:nvSpPr>
          <p:cNvPr id="6" name="Slide Number Placeholder 5"/>
          <p:cNvSpPr>
            <a:spLocks noGrp="1"/>
          </p:cNvSpPr>
          <p:nvPr>
            <p:ph type="sldNum" sz="quarter" idx="12"/>
          </p:nvPr>
        </p:nvSpPr>
        <p:spPr>
          <a:xfrm>
            <a:off x="8077200" y="1430866"/>
            <a:ext cx="2743200" cy="365125"/>
          </a:xfrm>
        </p:spPr>
        <p:txBody>
          <a:bodyPr/>
          <a:lstStyle/>
          <a:p>
            <a:fld id="{A44B166E-4C97-4AE1-8EF7-DD03D504535B}" type="slidenum">
              <a:rPr lang="en-GB" smtClean="0"/>
              <a:t>‹#›</a:t>
            </a:fld>
            <a:endParaRPr lang="en-GB"/>
          </a:p>
        </p:txBody>
      </p:sp>
    </p:spTree>
    <p:extLst>
      <p:ext uri="{BB962C8B-B14F-4D97-AF65-F5344CB8AC3E}">
        <p14:creationId xmlns:p14="http://schemas.microsoft.com/office/powerpoint/2010/main" val="390238286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C8261A-59BB-4E7D-9D64-1F8D288B6BE5}" type="datetimeFigureOut">
              <a:rPr lang="en-GB" smtClean="0"/>
              <a:t>30/08/2019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44B166E-4C97-4AE1-8EF7-DD03D504535B}" type="slidenum">
              <a:rPr lang="en-GB" smtClean="0"/>
              <a:t>‹#›</a:t>
            </a:fld>
            <a:endParaRPr lang="en-GB"/>
          </a:p>
        </p:txBody>
      </p:sp>
    </p:spTree>
    <p:extLst>
      <p:ext uri="{BB962C8B-B14F-4D97-AF65-F5344CB8AC3E}">
        <p14:creationId xmlns:p14="http://schemas.microsoft.com/office/powerpoint/2010/main" val="3658464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36C8261A-59BB-4E7D-9D64-1F8D288B6BE5}" type="datetimeFigureOut">
              <a:rPr lang="en-GB" smtClean="0"/>
              <a:t>30/08/2019</a:t>
            </a:fld>
            <a:endParaRPr lang="en-GB"/>
          </a:p>
        </p:txBody>
      </p:sp>
      <p:sp>
        <p:nvSpPr>
          <p:cNvPr id="6" name="Footer Placeholder 5"/>
          <p:cNvSpPr>
            <a:spLocks noGrp="1"/>
          </p:cNvSpPr>
          <p:nvPr>
            <p:ph type="ftr" sz="quarter" idx="11"/>
          </p:nvPr>
        </p:nvSpPr>
        <p:spPr>
          <a:xfrm>
            <a:off x="685800" y="379941"/>
            <a:ext cx="6991492" cy="365125"/>
          </a:xfrm>
        </p:spPr>
        <p:txBody>
          <a:bodyPr/>
          <a:lstStyle/>
          <a:p>
            <a:endParaRPr lang="en-GB"/>
          </a:p>
        </p:txBody>
      </p:sp>
      <p:sp>
        <p:nvSpPr>
          <p:cNvPr id="7" name="Slide Number Placeholder 6"/>
          <p:cNvSpPr>
            <a:spLocks noGrp="1"/>
          </p:cNvSpPr>
          <p:nvPr>
            <p:ph type="sldNum" sz="quarter" idx="12"/>
          </p:nvPr>
        </p:nvSpPr>
        <p:spPr>
          <a:xfrm>
            <a:off x="10862452" y="381000"/>
            <a:ext cx="643748" cy="365125"/>
          </a:xfrm>
        </p:spPr>
        <p:txBody>
          <a:bodyPr/>
          <a:lstStyle/>
          <a:p>
            <a:fld id="{A44B166E-4C97-4AE1-8EF7-DD03D504535B}" type="slidenum">
              <a:rPr lang="en-GB" smtClean="0"/>
              <a:t>‹#›</a:t>
            </a:fld>
            <a:endParaRPr lang="en-GB"/>
          </a:p>
        </p:txBody>
      </p:sp>
    </p:spTree>
    <p:extLst>
      <p:ext uri="{BB962C8B-B14F-4D97-AF65-F5344CB8AC3E}">
        <p14:creationId xmlns:p14="http://schemas.microsoft.com/office/powerpoint/2010/main" val="3676055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36C8261A-59BB-4E7D-9D64-1F8D288B6BE5}" type="datetimeFigureOut">
              <a:rPr lang="en-GB" smtClean="0"/>
              <a:t>30/08/2019</a:t>
            </a:fld>
            <a:endParaRPr lang="en-GB"/>
          </a:p>
        </p:txBody>
      </p:sp>
      <p:sp>
        <p:nvSpPr>
          <p:cNvPr id="6" name="Footer Placeholder 5"/>
          <p:cNvSpPr>
            <a:spLocks noGrp="1"/>
          </p:cNvSpPr>
          <p:nvPr>
            <p:ph type="ftr" sz="quarter" idx="11"/>
          </p:nvPr>
        </p:nvSpPr>
        <p:spPr>
          <a:xfrm>
            <a:off x="685800" y="379941"/>
            <a:ext cx="6991492" cy="365125"/>
          </a:xfrm>
        </p:spPr>
        <p:txBody>
          <a:bodyPr/>
          <a:lstStyle/>
          <a:p>
            <a:endParaRPr lang="en-GB"/>
          </a:p>
        </p:txBody>
      </p:sp>
      <p:sp>
        <p:nvSpPr>
          <p:cNvPr id="7" name="Slide Number Placeholder 6"/>
          <p:cNvSpPr>
            <a:spLocks noGrp="1"/>
          </p:cNvSpPr>
          <p:nvPr>
            <p:ph type="sldNum" sz="quarter" idx="12"/>
          </p:nvPr>
        </p:nvSpPr>
        <p:spPr>
          <a:xfrm>
            <a:off x="10862452" y="381000"/>
            <a:ext cx="643748" cy="365125"/>
          </a:xfrm>
        </p:spPr>
        <p:txBody>
          <a:bodyPr/>
          <a:lstStyle/>
          <a:p>
            <a:fld id="{A44B166E-4C97-4AE1-8EF7-DD03D504535B}" type="slidenum">
              <a:rPr lang="en-GB" smtClean="0"/>
              <a:t>‹#›</a:t>
            </a:fld>
            <a:endParaRPr lang="en-GB"/>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050382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36C8261A-59BB-4E7D-9D64-1F8D288B6BE5}" type="datetimeFigureOut">
              <a:rPr lang="en-GB" smtClean="0"/>
              <a:t>30/08/2019</a:t>
            </a:fld>
            <a:endParaRPr lang="en-GB"/>
          </a:p>
        </p:txBody>
      </p:sp>
      <p:sp>
        <p:nvSpPr>
          <p:cNvPr id="6" name="Footer Placeholder 5"/>
          <p:cNvSpPr>
            <a:spLocks noGrp="1"/>
          </p:cNvSpPr>
          <p:nvPr>
            <p:ph type="ftr" sz="quarter" idx="11"/>
          </p:nvPr>
        </p:nvSpPr>
        <p:spPr>
          <a:xfrm>
            <a:off x="685800" y="378883"/>
            <a:ext cx="6991492" cy="365125"/>
          </a:xfrm>
        </p:spPr>
        <p:txBody>
          <a:bodyPr/>
          <a:lstStyle/>
          <a:p>
            <a:endParaRPr lang="en-GB"/>
          </a:p>
        </p:txBody>
      </p:sp>
      <p:sp>
        <p:nvSpPr>
          <p:cNvPr id="7" name="Slide Number Placeholder 6"/>
          <p:cNvSpPr>
            <a:spLocks noGrp="1"/>
          </p:cNvSpPr>
          <p:nvPr>
            <p:ph type="sldNum" sz="quarter" idx="12"/>
          </p:nvPr>
        </p:nvSpPr>
        <p:spPr>
          <a:xfrm>
            <a:off x="10862452" y="381000"/>
            <a:ext cx="643748" cy="365125"/>
          </a:xfrm>
        </p:spPr>
        <p:txBody>
          <a:bodyPr/>
          <a:lstStyle/>
          <a:p>
            <a:fld id="{A44B166E-4C97-4AE1-8EF7-DD03D504535B}" type="slidenum">
              <a:rPr lang="en-GB" smtClean="0"/>
              <a:t>‹#›</a:t>
            </a:fld>
            <a:endParaRPr lang="en-GB"/>
          </a:p>
        </p:txBody>
      </p:sp>
    </p:spTree>
    <p:extLst>
      <p:ext uri="{BB962C8B-B14F-4D97-AF65-F5344CB8AC3E}">
        <p14:creationId xmlns:p14="http://schemas.microsoft.com/office/powerpoint/2010/main" val="4403222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6C8261A-59BB-4E7D-9D64-1F8D288B6BE5}" type="datetimeFigureOut">
              <a:rPr lang="en-GB" smtClean="0"/>
              <a:t>30/08/2019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44B166E-4C97-4AE1-8EF7-DD03D504535B}" type="slidenum">
              <a:rPr lang="en-GB" smtClean="0"/>
              <a:t>‹#›</a:t>
            </a:fld>
            <a:endParaRPr lang="en-GB"/>
          </a:p>
        </p:txBody>
      </p:sp>
    </p:spTree>
    <p:extLst>
      <p:ext uri="{BB962C8B-B14F-4D97-AF65-F5344CB8AC3E}">
        <p14:creationId xmlns:p14="http://schemas.microsoft.com/office/powerpoint/2010/main" val="780023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6C8261A-59BB-4E7D-9D64-1F8D288B6BE5}" type="datetimeFigureOut">
              <a:rPr lang="en-GB" smtClean="0"/>
              <a:t>30/08/2019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44B166E-4C97-4AE1-8EF7-DD03D504535B}" type="slidenum">
              <a:rPr lang="en-GB" smtClean="0"/>
              <a:t>‹#›</a:t>
            </a:fld>
            <a:endParaRPr lang="en-GB"/>
          </a:p>
        </p:txBody>
      </p:sp>
    </p:spTree>
    <p:extLst>
      <p:ext uri="{BB962C8B-B14F-4D97-AF65-F5344CB8AC3E}">
        <p14:creationId xmlns:p14="http://schemas.microsoft.com/office/powerpoint/2010/main" val="34922063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C8261A-59BB-4E7D-9D64-1F8D288B6BE5}" type="datetimeFigureOut">
              <a:rPr lang="en-GB" smtClean="0"/>
              <a:t>30/08/2019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4B166E-4C97-4AE1-8EF7-DD03D504535B}" type="slidenum">
              <a:rPr lang="en-GB" smtClean="0"/>
              <a:t>‹#›</a:t>
            </a:fld>
            <a:endParaRPr lang="en-GB"/>
          </a:p>
        </p:txBody>
      </p:sp>
    </p:spTree>
    <p:extLst>
      <p:ext uri="{BB962C8B-B14F-4D97-AF65-F5344CB8AC3E}">
        <p14:creationId xmlns:p14="http://schemas.microsoft.com/office/powerpoint/2010/main" val="13268852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36C8261A-59BB-4E7D-9D64-1F8D288B6BE5}" type="datetimeFigureOut">
              <a:rPr lang="en-GB" smtClean="0"/>
              <a:t>30/08/2019</a:t>
            </a:fld>
            <a:endParaRPr lang="en-GB"/>
          </a:p>
        </p:txBody>
      </p:sp>
      <p:sp>
        <p:nvSpPr>
          <p:cNvPr id="5" name="Footer Placeholder 4"/>
          <p:cNvSpPr>
            <a:spLocks noGrp="1"/>
          </p:cNvSpPr>
          <p:nvPr>
            <p:ph type="ftr" sz="quarter" idx="11"/>
          </p:nvPr>
        </p:nvSpPr>
        <p:spPr>
          <a:xfrm>
            <a:off x="685800" y="381000"/>
            <a:ext cx="6991492" cy="365125"/>
          </a:xfrm>
        </p:spPr>
        <p:txBody>
          <a:bodyPr/>
          <a:lstStyle/>
          <a:p>
            <a:endParaRPr lang="en-GB"/>
          </a:p>
        </p:txBody>
      </p:sp>
      <p:sp>
        <p:nvSpPr>
          <p:cNvPr id="6" name="Slide Number Placeholder 5"/>
          <p:cNvSpPr>
            <a:spLocks noGrp="1"/>
          </p:cNvSpPr>
          <p:nvPr>
            <p:ph type="sldNum" sz="quarter" idx="12"/>
          </p:nvPr>
        </p:nvSpPr>
        <p:spPr>
          <a:xfrm>
            <a:off x="10862452" y="381000"/>
            <a:ext cx="643748" cy="365125"/>
          </a:xfrm>
        </p:spPr>
        <p:txBody>
          <a:bodyPr/>
          <a:lstStyle/>
          <a:p>
            <a:fld id="{A44B166E-4C97-4AE1-8EF7-DD03D504535B}" type="slidenum">
              <a:rPr lang="en-GB" smtClean="0"/>
              <a:t>‹#›</a:t>
            </a:fld>
            <a:endParaRPr lang="en-GB"/>
          </a:p>
        </p:txBody>
      </p:sp>
    </p:spTree>
    <p:extLst>
      <p:ext uri="{BB962C8B-B14F-4D97-AF65-F5344CB8AC3E}">
        <p14:creationId xmlns:p14="http://schemas.microsoft.com/office/powerpoint/2010/main" val="292533846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C8261A-59BB-4E7D-9D64-1F8D288B6BE5}" type="datetimeFigureOut">
              <a:rPr lang="en-GB" smtClean="0"/>
              <a:t>30/08/2019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4B166E-4C97-4AE1-8EF7-DD03D504535B}" type="slidenum">
              <a:rPr lang="en-GB" smtClean="0"/>
              <a:t>‹#›</a:t>
            </a:fld>
            <a:endParaRPr lang="en-GB"/>
          </a:p>
        </p:txBody>
      </p:sp>
    </p:spTree>
    <p:extLst>
      <p:ext uri="{BB962C8B-B14F-4D97-AF65-F5344CB8AC3E}">
        <p14:creationId xmlns:p14="http://schemas.microsoft.com/office/powerpoint/2010/main" val="1548480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36C8261A-59BB-4E7D-9D64-1F8D288B6BE5}" type="datetimeFigureOut">
              <a:rPr lang="en-GB" smtClean="0"/>
              <a:t>30/08/2019</a:t>
            </a:fld>
            <a:endParaRPr lang="en-GB"/>
          </a:p>
        </p:txBody>
      </p:sp>
      <p:sp>
        <p:nvSpPr>
          <p:cNvPr id="5" name="Footer Placeholder 4"/>
          <p:cNvSpPr>
            <a:spLocks noGrp="1"/>
          </p:cNvSpPr>
          <p:nvPr>
            <p:ph type="ftr" sz="quarter" idx="11"/>
          </p:nvPr>
        </p:nvSpPr>
        <p:spPr>
          <a:xfrm>
            <a:off x="685800" y="381001"/>
            <a:ext cx="6991492" cy="364065"/>
          </a:xfrm>
        </p:spPr>
        <p:txBody>
          <a:bodyPr/>
          <a:lstStyle/>
          <a:p>
            <a:endParaRPr lang="en-GB"/>
          </a:p>
        </p:txBody>
      </p:sp>
      <p:sp>
        <p:nvSpPr>
          <p:cNvPr id="6" name="Slide Number Placeholder 5"/>
          <p:cNvSpPr>
            <a:spLocks noGrp="1"/>
          </p:cNvSpPr>
          <p:nvPr>
            <p:ph type="sldNum" sz="quarter" idx="12"/>
          </p:nvPr>
        </p:nvSpPr>
        <p:spPr>
          <a:xfrm>
            <a:off x="10862452" y="381000"/>
            <a:ext cx="643748" cy="365125"/>
          </a:xfrm>
        </p:spPr>
        <p:txBody>
          <a:bodyPr/>
          <a:lstStyle/>
          <a:p>
            <a:fld id="{A44B166E-4C97-4AE1-8EF7-DD03D504535B}" type="slidenum">
              <a:rPr lang="en-GB" smtClean="0"/>
              <a:t>‹#›</a:t>
            </a:fld>
            <a:endParaRPr lang="en-GB"/>
          </a:p>
        </p:txBody>
      </p:sp>
    </p:spTree>
    <p:extLst>
      <p:ext uri="{BB962C8B-B14F-4D97-AF65-F5344CB8AC3E}">
        <p14:creationId xmlns:p14="http://schemas.microsoft.com/office/powerpoint/2010/main" val="141269434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C8261A-59BB-4E7D-9D64-1F8D288B6BE5}" type="datetimeFigureOut">
              <a:rPr lang="en-GB" smtClean="0"/>
              <a:t>30/08/2019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44B166E-4C97-4AE1-8EF7-DD03D504535B}" type="slidenum">
              <a:rPr lang="en-GB" smtClean="0"/>
              <a:t>‹#›</a:t>
            </a:fld>
            <a:endParaRPr lang="en-GB"/>
          </a:p>
        </p:txBody>
      </p:sp>
    </p:spTree>
    <p:extLst>
      <p:ext uri="{BB962C8B-B14F-4D97-AF65-F5344CB8AC3E}">
        <p14:creationId xmlns:p14="http://schemas.microsoft.com/office/powerpoint/2010/main" val="140254658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C8261A-59BB-4E7D-9D64-1F8D288B6BE5}" type="datetimeFigureOut">
              <a:rPr lang="en-GB" smtClean="0"/>
              <a:t>30/08/2019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44B166E-4C97-4AE1-8EF7-DD03D504535B}" type="slidenum">
              <a:rPr lang="en-GB" smtClean="0"/>
              <a:t>‹#›</a:t>
            </a:fld>
            <a:endParaRPr lang="en-GB"/>
          </a:p>
        </p:txBody>
      </p:sp>
    </p:spTree>
    <p:extLst>
      <p:ext uri="{BB962C8B-B14F-4D97-AF65-F5344CB8AC3E}">
        <p14:creationId xmlns:p14="http://schemas.microsoft.com/office/powerpoint/2010/main" val="50116532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C8261A-59BB-4E7D-9D64-1F8D288B6BE5}" type="datetimeFigureOut">
              <a:rPr lang="en-GB" smtClean="0"/>
              <a:t>30/08/2019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44B166E-4C97-4AE1-8EF7-DD03D504535B}" type="slidenum">
              <a:rPr lang="en-GB" smtClean="0"/>
              <a:t>‹#›</a:t>
            </a:fld>
            <a:endParaRPr lang="en-GB"/>
          </a:p>
        </p:txBody>
      </p:sp>
    </p:spTree>
    <p:extLst>
      <p:ext uri="{BB962C8B-B14F-4D97-AF65-F5344CB8AC3E}">
        <p14:creationId xmlns:p14="http://schemas.microsoft.com/office/powerpoint/2010/main" val="1886333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C8261A-59BB-4E7D-9D64-1F8D288B6BE5}" type="datetimeFigureOut">
              <a:rPr lang="en-GB" smtClean="0"/>
              <a:t>30/08/2019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44B166E-4C97-4AE1-8EF7-DD03D504535B}" type="slidenum">
              <a:rPr lang="en-GB" smtClean="0"/>
              <a:t>‹#›</a:t>
            </a:fld>
            <a:endParaRPr lang="en-GB"/>
          </a:p>
        </p:txBody>
      </p:sp>
    </p:spTree>
    <p:extLst>
      <p:ext uri="{BB962C8B-B14F-4D97-AF65-F5344CB8AC3E}">
        <p14:creationId xmlns:p14="http://schemas.microsoft.com/office/powerpoint/2010/main" val="1693890582"/>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C8261A-59BB-4E7D-9D64-1F8D288B6BE5}" type="datetimeFigureOut">
              <a:rPr lang="en-GB" smtClean="0"/>
              <a:t>30/08/2019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44B166E-4C97-4AE1-8EF7-DD03D504535B}" type="slidenum">
              <a:rPr lang="en-GB" smtClean="0"/>
              <a:t>‹#›</a:t>
            </a:fld>
            <a:endParaRPr lang="en-GB"/>
          </a:p>
        </p:txBody>
      </p:sp>
    </p:spTree>
    <p:extLst>
      <p:ext uri="{BB962C8B-B14F-4D97-AF65-F5344CB8AC3E}">
        <p14:creationId xmlns:p14="http://schemas.microsoft.com/office/powerpoint/2010/main" val="358978828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C8261A-59BB-4E7D-9D64-1F8D288B6BE5}" type="datetimeFigureOut">
              <a:rPr lang="en-GB" smtClean="0"/>
              <a:t>30/08/2019</a:t>
            </a:fld>
            <a:endParaRPr lang="en-GB"/>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4B166E-4C97-4AE1-8EF7-DD03D504535B}" type="slidenum">
              <a:rPr lang="en-GB" smtClean="0"/>
              <a:t>‹#›</a:t>
            </a:fld>
            <a:endParaRPr lang="en-GB"/>
          </a:p>
        </p:txBody>
      </p:sp>
    </p:spTree>
    <p:extLst>
      <p:ext uri="{BB962C8B-B14F-4D97-AF65-F5344CB8AC3E}">
        <p14:creationId xmlns:p14="http://schemas.microsoft.com/office/powerpoint/2010/main" val="2354060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6C8261A-59BB-4E7D-9D64-1F8D288B6BE5}" type="datetimeFigureOut">
              <a:rPr lang="en-GB" smtClean="0"/>
              <a:t>30/08/2019</a:t>
            </a:fld>
            <a:endParaRPr lang="en-GB"/>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44B166E-4C97-4AE1-8EF7-DD03D504535B}" type="slidenum">
              <a:rPr lang="en-GB" smtClean="0"/>
              <a:t>‹#›</a:t>
            </a:fld>
            <a:endParaRPr lang="en-GB"/>
          </a:p>
        </p:txBody>
      </p:sp>
    </p:spTree>
    <p:extLst>
      <p:ext uri="{BB962C8B-B14F-4D97-AF65-F5344CB8AC3E}">
        <p14:creationId xmlns:p14="http://schemas.microsoft.com/office/powerpoint/2010/main" val="3910183086"/>
      </p:ext>
    </p:extLst>
  </p:cSld>
  <p:clrMap bg1="dk1" tx1="lt1" bg2="dk2" tx2="lt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 id="2147484153" r:id="rId12"/>
    <p:sldLayoutId id="2147484154" r:id="rId13"/>
    <p:sldLayoutId id="2147484155" r:id="rId14"/>
    <p:sldLayoutId id="2147484156" r:id="rId15"/>
    <p:sldLayoutId id="2147484157" r:id="rId16"/>
    <p:sldLayoutId id="2147484158"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3.wav"/><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11" Type="http://schemas.openxmlformats.org/officeDocument/2006/relationships/image" Target="../media/image8.PNG"/><Relationship Id="rId5" Type="http://schemas.openxmlformats.org/officeDocument/2006/relationships/slideLayout" Target="../slideLayouts/slideLayout2.xml"/><Relationship Id="rId10" Type="http://schemas.openxmlformats.org/officeDocument/2006/relationships/image" Target="../media/image7.png"/><Relationship Id="rId4" Type="http://schemas.openxmlformats.org/officeDocument/2006/relationships/audio" Target="../media/media3.wav"/><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6.xml"/><Relationship Id="rId7" Type="http://schemas.openxmlformats.org/officeDocument/2006/relationships/image" Target="../media/image19.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96791" y="1807104"/>
            <a:ext cx="6690732" cy="1825096"/>
          </a:xfrm>
        </p:spPr>
        <p:txBody>
          <a:bodyPr/>
          <a:lstStyle/>
          <a:p>
            <a:r>
              <a:rPr lang="en-GB" dirty="0"/>
              <a:t>Introduction to theatre</a:t>
            </a:r>
          </a:p>
        </p:txBody>
      </p:sp>
      <p:sp>
        <p:nvSpPr>
          <p:cNvPr id="3" name="Subtitle 2"/>
          <p:cNvSpPr>
            <a:spLocks noGrp="1"/>
          </p:cNvSpPr>
          <p:nvPr>
            <p:ph type="subTitle" idx="1"/>
          </p:nvPr>
        </p:nvSpPr>
        <p:spPr>
          <a:xfrm>
            <a:off x="2196791" y="3632200"/>
            <a:ext cx="5876694" cy="1631175"/>
          </a:xfrm>
        </p:spPr>
        <p:txBody>
          <a:bodyPr>
            <a:normAutofit/>
          </a:bodyPr>
          <a:lstStyle/>
          <a:p>
            <a:r>
              <a:rPr lang="en-GB" sz="2800" dirty="0">
                <a:solidFill>
                  <a:srgbClr val="FFC000"/>
                </a:solidFill>
              </a:rPr>
              <a:t>DRAMA 1310</a:t>
            </a:r>
          </a:p>
          <a:p>
            <a:r>
              <a:rPr lang="en-GB" sz="2800" dirty="0">
                <a:solidFill>
                  <a:srgbClr val="FFC000"/>
                </a:solidFill>
              </a:rPr>
              <a:t>Welcome</a:t>
            </a:r>
          </a:p>
        </p:txBody>
      </p:sp>
      <p:pic>
        <p:nvPicPr>
          <p:cNvPr id="5" name="Intro sl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882703531"/>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1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028E6-4186-0846-A7D2-486B713241C3}"/>
              </a:ext>
            </a:extLst>
          </p:cNvPr>
          <p:cNvSpPr>
            <a:spLocks noGrp="1"/>
          </p:cNvSpPr>
          <p:nvPr>
            <p:ph type="ctrTitle"/>
          </p:nvPr>
        </p:nvSpPr>
        <p:spPr>
          <a:xfrm>
            <a:off x="2158780" y="0"/>
            <a:ext cx="9448800" cy="1825096"/>
          </a:xfrm>
        </p:spPr>
        <p:txBody>
          <a:bodyPr>
            <a:normAutofit/>
          </a:bodyPr>
          <a:lstStyle/>
          <a:p>
            <a:pPr algn="r"/>
            <a:r>
              <a:rPr lang="en-US" sz="5400" dirty="0"/>
              <a:t>Group capstone projects</a:t>
            </a:r>
          </a:p>
        </p:txBody>
      </p:sp>
      <p:sp>
        <p:nvSpPr>
          <p:cNvPr id="3" name="Subtitle 2">
            <a:extLst>
              <a:ext uri="{FF2B5EF4-FFF2-40B4-BE49-F238E27FC236}">
                <a16:creationId xmlns:a16="http://schemas.microsoft.com/office/drawing/2014/main" id="{E10B3761-26C9-904D-A7F1-0E0A16BEAC6E}"/>
              </a:ext>
            </a:extLst>
          </p:cNvPr>
          <p:cNvSpPr>
            <a:spLocks noGrp="1"/>
          </p:cNvSpPr>
          <p:nvPr>
            <p:ph type="subTitle" idx="1"/>
          </p:nvPr>
        </p:nvSpPr>
        <p:spPr>
          <a:xfrm>
            <a:off x="759349" y="1509202"/>
            <a:ext cx="9448800" cy="3818171"/>
          </a:xfrm>
        </p:spPr>
        <p:txBody>
          <a:bodyPr>
            <a:normAutofit fontScale="25000" lnSpcReduction="20000"/>
          </a:bodyPr>
          <a:lstStyle/>
          <a:p>
            <a:pPr>
              <a:lnSpc>
                <a:spcPct val="120000"/>
              </a:lnSpc>
            </a:pPr>
            <a:r>
              <a:rPr lang="en-US" sz="8000" b="1" u="sng" dirty="0"/>
              <a:t>Group Project #1</a:t>
            </a:r>
            <a:r>
              <a:rPr lang="en-US" sz="8000" b="1" dirty="0"/>
              <a:t>: </a:t>
            </a:r>
            <a:endParaRPr lang="en-US" sz="8000" dirty="0"/>
          </a:p>
          <a:p>
            <a:pPr>
              <a:lnSpc>
                <a:spcPct val="120000"/>
              </a:lnSpc>
            </a:pPr>
            <a:r>
              <a:rPr lang="en-US" sz="8000" b="1" dirty="0"/>
              <a:t>Choose a scene from an approved play to design and present the different aspects of theatre production for the scene. Present to the class your final renderings and other design work. As a group explain how you analyzed the play and how you came up with your designs (Set design, costume design, lighting design, sound design and etc.).</a:t>
            </a:r>
            <a:endParaRPr lang="en-US" sz="8000" dirty="0"/>
          </a:p>
          <a:p>
            <a:pPr>
              <a:lnSpc>
                <a:spcPct val="120000"/>
              </a:lnSpc>
            </a:pPr>
            <a:r>
              <a:rPr lang="en-US" sz="8000" dirty="0"/>
              <a:t> </a:t>
            </a:r>
          </a:p>
          <a:p>
            <a:pPr>
              <a:lnSpc>
                <a:spcPct val="120000"/>
              </a:lnSpc>
            </a:pPr>
            <a:r>
              <a:rPr lang="en-US" sz="8000" b="1" u="sng" dirty="0"/>
              <a:t>Group Project #2</a:t>
            </a:r>
            <a:r>
              <a:rPr lang="en-US" sz="8000" b="1" dirty="0"/>
              <a:t>: </a:t>
            </a:r>
            <a:endParaRPr lang="en-US" sz="8000" dirty="0"/>
          </a:p>
          <a:p>
            <a:pPr>
              <a:lnSpc>
                <a:spcPct val="120000"/>
              </a:lnSpc>
            </a:pPr>
            <a:r>
              <a:rPr lang="en-US" sz="8000" b="1" dirty="0"/>
              <a:t>From the chosen approved scene from your play for your group, assign responsibilities for jobs such as director, actors for characters, prop person, stage manager and other LIVE production aspects of the performance of the scene which may include lights and sound. Perform the scene for the class and be prepared to analyze your group and the other class groups’ performances from an audience/critic’s point of view. </a:t>
            </a:r>
            <a:endParaRPr lang="en-US" sz="8000" dirty="0"/>
          </a:p>
          <a:p>
            <a:endParaRPr lang="en-US" dirty="0"/>
          </a:p>
        </p:txBody>
      </p:sp>
    </p:spTree>
    <p:extLst>
      <p:ext uri="{BB962C8B-B14F-4D97-AF65-F5344CB8AC3E}">
        <p14:creationId xmlns:p14="http://schemas.microsoft.com/office/powerpoint/2010/main" val="25310222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6191" y="5419493"/>
            <a:ext cx="2681866" cy="629217"/>
          </a:xfrm>
        </p:spPr>
        <p:txBody>
          <a:bodyPr>
            <a:normAutofit fontScale="90000"/>
          </a:bodyPr>
          <a:lstStyle/>
          <a:p>
            <a:pPr algn="l"/>
            <a:r>
              <a:rPr lang="en-GB" b="1" dirty="0">
                <a:solidFill>
                  <a:schemeClr val="bg1"/>
                </a:solidFill>
                <a:effectLst>
                  <a:outerShdw blurRad="38100" dist="38100" dir="2700000" algn="tl">
                    <a:srgbClr val="000000">
                      <a:alpha val="43137"/>
                    </a:srgbClr>
                  </a:outerShdw>
                </a:effectLst>
              </a:rPr>
              <a:t>Next steps</a:t>
            </a:r>
          </a:p>
        </p:txBody>
      </p:sp>
      <p:sp>
        <p:nvSpPr>
          <p:cNvPr id="3" name="Text Placeholder 2"/>
          <p:cNvSpPr>
            <a:spLocks noGrp="1"/>
          </p:cNvSpPr>
          <p:nvPr>
            <p:ph type="body" idx="1"/>
          </p:nvPr>
        </p:nvSpPr>
        <p:spPr>
          <a:xfrm>
            <a:off x="215345" y="27722"/>
            <a:ext cx="11907643" cy="6313606"/>
          </a:xfrm>
          <a:ln>
            <a:solidFill>
              <a:schemeClr val="bg1"/>
            </a:solidFill>
          </a:ln>
        </p:spPr>
        <p:txBody>
          <a:bodyPr>
            <a:normAutofit fontScale="47500" lnSpcReduction="20000"/>
          </a:bodyPr>
          <a:lstStyle/>
          <a:p>
            <a:pPr algn="l">
              <a:lnSpc>
                <a:spcPct val="120000"/>
              </a:lnSpc>
            </a:pPr>
            <a:r>
              <a:rPr lang="en-GB" sz="5900" b="1" dirty="0">
                <a:solidFill>
                  <a:schemeClr val="accent2"/>
                </a:solidFill>
                <a:effectLst>
                  <a:outerShdw blurRad="38100" dist="38100" dir="2700000" algn="tl">
                    <a:srgbClr val="000000">
                      <a:alpha val="43137"/>
                    </a:srgbClr>
                  </a:outerShdw>
                </a:effectLst>
              </a:rPr>
              <a:t>Session One</a:t>
            </a:r>
          </a:p>
          <a:p>
            <a:pPr marL="342900" indent="-342900" algn="l">
              <a:lnSpc>
                <a:spcPct val="120000"/>
              </a:lnSpc>
              <a:buFont typeface="Arial" panose="020B0604020202020204" pitchFamily="34" charset="0"/>
              <a:buChar char="•"/>
            </a:pPr>
            <a:r>
              <a:rPr lang="en-GB" sz="5100" b="1" dirty="0">
                <a:effectLst>
                  <a:outerShdw blurRad="38100" dist="38100" dir="2700000" algn="tl">
                    <a:srgbClr val="000000">
                      <a:alpha val="43137"/>
                    </a:srgbClr>
                  </a:outerShdw>
                </a:effectLst>
              </a:rPr>
              <a:t>Read your </a:t>
            </a:r>
            <a:r>
              <a:rPr lang="en-GB" sz="5100" b="1" dirty="0">
                <a:solidFill>
                  <a:srgbClr val="00B050"/>
                </a:solidFill>
                <a:effectLst>
                  <a:outerShdw blurRad="38100" dist="38100" dir="2700000" algn="tl">
                    <a:srgbClr val="000000">
                      <a:alpha val="43137"/>
                    </a:srgbClr>
                  </a:outerShdw>
                </a:effectLst>
              </a:rPr>
              <a:t>syllabus</a:t>
            </a:r>
            <a:r>
              <a:rPr lang="en-GB" sz="5100" b="1" dirty="0">
                <a:effectLst>
                  <a:outerShdw blurRad="38100" dist="38100" dir="2700000" algn="tl">
                    <a:srgbClr val="000000">
                      <a:alpha val="43137"/>
                    </a:srgbClr>
                  </a:outerShdw>
                </a:effectLst>
              </a:rPr>
              <a:t> and prepare to take </a:t>
            </a:r>
            <a:r>
              <a:rPr lang="en-GB" sz="5100" b="1" dirty="0">
                <a:solidFill>
                  <a:srgbClr val="00B050"/>
                </a:solidFill>
                <a:effectLst>
                  <a:outerShdw blurRad="38100" dist="38100" dir="2700000" algn="tl">
                    <a:srgbClr val="000000">
                      <a:alpha val="43137"/>
                    </a:srgbClr>
                  </a:outerShdw>
                </a:effectLst>
              </a:rPr>
              <a:t>Quiz #1 on the syllabus</a:t>
            </a:r>
          </a:p>
          <a:p>
            <a:pPr marL="342900" indent="-342900" algn="l">
              <a:lnSpc>
                <a:spcPct val="120000"/>
              </a:lnSpc>
              <a:buFont typeface="Arial" panose="020B0604020202020204" pitchFamily="34" charset="0"/>
              <a:buChar char="•"/>
            </a:pPr>
            <a:r>
              <a:rPr lang="en-GB" sz="5000" b="1" dirty="0">
                <a:effectLst>
                  <a:outerShdw blurRad="38100" dist="38100" dir="2700000" algn="tl">
                    <a:srgbClr val="000000">
                      <a:alpha val="43137"/>
                    </a:srgbClr>
                  </a:outerShdw>
                </a:effectLst>
              </a:rPr>
              <a:t>Read and listen to the </a:t>
            </a:r>
            <a:r>
              <a:rPr lang="en-GB" sz="5000" b="1" dirty="0">
                <a:solidFill>
                  <a:srgbClr val="00B050"/>
                </a:solidFill>
                <a:effectLst>
                  <a:outerShdw blurRad="38100" dist="38100" dir="2700000" algn="tl">
                    <a:srgbClr val="000000">
                      <a:alpha val="43137"/>
                    </a:srgbClr>
                  </a:outerShdw>
                </a:effectLst>
              </a:rPr>
              <a:t>Introduction to Theatre PowerPoint </a:t>
            </a:r>
            <a:r>
              <a:rPr lang="en-GB" sz="5000" b="1" dirty="0">
                <a:effectLst>
                  <a:outerShdw blurRad="38100" dist="38100" dir="2700000" algn="tl">
                    <a:srgbClr val="000000">
                      <a:alpha val="43137"/>
                    </a:srgbClr>
                  </a:outerShdw>
                </a:effectLst>
              </a:rPr>
              <a:t>(this PowerPoint) </a:t>
            </a:r>
          </a:p>
          <a:p>
            <a:pPr marL="342900" indent="-342900" algn="l">
              <a:lnSpc>
                <a:spcPct val="120000"/>
              </a:lnSpc>
              <a:buFont typeface="Arial" panose="020B0604020202020204" pitchFamily="34" charset="0"/>
              <a:buChar char="•"/>
            </a:pPr>
            <a:r>
              <a:rPr lang="en-GB" sz="5000" b="1" dirty="0">
                <a:effectLst>
                  <a:outerShdw blurRad="38100" dist="38100" dir="2700000" algn="tl">
                    <a:srgbClr val="000000">
                      <a:alpha val="43137"/>
                    </a:srgbClr>
                  </a:outerShdw>
                </a:effectLst>
              </a:rPr>
              <a:t>Read through the documents on the </a:t>
            </a:r>
            <a:r>
              <a:rPr lang="en-GB" sz="5000" b="1" dirty="0">
                <a:solidFill>
                  <a:srgbClr val="00B050"/>
                </a:solidFill>
                <a:effectLst>
                  <a:outerShdw blurRad="38100" dist="38100" dir="2700000" algn="tl">
                    <a:srgbClr val="000000">
                      <a:alpha val="43137"/>
                    </a:srgbClr>
                  </a:outerShdw>
                </a:effectLst>
              </a:rPr>
              <a:t>approved play list </a:t>
            </a:r>
            <a:r>
              <a:rPr lang="en-GB" sz="5000" b="1" dirty="0">
                <a:effectLst>
                  <a:outerShdw blurRad="38100" dist="38100" dir="2700000" algn="tl">
                    <a:srgbClr val="000000">
                      <a:alpha val="43137"/>
                    </a:srgbClr>
                  </a:outerShdw>
                </a:effectLst>
              </a:rPr>
              <a:t>to attend and write critiques, the </a:t>
            </a:r>
            <a:r>
              <a:rPr lang="en-GB" sz="5000" b="1" dirty="0">
                <a:solidFill>
                  <a:srgbClr val="00B050"/>
                </a:solidFill>
                <a:effectLst>
                  <a:outerShdw blurRad="38100" dist="38100" dir="2700000" algn="tl">
                    <a:srgbClr val="000000">
                      <a:alpha val="43137"/>
                    </a:srgbClr>
                  </a:outerShdw>
                </a:effectLst>
              </a:rPr>
              <a:t>rubric for writing critiques</a:t>
            </a:r>
            <a:r>
              <a:rPr lang="en-GB" sz="5000" b="1" dirty="0">
                <a:effectLst>
                  <a:outerShdw blurRad="38100" dist="38100" dir="2700000" algn="tl">
                    <a:srgbClr val="000000">
                      <a:alpha val="43137"/>
                    </a:srgbClr>
                  </a:outerShdw>
                </a:effectLst>
              </a:rPr>
              <a:t>, and the </a:t>
            </a:r>
            <a:r>
              <a:rPr lang="en-GB" sz="5000" b="1" dirty="0">
                <a:solidFill>
                  <a:srgbClr val="00B050"/>
                </a:solidFill>
                <a:effectLst>
                  <a:outerShdw blurRad="38100" dist="38100" dir="2700000" algn="tl">
                    <a:srgbClr val="000000">
                      <a:alpha val="43137"/>
                    </a:srgbClr>
                  </a:outerShdw>
                </a:effectLst>
              </a:rPr>
              <a:t>explanation on how to write a critique </a:t>
            </a:r>
          </a:p>
          <a:p>
            <a:pPr marL="342900" indent="-342900" algn="l">
              <a:lnSpc>
                <a:spcPct val="120000"/>
              </a:lnSpc>
              <a:buFont typeface="Arial" panose="020B0604020202020204" pitchFamily="34" charset="0"/>
              <a:buChar char="•"/>
            </a:pPr>
            <a:r>
              <a:rPr lang="en-GB" sz="5000" b="1" dirty="0">
                <a:effectLst>
                  <a:outerShdw blurRad="38100" dist="38100" dir="2700000" algn="tl">
                    <a:srgbClr val="000000">
                      <a:alpha val="43137"/>
                    </a:srgbClr>
                  </a:outerShdw>
                </a:effectLst>
              </a:rPr>
              <a:t>Read the </a:t>
            </a:r>
            <a:r>
              <a:rPr lang="en-GB" sz="5000" b="1" dirty="0">
                <a:solidFill>
                  <a:srgbClr val="00B050"/>
                </a:solidFill>
                <a:effectLst>
                  <a:outerShdw blurRad="38100" dist="38100" dir="2700000" algn="tl">
                    <a:srgbClr val="000000">
                      <a:alpha val="43137"/>
                    </a:srgbClr>
                  </a:outerShdw>
                </a:effectLst>
              </a:rPr>
              <a:t>instructions on the two Final Capstone Group Projects</a:t>
            </a:r>
          </a:p>
          <a:p>
            <a:pPr algn="ctr">
              <a:lnSpc>
                <a:spcPct val="120000"/>
              </a:lnSpc>
            </a:pPr>
            <a:r>
              <a:rPr lang="en-GB" sz="4200" b="1" dirty="0">
                <a:solidFill>
                  <a:srgbClr val="FFC000"/>
                </a:solidFill>
                <a:effectLst>
                  <a:outerShdw blurRad="38100" dist="38100" dir="2700000" algn="tl">
                    <a:srgbClr val="000000">
                      <a:alpha val="43137"/>
                    </a:srgbClr>
                  </a:outerShdw>
                </a:effectLst>
              </a:rPr>
              <a:t>IN CLASS ACTIVITY</a:t>
            </a:r>
          </a:p>
          <a:p>
            <a:pPr algn="l">
              <a:lnSpc>
                <a:spcPct val="120000"/>
              </a:lnSpc>
            </a:pPr>
            <a:r>
              <a:rPr lang="en-US" sz="4200" b="1" dirty="0"/>
              <a:t>1. Introduce yourself to the class with your name and a little background about you. What is your major and what are you looking forward to learning in the class?</a:t>
            </a:r>
          </a:p>
          <a:p>
            <a:endParaRPr lang="en-US" sz="5400" dirty="0"/>
          </a:p>
          <a:p>
            <a:pPr algn="l">
              <a:lnSpc>
                <a:spcPct val="120000"/>
              </a:lnSpc>
            </a:pPr>
            <a:r>
              <a:rPr lang="en-US" sz="4200" b="1" dirty="0"/>
              <a:t>2. William Shakespeare once said in a play "All the world's a stage". Give your opinion about this. What do you think he meant and do you believe it to be true or not. Why or why not and give examples for your reasoning.</a:t>
            </a:r>
          </a:p>
          <a:p>
            <a:pPr marL="342900" indent="-342900" algn="l">
              <a:lnSpc>
                <a:spcPct val="120000"/>
              </a:lnSpc>
              <a:buFont typeface="Arial" panose="020B0604020202020204" pitchFamily="34" charset="0"/>
              <a:buChar char="•"/>
            </a:pPr>
            <a:endParaRPr lang="en-GB" sz="4200" b="1" dirty="0"/>
          </a:p>
          <a:p>
            <a:pPr marL="342900" indent="-342900" algn="l">
              <a:lnSpc>
                <a:spcPct val="120000"/>
              </a:lnSpc>
              <a:buFont typeface="Arial" panose="020B0604020202020204" pitchFamily="34" charset="0"/>
              <a:buChar char="•"/>
            </a:pPr>
            <a:endParaRPr lang="en-GB" sz="4000" b="1" dirty="0"/>
          </a:p>
          <a:p>
            <a:pPr marL="342900" indent="-342900" algn="l">
              <a:buFont typeface="Arial" panose="020B0604020202020204" pitchFamily="34" charset="0"/>
              <a:buChar char="•"/>
            </a:pPr>
            <a:endParaRPr lang="en-GB" sz="4200" b="1" dirty="0">
              <a:solidFill>
                <a:srgbClr val="FFC000"/>
              </a:solidFill>
            </a:endParaRPr>
          </a:p>
          <a:p>
            <a:pPr marL="342900" indent="-342900" algn="l">
              <a:buFont typeface="Arial" panose="020B0604020202020204" pitchFamily="34" charset="0"/>
              <a:buChar char="•"/>
            </a:pPr>
            <a:endParaRPr lang="en-GB" b="1" dirty="0">
              <a:solidFill>
                <a:srgbClr val="FFC000"/>
              </a:solidFill>
            </a:endParaRPr>
          </a:p>
          <a:p>
            <a:pPr marL="342900" indent="-342900">
              <a:buFont typeface="Arial" panose="020B0604020202020204" pitchFamily="34" charset="0"/>
              <a:buChar char="•"/>
            </a:pPr>
            <a:endParaRPr lang="en-GB" b="1" dirty="0">
              <a:solidFill>
                <a:schemeClr val="tx1"/>
              </a:solidFill>
            </a:endParaRPr>
          </a:p>
          <a:p>
            <a:pPr marL="342900" indent="-342900" algn="l">
              <a:buFont typeface="Arial" panose="020B0604020202020204" pitchFamily="34" charset="0"/>
              <a:buChar char="•"/>
            </a:pPr>
            <a:endParaRPr lang="en-GB" b="1" dirty="0"/>
          </a:p>
        </p:txBody>
      </p:sp>
    </p:spTree>
    <p:extLst>
      <p:ext uri="{BB962C8B-B14F-4D97-AF65-F5344CB8AC3E}">
        <p14:creationId xmlns:p14="http://schemas.microsoft.com/office/powerpoint/2010/main" val="30459578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7222" y="1232723"/>
            <a:ext cx="2914185" cy="1293028"/>
          </a:xfrm>
        </p:spPr>
        <p:txBody>
          <a:bodyPr/>
          <a:lstStyle/>
          <a:p>
            <a:r>
              <a:rPr lang="en-GB" dirty="0"/>
              <a:t>welcome</a:t>
            </a:r>
          </a:p>
        </p:txBody>
      </p:sp>
      <p:pic>
        <p:nvPicPr>
          <p:cNvPr id="4" name="Content Placeholder 3"/>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390107" y="134253"/>
            <a:ext cx="1697820" cy="257608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7214" y="2592391"/>
            <a:ext cx="2860553" cy="35912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Intro Sl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13608" y="356738"/>
            <a:ext cx="4019135" cy="5371366"/>
          </a:xfrm>
          <a:prstGeom prst="rect">
            <a:avLst/>
          </a:prstGeom>
          <a:ln>
            <a:noFill/>
          </a:ln>
          <a:effectLst>
            <a:softEdge rad="112500"/>
          </a:effectLst>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17420" y="5751222"/>
            <a:ext cx="2903512" cy="432438"/>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27058" y="5491234"/>
            <a:ext cx="2090857" cy="692426"/>
          </a:xfrm>
          <a:prstGeom prst="rect">
            <a:avLst/>
          </a:prstGeom>
        </p:spPr>
      </p:pic>
      <p:pic>
        <p:nvPicPr>
          <p:cNvPr id="13" name="2019-08-23_18-2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4011294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67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94090" fill="hold"/>
                                        <p:tgtEl>
                                          <p:spTgt spid="13"/>
                                        </p:tgtEl>
                                      </p:cBhvr>
                                    </p:cmd>
                                  </p:childTnLst>
                                </p:cTn>
                              </p:par>
                            </p:childTnLst>
                          </p:cTn>
                        </p:par>
                      </p:childTnLst>
                    </p:cTn>
                  </p:par>
                </p:childTnLst>
              </p:cTn>
              <p:nextCondLst>
                <p:cond evt="onClick" delay="0">
                  <p:tgtEl>
                    <p:spTgt spid="13"/>
                  </p:tgtEl>
                </p:cond>
              </p:nextCondLst>
            </p:seq>
            <p:audio>
              <p:cMediaNode vol="80000">
                <p:cTn id="13"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9484" y="323899"/>
            <a:ext cx="8610600" cy="1293028"/>
          </a:xfrm>
        </p:spPr>
        <p:txBody>
          <a:bodyPr/>
          <a:lstStyle/>
          <a:p>
            <a:r>
              <a:rPr lang="en-US" dirty="0"/>
              <a:t>Overview of course</a:t>
            </a:r>
          </a:p>
        </p:txBody>
      </p:sp>
      <p:sp>
        <p:nvSpPr>
          <p:cNvPr id="3" name="TextBox 2"/>
          <p:cNvSpPr txBox="1"/>
          <p:nvPr/>
        </p:nvSpPr>
        <p:spPr>
          <a:xfrm>
            <a:off x="19124" y="1686729"/>
            <a:ext cx="12152164"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t>We will follow the basic outline of the syllabus</a:t>
            </a:r>
          </a:p>
          <a:p>
            <a:pPr marL="285750" indent="-285750">
              <a:buFont typeface="Arial" panose="020B0604020202020204" pitchFamily="34" charset="0"/>
              <a:buChar char="•"/>
            </a:pPr>
            <a:r>
              <a:rPr lang="en-US" sz="2400" dirty="0">
                <a:solidFill>
                  <a:srgbClr val="FFC000"/>
                </a:solidFill>
              </a:rPr>
              <a:t>Read the syllabus and take the </a:t>
            </a:r>
            <a:r>
              <a:rPr lang="en-US" sz="2400" u="sng" dirty="0">
                <a:solidFill>
                  <a:srgbClr val="FFC000"/>
                </a:solidFill>
              </a:rPr>
              <a:t>Quiz #1</a:t>
            </a:r>
            <a:r>
              <a:rPr lang="en-US" sz="2400" dirty="0">
                <a:solidFill>
                  <a:srgbClr val="FFC000"/>
                </a:solidFill>
              </a:rPr>
              <a:t> on it next Saturday.</a:t>
            </a:r>
            <a:endParaRPr lang="en-US" sz="2400" u="sng" dirty="0">
              <a:solidFill>
                <a:srgbClr val="FFC000"/>
              </a:solidFill>
            </a:endParaRPr>
          </a:p>
          <a:p>
            <a:pPr marL="285750" indent="-285750">
              <a:buFont typeface="Arial" panose="020B0604020202020204" pitchFamily="34" charset="0"/>
              <a:buChar char="•"/>
            </a:pPr>
            <a:r>
              <a:rPr lang="en-US" sz="2400" dirty="0"/>
              <a:t>You will need to look over the pre-approved list of plays to attend</a:t>
            </a:r>
          </a:p>
          <a:p>
            <a:pPr marL="742950" lvl="1" indent="-285750">
              <a:buFont typeface="Arial" panose="020B0604020202020204" pitchFamily="34" charset="0"/>
              <a:buChar char="•"/>
            </a:pPr>
            <a:r>
              <a:rPr lang="en-US" sz="2400" dirty="0"/>
              <a:t>Be prepared to write a critique on each play. The rubrics that will be used to grade the critiques are on the Learning Web and the instructions on how to write a critique are also included.</a:t>
            </a:r>
          </a:p>
          <a:p>
            <a:pPr marL="742950" lvl="1" indent="-285750">
              <a:buFont typeface="Arial" panose="020B0604020202020204" pitchFamily="34" charset="0"/>
              <a:buChar char="•"/>
            </a:pPr>
            <a:r>
              <a:rPr lang="en-US" sz="2400" dirty="0"/>
              <a:t>You must turn in to me a written statement determining which three plays you will attend or have attended and will critique by </a:t>
            </a:r>
            <a:r>
              <a:rPr lang="en-US" sz="2400" u="sng" dirty="0">
                <a:solidFill>
                  <a:schemeClr val="accent1"/>
                </a:solidFill>
              </a:rPr>
              <a:t>September 21.</a:t>
            </a:r>
            <a:r>
              <a:rPr lang="en-US" sz="2400" dirty="0">
                <a:solidFill>
                  <a:schemeClr val="accent1"/>
                </a:solidFill>
              </a:rPr>
              <a:t>         </a:t>
            </a:r>
            <a:r>
              <a:rPr lang="en-US" sz="2400" dirty="0"/>
              <a:t>You are free to change your mind but you must plan which three plays you will see and when by </a:t>
            </a:r>
            <a:r>
              <a:rPr lang="en-US" sz="2400" u="sng" dirty="0"/>
              <a:t>September 21. </a:t>
            </a:r>
            <a:endParaRPr lang="en-US" sz="2400" u="sng" dirty="0">
              <a:solidFill>
                <a:schemeClr val="accent1"/>
              </a:solidFill>
            </a:endParaRPr>
          </a:p>
          <a:p>
            <a:pPr marL="742950" lvl="1" indent="-285750">
              <a:buFont typeface="Arial" panose="020B0604020202020204" pitchFamily="34" charset="0"/>
              <a:buChar char="•"/>
            </a:pPr>
            <a:r>
              <a:rPr lang="en-US" sz="2400" dirty="0"/>
              <a:t>The due dates for turning in the actual written critiques are: </a:t>
            </a:r>
            <a:r>
              <a:rPr lang="en-US" sz="2400" dirty="0">
                <a:solidFill>
                  <a:schemeClr val="accent1"/>
                </a:solidFill>
              </a:rPr>
              <a:t>                          </a:t>
            </a:r>
            <a:r>
              <a:rPr lang="en-US" sz="2400" dirty="0">
                <a:solidFill>
                  <a:schemeClr val="accent3"/>
                </a:solidFill>
              </a:rPr>
              <a:t>Critique </a:t>
            </a:r>
            <a:r>
              <a:rPr lang="en-US" sz="2400" u="sng" dirty="0">
                <a:solidFill>
                  <a:schemeClr val="accent3"/>
                </a:solidFill>
              </a:rPr>
              <a:t>#1 = Nov. 02</a:t>
            </a:r>
            <a:r>
              <a:rPr lang="en-US" sz="2400" dirty="0">
                <a:solidFill>
                  <a:schemeClr val="accent3"/>
                </a:solidFill>
              </a:rPr>
              <a:t>; </a:t>
            </a:r>
            <a:r>
              <a:rPr lang="en-US" sz="2400" dirty="0">
                <a:solidFill>
                  <a:srgbClr val="92D050"/>
                </a:solidFill>
              </a:rPr>
              <a:t>Critique </a:t>
            </a:r>
            <a:r>
              <a:rPr lang="en-US" sz="2400" u="sng" dirty="0">
                <a:solidFill>
                  <a:srgbClr val="92D050"/>
                </a:solidFill>
              </a:rPr>
              <a:t>#2 = Nov. 23</a:t>
            </a:r>
            <a:r>
              <a:rPr lang="en-US" sz="2400" dirty="0">
                <a:solidFill>
                  <a:srgbClr val="92D050"/>
                </a:solidFill>
              </a:rPr>
              <a:t>; </a:t>
            </a:r>
            <a:r>
              <a:rPr lang="en-US" sz="2400" dirty="0">
                <a:solidFill>
                  <a:srgbClr val="0070C0"/>
                </a:solidFill>
              </a:rPr>
              <a:t>and Critique </a:t>
            </a:r>
            <a:r>
              <a:rPr lang="en-US" sz="2400" u="sng" dirty="0">
                <a:solidFill>
                  <a:srgbClr val="0070C0"/>
                </a:solidFill>
              </a:rPr>
              <a:t>#3 = Dec. 14</a:t>
            </a:r>
            <a:endParaRPr lang="en-US" sz="2400" dirty="0">
              <a:solidFill>
                <a:srgbClr val="00B0F0"/>
              </a:solidFill>
            </a:endParaRPr>
          </a:p>
        </p:txBody>
      </p:sp>
      <p:pic>
        <p:nvPicPr>
          <p:cNvPr id="7" name="slide_3.wav">
            <a:hlinkClick r:id="" action="ppaction://media"/>
            <a:extLst>
              <a:ext uri="{FF2B5EF4-FFF2-40B4-BE49-F238E27FC236}">
                <a16:creationId xmlns:a16="http://schemas.microsoft.com/office/drawing/2014/main" id="{D3825D5C-99E1-484F-A7D2-4B692BC2B6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9888876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70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447129" y="351892"/>
            <a:ext cx="5120312" cy="1077218"/>
          </a:xfrm>
          <a:prstGeom prst="rect">
            <a:avLst/>
          </a:prstGeom>
          <a:noFill/>
        </p:spPr>
        <p:txBody>
          <a:bodyPr wrap="none" rtlCol="0">
            <a:spAutoFit/>
          </a:bodyPr>
          <a:lstStyle/>
          <a:p>
            <a:r>
              <a:rPr lang="en-US" sz="3200" b="1" dirty="0">
                <a:solidFill>
                  <a:schemeClr val="accent2"/>
                </a:solidFill>
              </a:rPr>
              <a:t>Drama 1310 Calendar</a:t>
            </a:r>
          </a:p>
          <a:p>
            <a:r>
              <a:rPr lang="en-US" sz="3200" b="1" dirty="0">
                <a:solidFill>
                  <a:schemeClr val="accent2"/>
                </a:solidFill>
              </a:rPr>
              <a:t>for Fall On Campus 2019</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607" y="213869"/>
            <a:ext cx="1711095" cy="1746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a:extLst>
              <a:ext uri="{FF2B5EF4-FFF2-40B4-BE49-F238E27FC236}">
                <a16:creationId xmlns:a16="http://schemas.microsoft.com/office/drawing/2014/main" id="{2D895B9D-868A-A144-93CC-AC796FD9AD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2702" y="1649410"/>
            <a:ext cx="9986838" cy="4996365"/>
          </a:xfrm>
          <a:prstGeom prst="rect">
            <a:avLst/>
          </a:prstGeom>
        </p:spPr>
      </p:pic>
      <p:pic>
        <p:nvPicPr>
          <p:cNvPr id="7" name="slide_calendar.wav">
            <a:hlinkClick r:id="" action="ppaction://media"/>
            <a:extLst>
              <a:ext uri="{FF2B5EF4-FFF2-40B4-BE49-F238E27FC236}">
                <a16:creationId xmlns:a16="http://schemas.microsoft.com/office/drawing/2014/main" id="{42E82442-54B6-C14F-B66C-6721FDEBB8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101727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87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447129" y="351892"/>
            <a:ext cx="5004896" cy="1077218"/>
          </a:xfrm>
          <a:prstGeom prst="rect">
            <a:avLst/>
          </a:prstGeom>
          <a:noFill/>
        </p:spPr>
        <p:txBody>
          <a:bodyPr wrap="none" rtlCol="0">
            <a:spAutoFit/>
          </a:bodyPr>
          <a:lstStyle/>
          <a:p>
            <a:r>
              <a:rPr lang="en-US" sz="3200" b="1" dirty="0">
                <a:solidFill>
                  <a:schemeClr val="accent2"/>
                </a:solidFill>
              </a:rPr>
              <a:t>Drama 1310 Calendar</a:t>
            </a:r>
          </a:p>
          <a:p>
            <a:r>
              <a:rPr lang="en-US" sz="3200" b="1" dirty="0">
                <a:solidFill>
                  <a:schemeClr val="accent2"/>
                </a:solidFill>
              </a:rPr>
              <a:t>for Fall On Campus 2019</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607" y="213869"/>
            <a:ext cx="1711095" cy="1746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a:extLst>
              <a:ext uri="{FF2B5EF4-FFF2-40B4-BE49-F238E27FC236}">
                <a16:creationId xmlns:a16="http://schemas.microsoft.com/office/drawing/2014/main" id="{0824FC8F-B416-EC47-ADD8-55F25A0E0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3432" y="1622066"/>
            <a:ext cx="10119617" cy="5104480"/>
          </a:xfrm>
          <a:prstGeom prst="rect">
            <a:avLst/>
          </a:prstGeom>
        </p:spPr>
      </p:pic>
    </p:spTree>
    <p:extLst>
      <p:ext uri="{BB962C8B-B14F-4D97-AF65-F5344CB8AC3E}">
        <p14:creationId xmlns:p14="http://schemas.microsoft.com/office/powerpoint/2010/main" val="1155739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447129" y="351892"/>
            <a:ext cx="5120312" cy="1077218"/>
          </a:xfrm>
          <a:prstGeom prst="rect">
            <a:avLst/>
          </a:prstGeom>
          <a:noFill/>
        </p:spPr>
        <p:txBody>
          <a:bodyPr wrap="none" rtlCol="0">
            <a:spAutoFit/>
          </a:bodyPr>
          <a:lstStyle/>
          <a:p>
            <a:r>
              <a:rPr lang="en-US" sz="3200" b="1" dirty="0">
                <a:solidFill>
                  <a:schemeClr val="accent2"/>
                </a:solidFill>
              </a:rPr>
              <a:t>Drama 1310 Calendar</a:t>
            </a:r>
          </a:p>
          <a:p>
            <a:r>
              <a:rPr lang="en-US" sz="3200" b="1" dirty="0">
                <a:solidFill>
                  <a:schemeClr val="accent2"/>
                </a:solidFill>
              </a:rPr>
              <a:t>for Fall On Campus 2019</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607" y="213869"/>
            <a:ext cx="1711095" cy="1746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a:extLst>
              <a:ext uri="{FF2B5EF4-FFF2-40B4-BE49-F238E27FC236}">
                <a16:creationId xmlns:a16="http://schemas.microsoft.com/office/drawing/2014/main" id="{BA3FFE42-9FBE-1447-9264-6B5CF29D50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2702" y="1550504"/>
            <a:ext cx="10115510" cy="5164987"/>
          </a:xfrm>
          <a:prstGeom prst="rect">
            <a:avLst/>
          </a:prstGeom>
        </p:spPr>
      </p:pic>
    </p:spTree>
    <p:extLst>
      <p:ext uri="{BB962C8B-B14F-4D97-AF65-F5344CB8AC3E}">
        <p14:creationId xmlns:p14="http://schemas.microsoft.com/office/powerpoint/2010/main" val="3234252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447129" y="351892"/>
            <a:ext cx="5120312" cy="1077218"/>
          </a:xfrm>
          <a:prstGeom prst="rect">
            <a:avLst/>
          </a:prstGeom>
          <a:noFill/>
        </p:spPr>
        <p:txBody>
          <a:bodyPr wrap="none" rtlCol="0">
            <a:spAutoFit/>
          </a:bodyPr>
          <a:lstStyle/>
          <a:p>
            <a:r>
              <a:rPr lang="en-US" sz="3200" b="1" dirty="0">
                <a:solidFill>
                  <a:schemeClr val="accent2"/>
                </a:solidFill>
              </a:rPr>
              <a:t>Drama 1310 Calendar</a:t>
            </a:r>
          </a:p>
          <a:p>
            <a:r>
              <a:rPr lang="en-US" sz="3200" b="1" dirty="0">
                <a:solidFill>
                  <a:schemeClr val="accent2"/>
                </a:solidFill>
              </a:rPr>
              <a:t>for Fall On Campus 2019</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607" y="213869"/>
            <a:ext cx="1711095" cy="1746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a:extLst>
              <a:ext uri="{FF2B5EF4-FFF2-40B4-BE49-F238E27FC236}">
                <a16:creationId xmlns:a16="http://schemas.microsoft.com/office/drawing/2014/main" id="{BCA1281A-0634-494E-9468-DDB5F4B8D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2702" y="1534607"/>
            <a:ext cx="10090205" cy="5167282"/>
          </a:xfrm>
          <a:prstGeom prst="rect">
            <a:avLst/>
          </a:prstGeom>
        </p:spPr>
      </p:pic>
    </p:spTree>
    <p:extLst>
      <p:ext uri="{BB962C8B-B14F-4D97-AF65-F5344CB8AC3E}">
        <p14:creationId xmlns:p14="http://schemas.microsoft.com/office/powerpoint/2010/main" val="3741326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447129" y="351892"/>
            <a:ext cx="5120312" cy="1077218"/>
          </a:xfrm>
          <a:prstGeom prst="rect">
            <a:avLst/>
          </a:prstGeom>
          <a:noFill/>
        </p:spPr>
        <p:txBody>
          <a:bodyPr wrap="none" rtlCol="0">
            <a:spAutoFit/>
          </a:bodyPr>
          <a:lstStyle/>
          <a:p>
            <a:r>
              <a:rPr lang="en-US" sz="3200" b="1" dirty="0">
                <a:solidFill>
                  <a:schemeClr val="accent2"/>
                </a:solidFill>
              </a:rPr>
              <a:t>Drama 1310 Calendar</a:t>
            </a:r>
          </a:p>
          <a:p>
            <a:r>
              <a:rPr lang="en-US" sz="3200" b="1" dirty="0">
                <a:solidFill>
                  <a:schemeClr val="accent2"/>
                </a:solidFill>
              </a:rPr>
              <a:t>for Fall On Campus 2019</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607" y="213869"/>
            <a:ext cx="1711095" cy="1746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a:extLst>
              <a:ext uri="{FF2B5EF4-FFF2-40B4-BE49-F238E27FC236}">
                <a16:creationId xmlns:a16="http://schemas.microsoft.com/office/drawing/2014/main" id="{3735A22F-031E-9949-B113-8A4BE4113B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8313" y="1537227"/>
            <a:ext cx="10137913" cy="5143808"/>
          </a:xfrm>
          <a:prstGeom prst="rect">
            <a:avLst/>
          </a:prstGeom>
        </p:spPr>
      </p:pic>
    </p:spTree>
    <p:extLst>
      <p:ext uri="{BB962C8B-B14F-4D97-AF65-F5344CB8AC3E}">
        <p14:creationId xmlns:p14="http://schemas.microsoft.com/office/powerpoint/2010/main" val="1040029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3708" y="817652"/>
            <a:ext cx="6553141" cy="656713"/>
          </a:xfrm>
        </p:spPr>
        <p:txBody>
          <a:bodyPr>
            <a:normAutofit/>
          </a:bodyPr>
          <a:lstStyle/>
          <a:p>
            <a:r>
              <a:rPr lang="en-US" sz="3600" dirty="0">
                <a:solidFill>
                  <a:schemeClr val="accent3"/>
                </a:solidFill>
              </a:rPr>
              <a:t>Plays to analyze in class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4029" y="502798"/>
            <a:ext cx="1787971" cy="281949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64510" y="2591736"/>
            <a:ext cx="3827490" cy="157803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4662" y="4169766"/>
            <a:ext cx="2627338" cy="248509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0251" y="4020781"/>
            <a:ext cx="3503496" cy="2634078"/>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41485" y="5123271"/>
            <a:ext cx="2285886" cy="1817093"/>
          </a:xfrm>
          <a:prstGeom prst="ellipse">
            <a:avLst/>
          </a:prstGeom>
          <a:ln>
            <a:noFill/>
          </a:ln>
          <a:effectLst>
            <a:softEdge rad="112500"/>
          </a:effectLst>
        </p:spPr>
      </p:pic>
      <p:sp>
        <p:nvSpPr>
          <p:cNvPr id="3" name="TextBox 2"/>
          <p:cNvSpPr txBox="1"/>
          <p:nvPr/>
        </p:nvSpPr>
        <p:spPr>
          <a:xfrm>
            <a:off x="122664" y="1298708"/>
            <a:ext cx="10144185"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a:t>We will read and watch 4 plays to analyze in class for group discussion.</a:t>
            </a:r>
          </a:p>
          <a:p>
            <a:pPr marL="285750" indent="-285750">
              <a:buFont typeface="Arial" panose="020B0604020202020204" pitchFamily="34" charset="0"/>
              <a:buChar char="•"/>
            </a:pPr>
            <a:r>
              <a:rPr lang="en-US" sz="2400" dirty="0">
                <a:solidFill>
                  <a:srgbClr val="FFC000"/>
                </a:solidFill>
              </a:rPr>
              <a:t>We will learn the “Role of the Chorus” in Greek Theatre</a:t>
            </a:r>
          </a:p>
          <a:p>
            <a:pPr marL="285750" indent="-285750">
              <a:buFont typeface="Arial" panose="020B0604020202020204" pitchFamily="34" charset="0"/>
              <a:buChar char="•"/>
            </a:pPr>
            <a:r>
              <a:rPr lang="en-US" sz="2400" dirty="0"/>
              <a:t>The class will be divided  into groups to work on final           capstone projects that will be presented to the class                 and an adlib performance of a theatrical scene</a:t>
            </a:r>
          </a:p>
          <a:p>
            <a:pPr marL="285750" indent="-285750">
              <a:buFont typeface="Arial" panose="020B0604020202020204" pitchFamily="34" charset="0"/>
              <a:buChar char="•"/>
            </a:pPr>
            <a:r>
              <a:rPr lang="en-US" sz="2400" dirty="0">
                <a:solidFill>
                  <a:srgbClr val="FFC000"/>
                </a:solidFill>
              </a:rPr>
              <a:t>We will incorporate teamwork through</a:t>
            </a:r>
          </a:p>
          <a:p>
            <a:pPr marL="742950" lvl="1" indent="-285750">
              <a:buFont typeface="Arial" panose="020B0604020202020204" pitchFamily="34" charset="0"/>
              <a:buChar char="•"/>
            </a:pPr>
            <a:r>
              <a:rPr lang="en-US" sz="2400" dirty="0">
                <a:solidFill>
                  <a:srgbClr val="FFC000"/>
                </a:solidFill>
              </a:rPr>
              <a:t>Group Assignments</a:t>
            </a:r>
          </a:p>
          <a:p>
            <a:pPr marL="742950" lvl="1" indent="-285750">
              <a:buFont typeface="Arial" panose="020B0604020202020204" pitchFamily="34" charset="0"/>
              <a:buChar char="•"/>
            </a:pPr>
            <a:r>
              <a:rPr lang="en-US" sz="2400" dirty="0">
                <a:solidFill>
                  <a:srgbClr val="FFC000"/>
                </a:solidFill>
              </a:rPr>
              <a:t>Group Discussions/Forums</a:t>
            </a:r>
          </a:p>
          <a:p>
            <a:pPr marL="742950" lvl="1" indent="-285750">
              <a:buFont typeface="Arial" panose="020B0604020202020204" pitchFamily="34" charset="0"/>
              <a:buChar char="•"/>
            </a:pPr>
            <a:r>
              <a:rPr lang="en-US" sz="2400" dirty="0">
                <a:solidFill>
                  <a:srgbClr val="FFC000"/>
                </a:solidFill>
              </a:rPr>
              <a:t>2 Final Capstone Projects</a:t>
            </a:r>
          </a:p>
          <a:p>
            <a:pPr marL="285750" indent="-285750">
              <a:buFont typeface="Arial" panose="020B0604020202020204" pitchFamily="34" charset="0"/>
              <a:buChar char="•"/>
            </a:pPr>
            <a:r>
              <a:rPr lang="en-US" sz="2400" dirty="0"/>
              <a:t>We will have individual assignments,                                                10 quizzes and a comprehensive                                                   Final Exam.</a:t>
            </a:r>
          </a:p>
        </p:txBody>
      </p:sp>
      <p:sp>
        <p:nvSpPr>
          <p:cNvPr id="10" name="Rectangle 9"/>
          <p:cNvSpPr/>
          <p:nvPr/>
        </p:nvSpPr>
        <p:spPr>
          <a:xfrm>
            <a:off x="4961216" y="245981"/>
            <a:ext cx="5305633" cy="646331"/>
          </a:xfrm>
          <a:prstGeom prst="rect">
            <a:avLst/>
          </a:prstGeom>
        </p:spPr>
        <p:txBody>
          <a:bodyPr wrap="square">
            <a:spAutoFit/>
          </a:bodyPr>
          <a:lstStyle/>
          <a:p>
            <a:r>
              <a:rPr lang="en-US" sz="3600" dirty="0"/>
              <a:t>OVERVIEW OF COURSE</a:t>
            </a:r>
          </a:p>
        </p:txBody>
      </p:sp>
      <p:pic>
        <p:nvPicPr>
          <p:cNvPr id="11" name="slide_9.wav">
            <a:hlinkClick r:id="" action="ppaction://media"/>
            <a:extLst>
              <a:ext uri="{FF2B5EF4-FFF2-40B4-BE49-F238E27FC236}">
                <a16:creationId xmlns:a16="http://schemas.microsoft.com/office/drawing/2014/main" id="{49E0E8D5-24C1-1041-A0BF-2BDE9B2E952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49036551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69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Vapor Trail</Template>
  <TotalTime>3227</TotalTime>
  <Words>511</Words>
  <Application>Microsoft Macintosh PowerPoint</Application>
  <PresentationFormat>Widescreen</PresentationFormat>
  <Paragraphs>51</Paragraphs>
  <Slides>11</Slides>
  <Notes>0</Notes>
  <HiddenSlides>0</HiddenSlides>
  <MMClips>6</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Century Gothic</vt:lpstr>
      <vt:lpstr>Vapor Trail</vt:lpstr>
      <vt:lpstr>Introduction to theatre</vt:lpstr>
      <vt:lpstr>welcome</vt:lpstr>
      <vt:lpstr>Overview of course</vt:lpstr>
      <vt:lpstr>PowerPoint Presentation</vt:lpstr>
      <vt:lpstr>PowerPoint Presentation</vt:lpstr>
      <vt:lpstr>PowerPoint Presentation</vt:lpstr>
      <vt:lpstr>PowerPoint Presentation</vt:lpstr>
      <vt:lpstr>PowerPoint Presentation</vt:lpstr>
      <vt:lpstr>Plays to analyze in class</vt:lpstr>
      <vt:lpstr>Group capstone projects</vt:lpstr>
      <vt:lpstr>Next steps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Toni del</dc:creator>
  <cp:lastModifiedBy>Microsoft Office User</cp:lastModifiedBy>
  <cp:revision>68</cp:revision>
  <dcterms:created xsi:type="dcterms:W3CDTF">2019-01-13T06:45:56Z</dcterms:created>
  <dcterms:modified xsi:type="dcterms:W3CDTF">2019-08-30T23:41:40Z</dcterms:modified>
</cp:coreProperties>
</file>