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61"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5" autoAdjust="0"/>
    <p:restoredTop sz="94660"/>
  </p:normalViewPr>
  <p:slideViewPr>
    <p:cSldViewPr snapToGrid="0">
      <p:cViewPr varScale="1">
        <p:scale>
          <a:sx n="91" d="100"/>
          <a:sy n="91" d="100"/>
        </p:scale>
        <p:origin x="9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2397922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34ACB-A7BF-40E5-970F-7AE6E004D43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264010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429415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70765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2888751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82965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69367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49563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56730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379529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4ACB-A7BF-40E5-970F-7AE6E004D43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7900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34ACB-A7BF-40E5-970F-7AE6E004D43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86191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834ACB-A7BF-40E5-970F-7AE6E004D435}"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322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34ACB-A7BF-40E5-970F-7AE6E004D435}"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317260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34ACB-A7BF-40E5-970F-7AE6E004D435}"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165986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34ACB-A7BF-40E5-970F-7AE6E004D43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216741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34ACB-A7BF-40E5-970F-7AE6E004D43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1CD0-B636-48C1-9A46-7DCEEA75CBE0}" type="slidenum">
              <a:rPr lang="en-US" smtClean="0"/>
              <a:t>‹#›</a:t>
            </a:fld>
            <a:endParaRPr lang="en-US"/>
          </a:p>
        </p:txBody>
      </p:sp>
    </p:spTree>
    <p:extLst>
      <p:ext uri="{BB962C8B-B14F-4D97-AF65-F5344CB8AC3E}">
        <p14:creationId xmlns:p14="http://schemas.microsoft.com/office/powerpoint/2010/main" val="406872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834ACB-A7BF-40E5-970F-7AE6E004D435}" type="datetimeFigureOut">
              <a:rPr lang="en-US" smtClean="0"/>
              <a:t>11/16/2017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F51CD0-B636-48C1-9A46-7DCEEA75CBE0}" type="slidenum">
              <a:rPr lang="en-US" smtClean="0"/>
              <a:t>‹#›</a:t>
            </a:fld>
            <a:endParaRPr lang="en-US"/>
          </a:p>
        </p:txBody>
      </p:sp>
    </p:spTree>
    <p:extLst>
      <p:ext uri="{BB962C8B-B14F-4D97-AF65-F5344CB8AC3E}">
        <p14:creationId xmlns:p14="http://schemas.microsoft.com/office/powerpoint/2010/main" val="320289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2240" y="3132935"/>
            <a:ext cx="8574622" cy="2616199"/>
          </a:xfrm>
        </p:spPr>
        <p:txBody>
          <a:bodyPr/>
          <a:lstStyle/>
          <a:p>
            <a:r>
              <a:rPr lang="en-US" dirty="0" smtClean="0">
                <a:effectLst>
                  <a:outerShdw blurRad="38100" dist="38100" dir="2700000" algn="tl">
                    <a:srgbClr val="000000">
                      <a:alpha val="43137"/>
                    </a:srgbClr>
                  </a:outerShdw>
                </a:effectLst>
              </a:rPr>
              <a:t>Contemporary Theatre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the United States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59217" y="5642670"/>
            <a:ext cx="6987645" cy="1388534"/>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Chapter 14</a:t>
            </a:r>
            <a:endParaRPr lang="en-US" sz="4000" b="1"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257" y="919188"/>
            <a:ext cx="4373303" cy="29038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551" y="80005"/>
            <a:ext cx="4540607" cy="2898421"/>
          </a:xfrm>
          <a:prstGeom prst="rect">
            <a:avLst/>
          </a:prstGeom>
        </p:spPr>
      </p:pic>
    </p:spTree>
    <p:extLst>
      <p:ext uri="{BB962C8B-B14F-4D97-AF65-F5344CB8AC3E}">
        <p14:creationId xmlns:p14="http://schemas.microsoft.com/office/powerpoint/2010/main" val="486715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329055" y="0"/>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Traditional &amp; </a:t>
            </a:r>
          </a:p>
          <a:p>
            <a:pPr algn="r"/>
            <a:r>
              <a:rPr lang="en-US" sz="3600" b="1" dirty="0" smtClean="0">
                <a:solidFill>
                  <a:srgbClr val="0070C0"/>
                </a:solidFill>
                <a:effectLst>
                  <a:outerShdw blurRad="38100" dist="38100" dir="2700000" algn="tl">
                    <a:srgbClr val="000000">
                      <a:alpha val="43137"/>
                    </a:srgbClr>
                  </a:outerShdw>
                </a:effectLst>
              </a:rPr>
              <a:t>Nontraditional</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709056" y="1595021"/>
            <a:ext cx="4352926" cy="5262979"/>
          </a:xfrm>
          <a:prstGeom prst="rect">
            <a:avLst/>
          </a:prstGeom>
          <a:noFill/>
        </p:spPr>
        <p:txBody>
          <a:bodyPr wrap="square" rtlCol="0">
            <a:spAutoFit/>
          </a:bodyPr>
          <a:lstStyle/>
          <a:p>
            <a:pPr algn="r"/>
            <a:r>
              <a:rPr lang="en-US" sz="2800" b="1" i="1" u="sng" dirty="0" smtClean="0">
                <a:effectLst>
                  <a:outerShdw blurRad="38100" dist="38100" dir="2700000" algn="tl">
                    <a:srgbClr val="000000">
                      <a:alpha val="43137"/>
                    </a:srgbClr>
                  </a:outerShdw>
                </a:effectLst>
              </a:rPr>
              <a:t>Traditional with Originality</a:t>
            </a:r>
            <a:r>
              <a:rPr lang="en-US" sz="2800" b="1" i="1" dirty="0" smtClean="0">
                <a:effectLst>
                  <a:outerShdw blurRad="38100" dist="38100" dir="2700000" algn="tl">
                    <a:srgbClr val="000000">
                      <a:alpha val="43137"/>
                    </a:srgbClr>
                  </a:outerShdw>
                </a:effectLst>
              </a:rPr>
              <a:t>:</a:t>
            </a:r>
          </a:p>
          <a:p>
            <a:pPr algn="r"/>
            <a:r>
              <a:rPr lang="en-US" sz="2800" b="1" dirty="0" smtClean="0">
                <a:effectLst>
                  <a:outerShdw blurRad="38100" dist="38100" dir="2700000" algn="tl">
                    <a:srgbClr val="000000">
                      <a:alpha val="43137"/>
                    </a:srgbClr>
                  </a:outerShdw>
                </a:effectLst>
              </a:rPr>
              <a:t>Tennessee Williams, Arthur Miller, Edward Albee, Sam Shepard, David Mamet, Horton Foote &amp; many more wrote about the American family and the demise of the American dream &amp; often blurred the distinction between realism &amp; abstraction.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943" y="19348"/>
            <a:ext cx="4848225" cy="31513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734" y="3266028"/>
            <a:ext cx="4545873" cy="3030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0429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329055" y="0"/>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Theatre of Diversity</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896225" y="1066979"/>
            <a:ext cx="4165757" cy="2739211"/>
          </a:xfrm>
          <a:prstGeom prst="rect">
            <a:avLst/>
          </a:prstGeom>
          <a:noFill/>
        </p:spPr>
        <p:txBody>
          <a:bodyPr wrap="square" rtlCol="0">
            <a:spAutoFit/>
          </a:bodyPr>
          <a:lstStyle/>
          <a:p>
            <a:pPr algn="r"/>
            <a:r>
              <a:rPr lang="en-US" sz="2800" b="1" i="1" u="sng" dirty="0" smtClean="0">
                <a:effectLst>
                  <a:outerShdw blurRad="38100" dist="38100" dir="2700000" algn="tl">
                    <a:srgbClr val="000000">
                      <a:alpha val="43137"/>
                    </a:srgbClr>
                  </a:outerShdw>
                </a:effectLst>
              </a:rPr>
              <a:t>African American Theatre:</a:t>
            </a:r>
          </a:p>
          <a:p>
            <a:pPr algn="r"/>
            <a:r>
              <a:rPr lang="en-US" sz="2400" b="1" dirty="0" smtClean="0">
                <a:effectLst>
                  <a:outerShdw blurRad="38100" dist="38100" dir="2700000" algn="tl">
                    <a:srgbClr val="000000">
                      <a:alpha val="43137"/>
                    </a:srgbClr>
                  </a:outerShdw>
                </a:effectLst>
              </a:rPr>
              <a:t>Also referred to as </a:t>
            </a:r>
          </a:p>
          <a:p>
            <a:pPr algn="r"/>
            <a:r>
              <a:rPr lang="en-US" sz="2400" b="1" dirty="0" smtClean="0">
                <a:effectLst>
                  <a:outerShdw blurRad="38100" dist="38100" dir="2700000" algn="tl">
                    <a:srgbClr val="000000">
                      <a:alpha val="43137"/>
                    </a:srgbClr>
                  </a:outerShdw>
                </a:effectLst>
              </a:rPr>
              <a:t>Black Theatre.</a:t>
            </a:r>
          </a:p>
          <a:p>
            <a:pPr algn="r"/>
            <a:r>
              <a:rPr lang="en-US" sz="2400" b="1" dirty="0" smtClean="0">
                <a:effectLst>
                  <a:outerShdw blurRad="38100" dist="38100" dir="2700000" algn="tl">
                    <a:srgbClr val="000000">
                      <a:alpha val="43137"/>
                    </a:srgbClr>
                  </a:outerShdw>
                </a:effectLst>
              </a:rPr>
              <a:t>Has a long history from classical actors to remnants </a:t>
            </a:r>
          </a:p>
          <a:p>
            <a:pPr algn="r"/>
            <a:r>
              <a:rPr lang="en-US" sz="2400" b="1" dirty="0" smtClean="0">
                <a:effectLst>
                  <a:outerShdw blurRad="38100" dist="38100" dir="2700000" algn="tl">
                    <a:srgbClr val="000000">
                      <a:alpha val="43137"/>
                    </a:srgbClr>
                  </a:outerShdw>
                </a:effectLst>
              </a:rPr>
              <a:t>of African &amp; Caribbean theatre.</a:t>
            </a:r>
          </a:p>
        </p:txBody>
      </p:sp>
      <p:sp>
        <p:nvSpPr>
          <p:cNvPr id="6" name="TextBox 5"/>
          <p:cNvSpPr txBox="1"/>
          <p:nvPr/>
        </p:nvSpPr>
        <p:spPr>
          <a:xfrm>
            <a:off x="1543049" y="82765"/>
            <a:ext cx="7115175" cy="6186309"/>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African Grove Theatre in New York </a:t>
            </a:r>
          </a:p>
          <a:p>
            <a:r>
              <a:rPr lang="en-US" sz="2800" b="1" dirty="0" smtClean="0">
                <a:effectLst>
                  <a:outerShdw blurRad="38100" dist="38100" dir="2700000" algn="tl">
                    <a:srgbClr val="000000">
                      <a:alpha val="43137"/>
                    </a:srgbClr>
                  </a:outerShdw>
                </a:effectLst>
              </a:rPr>
              <a:t>(1820-1827) </a:t>
            </a:r>
            <a:r>
              <a:rPr lang="en-US" sz="2800" b="1" dirty="0" smtClean="0">
                <a:solidFill>
                  <a:srgbClr val="0070C0"/>
                </a:solidFill>
                <a:effectLst>
                  <a:outerShdw blurRad="38100" dist="38100" dir="2700000" algn="tl">
                    <a:srgbClr val="000000">
                      <a:alpha val="43137"/>
                    </a:srgbClr>
                  </a:outerShdw>
                </a:effectLst>
              </a:rPr>
              <a:t>Classics/Shakespeare</a:t>
            </a:r>
          </a:p>
          <a:p>
            <a:endParaRPr lang="en-US" sz="800" b="1" dirty="0" smtClean="0">
              <a:solidFill>
                <a:srgbClr val="0070C0"/>
              </a:solidFill>
              <a:effectLst>
                <a:outerShdw blurRad="38100" dist="38100" dir="2700000" algn="tl">
                  <a:srgbClr val="000000">
                    <a:alpha val="43137"/>
                  </a:srgbClr>
                </a:outerShdw>
              </a:effectLst>
            </a:endParaRPr>
          </a:p>
          <a:p>
            <a:r>
              <a:rPr lang="en-US" sz="2800" b="1" dirty="0" smtClean="0">
                <a:solidFill>
                  <a:srgbClr val="0070C0"/>
                </a:solidFill>
                <a:effectLst>
                  <a:outerShdw blurRad="38100" dist="38100" dir="2700000" algn="tl">
                    <a:srgbClr val="000000">
                      <a:alpha val="43137"/>
                    </a:srgbClr>
                  </a:outerShdw>
                </a:effectLst>
              </a:rPr>
              <a:t>Black Musicals</a:t>
            </a:r>
            <a:r>
              <a:rPr lang="en-US" sz="2800" b="1" dirty="0" smtClean="0">
                <a:effectLst>
                  <a:outerShdw blurRad="38100" dist="38100" dir="2700000" algn="tl">
                    <a:srgbClr val="000000">
                      <a:alpha val="43137"/>
                    </a:srgbClr>
                  </a:outerShdw>
                </a:effectLst>
              </a:rPr>
              <a:t> by Bob Cole &amp; William Johnson (Early 1900’s)</a:t>
            </a:r>
          </a:p>
          <a:p>
            <a:endParaRPr lang="en-US" sz="800" b="1" dirty="0">
              <a:solidFill>
                <a:srgbClr val="0070C0"/>
              </a:solidFill>
              <a:effectLst>
                <a:outerShdw blurRad="38100" dist="38100" dir="2700000" algn="tl">
                  <a:srgbClr val="000000">
                    <a:alpha val="43137"/>
                  </a:srgbClr>
                </a:outerShdw>
              </a:effectLst>
            </a:endParaRPr>
          </a:p>
          <a:p>
            <a:r>
              <a:rPr lang="en-US" sz="2800" b="1" dirty="0" smtClean="0">
                <a:solidFill>
                  <a:srgbClr val="0070C0"/>
                </a:solidFill>
                <a:effectLst>
                  <a:outerShdw blurRad="38100" dist="38100" dir="2700000" algn="tl">
                    <a:srgbClr val="000000">
                      <a:alpha val="43137"/>
                    </a:srgbClr>
                  </a:outerShdw>
                </a:effectLst>
              </a:rPr>
              <a:t>The Lafayette Players </a:t>
            </a:r>
          </a:p>
          <a:p>
            <a:r>
              <a:rPr lang="en-US" sz="2800" b="1" dirty="0" smtClean="0">
                <a:effectLst>
                  <a:outerShdw blurRad="38100" dist="38100" dir="2700000" algn="tl">
                    <a:srgbClr val="000000">
                      <a:alpha val="43137"/>
                    </a:srgbClr>
                  </a:outerShdw>
                </a:effectLst>
              </a:rPr>
              <a:t>produced 250 plays (1914– the Depression)</a:t>
            </a:r>
          </a:p>
          <a:p>
            <a:endParaRPr lang="en-US" sz="800" b="1" dirty="0" smtClean="0">
              <a:effectLst>
                <a:outerShdw blurRad="38100" dist="38100" dir="2700000" algn="tl">
                  <a:srgbClr val="000000">
                    <a:alpha val="43137"/>
                  </a:srgbClr>
                </a:outerShdw>
              </a:effectLst>
            </a:endParaRPr>
          </a:p>
          <a:p>
            <a:r>
              <a:rPr lang="en-US" sz="2800" b="1" dirty="0" smtClean="0">
                <a:solidFill>
                  <a:srgbClr val="0070C0"/>
                </a:solidFill>
                <a:effectLst>
                  <a:outerShdw blurRad="38100" dist="38100" dir="2700000" algn="tl">
                    <a:srgbClr val="000000">
                      <a:alpha val="43137"/>
                    </a:srgbClr>
                  </a:outerShdw>
                </a:effectLst>
              </a:rPr>
              <a:t>	The Federal Theatre Project </a:t>
            </a:r>
            <a:r>
              <a:rPr lang="en-US" sz="2800" b="1" dirty="0" smtClean="0">
                <a:effectLst>
                  <a:outerShdw blurRad="38100" dist="38100" dir="2700000" algn="tl">
                    <a:srgbClr val="000000">
                      <a:alpha val="43137"/>
                    </a:srgbClr>
                  </a:outerShdw>
                </a:effectLst>
              </a:rPr>
              <a:t>created 		a new generation of artists to 			develop in the 1940’s &amp; 50’s</a:t>
            </a:r>
          </a:p>
          <a:p>
            <a:endParaRPr lang="en-US" sz="800" b="1" dirty="0" smtClean="0">
              <a:effectLst>
                <a:outerShdw blurRad="38100" dist="38100" dir="2700000" algn="tl">
                  <a:srgbClr val="000000">
                    <a:alpha val="43137"/>
                  </a:srgbClr>
                </a:outerShdw>
              </a:effectLst>
            </a:endParaRPr>
          </a:p>
          <a:p>
            <a:r>
              <a:rPr lang="en-US" sz="2800" b="1" dirty="0" smtClean="0">
                <a:solidFill>
                  <a:srgbClr val="0070C0"/>
                </a:solidFill>
                <a:effectLst>
                  <a:outerShdw blurRad="38100" dist="38100" dir="2700000" algn="tl">
                    <a:srgbClr val="000000">
                      <a:alpha val="43137"/>
                    </a:srgbClr>
                  </a:outerShdw>
                </a:effectLst>
              </a:rPr>
              <a:t>	        Lloyd Richards </a:t>
            </a:r>
            <a:r>
              <a:rPr lang="en-US" sz="2800" b="1" dirty="0" smtClean="0">
                <a:effectLst>
                  <a:outerShdw blurRad="38100" dist="38100" dir="2700000" algn="tl">
                    <a:srgbClr val="000000">
                      <a:alpha val="43137"/>
                    </a:srgbClr>
                  </a:outerShdw>
                </a:effectLst>
              </a:rPr>
              <a:t>became first African 	    American director on Broadway &amp; 	  head of the Yale School of Drama</a:t>
            </a:r>
          </a:p>
          <a:p>
            <a:endParaRPr lang="en-US" sz="28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3806190"/>
            <a:ext cx="4143375" cy="2756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3507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329055" y="0"/>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Theatre of Diversity</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896225" y="1066979"/>
            <a:ext cx="4165757" cy="2739211"/>
          </a:xfrm>
          <a:prstGeom prst="rect">
            <a:avLst/>
          </a:prstGeom>
          <a:noFill/>
        </p:spPr>
        <p:txBody>
          <a:bodyPr wrap="square" rtlCol="0">
            <a:spAutoFit/>
          </a:bodyPr>
          <a:lstStyle/>
          <a:p>
            <a:pPr algn="r"/>
            <a:r>
              <a:rPr lang="en-US" sz="2800" b="1" i="1" u="sng" dirty="0" smtClean="0">
                <a:effectLst>
                  <a:outerShdw blurRad="38100" dist="38100" dir="2700000" algn="tl">
                    <a:srgbClr val="000000">
                      <a:alpha val="43137"/>
                    </a:srgbClr>
                  </a:outerShdw>
                </a:effectLst>
              </a:rPr>
              <a:t>African American Theatre:</a:t>
            </a:r>
          </a:p>
          <a:p>
            <a:pPr algn="r"/>
            <a:r>
              <a:rPr lang="en-US" sz="2400" b="1" dirty="0" smtClean="0">
                <a:effectLst>
                  <a:outerShdw blurRad="38100" dist="38100" dir="2700000" algn="tl">
                    <a:srgbClr val="000000">
                      <a:alpha val="43137"/>
                    </a:srgbClr>
                  </a:outerShdw>
                </a:effectLst>
              </a:rPr>
              <a:t>Also referred to as </a:t>
            </a:r>
          </a:p>
          <a:p>
            <a:pPr algn="r"/>
            <a:r>
              <a:rPr lang="en-US" sz="2400" b="1" dirty="0" smtClean="0">
                <a:effectLst>
                  <a:outerShdw blurRad="38100" dist="38100" dir="2700000" algn="tl">
                    <a:srgbClr val="000000">
                      <a:alpha val="43137"/>
                    </a:srgbClr>
                  </a:outerShdw>
                </a:effectLst>
              </a:rPr>
              <a:t>Black Theatre.</a:t>
            </a:r>
          </a:p>
          <a:p>
            <a:pPr algn="r"/>
            <a:r>
              <a:rPr lang="en-US" sz="2400" b="1" dirty="0" smtClean="0">
                <a:effectLst>
                  <a:outerShdw blurRad="38100" dist="38100" dir="2700000" algn="tl">
                    <a:srgbClr val="000000">
                      <a:alpha val="43137"/>
                    </a:srgbClr>
                  </a:outerShdw>
                </a:effectLst>
              </a:rPr>
              <a:t>Has a long history from classical actors to remnants </a:t>
            </a:r>
          </a:p>
          <a:p>
            <a:pPr algn="r"/>
            <a:r>
              <a:rPr lang="en-US" sz="2400" b="1" dirty="0" smtClean="0">
                <a:effectLst>
                  <a:outerShdw blurRad="38100" dist="38100" dir="2700000" algn="tl">
                    <a:srgbClr val="000000">
                      <a:alpha val="43137"/>
                    </a:srgbClr>
                  </a:outerShdw>
                </a:effectLst>
              </a:rPr>
              <a:t>of African &amp; Caribbean theatre.</a:t>
            </a:r>
          </a:p>
        </p:txBody>
      </p:sp>
      <p:sp>
        <p:nvSpPr>
          <p:cNvPr id="6" name="TextBox 5"/>
          <p:cNvSpPr txBox="1"/>
          <p:nvPr/>
        </p:nvSpPr>
        <p:spPr>
          <a:xfrm>
            <a:off x="1687614" y="120865"/>
            <a:ext cx="6791326" cy="6555641"/>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1960’s to ‘90’s</a:t>
            </a:r>
          </a:p>
          <a:p>
            <a:r>
              <a:rPr lang="en-US" sz="2800" b="1" dirty="0" smtClean="0">
                <a:solidFill>
                  <a:srgbClr val="0070C0"/>
                </a:solidFill>
                <a:effectLst>
                  <a:outerShdw blurRad="38100" dist="38100" dir="2700000" algn="tl">
                    <a:srgbClr val="000000">
                      <a:alpha val="43137"/>
                    </a:srgbClr>
                  </a:outerShdw>
                </a:effectLst>
              </a:rPr>
              <a:t>Outpouring of African American</a:t>
            </a:r>
          </a:p>
          <a:p>
            <a:r>
              <a:rPr lang="en-US" sz="2800" b="1" dirty="0" smtClean="0">
                <a:solidFill>
                  <a:srgbClr val="0070C0"/>
                </a:solidFill>
                <a:effectLst>
                  <a:outerShdw blurRad="38100" dist="38100" dir="2700000" algn="tl">
                    <a:srgbClr val="000000">
                      <a:alpha val="43137"/>
                    </a:srgbClr>
                  </a:outerShdw>
                </a:effectLst>
              </a:rPr>
              <a:t>Theatre reflecting the struggle for</a:t>
            </a:r>
          </a:p>
          <a:p>
            <a:r>
              <a:rPr lang="en-US" sz="2800" b="1" dirty="0" smtClean="0">
                <a:solidFill>
                  <a:srgbClr val="0070C0"/>
                </a:solidFill>
                <a:effectLst>
                  <a:outerShdw blurRad="38100" dist="38100" dir="2700000" algn="tl">
                    <a:srgbClr val="000000">
                      <a:alpha val="43137"/>
                    </a:srgbClr>
                  </a:outerShdw>
                </a:effectLst>
              </a:rPr>
              <a:t>civil rights</a:t>
            </a:r>
          </a:p>
          <a:p>
            <a:r>
              <a:rPr lang="en-US" sz="2800" b="1" dirty="0" smtClean="0">
                <a:effectLst>
                  <a:outerShdw blurRad="38100" dist="38100" dir="2700000" algn="tl">
                    <a:srgbClr val="000000">
                      <a:alpha val="43137"/>
                    </a:srgbClr>
                  </a:outerShdw>
                </a:effectLst>
              </a:rPr>
              <a:t>The Black Theater Alliance</a:t>
            </a:r>
          </a:p>
          <a:p>
            <a:r>
              <a:rPr lang="en-US" sz="2800" b="1" dirty="0" smtClean="0">
                <a:solidFill>
                  <a:srgbClr val="0070C0"/>
                </a:solidFill>
                <a:effectLst>
                  <a:outerShdw blurRad="38100" dist="38100" dir="2700000" algn="tl">
                    <a:srgbClr val="000000">
                      <a:alpha val="43137"/>
                    </a:srgbClr>
                  </a:outerShdw>
                </a:effectLst>
              </a:rPr>
              <a:t>Listed 125 producing groups in the U.S.</a:t>
            </a:r>
          </a:p>
          <a:p>
            <a:r>
              <a:rPr lang="en-US" sz="2800" b="1" dirty="0" smtClean="0">
                <a:effectLst>
                  <a:outerShdw blurRad="38100" dist="38100" dir="2700000" algn="tl">
                    <a:srgbClr val="000000">
                      <a:alpha val="43137"/>
                    </a:srgbClr>
                  </a:outerShdw>
                </a:effectLst>
              </a:rPr>
              <a:t>The Negro Ensemble Company (1967)</a:t>
            </a:r>
          </a:p>
          <a:p>
            <a:r>
              <a:rPr lang="en-US" sz="2800" b="1" dirty="0" smtClean="0">
                <a:solidFill>
                  <a:srgbClr val="0070C0"/>
                </a:solidFill>
                <a:effectLst>
                  <a:outerShdw blurRad="38100" dist="38100" dir="2700000" algn="tl">
                    <a:srgbClr val="000000">
                      <a:alpha val="43137"/>
                    </a:srgbClr>
                  </a:outerShdw>
                </a:effectLst>
              </a:rPr>
              <a:t>	Holds contemporary record for 	     	        continuous productions</a:t>
            </a:r>
          </a:p>
          <a:p>
            <a:r>
              <a:rPr lang="en-US" sz="2800" b="1" dirty="0" smtClean="0">
                <a:effectLst>
                  <a:outerShdw blurRad="38100" dist="38100" dir="2700000" algn="tl">
                    <a:srgbClr val="000000">
                      <a:alpha val="43137"/>
                    </a:srgbClr>
                  </a:outerShdw>
                </a:effectLst>
              </a:rPr>
              <a:t>		The 1970’s &amp; Beyond</a:t>
            </a:r>
          </a:p>
          <a:p>
            <a:r>
              <a:rPr lang="en-US" sz="2800" b="1" dirty="0" smtClean="0">
                <a:solidFill>
                  <a:srgbClr val="0070C0"/>
                </a:solidFill>
                <a:effectLst>
                  <a:outerShdw blurRad="38100" dist="38100" dir="2700000" algn="tl">
                    <a:srgbClr val="000000">
                      <a:alpha val="43137"/>
                    </a:srgbClr>
                  </a:outerShdw>
                </a:effectLst>
              </a:rPr>
              <a:t>	   African Americans widely    	    	 	populated the New York </a:t>
            </a:r>
          </a:p>
          <a:p>
            <a:r>
              <a:rPr lang="en-US" sz="2800" b="1" dirty="0" smtClean="0">
                <a:solidFill>
                  <a:srgbClr val="0070C0"/>
                </a:solidFill>
                <a:effectLst>
                  <a:outerShdw blurRad="38100" dist="38100" dir="2700000" algn="tl">
                    <a:srgbClr val="000000">
                      <a:alpha val="43137"/>
                    </a:srgbClr>
                  </a:outerShdw>
                </a:effectLst>
              </a:rPr>
              <a:t>         Broadway stage.</a:t>
            </a:r>
          </a:p>
          <a:p>
            <a:r>
              <a:rPr lang="en-US" sz="2800" b="1" dirty="0" smtClean="0">
                <a:effectLst>
                  <a:outerShdw blurRad="38100" dist="38100" dir="2700000" algn="tl">
                    <a:srgbClr val="000000">
                      <a:alpha val="43137"/>
                    </a:srgbClr>
                  </a:outerShdw>
                </a:effectLst>
              </a:rPr>
              <a:t>The 2008 Pulitzer Prize winner for the 	play </a:t>
            </a:r>
            <a:r>
              <a:rPr lang="en-US" sz="2800" b="1" i="1" dirty="0" smtClean="0">
                <a:solidFill>
                  <a:srgbClr val="0070C0"/>
                </a:solidFill>
                <a:effectLst>
                  <a:outerShdw blurRad="38100" dist="38100" dir="2700000" algn="tl">
                    <a:srgbClr val="000000">
                      <a:alpha val="43137"/>
                    </a:srgbClr>
                  </a:outerShdw>
                </a:effectLst>
              </a:rPr>
              <a:t>Ruined </a:t>
            </a:r>
            <a:r>
              <a:rPr lang="en-US" sz="2800" b="1" dirty="0" smtClean="0">
                <a:effectLst>
                  <a:outerShdw blurRad="38100" dist="38100" dir="2700000" algn="tl">
                    <a:srgbClr val="000000">
                      <a:alpha val="43137"/>
                    </a:srgbClr>
                  </a:outerShdw>
                </a:effectLst>
              </a:rPr>
              <a:t>is </a:t>
            </a:r>
            <a:r>
              <a:rPr lang="en-US" sz="2800" b="1" dirty="0" smtClean="0">
                <a:solidFill>
                  <a:srgbClr val="0070C0"/>
                </a:solidFill>
                <a:effectLst>
                  <a:outerShdw blurRad="38100" dist="38100" dir="2700000" algn="tl">
                    <a:srgbClr val="000000">
                      <a:alpha val="43137"/>
                    </a:srgbClr>
                  </a:outerShdw>
                </a:effectLst>
              </a:rPr>
              <a:t>Lynn </a:t>
            </a:r>
            <a:r>
              <a:rPr lang="en-US" sz="2800" b="1" dirty="0" err="1" smtClean="0">
                <a:solidFill>
                  <a:srgbClr val="0070C0"/>
                </a:solidFill>
                <a:effectLst>
                  <a:outerShdw blurRad="38100" dist="38100" dir="2700000" algn="tl">
                    <a:srgbClr val="000000">
                      <a:alpha val="43137"/>
                    </a:srgbClr>
                  </a:outerShdw>
                </a:effectLst>
              </a:rPr>
              <a:t>Nottage</a:t>
            </a:r>
            <a:r>
              <a:rPr lang="en-US" sz="2800" b="1" dirty="0" smtClean="0">
                <a:solidFill>
                  <a:srgbClr val="0070C0"/>
                </a:solidFill>
                <a:effectLst>
                  <a:outerShdw blurRad="38100" dist="38100" dir="2700000" algn="tl">
                    <a:srgbClr val="000000">
                      <a:alpha val="43137"/>
                    </a:srgbClr>
                  </a:outerShdw>
                </a:effectLst>
              </a:rPr>
              <a:t>  </a:t>
            </a:r>
            <a:endParaRPr lang="en-US" sz="2800" b="1" dirty="0">
              <a:solidFill>
                <a:srgbClr val="0070C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3806190"/>
            <a:ext cx="4781550" cy="3177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41505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896352" y="88410"/>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Asian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5648999" y="1250457"/>
            <a:ext cx="6039407" cy="2677656"/>
          </a:xfrm>
          <a:prstGeom prst="rect">
            <a:avLst/>
          </a:prstGeom>
          <a:noFill/>
        </p:spPr>
        <p:txBody>
          <a:bodyPr wrap="square" rtlCol="0">
            <a:spAutoFit/>
          </a:bodyPr>
          <a:lstStyle/>
          <a:p>
            <a:pPr algn="r"/>
            <a:r>
              <a:rPr lang="en-US" sz="2800" b="1" dirty="0" smtClean="0">
                <a:effectLst>
                  <a:outerShdw blurRad="38100" dist="38100" dir="2700000" algn="tl">
                    <a:srgbClr val="000000">
                      <a:alpha val="43137"/>
                    </a:srgbClr>
                  </a:outerShdw>
                </a:effectLst>
              </a:rPr>
              <a:t>With the background of Asian theatrical traditions of the Indian, Chinese and Japanese art, Asian American Theatre was influenced by mime, dance, music, puppetry, acting and philosophical, religious text.   </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785250" y="649098"/>
            <a:ext cx="4344216" cy="2246769"/>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The 1850’s saw many puppet shows, acrobatic acts, and traditional operas imported from China to California.</a:t>
            </a:r>
            <a:endParaRPr lang="en-US" sz="2800" b="1" dirty="0">
              <a:solidFill>
                <a:srgbClr val="0070C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309" y="4047653"/>
            <a:ext cx="4786691" cy="3520059"/>
          </a:xfrm>
          <a:prstGeom prst="ellipse">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451" y="3664558"/>
            <a:ext cx="5278852" cy="3520994"/>
          </a:xfrm>
          <a:prstGeom prst="ellipse">
            <a:avLst/>
          </a:prstGeom>
          <a:ln>
            <a:noFill/>
          </a:ln>
          <a:effectLst>
            <a:softEdge rad="112500"/>
          </a:effectLst>
        </p:spPr>
      </p:pic>
    </p:spTree>
    <p:extLst>
      <p:ext uri="{BB962C8B-B14F-4D97-AF65-F5344CB8AC3E}">
        <p14:creationId xmlns:p14="http://schemas.microsoft.com/office/powerpoint/2010/main" val="1288776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091241" y="91560"/>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Asian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6546773" y="1240932"/>
            <a:ext cx="5416627" cy="5262979"/>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Asian American playwrights:</a:t>
            </a:r>
          </a:p>
          <a:p>
            <a:pPr algn="r"/>
            <a:r>
              <a:rPr lang="en-US" sz="2800" b="1" dirty="0" smtClean="0">
                <a:solidFill>
                  <a:srgbClr val="0070C0"/>
                </a:solidFill>
                <a:effectLst>
                  <a:outerShdw blurRad="38100" dist="38100" dir="2700000" algn="tl">
                    <a:srgbClr val="000000">
                      <a:alpha val="43137"/>
                    </a:srgbClr>
                  </a:outerShdw>
                </a:effectLst>
              </a:rPr>
              <a:t>Philip </a:t>
            </a:r>
            <a:r>
              <a:rPr lang="en-US" sz="2800" b="1" dirty="0" err="1" smtClean="0">
                <a:solidFill>
                  <a:srgbClr val="0070C0"/>
                </a:solidFill>
                <a:effectLst>
                  <a:outerShdw blurRad="38100" dist="38100" dir="2700000" algn="tl">
                    <a:srgbClr val="000000">
                      <a:alpha val="43137"/>
                    </a:srgbClr>
                  </a:outerShdw>
                </a:effectLst>
              </a:rPr>
              <a:t>Kan</a:t>
            </a:r>
            <a:r>
              <a:rPr lang="en-US" sz="2800" b="1" dirty="0" smtClean="0">
                <a:solidFill>
                  <a:srgbClr val="0070C0"/>
                </a:solidFill>
                <a:effectLst>
                  <a:outerShdw blurRad="38100" dist="38100" dir="2700000" algn="tl">
                    <a:srgbClr val="000000">
                      <a:alpha val="43137"/>
                    </a:srgbClr>
                  </a:outerShdw>
                </a:effectLst>
              </a:rPr>
              <a:t> </a:t>
            </a:r>
            <a:r>
              <a:rPr lang="en-US" sz="2800" b="1" dirty="0" err="1" smtClean="0">
                <a:solidFill>
                  <a:srgbClr val="0070C0"/>
                </a:solidFill>
                <a:effectLst>
                  <a:outerShdw blurRad="38100" dist="38100" dir="2700000" algn="tl">
                    <a:srgbClr val="000000">
                      <a:alpha val="43137"/>
                    </a:srgbClr>
                  </a:outerShdw>
                </a:effectLst>
              </a:rPr>
              <a:t>Gotanda</a:t>
            </a:r>
            <a:r>
              <a:rPr lang="en-US" sz="2800" b="1" dirty="0" smtClean="0">
                <a:solidFill>
                  <a:srgbClr val="0070C0"/>
                </a:solidFill>
                <a:effectLst>
                  <a:outerShdw blurRad="38100" dist="38100" dir="2700000" algn="tl">
                    <a:srgbClr val="000000">
                      <a:alpha val="43137"/>
                    </a:srgbClr>
                  </a:outerShdw>
                </a:effectLst>
              </a:rPr>
              <a:t> </a:t>
            </a:r>
          </a:p>
          <a:p>
            <a:pPr algn="r"/>
            <a:r>
              <a:rPr lang="en-US" sz="2800" b="1" dirty="0" smtClean="0">
                <a:solidFill>
                  <a:srgbClr val="0070C0"/>
                </a:solidFill>
                <a:effectLst>
                  <a:outerShdw blurRad="38100" dist="38100" dir="2700000" algn="tl">
                    <a:srgbClr val="000000">
                      <a:alpha val="43137"/>
                    </a:srgbClr>
                  </a:outerShdw>
                </a:effectLst>
              </a:rPr>
              <a:t>(1970’s – present)</a:t>
            </a:r>
          </a:p>
          <a:p>
            <a:pPr algn="r"/>
            <a:r>
              <a:rPr lang="en-US" sz="2800" b="1" dirty="0" smtClean="0">
                <a:effectLst>
                  <a:outerShdw blurRad="38100" dist="38100" dir="2700000" algn="tl">
                    <a:srgbClr val="000000">
                      <a:alpha val="43137"/>
                    </a:srgbClr>
                  </a:outerShdw>
                </a:effectLst>
              </a:rPr>
              <a:t>The American Conservatory Theatre presented his 2007 </a:t>
            </a:r>
          </a:p>
          <a:p>
            <a:pPr algn="r"/>
            <a:r>
              <a:rPr lang="en-US" sz="2800" b="1" i="1" dirty="0" smtClean="0">
                <a:solidFill>
                  <a:srgbClr val="0070C0"/>
                </a:solidFill>
                <a:effectLst>
                  <a:outerShdw blurRad="38100" dist="38100" dir="2700000" algn="tl">
                    <a:srgbClr val="000000">
                      <a:alpha val="43137"/>
                    </a:srgbClr>
                  </a:outerShdw>
                </a:effectLst>
              </a:rPr>
              <a:t>After the War.</a:t>
            </a:r>
          </a:p>
          <a:p>
            <a:pPr algn="r"/>
            <a:r>
              <a:rPr lang="en-US" sz="2800" b="1" dirty="0" smtClean="0">
                <a:solidFill>
                  <a:srgbClr val="0070C0"/>
                </a:solidFill>
                <a:effectLst>
                  <a:outerShdw blurRad="38100" dist="38100" dir="2700000" algn="tl">
                    <a:srgbClr val="000000">
                      <a:alpha val="43137"/>
                    </a:srgbClr>
                  </a:outerShdw>
                </a:effectLst>
              </a:rPr>
              <a:t>David Henry Hwang </a:t>
            </a:r>
            <a:r>
              <a:rPr lang="en-US" sz="2800" b="1" dirty="0" smtClean="0">
                <a:effectLst>
                  <a:outerShdw blurRad="38100" dist="38100" dir="2700000" algn="tl">
                    <a:srgbClr val="000000">
                      <a:alpha val="43137"/>
                    </a:srgbClr>
                  </a:outerShdw>
                </a:effectLst>
              </a:rPr>
              <a:t>wrote   </a:t>
            </a:r>
          </a:p>
          <a:p>
            <a:pPr algn="r"/>
            <a:r>
              <a:rPr lang="en-US" sz="2800" b="1" i="1" dirty="0" smtClean="0">
                <a:solidFill>
                  <a:srgbClr val="0070C0"/>
                </a:solidFill>
                <a:effectLst>
                  <a:outerShdw blurRad="38100" dist="38100" dir="2700000" algn="tl">
                    <a:srgbClr val="000000">
                      <a:alpha val="43137"/>
                    </a:srgbClr>
                  </a:outerShdw>
                </a:effectLst>
              </a:rPr>
              <a:t>M. Butterfly </a:t>
            </a:r>
            <a:r>
              <a:rPr lang="en-US" sz="2800" b="1" dirty="0" smtClean="0">
                <a:effectLst>
                  <a:outerShdw blurRad="38100" dist="38100" dir="2700000" algn="tl">
                    <a:srgbClr val="000000">
                      <a:alpha val="43137"/>
                    </a:srgbClr>
                  </a:outerShdw>
                </a:effectLst>
              </a:rPr>
              <a:t>in 1988 </a:t>
            </a:r>
          </a:p>
          <a:p>
            <a:pPr algn="r"/>
            <a:r>
              <a:rPr lang="en-US" sz="2800" b="1" dirty="0" smtClean="0">
                <a:effectLst>
                  <a:outerShdw blurRad="38100" dist="38100" dir="2700000" algn="tl">
                    <a:srgbClr val="000000">
                      <a:alpha val="43137"/>
                    </a:srgbClr>
                  </a:outerShdw>
                </a:effectLst>
              </a:rPr>
              <a:t>for Broadway. </a:t>
            </a:r>
          </a:p>
          <a:p>
            <a:pPr algn="r"/>
            <a:r>
              <a:rPr lang="en-US" sz="2800" b="1" dirty="0" smtClean="0">
                <a:effectLst>
                  <a:outerShdw blurRad="38100" dist="38100" dir="2700000" algn="tl">
                    <a:srgbClr val="000000">
                      <a:alpha val="43137"/>
                    </a:srgbClr>
                  </a:outerShdw>
                </a:effectLst>
              </a:rPr>
              <a:t>Plus many more </a:t>
            </a:r>
          </a:p>
          <a:p>
            <a:pPr algn="r"/>
            <a:r>
              <a:rPr lang="en-US" sz="2800" b="1" dirty="0" smtClean="0">
                <a:effectLst>
                  <a:outerShdw blurRad="38100" dist="38100" dir="2700000" algn="tl">
                    <a:srgbClr val="000000">
                      <a:alpha val="43137"/>
                    </a:srgbClr>
                  </a:outerShdw>
                </a:effectLst>
              </a:rPr>
              <a:t>Asian American theatrical </a:t>
            </a:r>
          </a:p>
          <a:p>
            <a:pPr algn="r"/>
            <a:r>
              <a:rPr lang="en-US" sz="2800" b="1" dirty="0" smtClean="0">
                <a:effectLst>
                  <a:outerShdw blurRad="38100" dist="38100" dir="2700000" algn="tl">
                    <a:srgbClr val="000000">
                      <a:alpha val="43137"/>
                    </a:srgbClr>
                  </a:outerShdw>
                </a:effectLst>
              </a:rPr>
              <a:t>artists have emerged.</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438101" y="246301"/>
            <a:ext cx="4648374" cy="2677656"/>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The East West Players </a:t>
            </a:r>
          </a:p>
          <a:p>
            <a:r>
              <a:rPr lang="en-US" sz="2800" b="1" dirty="0" smtClean="0">
                <a:solidFill>
                  <a:srgbClr val="0070C0"/>
                </a:solidFill>
                <a:effectLst>
                  <a:outerShdw blurRad="38100" dist="38100" dir="2700000" algn="tl">
                    <a:srgbClr val="000000">
                      <a:alpha val="43137"/>
                    </a:srgbClr>
                  </a:outerShdw>
                </a:effectLst>
              </a:rPr>
              <a:t>in Los Angeles (1965)</a:t>
            </a:r>
          </a:p>
          <a:p>
            <a:r>
              <a:rPr lang="en-US" sz="2800" b="1" dirty="0" smtClean="0">
                <a:effectLst>
                  <a:outerShdw blurRad="38100" dist="38100" dir="2700000" algn="tl">
                    <a:srgbClr val="000000">
                      <a:alpha val="43137"/>
                    </a:srgbClr>
                  </a:outerShdw>
                </a:effectLst>
              </a:rPr>
              <a:t>The Asian Exclusion Act</a:t>
            </a:r>
          </a:p>
          <a:p>
            <a:r>
              <a:rPr lang="en-US" sz="2800" b="1" dirty="0" smtClean="0">
                <a:effectLst>
                  <a:outerShdw blurRad="38100" dist="38100" dir="2700000" algn="tl">
                    <a:srgbClr val="000000">
                      <a:alpha val="43137"/>
                    </a:srgbClr>
                  </a:outerShdw>
                </a:effectLst>
              </a:rPr>
              <a:t>in Seattle &amp; The Asian- American Theatre Workshop in San Francisco (1973)   </a:t>
            </a:r>
            <a:endParaRPr lang="en-US" sz="2800" b="1"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846" y="3574248"/>
            <a:ext cx="2189168" cy="3283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220" y="2543175"/>
            <a:ext cx="2304971" cy="2662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7696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93053"/>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Latino-Latina </a:t>
            </a:r>
          </a:p>
          <a:p>
            <a:pPr algn="r"/>
            <a:r>
              <a:rPr lang="en-US" sz="3600" b="1" dirty="0" smtClean="0">
                <a:solidFill>
                  <a:srgbClr val="0070C0"/>
                </a:solidFill>
                <a:effectLst>
                  <a:outerShdw blurRad="38100" dist="38100" dir="2700000" algn="tl">
                    <a:srgbClr val="000000">
                      <a:alpha val="43137"/>
                    </a:srgbClr>
                  </a:outerShdw>
                </a:effectLst>
              </a:rPr>
              <a:t>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478064" y="163496"/>
            <a:ext cx="6351486" cy="3970318"/>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Contemporary Hispanic Theatre</a:t>
            </a:r>
          </a:p>
          <a:p>
            <a:r>
              <a:rPr lang="en-US" sz="2800" b="1" u="sng" dirty="0" smtClean="0">
                <a:effectLst>
                  <a:outerShdw blurRad="38100" dist="38100" dir="2700000" algn="tl">
                    <a:srgbClr val="000000">
                      <a:alpha val="43137"/>
                    </a:srgbClr>
                  </a:outerShdw>
                </a:effectLst>
              </a:rPr>
              <a:t>3 Categories:</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Chicano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Cuban American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Puerto Rican or Nuyorican theatre</a:t>
            </a:r>
          </a:p>
          <a:p>
            <a:r>
              <a:rPr lang="en-US" sz="2800" b="1" dirty="0" smtClean="0">
                <a:effectLst>
                  <a:outerShdw blurRad="38100" dist="38100" dir="2700000" algn="tl">
                    <a:srgbClr val="000000">
                      <a:alpha val="43137"/>
                    </a:srgbClr>
                  </a:outerShdw>
                </a:effectLst>
              </a:rPr>
              <a:t>All address the experiences of Hispanics </a:t>
            </a:r>
          </a:p>
          <a:p>
            <a:r>
              <a:rPr lang="en-US" sz="2800" b="1" dirty="0" smtClean="0">
                <a:effectLst>
                  <a:outerShdw blurRad="38100" dist="38100" dir="2700000" algn="tl">
                    <a:srgbClr val="000000">
                      <a:alpha val="43137"/>
                    </a:srgbClr>
                  </a:outerShdw>
                </a:effectLst>
              </a:rPr>
              <a:t>living in the U.S., sometimes written in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Spanish but usually performed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in English. </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7829551" y="1671601"/>
            <a:ext cx="4213634" cy="3108543"/>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Chicano Theatre:</a:t>
            </a:r>
          </a:p>
          <a:p>
            <a:pPr algn="r"/>
            <a:r>
              <a:rPr lang="en-US" sz="2800" b="1" dirty="0" smtClean="0">
                <a:effectLst>
                  <a:outerShdw blurRad="38100" dist="38100" dir="2700000" algn="tl">
                    <a:srgbClr val="000000">
                      <a:alpha val="43137"/>
                    </a:srgbClr>
                  </a:outerShdw>
                </a:effectLst>
              </a:rPr>
              <a:t>El </a:t>
            </a:r>
            <a:r>
              <a:rPr lang="en-US" sz="2800" b="1" dirty="0" err="1" smtClean="0">
                <a:effectLst>
                  <a:outerShdw blurRad="38100" dist="38100" dir="2700000" algn="tl">
                    <a:srgbClr val="000000">
                      <a:alpha val="43137"/>
                    </a:srgbClr>
                  </a:outerShdw>
                </a:effectLst>
              </a:rPr>
              <a:t>Teatro</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Campesino</a:t>
            </a:r>
            <a:r>
              <a:rPr lang="en-US" sz="2800" b="1" dirty="0" smtClean="0">
                <a:effectLst>
                  <a:outerShdw blurRad="38100" dist="38100" dir="2700000" algn="tl">
                    <a:srgbClr val="000000">
                      <a:alpha val="43137"/>
                    </a:srgbClr>
                  </a:outerShdw>
                </a:effectLst>
              </a:rPr>
              <a:t> (farmworkers’ theatre)</a:t>
            </a:r>
          </a:p>
          <a:p>
            <a:pPr algn="r"/>
            <a:r>
              <a:rPr lang="en-US" sz="2800" b="1" dirty="0" smtClean="0">
                <a:solidFill>
                  <a:srgbClr val="0070C0"/>
                </a:solidFill>
                <a:effectLst>
                  <a:outerShdw blurRad="38100" dist="38100" dir="2700000" algn="tl">
                    <a:srgbClr val="000000">
                      <a:alpha val="43137"/>
                    </a:srgbClr>
                  </a:outerShdw>
                </a:effectLst>
              </a:rPr>
              <a:t>Luiz Valdez </a:t>
            </a:r>
          </a:p>
          <a:p>
            <a:pPr algn="r"/>
            <a:r>
              <a:rPr lang="en-US" sz="2800" b="1" dirty="0" smtClean="0">
                <a:effectLst>
                  <a:outerShdw blurRad="38100" dist="38100" dir="2700000" algn="tl">
                    <a:srgbClr val="000000">
                      <a:alpha val="43137"/>
                    </a:srgbClr>
                  </a:outerShdw>
                </a:effectLst>
              </a:rPr>
              <a:t>wrote agitprop plays </a:t>
            </a:r>
          </a:p>
          <a:p>
            <a:pPr algn="r"/>
            <a:r>
              <a:rPr lang="en-US" sz="2800" b="1" dirty="0" smtClean="0">
                <a:effectLst>
                  <a:outerShdw blurRad="38100" dist="38100" dir="2700000" algn="tl">
                    <a:srgbClr val="000000">
                      <a:alpha val="43137"/>
                    </a:srgbClr>
                  </a:outerShdw>
                </a:effectLst>
              </a:rPr>
              <a:t>such as </a:t>
            </a:r>
            <a:r>
              <a:rPr lang="en-US" sz="2800" b="1" i="1" dirty="0" smtClean="0">
                <a:solidFill>
                  <a:srgbClr val="0070C0"/>
                </a:solidFill>
                <a:effectLst>
                  <a:outerShdw blurRad="38100" dist="38100" dir="2700000" algn="tl">
                    <a:srgbClr val="000000">
                      <a:alpha val="43137"/>
                    </a:srgbClr>
                  </a:outerShdw>
                </a:effectLst>
              </a:rPr>
              <a:t>Zoot Suit </a:t>
            </a:r>
          </a:p>
          <a:p>
            <a:pPr algn="r"/>
            <a:r>
              <a:rPr lang="en-US" sz="2800" b="1" dirty="0" smtClean="0">
                <a:effectLst>
                  <a:outerShdw blurRad="38100" dist="38100" dir="2700000" algn="tl">
                    <a:srgbClr val="000000">
                      <a:alpha val="43137"/>
                    </a:srgbClr>
                  </a:outerShdw>
                </a:effectLst>
              </a:rPr>
              <a:t>(1978) for Broadway</a:t>
            </a:r>
            <a:endParaRPr lang="en-US" sz="2800" b="1" dirty="0">
              <a:effectLst>
                <a:outerShdw blurRad="38100" dist="38100" dir="2700000" algn="tl">
                  <a:srgbClr val="000000">
                    <a:alpha val="43137"/>
                  </a:srgbClr>
                </a:outerShdw>
              </a:effectLst>
            </a:endParaRP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675" y="4062362"/>
            <a:ext cx="4171950" cy="2795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8775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93053"/>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Latino-Latina </a:t>
            </a:r>
          </a:p>
          <a:p>
            <a:pPr algn="r"/>
            <a:r>
              <a:rPr lang="en-US" sz="3600" b="1" dirty="0" smtClean="0">
                <a:solidFill>
                  <a:srgbClr val="0070C0"/>
                </a:solidFill>
                <a:effectLst>
                  <a:outerShdw blurRad="38100" dist="38100" dir="2700000" algn="tl">
                    <a:srgbClr val="000000">
                      <a:alpha val="43137"/>
                    </a:srgbClr>
                  </a:outerShdw>
                </a:effectLst>
              </a:rPr>
              <a:t>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478064" y="163496"/>
            <a:ext cx="6351486" cy="3970318"/>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Contemporary Hispanic Theatre</a:t>
            </a:r>
          </a:p>
          <a:p>
            <a:r>
              <a:rPr lang="en-US" sz="2800" b="1" u="sng" dirty="0" smtClean="0">
                <a:effectLst>
                  <a:outerShdw blurRad="38100" dist="38100" dir="2700000" algn="tl">
                    <a:srgbClr val="000000">
                      <a:alpha val="43137"/>
                    </a:srgbClr>
                  </a:outerShdw>
                </a:effectLst>
              </a:rPr>
              <a:t>3 Categories:</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Chicano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Cuban American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Puerto Rican or Nuyorican theatre</a:t>
            </a:r>
          </a:p>
          <a:p>
            <a:r>
              <a:rPr lang="en-US" sz="2800" b="1" dirty="0" smtClean="0">
                <a:effectLst>
                  <a:outerShdw blurRad="38100" dist="38100" dir="2700000" algn="tl">
                    <a:srgbClr val="000000">
                      <a:alpha val="43137"/>
                    </a:srgbClr>
                  </a:outerShdw>
                </a:effectLst>
              </a:rPr>
              <a:t>All address the experiences of Hispanics </a:t>
            </a:r>
          </a:p>
          <a:p>
            <a:r>
              <a:rPr lang="en-US" sz="2800" b="1" dirty="0" smtClean="0">
                <a:effectLst>
                  <a:outerShdw blurRad="38100" dist="38100" dir="2700000" algn="tl">
                    <a:srgbClr val="000000">
                      <a:alpha val="43137"/>
                    </a:srgbClr>
                  </a:outerShdw>
                </a:effectLst>
              </a:rPr>
              <a:t>living in the U.S., sometimes written in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Spanish but usually performed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in English. </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7381875" y="1671601"/>
            <a:ext cx="4661310" cy="3539430"/>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Cuban American Theatre:</a:t>
            </a:r>
          </a:p>
          <a:p>
            <a:pPr algn="r"/>
            <a:r>
              <a:rPr lang="en-US" sz="2800" b="1" dirty="0" smtClean="0">
                <a:effectLst>
                  <a:outerShdw blurRad="38100" dist="38100" dir="2700000" algn="tl">
                    <a:srgbClr val="000000">
                      <a:alpha val="43137"/>
                    </a:srgbClr>
                  </a:outerShdw>
                </a:effectLst>
              </a:rPr>
              <a:t>Federal Theatre Project</a:t>
            </a:r>
          </a:p>
          <a:p>
            <a:pPr algn="r"/>
            <a:r>
              <a:rPr lang="en-US" sz="2800" b="1" dirty="0" smtClean="0">
                <a:solidFill>
                  <a:srgbClr val="0070C0"/>
                </a:solidFill>
                <a:effectLst>
                  <a:outerShdw blurRad="38100" dist="38100" dir="2700000" algn="tl">
                    <a:srgbClr val="000000">
                      <a:alpha val="43137"/>
                    </a:srgbClr>
                  </a:outerShdw>
                </a:effectLst>
              </a:rPr>
              <a:t>in Florida was the catalyst for 14 Cuban American productions</a:t>
            </a:r>
          </a:p>
          <a:p>
            <a:pPr algn="r"/>
            <a:r>
              <a:rPr lang="en-US" sz="2800" b="1" dirty="0" smtClean="0">
                <a:effectLst>
                  <a:outerShdw blurRad="38100" dist="38100" dir="2700000" algn="tl">
                    <a:srgbClr val="000000">
                      <a:alpha val="43137"/>
                    </a:srgbClr>
                  </a:outerShdw>
                </a:effectLst>
              </a:rPr>
              <a:t>Eduardo Machado &amp; </a:t>
            </a:r>
            <a:r>
              <a:rPr lang="en-US" sz="2800" b="1" dirty="0" err="1" smtClean="0">
                <a:effectLst>
                  <a:outerShdw blurRad="38100" dist="38100" dir="2700000" algn="tl">
                    <a:srgbClr val="000000">
                      <a:alpha val="43137"/>
                    </a:srgbClr>
                  </a:outerShdw>
                </a:effectLst>
              </a:rPr>
              <a:t>Nilo</a:t>
            </a:r>
            <a:r>
              <a:rPr lang="en-US" sz="2800" b="1" dirty="0" smtClean="0">
                <a:effectLst>
                  <a:outerShdw blurRad="38100" dist="38100" dir="2700000" algn="tl">
                    <a:srgbClr val="000000">
                      <a:alpha val="43137"/>
                    </a:srgbClr>
                  </a:outerShdw>
                </a:effectLst>
              </a:rPr>
              <a:t> Cruz </a:t>
            </a:r>
            <a:r>
              <a:rPr lang="en-US" sz="2800" b="1" dirty="0" smtClean="0">
                <a:solidFill>
                  <a:srgbClr val="0070C0"/>
                </a:solidFill>
                <a:effectLst>
                  <a:outerShdw blurRad="38100" dist="38100" dir="2700000" algn="tl">
                    <a:srgbClr val="000000">
                      <a:alpha val="43137"/>
                    </a:srgbClr>
                  </a:outerShdw>
                </a:effectLst>
              </a:rPr>
              <a:t>won Pulitzer Prize in 2003 for </a:t>
            </a:r>
            <a:r>
              <a:rPr lang="en-US" sz="2800" b="1" i="1" dirty="0" smtClean="0">
                <a:effectLst>
                  <a:outerShdw blurRad="38100" dist="38100" dir="2700000" algn="tl">
                    <a:srgbClr val="000000">
                      <a:alpha val="43137"/>
                    </a:srgbClr>
                  </a:outerShdw>
                </a:effectLst>
              </a:rPr>
              <a:t>Anna in the Tropics</a:t>
            </a:r>
            <a:endParaRPr lang="en-US" sz="2800" b="1" i="1" dirty="0">
              <a:effectLst>
                <a:outerShdw blurRad="38100" dist="38100" dir="2700000" algn="tl">
                  <a:srgbClr val="000000">
                    <a:alpha val="43137"/>
                  </a:srgbClr>
                </a:outerShdw>
              </a:effectLst>
            </a:endParaRP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808" y="4180827"/>
            <a:ext cx="4210867" cy="2701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6477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93053"/>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Latino-Latina </a:t>
            </a:r>
          </a:p>
          <a:p>
            <a:pPr algn="r"/>
            <a:r>
              <a:rPr lang="en-US" sz="3600" b="1" dirty="0" smtClean="0">
                <a:solidFill>
                  <a:srgbClr val="0070C0"/>
                </a:solidFill>
                <a:effectLst>
                  <a:outerShdw blurRad="38100" dist="38100" dir="2700000" algn="tl">
                    <a:srgbClr val="000000">
                      <a:alpha val="43137"/>
                    </a:srgbClr>
                  </a:outerShdw>
                </a:effectLst>
              </a:rPr>
              <a:t>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478064" y="163496"/>
            <a:ext cx="6351486" cy="3970318"/>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Contemporary Hispanic Theatre</a:t>
            </a:r>
          </a:p>
          <a:p>
            <a:r>
              <a:rPr lang="en-US" sz="2800" b="1" u="sng" dirty="0" smtClean="0">
                <a:effectLst>
                  <a:outerShdw blurRad="38100" dist="38100" dir="2700000" algn="tl">
                    <a:srgbClr val="000000">
                      <a:alpha val="43137"/>
                    </a:srgbClr>
                  </a:outerShdw>
                </a:effectLst>
              </a:rPr>
              <a:t>3 Categories:</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Chicano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Cuban American theatre</a:t>
            </a:r>
          </a:p>
          <a:p>
            <a:pPr marL="514350" indent="-514350">
              <a:buFont typeface="+mj-lt"/>
              <a:buAutoNum type="arabicPeriod"/>
            </a:pPr>
            <a:r>
              <a:rPr lang="en-US" sz="2800" b="1" dirty="0" smtClean="0">
                <a:solidFill>
                  <a:srgbClr val="0070C0"/>
                </a:solidFill>
                <a:effectLst>
                  <a:outerShdw blurRad="38100" dist="38100" dir="2700000" algn="tl">
                    <a:srgbClr val="000000">
                      <a:alpha val="43137"/>
                    </a:srgbClr>
                  </a:outerShdw>
                </a:effectLst>
              </a:rPr>
              <a:t>Puerto Rican or Nuyorican theatre</a:t>
            </a:r>
          </a:p>
          <a:p>
            <a:r>
              <a:rPr lang="en-US" sz="2800" b="1" dirty="0" smtClean="0">
                <a:effectLst>
                  <a:outerShdw blurRad="38100" dist="38100" dir="2700000" algn="tl">
                    <a:srgbClr val="000000">
                      <a:alpha val="43137"/>
                    </a:srgbClr>
                  </a:outerShdw>
                </a:effectLst>
              </a:rPr>
              <a:t>All address the experiences of Hispanics </a:t>
            </a:r>
          </a:p>
          <a:p>
            <a:r>
              <a:rPr lang="en-US" sz="2800" b="1" dirty="0" smtClean="0">
                <a:effectLst>
                  <a:outerShdw blurRad="38100" dist="38100" dir="2700000" algn="tl">
                    <a:srgbClr val="000000">
                      <a:alpha val="43137"/>
                    </a:srgbClr>
                  </a:outerShdw>
                </a:effectLst>
              </a:rPr>
              <a:t>living in the U.S., sometimes written in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Spanish but usually performed </a:t>
            </a:r>
          </a:p>
          <a:p>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in English. </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7381875" y="1671601"/>
            <a:ext cx="4661310" cy="4832092"/>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Nuyorican or Puerto Rican American Theatre:</a:t>
            </a:r>
          </a:p>
          <a:p>
            <a:pPr algn="r"/>
            <a:r>
              <a:rPr lang="en-US" sz="2800" b="1" dirty="0" smtClean="0">
                <a:solidFill>
                  <a:srgbClr val="0070C0"/>
                </a:solidFill>
                <a:effectLst>
                  <a:outerShdw blurRad="38100" dist="38100" dir="2700000" algn="tl">
                    <a:srgbClr val="000000">
                      <a:alpha val="43137"/>
                    </a:srgbClr>
                  </a:outerShdw>
                </a:effectLst>
              </a:rPr>
              <a:t> Mostly in </a:t>
            </a:r>
            <a:r>
              <a:rPr lang="en-US" sz="2800" b="1" dirty="0" smtClean="0">
                <a:effectLst>
                  <a:outerShdw blurRad="38100" dist="38100" dir="2700000" algn="tl">
                    <a:srgbClr val="000000">
                      <a:alpha val="43137"/>
                    </a:srgbClr>
                  </a:outerShdw>
                </a:effectLst>
              </a:rPr>
              <a:t>New York </a:t>
            </a:r>
            <a:r>
              <a:rPr lang="en-US" sz="2800" b="1" dirty="0" smtClean="0">
                <a:solidFill>
                  <a:srgbClr val="0070C0"/>
                </a:solidFill>
                <a:effectLst>
                  <a:outerShdw blurRad="38100" dist="38100" dir="2700000" algn="tl">
                    <a:srgbClr val="000000">
                      <a:alpha val="43137"/>
                    </a:srgbClr>
                  </a:outerShdw>
                </a:effectLst>
              </a:rPr>
              <a:t>but many theatre groups both led by </a:t>
            </a:r>
            <a:r>
              <a:rPr lang="en-US" sz="2800" b="1" dirty="0" smtClean="0">
                <a:effectLst>
                  <a:outerShdw blurRad="38100" dist="38100" dir="2700000" algn="tl">
                    <a:srgbClr val="000000">
                      <a:alpha val="43137"/>
                    </a:srgbClr>
                  </a:outerShdw>
                </a:effectLst>
              </a:rPr>
              <a:t>Latinos and Latinas.</a:t>
            </a:r>
          </a:p>
          <a:p>
            <a:pPr algn="r"/>
            <a:r>
              <a:rPr lang="en-US" sz="2800" b="1" dirty="0" smtClean="0">
                <a:solidFill>
                  <a:srgbClr val="0070C0"/>
                </a:solidFill>
                <a:effectLst>
                  <a:outerShdw blurRad="38100" dist="38100" dir="2700000" algn="tl">
                    <a:srgbClr val="000000">
                      <a:alpha val="43137"/>
                    </a:srgbClr>
                  </a:outerShdw>
                </a:effectLst>
              </a:rPr>
              <a:t>An ex-convict, </a:t>
            </a:r>
            <a:r>
              <a:rPr lang="en-US" sz="2800" b="1" dirty="0" smtClean="0">
                <a:effectLst>
                  <a:outerShdw blurRad="38100" dist="38100" dir="2700000" algn="tl">
                    <a:srgbClr val="000000">
                      <a:alpha val="43137"/>
                    </a:srgbClr>
                  </a:outerShdw>
                </a:effectLst>
              </a:rPr>
              <a:t>Miguel Pinero </a:t>
            </a:r>
            <a:r>
              <a:rPr lang="en-US" sz="2800" b="1" dirty="0" smtClean="0">
                <a:solidFill>
                  <a:srgbClr val="0070C0"/>
                </a:solidFill>
                <a:effectLst>
                  <a:outerShdw blurRad="38100" dist="38100" dir="2700000" algn="tl">
                    <a:srgbClr val="000000">
                      <a:alpha val="43137"/>
                    </a:srgbClr>
                  </a:outerShdw>
                </a:effectLst>
              </a:rPr>
              <a:t>won awards for his </a:t>
            </a:r>
          </a:p>
          <a:p>
            <a:pPr algn="r"/>
            <a:r>
              <a:rPr lang="en-US" sz="2800" b="1" i="1" dirty="0" smtClean="0">
                <a:effectLst>
                  <a:outerShdw blurRad="38100" dist="38100" dir="2700000" algn="tl">
                    <a:srgbClr val="000000">
                      <a:alpha val="43137"/>
                    </a:srgbClr>
                  </a:outerShdw>
                </a:effectLst>
              </a:rPr>
              <a:t>Short Eyes</a:t>
            </a:r>
            <a:r>
              <a:rPr lang="en-US" sz="2800" b="1" dirty="0" smtClean="0">
                <a:effectLst>
                  <a:outerShdw blurRad="38100" dist="38100" dir="2700000" algn="tl">
                    <a:srgbClr val="000000">
                      <a:alpha val="43137"/>
                    </a:srgbClr>
                  </a:outerShdw>
                </a:effectLst>
              </a:rPr>
              <a:t>,</a:t>
            </a:r>
            <a:r>
              <a:rPr lang="en-US" sz="2800" b="1" dirty="0" smtClean="0">
                <a:solidFill>
                  <a:srgbClr val="0070C0"/>
                </a:solidFill>
                <a:effectLst>
                  <a:outerShdw blurRad="38100" dist="38100" dir="2700000" algn="tl">
                    <a:srgbClr val="000000">
                      <a:alpha val="43137"/>
                    </a:srgbClr>
                  </a:outerShdw>
                </a:effectLst>
              </a:rPr>
              <a:t> </a:t>
            </a:r>
          </a:p>
          <a:p>
            <a:pPr algn="r"/>
            <a:r>
              <a:rPr lang="en-US" sz="2800" b="1" dirty="0" smtClean="0">
                <a:solidFill>
                  <a:srgbClr val="0070C0"/>
                </a:solidFill>
                <a:effectLst>
                  <a:outerShdw blurRad="38100" dist="38100" dir="2700000" algn="tl">
                    <a:srgbClr val="000000">
                      <a:alpha val="43137"/>
                    </a:srgbClr>
                  </a:outerShdw>
                </a:effectLst>
              </a:rPr>
              <a:t>a harshly </a:t>
            </a:r>
          </a:p>
          <a:p>
            <a:pPr algn="r"/>
            <a:r>
              <a:rPr lang="en-US" sz="2800" b="1" dirty="0" smtClean="0">
                <a:solidFill>
                  <a:srgbClr val="0070C0"/>
                </a:solidFill>
                <a:effectLst>
                  <a:outerShdw blurRad="38100" dist="38100" dir="2700000" algn="tl">
                    <a:srgbClr val="000000">
                      <a:alpha val="43137"/>
                    </a:srgbClr>
                  </a:outerShdw>
                </a:effectLst>
              </a:rPr>
              <a:t>realistic portrait </a:t>
            </a:r>
          </a:p>
          <a:p>
            <a:pPr algn="r"/>
            <a:r>
              <a:rPr lang="en-US" sz="2800" b="1" dirty="0" smtClean="0">
                <a:solidFill>
                  <a:srgbClr val="0070C0"/>
                </a:solidFill>
                <a:effectLst>
                  <a:outerShdw blurRad="38100" dist="38100" dir="2700000" algn="tl">
                    <a:srgbClr val="000000">
                      <a:alpha val="43137"/>
                    </a:srgbClr>
                  </a:outerShdw>
                </a:effectLst>
              </a:rPr>
              <a:t>of prison life.  </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206" y="4268048"/>
            <a:ext cx="4131943" cy="2747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1640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72594"/>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Native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259048" y="17462"/>
            <a:ext cx="6112427" cy="267765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Forced to go Underground </a:t>
            </a:r>
          </a:p>
          <a:p>
            <a:r>
              <a:rPr lang="en-US" sz="2800" b="1" dirty="0" smtClean="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in the 19</a:t>
            </a:r>
            <a:r>
              <a:rPr lang="en-US" sz="2800" b="1" u="sng" baseline="30000" dirty="0" smtClean="0">
                <a:effectLst>
                  <a:outerShdw blurRad="38100" dist="38100" dir="2700000" algn="tl">
                    <a:srgbClr val="000000">
                      <a:alpha val="43137"/>
                    </a:srgbClr>
                  </a:outerShdw>
                </a:effectLst>
              </a:rPr>
              <a:t>th</a:t>
            </a:r>
            <a:r>
              <a:rPr lang="en-US" sz="2800" b="1" u="sng" dirty="0" smtClean="0">
                <a:effectLst>
                  <a:outerShdw blurRad="38100" dist="38100" dir="2700000" algn="tl">
                    <a:srgbClr val="000000">
                      <a:alpha val="43137"/>
                    </a:srgbClr>
                  </a:outerShdw>
                </a:effectLst>
              </a:rPr>
              <a:t> Century</a:t>
            </a:r>
          </a:p>
          <a:p>
            <a:r>
              <a:rPr lang="en-US" sz="2800" b="1" dirty="0" smtClean="0">
                <a:solidFill>
                  <a:srgbClr val="0070C0"/>
                </a:solidFill>
                <a:effectLst>
                  <a:outerShdw blurRad="38100" dist="38100" dir="2700000" algn="tl">
                    <a:srgbClr val="000000">
                      <a:alpha val="43137"/>
                    </a:srgbClr>
                  </a:outerShdw>
                </a:effectLst>
              </a:rPr>
              <a:t>  The legacy of rituals &amp; ceremonies           that had strong theatrical components began to get lost when the U.S. government outlawed them. </a:t>
            </a:r>
          </a:p>
        </p:txBody>
      </p:sp>
      <p:sp>
        <p:nvSpPr>
          <p:cNvPr id="4" name="TextBox 3"/>
          <p:cNvSpPr txBox="1"/>
          <p:nvPr/>
        </p:nvSpPr>
        <p:spPr>
          <a:xfrm>
            <a:off x="6410325" y="1214069"/>
            <a:ext cx="5581650" cy="2062103"/>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Native American Traditions:</a:t>
            </a:r>
          </a:p>
          <a:p>
            <a:pPr algn="r"/>
            <a:r>
              <a:rPr lang="en-US" sz="2800" b="1" dirty="0" smtClean="0">
                <a:solidFill>
                  <a:srgbClr val="0070C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Ancient rituals and ceremonies that     involved everyone. Unique because there was no separation between audience &amp; performer.</a:t>
            </a:r>
            <a:r>
              <a:rPr lang="en-US" sz="2400" b="1" dirty="0" smtClean="0">
                <a:solidFill>
                  <a:srgbClr val="0070C0"/>
                </a:solidFill>
                <a:effectLst>
                  <a:outerShdw blurRad="38100" dist="38100" dir="2700000" algn="tl">
                    <a:srgbClr val="000000">
                      <a:alpha val="43137"/>
                    </a:srgbClr>
                  </a:outerShdw>
                </a:effectLst>
              </a:rPr>
              <a:t> </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158" y="2729218"/>
            <a:ext cx="3636949" cy="2440062"/>
          </a:xfrm>
          <a:prstGeom prst="ellipse">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716" y="4357296"/>
            <a:ext cx="3903897" cy="2604964"/>
          </a:xfrm>
          <a:prstGeom prst="ellipse">
            <a:avLst/>
          </a:prstGeom>
          <a:ln>
            <a:noFill/>
          </a:ln>
          <a:effectLst>
            <a:softEdge rad="11250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7652" y="2465027"/>
            <a:ext cx="3868596" cy="2522877"/>
          </a:xfrm>
          <a:prstGeom prst="ellipse">
            <a:avLst/>
          </a:prstGeom>
          <a:ln>
            <a:noFill/>
          </a:ln>
          <a:effectLst>
            <a:softEdge rad="1125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143" y="4298149"/>
            <a:ext cx="3150031" cy="2591154"/>
          </a:xfrm>
          <a:prstGeom prst="ellipse">
            <a:avLst/>
          </a:prstGeom>
          <a:ln>
            <a:noFill/>
          </a:ln>
          <a:effectLst>
            <a:softEdge rad="112500"/>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0278" y="4523967"/>
            <a:ext cx="3339864" cy="2375613"/>
          </a:xfrm>
          <a:prstGeom prst="ellipse">
            <a:avLst/>
          </a:prstGeom>
          <a:ln>
            <a:noFill/>
          </a:ln>
          <a:effectLst>
            <a:softEdge rad="112500"/>
          </a:effectLst>
        </p:spPr>
      </p:pic>
    </p:spTree>
    <p:extLst>
      <p:ext uri="{BB962C8B-B14F-4D97-AF65-F5344CB8AC3E}">
        <p14:creationId xmlns:p14="http://schemas.microsoft.com/office/powerpoint/2010/main" val="941016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72594"/>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Native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440023" y="15524"/>
            <a:ext cx="5208427" cy="1815882"/>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The American Indian Religious    Freedom Act of 1972</a:t>
            </a:r>
          </a:p>
          <a:p>
            <a:r>
              <a:rPr lang="en-US" sz="2800" b="1" dirty="0" smtClean="0">
                <a:solidFill>
                  <a:srgbClr val="0070C0"/>
                </a:solidFill>
                <a:effectLst>
                  <a:outerShdw blurRad="38100" dist="38100" dir="2700000" algn="tl">
                    <a:srgbClr val="000000">
                      <a:alpha val="43137"/>
                    </a:srgbClr>
                  </a:outerShdw>
                </a:effectLst>
              </a:rPr>
              <a:t>Legalized once again certain ceremonies like the sun dance. </a:t>
            </a:r>
          </a:p>
        </p:txBody>
      </p:sp>
      <p:sp>
        <p:nvSpPr>
          <p:cNvPr id="4" name="TextBox 3"/>
          <p:cNvSpPr txBox="1"/>
          <p:nvPr/>
        </p:nvSpPr>
        <p:spPr>
          <a:xfrm>
            <a:off x="7124699" y="1214069"/>
            <a:ext cx="4867275" cy="2369880"/>
          </a:xfrm>
          <a:prstGeom prst="rect">
            <a:avLst/>
          </a:prstGeom>
          <a:noFill/>
        </p:spPr>
        <p:txBody>
          <a:bodyPr wrap="square" rtlCol="0">
            <a:spAutoFit/>
          </a:bodyPr>
          <a:lstStyle/>
          <a:p>
            <a:pPr algn="r"/>
            <a:r>
              <a:rPr lang="en-US" sz="2800" b="1" u="sng" dirty="0" smtClean="0">
                <a:effectLst>
                  <a:outerShdw blurRad="38100" dist="38100" dir="2700000" algn="tl">
                    <a:srgbClr val="000000">
                      <a:alpha val="43137"/>
                    </a:srgbClr>
                  </a:outerShdw>
                </a:effectLst>
              </a:rPr>
              <a:t>Native American Traditions:</a:t>
            </a:r>
          </a:p>
          <a:p>
            <a:pPr algn="r"/>
            <a:r>
              <a:rPr lang="en-US" sz="2400" b="1" dirty="0" smtClean="0">
                <a:effectLst>
                  <a:outerShdw blurRad="38100" dist="38100" dir="2700000" algn="tl">
                    <a:srgbClr val="000000">
                      <a:alpha val="43137"/>
                    </a:srgbClr>
                  </a:outerShdw>
                </a:effectLst>
              </a:rPr>
              <a:t>Increased awareness </a:t>
            </a:r>
          </a:p>
          <a:p>
            <a:pPr algn="r"/>
            <a:r>
              <a:rPr lang="en-US" sz="2400" b="1" dirty="0" smtClean="0">
                <a:effectLst>
                  <a:outerShdw blurRad="38100" dist="38100" dir="2700000" algn="tl">
                    <a:srgbClr val="000000">
                      <a:alpha val="43137"/>
                    </a:srgbClr>
                  </a:outerShdw>
                </a:effectLst>
              </a:rPr>
              <a:t>of the Native American ceremonial  </a:t>
            </a:r>
          </a:p>
          <a:p>
            <a:pPr algn="r"/>
            <a:r>
              <a:rPr lang="en-US" sz="2400" b="1" dirty="0" smtClean="0">
                <a:effectLst>
                  <a:outerShdw blurRad="38100" dist="38100" dir="2700000" algn="tl">
                    <a:srgbClr val="000000">
                      <a:alpha val="43137"/>
                    </a:srgbClr>
                  </a:outerShdw>
                </a:effectLst>
              </a:rPr>
              <a:t>culture contributed to </a:t>
            </a:r>
          </a:p>
          <a:p>
            <a:pPr algn="r"/>
            <a:r>
              <a:rPr lang="en-US" sz="2400" b="1" dirty="0" smtClean="0">
                <a:effectLst>
                  <a:outerShdw blurRad="38100" dist="38100" dir="2700000" algn="tl">
                    <a:srgbClr val="000000">
                      <a:alpha val="43137"/>
                    </a:srgbClr>
                  </a:outerShdw>
                </a:effectLst>
              </a:rPr>
              <a:t>the emergence of modern </a:t>
            </a:r>
          </a:p>
          <a:p>
            <a:pPr algn="r"/>
            <a:r>
              <a:rPr lang="en-US" sz="2400" b="1" dirty="0" smtClean="0">
                <a:effectLst>
                  <a:outerShdw blurRad="38100" dist="38100" dir="2700000" algn="tl">
                    <a:srgbClr val="000000">
                      <a:alpha val="43137"/>
                    </a:srgbClr>
                  </a:outerShdw>
                </a:effectLst>
              </a:rPr>
              <a:t>Native American Theatre. </a:t>
            </a:r>
            <a:r>
              <a:rPr lang="en-US" sz="2400" b="1" dirty="0" smtClean="0">
                <a:solidFill>
                  <a:srgbClr val="0070C0"/>
                </a:solidFill>
                <a:effectLst>
                  <a:outerShdw blurRad="38100" dist="38100" dir="2700000" algn="tl">
                    <a:srgbClr val="000000">
                      <a:alpha val="43137"/>
                    </a:srgbClr>
                  </a:outerShdw>
                </a:effectLst>
              </a:rPr>
              <a:t> </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615" y="2946703"/>
            <a:ext cx="2556691" cy="3407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364" y="1811309"/>
            <a:ext cx="3132251" cy="24274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9032" y="3648623"/>
            <a:ext cx="5023468" cy="3069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00728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798" y="304800"/>
            <a:ext cx="3149096" cy="19942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933309" y="4793090"/>
            <a:ext cx="8926288" cy="1815882"/>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There has never been a tradition of </a:t>
            </a:r>
          </a:p>
          <a:p>
            <a:r>
              <a:rPr lang="en-US" sz="2800" b="1" dirty="0" smtClean="0">
                <a:solidFill>
                  <a:srgbClr val="0070C0"/>
                </a:solidFill>
                <a:effectLst>
                  <a:outerShdw blurRad="38100" dist="38100" dir="2700000" algn="tl">
                    <a:srgbClr val="000000">
                      <a:alpha val="43137"/>
                    </a:srgbClr>
                  </a:outerShdw>
                </a:effectLst>
              </a:rPr>
              <a:t>government support for the arts in the U.S. </a:t>
            </a:r>
          </a:p>
          <a:p>
            <a:r>
              <a:rPr lang="en-US" sz="2800" b="1" dirty="0" smtClean="0">
                <a:solidFill>
                  <a:srgbClr val="0070C0"/>
                </a:solidFill>
                <a:effectLst>
                  <a:outerShdw blurRad="38100" dist="38100" dir="2700000" algn="tl">
                    <a:srgbClr val="000000">
                      <a:alpha val="43137"/>
                    </a:srgbClr>
                  </a:outerShdw>
                </a:effectLst>
              </a:rPr>
              <a:t>which is in contrast to Britain  and many other countries in continental Europe.</a:t>
            </a:r>
            <a:endParaRPr lang="en-US" sz="2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1791517" y="473919"/>
            <a:ext cx="10817896" cy="440120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“Created by the Congress of the United States </a:t>
            </a:r>
          </a:p>
          <a:p>
            <a:r>
              <a:rPr lang="en-US" sz="2800" b="1" dirty="0" smtClean="0">
                <a:effectLst>
                  <a:outerShdw blurRad="38100" dist="38100" dir="2700000" algn="tl">
                    <a:srgbClr val="000000">
                      <a:alpha val="43137"/>
                    </a:srgbClr>
                  </a:outerShdw>
                </a:effectLst>
              </a:rPr>
              <a:t>And President Lyndon B. Johnson in 1965, </a:t>
            </a:r>
          </a:p>
          <a:p>
            <a:r>
              <a:rPr lang="en-US" sz="2800" b="1" dirty="0" smtClean="0">
                <a:effectLst>
                  <a:outerShdw blurRad="38100" dist="38100" dir="2700000" algn="tl">
                    <a:srgbClr val="000000">
                      <a:alpha val="43137"/>
                    </a:srgbClr>
                  </a:outerShdw>
                </a:effectLst>
              </a:rPr>
              <a:t>the NEA…(was intended) to embody a hope. </a:t>
            </a:r>
          </a:p>
          <a:p>
            <a:r>
              <a:rPr lang="en-US" sz="2800" b="1" dirty="0" smtClean="0">
                <a:effectLst>
                  <a:outerShdw blurRad="38100" dist="38100" dir="2700000" algn="tl">
                    <a:srgbClr val="000000">
                      <a:alpha val="43137"/>
                    </a:srgbClr>
                  </a:outerShdw>
                </a:effectLst>
              </a:rPr>
              <a:t>The NEA was established to nurture American </a:t>
            </a:r>
          </a:p>
          <a:p>
            <a:r>
              <a:rPr lang="en-US" sz="2800" b="1" dirty="0" smtClean="0">
                <a:effectLst>
                  <a:outerShdw blurRad="38100" dist="38100" dir="2700000" algn="tl">
                    <a:srgbClr val="000000">
                      <a:alpha val="43137"/>
                    </a:srgbClr>
                  </a:outerShdw>
                </a:effectLst>
              </a:rPr>
              <a:t>creativity, to elevate the nation’s culture, and to sustain and </a:t>
            </a:r>
          </a:p>
          <a:p>
            <a:r>
              <a:rPr lang="en-US" sz="2800" b="1" dirty="0" smtClean="0">
                <a:effectLst>
                  <a:outerShdw blurRad="38100" dist="38100" dir="2700000" algn="tl">
                    <a:srgbClr val="000000">
                      <a:alpha val="43137"/>
                    </a:srgbClr>
                  </a:outerShdw>
                </a:effectLst>
              </a:rPr>
              <a:t>preserve the country’s many artistic traditions. The Arts Endowment’s mission was clear—to spread this artistic prosperity 	         	     throughout the land, from the dense neighborhoods 	         	        of our largest cities to the vast rural spaces, so that 	     	  every citizen might enjoy America’s great cultural legacy.”</a:t>
            </a:r>
            <a:endParaRPr lang="en-US" sz="2800" b="1" dirty="0">
              <a:effectLst>
                <a:outerShdw blurRad="38100" dist="38100" dir="2700000" algn="tl">
                  <a:srgbClr val="000000">
                    <a:alpha val="43137"/>
                  </a:srgbClr>
                </a:outerShdw>
              </a:effectLst>
            </a:endParaRPr>
          </a:p>
        </p:txBody>
      </p:sp>
      <p:sp>
        <p:nvSpPr>
          <p:cNvPr id="13" name="TextBox 12"/>
          <p:cNvSpPr txBox="1"/>
          <p:nvPr/>
        </p:nvSpPr>
        <p:spPr>
          <a:xfrm>
            <a:off x="1515292" y="104587"/>
            <a:ext cx="10180320" cy="369332"/>
          </a:xfrm>
          <a:prstGeom prst="rect">
            <a:avLst/>
          </a:prstGeom>
          <a:noFill/>
        </p:spPr>
        <p:txBody>
          <a:bodyPr wrap="square" rtlCol="0">
            <a:spAutoFit/>
          </a:bodyPr>
          <a:lstStyle/>
          <a:p>
            <a:r>
              <a:rPr lang="en-US" b="1" i="1" dirty="0" smtClean="0">
                <a:solidFill>
                  <a:srgbClr val="0070C0"/>
                </a:solidFill>
                <a:effectLst>
                  <a:outerShdw blurRad="38100" dist="38100" dir="2700000" algn="tl">
                    <a:srgbClr val="000000">
                      <a:alpha val="43137"/>
                    </a:srgbClr>
                  </a:outerShdw>
                </a:effectLst>
              </a:rPr>
              <a:t>National Endowment for the Arts, A History 1965-2008, </a:t>
            </a:r>
            <a:r>
              <a:rPr lang="en-US" b="1" dirty="0" err="1" smtClean="0">
                <a:solidFill>
                  <a:srgbClr val="0070C0"/>
                </a:solidFill>
                <a:effectLst>
                  <a:outerShdw blurRad="38100" dist="38100" dir="2700000" algn="tl">
                    <a:srgbClr val="000000">
                      <a:alpha val="43137"/>
                    </a:srgbClr>
                  </a:outerShdw>
                </a:effectLst>
              </a:rPr>
              <a:t>Bauerlein,M</a:t>
            </a:r>
            <a:r>
              <a:rPr lang="en-US" b="1" dirty="0" smtClean="0">
                <a:solidFill>
                  <a:srgbClr val="0070C0"/>
                </a:solidFill>
                <a:effectLst>
                  <a:outerShdw blurRad="38100" dist="38100" dir="2700000" algn="tl">
                    <a:srgbClr val="000000">
                      <a:alpha val="43137"/>
                    </a:srgbClr>
                  </a:outerShdw>
                </a:effectLst>
              </a:rPr>
              <a:t>.; Grantham, E. </a:t>
            </a:r>
            <a:r>
              <a:rPr lang="en-US" b="1" i="1" dirty="0" smtClean="0">
                <a:solidFill>
                  <a:srgbClr val="0070C0"/>
                </a:solidFill>
                <a:effectLst>
                  <a:outerShdw blurRad="38100" dist="38100" dir="2700000" algn="tl">
                    <a:srgbClr val="000000">
                      <a:alpha val="43137"/>
                    </a:srgbClr>
                  </a:outerShdw>
                </a:effectLst>
              </a:rPr>
              <a:t> </a:t>
            </a:r>
            <a:endParaRPr lang="en-US"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7906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72594"/>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Native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3886302" y="1599205"/>
            <a:ext cx="6105524" cy="584775"/>
          </a:xfrm>
          <a:prstGeom prst="rect">
            <a:avLst/>
          </a:prstGeom>
          <a:noFill/>
        </p:spPr>
        <p:txBody>
          <a:bodyPr wrap="square" rtlCol="0">
            <a:spAutoFit/>
          </a:bodyPr>
          <a:lstStyle/>
          <a:p>
            <a:pPr algn="r"/>
            <a:r>
              <a:rPr lang="en-US" sz="2800" b="1" dirty="0" smtClean="0">
                <a:effectLst>
                  <a:outerShdw blurRad="38100" dist="38100" dir="2700000" algn="tl">
                    <a:srgbClr val="000000">
                      <a:alpha val="43137"/>
                    </a:srgbClr>
                  </a:outerShdw>
                </a:effectLst>
              </a:rPr>
              <a:t> </a:t>
            </a:r>
            <a:r>
              <a:rPr lang="en-US" sz="3200" b="1" dirty="0" smtClean="0">
                <a:solidFill>
                  <a:srgbClr val="0070C0"/>
                </a:solidFill>
                <a:effectLst>
                  <a:outerShdw blurRad="38100" dist="38100" dir="2700000" algn="tl">
                    <a:srgbClr val="000000">
                      <a:alpha val="43137"/>
                    </a:srgbClr>
                  </a:outerShdw>
                </a:effectLst>
              </a:rPr>
              <a:t>Two groups led the way</a:t>
            </a:r>
          </a:p>
        </p:txBody>
      </p:sp>
      <p:sp>
        <p:nvSpPr>
          <p:cNvPr id="4" name="TextBox 3"/>
          <p:cNvSpPr txBox="1"/>
          <p:nvPr/>
        </p:nvSpPr>
        <p:spPr>
          <a:xfrm>
            <a:off x="6359373" y="1124473"/>
            <a:ext cx="5626701" cy="584775"/>
          </a:xfrm>
          <a:prstGeom prst="rect">
            <a:avLst/>
          </a:prstGeom>
          <a:noFill/>
        </p:spPr>
        <p:txBody>
          <a:bodyPr wrap="square" rtlCol="0">
            <a:spAutoFit/>
          </a:bodyPr>
          <a:lstStyle/>
          <a:p>
            <a:pPr algn="r"/>
            <a:r>
              <a:rPr lang="en-US" sz="3200" b="1" u="sng" dirty="0" smtClean="0">
                <a:effectLst>
                  <a:outerShdw blurRad="38100" dist="38100" dir="2700000" algn="tl">
                    <a:srgbClr val="000000">
                      <a:alpha val="43137"/>
                    </a:srgbClr>
                  </a:outerShdw>
                </a:effectLst>
              </a:rPr>
              <a:t>Native American Traditions:</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614" y="116108"/>
            <a:ext cx="3749677" cy="231363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2563350" y="5148542"/>
            <a:ext cx="3796023"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Native American Theatre Ensemble</a:t>
            </a:r>
            <a:endParaRPr lang="en-US" sz="3200" b="1" dirty="0" smtClean="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3464" y="2297140"/>
            <a:ext cx="3374264" cy="2524108"/>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0434" y="4445108"/>
            <a:ext cx="1708222" cy="2237866"/>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9256642" y="4932086"/>
            <a:ext cx="2771086" cy="1692771"/>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Spiderwoman Theatre</a:t>
            </a:r>
          </a:p>
          <a:p>
            <a:r>
              <a:rPr lang="en-US" sz="2000" b="1" dirty="0" smtClean="0">
                <a:solidFill>
                  <a:srgbClr val="0070C0"/>
                </a:solidFill>
                <a:effectLst>
                  <a:outerShdw blurRad="38100" dist="38100" dir="2700000" algn="tl">
                    <a:srgbClr val="000000">
                      <a:alpha val="43137"/>
                    </a:srgbClr>
                  </a:outerShdw>
                </a:effectLst>
              </a:rPr>
              <a:t>Both Native American and Feminist</a:t>
            </a:r>
            <a:endParaRPr lang="en-US" sz="2000" b="1" dirty="0">
              <a:solidFill>
                <a:srgbClr val="0070C0"/>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300" y="2529793"/>
            <a:ext cx="3765148" cy="250434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0092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67478" y="99746"/>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Native American Theatre</a:t>
            </a:r>
            <a:endParaRPr lang="en-US" sz="36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1482810" y="160338"/>
            <a:ext cx="4982253" cy="3046988"/>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Modern Native American </a:t>
            </a:r>
          </a:p>
          <a:p>
            <a:r>
              <a:rPr lang="en-US" sz="3200" b="1" dirty="0" smtClean="0">
                <a:solidFill>
                  <a:srgbClr val="0070C0"/>
                </a:solidFill>
                <a:effectLst>
                  <a:outerShdw blurRad="38100" dist="38100" dir="2700000" algn="tl">
                    <a:srgbClr val="000000">
                      <a:alpha val="43137"/>
                    </a:srgbClr>
                  </a:outerShdw>
                </a:effectLst>
              </a:rPr>
              <a:t>Theatre Group</a:t>
            </a:r>
          </a:p>
          <a:p>
            <a:r>
              <a:rPr lang="en-US" sz="3200" b="1" i="1" u="sng" dirty="0" smtClean="0">
                <a:effectLst>
                  <a:outerShdw blurRad="38100" dist="38100" dir="2700000" algn="tl">
                    <a:srgbClr val="000000">
                      <a:alpha val="43137"/>
                    </a:srgbClr>
                  </a:outerShdw>
                </a:effectLst>
              </a:rPr>
              <a:t>Native Voices</a:t>
            </a:r>
            <a:r>
              <a:rPr lang="en-US" sz="3200" b="1" i="1" dirty="0" smtClean="0">
                <a:effectLst>
                  <a:outerShdw blurRad="38100" dist="38100" dir="2700000" algn="tl">
                    <a:srgbClr val="000000">
                      <a:alpha val="43137"/>
                    </a:srgbClr>
                  </a:outerShdw>
                </a:effectLst>
              </a:rPr>
              <a:t> </a:t>
            </a:r>
          </a:p>
          <a:p>
            <a:r>
              <a:rPr lang="en-US" sz="3200" b="1" dirty="0" smtClean="0">
                <a:effectLst>
                  <a:outerShdw blurRad="38100" dist="38100" dir="2700000" algn="tl">
                    <a:srgbClr val="000000">
                      <a:alpha val="43137"/>
                    </a:srgbClr>
                  </a:outerShdw>
                </a:effectLst>
              </a:rPr>
              <a:t>Resident</a:t>
            </a:r>
            <a:r>
              <a:rPr lang="en-US" sz="3200" b="1" i="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production group at the Autry Museum</a:t>
            </a:r>
          </a:p>
          <a:p>
            <a:r>
              <a:rPr lang="en-US" sz="3200" b="1" dirty="0" smtClean="0">
                <a:effectLst>
                  <a:outerShdw blurRad="38100" dist="38100" dir="2700000" algn="tl">
                    <a:srgbClr val="000000">
                      <a:alpha val="43137"/>
                    </a:srgbClr>
                  </a:outerShdw>
                </a:effectLst>
              </a:rPr>
              <a:t>Los Angeles, CA</a:t>
            </a:r>
          </a:p>
        </p:txBody>
      </p:sp>
      <p:sp>
        <p:nvSpPr>
          <p:cNvPr id="4" name="TextBox 3"/>
          <p:cNvSpPr txBox="1"/>
          <p:nvPr/>
        </p:nvSpPr>
        <p:spPr>
          <a:xfrm>
            <a:off x="6359373" y="1173939"/>
            <a:ext cx="5626701" cy="584775"/>
          </a:xfrm>
          <a:prstGeom prst="rect">
            <a:avLst/>
          </a:prstGeom>
          <a:noFill/>
        </p:spPr>
        <p:txBody>
          <a:bodyPr wrap="square" rtlCol="0">
            <a:spAutoFit/>
          </a:bodyPr>
          <a:lstStyle/>
          <a:p>
            <a:pPr algn="r"/>
            <a:r>
              <a:rPr lang="en-US" sz="3200" b="1" u="sng" dirty="0" smtClean="0">
                <a:effectLst>
                  <a:outerShdw blurRad="38100" dist="38100" dir="2700000" algn="tl">
                    <a:srgbClr val="000000">
                      <a:alpha val="43137"/>
                    </a:srgbClr>
                  </a:outerShdw>
                </a:effectLst>
              </a:rPr>
              <a:t>Native American Traditions:</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450" y="1857488"/>
            <a:ext cx="2984275" cy="462562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115" y="2495550"/>
            <a:ext cx="3288331" cy="4110414"/>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799276" y="3189644"/>
            <a:ext cx="2545173" cy="3416320"/>
          </a:xfrm>
          <a:prstGeom prst="rect">
            <a:avLst/>
          </a:prstGeom>
          <a:noFill/>
        </p:spPr>
        <p:txBody>
          <a:bodyPr wrap="square" rtlCol="0">
            <a:spAutoFit/>
          </a:bodyPr>
          <a:lstStyle/>
          <a:p>
            <a:pPr algn="r"/>
            <a:r>
              <a:rPr lang="en-US" sz="2400" b="1" i="1" dirty="0" smtClean="0">
                <a:solidFill>
                  <a:srgbClr val="0070C0"/>
                </a:solidFill>
                <a:effectLst>
                  <a:outerShdw blurRad="38100" dist="38100" dir="2700000" algn="tl">
                    <a:srgbClr val="000000">
                      <a:alpha val="43137"/>
                    </a:srgbClr>
                  </a:outerShdw>
                </a:effectLst>
              </a:rPr>
              <a:t>They Don’t Talk Back </a:t>
            </a:r>
            <a:r>
              <a:rPr lang="en-US" sz="2400" b="1" dirty="0">
                <a:solidFill>
                  <a:srgbClr val="0070C0"/>
                </a:solidFill>
                <a:effectLst>
                  <a:outerShdw blurRad="38100" dist="38100" dir="2700000" algn="tl">
                    <a:srgbClr val="000000">
                      <a:alpha val="43137"/>
                    </a:srgbClr>
                  </a:outerShdw>
                </a:effectLst>
              </a:rPr>
              <a:t>Written by Frank Henry </a:t>
            </a:r>
            <a:r>
              <a:rPr lang="en-US" sz="2400" b="1" dirty="0" err="1">
                <a:solidFill>
                  <a:srgbClr val="0070C0"/>
                </a:solidFill>
                <a:effectLst>
                  <a:outerShdw blurRad="38100" dist="38100" dir="2700000" algn="tl">
                    <a:srgbClr val="000000">
                      <a:alpha val="43137"/>
                    </a:srgbClr>
                  </a:outerShdw>
                </a:effectLst>
              </a:rPr>
              <a:t>Kaash</a:t>
            </a:r>
            <a:r>
              <a:rPr lang="en-US" sz="2400" b="1" dirty="0">
                <a:solidFill>
                  <a:srgbClr val="0070C0"/>
                </a:solidFill>
                <a:effectLst>
                  <a:outerShdw blurRad="38100" dist="38100" dir="2700000" algn="tl">
                    <a:srgbClr val="000000">
                      <a:alpha val="43137"/>
                    </a:srgbClr>
                  </a:outerShdw>
                </a:effectLst>
              </a:rPr>
              <a:t> </a:t>
            </a:r>
            <a:r>
              <a:rPr lang="en-US" sz="2400" b="1" dirty="0" err="1">
                <a:solidFill>
                  <a:srgbClr val="0070C0"/>
                </a:solidFill>
                <a:effectLst>
                  <a:outerShdw blurRad="38100" dist="38100" dir="2700000" algn="tl">
                    <a:srgbClr val="000000">
                      <a:alpha val="43137"/>
                    </a:srgbClr>
                  </a:outerShdw>
                </a:effectLst>
              </a:rPr>
              <a:t>Katasse</a:t>
            </a:r>
            <a:r>
              <a:rPr lang="en-US" sz="2400" b="1" dirty="0">
                <a:solidFill>
                  <a:srgbClr val="0070C0"/>
                </a:solidFill>
                <a:effectLst>
                  <a:outerShdw blurRad="38100" dist="38100" dir="2700000" algn="tl">
                    <a:srgbClr val="000000">
                      <a:alpha val="43137"/>
                    </a:srgbClr>
                  </a:outerShdw>
                </a:effectLst>
              </a:rPr>
              <a:t> (Tlingit) </a:t>
            </a:r>
            <a:r>
              <a:rPr lang="en-US" sz="2400" b="1" dirty="0" smtClean="0">
                <a:solidFill>
                  <a:srgbClr val="0070C0"/>
                </a:solidFill>
                <a:effectLst>
                  <a:outerShdw blurRad="38100" dist="38100" dir="2700000" algn="tl">
                    <a:srgbClr val="000000">
                      <a:alpha val="43137"/>
                    </a:srgbClr>
                  </a:outerShdw>
                </a:effectLst>
              </a:rPr>
              <a:t/>
            </a:r>
            <a:br>
              <a:rPr lang="en-US" sz="2400" b="1" dirty="0" smtClean="0">
                <a:solidFill>
                  <a:srgbClr val="0070C0"/>
                </a:solidFill>
                <a:effectLst>
                  <a:outerShdw blurRad="38100" dist="38100" dir="2700000" algn="tl">
                    <a:srgbClr val="000000">
                      <a:alpha val="43137"/>
                    </a:srgbClr>
                  </a:outerShdw>
                </a:effectLst>
              </a:rPr>
            </a:br>
            <a:r>
              <a:rPr lang="en-US" sz="2400" b="1" dirty="0">
                <a:solidFill>
                  <a:srgbClr val="0070C0"/>
                </a:solidFill>
                <a:effectLst>
                  <a:outerShdw blurRad="38100" dist="38100" dir="2700000" algn="tl">
                    <a:srgbClr val="000000">
                      <a:alpha val="43137"/>
                    </a:srgbClr>
                  </a:outerShdw>
                </a:effectLst>
              </a:rPr>
              <a:t>Directed by Randy </a:t>
            </a:r>
            <a:r>
              <a:rPr lang="en-US" sz="2400" b="1" dirty="0" err="1">
                <a:solidFill>
                  <a:srgbClr val="0070C0"/>
                </a:solidFill>
                <a:effectLst>
                  <a:outerShdw blurRad="38100" dist="38100" dir="2700000" algn="tl">
                    <a:srgbClr val="000000">
                      <a:alpha val="43137"/>
                    </a:srgbClr>
                  </a:outerShdw>
                </a:effectLst>
              </a:rPr>
              <a:t>Reinholz</a:t>
            </a:r>
            <a:r>
              <a:rPr lang="en-US" sz="2400" b="1" dirty="0">
                <a:solidFill>
                  <a:srgbClr val="0070C0"/>
                </a:solidFill>
                <a:effectLst>
                  <a:outerShdw blurRad="38100" dist="38100" dir="2700000" algn="tl">
                    <a:srgbClr val="000000">
                      <a:alpha val="43137"/>
                    </a:srgbClr>
                  </a:outerShdw>
                </a:effectLst>
              </a:rPr>
              <a:t> (Choctaw)</a:t>
            </a:r>
            <a:r>
              <a:rPr lang="en-US" sz="2400" b="1" dirty="0" smtClean="0">
                <a:solidFill>
                  <a:srgbClr val="0070C0"/>
                </a:solidFill>
                <a:effectLst>
                  <a:outerShdw blurRad="38100" dist="38100" dir="2700000" algn="tl">
                    <a:srgbClr val="000000">
                      <a:alpha val="43137"/>
                    </a:srgbClr>
                  </a:outerShdw>
                </a:effectLst>
              </a:rPr>
              <a:t/>
            </a:r>
            <a:br>
              <a:rPr lang="en-US" sz="2400" b="1" dirty="0" smtClean="0">
                <a:solidFill>
                  <a:srgbClr val="0070C0"/>
                </a:solidFill>
                <a:effectLst>
                  <a:outerShdw blurRad="38100" dist="38100" dir="2700000" algn="tl">
                    <a:srgbClr val="000000">
                      <a:alpha val="43137"/>
                    </a:srgbClr>
                  </a:outerShdw>
                </a:effectLst>
              </a:rPr>
            </a:br>
            <a:r>
              <a:rPr lang="en-US" sz="2400" b="1" dirty="0">
                <a:solidFill>
                  <a:srgbClr val="0070C0"/>
                </a:solidFill>
                <a:effectLst>
                  <a:outerShdw blurRad="38100" dist="38100" dir="2700000" algn="tl">
                    <a:srgbClr val="000000">
                      <a:alpha val="43137"/>
                    </a:srgbClr>
                  </a:outerShdw>
                </a:effectLst>
              </a:rPr>
              <a:t>March 2–20, 2016</a:t>
            </a:r>
          </a:p>
        </p:txBody>
      </p:sp>
    </p:spTree>
    <p:extLst>
      <p:ext uri="{BB962C8B-B14F-4D97-AF65-F5344CB8AC3E}">
        <p14:creationId xmlns:p14="http://schemas.microsoft.com/office/powerpoint/2010/main" val="2107991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59048" y="163222"/>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Feminist Theatre and </a:t>
            </a:r>
          </a:p>
          <a:p>
            <a:pPr algn="r"/>
            <a:r>
              <a:rPr lang="en-US" sz="3600" b="1" dirty="0" smtClean="0">
                <a:solidFill>
                  <a:srgbClr val="0070C0"/>
                </a:solidFill>
                <a:effectLst>
                  <a:outerShdw blurRad="38100" dist="38100" dir="2700000" algn="tl">
                    <a:srgbClr val="000000">
                      <a:alpha val="43137"/>
                    </a:srgbClr>
                  </a:outerShdw>
                </a:effectLst>
              </a:rPr>
              <a:t> Playwrights</a:t>
            </a:r>
            <a:endParaRPr lang="en-US" sz="3600" b="1" dirty="0">
              <a:solidFill>
                <a:srgbClr val="0070C0"/>
              </a:solidFill>
              <a:effectLst>
                <a:outerShdw blurRad="38100" dist="38100" dir="2700000" algn="tl">
                  <a:srgbClr val="000000">
                    <a:alpha val="43137"/>
                  </a:srgbClr>
                </a:outerShdw>
              </a:effectLst>
            </a:endParaRP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054" y="3989335"/>
            <a:ext cx="3993946" cy="2662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6387" y="1523887"/>
            <a:ext cx="4033066" cy="2882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2740229" y="4680436"/>
            <a:ext cx="5457825" cy="1815882"/>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It’s Alright to Be a Woman Theatre</a:t>
            </a:r>
          </a:p>
          <a:p>
            <a:r>
              <a:rPr lang="en-US" sz="2800" b="1" dirty="0" smtClean="0">
                <a:effectLst>
                  <a:outerShdw blurRad="38100" dist="38100" dir="2700000" algn="tl">
                    <a:srgbClr val="000000">
                      <a:alpha val="43137"/>
                    </a:srgbClr>
                  </a:outerShdw>
                </a:effectLst>
              </a:rPr>
              <a:t>In New York was on one of the first groups to translate consciousness raising to stage performance.</a:t>
            </a:r>
            <a:endParaRPr lang="en-US" sz="2800" b="1" dirty="0">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2896" y="7937"/>
            <a:ext cx="4246403" cy="2812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Box 23"/>
          <p:cNvSpPr txBox="1"/>
          <p:nvPr/>
        </p:nvSpPr>
        <p:spPr>
          <a:xfrm>
            <a:off x="9496425" y="1850504"/>
            <a:ext cx="2695575" cy="1938992"/>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More than 100 feminist theatrical companies have been founded in the U.S.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8243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6886575" y="508828"/>
            <a:ext cx="5219699"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 </a:t>
            </a:r>
          </a:p>
          <a:p>
            <a:pPr algn="r"/>
            <a:r>
              <a:rPr lang="en-US" sz="3600" b="1" dirty="0" smtClean="0">
                <a:solidFill>
                  <a:srgbClr val="0070C0"/>
                </a:solidFill>
                <a:effectLst>
                  <a:outerShdw blurRad="38100" dist="38100" dir="2700000" algn="tl">
                    <a:srgbClr val="000000">
                      <a:alpha val="43137"/>
                    </a:srgbClr>
                  </a:outerShdw>
                </a:effectLst>
              </a:rPr>
              <a:t>Gay and Lesbian Theatre</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7668919" y="2053554"/>
            <a:ext cx="4321741" cy="2554545"/>
          </a:xfrm>
          <a:prstGeom prst="rect">
            <a:avLst/>
          </a:prstGeom>
          <a:noFill/>
        </p:spPr>
        <p:txBody>
          <a:bodyPr wrap="square" rtlCol="0">
            <a:spAutoFit/>
          </a:bodyPr>
          <a:lstStyle/>
          <a:p>
            <a:pPr algn="r"/>
            <a:r>
              <a:rPr lang="en-US" sz="3200" b="1" dirty="0" smtClean="0">
                <a:effectLst>
                  <a:outerShdw blurRad="38100" dist="38100" dir="2700000" algn="tl">
                    <a:srgbClr val="000000">
                      <a:alpha val="43137"/>
                    </a:srgbClr>
                  </a:outerShdw>
                </a:effectLst>
              </a:rPr>
              <a:t>The late 1960’s began </a:t>
            </a:r>
          </a:p>
          <a:p>
            <a:pPr algn="r"/>
            <a:r>
              <a:rPr lang="en-US" sz="3200" b="1" dirty="0" smtClean="0">
                <a:effectLst>
                  <a:outerShdw blurRad="38100" dist="38100" dir="2700000" algn="tl">
                    <a:srgbClr val="000000">
                      <a:alpha val="43137"/>
                    </a:srgbClr>
                  </a:outerShdw>
                </a:effectLst>
              </a:rPr>
              <a:t>a movement toward gay issues that stirred playwrights to </a:t>
            </a:r>
          </a:p>
          <a:p>
            <a:pPr algn="r"/>
            <a:r>
              <a:rPr lang="en-US" sz="3200" b="1" dirty="0" smtClean="0">
                <a:effectLst>
                  <a:outerShdw blurRad="38100" dist="38100" dir="2700000" algn="tl">
                    <a:srgbClr val="000000">
                      <a:alpha val="43137"/>
                    </a:srgbClr>
                  </a:outerShdw>
                </a:effectLst>
              </a:rPr>
              <a:t>address onstage.</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1687614" y="242648"/>
            <a:ext cx="4981905" cy="1569660"/>
          </a:xfrm>
          <a:prstGeom prst="rect">
            <a:avLst/>
          </a:prstGeom>
          <a:noFill/>
        </p:spPr>
        <p:txBody>
          <a:bodyPr wrap="square" rtlCol="0">
            <a:spAutoFit/>
          </a:bodyPr>
          <a:lstStyle/>
          <a:p>
            <a:r>
              <a:rPr lang="en-US" sz="3200" b="1" i="1" dirty="0" smtClean="0">
                <a:solidFill>
                  <a:srgbClr val="0070C0"/>
                </a:solidFill>
                <a:effectLst>
                  <a:outerShdw blurRad="38100" dist="38100" dir="2700000" algn="tl">
                    <a:srgbClr val="000000">
                      <a:alpha val="43137"/>
                    </a:srgbClr>
                  </a:outerShdw>
                </a:effectLst>
              </a:rPr>
              <a:t>Take Me Out </a:t>
            </a:r>
          </a:p>
          <a:p>
            <a:r>
              <a:rPr lang="en-US" sz="3200" b="1" dirty="0" smtClean="0">
                <a:effectLst>
                  <a:outerShdw blurRad="38100" dist="38100" dir="2700000" algn="tl">
                    <a:srgbClr val="000000">
                      <a:alpha val="43137"/>
                    </a:srgbClr>
                  </a:outerShdw>
                </a:effectLst>
              </a:rPr>
              <a:t>by Richard Greenberg </a:t>
            </a:r>
          </a:p>
          <a:p>
            <a:r>
              <a:rPr lang="en-US" sz="3200" b="1" dirty="0" smtClean="0">
                <a:effectLst>
                  <a:outerShdw blurRad="38100" dist="38100" dir="2700000" algn="tl">
                    <a:srgbClr val="000000">
                      <a:alpha val="43137"/>
                    </a:srgbClr>
                  </a:outerShdw>
                </a:effectLst>
              </a:rPr>
              <a:t>won a Tony award in 2003</a:t>
            </a:r>
            <a:endParaRPr lang="en-US" sz="32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128" y="1915459"/>
            <a:ext cx="4536263" cy="45362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8229600" y="4608099"/>
            <a:ext cx="3761060" cy="1815882"/>
          </a:xfrm>
          <a:prstGeom prst="rect">
            <a:avLst/>
          </a:prstGeom>
          <a:noFill/>
        </p:spPr>
        <p:txBody>
          <a:bodyPr wrap="square" rtlCol="0">
            <a:spAutoFit/>
          </a:bodyPr>
          <a:lstStyle/>
          <a:p>
            <a:pPr algn="r"/>
            <a:r>
              <a:rPr lang="en-US" sz="2800" b="1" dirty="0" smtClean="0">
                <a:solidFill>
                  <a:srgbClr val="0070C0"/>
                </a:solidFill>
                <a:effectLst>
                  <a:outerShdw blurRad="38100" dist="38100" dir="2700000" algn="tl">
                    <a:srgbClr val="000000">
                      <a:alpha val="43137"/>
                    </a:srgbClr>
                  </a:outerShdw>
                </a:effectLst>
              </a:rPr>
              <a:t>The AIDS crisis also moved playwrights to write emotional plays in the 1980’s</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963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9162042" y="-2573"/>
            <a:ext cx="2914325"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 </a:t>
            </a:r>
          </a:p>
          <a:p>
            <a:pPr algn="r"/>
            <a:r>
              <a:rPr lang="en-US" sz="3600" b="1" dirty="0" smtClean="0">
                <a:solidFill>
                  <a:srgbClr val="0070C0"/>
                </a:solidFill>
                <a:effectLst>
                  <a:outerShdw blurRad="38100" dist="38100" dir="2700000" algn="tl">
                    <a:srgbClr val="000000">
                      <a:alpha val="43137"/>
                    </a:srgbClr>
                  </a:outerShdw>
                </a:effectLst>
              </a:rPr>
              <a:t>Political Theatre</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6404862" y="5165339"/>
            <a:ext cx="5684453"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Interspersed with other types of plays are the strongly political plays</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797709" y="312607"/>
            <a:ext cx="5127600" cy="2554545"/>
          </a:xfrm>
          <a:prstGeom prst="rect">
            <a:avLst/>
          </a:prstGeom>
          <a:noFill/>
        </p:spPr>
        <p:txBody>
          <a:bodyPr wrap="square" rtlCol="0">
            <a:spAutoFit/>
          </a:bodyPr>
          <a:lstStyle/>
          <a:p>
            <a:pPr algn="r"/>
            <a:r>
              <a:rPr lang="en-US" sz="3200" b="1" dirty="0" smtClean="0">
                <a:solidFill>
                  <a:srgbClr val="0070C0"/>
                </a:solidFill>
                <a:effectLst>
                  <a:outerShdw blurRad="38100" dist="38100" dir="2700000" algn="tl">
                    <a:srgbClr val="000000">
                      <a:alpha val="43137"/>
                    </a:srgbClr>
                  </a:outerShdw>
                </a:effectLst>
              </a:rPr>
              <a:t>A marked increase in political drama was experienced during </a:t>
            </a:r>
          </a:p>
          <a:p>
            <a:pPr algn="r"/>
            <a:r>
              <a:rPr lang="en-US" sz="3200" b="1" dirty="0" smtClean="0">
                <a:solidFill>
                  <a:srgbClr val="0070C0"/>
                </a:solidFill>
                <a:effectLst>
                  <a:outerShdw blurRad="38100" dist="38100" dir="2700000" algn="tl">
                    <a:srgbClr val="000000">
                      <a:alpha val="43137"/>
                    </a:srgbClr>
                  </a:outerShdw>
                </a:effectLst>
              </a:rPr>
              <a:t>the Viet Nam period </a:t>
            </a:r>
          </a:p>
          <a:p>
            <a:pPr algn="r"/>
            <a:r>
              <a:rPr lang="en-US" sz="3200" b="1" dirty="0" smtClean="0">
                <a:solidFill>
                  <a:srgbClr val="0070C0"/>
                </a:solidFill>
                <a:effectLst>
                  <a:outerShdw blurRad="38100" dist="38100" dir="2700000" algn="tl">
                    <a:srgbClr val="000000">
                      <a:alpha val="43137"/>
                    </a:srgbClr>
                  </a:outerShdw>
                </a:effectLst>
              </a:rPr>
              <a:t>of U.S. history</a:t>
            </a:r>
            <a:endParaRPr lang="en-US" sz="3200" b="1" dirty="0">
              <a:solidFill>
                <a:srgbClr val="0070C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638" y="3266028"/>
            <a:ext cx="2854446" cy="34412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778" y="37394"/>
            <a:ext cx="3161404" cy="457070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7089" y="1677381"/>
            <a:ext cx="2859185" cy="3573981"/>
          </a:xfrm>
          <a:prstGeom prst="rect">
            <a:avLst/>
          </a:prstGeom>
        </p:spPr>
      </p:pic>
    </p:spTree>
    <p:extLst>
      <p:ext uri="{BB962C8B-B14F-4D97-AF65-F5344CB8AC3E}">
        <p14:creationId xmlns:p14="http://schemas.microsoft.com/office/powerpoint/2010/main" val="725217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8166539" y="42151"/>
            <a:ext cx="3731153"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 </a:t>
            </a:r>
          </a:p>
          <a:p>
            <a:pPr algn="r"/>
            <a:r>
              <a:rPr lang="en-US" sz="3600" b="1" dirty="0" smtClean="0">
                <a:solidFill>
                  <a:srgbClr val="0070C0"/>
                </a:solidFill>
                <a:effectLst>
                  <a:outerShdw blurRad="38100" dist="38100" dir="2700000" algn="tl">
                    <a:srgbClr val="000000">
                      <a:alpha val="43137"/>
                    </a:srgbClr>
                  </a:outerShdw>
                </a:effectLst>
              </a:rPr>
              <a:t>Performance Art</a:t>
            </a:r>
          </a:p>
        </p:txBody>
      </p:sp>
      <p:sp>
        <p:nvSpPr>
          <p:cNvPr id="5" name="AutoShape 2" descr="F:\Theatre 1310 Backup\Chapters 13 and 14 Lecture 9\US contemporary theatre\P26ZS19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028297" y="1731341"/>
            <a:ext cx="9070410" cy="5016758"/>
          </a:xfrm>
          <a:prstGeom prst="rect">
            <a:avLst/>
          </a:prstGeom>
          <a:noFill/>
        </p:spPr>
        <p:txBody>
          <a:bodyPr wrap="square" rtlCol="0">
            <a:spAutoFit/>
          </a:bodyPr>
          <a:lstStyle/>
          <a:p>
            <a:pPr algn="r"/>
            <a:r>
              <a:rPr lang="en-US" sz="3200" b="1" dirty="0" smtClean="0">
                <a:effectLst>
                  <a:outerShdw blurRad="38100" dist="38100" dir="2700000" algn="tl">
                    <a:srgbClr val="000000">
                      <a:alpha val="43137"/>
                    </a:srgbClr>
                  </a:outerShdw>
                </a:effectLst>
              </a:rPr>
              <a:t>Performance Art is</a:t>
            </a:r>
          </a:p>
          <a:p>
            <a:pPr algn="r"/>
            <a:r>
              <a:rPr lang="en-US" sz="3200" b="1" dirty="0" smtClean="0">
                <a:solidFill>
                  <a:srgbClr val="0070C0"/>
                </a:solidFill>
                <a:effectLst>
                  <a:outerShdw blurRad="38100" dist="38100" dir="2700000" algn="tl">
                    <a:srgbClr val="000000">
                      <a:alpha val="43137"/>
                    </a:srgbClr>
                  </a:outerShdw>
                </a:effectLst>
              </a:rPr>
              <a:t>experimental </a:t>
            </a:r>
          </a:p>
          <a:p>
            <a:pPr algn="r"/>
            <a:r>
              <a:rPr lang="en-US" sz="3200" b="1" dirty="0" smtClean="0">
                <a:solidFill>
                  <a:srgbClr val="0070C0"/>
                </a:solidFill>
                <a:effectLst>
                  <a:outerShdw blurRad="38100" dist="38100" dir="2700000" algn="tl">
                    <a:srgbClr val="000000">
                      <a:alpha val="43137"/>
                    </a:srgbClr>
                  </a:outerShdw>
                </a:effectLst>
              </a:rPr>
              <a:t>theatre that Initially </a:t>
            </a:r>
          </a:p>
          <a:p>
            <a:pPr algn="r"/>
            <a:r>
              <a:rPr lang="en-US" sz="3200" b="1" dirty="0" smtClean="0">
                <a:solidFill>
                  <a:srgbClr val="0070C0"/>
                </a:solidFill>
                <a:effectLst>
                  <a:outerShdw blurRad="38100" dist="38100" dir="2700000" algn="tl">
                    <a:srgbClr val="000000">
                      <a:alpha val="43137"/>
                    </a:srgbClr>
                  </a:outerShdw>
                </a:effectLst>
              </a:rPr>
              <a:t>incorporated </a:t>
            </a:r>
          </a:p>
          <a:p>
            <a:pPr algn="r"/>
            <a:r>
              <a:rPr lang="en-US" sz="3200" b="1" dirty="0" smtClean="0">
                <a:solidFill>
                  <a:srgbClr val="0070C0"/>
                </a:solidFill>
                <a:effectLst>
                  <a:outerShdw blurRad="38100" dist="38100" dir="2700000" algn="tl">
                    <a:srgbClr val="000000">
                      <a:alpha val="43137"/>
                    </a:srgbClr>
                  </a:outerShdw>
                </a:effectLst>
              </a:rPr>
              <a:t>elements of dance and visual arts into </a:t>
            </a:r>
          </a:p>
          <a:p>
            <a:pPr algn="r"/>
            <a:r>
              <a:rPr lang="en-US" sz="3200" b="1" dirty="0" smtClean="0">
                <a:solidFill>
                  <a:srgbClr val="0070C0"/>
                </a:solidFill>
                <a:effectLst>
                  <a:outerShdw blurRad="38100" dist="38100" dir="2700000" algn="tl">
                    <a:srgbClr val="000000">
                      <a:alpha val="43137"/>
                    </a:srgbClr>
                  </a:outerShdw>
                </a:effectLst>
              </a:rPr>
              <a:t>performance. Since performance art often is based on the vision of an individual performer or director rather than playwright, the autobiographical monologue and solo performance have become popular performance art forms. </a:t>
            </a:r>
            <a:endParaRPr lang="en-US" sz="3200" b="1" dirty="0">
              <a:solidFill>
                <a:srgbClr val="0070C0"/>
              </a:solidFill>
              <a:effectLst>
                <a:outerShdw blurRad="38100" dist="38100" dir="2700000" algn="tl">
                  <a:srgbClr val="000000">
                    <a:alpha val="43137"/>
                  </a:srgbClr>
                </a:outerShdw>
              </a:effectLst>
            </a:endParaRPr>
          </a:p>
        </p:txBody>
      </p:sp>
      <p:sp>
        <p:nvSpPr>
          <p:cNvPr id="6" name="AutoShape 2"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Image result for performance art p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3604" y="1356643"/>
            <a:ext cx="4017146" cy="2259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AutoShape 10" descr="Image result for performance art pic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Image result for performance art pic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Related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6" name="Picture 16" descr="Image result for performance art p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8318" y="35662"/>
            <a:ext cx="4069584" cy="2641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131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96548" y="418342"/>
            <a:ext cx="10478814" cy="3108543"/>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Antecedents were:</a:t>
            </a:r>
          </a:p>
          <a:p>
            <a:r>
              <a:rPr lang="en-US" sz="2800" b="1" dirty="0" smtClean="0">
                <a:effectLst>
                  <a:outerShdw blurRad="38100" dist="38100" dir="2700000" algn="tl">
                    <a:srgbClr val="000000">
                      <a:alpha val="43137"/>
                    </a:srgbClr>
                  </a:outerShdw>
                </a:effectLst>
              </a:rPr>
              <a:t>Clowning, vaudeville, stand-up comedy</a:t>
            </a:r>
          </a:p>
          <a:p>
            <a:r>
              <a:rPr lang="en-US" sz="2800" b="1" dirty="0" smtClean="0">
                <a:solidFill>
                  <a:srgbClr val="0070C0"/>
                </a:solidFill>
                <a:effectLst>
                  <a:outerShdw blurRad="38100" dist="38100" dir="2700000" algn="tl">
                    <a:srgbClr val="000000">
                      <a:alpha val="43137"/>
                    </a:srgbClr>
                  </a:outerShdw>
                </a:effectLst>
              </a:rPr>
              <a:t>1970’s emphasis was on visual and ritualistic aspects of performing</a:t>
            </a:r>
          </a:p>
          <a:p>
            <a:r>
              <a:rPr lang="en-US" sz="2800" b="1" dirty="0" smtClean="0">
                <a:effectLst>
                  <a:outerShdw blurRad="38100" dist="38100" dir="2700000" algn="tl">
                    <a:srgbClr val="000000">
                      <a:alpha val="43137"/>
                    </a:srgbClr>
                  </a:outerShdw>
                </a:effectLst>
              </a:rPr>
              <a:t>Individual artists performing one-man shows of various types in mime, storytelling and other art forms</a:t>
            </a:r>
          </a:p>
          <a:p>
            <a:r>
              <a:rPr lang="en-US" sz="2800" b="1" dirty="0" smtClean="0">
                <a:solidFill>
                  <a:srgbClr val="0070C0"/>
                </a:solidFill>
                <a:effectLst>
                  <a:outerShdw blurRad="38100" dist="38100" dir="2700000" algn="tl">
                    <a:srgbClr val="000000">
                      <a:alpha val="43137"/>
                    </a:srgbClr>
                  </a:outerShdw>
                </a:effectLst>
              </a:rPr>
              <a:t>Monologists depicting an array of characters to emphasize a point</a:t>
            </a:r>
          </a:p>
          <a:p>
            <a:endParaRPr lang="en-US" sz="2800" b="1" dirty="0">
              <a:effectLst>
                <a:outerShdw blurRad="38100" dist="38100" dir="2700000" algn="tl">
                  <a:srgbClr val="000000">
                    <a:alpha val="43137"/>
                  </a:srgbClr>
                </a:outerShdw>
              </a:effectLst>
            </a:endParaRPr>
          </a:p>
        </p:txBody>
      </p:sp>
      <p:sp>
        <p:nvSpPr>
          <p:cNvPr id="9"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one man show p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one man show pic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one man show pic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Image result for one man show pic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Related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Related imag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6" descr="Image result for one man show 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636" y="3154583"/>
            <a:ext cx="8327254" cy="3277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62040" y="-73472"/>
            <a:ext cx="4130566" cy="1077218"/>
          </a:xfrm>
          <a:prstGeom prst="rect">
            <a:avLst/>
          </a:prstGeom>
          <a:noFill/>
        </p:spPr>
        <p:txBody>
          <a:bodyPr wrap="square" rtlCol="0">
            <a:spAutoFit/>
          </a:bodyPr>
          <a:lstStyle/>
          <a:p>
            <a:pPr algn="r"/>
            <a:r>
              <a:rPr lang="en-US" sz="3200" b="1" dirty="0" smtClean="0">
                <a:solidFill>
                  <a:srgbClr val="0070C0"/>
                </a:solidFill>
                <a:effectLst>
                  <a:outerShdw blurRad="38100" dist="38100" dir="2700000" algn="tl">
                    <a:srgbClr val="000000">
                      <a:alpha val="43137"/>
                    </a:srgbClr>
                  </a:outerShdw>
                </a:effectLst>
              </a:rPr>
              <a:t>United States </a:t>
            </a:r>
          </a:p>
          <a:p>
            <a:pPr algn="r"/>
            <a:r>
              <a:rPr lang="en-US" sz="3200" b="1" dirty="0" smtClean="0">
                <a:solidFill>
                  <a:srgbClr val="0070C0"/>
                </a:solidFill>
                <a:effectLst>
                  <a:outerShdw blurRad="38100" dist="38100" dir="2700000" algn="tl">
                    <a:srgbClr val="000000">
                      <a:alpha val="43137"/>
                    </a:srgbClr>
                  </a:outerShdw>
                </a:effectLst>
              </a:rPr>
              <a:t>Performing Art</a:t>
            </a:r>
            <a:endParaRPr lang="en-US" sz="3200" b="1" dirty="0">
              <a:solidFill>
                <a:srgbClr val="0070C0"/>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375" y="3218966"/>
            <a:ext cx="2102461" cy="1342071"/>
          </a:xfrm>
          <a:prstGeom prst="rect">
            <a:avLst/>
          </a:prstGeom>
        </p:spPr>
      </p:pic>
    </p:spTree>
    <p:extLst>
      <p:ext uri="{BB962C8B-B14F-4D97-AF65-F5344CB8AC3E}">
        <p14:creationId xmlns:p14="http://schemas.microsoft.com/office/powerpoint/2010/main" val="4199265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217" y="2077061"/>
            <a:ext cx="8554107" cy="3703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481959" y="1292772"/>
            <a:ext cx="9165020"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Some ensemble work such as the </a:t>
            </a:r>
            <a:r>
              <a:rPr lang="en-US" sz="3200" b="1" dirty="0" smtClean="0">
                <a:solidFill>
                  <a:srgbClr val="0070C0"/>
                </a:solidFill>
                <a:effectLst>
                  <a:outerShdw blurRad="38100" dist="38100" dir="2700000" algn="tl">
                    <a:srgbClr val="000000">
                      <a:alpha val="43137"/>
                    </a:srgbClr>
                  </a:outerShdw>
                </a:effectLst>
              </a:rPr>
              <a:t>Blue Man Group</a:t>
            </a:r>
          </a:p>
          <a:p>
            <a:endParaRPr lang="en-US" sz="3200" dirty="0">
              <a:solidFill>
                <a:srgbClr val="0070C0"/>
              </a:solidFill>
            </a:endParaRPr>
          </a:p>
        </p:txBody>
      </p:sp>
      <p:sp>
        <p:nvSpPr>
          <p:cNvPr id="5" name="TextBox 4"/>
          <p:cNvSpPr txBox="1"/>
          <p:nvPr/>
        </p:nvSpPr>
        <p:spPr>
          <a:xfrm>
            <a:off x="6999890" y="50402"/>
            <a:ext cx="479271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 </a:t>
            </a:r>
          </a:p>
          <a:p>
            <a:pPr algn="r"/>
            <a:r>
              <a:rPr lang="en-US" sz="3600" b="1" dirty="0" smtClean="0">
                <a:solidFill>
                  <a:srgbClr val="0070C0"/>
                </a:solidFill>
                <a:effectLst>
                  <a:outerShdw blurRad="38100" dist="38100" dir="2700000" algn="tl">
                    <a:srgbClr val="000000">
                      <a:alpha val="43137"/>
                    </a:srgbClr>
                  </a:outerShdw>
                </a:effectLst>
              </a:rPr>
              <a:t>Performing Art</a:t>
            </a:r>
            <a:endParaRPr lang="en-US" sz="3600" b="1" dirty="0">
              <a:solidFill>
                <a:srgbClr val="0070C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Tree>
    <p:extLst>
      <p:ext uri="{BB962C8B-B14F-4D97-AF65-F5344CB8AC3E}">
        <p14:creationId xmlns:p14="http://schemas.microsoft.com/office/powerpoint/2010/main" val="24852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one man show p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220607" y="312738"/>
            <a:ext cx="4225159" cy="1323439"/>
          </a:xfrm>
          <a:prstGeom prst="rect">
            <a:avLst/>
          </a:prstGeom>
          <a:noFill/>
        </p:spPr>
        <p:txBody>
          <a:bodyPr wrap="square" rtlCol="0">
            <a:spAutoFit/>
          </a:bodyPr>
          <a:lstStyle/>
          <a:p>
            <a:pPr algn="r"/>
            <a:r>
              <a:rPr lang="en-US" sz="4000" b="1" dirty="0" smtClean="0">
                <a:solidFill>
                  <a:srgbClr val="0070C0"/>
                </a:solidFill>
                <a:effectLst>
                  <a:outerShdw blurRad="38100" dist="38100" dir="2700000" algn="tl">
                    <a:srgbClr val="000000">
                      <a:alpha val="43137"/>
                    </a:srgbClr>
                  </a:outerShdw>
                </a:effectLst>
              </a:rPr>
              <a:t>United States</a:t>
            </a:r>
          </a:p>
          <a:p>
            <a:pPr algn="r"/>
            <a:r>
              <a:rPr lang="en-US" sz="4000" b="1" dirty="0" smtClean="0">
                <a:solidFill>
                  <a:srgbClr val="0070C0"/>
                </a:solidFill>
                <a:effectLst>
                  <a:outerShdw blurRad="38100" dist="38100" dir="2700000" algn="tl">
                    <a:srgbClr val="000000">
                      <a:alpha val="43137"/>
                    </a:srgbClr>
                  </a:outerShdw>
                </a:effectLst>
              </a:rPr>
              <a:t>Theatre</a:t>
            </a:r>
            <a:endParaRPr lang="en-US" sz="4000" b="1" dirty="0">
              <a:solidFill>
                <a:srgbClr val="0070C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5" name="TextBox 4"/>
          <p:cNvSpPr txBox="1"/>
          <p:nvPr/>
        </p:nvSpPr>
        <p:spPr>
          <a:xfrm>
            <a:off x="3552496" y="1946121"/>
            <a:ext cx="8513379" cy="4401205"/>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rPr>
              <a:t>What about the future of theatre?</a:t>
            </a:r>
          </a:p>
          <a:p>
            <a:pPr marL="457200" indent="-457200">
              <a:buFont typeface="Arial" panose="020B0604020202020204" pitchFamily="34" charset="0"/>
              <a:buChar char="•"/>
            </a:pPr>
            <a:r>
              <a:rPr lang="en-US" sz="2800" b="1" dirty="0" smtClean="0">
                <a:effectLst>
                  <a:outerShdw blurRad="38100" dist="38100" dir="2700000" algn="tl">
                    <a:srgbClr val="000000">
                      <a:alpha val="43137"/>
                    </a:srgbClr>
                  </a:outerShdw>
                </a:effectLst>
              </a:rPr>
              <a:t>Diverse, experimental, fragmented reflecting its environment</a:t>
            </a:r>
          </a:p>
          <a:p>
            <a:pPr marL="457200" indent="-457200">
              <a:buFont typeface="Arial" panose="020B0604020202020204" pitchFamily="34" charset="0"/>
              <a:buChar char="•"/>
            </a:pPr>
            <a:r>
              <a:rPr lang="en-US" sz="2800" b="1" dirty="0" smtClean="0">
                <a:effectLst>
                  <a:outerShdw blurRad="38100" dist="38100" dir="2700000" algn="tl">
                    <a:srgbClr val="000000">
                      <a:alpha val="43137"/>
                    </a:srgbClr>
                  </a:outerShdw>
                </a:effectLst>
              </a:rPr>
              <a:t>Advances in modern technology will enhance the theatre experience with mix media</a:t>
            </a:r>
          </a:p>
          <a:p>
            <a:pPr marL="457200" indent="-457200">
              <a:buFont typeface="Arial" panose="020B0604020202020204" pitchFamily="34" charset="0"/>
              <a:buChar char="•"/>
            </a:pPr>
            <a:r>
              <a:rPr lang="en-US" sz="2800" b="1" dirty="0" smtClean="0">
                <a:effectLst>
                  <a:outerShdw blurRad="38100" dist="38100" dir="2700000" algn="tl">
                    <a:srgbClr val="000000">
                      <a:alpha val="43137"/>
                    </a:srgbClr>
                  </a:outerShdw>
                </a:effectLst>
              </a:rPr>
              <a:t>The theatre of the future will be an extension of the theatre of the past with revivals and more</a:t>
            </a:r>
          </a:p>
          <a:p>
            <a:pPr marL="457200" indent="-457200">
              <a:buFont typeface="Arial" panose="020B0604020202020204" pitchFamily="34" charset="0"/>
              <a:buChar char="•"/>
            </a:pPr>
            <a:r>
              <a:rPr lang="en-US" sz="2800" b="1" dirty="0" smtClean="0">
                <a:effectLst>
                  <a:outerShdw blurRad="38100" dist="38100" dir="2700000" algn="tl">
                    <a:srgbClr val="000000">
                      <a:alpha val="43137"/>
                    </a:srgbClr>
                  </a:outerShdw>
                </a:effectLst>
              </a:rPr>
              <a:t>Theatre will always be performed by people for people to deal with the hopes, fears, agonies and joys of the human race.</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2017986" y="409903"/>
            <a:ext cx="6159062"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Today’s Theatre:</a:t>
            </a:r>
          </a:p>
          <a:p>
            <a:r>
              <a:rPr lang="en-US" sz="4000" b="1" dirty="0" smtClean="0">
                <a:effectLst>
                  <a:outerShdw blurRad="38100" dist="38100" dir="2700000" algn="tl">
                    <a:srgbClr val="000000">
                      <a:alpha val="43137"/>
                    </a:srgbClr>
                  </a:outerShdw>
                </a:effectLst>
              </a:rPr>
              <a:t>Global, Eclectic, Diverse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867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one man show p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5" name="TextBox 4"/>
          <p:cNvSpPr txBox="1"/>
          <p:nvPr/>
        </p:nvSpPr>
        <p:spPr>
          <a:xfrm>
            <a:off x="3452499" y="932033"/>
            <a:ext cx="8739501" cy="5139869"/>
          </a:xfrm>
          <a:prstGeom prst="rect">
            <a:avLst/>
          </a:prstGeom>
          <a:noFill/>
        </p:spPr>
        <p:txBody>
          <a:bodyPr wrap="square" rtlCol="0">
            <a:spAutoFit/>
          </a:bodyPr>
          <a:lstStyle/>
          <a:p>
            <a:r>
              <a:rPr lang="en-US" sz="4000" b="1" dirty="0" smtClean="0">
                <a:solidFill>
                  <a:srgbClr val="0070C0"/>
                </a:solidFill>
                <a:effectLst>
                  <a:outerShdw blurRad="38100" dist="38100" dir="2700000" algn="tl">
                    <a:srgbClr val="000000">
                      <a:alpha val="43137"/>
                    </a:srgbClr>
                  </a:outerShdw>
                </a:effectLst>
              </a:rPr>
              <a:t>Explain the differences between</a:t>
            </a:r>
          </a:p>
          <a:p>
            <a:r>
              <a:rPr lang="en-US" sz="3600" b="1" dirty="0" smtClean="0">
                <a:effectLst>
                  <a:outerShdw blurRad="38100" dist="38100" dir="2700000" algn="tl">
                    <a:srgbClr val="000000">
                      <a:alpha val="43137"/>
                    </a:srgbClr>
                  </a:outerShdw>
                </a:effectLst>
              </a:rPr>
              <a:t>#20 - American theatre to other countries</a:t>
            </a:r>
          </a:p>
          <a:p>
            <a:r>
              <a:rPr lang="en-US" sz="3600" b="1" dirty="0" smtClean="0">
                <a:effectLst>
                  <a:outerShdw blurRad="38100" dist="38100" dir="2700000" algn="tl">
                    <a:srgbClr val="000000">
                      <a:alpha val="43137"/>
                    </a:srgbClr>
                  </a:outerShdw>
                </a:effectLst>
              </a:rPr>
              <a:t>#21 – Avant-garde vs. traditional theatre</a:t>
            </a:r>
          </a:p>
          <a:p>
            <a:r>
              <a:rPr lang="en-US" sz="3600" b="1" dirty="0" smtClean="0">
                <a:effectLst>
                  <a:outerShdw blurRad="38100" dist="38100" dir="2700000" algn="tl">
                    <a:srgbClr val="000000">
                      <a:alpha val="43137"/>
                    </a:srgbClr>
                  </a:outerShdw>
                </a:effectLst>
              </a:rPr>
              <a:t>#22 – A one-man show to other forms of theatre</a:t>
            </a:r>
          </a:p>
          <a:p>
            <a:r>
              <a:rPr lang="en-US" sz="3600" b="1" dirty="0" smtClean="0">
                <a:effectLst>
                  <a:outerShdw blurRad="38100" dist="38100" dir="2700000" algn="tl">
                    <a:srgbClr val="000000">
                      <a:alpha val="43137"/>
                    </a:srgbClr>
                  </a:outerShdw>
                </a:effectLst>
              </a:rPr>
              <a:t>#23 – How could “Fences” or another political play impact an audience and why?</a:t>
            </a:r>
          </a:p>
          <a:p>
            <a:r>
              <a:rPr lang="en-US" sz="3600" b="1" dirty="0" smtClean="0">
                <a:solidFill>
                  <a:srgbClr val="0070C0"/>
                </a:solidFill>
                <a:effectLst>
                  <a:outerShdw blurRad="38100" dist="38100" dir="2700000" algn="tl">
                    <a:srgbClr val="000000">
                      <a:alpha val="43137"/>
                    </a:srgbClr>
                  </a:outerShdw>
                </a:effectLst>
              </a:rPr>
              <a:t>#24 – Where do you think theatre will go from here and why?</a:t>
            </a:r>
          </a:p>
        </p:txBody>
      </p:sp>
      <p:sp>
        <p:nvSpPr>
          <p:cNvPr id="9" name="TextBox 8"/>
          <p:cNvSpPr txBox="1"/>
          <p:nvPr/>
        </p:nvSpPr>
        <p:spPr>
          <a:xfrm>
            <a:off x="1912883" y="162592"/>
            <a:ext cx="5770179"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Final Exercises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3001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292229" y="1430143"/>
            <a:ext cx="3065417"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Budget in 1992</a:t>
            </a:r>
            <a:endParaRPr lang="en-US" sz="32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1261152" y="1828543"/>
            <a:ext cx="6313714"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$175 million</a:t>
            </a:r>
            <a:endParaRPr lang="en-US" sz="4000" b="1" dirty="0">
              <a:effectLst>
                <a:outerShdw blurRad="38100" dist="38100" dir="2700000" algn="tl">
                  <a:srgbClr val="000000">
                    <a:alpha val="43137"/>
                  </a:srgbClr>
                </a:outerShdw>
              </a:effectLst>
            </a:endParaRPr>
          </a:p>
        </p:txBody>
      </p:sp>
      <p:sp>
        <p:nvSpPr>
          <p:cNvPr id="5" name="TextBox 4"/>
          <p:cNvSpPr txBox="1"/>
          <p:nvPr/>
        </p:nvSpPr>
        <p:spPr>
          <a:xfrm>
            <a:off x="1793966" y="2364409"/>
            <a:ext cx="3135086"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Budget in 1997</a:t>
            </a:r>
            <a:endParaRPr lang="en-US" sz="3200" b="1" dirty="0">
              <a:solidFill>
                <a:srgbClr val="0070C0"/>
              </a:solidFill>
              <a:effectLst>
                <a:outerShdw blurRad="38100" dist="38100" dir="2700000" algn="tl">
                  <a:srgbClr val="000000">
                    <a:alpha val="43137"/>
                  </a:srgbClr>
                </a:outerShdw>
              </a:effectLst>
            </a:endParaRPr>
          </a:p>
        </p:txBody>
      </p:sp>
      <p:sp>
        <p:nvSpPr>
          <p:cNvPr id="6" name="TextBox 5"/>
          <p:cNvSpPr txBox="1"/>
          <p:nvPr/>
        </p:nvSpPr>
        <p:spPr>
          <a:xfrm>
            <a:off x="1963414" y="2772235"/>
            <a:ext cx="3411253"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$99 million</a:t>
            </a:r>
            <a:endParaRPr lang="en-US" sz="4000" b="1" dirty="0">
              <a:effectLst>
                <a:outerShdw blurRad="38100" dist="38100" dir="2700000" algn="tl">
                  <a:srgbClr val="000000">
                    <a:alpha val="43137"/>
                  </a:srgbClr>
                </a:outerShdw>
              </a:effectLst>
            </a:endParaRPr>
          </a:p>
        </p:txBody>
      </p:sp>
      <p:sp>
        <p:nvSpPr>
          <p:cNvPr id="7" name="TextBox 6"/>
          <p:cNvSpPr txBox="1"/>
          <p:nvPr/>
        </p:nvSpPr>
        <p:spPr>
          <a:xfrm>
            <a:off x="4285862" y="3808372"/>
            <a:ext cx="3356496"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Budget in 2007</a:t>
            </a:r>
            <a:endParaRPr lang="en-US" sz="3200" b="1" dirty="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4205877" y="4254156"/>
            <a:ext cx="8482149"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$120 million </a:t>
            </a:r>
            <a:r>
              <a:rPr lang="en-US" sz="2800" b="1" dirty="0" smtClean="0">
                <a:solidFill>
                  <a:srgbClr val="0070C0"/>
                </a:solidFill>
                <a:effectLst>
                  <a:outerShdw blurRad="38100" dist="38100" dir="2700000" algn="tl">
                    <a:srgbClr val="000000">
                      <a:alpha val="43137"/>
                    </a:srgbClr>
                  </a:outerShdw>
                </a:effectLst>
              </a:rPr>
              <a:t>with inflation, same as in 1997</a:t>
            </a:r>
            <a:endParaRPr lang="en-US" sz="2800" b="1" dirty="0">
              <a:solidFill>
                <a:srgbClr val="0070C0"/>
              </a:solidFill>
              <a:effectLst>
                <a:outerShdw blurRad="38100" dist="38100" dir="2700000" algn="tl">
                  <a:srgbClr val="000000">
                    <a:alpha val="43137"/>
                  </a:srgbClr>
                </a:outerShdw>
              </a:effectLst>
            </a:endParaRPr>
          </a:p>
        </p:txBody>
      </p:sp>
      <p:sp>
        <p:nvSpPr>
          <p:cNvPr id="10" name="TextBox 9"/>
          <p:cNvSpPr txBox="1"/>
          <p:nvPr/>
        </p:nvSpPr>
        <p:spPr>
          <a:xfrm>
            <a:off x="4743990" y="4940131"/>
            <a:ext cx="4206240"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Budget in 2012</a:t>
            </a:r>
            <a:endParaRPr lang="en-US" sz="32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4698932" y="5382134"/>
            <a:ext cx="7367449"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$146 million </a:t>
            </a:r>
            <a:r>
              <a:rPr lang="en-US" sz="2800" b="1" dirty="0" smtClean="0">
                <a:solidFill>
                  <a:srgbClr val="0070C0"/>
                </a:solidFill>
                <a:effectLst>
                  <a:outerShdw blurRad="38100" dist="38100" dir="2700000" algn="tl">
                    <a:srgbClr val="000000">
                      <a:alpha val="43137"/>
                    </a:srgbClr>
                  </a:outerShdw>
                </a:effectLst>
              </a:rPr>
              <a:t>still not at the level of 1992 </a:t>
            </a:r>
            <a:endParaRPr lang="en-US" sz="2800" b="1" dirty="0">
              <a:solidFill>
                <a:srgbClr val="0070C0"/>
              </a:solidFill>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420" y="387162"/>
            <a:ext cx="2970205" cy="2385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p:cNvSpPr txBox="1"/>
          <p:nvPr/>
        </p:nvSpPr>
        <p:spPr>
          <a:xfrm rot="21034580">
            <a:off x="4696192" y="445818"/>
            <a:ext cx="4105772" cy="3046988"/>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President Johnson &amp; W.V. Congressman </a:t>
            </a:r>
            <a:r>
              <a:rPr lang="en-US" sz="2400" b="1" dirty="0" err="1" smtClean="0">
                <a:effectLst>
                  <a:outerShdw blurRad="38100" dist="38100" dir="2700000" algn="tl">
                    <a:srgbClr val="000000">
                      <a:alpha val="43137"/>
                    </a:srgbClr>
                  </a:outerShdw>
                </a:effectLst>
              </a:rPr>
              <a:t>Hechler</a:t>
            </a:r>
            <a:r>
              <a:rPr lang="en-US" sz="2400" b="1" dirty="0" smtClean="0">
                <a:effectLst>
                  <a:outerShdw blurRad="38100" dist="38100" dir="2700000" algn="tl">
                    <a:srgbClr val="000000">
                      <a:alpha val="43137"/>
                    </a:srgbClr>
                  </a:outerShdw>
                </a:effectLst>
              </a:rPr>
              <a:t> shake hands Sept. 29, 1965 at the Rose Garden signing ceremony for legislation creating the National Endowment for the Humanities and for the Arts.</a:t>
            </a:r>
            <a:endParaRPr lang="en-US" sz="2400" b="1" dirty="0">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7283" y="76199"/>
            <a:ext cx="2289538" cy="1449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2032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552575" y="175324"/>
            <a:ext cx="10229850" cy="1077218"/>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rPr>
              <a:t>Current U.S. theatre consists of a conglomerate of styles reflecting the complexity of today’s life in our society.</a:t>
            </a:r>
            <a:endParaRPr lang="en-US" sz="32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1259048" y="1252542"/>
            <a:ext cx="11009152" cy="5509200"/>
          </a:xfrm>
          <a:prstGeom prst="rect">
            <a:avLst/>
          </a:prstGeom>
          <a:noFill/>
        </p:spPr>
        <p:txBody>
          <a:bodyPr wrap="square" rtlCol="0">
            <a:spAutoFit/>
          </a:bodyPr>
          <a:lstStyle/>
          <a:p>
            <a:pPr marL="571500"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Multicultural</a:t>
            </a:r>
          </a:p>
          <a:p>
            <a:pPr marL="571500"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Variety of levels of professional/nonprofessional theatres</a:t>
            </a:r>
          </a:p>
          <a:p>
            <a:pPr marL="571500"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Wide range of economic status of theatres/budgets </a:t>
            </a:r>
          </a:p>
          <a:p>
            <a:pPr marL="571500"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Equity and non-Equity theatres (unions)</a:t>
            </a:r>
          </a:p>
          <a:p>
            <a:pPr marL="2400300" lvl="4"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Represent a variety of political and social issues</a:t>
            </a:r>
          </a:p>
          <a:p>
            <a:pPr marL="2400300" lvl="4"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Full range of categories of plays from classical to avant-garde</a:t>
            </a:r>
          </a:p>
          <a:p>
            <a:pPr marL="2400300" lvl="4"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Generally introduced to children at an early age</a:t>
            </a:r>
          </a:p>
          <a:p>
            <a:pPr marL="2400300" lvl="4"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Widespread to all parts of the country in  metropolitan, city, town and rural areas  </a:t>
            </a:r>
          </a:p>
          <a:p>
            <a:pPr marL="2400300" lvl="4" indent="-571500">
              <a:buFont typeface="Arial" panose="020B0604020202020204" pitchFamily="34" charset="0"/>
              <a:buChar char="•"/>
            </a:pPr>
            <a:r>
              <a:rPr lang="en-US" sz="3200" b="1" dirty="0" smtClean="0">
                <a:effectLst>
                  <a:outerShdw blurRad="38100" dist="38100" dir="2700000" algn="tl">
                    <a:srgbClr val="000000">
                      <a:alpha val="43137"/>
                    </a:srgbClr>
                  </a:outerShdw>
                </a:effectLst>
              </a:rPr>
              <a:t>All strands of theatre exist simultaneously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3170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459073" y="682441"/>
            <a:ext cx="10229850" cy="646331"/>
          </a:xfrm>
          <a:prstGeom prst="rect">
            <a:avLst/>
          </a:prstGeom>
          <a:noFill/>
        </p:spPr>
        <p:txBody>
          <a:bodyPr wrap="square" rtlCol="0">
            <a:spAutoFit/>
          </a:bodyPr>
          <a:lstStyle/>
          <a:p>
            <a:r>
              <a:rPr lang="en-US" sz="3600" b="1" dirty="0" smtClean="0">
                <a:solidFill>
                  <a:srgbClr val="0070C0"/>
                </a:solidFill>
                <a:effectLst>
                  <a:outerShdw blurRad="38100" dist="38100" dir="2700000" algn="tl">
                    <a:srgbClr val="000000">
                      <a:alpha val="43137"/>
                    </a:srgbClr>
                  </a:outerShdw>
                </a:effectLst>
              </a:rPr>
              <a:t>Nontraditional, Alternative Theatre in the U.S. </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1363823" y="1328772"/>
            <a:ext cx="11009152" cy="2062103"/>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Second half of 20</a:t>
            </a:r>
            <a:r>
              <a:rPr lang="en-US" sz="3200" b="1" baseline="30000" dirty="0" smtClean="0">
                <a:effectLst>
                  <a:outerShdw blurRad="38100" dist="38100" dir="2700000" algn="tl">
                    <a:srgbClr val="000000">
                      <a:alpha val="43137"/>
                    </a:srgbClr>
                  </a:outerShdw>
                </a:effectLst>
              </a:rPr>
              <a:t>th</a:t>
            </a:r>
            <a:r>
              <a:rPr lang="en-US" sz="3200" b="1" dirty="0" smtClean="0">
                <a:effectLst>
                  <a:outerShdw blurRad="38100" dist="38100" dir="2700000" algn="tl">
                    <a:srgbClr val="000000">
                      <a:alpha val="43137"/>
                    </a:srgbClr>
                  </a:outerShdw>
                </a:effectLst>
              </a:rPr>
              <a:t> century and full-blown in the 21</a:t>
            </a:r>
            <a:r>
              <a:rPr lang="en-US" sz="3200" b="1" baseline="30000" dirty="0" smtClean="0">
                <a:effectLst>
                  <a:outerShdw blurRad="38100" dist="38100" dir="2700000" algn="tl">
                    <a:srgbClr val="000000">
                      <a:alpha val="43137"/>
                    </a:srgbClr>
                  </a:outerShdw>
                </a:effectLst>
              </a:rPr>
              <a:t>st</a:t>
            </a:r>
            <a:r>
              <a:rPr lang="en-US" sz="3200" b="1" dirty="0" smtClean="0">
                <a:effectLst>
                  <a:outerShdw blurRad="38100" dist="38100" dir="2700000" algn="tl">
                    <a:srgbClr val="000000">
                      <a:alpha val="43137"/>
                    </a:srgbClr>
                  </a:outerShdw>
                </a:effectLst>
              </a:rPr>
              <a:t> century</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Avant-garde, Experimental, </a:t>
            </a:r>
            <a:r>
              <a:rPr lang="en-US" sz="3200" b="1" dirty="0" err="1" smtClean="0">
                <a:effectLst>
                  <a:outerShdw blurRad="38100" dist="38100" dir="2700000" algn="tl">
                    <a:srgbClr val="000000">
                      <a:alpha val="43137"/>
                    </a:srgbClr>
                  </a:outerShdw>
                </a:effectLst>
              </a:rPr>
              <a:t>Postmodernistic</a:t>
            </a:r>
            <a:endParaRPr lang="en-US" sz="3200" b="1"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Futurism, Expressionism, Surrealism</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Happenings, Multi-media, Environmental Theatre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773" y="3078093"/>
            <a:ext cx="5286375" cy="3524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5154" y="4130119"/>
            <a:ext cx="4595347" cy="25865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39476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088230" y="0"/>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Happenings, Multimedia </a:t>
            </a:r>
          </a:p>
          <a:p>
            <a:pPr algn="r"/>
            <a:r>
              <a:rPr lang="en-US" sz="3600" b="1" dirty="0" smtClean="0">
                <a:solidFill>
                  <a:srgbClr val="0070C0"/>
                </a:solidFill>
                <a:effectLst>
                  <a:outerShdw blurRad="38100" dist="38100" dir="2700000" algn="tl">
                    <a:srgbClr val="000000">
                      <a:alpha val="43137"/>
                    </a:srgbClr>
                  </a:outerShdw>
                </a:effectLst>
              </a:rPr>
              <a:t>and Environmental Theatre </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246863" y="1677763"/>
            <a:ext cx="4811787" cy="5016758"/>
          </a:xfrm>
          <a:prstGeom prst="rect">
            <a:avLst/>
          </a:prstGeom>
          <a:noFill/>
        </p:spPr>
        <p:txBody>
          <a:bodyPr wrap="square" rtlCol="0">
            <a:spAutoFit/>
          </a:bodyPr>
          <a:lstStyle/>
          <a:p>
            <a:pPr algn="r"/>
            <a:r>
              <a:rPr lang="en-US" sz="3200" b="1" i="1" u="sng" dirty="0" smtClean="0">
                <a:effectLst>
                  <a:outerShdw blurRad="38100" dist="38100" dir="2700000" algn="tl">
                    <a:srgbClr val="000000">
                      <a:alpha val="43137"/>
                    </a:srgbClr>
                  </a:outerShdw>
                </a:effectLst>
              </a:rPr>
              <a:t>Happenings</a:t>
            </a:r>
            <a:r>
              <a:rPr lang="en-US" sz="3200" b="1" i="1" dirty="0" smtClean="0">
                <a:effectLst>
                  <a:outerShdw blurRad="38100" dist="38100" dir="2700000" algn="tl">
                    <a:srgbClr val="000000">
                      <a:alpha val="43137"/>
                    </a:srgbClr>
                  </a:outerShdw>
                </a:effectLst>
              </a:rPr>
              <a:t>:</a:t>
            </a:r>
          </a:p>
          <a:p>
            <a:pPr algn="r"/>
            <a:r>
              <a:rPr lang="en-US" sz="3200" b="1" dirty="0" smtClean="0">
                <a:effectLst>
                  <a:outerShdw blurRad="38100" dist="38100" dir="2700000" algn="tl">
                    <a:srgbClr val="000000">
                      <a:alpha val="43137"/>
                    </a:srgbClr>
                  </a:outerShdw>
                </a:effectLst>
              </a:rPr>
              <a:t>Non-literary theatrical events, developed in the 1960’s, in which the script is replaced with a scenario which provides for chance occurrences, and are performed (often only once) in such places as parks and street corners.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813" y="-30209"/>
            <a:ext cx="3155164" cy="3407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992" y="2839587"/>
            <a:ext cx="4158169" cy="33611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16561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088230" y="0"/>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Happenings, Multimedia </a:t>
            </a:r>
          </a:p>
          <a:p>
            <a:pPr algn="r"/>
            <a:r>
              <a:rPr lang="en-US" sz="3600" b="1" dirty="0" smtClean="0">
                <a:solidFill>
                  <a:srgbClr val="0070C0"/>
                </a:solidFill>
                <a:effectLst>
                  <a:outerShdw blurRad="38100" dist="38100" dir="2700000" algn="tl">
                    <a:srgbClr val="000000">
                      <a:alpha val="43137"/>
                    </a:srgbClr>
                  </a:outerShdw>
                </a:effectLst>
              </a:rPr>
              <a:t>and Environmental Theatre </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8609285" y="1677763"/>
            <a:ext cx="3449365" cy="4524315"/>
          </a:xfrm>
          <a:prstGeom prst="rect">
            <a:avLst/>
          </a:prstGeom>
          <a:noFill/>
        </p:spPr>
        <p:txBody>
          <a:bodyPr wrap="square" rtlCol="0">
            <a:spAutoFit/>
          </a:bodyPr>
          <a:lstStyle/>
          <a:p>
            <a:pPr algn="r"/>
            <a:r>
              <a:rPr lang="en-US" sz="3200" b="1" i="1" u="sng" dirty="0" smtClean="0">
                <a:effectLst>
                  <a:outerShdw blurRad="38100" dist="38100" dir="2700000" algn="tl">
                    <a:srgbClr val="000000">
                      <a:alpha val="43137"/>
                    </a:srgbClr>
                  </a:outerShdw>
                </a:effectLst>
              </a:rPr>
              <a:t>Multimedia</a:t>
            </a:r>
            <a:r>
              <a:rPr lang="en-US" sz="3200" b="1" i="1" dirty="0" smtClean="0">
                <a:effectLst>
                  <a:outerShdw blurRad="38100" dist="38100" dir="2700000" algn="tl">
                    <a:srgbClr val="000000">
                      <a:alpha val="43137"/>
                    </a:srgbClr>
                  </a:outerShdw>
                </a:effectLst>
              </a:rPr>
              <a:t>:</a:t>
            </a:r>
          </a:p>
          <a:p>
            <a:pPr algn="r"/>
            <a:r>
              <a:rPr lang="en-US" sz="3200" b="1" dirty="0" smtClean="0">
                <a:effectLst>
                  <a:outerShdw blurRad="38100" dist="38100" dir="2700000" algn="tl">
                    <a:srgbClr val="000000">
                      <a:alpha val="43137"/>
                    </a:srgbClr>
                  </a:outerShdw>
                </a:effectLst>
              </a:rPr>
              <a:t>Use of electronic media, such as slides, films, videotapes and computer generated art in LIVE theatrical productions.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697" y="285309"/>
            <a:ext cx="4950946" cy="27849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001" y="3035424"/>
            <a:ext cx="4977384" cy="35996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904560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088230" y="0"/>
            <a:ext cx="10732927" cy="1754326"/>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Happenings, Multimedia </a:t>
            </a:r>
          </a:p>
          <a:p>
            <a:pPr algn="r"/>
            <a:r>
              <a:rPr lang="en-US" sz="3600" b="1" dirty="0" smtClean="0">
                <a:solidFill>
                  <a:srgbClr val="0070C0"/>
                </a:solidFill>
                <a:effectLst>
                  <a:outerShdw blurRad="38100" dist="38100" dir="2700000" algn="tl">
                    <a:srgbClr val="000000">
                      <a:alpha val="43137"/>
                    </a:srgbClr>
                  </a:outerShdw>
                </a:effectLst>
              </a:rPr>
              <a:t>and Environmental Theatre </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258050" y="1677763"/>
            <a:ext cx="4800600" cy="5016758"/>
          </a:xfrm>
          <a:prstGeom prst="rect">
            <a:avLst/>
          </a:prstGeom>
          <a:noFill/>
        </p:spPr>
        <p:txBody>
          <a:bodyPr wrap="square" rtlCol="0">
            <a:spAutoFit/>
          </a:bodyPr>
          <a:lstStyle/>
          <a:p>
            <a:pPr algn="r"/>
            <a:r>
              <a:rPr lang="en-US" sz="3200" b="1" i="1" u="sng" dirty="0" smtClean="0">
                <a:effectLst>
                  <a:outerShdw blurRad="38100" dist="38100" dir="2700000" algn="tl">
                    <a:srgbClr val="000000">
                      <a:alpha val="43137"/>
                    </a:srgbClr>
                  </a:outerShdw>
                </a:effectLst>
              </a:rPr>
              <a:t>Environmental</a:t>
            </a:r>
            <a:r>
              <a:rPr lang="en-US" sz="3200" b="1" i="1" dirty="0" smtClean="0">
                <a:effectLst>
                  <a:outerShdw blurRad="38100" dist="38100" dir="2700000" algn="tl">
                    <a:srgbClr val="000000">
                      <a:alpha val="43137"/>
                    </a:srgbClr>
                  </a:outerShdw>
                </a:effectLst>
              </a:rPr>
              <a:t>:</a:t>
            </a:r>
          </a:p>
          <a:p>
            <a:pPr algn="r"/>
            <a:r>
              <a:rPr lang="en-US" sz="3200" b="1" dirty="0" smtClean="0">
                <a:effectLst>
                  <a:outerShdw blurRad="38100" dist="38100" dir="2700000" algn="tl">
                    <a:srgbClr val="000000">
                      <a:alpha val="43137"/>
                    </a:srgbClr>
                  </a:outerShdw>
                </a:effectLst>
              </a:rPr>
              <a:t>A type of theatre made popular in the 1960’s, which attempts to eliminate the </a:t>
            </a:r>
            <a:r>
              <a:rPr lang="en-US" sz="3200" b="1" dirty="0" err="1" smtClean="0">
                <a:effectLst>
                  <a:outerShdw blurRad="38100" dist="38100" dir="2700000" algn="tl">
                    <a:srgbClr val="000000">
                      <a:alpha val="43137"/>
                    </a:srgbClr>
                  </a:outerShdw>
                </a:effectLst>
              </a:rPr>
              <a:t>disctinction</a:t>
            </a:r>
            <a:r>
              <a:rPr lang="en-US" sz="3200" b="1" dirty="0" smtClean="0">
                <a:effectLst>
                  <a:outerShdw blurRad="38100" dist="38100" dir="2700000" algn="tl">
                    <a:srgbClr val="000000">
                      <a:alpha val="43137"/>
                    </a:srgbClr>
                  </a:outerShdw>
                </a:effectLst>
              </a:rPr>
              <a:t> between audience &amp; acting space &amp; which emphasizes a multiple focus for the audience rather than a single focus.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737" y="-51057"/>
            <a:ext cx="4360881" cy="3453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1509" y="3391820"/>
            <a:ext cx="4435249" cy="3045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77465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75" y="4349001"/>
            <a:ext cx="1815079" cy="1205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048" y="3266028"/>
            <a:ext cx="2102461" cy="1342071"/>
          </a:xfrm>
          <a:prstGeom prst="rect">
            <a:avLst/>
          </a:prstGeom>
        </p:spPr>
      </p:pic>
      <p:sp>
        <p:nvSpPr>
          <p:cNvPr id="13" name="TextBox 12"/>
          <p:cNvSpPr txBox="1"/>
          <p:nvPr/>
        </p:nvSpPr>
        <p:spPr>
          <a:xfrm>
            <a:off x="1088230" y="0"/>
            <a:ext cx="10732927" cy="1200329"/>
          </a:xfrm>
          <a:prstGeom prst="rect">
            <a:avLst/>
          </a:prstGeom>
          <a:noFill/>
        </p:spPr>
        <p:txBody>
          <a:bodyPr wrap="square" rtlCol="0">
            <a:spAutoFit/>
          </a:bodyPr>
          <a:lstStyle/>
          <a:p>
            <a:pPr algn="r"/>
            <a:r>
              <a:rPr lang="en-US" sz="3600" b="1" dirty="0" smtClean="0">
                <a:solidFill>
                  <a:srgbClr val="0070C0"/>
                </a:solidFill>
                <a:effectLst>
                  <a:outerShdw blurRad="38100" dist="38100" dir="2700000" algn="tl">
                    <a:srgbClr val="000000">
                      <a:alpha val="43137"/>
                    </a:srgbClr>
                  </a:outerShdw>
                </a:effectLst>
              </a:rPr>
              <a:t>United States</a:t>
            </a:r>
          </a:p>
          <a:p>
            <a:pPr algn="r"/>
            <a:r>
              <a:rPr lang="en-US" sz="3600" b="1" dirty="0" smtClean="0">
                <a:solidFill>
                  <a:srgbClr val="0070C0"/>
                </a:solidFill>
                <a:effectLst>
                  <a:outerShdw blurRad="38100" dist="38100" dir="2700000" algn="tl">
                    <a:srgbClr val="000000">
                      <a:alpha val="43137"/>
                    </a:srgbClr>
                  </a:outerShdw>
                </a:effectLst>
              </a:rPr>
              <a:t>Postmodernism</a:t>
            </a:r>
            <a:endParaRPr lang="en-US" sz="36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7277100" y="1077688"/>
            <a:ext cx="4800600" cy="5509200"/>
          </a:xfrm>
          <a:prstGeom prst="rect">
            <a:avLst/>
          </a:prstGeom>
          <a:noFill/>
        </p:spPr>
        <p:txBody>
          <a:bodyPr wrap="square" rtlCol="0">
            <a:spAutoFit/>
          </a:bodyPr>
          <a:lstStyle/>
          <a:p>
            <a:pPr algn="r"/>
            <a:r>
              <a:rPr lang="en-US" sz="3200" b="1" i="1" u="sng" dirty="0" smtClean="0">
                <a:effectLst>
                  <a:outerShdw blurRad="38100" dist="38100" dir="2700000" algn="tl">
                    <a:srgbClr val="000000">
                      <a:alpha val="43137"/>
                    </a:srgbClr>
                  </a:outerShdw>
                </a:effectLst>
              </a:rPr>
              <a:t>Postmodernism</a:t>
            </a:r>
            <a:r>
              <a:rPr lang="en-US" sz="3200" b="1" i="1" dirty="0" smtClean="0">
                <a:effectLst>
                  <a:outerShdw blurRad="38100" dist="38100" dir="2700000" algn="tl">
                    <a:srgbClr val="000000">
                      <a:alpha val="43137"/>
                    </a:srgbClr>
                  </a:outerShdw>
                </a:effectLst>
              </a:rPr>
              <a:t>:</a:t>
            </a:r>
          </a:p>
          <a:p>
            <a:pPr algn="r"/>
            <a:r>
              <a:rPr lang="en-US" sz="3200" b="1" dirty="0" smtClean="0">
                <a:effectLst>
                  <a:outerShdw blurRad="38100" dist="38100" dir="2700000" algn="tl">
                    <a:srgbClr val="000000">
                      <a:alpha val="43137"/>
                    </a:srgbClr>
                  </a:outerShdw>
                </a:effectLst>
              </a:rPr>
              <a:t>Theory that division of art works into modernists categories, such as realism &amp; departures of realism, is artificial. Postmodernist works mix realistic and nonrealistic elements as well as techniques from popular &amp; traditional art.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255" y="0"/>
            <a:ext cx="5405845" cy="32260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179" y="3226069"/>
            <a:ext cx="4446539" cy="29440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14683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2919</TotalTime>
  <Words>1569</Words>
  <Application>Microsoft Office PowerPoint</Application>
  <PresentationFormat>Widescreen</PresentationFormat>
  <Paragraphs>259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Corbel</vt:lpstr>
      <vt:lpstr>Parallax</vt:lpstr>
      <vt:lpstr>Contemporary Theatre  in the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Theatre  in the United States</dc:title>
  <dc:creator>Toni del</dc:creator>
  <cp:lastModifiedBy>Toni del</cp:lastModifiedBy>
  <cp:revision>115</cp:revision>
  <dcterms:created xsi:type="dcterms:W3CDTF">2017-11-16T07:40:39Z</dcterms:created>
  <dcterms:modified xsi:type="dcterms:W3CDTF">2017-11-18T08:20:14Z</dcterms:modified>
</cp:coreProperties>
</file>