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11" r:id="rId2"/>
    <p:sldMasterId id="2147483739" r:id="rId3"/>
    <p:sldMasterId id="2147483726" r:id="rId4"/>
    <p:sldMasterId id="2147483696" r:id="rId5"/>
  </p:sldMasterIdLst>
  <p:notesMasterIdLst>
    <p:notesMasterId r:id="rId51"/>
  </p:notesMasterIdLst>
  <p:sldIdLst>
    <p:sldId id="262" r:id="rId6"/>
    <p:sldId id="266" r:id="rId7"/>
    <p:sldId id="269" r:id="rId8"/>
    <p:sldId id="270"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7" r:id="rId24"/>
    <p:sldId id="298" r:id="rId25"/>
    <p:sldId id="300" r:id="rId26"/>
    <p:sldId id="301" r:id="rId27"/>
    <p:sldId id="302" r:id="rId28"/>
    <p:sldId id="303"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B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p:cViewPr varScale="1">
        <p:scale>
          <a:sx n="116" d="100"/>
          <a:sy n="116" d="100"/>
        </p:scale>
        <p:origin x="270"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296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9E539A-EDBD-4363-AD2B-BED46DE6325F}" type="datetimeFigureOut">
              <a:rPr lang="en-US" smtClean="0"/>
              <a:t>10/20/2017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B84E27-3FFF-451A-9C57-3EF3EDE650A3}" type="slidenum">
              <a:rPr lang="en-US" smtClean="0"/>
              <a:t>‹#›</a:t>
            </a:fld>
            <a:endParaRPr lang="en-US"/>
          </a:p>
        </p:txBody>
      </p:sp>
    </p:spTree>
    <p:extLst>
      <p:ext uri="{BB962C8B-B14F-4D97-AF65-F5344CB8AC3E}">
        <p14:creationId xmlns:p14="http://schemas.microsoft.com/office/powerpoint/2010/main" val="955376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Mia Chung’s new play </a:t>
            </a:r>
            <a:r>
              <a:rPr lang="en-US" i="1" dirty="0" smtClean="0"/>
              <a:t>You For Me For You,</a:t>
            </a:r>
            <a:r>
              <a:rPr lang="en-US" dirty="0" smtClean="0"/>
              <a:t> and “The Tempest”</a:t>
            </a:r>
            <a:endParaRPr lang="en-US" dirty="0"/>
          </a:p>
        </p:txBody>
      </p:sp>
      <p:sp>
        <p:nvSpPr>
          <p:cNvPr id="4" name="Slide Number Placeholder 3"/>
          <p:cNvSpPr>
            <a:spLocks noGrp="1"/>
          </p:cNvSpPr>
          <p:nvPr>
            <p:ph type="sldNum" sz="quarter" idx="10"/>
          </p:nvPr>
        </p:nvSpPr>
        <p:spPr/>
        <p:txBody>
          <a:bodyPr/>
          <a:lstStyle/>
          <a:p>
            <a:fld id="{B6B84E27-3FFF-451A-9C57-3EF3EDE650A3}" type="slidenum">
              <a:rPr lang="en-US" smtClean="0"/>
              <a:t>14</a:t>
            </a:fld>
            <a:endParaRPr lang="en-US"/>
          </a:p>
        </p:txBody>
      </p:sp>
    </p:spTree>
    <p:extLst>
      <p:ext uri="{BB962C8B-B14F-4D97-AF65-F5344CB8AC3E}">
        <p14:creationId xmlns:p14="http://schemas.microsoft.com/office/powerpoint/2010/main" val="2725060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B84E27-3FFF-451A-9C57-3EF3EDE650A3}" type="slidenum">
              <a:rPr lang="en-US" smtClean="0"/>
              <a:t>17</a:t>
            </a:fld>
            <a:endParaRPr lang="en-US"/>
          </a:p>
        </p:txBody>
      </p:sp>
    </p:spTree>
    <p:extLst>
      <p:ext uri="{BB962C8B-B14F-4D97-AF65-F5344CB8AC3E}">
        <p14:creationId xmlns:p14="http://schemas.microsoft.com/office/powerpoint/2010/main" val="3413970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B84E27-3FFF-451A-9C57-3EF3EDE650A3}" type="slidenum">
              <a:rPr lang="en-US" smtClean="0"/>
              <a:t>18</a:t>
            </a:fld>
            <a:endParaRPr lang="en-US"/>
          </a:p>
        </p:txBody>
      </p:sp>
    </p:spTree>
    <p:extLst>
      <p:ext uri="{BB962C8B-B14F-4D97-AF65-F5344CB8AC3E}">
        <p14:creationId xmlns:p14="http://schemas.microsoft.com/office/powerpoint/2010/main" val="1522763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72440" y="2194560"/>
            <a:ext cx="11247120" cy="1739347"/>
          </a:xfrm>
        </p:spPr>
        <p:txBody>
          <a:bodyPr tIns="45720" bIns="45720" anchor="ctr">
            <a:normAutofit/>
          </a:bodyPr>
          <a:lstStyle>
            <a:lvl1pPr algn="ctr">
              <a:lnSpc>
                <a:spcPct val="80000"/>
              </a:lnSpc>
              <a:defRPr sz="6000" spc="15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42900" y="3915938"/>
            <a:ext cx="11506200" cy="457200"/>
          </a:xfrm>
        </p:spPr>
        <p:txBody>
          <a:bodyPr>
            <a:normAutofit/>
          </a:bodyPr>
          <a:lstStyle>
            <a:lvl1pPr marL="0" indent="0" algn="ctr">
              <a:buNone/>
              <a:defRPr sz="2000">
                <a:solidFill>
                  <a:srgbClr val="FFFFFF"/>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40B195C-043D-4C7D-B597-F8693C9F22B9}" type="slidenum">
              <a:rPr lang="en-US" smtClean="0"/>
              <a:t>‹#›</a:t>
            </a:fld>
            <a:endParaRPr lang="en-US"/>
          </a:p>
        </p:txBody>
      </p:sp>
    </p:spTree>
    <p:extLst>
      <p:ext uri="{BB962C8B-B14F-4D97-AF65-F5344CB8AC3E}">
        <p14:creationId xmlns:p14="http://schemas.microsoft.com/office/powerpoint/2010/main" val="4197198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5A354B-BECD-44DF-BCB9-C6930E847FB8}"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B195C-043D-4C7D-B597-F8693C9F22B9}" type="slidenum">
              <a:rPr lang="en-US" smtClean="0"/>
              <a:t>‹#›</a:t>
            </a:fld>
            <a:endParaRPr lang="en-US"/>
          </a:p>
        </p:txBody>
      </p:sp>
    </p:spTree>
    <p:extLst>
      <p:ext uri="{BB962C8B-B14F-4D97-AF65-F5344CB8AC3E}">
        <p14:creationId xmlns:p14="http://schemas.microsoft.com/office/powerpoint/2010/main" val="210323285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5A354B-BECD-44DF-BCB9-C6930E847FB8}"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B195C-043D-4C7D-B597-F8693C9F22B9}" type="slidenum">
              <a:rPr lang="en-US" smtClean="0"/>
              <a:t>‹#›</a:t>
            </a:fld>
            <a:endParaRPr lang="en-US"/>
          </a:p>
        </p:txBody>
      </p:sp>
    </p:spTree>
    <p:extLst>
      <p:ext uri="{BB962C8B-B14F-4D97-AF65-F5344CB8AC3E}">
        <p14:creationId xmlns:p14="http://schemas.microsoft.com/office/powerpoint/2010/main" val="3946719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B195C-043D-4C7D-B597-F8693C9F22B9}" type="slidenum">
              <a:rPr lang="en-US" smtClean="0"/>
              <a:t>‹#›</a:t>
            </a:fld>
            <a:endParaRPr lang="en-US"/>
          </a:p>
        </p:txBody>
      </p:sp>
    </p:spTree>
    <p:extLst>
      <p:ext uri="{BB962C8B-B14F-4D97-AF65-F5344CB8AC3E}">
        <p14:creationId xmlns:p14="http://schemas.microsoft.com/office/powerpoint/2010/main" val="1787268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840B195C-043D-4C7D-B597-F8693C9F22B9}" type="slidenum">
              <a:rPr lang="en-US" smtClean="0"/>
              <a:t>‹#›</a:t>
            </a:fld>
            <a:endParaRPr lang="en-US"/>
          </a:p>
        </p:txBody>
      </p:sp>
    </p:spTree>
    <p:extLst>
      <p:ext uri="{BB962C8B-B14F-4D97-AF65-F5344CB8AC3E}">
        <p14:creationId xmlns:p14="http://schemas.microsoft.com/office/powerpoint/2010/main" val="3773003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gradFill>
          <a:gsLst>
            <a:gs pos="0">
              <a:schemeClr val="accent1">
                <a:lumMod val="5000"/>
                <a:lumOff val="95000"/>
              </a:schemeClr>
            </a:gs>
            <a:gs pos="59000">
              <a:schemeClr val="tx2"/>
            </a:gs>
            <a:gs pos="100000">
              <a:schemeClr val="accent1">
                <a:lumMod val="45000"/>
                <a:lumOff val="5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75488" y="2194560"/>
            <a:ext cx="4846790" cy="1737360"/>
          </a:xfrm>
        </p:spPr>
        <p:txBody>
          <a:bodyPr anchor="ctr">
            <a:noAutofit/>
          </a:bodyPr>
          <a:lstStyle>
            <a:lvl1pPr algn="ctr">
              <a:lnSpc>
                <a:spcPct val="80000"/>
              </a:lnSpc>
              <a:defRPr sz="6000" b="0" i="0" spc="150" baseline="0">
                <a:solidFill>
                  <a:srgbClr val="002060"/>
                </a:solidFill>
                <a:effectLst>
                  <a:outerShdw blurRad="38100" dist="38100" dir="2700000" algn="tl">
                    <a:srgbClr val="000000">
                      <a:alpha val="43137"/>
                    </a:srgbClr>
                  </a:outerShdw>
                </a:effectLst>
              </a:defRPr>
            </a:lvl1pPr>
          </a:lstStyle>
          <a:p>
            <a:r>
              <a:rPr lang="en-US" dirty="0" smtClean="0"/>
              <a:t>Scenery</a:t>
            </a:r>
            <a:endParaRPr lang="en-US" dirty="0"/>
          </a:p>
        </p:txBody>
      </p:sp>
      <p:sp>
        <p:nvSpPr>
          <p:cNvPr id="3" name="Text Placeholder 2"/>
          <p:cNvSpPr>
            <a:spLocks noGrp="1"/>
          </p:cNvSpPr>
          <p:nvPr>
            <p:ph type="body" idx="1" hasCustomPrompt="1"/>
          </p:nvPr>
        </p:nvSpPr>
        <p:spPr>
          <a:xfrm>
            <a:off x="347472" y="3911827"/>
            <a:ext cx="4974806" cy="457200"/>
          </a:xfrm>
        </p:spPr>
        <p:txBody>
          <a:bodyPr anchor="t">
            <a:normAutofit/>
          </a:bodyPr>
          <a:lstStyle>
            <a:lvl1pPr marL="0" indent="0" algn="ctr">
              <a:buNone/>
              <a:defRPr sz="2000" b="1">
                <a:solidFill>
                  <a:srgbClr val="00206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9</a:t>
            </a:r>
          </a:p>
        </p:txBody>
      </p:sp>
      <p:sp>
        <p:nvSpPr>
          <p:cNvPr id="4" name="Date Placeholder 3"/>
          <p:cNvSpPr>
            <a:spLocks noGrp="1"/>
          </p:cNvSpPr>
          <p:nvPr>
            <p:ph type="dt" sz="half" idx="10"/>
          </p:nvPr>
        </p:nvSpPr>
        <p:spPr/>
        <p:txBody>
          <a:bodyPr/>
          <a:lstStyle>
            <a:lvl1pPr>
              <a:defRPr>
                <a:solidFill>
                  <a:schemeClr val="tx1"/>
                </a:solidFill>
              </a:defRPr>
            </a:lvl1p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40B195C-043D-4C7D-B597-F8693C9F22B9}"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278" y="299964"/>
            <a:ext cx="6592354" cy="440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3754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3_Section Header">
    <p:bg>
      <p:bgPr>
        <a:gradFill>
          <a:gsLst>
            <a:gs pos="0">
              <a:schemeClr val="accent1">
                <a:lumMod val="5000"/>
                <a:lumOff val="95000"/>
              </a:schemeClr>
            </a:gs>
            <a:gs pos="59000">
              <a:schemeClr val="tx2"/>
            </a:gs>
            <a:gs pos="100000">
              <a:schemeClr val="accent1">
                <a:lumMod val="45000"/>
                <a:lumOff val="5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75488" y="2194560"/>
            <a:ext cx="4846790" cy="1737360"/>
          </a:xfrm>
        </p:spPr>
        <p:txBody>
          <a:bodyPr anchor="ctr">
            <a:noAutofit/>
          </a:bodyPr>
          <a:lstStyle>
            <a:lvl1pPr algn="ctr">
              <a:lnSpc>
                <a:spcPct val="80000"/>
              </a:lnSpc>
              <a:defRPr sz="6000" b="0" i="0" spc="150" baseline="0">
                <a:solidFill>
                  <a:srgbClr val="002060"/>
                </a:solidFill>
                <a:effectLst>
                  <a:outerShdw blurRad="38100" dist="38100" dir="2700000" algn="tl">
                    <a:srgbClr val="000000">
                      <a:alpha val="43137"/>
                    </a:srgbClr>
                  </a:outerShdw>
                </a:effectLst>
              </a:defRPr>
            </a:lvl1pPr>
          </a:lstStyle>
          <a:p>
            <a:r>
              <a:rPr lang="en-US" dirty="0" smtClean="0"/>
              <a:t>Scenery</a:t>
            </a:r>
            <a:endParaRPr lang="en-US" dirty="0"/>
          </a:p>
        </p:txBody>
      </p:sp>
      <p:sp>
        <p:nvSpPr>
          <p:cNvPr id="3" name="Text Placeholder 2"/>
          <p:cNvSpPr>
            <a:spLocks noGrp="1"/>
          </p:cNvSpPr>
          <p:nvPr>
            <p:ph type="body" idx="1" hasCustomPrompt="1"/>
          </p:nvPr>
        </p:nvSpPr>
        <p:spPr>
          <a:xfrm>
            <a:off x="347472" y="3911827"/>
            <a:ext cx="4974806" cy="457200"/>
          </a:xfrm>
        </p:spPr>
        <p:txBody>
          <a:bodyPr anchor="t">
            <a:normAutofit/>
          </a:bodyPr>
          <a:lstStyle>
            <a:lvl1pPr marL="0" indent="0" algn="ctr">
              <a:buNone/>
              <a:defRPr sz="2000" b="1">
                <a:solidFill>
                  <a:srgbClr val="00206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9</a:t>
            </a:r>
          </a:p>
        </p:txBody>
      </p:sp>
      <p:sp>
        <p:nvSpPr>
          <p:cNvPr id="4" name="Date Placeholder 3"/>
          <p:cNvSpPr>
            <a:spLocks noGrp="1"/>
          </p:cNvSpPr>
          <p:nvPr>
            <p:ph type="dt" sz="half" idx="10"/>
          </p:nvPr>
        </p:nvSpPr>
        <p:spPr/>
        <p:txBody>
          <a:bodyPr/>
          <a:lstStyle>
            <a:lvl1pPr>
              <a:defRPr>
                <a:solidFill>
                  <a:schemeClr val="tx1"/>
                </a:solidFill>
              </a:defRPr>
            </a:lvl1p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40B195C-043D-4C7D-B597-F8693C9F22B9}"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278" y="299964"/>
            <a:ext cx="6592354" cy="440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79953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4_Section Header">
    <p:bg>
      <p:bgPr>
        <a:gradFill>
          <a:gsLst>
            <a:gs pos="0">
              <a:schemeClr val="accent1">
                <a:lumMod val="5000"/>
                <a:lumOff val="95000"/>
              </a:schemeClr>
            </a:gs>
            <a:gs pos="59000">
              <a:schemeClr val="tx2"/>
            </a:gs>
            <a:gs pos="100000">
              <a:schemeClr val="accent1">
                <a:lumMod val="45000"/>
                <a:lumOff val="5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75488" y="2194560"/>
            <a:ext cx="4846790" cy="1737360"/>
          </a:xfrm>
        </p:spPr>
        <p:txBody>
          <a:bodyPr anchor="ctr">
            <a:noAutofit/>
          </a:bodyPr>
          <a:lstStyle>
            <a:lvl1pPr algn="ctr">
              <a:lnSpc>
                <a:spcPct val="80000"/>
              </a:lnSpc>
              <a:defRPr sz="6000" b="0" i="0" spc="150" baseline="0">
                <a:solidFill>
                  <a:srgbClr val="002060"/>
                </a:solidFill>
                <a:effectLst>
                  <a:outerShdw blurRad="38100" dist="38100" dir="2700000" algn="tl">
                    <a:srgbClr val="000000">
                      <a:alpha val="43137"/>
                    </a:srgbClr>
                  </a:outerShdw>
                </a:effectLst>
              </a:defRPr>
            </a:lvl1pPr>
          </a:lstStyle>
          <a:p>
            <a:r>
              <a:rPr lang="en-US" dirty="0" smtClean="0"/>
              <a:t>Scenery</a:t>
            </a:r>
            <a:endParaRPr lang="en-US" dirty="0"/>
          </a:p>
        </p:txBody>
      </p:sp>
      <p:sp>
        <p:nvSpPr>
          <p:cNvPr id="3" name="Text Placeholder 2"/>
          <p:cNvSpPr>
            <a:spLocks noGrp="1"/>
          </p:cNvSpPr>
          <p:nvPr>
            <p:ph type="body" idx="1" hasCustomPrompt="1"/>
          </p:nvPr>
        </p:nvSpPr>
        <p:spPr>
          <a:xfrm>
            <a:off x="347472" y="3911827"/>
            <a:ext cx="4974806" cy="457200"/>
          </a:xfrm>
        </p:spPr>
        <p:txBody>
          <a:bodyPr anchor="t">
            <a:normAutofit/>
          </a:bodyPr>
          <a:lstStyle>
            <a:lvl1pPr marL="0" indent="0" algn="ctr">
              <a:buNone/>
              <a:defRPr sz="2000" b="1">
                <a:solidFill>
                  <a:srgbClr val="00206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9</a:t>
            </a:r>
          </a:p>
        </p:txBody>
      </p:sp>
      <p:sp>
        <p:nvSpPr>
          <p:cNvPr id="4" name="Date Placeholder 3"/>
          <p:cNvSpPr>
            <a:spLocks noGrp="1"/>
          </p:cNvSpPr>
          <p:nvPr>
            <p:ph type="dt" sz="half" idx="10"/>
          </p:nvPr>
        </p:nvSpPr>
        <p:spPr/>
        <p:txBody>
          <a:bodyPr/>
          <a:lstStyle>
            <a:lvl1pPr>
              <a:defRPr>
                <a:solidFill>
                  <a:schemeClr val="tx1"/>
                </a:solidFill>
              </a:defRPr>
            </a:lvl1p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40B195C-043D-4C7D-B597-F8693C9F22B9}"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278" y="299964"/>
            <a:ext cx="6592354" cy="440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52407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5_Section Header">
    <p:bg>
      <p:bgPr>
        <a:gradFill>
          <a:gsLst>
            <a:gs pos="0">
              <a:schemeClr val="accent1">
                <a:lumMod val="5000"/>
                <a:lumOff val="95000"/>
              </a:schemeClr>
            </a:gs>
            <a:gs pos="59000">
              <a:schemeClr val="tx2"/>
            </a:gs>
            <a:gs pos="100000">
              <a:schemeClr val="accent1">
                <a:lumMod val="45000"/>
                <a:lumOff val="5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75488" y="2194560"/>
            <a:ext cx="4846790" cy="1737360"/>
          </a:xfrm>
        </p:spPr>
        <p:txBody>
          <a:bodyPr anchor="ctr">
            <a:noAutofit/>
          </a:bodyPr>
          <a:lstStyle>
            <a:lvl1pPr algn="ctr">
              <a:lnSpc>
                <a:spcPct val="80000"/>
              </a:lnSpc>
              <a:defRPr sz="6000" b="0" i="0" spc="150" baseline="0">
                <a:solidFill>
                  <a:srgbClr val="002060"/>
                </a:solidFill>
                <a:effectLst>
                  <a:outerShdw blurRad="38100" dist="38100" dir="2700000" algn="tl">
                    <a:srgbClr val="000000">
                      <a:alpha val="43137"/>
                    </a:srgbClr>
                  </a:outerShdw>
                </a:effectLst>
              </a:defRPr>
            </a:lvl1pPr>
          </a:lstStyle>
          <a:p>
            <a:r>
              <a:rPr lang="en-US" dirty="0" smtClean="0"/>
              <a:t>Scenery</a:t>
            </a:r>
            <a:endParaRPr lang="en-US" dirty="0"/>
          </a:p>
        </p:txBody>
      </p:sp>
      <p:sp>
        <p:nvSpPr>
          <p:cNvPr id="3" name="Text Placeholder 2"/>
          <p:cNvSpPr>
            <a:spLocks noGrp="1"/>
          </p:cNvSpPr>
          <p:nvPr>
            <p:ph type="body" idx="1" hasCustomPrompt="1"/>
          </p:nvPr>
        </p:nvSpPr>
        <p:spPr>
          <a:xfrm>
            <a:off x="347472" y="3911827"/>
            <a:ext cx="4974806" cy="457200"/>
          </a:xfrm>
        </p:spPr>
        <p:txBody>
          <a:bodyPr anchor="t">
            <a:normAutofit/>
          </a:bodyPr>
          <a:lstStyle>
            <a:lvl1pPr marL="0" indent="0" algn="ctr">
              <a:buNone/>
              <a:defRPr sz="2000" b="1">
                <a:solidFill>
                  <a:srgbClr val="00206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9</a:t>
            </a:r>
          </a:p>
        </p:txBody>
      </p:sp>
      <p:sp>
        <p:nvSpPr>
          <p:cNvPr id="4" name="Date Placeholder 3"/>
          <p:cNvSpPr>
            <a:spLocks noGrp="1"/>
          </p:cNvSpPr>
          <p:nvPr>
            <p:ph type="dt" sz="half" idx="10"/>
          </p:nvPr>
        </p:nvSpPr>
        <p:spPr/>
        <p:txBody>
          <a:bodyPr/>
          <a:lstStyle>
            <a:lvl1pPr>
              <a:defRPr>
                <a:solidFill>
                  <a:schemeClr val="tx1"/>
                </a:solidFill>
              </a:defRPr>
            </a:lvl1p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40B195C-043D-4C7D-B597-F8693C9F22B9}"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278" y="299964"/>
            <a:ext cx="6592354" cy="440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80681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650A8D-4591-4306-B427-E9956A7C961E}"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2FBCEF-B712-4163-8789-AFE5C305D38F}" type="slidenum">
              <a:rPr lang="en-US" smtClean="0"/>
              <a:t>‹#›</a:t>
            </a:fld>
            <a:endParaRPr lang="en-US"/>
          </a:p>
        </p:txBody>
      </p:sp>
    </p:spTree>
    <p:extLst>
      <p:ext uri="{BB962C8B-B14F-4D97-AF65-F5344CB8AC3E}">
        <p14:creationId xmlns:p14="http://schemas.microsoft.com/office/powerpoint/2010/main" val="231585347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gradFill>
          <a:gsLst>
            <a:gs pos="0">
              <a:schemeClr val="accent1">
                <a:lumMod val="5000"/>
                <a:lumOff val="95000"/>
              </a:schemeClr>
            </a:gs>
            <a:gs pos="59000">
              <a:schemeClr val="tx2"/>
            </a:gs>
            <a:gs pos="100000">
              <a:schemeClr val="accent1">
                <a:lumMod val="45000"/>
                <a:lumOff val="55000"/>
              </a:schemeClr>
            </a:gs>
            <a:gs pos="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75488" y="2194560"/>
            <a:ext cx="4846790" cy="1737360"/>
          </a:xfrm>
        </p:spPr>
        <p:txBody>
          <a:bodyPr anchor="ctr">
            <a:noAutofit/>
          </a:bodyPr>
          <a:lstStyle>
            <a:lvl1pPr algn="ctr">
              <a:lnSpc>
                <a:spcPct val="80000"/>
              </a:lnSpc>
              <a:defRPr sz="6000" b="0" i="0" spc="150" baseline="0">
                <a:solidFill>
                  <a:srgbClr val="002060"/>
                </a:solidFill>
                <a:effectLst>
                  <a:outerShdw blurRad="38100" dist="38100" dir="2700000" algn="tl">
                    <a:srgbClr val="000000">
                      <a:alpha val="43137"/>
                    </a:srgbClr>
                  </a:outerShdw>
                </a:effectLst>
              </a:defRPr>
            </a:lvl1pPr>
          </a:lstStyle>
          <a:p>
            <a:r>
              <a:rPr lang="en-US" dirty="0" smtClean="0"/>
              <a:t>Scenery</a:t>
            </a:r>
            <a:endParaRPr lang="en-US" dirty="0"/>
          </a:p>
        </p:txBody>
      </p:sp>
      <p:sp>
        <p:nvSpPr>
          <p:cNvPr id="3" name="Text Placeholder 2"/>
          <p:cNvSpPr>
            <a:spLocks noGrp="1"/>
          </p:cNvSpPr>
          <p:nvPr>
            <p:ph type="body" idx="1" hasCustomPrompt="1"/>
          </p:nvPr>
        </p:nvSpPr>
        <p:spPr>
          <a:xfrm>
            <a:off x="347472" y="3911827"/>
            <a:ext cx="4974806" cy="457200"/>
          </a:xfrm>
        </p:spPr>
        <p:txBody>
          <a:bodyPr anchor="t">
            <a:normAutofit/>
          </a:bodyPr>
          <a:lstStyle>
            <a:lvl1pPr marL="0" indent="0" algn="ctr">
              <a:buNone/>
              <a:defRPr sz="2000" b="1">
                <a:solidFill>
                  <a:srgbClr val="00206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9</a:t>
            </a:r>
          </a:p>
        </p:txBody>
      </p:sp>
      <p:sp>
        <p:nvSpPr>
          <p:cNvPr id="4" name="Date Placeholder 3"/>
          <p:cNvSpPr>
            <a:spLocks noGrp="1"/>
          </p:cNvSpPr>
          <p:nvPr>
            <p:ph type="dt" sz="half" idx="10"/>
          </p:nvPr>
        </p:nvSpPr>
        <p:spPr/>
        <p:txBody>
          <a:bodyPr/>
          <a:lstStyle>
            <a:lvl1pPr>
              <a:defRPr>
                <a:solidFill>
                  <a:schemeClr val="tx1"/>
                </a:solidFill>
              </a:defRPr>
            </a:lvl1p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40B195C-043D-4C7D-B597-F8693C9F22B9}"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278" y="299964"/>
            <a:ext cx="6592354" cy="440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4228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0B195C-043D-4C7D-B597-F8693C9F22B9}" type="slidenum">
              <a:rPr lang="en-US" smtClean="0"/>
              <a:t>‹#›</a:t>
            </a:fld>
            <a:endParaRPr lang="en-US"/>
          </a:p>
        </p:txBody>
      </p:sp>
    </p:spTree>
    <p:extLst>
      <p:ext uri="{BB962C8B-B14F-4D97-AF65-F5344CB8AC3E}">
        <p14:creationId xmlns:p14="http://schemas.microsoft.com/office/powerpoint/2010/main" val="37026510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650A8D-4591-4306-B427-E9956A7C961E}"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FBCEF-B712-4163-8789-AFE5C305D38F}" type="slidenum">
              <a:rPr lang="en-US" smtClean="0"/>
              <a:t>‹#›</a:t>
            </a:fld>
            <a:endParaRPr lang="en-US"/>
          </a:p>
        </p:txBody>
      </p:sp>
    </p:spTree>
    <p:extLst>
      <p:ext uri="{BB962C8B-B14F-4D97-AF65-F5344CB8AC3E}">
        <p14:creationId xmlns:p14="http://schemas.microsoft.com/office/powerpoint/2010/main" val="1804132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650A8D-4591-4306-B427-E9956A7C961E}"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FBCEF-B712-4163-8789-AFE5C305D38F}" type="slidenum">
              <a:rPr lang="en-US" smtClean="0"/>
              <a:t>‹#›</a:t>
            </a:fld>
            <a:endParaRPr lang="en-US"/>
          </a:p>
        </p:txBody>
      </p:sp>
    </p:spTree>
    <p:extLst>
      <p:ext uri="{BB962C8B-B14F-4D97-AF65-F5344CB8AC3E}">
        <p14:creationId xmlns:p14="http://schemas.microsoft.com/office/powerpoint/2010/main" val="2979922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5650A8D-4591-4306-B427-E9956A7C961E}"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FBCEF-B712-4163-8789-AFE5C305D38F}" type="slidenum">
              <a:rPr lang="en-US" smtClean="0"/>
              <a:t>‹#›</a:t>
            </a:fld>
            <a:endParaRPr lang="en-US"/>
          </a:p>
        </p:txBody>
      </p:sp>
    </p:spTree>
    <p:extLst>
      <p:ext uri="{BB962C8B-B14F-4D97-AF65-F5344CB8AC3E}">
        <p14:creationId xmlns:p14="http://schemas.microsoft.com/office/powerpoint/2010/main" val="2396567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5650A8D-4591-4306-B427-E9956A7C961E}"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FBCEF-B712-4163-8789-AFE5C305D38F}" type="slidenum">
              <a:rPr lang="en-US" smtClean="0"/>
              <a:t>‹#›</a:t>
            </a:fld>
            <a:endParaRPr lang="en-US"/>
          </a:p>
        </p:txBody>
      </p:sp>
    </p:spTree>
    <p:extLst>
      <p:ext uri="{BB962C8B-B14F-4D97-AF65-F5344CB8AC3E}">
        <p14:creationId xmlns:p14="http://schemas.microsoft.com/office/powerpoint/2010/main" val="1212970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5650A8D-4591-4306-B427-E9956A7C961E}"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2FBCEF-B712-4163-8789-AFE5C305D38F}" type="slidenum">
              <a:rPr lang="en-US" smtClean="0"/>
              <a:t>‹#›</a:t>
            </a:fld>
            <a:endParaRPr lang="en-US"/>
          </a:p>
        </p:txBody>
      </p:sp>
    </p:spTree>
    <p:extLst>
      <p:ext uri="{BB962C8B-B14F-4D97-AF65-F5344CB8AC3E}">
        <p14:creationId xmlns:p14="http://schemas.microsoft.com/office/powerpoint/2010/main" val="2813702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650A8D-4591-4306-B427-E9956A7C961E}"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2FBCEF-B712-4163-8789-AFE5C305D38F}" type="slidenum">
              <a:rPr lang="en-US" smtClean="0"/>
              <a:t>‹#›</a:t>
            </a:fld>
            <a:endParaRPr lang="en-US"/>
          </a:p>
        </p:txBody>
      </p:sp>
    </p:spTree>
    <p:extLst>
      <p:ext uri="{BB962C8B-B14F-4D97-AF65-F5344CB8AC3E}">
        <p14:creationId xmlns:p14="http://schemas.microsoft.com/office/powerpoint/2010/main" val="2107979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650A8D-4591-4306-B427-E9956A7C961E}"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2FBCEF-B712-4163-8789-AFE5C305D38F}" type="slidenum">
              <a:rPr lang="en-US" smtClean="0"/>
              <a:t>‹#›</a:t>
            </a:fld>
            <a:endParaRPr lang="en-US"/>
          </a:p>
        </p:txBody>
      </p:sp>
    </p:spTree>
    <p:extLst>
      <p:ext uri="{BB962C8B-B14F-4D97-AF65-F5344CB8AC3E}">
        <p14:creationId xmlns:p14="http://schemas.microsoft.com/office/powerpoint/2010/main" val="432781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650A8D-4591-4306-B427-E9956A7C961E}"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FBCEF-B712-4163-8789-AFE5C305D38F}" type="slidenum">
              <a:rPr lang="en-US" smtClean="0"/>
              <a:t>‹#›</a:t>
            </a:fld>
            <a:endParaRPr lang="en-US"/>
          </a:p>
        </p:txBody>
      </p:sp>
    </p:spTree>
    <p:extLst>
      <p:ext uri="{BB962C8B-B14F-4D97-AF65-F5344CB8AC3E}">
        <p14:creationId xmlns:p14="http://schemas.microsoft.com/office/powerpoint/2010/main" val="14758904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650A8D-4591-4306-B427-E9956A7C961E}"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FBCEF-B712-4163-8789-AFE5C305D38F}" type="slidenum">
              <a:rPr lang="en-US" smtClean="0"/>
              <a:t>‹#›</a:t>
            </a:fld>
            <a:endParaRPr lang="en-US"/>
          </a:p>
        </p:txBody>
      </p:sp>
    </p:spTree>
    <p:extLst>
      <p:ext uri="{BB962C8B-B14F-4D97-AF65-F5344CB8AC3E}">
        <p14:creationId xmlns:p14="http://schemas.microsoft.com/office/powerpoint/2010/main" val="3312646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650A8D-4591-4306-B427-E9956A7C961E}"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FBCEF-B712-4163-8789-AFE5C305D38F}" type="slidenum">
              <a:rPr lang="en-US" smtClean="0"/>
              <a:t>‹#›</a:t>
            </a:fld>
            <a:endParaRPr lang="en-US"/>
          </a:p>
        </p:txBody>
      </p:sp>
    </p:spTree>
    <p:extLst>
      <p:ext uri="{BB962C8B-B14F-4D97-AF65-F5344CB8AC3E}">
        <p14:creationId xmlns:p14="http://schemas.microsoft.com/office/powerpoint/2010/main" val="3328044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75488" y="2194560"/>
            <a:ext cx="4846790" cy="1737360"/>
          </a:xfrm>
        </p:spPr>
        <p:txBody>
          <a:bodyPr anchor="ctr">
            <a:noAutofit/>
          </a:bodyPr>
          <a:lstStyle>
            <a:lvl1pPr algn="ctr">
              <a:lnSpc>
                <a:spcPct val="80000"/>
              </a:lnSpc>
              <a:defRPr sz="6000" b="0" i="0" spc="150" baseline="0">
                <a:solidFill>
                  <a:srgbClr val="002060"/>
                </a:solidFill>
                <a:effectLst>
                  <a:outerShdw blurRad="38100" dist="38100" dir="2700000" algn="tl">
                    <a:srgbClr val="000000">
                      <a:alpha val="43137"/>
                    </a:srgbClr>
                  </a:outerShdw>
                </a:effectLst>
              </a:defRPr>
            </a:lvl1pPr>
          </a:lstStyle>
          <a:p>
            <a:r>
              <a:rPr lang="en-US" dirty="0" smtClean="0"/>
              <a:t>Scenery</a:t>
            </a:r>
            <a:endParaRPr lang="en-US" dirty="0"/>
          </a:p>
        </p:txBody>
      </p:sp>
      <p:sp>
        <p:nvSpPr>
          <p:cNvPr id="3" name="Text Placeholder 2"/>
          <p:cNvSpPr>
            <a:spLocks noGrp="1"/>
          </p:cNvSpPr>
          <p:nvPr>
            <p:ph type="body" idx="1" hasCustomPrompt="1"/>
          </p:nvPr>
        </p:nvSpPr>
        <p:spPr>
          <a:xfrm>
            <a:off x="347472" y="3911827"/>
            <a:ext cx="4974806" cy="457200"/>
          </a:xfrm>
        </p:spPr>
        <p:txBody>
          <a:bodyPr anchor="t">
            <a:normAutofit/>
          </a:bodyPr>
          <a:lstStyle>
            <a:lvl1pPr marL="0" indent="0" algn="ctr">
              <a:buNone/>
              <a:defRPr sz="2000" b="1">
                <a:solidFill>
                  <a:srgbClr val="00206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9</a:t>
            </a:r>
          </a:p>
        </p:txBody>
      </p:sp>
      <p:sp>
        <p:nvSpPr>
          <p:cNvPr id="4" name="Date Placeholder 3"/>
          <p:cNvSpPr>
            <a:spLocks noGrp="1"/>
          </p:cNvSpPr>
          <p:nvPr>
            <p:ph type="dt" sz="half" idx="10"/>
          </p:nvPr>
        </p:nvSpPr>
        <p:spPr/>
        <p:txBody>
          <a:bodyPr/>
          <a:lstStyle>
            <a:lvl1pPr>
              <a:defRPr>
                <a:solidFill>
                  <a:schemeClr val="tx1"/>
                </a:solidFill>
              </a:defRPr>
            </a:lvl1p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40B195C-043D-4C7D-B597-F8693C9F22B9}"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278" y="299964"/>
            <a:ext cx="6592354" cy="440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02212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5650A8D-4591-4306-B427-E9956A7C961E}"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FBCEF-B712-4163-8789-AFE5C305D38F}" type="slidenum">
              <a:rPr lang="en-US" smtClean="0"/>
              <a:t>‹#›</a:t>
            </a:fld>
            <a:endParaRPr lang="en-US"/>
          </a:p>
        </p:txBody>
      </p:sp>
    </p:spTree>
    <p:extLst>
      <p:ext uri="{BB962C8B-B14F-4D97-AF65-F5344CB8AC3E}">
        <p14:creationId xmlns:p14="http://schemas.microsoft.com/office/powerpoint/2010/main" val="2977216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1D2619-F7FB-4930-87CA-692712C7E449}"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7C715-862D-4FBB-88F7-9278CECD1E0B}" type="slidenum">
              <a:rPr lang="en-US" smtClean="0"/>
              <a:t>‹#›</a:t>
            </a:fld>
            <a:endParaRPr lang="en-US"/>
          </a:p>
        </p:txBody>
      </p:sp>
    </p:spTree>
    <p:extLst>
      <p:ext uri="{BB962C8B-B14F-4D97-AF65-F5344CB8AC3E}">
        <p14:creationId xmlns:p14="http://schemas.microsoft.com/office/powerpoint/2010/main" val="13003700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1D2619-F7FB-4930-87CA-692712C7E449}"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7C715-862D-4FBB-88F7-9278CECD1E0B}" type="slidenum">
              <a:rPr lang="en-US" smtClean="0"/>
              <a:t>‹#›</a:t>
            </a:fld>
            <a:endParaRPr lang="en-US"/>
          </a:p>
        </p:txBody>
      </p:sp>
    </p:spTree>
    <p:extLst>
      <p:ext uri="{BB962C8B-B14F-4D97-AF65-F5344CB8AC3E}">
        <p14:creationId xmlns:p14="http://schemas.microsoft.com/office/powerpoint/2010/main" val="4065255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1D2619-F7FB-4930-87CA-692712C7E449}"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7C715-862D-4FBB-88F7-9278CECD1E0B}" type="slidenum">
              <a:rPr lang="en-US" smtClean="0"/>
              <a:t>‹#›</a:t>
            </a:fld>
            <a:endParaRPr lang="en-US"/>
          </a:p>
        </p:txBody>
      </p:sp>
    </p:spTree>
    <p:extLst>
      <p:ext uri="{BB962C8B-B14F-4D97-AF65-F5344CB8AC3E}">
        <p14:creationId xmlns:p14="http://schemas.microsoft.com/office/powerpoint/2010/main" val="3202994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1D2619-F7FB-4930-87CA-692712C7E449}"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7C715-862D-4FBB-88F7-9278CECD1E0B}" type="slidenum">
              <a:rPr lang="en-US" smtClean="0"/>
              <a:t>‹#›</a:t>
            </a:fld>
            <a:endParaRPr lang="en-US"/>
          </a:p>
        </p:txBody>
      </p:sp>
    </p:spTree>
    <p:extLst>
      <p:ext uri="{BB962C8B-B14F-4D97-AF65-F5344CB8AC3E}">
        <p14:creationId xmlns:p14="http://schemas.microsoft.com/office/powerpoint/2010/main" val="122429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1D2619-F7FB-4930-87CA-692712C7E449}"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47C715-862D-4FBB-88F7-9278CECD1E0B}" type="slidenum">
              <a:rPr lang="en-US" smtClean="0"/>
              <a:t>‹#›</a:t>
            </a:fld>
            <a:endParaRPr lang="en-US"/>
          </a:p>
        </p:txBody>
      </p:sp>
    </p:spTree>
    <p:extLst>
      <p:ext uri="{BB962C8B-B14F-4D97-AF65-F5344CB8AC3E}">
        <p14:creationId xmlns:p14="http://schemas.microsoft.com/office/powerpoint/2010/main" val="2864141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1D2619-F7FB-4930-87CA-692712C7E449}"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47C715-862D-4FBB-88F7-9278CECD1E0B}" type="slidenum">
              <a:rPr lang="en-US" smtClean="0"/>
              <a:t>‹#›</a:t>
            </a:fld>
            <a:endParaRPr lang="en-US"/>
          </a:p>
        </p:txBody>
      </p:sp>
    </p:spTree>
    <p:extLst>
      <p:ext uri="{BB962C8B-B14F-4D97-AF65-F5344CB8AC3E}">
        <p14:creationId xmlns:p14="http://schemas.microsoft.com/office/powerpoint/2010/main" val="5889314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1D2619-F7FB-4930-87CA-692712C7E449}"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47C715-862D-4FBB-88F7-9278CECD1E0B}" type="slidenum">
              <a:rPr lang="en-US" smtClean="0"/>
              <a:t>‹#›</a:t>
            </a:fld>
            <a:endParaRPr lang="en-US"/>
          </a:p>
        </p:txBody>
      </p:sp>
    </p:spTree>
    <p:extLst>
      <p:ext uri="{BB962C8B-B14F-4D97-AF65-F5344CB8AC3E}">
        <p14:creationId xmlns:p14="http://schemas.microsoft.com/office/powerpoint/2010/main" val="3516608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1D2619-F7FB-4930-87CA-692712C7E449}"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7C715-862D-4FBB-88F7-9278CECD1E0B}" type="slidenum">
              <a:rPr lang="en-US" smtClean="0"/>
              <a:t>‹#›</a:t>
            </a:fld>
            <a:endParaRPr lang="en-US"/>
          </a:p>
        </p:txBody>
      </p:sp>
    </p:spTree>
    <p:extLst>
      <p:ext uri="{BB962C8B-B14F-4D97-AF65-F5344CB8AC3E}">
        <p14:creationId xmlns:p14="http://schemas.microsoft.com/office/powerpoint/2010/main" val="39931530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1D2619-F7FB-4930-87CA-692712C7E449}"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7C715-862D-4FBB-88F7-9278CECD1E0B}" type="slidenum">
              <a:rPr lang="en-US" smtClean="0"/>
              <a:t>‹#›</a:t>
            </a:fld>
            <a:endParaRPr lang="en-US"/>
          </a:p>
        </p:txBody>
      </p:sp>
    </p:spTree>
    <p:extLst>
      <p:ext uri="{BB962C8B-B14F-4D97-AF65-F5344CB8AC3E}">
        <p14:creationId xmlns:p14="http://schemas.microsoft.com/office/powerpoint/2010/main" val="3742947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05A354B-BECD-44DF-BCB9-C6930E847FB8}"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0B195C-043D-4C7D-B597-F8693C9F22B9}" type="slidenum">
              <a:rPr lang="en-US" smtClean="0"/>
              <a:t>‹#›</a:t>
            </a:fld>
            <a:endParaRPr lang="en-US"/>
          </a:p>
        </p:txBody>
      </p:sp>
    </p:spTree>
    <p:extLst>
      <p:ext uri="{BB962C8B-B14F-4D97-AF65-F5344CB8AC3E}">
        <p14:creationId xmlns:p14="http://schemas.microsoft.com/office/powerpoint/2010/main" val="2557523776"/>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1D2619-F7FB-4930-87CA-692712C7E449}"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7C715-862D-4FBB-88F7-9278CECD1E0B}" type="slidenum">
              <a:rPr lang="en-US" smtClean="0"/>
              <a:t>‹#›</a:t>
            </a:fld>
            <a:endParaRPr lang="en-US"/>
          </a:p>
        </p:txBody>
      </p:sp>
    </p:spTree>
    <p:extLst>
      <p:ext uri="{BB962C8B-B14F-4D97-AF65-F5344CB8AC3E}">
        <p14:creationId xmlns:p14="http://schemas.microsoft.com/office/powerpoint/2010/main" val="2443023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1D2619-F7FB-4930-87CA-692712C7E449}"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7C715-862D-4FBB-88F7-9278CECD1E0B}" type="slidenum">
              <a:rPr lang="en-US" smtClean="0"/>
              <a:t>‹#›</a:t>
            </a:fld>
            <a:endParaRPr lang="en-US"/>
          </a:p>
        </p:txBody>
      </p:sp>
    </p:spTree>
    <p:extLst>
      <p:ext uri="{BB962C8B-B14F-4D97-AF65-F5344CB8AC3E}">
        <p14:creationId xmlns:p14="http://schemas.microsoft.com/office/powerpoint/2010/main" val="38289027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8AB98D-57CA-4A21-8020-3D2CDCC37C79}"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BF099-DFF1-4024-A290-B665F5243CB2}" type="slidenum">
              <a:rPr lang="en-US" smtClean="0"/>
              <a:t>‹#›</a:t>
            </a:fld>
            <a:endParaRPr lang="en-US"/>
          </a:p>
        </p:txBody>
      </p:sp>
    </p:spTree>
    <p:extLst>
      <p:ext uri="{BB962C8B-B14F-4D97-AF65-F5344CB8AC3E}">
        <p14:creationId xmlns:p14="http://schemas.microsoft.com/office/powerpoint/2010/main" val="34507707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8AB98D-57CA-4A21-8020-3D2CDCC37C79}"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BF099-DFF1-4024-A290-B665F5243CB2}" type="slidenum">
              <a:rPr lang="en-US" smtClean="0"/>
              <a:t>‹#›</a:t>
            </a:fld>
            <a:endParaRPr lang="en-US"/>
          </a:p>
        </p:txBody>
      </p:sp>
    </p:spTree>
    <p:extLst>
      <p:ext uri="{BB962C8B-B14F-4D97-AF65-F5344CB8AC3E}">
        <p14:creationId xmlns:p14="http://schemas.microsoft.com/office/powerpoint/2010/main" val="1314959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8AB98D-57CA-4A21-8020-3D2CDCC37C79}"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BF099-DFF1-4024-A290-B665F5243CB2}" type="slidenum">
              <a:rPr lang="en-US" smtClean="0"/>
              <a:t>‹#›</a:t>
            </a:fld>
            <a:endParaRPr lang="en-US"/>
          </a:p>
        </p:txBody>
      </p:sp>
    </p:spTree>
    <p:extLst>
      <p:ext uri="{BB962C8B-B14F-4D97-AF65-F5344CB8AC3E}">
        <p14:creationId xmlns:p14="http://schemas.microsoft.com/office/powerpoint/2010/main" val="485306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8AB98D-57CA-4A21-8020-3D2CDCC37C79}"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9BF099-DFF1-4024-A290-B665F5243CB2}" type="slidenum">
              <a:rPr lang="en-US" smtClean="0"/>
              <a:t>‹#›</a:t>
            </a:fld>
            <a:endParaRPr lang="en-US"/>
          </a:p>
        </p:txBody>
      </p:sp>
    </p:spTree>
    <p:extLst>
      <p:ext uri="{BB962C8B-B14F-4D97-AF65-F5344CB8AC3E}">
        <p14:creationId xmlns:p14="http://schemas.microsoft.com/office/powerpoint/2010/main" val="2485861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8AB98D-57CA-4A21-8020-3D2CDCC37C79}"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9BF099-DFF1-4024-A290-B665F5243CB2}" type="slidenum">
              <a:rPr lang="en-US" smtClean="0"/>
              <a:t>‹#›</a:t>
            </a:fld>
            <a:endParaRPr lang="en-US"/>
          </a:p>
        </p:txBody>
      </p:sp>
    </p:spTree>
    <p:extLst>
      <p:ext uri="{BB962C8B-B14F-4D97-AF65-F5344CB8AC3E}">
        <p14:creationId xmlns:p14="http://schemas.microsoft.com/office/powerpoint/2010/main" val="404975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8AB98D-57CA-4A21-8020-3D2CDCC37C79}"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9BF099-DFF1-4024-A290-B665F5243CB2}" type="slidenum">
              <a:rPr lang="en-US" smtClean="0"/>
              <a:t>‹#›</a:t>
            </a:fld>
            <a:endParaRPr lang="en-US"/>
          </a:p>
        </p:txBody>
      </p:sp>
    </p:spTree>
    <p:extLst>
      <p:ext uri="{BB962C8B-B14F-4D97-AF65-F5344CB8AC3E}">
        <p14:creationId xmlns:p14="http://schemas.microsoft.com/office/powerpoint/2010/main" val="15400156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AB98D-57CA-4A21-8020-3D2CDCC37C79}"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9BF099-DFF1-4024-A290-B665F5243CB2}" type="slidenum">
              <a:rPr lang="en-US" smtClean="0"/>
              <a:t>‹#›</a:t>
            </a:fld>
            <a:endParaRPr lang="en-US"/>
          </a:p>
        </p:txBody>
      </p:sp>
    </p:spTree>
    <p:extLst>
      <p:ext uri="{BB962C8B-B14F-4D97-AF65-F5344CB8AC3E}">
        <p14:creationId xmlns:p14="http://schemas.microsoft.com/office/powerpoint/2010/main" val="18930450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8AB98D-57CA-4A21-8020-3D2CDCC37C79}"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9BF099-DFF1-4024-A290-B665F5243CB2}" type="slidenum">
              <a:rPr lang="en-US" smtClean="0"/>
              <a:t>‹#›</a:t>
            </a:fld>
            <a:endParaRPr lang="en-US"/>
          </a:p>
        </p:txBody>
      </p:sp>
    </p:spTree>
    <p:extLst>
      <p:ext uri="{BB962C8B-B14F-4D97-AF65-F5344CB8AC3E}">
        <p14:creationId xmlns:p14="http://schemas.microsoft.com/office/powerpoint/2010/main" val="1817464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05A354B-BECD-44DF-BCB9-C6930E847FB8}"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0B195C-043D-4C7D-B597-F8693C9F22B9}" type="slidenum">
              <a:rPr lang="en-US" smtClean="0"/>
              <a:t>‹#›</a:t>
            </a:fld>
            <a:endParaRPr lang="en-US"/>
          </a:p>
        </p:txBody>
      </p:sp>
    </p:spTree>
    <p:extLst>
      <p:ext uri="{BB962C8B-B14F-4D97-AF65-F5344CB8AC3E}">
        <p14:creationId xmlns:p14="http://schemas.microsoft.com/office/powerpoint/2010/main" val="1879652704"/>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8AB98D-57CA-4A21-8020-3D2CDCC37C79}"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9BF099-DFF1-4024-A290-B665F5243CB2}" type="slidenum">
              <a:rPr lang="en-US" smtClean="0"/>
              <a:t>‹#›</a:t>
            </a:fld>
            <a:endParaRPr lang="en-US"/>
          </a:p>
        </p:txBody>
      </p:sp>
    </p:spTree>
    <p:extLst>
      <p:ext uri="{BB962C8B-B14F-4D97-AF65-F5344CB8AC3E}">
        <p14:creationId xmlns:p14="http://schemas.microsoft.com/office/powerpoint/2010/main" val="21359596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8AB98D-57CA-4A21-8020-3D2CDCC37C79}"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BF099-DFF1-4024-A290-B665F5243CB2}" type="slidenum">
              <a:rPr lang="en-US" smtClean="0"/>
              <a:t>‹#›</a:t>
            </a:fld>
            <a:endParaRPr lang="en-US"/>
          </a:p>
        </p:txBody>
      </p:sp>
    </p:spTree>
    <p:extLst>
      <p:ext uri="{BB962C8B-B14F-4D97-AF65-F5344CB8AC3E}">
        <p14:creationId xmlns:p14="http://schemas.microsoft.com/office/powerpoint/2010/main" val="5706370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8AB98D-57CA-4A21-8020-3D2CDCC37C79}"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BF099-DFF1-4024-A290-B665F5243CB2}" type="slidenum">
              <a:rPr lang="en-US" smtClean="0"/>
              <a:t>‹#›</a:t>
            </a:fld>
            <a:endParaRPr lang="en-US"/>
          </a:p>
        </p:txBody>
      </p:sp>
    </p:spTree>
    <p:extLst>
      <p:ext uri="{BB962C8B-B14F-4D97-AF65-F5344CB8AC3E}">
        <p14:creationId xmlns:p14="http://schemas.microsoft.com/office/powerpoint/2010/main" val="20919517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75488" y="2194560"/>
            <a:ext cx="4846790" cy="1737360"/>
          </a:xfrm>
        </p:spPr>
        <p:txBody>
          <a:bodyPr anchor="ctr">
            <a:noAutofit/>
          </a:bodyPr>
          <a:lstStyle>
            <a:lvl1pPr algn="ctr">
              <a:lnSpc>
                <a:spcPct val="80000"/>
              </a:lnSpc>
              <a:defRPr sz="6000" b="0" i="0" spc="150" baseline="0">
                <a:solidFill>
                  <a:srgbClr val="002060"/>
                </a:solidFill>
                <a:effectLst>
                  <a:outerShdw blurRad="38100" dist="38100" dir="2700000" algn="tl">
                    <a:srgbClr val="000000">
                      <a:alpha val="43137"/>
                    </a:srgbClr>
                  </a:outerShdw>
                </a:effectLst>
              </a:defRPr>
            </a:lvl1pPr>
          </a:lstStyle>
          <a:p>
            <a:r>
              <a:rPr lang="en-US" dirty="0" smtClean="0"/>
              <a:t>Scenery</a:t>
            </a:r>
            <a:endParaRPr lang="en-US" dirty="0"/>
          </a:p>
        </p:txBody>
      </p:sp>
      <p:sp>
        <p:nvSpPr>
          <p:cNvPr id="3" name="Text Placeholder 2"/>
          <p:cNvSpPr>
            <a:spLocks noGrp="1"/>
          </p:cNvSpPr>
          <p:nvPr>
            <p:ph type="body" idx="1" hasCustomPrompt="1"/>
          </p:nvPr>
        </p:nvSpPr>
        <p:spPr>
          <a:xfrm>
            <a:off x="347472" y="3911827"/>
            <a:ext cx="4974806" cy="457200"/>
          </a:xfrm>
        </p:spPr>
        <p:txBody>
          <a:bodyPr anchor="t">
            <a:normAutofit/>
          </a:bodyPr>
          <a:lstStyle>
            <a:lvl1pPr marL="0" indent="0" algn="ctr">
              <a:buNone/>
              <a:defRPr sz="2000" b="1">
                <a:solidFill>
                  <a:srgbClr val="00206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9</a:t>
            </a:r>
          </a:p>
        </p:txBody>
      </p:sp>
      <p:sp>
        <p:nvSpPr>
          <p:cNvPr id="4" name="Date Placeholder 3"/>
          <p:cNvSpPr>
            <a:spLocks noGrp="1"/>
          </p:cNvSpPr>
          <p:nvPr>
            <p:ph type="dt" sz="half" idx="10"/>
          </p:nvPr>
        </p:nvSpPr>
        <p:spPr/>
        <p:txBody>
          <a:bodyPr/>
          <a:lstStyle>
            <a:lvl1pPr>
              <a:defRPr>
                <a:solidFill>
                  <a:schemeClr val="tx1"/>
                </a:solidFill>
              </a:defRPr>
            </a:lvl1p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40B195C-043D-4C7D-B597-F8693C9F22B9}"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278" y="299964"/>
            <a:ext cx="6592354" cy="440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4620514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E02090-091F-4C0C-B1AF-CBC04876013B}"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2A91B-8A59-4745-BD46-2C4E44C50FEE}" type="slidenum">
              <a:rPr lang="en-US" smtClean="0"/>
              <a:t>‹#›</a:t>
            </a:fld>
            <a:endParaRPr lang="en-US"/>
          </a:p>
        </p:txBody>
      </p:sp>
    </p:spTree>
    <p:extLst>
      <p:ext uri="{BB962C8B-B14F-4D97-AF65-F5344CB8AC3E}">
        <p14:creationId xmlns:p14="http://schemas.microsoft.com/office/powerpoint/2010/main" val="21096911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E02090-091F-4C0C-B1AF-CBC04876013B}"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2A91B-8A59-4745-BD46-2C4E44C50FEE}" type="slidenum">
              <a:rPr lang="en-US" smtClean="0"/>
              <a:t>‹#›</a:t>
            </a:fld>
            <a:endParaRPr lang="en-US"/>
          </a:p>
        </p:txBody>
      </p:sp>
    </p:spTree>
    <p:extLst>
      <p:ext uri="{BB962C8B-B14F-4D97-AF65-F5344CB8AC3E}">
        <p14:creationId xmlns:p14="http://schemas.microsoft.com/office/powerpoint/2010/main" val="202164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E02090-091F-4C0C-B1AF-CBC04876013B}"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2A91B-8A59-4745-BD46-2C4E44C50FEE}" type="slidenum">
              <a:rPr lang="en-US" smtClean="0"/>
              <a:t>‹#›</a:t>
            </a:fld>
            <a:endParaRPr lang="en-US"/>
          </a:p>
        </p:txBody>
      </p:sp>
    </p:spTree>
    <p:extLst>
      <p:ext uri="{BB962C8B-B14F-4D97-AF65-F5344CB8AC3E}">
        <p14:creationId xmlns:p14="http://schemas.microsoft.com/office/powerpoint/2010/main" val="18205617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E02090-091F-4C0C-B1AF-CBC04876013B}"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12A91B-8A59-4745-BD46-2C4E44C50FEE}" type="slidenum">
              <a:rPr lang="en-US" smtClean="0"/>
              <a:t>‹#›</a:t>
            </a:fld>
            <a:endParaRPr lang="en-US"/>
          </a:p>
        </p:txBody>
      </p:sp>
    </p:spTree>
    <p:extLst>
      <p:ext uri="{BB962C8B-B14F-4D97-AF65-F5344CB8AC3E}">
        <p14:creationId xmlns:p14="http://schemas.microsoft.com/office/powerpoint/2010/main" val="24475002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E02090-091F-4C0C-B1AF-CBC04876013B}" type="datetimeFigureOut">
              <a:rPr lang="en-US" smtClean="0"/>
              <a:t>10/20/2017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12A91B-8A59-4745-BD46-2C4E44C50FEE}" type="slidenum">
              <a:rPr lang="en-US" smtClean="0"/>
              <a:t>‹#›</a:t>
            </a:fld>
            <a:endParaRPr lang="en-US"/>
          </a:p>
        </p:txBody>
      </p:sp>
    </p:spTree>
    <p:extLst>
      <p:ext uri="{BB962C8B-B14F-4D97-AF65-F5344CB8AC3E}">
        <p14:creationId xmlns:p14="http://schemas.microsoft.com/office/powerpoint/2010/main" val="3375037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E02090-091F-4C0C-B1AF-CBC04876013B}"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12A91B-8A59-4745-BD46-2C4E44C50FEE}" type="slidenum">
              <a:rPr lang="en-US" smtClean="0"/>
              <a:t>‹#›</a:t>
            </a:fld>
            <a:endParaRPr lang="en-US"/>
          </a:p>
        </p:txBody>
      </p:sp>
    </p:spTree>
    <p:extLst>
      <p:ext uri="{BB962C8B-B14F-4D97-AF65-F5344CB8AC3E}">
        <p14:creationId xmlns:p14="http://schemas.microsoft.com/office/powerpoint/2010/main" val="356060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05A354B-BECD-44DF-BCB9-C6930E847FB8}" type="datetimeFigureOut">
              <a:rPr lang="en-US" smtClean="0"/>
              <a:t>10/20/2017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0B195C-043D-4C7D-B597-F8693C9F22B9}" type="slidenum">
              <a:rPr lang="en-US" smtClean="0"/>
              <a:t>‹#›</a:t>
            </a:fld>
            <a:endParaRPr lang="en-US"/>
          </a:p>
        </p:txBody>
      </p:sp>
    </p:spTree>
    <p:extLst>
      <p:ext uri="{BB962C8B-B14F-4D97-AF65-F5344CB8AC3E}">
        <p14:creationId xmlns:p14="http://schemas.microsoft.com/office/powerpoint/2010/main" val="40044018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E02090-091F-4C0C-B1AF-CBC04876013B}"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12A91B-8A59-4745-BD46-2C4E44C50FEE}" type="slidenum">
              <a:rPr lang="en-US" smtClean="0"/>
              <a:t>‹#›</a:t>
            </a:fld>
            <a:endParaRPr lang="en-US"/>
          </a:p>
        </p:txBody>
      </p:sp>
    </p:spTree>
    <p:extLst>
      <p:ext uri="{BB962C8B-B14F-4D97-AF65-F5344CB8AC3E}">
        <p14:creationId xmlns:p14="http://schemas.microsoft.com/office/powerpoint/2010/main" val="106423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E02090-091F-4C0C-B1AF-CBC04876013B}"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12A91B-8A59-4745-BD46-2C4E44C50FEE}" type="slidenum">
              <a:rPr lang="en-US" smtClean="0"/>
              <a:t>‹#›</a:t>
            </a:fld>
            <a:endParaRPr lang="en-US"/>
          </a:p>
        </p:txBody>
      </p:sp>
    </p:spTree>
    <p:extLst>
      <p:ext uri="{BB962C8B-B14F-4D97-AF65-F5344CB8AC3E}">
        <p14:creationId xmlns:p14="http://schemas.microsoft.com/office/powerpoint/2010/main" val="3595301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E02090-091F-4C0C-B1AF-CBC04876013B}" type="datetimeFigureOut">
              <a:rPr lang="en-US" smtClean="0"/>
              <a:t>10/20/2017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12A91B-8A59-4745-BD46-2C4E44C50FEE}" type="slidenum">
              <a:rPr lang="en-US" smtClean="0"/>
              <a:t>‹#›</a:t>
            </a:fld>
            <a:endParaRPr lang="en-US"/>
          </a:p>
        </p:txBody>
      </p:sp>
    </p:spTree>
    <p:extLst>
      <p:ext uri="{BB962C8B-B14F-4D97-AF65-F5344CB8AC3E}">
        <p14:creationId xmlns:p14="http://schemas.microsoft.com/office/powerpoint/2010/main" val="5229519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E02090-091F-4C0C-B1AF-CBC04876013B}"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2A91B-8A59-4745-BD46-2C4E44C50FEE}" type="slidenum">
              <a:rPr lang="en-US" smtClean="0"/>
              <a:t>‹#›</a:t>
            </a:fld>
            <a:endParaRPr lang="en-US"/>
          </a:p>
        </p:txBody>
      </p:sp>
    </p:spTree>
    <p:extLst>
      <p:ext uri="{BB962C8B-B14F-4D97-AF65-F5344CB8AC3E}">
        <p14:creationId xmlns:p14="http://schemas.microsoft.com/office/powerpoint/2010/main" val="1017496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E02090-091F-4C0C-B1AF-CBC04876013B}" type="datetimeFigureOut">
              <a:rPr lang="en-US" smtClean="0"/>
              <a:t>10/20/2017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12A91B-8A59-4745-BD46-2C4E44C50FEE}" type="slidenum">
              <a:rPr lang="en-US" smtClean="0"/>
              <a:t>‹#›</a:t>
            </a:fld>
            <a:endParaRPr lang="en-US"/>
          </a:p>
        </p:txBody>
      </p:sp>
    </p:spTree>
    <p:extLst>
      <p:ext uri="{BB962C8B-B14F-4D97-AF65-F5344CB8AC3E}">
        <p14:creationId xmlns:p14="http://schemas.microsoft.com/office/powerpoint/2010/main" val="4144827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5A354B-BECD-44DF-BCB9-C6930E847FB8}" type="datetimeFigureOut">
              <a:rPr lang="en-US" smtClean="0"/>
              <a:t>10/20/2017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0B195C-043D-4C7D-B597-F8693C9F22B9}" type="slidenum">
              <a:rPr lang="en-US" smtClean="0"/>
              <a:t>‹#›</a:t>
            </a:fld>
            <a:endParaRPr lang="en-US"/>
          </a:p>
        </p:txBody>
      </p:sp>
    </p:spTree>
    <p:extLst>
      <p:ext uri="{BB962C8B-B14F-4D97-AF65-F5344CB8AC3E}">
        <p14:creationId xmlns:p14="http://schemas.microsoft.com/office/powerpoint/2010/main" val="1000216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75488" y="2194560"/>
            <a:ext cx="4846790" cy="1737360"/>
          </a:xfrm>
        </p:spPr>
        <p:txBody>
          <a:bodyPr anchor="ctr">
            <a:noAutofit/>
          </a:bodyPr>
          <a:lstStyle>
            <a:lvl1pPr algn="ctr">
              <a:lnSpc>
                <a:spcPct val="80000"/>
              </a:lnSpc>
              <a:defRPr sz="6000" b="0" i="0" spc="150" baseline="0">
                <a:solidFill>
                  <a:srgbClr val="002060"/>
                </a:solidFill>
                <a:effectLst>
                  <a:outerShdw blurRad="38100" dist="38100" dir="2700000" algn="tl">
                    <a:srgbClr val="000000">
                      <a:alpha val="43137"/>
                    </a:srgbClr>
                  </a:outerShdw>
                </a:effectLst>
              </a:defRPr>
            </a:lvl1pPr>
          </a:lstStyle>
          <a:p>
            <a:r>
              <a:rPr lang="en-US" dirty="0" smtClean="0"/>
              <a:t>Scenery</a:t>
            </a:r>
            <a:endParaRPr lang="en-US" dirty="0"/>
          </a:p>
        </p:txBody>
      </p:sp>
      <p:sp>
        <p:nvSpPr>
          <p:cNvPr id="3" name="Text Placeholder 2"/>
          <p:cNvSpPr>
            <a:spLocks noGrp="1"/>
          </p:cNvSpPr>
          <p:nvPr>
            <p:ph type="body" idx="1" hasCustomPrompt="1"/>
          </p:nvPr>
        </p:nvSpPr>
        <p:spPr>
          <a:xfrm>
            <a:off x="347472" y="3911827"/>
            <a:ext cx="4974806" cy="457200"/>
          </a:xfrm>
        </p:spPr>
        <p:txBody>
          <a:bodyPr anchor="t">
            <a:normAutofit/>
          </a:bodyPr>
          <a:lstStyle>
            <a:lvl1pPr marL="0" indent="0" algn="ctr">
              <a:buNone/>
              <a:defRPr sz="2000" b="1">
                <a:solidFill>
                  <a:srgbClr val="00206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9</a:t>
            </a:r>
          </a:p>
        </p:txBody>
      </p:sp>
      <p:sp>
        <p:nvSpPr>
          <p:cNvPr id="4" name="Date Placeholder 3"/>
          <p:cNvSpPr>
            <a:spLocks noGrp="1"/>
          </p:cNvSpPr>
          <p:nvPr>
            <p:ph type="dt" sz="half" idx="10"/>
          </p:nvPr>
        </p:nvSpPr>
        <p:spPr/>
        <p:txBody>
          <a:bodyPr/>
          <a:lstStyle>
            <a:lvl1pPr>
              <a:defRPr>
                <a:solidFill>
                  <a:schemeClr val="tx1"/>
                </a:solidFill>
              </a:defRPr>
            </a:lvl1p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40B195C-043D-4C7D-B597-F8693C9F22B9}"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278" y="299964"/>
            <a:ext cx="6592354" cy="440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93218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43" y="3887812"/>
            <a:ext cx="12195668"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75488" y="2194560"/>
            <a:ext cx="4846790" cy="1737360"/>
          </a:xfrm>
        </p:spPr>
        <p:txBody>
          <a:bodyPr anchor="ctr">
            <a:noAutofit/>
          </a:bodyPr>
          <a:lstStyle>
            <a:lvl1pPr algn="ctr">
              <a:lnSpc>
                <a:spcPct val="80000"/>
              </a:lnSpc>
              <a:defRPr sz="6000" b="0" i="0" spc="150" baseline="0">
                <a:solidFill>
                  <a:srgbClr val="002060"/>
                </a:solidFill>
                <a:effectLst>
                  <a:outerShdw blurRad="38100" dist="38100" dir="2700000" algn="tl">
                    <a:srgbClr val="000000">
                      <a:alpha val="43137"/>
                    </a:srgbClr>
                  </a:outerShdw>
                </a:effectLst>
              </a:defRPr>
            </a:lvl1pPr>
          </a:lstStyle>
          <a:p>
            <a:r>
              <a:rPr lang="en-US" dirty="0" smtClean="0"/>
              <a:t>Scenery</a:t>
            </a:r>
            <a:endParaRPr lang="en-US" dirty="0"/>
          </a:p>
        </p:txBody>
      </p:sp>
      <p:sp>
        <p:nvSpPr>
          <p:cNvPr id="3" name="Text Placeholder 2"/>
          <p:cNvSpPr>
            <a:spLocks noGrp="1"/>
          </p:cNvSpPr>
          <p:nvPr>
            <p:ph type="body" idx="1" hasCustomPrompt="1"/>
          </p:nvPr>
        </p:nvSpPr>
        <p:spPr>
          <a:xfrm>
            <a:off x="347472" y="3911827"/>
            <a:ext cx="4974806" cy="457200"/>
          </a:xfrm>
        </p:spPr>
        <p:txBody>
          <a:bodyPr anchor="t">
            <a:normAutofit/>
          </a:bodyPr>
          <a:lstStyle>
            <a:lvl1pPr marL="0" indent="0" algn="ctr">
              <a:buNone/>
              <a:defRPr sz="2000" b="1">
                <a:solidFill>
                  <a:srgbClr val="002060"/>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9</a:t>
            </a:r>
          </a:p>
        </p:txBody>
      </p:sp>
      <p:sp>
        <p:nvSpPr>
          <p:cNvPr id="4" name="Date Placeholder 3"/>
          <p:cNvSpPr>
            <a:spLocks noGrp="1"/>
          </p:cNvSpPr>
          <p:nvPr>
            <p:ph type="dt" sz="half" idx="10"/>
          </p:nvPr>
        </p:nvSpPr>
        <p:spPr/>
        <p:txBody>
          <a:bodyPr/>
          <a:lstStyle>
            <a:lvl1pPr>
              <a:defRPr>
                <a:solidFill>
                  <a:schemeClr val="tx1"/>
                </a:solidFill>
              </a:defRPr>
            </a:lvl1pPr>
          </a:lstStyle>
          <a:p>
            <a:fld id="{105A354B-BECD-44DF-BCB9-C6930E847FB8}" type="datetimeFigureOut">
              <a:rPr lang="en-US" smtClean="0"/>
              <a:t>10/20/2017</a:t>
            </a:fld>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40B195C-043D-4C7D-B597-F8693C9F22B9}" type="slidenum">
              <a:rPr lang="en-US" smtClean="0"/>
              <a:t>‹#›</a:t>
            </a:fld>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2278" y="299964"/>
            <a:ext cx="6592354" cy="4407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637250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105A354B-BECD-44DF-BCB9-C6930E847FB8}" type="datetimeFigureOut">
              <a:rPr lang="en-US" smtClean="0"/>
              <a:t>10/20/2017</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840B195C-043D-4C7D-B597-F8693C9F22B9}" type="slidenum">
              <a:rPr lang="en-US" smtClean="0"/>
              <a:t>‹#›</a:t>
            </a:fld>
            <a:endParaRPr lang="en-US"/>
          </a:p>
        </p:txBody>
      </p:sp>
    </p:spTree>
    <p:extLst>
      <p:ext uri="{BB962C8B-B14F-4D97-AF65-F5344CB8AC3E}">
        <p14:creationId xmlns:p14="http://schemas.microsoft.com/office/powerpoint/2010/main" val="3781479764"/>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709" r:id="rId8"/>
    <p:sldLayoutId id="2147483710" r:id="rId9"/>
    <p:sldLayoutId id="2147483692" r:id="rId10"/>
    <p:sldLayoutId id="2147483693" r:id="rId11"/>
    <p:sldLayoutId id="2147483694" r:id="rId12"/>
    <p:sldLayoutId id="2147483695" r:id="rId13"/>
  </p:sldLayoutIdLst>
  <p:timing>
    <p:tnLst>
      <p:par>
        <p:cTn id="1" dur="indefinite" restart="never" nodeType="tmRoot"/>
      </p:par>
    </p:tnLst>
  </p:timing>
  <p:txStyles>
    <p:titleStyle>
      <a:lvl1pPr algn="l" defTabSz="914400" rtl="0" eaLnBrk="1" latinLnBrk="0" hangingPunct="1">
        <a:lnSpc>
          <a:spcPct val="85000"/>
        </a:lnSpc>
        <a:spcBef>
          <a:spcPct val="0"/>
        </a:spcBef>
        <a:buNone/>
        <a:defRPr sz="4000" kern="1200" cap="all"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50A8D-4591-4306-B427-E9956A7C961E}" type="datetimeFigureOut">
              <a:rPr lang="en-US" smtClean="0"/>
              <a:t>10/20/2017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FBCEF-B712-4163-8789-AFE5C305D38F}" type="slidenum">
              <a:rPr lang="en-US" smtClean="0"/>
              <a:t>‹#›</a:t>
            </a:fld>
            <a:endParaRPr lang="en-US"/>
          </a:p>
        </p:txBody>
      </p:sp>
    </p:spTree>
    <p:extLst>
      <p:ext uri="{BB962C8B-B14F-4D97-AF65-F5344CB8AC3E}">
        <p14:creationId xmlns:p14="http://schemas.microsoft.com/office/powerpoint/2010/main" val="4283989802"/>
      </p:ext>
    </p:extLst>
  </p:cSld>
  <p:clrMap bg1="lt1" tx1="dk1" bg2="lt2" tx2="dk2" accent1="accent1" accent2="accent2" accent3="accent3" accent4="accent4" accent5="accent5" accent6="accent6" hlink="hlink" folHlink="folHlink"/>
  <p:sldLayoutIdLst>
    <p:sldLayoutId id="2147483723" r:id="rId1"/>
    <p:sldLayoutId id="2147483738" r:id="rId2"/>
    <p:sldLayoutId id="2147483751" r:id="rId3"/>
    <p:sldLayoutId id="2147483752" r:id="rId4"/>
    <p:sldLayoutId id="2147483725" r:id="rId5"/>
    <p:sldLayoutId id="2147483724"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D2619-F7FB-4930-87CA-692712C7E449}" type="datetimeFigureOut">
              <a:rPr lang="en-US" smtClean="0"/>
              <a:t>10/20/2017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7C715-862D-4FBB-88F7-9278CECD1E0B}" type="slidenum">
              <a:rPr lang="en-US" smtClean="0"/>
              <a:t>‹#›</a:t>
            </a:fld>
            <a:endParaRPr lang="en-US"/>
          </a:p>
        </p:txBody>
      </p:sp>
    </p:spTree>
    <p:extLst>
      <p:ext uri="{BB962C8B-B14F-4D97-AF65-F5344CB8AC3E}">
        <p14:creationId xmlns:p14="http://schemas.microsoft.com/office/powerpoint/2010/main" val="225524386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8AB98D-57CA-4A21-8020-3D2CDCC37C79}" type="datetimeFigureOut">
              <a:rPr lang="en-US" smtClean="0"/>
              <a:t>10/20/2017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9BF099-DFF1-4024-A290-B665F5243CB2}" type="slidenum">
              <a:rPr lang="en-US" smtClean="0"/>
              <a:t>‹#›</a:t>
            </a:fld>
            <a:endParaRPr lang="en-US"/>
          </a:p>
        </p:txBody>
      </p:sp>
    </p:spTree>
    <p:extLst>
      <p:ext uri="{BB962C8B-B14F-4D97-AF65-F5344CB8AC3E}">
        <p14:creationId xmlns:p14="http://schemas.microsoft.com/office/powerpoint/2010/main" val="228628245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E02090-091F-4C0C-B1AF-CBC04876013B}" type="datetimeFigureOut">
              <a:rPr lang="en-US" smtClean="0"/>
              <a:t>10/20/2017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2A91B-8A59-4745-BD46-2C4E44C50FEE}" type="slidenum">
              <a:rPr lang="en-US" smtClean="0"/>
              <a:t>‹#›</a:t>
            </a:fld>
            <a:endParaRPr lang="en-US"/>
          </a:p>
        </p:txBody>
      </p:sp>
    </p:spTree>
    <p:extLst>
      <p:ext uri="{BB962C8B-B14F-4D97-AF65-F5344CB8AC3E}">
        <p14:creationId xmlns:p14="http://schemas.microsoft.com/office/powerpoint/2010/main" val="2760977154"/>
      </p:ext>
    </p:extLst>
  </p:cSld>
  <p:clrMap bg1="lt1" tx1="dk1" bg2="lt2" tx2="dk2" accent1="accent1" accent2="accent2" accent3="accent3" accent4="accent4" accent5="accent5" accent6="accent6" hlink="hlink" folHlink="folHlink"/>
  <p:sldLayoutIdLst>
    <p:sldLayoutId id="2147483708"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5.jpeg"/><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5.jp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xml"/><Relationship Id="rId5" Type="http://schemas.openxmlformats.org/officeDocument/2006/relationships/image" Target="../media/image66.jp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8.jpg"/><Relationship Id="rId7" Type="http://schemas.openxmlformats.org/officeDocument/2006/relationships/image" Target="../media/image72.jpeg"/><Relationship Id="rId2" Type="http://schemas.openxmlformats.org/officeDocument/2006/relationships/image" Target="../media/image67.JPG"/><Relationship Id="rId1" Type="http://schemas.openxmlformats.org/officeDocument/2006/relationships/slideLayout" Target="../slideLayouts/slideLayout1.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jpg"/><Relationship Id="rId4" Type="http://schemas.openxmlformats.org/officeDocument/2006/relationships/image" Target="../media/image75.jpg"/></Relationships>
</file>

<file path=ppt/slides/_rels/slide3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1.xml"/><Relationship Id="rId5" Type="http://schemas.openxmlformats.org/officeDocument/2006/relationships/image" Target="../media/image83.jpeg"/><Relationship Id="rId4" Type="http://schemas.openxmlformats.org/officeDocument/2006/relationships/image" Target="../media/image82.gif"/></Relationships>
</file>

<file path=ppt/slides/_rels/slide3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7.jpg"/><Relationship Id="rId5" Type="http://schemas.openxmlformats.org/officeDocument/2006/relationships/image" Target="../media/image86.jpeg"/><Relationship Id="rId4" Type="http://schemas.openxmlformats.org/officeDocument/2006/relationships/image" Target="../media/image80.jpg"/></Relationships>
</file>

<file path=ppt/slides/_rels/slide3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1.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xml"/><Relationship Id="rId6" Type="http://schemas.openxmlformats.org/officeDocument/2006/relationships/image" Target="../media/image97.jpg"/><Relationship Id="rId5" Type="http://schemas.openxmlformats.org/officeDocument/2006/relationships/image" Target="../media/image96.jpeg"/><Relationship Id="rId4" Type="http://schemas.openxmlformats.org/officeDocument/2006/relationships/image" Target="../media/image95.jpg"/></Relationships>
</file>

<file path=ppt/slides/_rels/slide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1.xml"/><Relationship Id="rId4" Type="http://schemas.openxmlformats.org/officeDocument/2006/relationships/image" Target="../media/image100.jpg"/></Relationships>
</file>

<file path=ppt/slides/_rels/slide38.xml.rels><?xml version="1.0" encoding="UTF-8" standalone="yes"?>
<Relationships xmlns="http://schemas.openxmlformats.org/package/2006/relationships"><Relationship Id="rId3" Type="http://schemas.openxmlformats.org/officeDocument/2006/relationships/image" Target="../media/image102.jpg"/><Relationship Id="rId7" Type="http://schemas.openxmlformats.org/officeDocument/2006/relationships/image" Target="../media/image106.jpg"/><Relationship Id="rId2" Type="http://schemas.openxmlformats.org/officeDocument/2006/relationships/image" Target="../media/image101.jpeg"/><Relationship Id="rId1" Type="http://schemas.openxmlformats.org/officeDocument/2006/relationships/slideLayout" Target="../slideLayouts/slideLayout1.xml"/><Relationship Id="rId6" Type="http://schemas.openxmlformats.org/officeDocument/2006/relationships/image" Target="../media/image105.jpg"/><Relationship Id="rId5" Type="http://schemas.openxmlformats.org/officeDocument/2006/relationships/image" Target="../media/image104.jpeg"/><Relationship Id="rId4" Type="http://schemas.openxmlformats.org/officeDocument/2006/relationships/image" Target="../media/image103.jpg"/></Relationships>
</file>

<file path=ppt/slides/_rels/slide3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1.xml"/><Relationship Id="rId5" Type="http://schemas.openxmlformats.org/officeDocument/2006/relationships/image" Target="../media/image110.jpg"/><Relationship Id="rId4" Type="http://schemas.openxmlformats.org/officeDocument/2006/relationships/image" Target="../media/image109.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g"/><Relationship Id="rId2" Type="http://schemas.openxmlformats.org/officeDocument/2006/relationships/image" Target="../media/image111.jpeg"/><Relationship Id="rId1" Type="http://schemas.openxmlformats.org/officeDocument/2006/relationships/slideLayout" Target="../slideLayouts/slideLayout1.xml"/><Relationship Id="rId6" Type="http://schemas.openxmlformats.org/officeDocument/2006/relationships/image" Target="../media/image115.jpg"/><Relationship Id="rId5" Type="http://schemas.openxmlformats.org/officeDocument/2006/relationships/image" Target="../media/image114.jpeg"/><Relationship Id="rId4" Type="http://schemas.openxmlformats.org/officeDocument/2006/relationships/image" Target="../media/image113.jpeg"/></Relationships>
</file>

<file path=ppt/slides/_rels/slide4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1.xml"/><Relationship Id="rId5" Type="http://schemas.openxmlformats.org/officeDocument/2006/relationships/image" Target="../media/image120.jpg"/><Relationship Id="rId4" Type="http://schemas.openxmlformats.org/officeDocument/2006/relationships/image" Target="../media/image119.jpg"/></Relationships>
</file>

<file path=ppt/slides/_rels/slide42.xml.rels><?xml version="1.0" encoding="UTF-8" standalone="yes"?>
<Relationships xmlns="http://schemas.openxmlformats.org/package/2006/relationships"><Relationship Id="rId3" Type="http://schemas.openxmlformats.org/officeDocument/2006/relationships/image" Target="../media/image122.jpg"/><Relationship Id="rId7" Type="http://schemas.openxmlformats.org/officeDocument/2006/relationships/image" Target="../media/image126.jpg"/><Relationship Id="rId2" Type="http://schemas.openxmlformats.org/officeDocument/2006/relationships/image" Target="../media/image121.jpg"/><Relationship Id="rId1" Type="http://schemas.openxmlformats.org/officeDocument/2006/relationships/slideLayout" Target="../slideLayouts/slideLayout1.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s>
</file>

<file path=ppt/slides/_rels/slide43.xml.rels><?xml version="1.0" encoding="UTF-8" standalone="yes"?>
<Relationships xmlns="http://schemas.openxmlformats.org/package/2006/relationships"><Relationship Id="rId3" Type="http://schemas.openxmlformats.org/officeDocument/2006/relationships/image" Target="../media/image128.gif"/><Relationship Id="rId2" Type="http://schemas.openxmlformats.org/officeDocument/2006/relationships/image" Target="../media/image127.jpg"/><Relationship Id="rId1" Type="http://schemas.openxmlformats.org/officeDocument/2006/relationships/slideLayout" Target="../slideLayouts/slideLayout1.xml"/><Relationship Id="rId4" Type="http://schemas.openxmlformats.org/officeDocument/2006/relationships/image" Target="../media/image129.jpg"/></Relationships>
</file>

<file path=ppt/slides/_rels/slide44.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Scenery</a:t>
            </a:r>
            <a:endParaRPr lang="en-US" b="1" dirty="0"/>
          </a:p>
        </p:txBody>
      </p:sp>
      <p:sp>
        <p:nvSpPr>
          <p:cNvPr id="3" name="Text Placeholder 2"/>
          <p:cNvSpPr>
            <a:spLocks noGrp="1"/>
          </p:cNvSpPr>
          <p:nvPr>
            <p:ph type="body" idx="1"/>
          </p:nvPr>
        </p:nvSpPr>
        <p:spPr/>
        <p:txBody>
          <a:bodyPr>
            <a:noAutofit/>
          </a:bodyPr>
          <a:lstStyle/>
          <a:p>
            <a:r>
              <a:rPr lang="en-US" sz="2800" dirty="0" smtClean="0"/>
              <a:t>Chapter 9</a:t>
            </a:r>
            <a:endParaRPr lang="en-US" sz="2800" dirty="0"/>
          </a:p>
        </p:txBody>
      </p:sp>
    </p:spTree>
    <p:extLst>
      <p:ext uri="{BB962C8B-B14F-4D97-AF65-F5344CB8AC3E}">
        <p14:creationId xmlns:p14="http://schemas.microsoft.com/office/powerpoint/2010/main" val="409633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416962"/>
            <a:ext cx="8386619"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619" y="1"/>
            <a:ext cx="3805382" cy="254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238125" y="1876907"/>
            <a:ext cx="11639550" cy="769441"/>
          </a:xfrm>
          <a:prstGeom prst="rect">
            <a:avLst/>
          </a:prstGeom>
        </p:spPr>
        <p:txBody>
          <a:bodyPr wrap="square">
            <a:spAutoFit/>
          </a:bodyPr>
          <a:lstStyle/>
          <a:p>
            <a:r>
              <a:rPr lang="en-US" sz="4400" b="1" dirty="0" smtClean="0">
                <a:effectLst>
                  <a:outerShdw blurRad="38100" dist="38100" dir="2700000" algn="tl">
                    <a:srgbClr val="000000">
                      <a:alpha val="43137"/>
                    </a:srgbClr>
                  </a:outerShdw>
                </a:effectLst>
              </a:rPr>
              <a:t>The Scene Designer’s Objectives: </a:t>
            </a:r>
          </a:p>
        </p:txBody>
      </p:sp>
      <p:sp>
        <p:nvSpPr>
          <p:cNvPr id="6" name="Rectangle 5"/>
          <p:cNvSpPr/>
          <p:nvPr/>
        </p:nvSpPr>
        <p:spPr>
          <a:xfrm>
            <a:off x="342901" y="2618558"/>
            <a:ext cx="11772900" cy="4031873"/>
          </a:xfrm>
          <a:prstGeom prst="rect">
            <a:avLst/>
          </a:prstGeom>
        </p:spPr>
        <p:txBody>
          <a:bodyPr wrap="square">
            <a:spAutoFit/>
          </a:bodyPr>
          <a:lstStyle/>
          <a:p>
            <a:pPr marL="571500" indent="-57150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Help the tone and style of the production</a:t>
            </a:r>
          </a:p>
          <a:p>
            <a:pPr marL="571500" indent="-57150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Establish the locale and period in which the play takes place</a:t>
            </a:r>
          </a:p>
          <a:p>
            <a:pPr marL="571500" indent="-57150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Develop a design concept consistent with the director’s concept.</a:t>
            </a:r>
          </a:p>
          <a:p>
            <a:pPr marL="571500" indent="-57150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Provide a central image or metaphor, where appropriate</a:t>
            </a:r>
          </a:p>
          <a:p>
            <a:pPr marL="571500" indent="-57150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Ensure that scenery is coordinated with other production elements</a:t>
            </a:r>
          </a:p>
          <a:p>
            <a:pPr marL="571500" indent="-57150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Solve practical design problems</a:t>
            </a:r>
          </a:p>
        </p:txBody>
      </p:sp>
    </p:spTree>
    <p:extLst>
      <p:ext uri="{BB962C8B-B14F-4D97-AF65-F5344CB8AC3E}">
        <p14:creationId xmlns:p14="http://schemas.microsoft.com/office/powerpoint/2010/main" val="3105337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14575" y="1429401"/>
            <a:ext cx="6072043" cy="457200"/>
          </a:xfrm>
          <a:solidFill>
            <a:schemeClr val="accent6"/>
          </a:solidFill>
        </p:spPr>
        <p:txBody>
          <a:bodyPr>
            <a:noAutofit/>
          </a:bodyPr>
          <a:lstStyle/>
          <a:p>
            <a:r>
              <a:rPr lang="en-US" sz="2800" b="1" dirty="0" smtClean="0">
                <a:solidFill>
                  <a:srgbClr val="002060"/>
                </a:solidFill>
                <a:effectLst>
                  <a:outerShdw blurRad="38100" dist="38100" dir="2700000" algn="tl">
                    <a:srgbClr val="000000">
                      <a:alpha val="43137"/>
                    </a:srgbClr>
                  </a:outerShdw>
                </a:effectLst>
              </a:rPr>
              <a:t>Scene Design Today</a:t>
            </a:r>
            <a:endParaRPr lang="en-US" sz="28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1200150" y="-7456"/>
            <a:ext cx="718646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398875" y="1886813"/>
            <a:ext cx="11639550" cy="584775"/>
          </a:xfrm>
          <a:prstGeom prst="rect">
            <a:avLst/>
          </a:prstGeom>
        </p:spPr>
        <p:txBody>
          <a:bodyPr wrap="square">
            <a:spAutoFit/>
          </a:bodyPr>
          <a:lstStyle/>
          <a:p>
            <a:r>
              <a:rPr lang="en-US" sz="3200" b="1" dirty="0" smtClean="0">
                <a:effectLst>
                  <a:outerShdw blurRad="38100" dist="38100" dir="2700000" algn="tl">
                    <a:srgbClr val="000000">
                      <a:alpha val="43137"/>
                    </a:srgbClr>
                  </a:outerShdw>
                </a:effectLst>
              </a:rPr>
              <a:t>Establishing Tone and Style: </a:t>
            </a:r>
          </a:p>
        </p:txBody>
      </p:sp>
      <p:sp>
        <p:nvSpPr>
          <p:cNvPr id="6" name="Rectangle 5"/>
          <p:cNvSpPr/>
          <p:nvPr/>
        </p:nvSpPr>
        <p:spPr>
          <a:xfrm>
            <a:off x="476251" y="2295837"/>
            <a:ext cx="9443892" cy="4893647"/>
          </a:xfrm>
          <a:prstGeom prst="rect">
            <a:avLst/>
          </a:prstGeom>
        </p:spPr>
        <p:txBody>
          <a:bodyPr wrap="square">
            <a:spAutoFit/>
          </a:bodyPr>
          <a:lstStyle/>
          <a:p>
            <a:pPr marL="571500" indent="-571500">
              <a:buFont typeface="Arial" panose="020B0604020202020204" pitchFamily="34" charset="0"/>
              <a:buChar char="•"/>
            </a:pPr>
            <a:r>
              <a:rPr lang="en-US" sz="2800" b="1" u="sng" dirty="0" smtClean="0">
                <a:solidFill>
                  <a:schemeClr val="accent1">
                    <a:lumMod val="50000"/>
                  </a:schemeClr>
                </a:solidFill>
                <a:effectLst>
                  <a:outerShdw blurRad="38100" dist="38100" dir="2700000" algn="tl">
                    <a:srgbClr val="000000">
                      <a:alpha val="43137"/>
                    </a:srgbClr>
                  </a:outerShdw>
                </a:effectLst>
              </a:rPr>
              <a:t>Style</a:t>
            </a:r>
          </a:p>
          <a:p>
            <a:pPr marL="1028700" lvl="1" indent="-57150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Modern Realistic as everyday life</a:t>
            </a:r>
          </a:p>
          <a:p>
            <a:pPr marL="1028700" lvl="1" indent="-57150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Traditional Tragedy with verse rather than prose</a:t>
            </a:r>
          </a:p>
          <a:p>
            <a:pPr marL="1028700" lvl="1" indent="-57150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Slapstick Farce involving comic, exaggerated scenery</a:t>
            </a:r>
          </a:p>
          <a:p>
            <a:pPr marL="457200" indent="-457200">
              <a:buFont typeface="Arial" panose="020B0604020202020204" pitchFamily="34" charset="0"/>
              <a:buChar char="•"/>
            </a:pPr>
            <a:r>
              <a:rPr lang="en-US" sz="2800" b="1" u="sng" dirty="0" smtClean="0">
                <a:solidFill>
                  <a:schemeClr val="accent1">
                    <a:lumMod val="50000"/>
                  </a:schemeClr>
                </a:solidFill>
                <a:effectLst>
                  <a:outerShdw blurRad="38100" dist="38100" dir="2700000" algn="tl">
                    <a:srgbClr val="000000">
                      <a:alpha val="43137"/>
                    </a:srgbClr>
                  </a:outerShdw>
                </a:effectLst>
              </a:rPr>
              <a:t>Tone</a:t>
            </a:r>
          </a:p>
          <a:p>
            <a:pPr marL="914400" lvl="1" indent="-45720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Characters are fighting against emotional forces within themselves (use of unrealistic scenery or costume)</a:t>
            </a:r>
          </a:p>
          <a:p>
            <a:pPr marL="914400" lvl="1" indent="-45720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Characters are the same as in “real life” (use of realistic scenery and costume)</a:t>
            </a:r>
          </a:p>
          <a:p>
            <a:pPr marL="914400" lvl="1" indent="-457200">
              <a:buFont typeface="Arial" panose="020B0604020202020204" pitchFamily="34" charset="0"/>
              <a:buChar char="•"/>
            </a:pPr>
            <a:endParaRPr lang="en-US" sz="3200" b="1" dirty="0" smtClean="0">
              <a:solidFill>
                <a:srgbClr val="00206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1882" y="-165662"/>
            <a:ext cx="2569379" cy="19270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2643" y="483295"/>
            <a:ext cx="2647950" cy="19859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1604" y="1395193"/>
            <a:ext cx="2686636" cy="1786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22" y="20340"/>
            <a:ext cx="3713567" cy="1886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8749" y="4172988"/>
            <a:ext cx="3022512" cy="22668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04563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409826" y="1429401"/>
            <a:ext cx="4434791"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2409826" y="-7456"/>
            <a:ext cx="5976793"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smtClean="0">
                <a:solidFill>
                  <a:srgbClr val="002060"/>
                </a:solidFill>
                <a:effectLst>
                  <a:outerShdw blurRad="38100" dist="38100" dir="2700000" algn="tl">
                    <a:srgbClr val="000000">
                      <a:alpha val="43137"/>
                    </a:srgbClr>
                  </a:outerShdw>
                </a:effectLst>
              </a:rPr>
              <a:t> Scenery    </a:t>
            </a:r>
            <a:endParaRPr lang="en-US" sz="4400" b="1" dirty="0">
              <a:solidFill>
                <a:srgbClr val="002060"/>
              </a:solidFill>
              <a:effectLst>
                <a:outerShdw blurRad="38100" dist="38100" dir="2700000" algn="tl">
                  <a:srgbClr val="000000">
                    <a:alpha val="43137"/>
                  </a:srgbClr>
                </a:outerShdw>
              </a:effectLst>
            </a:endParaRP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2434542" y="2514128"/>
            <a:ext cx="8820149" cy="646331"/>
          </a:xfrm>
          <a:prstGeom prst="rect">
            <a:avLst/>
          </a:prstGeom>
        </p:spPr>
        <p:txBody>
          <a:bodyPr wrap="square">
            <a:spAutoFit/>
          </a:bodyPr>
          <a:lstStyle/>
          <a:p>
            <a:r>
              <a:rPr lang="en-US" sz="3600" b="1" dirty="0" smtClean="0">
                <a:effectLst>
                  <a:outerShdw blurRad="38100" dist="38100" dir="2700000" algn="tl">
                    <a:srgbClr val="000000">
                      <a:alpha val="43137"/>
                    </a:srgbClr>
                  </a:outerShdw>
                </a:effectLst>
              </a:rPr>
              <a:t>Realism vs. Nonrealism: </a:t>
            </a:r>
          </a:p>
        </p:txBody>
      </p:sp>
      <p:sp>
        <p:nvSpPr>
          <p:cNvPr id="6" name="Rectangle 5"/>
          <p:cNvSpPr/>
          <p:nvPr/>
        </p:nvSpPr>
        <p:spPr>
          <a:xfrm>
            <a:off x="276226" y="2778910"/>
            <a:ext cx="11772900" cy="3970318"/>
          </a:xfrm>
          <a:prstGeom prst="rect">
            <a:avLst/>
          </a:prstGeom>
        </p:spPr>
        <p:txBody>
          <a:bodyPr wrap="square">
            <a:spAutoFit/>
          </a:bodyPr>
          <a:lstStyle/>
          <a:p>
            <a:pPr marL="571500" indent="-571500">
              <a:buFont typeface="Arial" panose="020B0604020202020204" pitchFamily="34" charset="0"/>
              <a:buChar char="•"/>
            </a:pPr>
            <a:r>
              <a:rPr lang="en-US" sz="2800" b="1" u="sng" dirty="0" smtClean="0">
                <a:solidFill>
                  <a:schemeClr val="accent1">
                    <a:lumMod val="50000"/>
                  </a:schemeClr>
                </a:solidFill>
                <a:effectLst>
                  <a:outerShdw blurRad="38100" dist="38100" dir="2700000" algn="tl">
                    <a:srgbClr val="000000">
                      <a:alpha val="43137"/>
                    </a:srgbClr>
                  </a:outerShdw>
                </a:effectLst>
              </a:rPr>
              <a:t>Realism</a:t>
            </a:r>
          </a:p>
          <a:p>
            <a:pPr lvl="2"/>
            <a:r>
              <a:rPr lang="en-US" sz="2800" b="1" dirty="0" smtClean="0">
                <a:solidFill>
                  <a:srgbClr val="002060"/>
                </a:solidFill>
                <a:effectLst>
                  <a:outerShdw blurRad="38100" dist="38100" dir="2700000" algn="tl">
                    <a:srgbClr val="000000">
                      <a:alpha val="43137"/>
                    </a:srgbClr>
                  </a:outerShdw>
                </a:effectLst>
              </a:rPr>
              <a:t>Everything connected with a production conforms to our observation of the world around us. Broadly, an attempt to present onstage people, places and events corresponding to those in everyday life.</a:t>
            </a:r>
          </a:p>
          <a:p>
            <a:pPr marL="457200" indent="-457200">
              <a:buFont typeface="Arial" panose="020B0604020202020204" pitchFamily="34" charset="0"/>
              <a:buChar char="•"/>
            </a:pPr>
            <a:r>
              <a:rPr lang="en-US" sz="2800" b="1" u="sng" dirty="0" smtClean="0">
                <a:solidFill>
                  <a:schemeClr val="accent1">
                    <a:lumMod val="50000"/>
                  </a:schemeClr>
                </a:solidFill>
                <a:effectLst>
                  <a:outerShdw blurRad="38100" dist="38100" dir="2700000" algn="tl">
                    <a:srgbClr val="000000">
                      <a:alpha val="43137"/>
                    </a:srgbClr>
                  </a:outerShdw>
                </a:effectLst>
              </a:rPr>
              <a:t>Nonrealism</a:t>
            </a:r>
          </a:p>
          <a:p>
            <a:pPr lvl="2"/>
            <a:r>
              <a:rPr lang="en-US" sz="2800" b="1" dirty="0" smtClean="0">
                <a:solidFill>
                  <a:srgbClr val="002060"/>
                </a:solidFill>
                <a:effectLst>
                  <a:outerShdw blurRad="38100" dist="38100" dir="2700000" algn="tl">
                    <a:srgbClr val="000000">
                      <a:alpha val="43137"/>
                    </a:srgbClr>
                  </a:outerShdw>
                </a:effectLst>
              </a:rPr>
              <a:t>“Departures from realism” which are all types of theatre that depart from observable reality such as a </a:t>
            </a:r>
            <a:r>
              <a:rPr lang="en-US" sz="2800" b="1" u="sng" dirty="0" smtClean="0">
                <a:solidFill>
                  <a:srgbClr val="002060"/>
                </a:solidFill>
                <a:effectLst>
                  <a:outerShdw blurRad="38100" dist="38100" dir="2700000" algn="tl">
                    <a:srgbClr val="000000">
                      <a:alpha val="43137"/>
                    </a:srgbClr>
                  </a:outerShdw>
                </a:effectLst>
              </a:rPr>
              <a:t>musical; a play with “fantastic characters” such as witches, ghosts, death, talking animals, etc.; a play with soliloquies or use poetic verse to communicate.  </a:t>
            </a:r>
            <a:r>
              <a:rPr lang="en-US" sz="2800" b="1" dirty="0" smtClean="0">
                <a:solidFill>
                  <a:srgbClr val="002060"/>
                </a:solidFill>
                <a:effectLst>
                  <a:outerShdw blurRad="38100" dist="38100" dir="2700000" algn="tl">
                    <a:srgbClr val="000000">
                      <a:alpha val="43137"/>
                    </a:srgbClr>
                  </a:outerShdw>
                </a:effectLst>
              </a:rPr>
              <a:t> </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226" y="820"/>
            <a:ext cx="2133600" cy="2610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1" y="-64759"/>
            <a:ext cx="3676354" cy="24470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617" y="660884"/>
            <a:ext cx="2670858" cy="1785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833542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429401"/>
            <a:ext cx="8386619"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171450" y="1884937"/>
            <a:ext cx="11639550" cy="646331"/>
          </a:xfrm>
          <a:prstGeom prst="rect">
            <a:avLst/>
          </a:prstGeom>
        </p:spPr>
        <p:txBody>
          <a:bodyPr wrap="square">
            <a:spAutoFit/>
          </a:bodyPr>
          <a:lstStyle/>
          <a:p>
            <a:r>
              <a:rPr lang="en-US" sz="3600" b="1" dirty="0" smtClean="0">
                <a:effectLst>
                  <a:outerShdw blurRad="38100" dist="38100" dir="2700000" algn="tl">
                    <a:srgbClr val="000000">
                      <a:alpha val="43137"/>
                    </a:srgbClr>
                  </a:outerShdw>
                </a:effectLst>
              </a:rPr>
              <a:t>Establish Locale and Period: </a:t>
            </a:r>
          </a:p>
        </p:txBody>
      </p:sp>
      <p:sp>
        <p:nvSpPr>
          <p:cNvPr id="6" name="Rectangle 5"/>
          <p:cNvSpPr/>
          <p:nvPr/>
        </p:nvSpPr>
        <p:spPr>
          <a:xfrm>
            <a:off x="228601" y="2342137"/>
            <a:ext cx="11772900" cy="4832092"/>
          </a:xfrm>
          <a:prstGeom prst="rect">
            <a:avLst/>
          </a:prstGeom>
        </p:spPr>
        <p:txBody>
          <a:bodyPr wrap="square">
            <a:spAutoFit/>
          </a:bodyPr>
          <a:lstStyle/>
          <a:p>
            <a:pPr marL="571500" indent="-571500">
              <a:buFont typeface="Arial" panose="020B0604020202020204" pitchFamily="34" charset="0"/>
              <a:buChar char="•"/>
            </a:pPr>
            <a:r>
              <a:rPr lang="en-US" sz="2800" b="1" u="sng" dirty="0" smtClean="0">
                <a:solidFill>
                  <a:schemeClr val="accent1">
                    <a:lumMod val="50000"/>
                  </a:schemeClr>
                </a:solidFill>
                <a:effectLst>
                  <a:outerShdw blurRad="38100" dist="38100" dir="2700000" algn="tl">
                    <a:srgbClr val="000000">
                      <a:alpha val="43137"/>
                    </a:srgbClr>
                  </a:outerShdw>
                </a:effectLst>
              </a:rPr>
              <a:t>Set Pieces </a:t>
            </a:r>
          </a:p>
          <a:p>
            <a:pPr marL="914400" lvl="1" indent="-457200">
              <a:buFont typeface="Arial" panose="020B0604020202020204" pitchFamily="34" charset="0"/>
              <a:buChar char="•"/>
            </a:pPr>
            <a:r>
              <a:rPr lang="en-US" sz="2800" b="1" dirty="0" smtClean="0">
                <a:effectLst>
                  <a:outerShdw blurRad="38100" dist="38100" dir="2700000" algn="tl">
                    <a:srgbClr val="000000">
                      <a:alpha val="43137"/>
                    </a:srgbClr>
                  </a:outerShdw>
                </a:effectLst>
              </a:rPr>
              <a:t>Can tell us time and place</a:t>
            </a:r>
          </a:p>
          <a:p>
            <a:pPr marL="1371600" lvl="2" indent="-45720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Old radio or phone</a:t>
            </a:r>
          </a:p>
          <a:p>
            <a:pPr marL="1371600" lvl="2" indent="-45720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Spaceship or futuristic land pieces</a:t>
            </a:r>
          </a:p>
          <a:p>
            <a:pPr marL="914400" lvl="1" indent="-457200">
              <a:buFont typeface="Arial" panose="020B0604020202020204" pitchFamily="34" charset="0"/>
              <a:buChar char="•"/>
            </a:pPr>
            <a:r>
              <a:rPr lang="en-US" sz="2800" b="1" dirty="0" smtClean="0">
                <a:effectLst>
                  <a:outerShdw blurRad="38100" dist="38100" dir="2700000" algn="tl">
                    <a:srgbClr val="000000">
                      <a:alpha val="43137"/>
                    </a:srgbClr>
                  </a:outerShdw>
                </a:effectLst>
              </a:rPr>
              <a:t>Can tell us about the characters</a:t>
            </a:r>
          </a:p>
          <a:p>
            <a:pPr marL="1371600" lvl="2" indent="-45720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Sloppy or lazy vs. neat and tidy</a:t>
            </a:r>
          </a:p>
          <a:p>
            <a:pPr marL="1371600" lvl="2" indent="-45720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Upper class or middle or lower class (in control of surroundings or not)</a:t>
            </a:r>
          </a:p>
          <a:p>
            <a:pPr marL="1371600" lvl="2" indent="-45720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Whether cold, hot or kind of temperature and conditions of the environment of the characters</a:t>
            </a:r>
          </a:p>
          <a:p>
            <a:pPr lvl="2"/>
            <a:endParaRPr lang="en-US" sz="2800" b="1" dirty="0" smtClean="0">
              <a:solidFill>
                <a:srgbClr val="00206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9938" y="106843"/>
            <a:ext cx="3934240" cy="2950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43625" y="1627980"/>
            <a:ext cx="3362987" cy="2053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3525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429401"/>
            <a:ext cx="8386619"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192808" y="2141025"/>
            <a:ext cx="11639550" cy="646331"/>
          </a:xfrm>
          <a:prstGeom prst="rect">
            <a:avLst/>
          </a:prstGeom>
        </p:spPr>
        <p:txBody>
          <a:bodyPr wrap="square">
            <a:spAutoFit/>
          </a:bodyPr>
          <a:lstStyle/>
          <a:p>
            <a:r>
              <a:rPr lang="en-US" sz="3600" b="1" dirty="0" smtClean="0">
                <a:solidFill>
                  <a:schemeClr val="accent1">
                    <a:lumMod val="50000"/>
                  </a:schemeClr>
                </a:solidFill>
                <a:effectLst>
                  <a:outerShdw blurRad="38100" dist="38100" dir="2700000" algn="tl">
                    <a:srgbClr val="000000">
                      <a:alpha val="43137"/>
                    </a:srgbClr>
                  </a:outerShdw>
                </a:effectLst>
              </a:rPr>
              <a:t>Developing a Design Concept: </a:t>
            </a:r>
          </a:p>
        </p:txBody>
      </p:sp>
      <p:sp>
        <p:nvSpPr>
          <p:cNvPr id="6" name="Rectangle 5"/>
          <p:cNvSpPr/>
          <p:nvPr/>
        </p:nvSpPr>
        <p:spPr>
          <a:xfrm>
            <a:off x="-26267" y="3041780"/>
            <a:ext cx="8112992" cy="3354765"/>
          </a:xfrm>
          <a:prstGeom prst="rect">
            <a:avLst/>
          </a:prstGeom>
        </p:spPr>
        <p:txBody>
          <a:bodyPr wrap="square">
            <a:spAutoFit/>
          </a:bodyPr>
          <a:lstStyle/>
          <a:p>
            <a:pPr marL="457200" indent="-45720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Enhance the director’s concept </a:t>
            </a:r>
          </a:p>
          <a:p>
            <a:pPr lvl="1"/>
            <a:r>
              <a:rPr lang="en-US" sz="3200" b="1" dirty="0" smtClean="0">
                <a:solidFill>
                  <a:srgbClr val="002060"/>
                </a:solidFill>
                <a:effectLst>
                  <a:outerShdw blurRad="38100" dist="38100" dir="2700000" algn="tl">
                    <a:srgbClr val="000000">
                      <a:alpha val="43137"/>
                    </a:srgbClr>
                  </a:outerShdw>
                </a:effectLst>
              </a:rPr>
              <a:t>of the play.</a:t>
            </a:r>
          </a:p>
          <a:p>
            <a:pPr marL="457200" indent="-45720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Use scenery to pull together the </a:t>
            </a:r>
          </a:p>
          <a:p>
            <a:pPr lvl="1"/>
            <a:r>
              <a:rPr lang="en-US" sz="3200" b="1" dirty="0" smtClean="0">
                <a:solidFill>
                  <a:srgbClr val="002060"/>
                </a:solidFill>
                <a:effectLst>
                  <a:outerShdw blurRad="38100" dist="38100" dir="2700000" algn="tl">
                    <a:srgbClr val="000000">
                      <a:alpha val="43137"/>
                    </a:srgbClr>
                  </a:outerShdw>
                </a:effectLst>
              </a:rPr>
              <a:t>“spine” of the play.</a:t>
            </a:r>
          </a:p>
          <a:p>
            <a:pPr lvl="1"/>
            <a:r>
              <a:rPr lang="en-US" sz="2800" b="1" dirty="0" smtClean="0">
                <a:solidFill>
                  <a:schemeClr val="bg1"/>
                </a:solidFill>
                <a:effectLst>
                  <a:outerShdw blurRad="38100" dist="38100" dir="2700000" algn="tl">
                    <a:srgbClr val="000000">
                      <a:alpha val="43137"/>
                    </a:srgbClr>
                  </a:outerShdw>
                </a:effectLst>
              </a:rPr>
              <a:t>Spine: The “through-line” or general action, feeling or emotion  that runs through a play</a:t>
            </a:r>
          </a:p>
          <a:p>
            <a:pPr lvl="1"/>
            <a:r>
              <a:rPr lang="en-US" sz="2800" b="1" dirty="0" smtClean="0">
                <a:solidFill>
                  <a:schemeClr val="bg1"/>
                </a:solidFill>
                <a:effectLst>
                  <a:outerShdw blurRad="38100" dist="38100" dir="2700000" algn="tl">
                    <a:srgbClr val="000000">
                      <a:alpha val="43137"/>
                    </a:srgbClr>
                  </a:outerShdw>
                </a:effectLst>
              </a:rPr>
              <a:t>from beginning to end</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9263" y="142853"/>
            <a:ext cx="4447014" cy="31013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9263" y="3632558"/>
            <a:ext cx="4447014" cy="30184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612133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429401"/>
            <a:ext cx="8386619"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7" name="TextBox 6"/>
          <p:cNvSpPr txBox="1"/>
          <p:nvPr/>
        </p:nvSpPr>
        <p:spPr>
          <a:xfrm>
            <a:off x="5385188" y="3786047"/>
            <a:ext cx="6397237" cy="523220"/>
          </a:xfrm>
          <a:prstGeom prst="rect">
            <a:avLst/>
          </a:prstGeom>
          <a:noFill/>
        </p:spPr>
        <p:txBody>
          <a:bodyPr wrap="square" rtlCol="0">
            <a:spAutoFit/>
          </a:bodyPr>
          <a:lstStyle/>
          <a:p>
            <a:r>
              <a:rPr lang="en-US" sz="2800" b="1" dirty="0" smtClean="0">
                <a:solidFill>
                  <a:schemeClr val="accent1">
                    <a:lumMod val="50000"/>
                  </a:schemeClr>
                </a:solidFill>
                <a:effectLst>
                  <a:outerShdw blurRad="38100" dist="38100" dir="2700000" algn="tl">
                    <a:srgbClr val="000000">
                      <a:alpha val="43137"/>
                    </a:srgbClr>
                  </a:outerShdw>
                </a:effectLst>
              </a:rPr>
              <a:t>Providing a Central Image or Metaphor: </a:t>
            </a:r>
          </a:p>
        </p:txBody>
      </p:sp>
      <p:sp>
        <p:nvSpPr>
          <p:cNvPr id="8" name="TextBox 7"/>
          <p:cNvSpPr txBox="1"/>
          <p:nvPr/>
        </p:nvSpPr>
        <p:spPr>
          <a:xfrm>
            <a:off x="4476750" y="4309267"/>
            <a:ext cx="7393708" cy="2062103"/>
          </a:xfrm>
          <a:prstGeom prst="rect">
            <a:avLst/>
          </a:prstGeom>
          <a:noFill/>
        </p:spPr>
        <p:txBody>
          <a:bodyPr wrap="square" rtlCol="0">
            <a:spAutoFit/>
          </a:bodyPr>
          <a:lstStyle/>
          <a:p>
            <a:pPr lvl="2"/>
            <a:r>
              <a:rPr lang="en-US" sz="3200" b="1" dirty="0" smtClean="0">
                <a:solidFill>
                  <a:srgbClr val="002060"/>
                </a:solidFill>
                <a:effectLst>
                  <a:outerShdw blurRad="38100" dist="38100" dir="2700000" algn="tl">
                    <a:srgbClr val="000000">
                      <a:alpha val="43137"/>
                    </a:srgbClr>
                  </a:outerShdw>
                </a:effectLst>
              </a:rPr>
              <a:t>Similar to concept, using elements of scene design such as lines, shapes and colors to enhance the concept of the play.</a:t>
            </a:r>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3401" y="509244"/>
            <a:ext cx="2216595" cy="27448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9996" y="308178"/>
            <a:ext cx="3226667" cy="2699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33" y="2294617"/>
            <a:ext cx="5033666" cy="40292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941304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29401"/>
            <a:ext cx="4610534"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7796251"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7" name="TextBox 6"/>
          <p:cNvSpPr txBox="1"/>
          <p:nvPr/>
        </p:nvSpPr>
        <p:spPr>
          <a:xfrm>
            <a:off x="8866118" y="3424779"/>
            <a:ext cx="3046593" cy="1569660"/>
          </a:xfrm>
          <a:prstGeom prst="rect">
            <a:avLst/>
          </a:prstGeom>
          <a:noFill/>
        </p:spPr>
        <p:txBody>
          <a:bodyPr wrap="square" rtlCol="0">
            <a:spAutoFit/>
          </a:bodyPr>
          <a:lstStyle/>
          <a:p>
            <a:r>
              <a:rPr lang="en-US" sz="3200" b="1" dirty="0" smtClean="0">
                <a:solidFill>
                  <a:schemeClr val="accent1">
                    <a:lumMod val="50000"/>
                  </a:schemeClr>
                </a:solidFill>
                <a:effectLst>
                  <a:outerShdw blurRad="38100" dist="38100" dir="2700000" algn="tl">
                    <a:srgbClr val="000000">
                      <a:alpha val="43137"/>
                    </a:srgbClr>
                  </a:outerShdw>
                </a:effectLst>
              </a:rPr>
              <a:t>Providing a </a:t>
            </a:r>
          </a:p>
          <a:p>
            <a:r>
              <a:rPr lang="en-US" sz="3200" b="1" dirty="0" smtClean="0">
                <a:solidFill>
                  <a:schemeClr val="accent1">
                    <a:lumMod val="50000"/>
                  </a:schemeClr>
                </a:solidFill>
                <a:effectLst>
                  <a:outerShdw blurRad="38100" dist="38100" dir="2700000" algn="tl">
                    <a:srgbClr val="000000">
                      <a:alpha val="43137"/>
                    </a:srgbClr>
                  </a:outerShdw>
                </a:effectLst>
              </a:rPr>
              <a:t>Central Image </a:t>
            </a:r>
          </a:p>
          <a:p>
            <a:r>
              <a:rPr lang="en-US" sz="3200" b="1" dirty="0" smtClean="0">
                <a:solidFill>
                  <a:schemeClr val="accent1">
                    <a:lumMod val="50000"/>
                  </a:schemeClr>
                </a:solidFill>
                <a:effectLst>
                  <a:outerShdw blurRad="38100" dist="38100" dir="2700000" algn="tl">
                    <a:srgbClr val="000000">
                      <a:alpha val="43137"/>
                    </a:srgbClr>
                  </a:outerShdw>
                </a:effectLst>
              </a:rPr>
              <a:t>or Metaphor: </a:t>
            </a:r>
          </a:p>
        </p:txBody>
      </p:sp>
      <p:sp>
        <p:nvSpPr>
          <p:cNvPr id="8" name="TextBox 7"/>
          <p:cNvSpPr txBox="1"/>
          <p:nvPr/>
        </p:nvSpPr>
        <p:spPr>
          <a:xfrm>
            <a:off x="4548260" y="5082798"/>
            <a:ext cx="7676716" cy="1384995"/>
          </a:xfrm>
          <a:prstGeom prst="rect">
            <a:avLst/>
          </a:prstGeom>
          <a:noFill/>
        </p:spPr>
        <p:txBody>
          <a:bodyPr wrap="square" rtlCol="0">
            <a:spAutoFit/>
          </a:bodyPr>
          <a:lstStyle/>
          <a:p>
            <a:pPr lvl="2"/>
            <a:r>
              <a:rPr lang="en-US" sz="2800" b="1" dirty="0" smtClean="0">
                <a:solidFill>
                  <a:srgbClr val="002060"/>
                </a:solidFill>
                <a:effectLst>
                  <a:outerShdw blurRad="38100" dist="38100" dir="2700000" algn="tl">
                    <a:srgbClr val="000000">
                      <a:alpha val="43137"/>
                    </a:srgbClr>
                  </a:outerShdw>
                </a:effectLst>
              </a:rPr>
              <a:t>Similar to concept, using elements of scene design such as lines, shapes and colors to enhance the concept of the play.</a:t>
            </a:r>
            <a:endParaRPr lang="en-US" sz="2800"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044" y="3173568"/>
            <a:ext cx="4669558" cy="3120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2926" y="-7456"/>
            <a:ext cx="4241365" cy="3181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371" y="1449970"/>
            <a:ext cx="4133850" cy="3100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372199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429401"/>
            <a:ext cx="12525376"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1232535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7" name="TextBox 6"/>
          <p:cNvSpPr txBox="1"/>
          <p:nvPr/>
        </p:nvSpPr>
        <p:spPr>
          <a:xfrm>
            <a:off x="4636370" y="1880651"/>
            <a:ext cx="3072189" cy="1754326"/>
          </a:xfrm>
          <a:prstGeom prst="rect">
            <a:avLst/>
          </a:prstGeom>
          <a:noFill/>
        </p:spPr>
        <p:txBody>
          <a:bodyPr wrap="square" rtlCol="0">
            <a:spAutoFit/>
          </a:bodyPr>
          <a:lstStyle/>
          <a:p>
            <a:pPr algn="ctr"/>
            <a:r>
              <a:rPr lang="en-US" sz="3600" b="1" dirty="0" smtClean="0">
                <a:solidFill>
                  <a:schemeClr val="accent1">
                    <a:lumMod val="50000"/>
                  </a:schemeClr>
                </a:solidFill>
                <a:effectLst>
                  <a:outerShdw blurRad="38100" dist="38100" dir="2700000" algn="tl">
                    <a:srgbClr val="000000">
                      <a:alpha val="43137"/>
                    </a:srgbClr>
                  </a:outerShdw>
                </a:effectLst>
              </a:rPr>
              <a:t>Providing a </a:t>
            </a:r>
          </a:p>
          <a:p>
            <a:pPr algn="ctr"/>
            <a:r>
              <a:rPr lang="en-US" sz="3600" b="1" dirty="0" smtClean="0">
                <a:solidFill>
                  <a:schemeClr val="accent1">
                    <a:lumMod val="50000"/>
                  </a:schemeClr>
                </a:solidFill>
                <a:effectLst>
                  <a:outerShdw blurRad="38100" dist="38100" dir="2700000" algn="tl">
                    <a:srgbClr val="000000">
                      <a:alpha val="43137"/>
                    </a:srgbClr>
                  </a:outerShdw>
                </a:effectLst>
              </a:rPr>
              <a:t>Central Image </a:t>
            </a:r>
          </a:p>
          <a:p>
            <a:pPr algn="ctr"/>
            <a:r>
              <a:rPr lang="en-US" sz="3600" b="1" dirty="0" smtClean="0">
                <a:solidFill>
                  <a:schemeClr val="accent1">
                    <a:lumMod val="50000"/>
                  </a:schemeClr>
                </a:solidFill>
                <a:effectLst>
                  <a:outerShdw blurRad="38100" dist="38100" dir="2700000" algn="tl">
                    <a:srgbClr val="000000">
                      <a:alpha val="43137"/>
                    </a:srgbClr>
                  </a:outerShdw>
                </a:effectLst>
              </a:rPr>
              <a:t>or Metaphor: </a:t>
            </a:r>
          </a:p>
        </p:txBody>
      </p:sp>
      <p:sp>
        <p:nvSpPr>
          <p:cNvPr id="8" name="TextBox 7"/>
          <p:cNvSpPr txBox="1"/>
          <p:nvPr/>
        </p:nvSpPr>
        <p:spPr>
          <a:xfrm>
            <a:off x="3562348" y="3571518"/>
            <a:ext cx="5400677" cy="3046988"/>
          </a:xfrm>
          <a:prstGeom prst="rect">
            <a:avLst/>
          </a:prstGeom>
          <a:noFill/>
        </p:spPr>
        <p:txBody>
          <a:bodyPr wrap="square" rtlCol="0">
            <a:spAutoFit/>
          </a:bodyPr>
          <a:lstStyle/>
          <a:p>
            <a:pPr lvl="2"/>
            <a:r>
              <a:rPr lang="en-US" sz="3200" b="1" dirty="0" smtClean="0">
                <a:solidFill>
                  <a:srgbClr val="002060"/>
                </a:solidFill>
                <a:effectLst>
                  <a:outerShdw blurRad="38100" dist="38100" dir="2700000" algn="tl">
                    <a:srgbClr val="000000">
                      <a:alpha val="43137"/>
                    </a:srgbClr>
                  </a:outerShdw>
                </a:effectLst>
              </a:rPr>
              <a:t>Similar to concept, using elements of </a:t>
            </a:r>
          </a:p>
          <a:p>
            <a:pPr lvl="2"/>
            <a:r>
              <a:rPr lang="en-US" sz="3200" b="1" dirty="0" smtClean="0">
                <a:solidFill>
                  <a:srgbClr val="002060"/>
                </a:solidFill>
                <a:effectLst>
                  <a:outerShdw blurRad="38100" dist="38100" dir="2700000" algn="tl">
                    <a:srgbClr val="000000">
                      <a:alpha val="43137"/>
                    </a:srgbClr>
                  </a:outerShdw>
                </a:effectLst>
              </a:rPr>
              <a:t>scene design such </a:t>
            </a:r>
          </a:p>
          <a:p>
            <a:pPr lvl="2"/>
            <a:r>
              <a:rPr lang="en-US" sz="3200" b="1" dirty="0" smtClean="0">
                <a:solidFill>
                  <a:srgbClr val="002060"/>
                </a:solidFill>
                <a:effectLst>
                  <a:outerShdw blurRad="38100" dist="38100" dir="2700000" algn="tl">
                    <a:srgbClr val="000000">
                      <a:alpha val="43137"/>
                    </a:srgbClr>
                  </a:outerShdw>
                </a:effectLst>
              </a:rPr>
              <a:t>as lines, shapes and</a:t>
            </a:r>
          </a:p>
          <a:p>
            <a:pPr lvl="2"/>
            <a:r>
              <a:rPr lang="en-US" sz="3200" b="1" dirty="0" smtClean="0">
                <a:solidFill>
                  <a:srgbClr val="002060"/>
                </a:solidFill>
                <a:effectLst>
                  <a:outerShdw blurRad="38100" dist="38100" dir="2700000" algn="tl">
                    <a:srgbClr val="000000">
                      <a:alpha val="43137"/>
                    </a:srgbClr>
                  </a:outerShdw>
                </a:effectLst>
              </a:rPr>
              <a:t>colors to enhance </a:t>
            </a:r>
          </a:p>
          <a:p>
            <a:pPr lvl="2"/>
            <a:r>
              <a:rPr lang="en-US" sz="3200" b="1" dirty="0" smtClean="0">
                <a:solidFill>
                  <a:srgbClr val="002060"/>
                </a:solidFill>
                <a:effectLst>
                  <a:outerShdw blurRad="38100" dist="38100" dir="2700000" algn="tl">
                    <a:srgbClr val="000000">
                      <a:alpha val="43137"/>
                    </a:srgbClr>
                  </a:outerShdw>
                </a:effectLst>
              </a:rPr>
              <a:t>the concept of the play.</a:t>
            </a:r>
            <a:endParaRPr lang="en-US" sz="3200"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683" y="98831"/>
            <a:ext cx="3574035" cy="26805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83" y="3277899"/>
            <a:ext cx="4206156" cy="2916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3995" y="3277900"/>
            <a:ext cx="3808267" cy="285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2211" y="19869"/>
            <a:ext cx="3482152" cy="2971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06251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72123" y="1429401"/>
            <a:ext cx="6953252"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5572122" y="-7456"/>
            <a:ext cx="6753227"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7" name="TextBox 6"/>
          <p:cNvSpPr txBox="1"/>
          <p:nvPr/>
        </p:nvSpPr>
        <p:spPr>
          <a:xfrm>
            <a:off x="9001123" y="1880988"/>
            <a:ext cx="3072189" cy="1569660"/>
          </a:xfrm>
          <a:prstGeom prst="rect">
            <a:avLst/>
          </a:prstGeom>
          <a:noFill/>
        </p:spPr>
        <p:txBody>
          <a:bodyPr wrap="square" rtlCol="0">
            <a:spAutoFit/>
          </a:bodyPr>
          <a:lstStyle/>
          <a:p>
            <a:pPr algn="r"/>
            <a:r>
              <a:rPr lang="en-US" sz="3200" b="1" dirty="0" smtClean="0">
                <a:solidFill>
                  <a:schemeClr val="accent1">
                    <a:lumMod val="50000"/>
                  </a:schemeClr>
                </a:solidFill>
                <a:effectLst>
                  <a:outerShdw blurRad="38100" dist="38100" dir="2700000" algn="tl">
                    <a:srgbClr val="000000">
                      <a:alpha val="43137"/>
                    </a:srgbClr>
                  </a:outerShdw>
                </a:effectLst>
              </a:rPr>
              <a:t>Providing a </a:t>
            </a:r>
          </a:p>
          <a:p>
            <a:pPr algn="r"/>
            <a:r>
              <a:rPr lang="en-US" sz="3200" b="1" dirty="0" smtClean="0">
                <a:solidFill>
                  <a:schemeClr val="accent1">
                    <a:lumMod val="50000"/>
                  </a:schemeClr>
                </a:solidFill>
                <a:effectLst>
                  <a:outerShdw blurRad="38100" dist="38100" dir="2700000" algn="tl">
                    <a:srgbClr val="000000">
                      <a:alpha val="43137"/>
                    </a:srgbClr>
                  </a:outerShdw>
                </a:effectLst>
              </a:rPr>
              <a:t>Central Image </a:t>
            </a:r>
          </a:p>
          <a:p>
            <a:pPr algn="r"/>
            <a:r>
              <a:rPr lang="en-US" sz="3200" b="1" dirty="0" smtClean="0">
                <a:solidFill>
                  <a:schemeClr val="accent1">
                    <a:lumMod val="50000"/>
                  </a:schemeClr>
                </a:solidFill>
                <a:effectLst>
                  <a:outerShdw blurRad="38100" dist="38100" dir="2700000" algn="tl">
                    <a:srgbClr val="000000">
                      <a:alpha val="43137"/>
                    </a:srgbClr>
                  </a:outerShdw>
                </a:effectLst>
              </a:rPr>
              <a:t>or Metaphor: </a:t>
            </a:r>
          </a:p>
        </p:txBody>
      </p:sp>
      <p:sp>
        <p:nvSpPr>
          <p:cNvPr id="8" name="TextBox 7"/>
          <p:cNvSpPr txBox="1"/>
          <p:nvPr/>
        </p:nvSpPr>
        <p:spPr>
          <a:xfrm>
            <a:off x="6429950" y="3464687"/>
            <a:ext cx="5657852" cy="3046988"/>
          </a:xfrm>
          <a:prstGeom prst="rect">
            <a:avLst/>
          </a:prstGeom>
          <a:noFill/>
        </p:spPr>
        <p:txBody>
          <a:bodyPr wrap="square" rtlCol="0">
            <a:spAutoFit/>
          </a:bodyPr>
          <a:lstStyle/>
          <a:p>
            <a:pPr lvl="2" algn="r"/>
            <a:r>
              <a:rPr lang="en-US" sz="2400" b="1" dirty="0" smtClean="0">
                <a:solidFill>
                  <a:srgbClr val="002060"/>
                </a:solidFill>
                <a:effectLst>
                  <a:outerShdw blurRad="38100" dist="38100" dir="2700000" algn="tl">
                    <a:srgbClr val="000000">
                      <a:alpha val="43137"/>
                    </a:srgbClr>
                  </a:outerShdw>
                </a:effectLst>
              </a:rPr>
              <a:t>Similar to concept, </a:t>
            </a:r>
          </a:p>
          <a:p>
            <a:pPr lvl="2" algn="r"/>
            <a:r>
              <a:rPr lang="en-US" sz="2400" b="1" dirty="0" smtClean="0">
                <a:solidFill>
                  <a:srgbClr val="002060"/>
                </a:solidFill>
                <a:effectLst>
                  <a:outerShdw blurRad="38100" dist="38100" dir="2700000" algn="tl">
                    <a:srgbClr val="000000">
                      <a:alpha val="43137"/>
                    </a:srgbClr>
                  </a:outerShdw>
                </a:effectLst>
              </a:rPr>
              <a:t>using elements of </a:t>
            </a:r>
          </a:p>
          <a:p>
            <a:pPr lvl="2" algn="r"/>
            <a:r>
              <a:rPr lang="en-US" sz="2400" b="1" dirty="0" smtClean="0">
                <a:solidFill>
                  <a:srgbClr val="002060"/>
                </a:solidFill>
                <a:effectLst>
                  <a:outerShdw blurRad="38100" dist="38100" dir="2700000" algn="tl">
                    <a:srgbClr val="000000">
                      <a:alpha val="43137"/>
                    </a:srgbClr>
                  </a:outerShdw>
                </a:effectLst>
              </a:rPr>
              <a:t>scene design </a:t>
            </a:r>
          </a:p>
          <a:p>
            <a:pPr lvl="2" algn="r"/>
            <a:r>
              <a:rPr lang="en-US" sz="2400" b="1" dirty="0" smtClean="0">
                <a:solidFill>
                  <a:srgbClr val="002060"/>
                </a:solidFill>
                <a:effectLst>
                  <a:outerShdw blurRad="38100" dist="38100" dir="2700000" algn="tl">
                    <a:srgbClr val="000000">
                      <a:alpha val="43137"/>
                    </a:srgbClr>
                  </a:outerShdw>
                </a:effectLst>
              </a:rPr>
              <a:t>such as </a:t>
            </a:r>
          </a:p>
          <a:p>
            <a:pPr lvl="2" algn="r"/>
            <a:r>
              <a:rPr lang="en-US" sz="2400" b="1" dirty="0" smtClean="0">
                <a:solidFill>
                  <a:srgbClr val="002060"/>
                </a:solidFill>
                <a:effectLst>
                  <a:outerShdw blurRad="38100" dist="38100" dir="2700000" algn="tl">
                    <a:srgbClr val="000000">
                      <a:alpha val="43137"/>
                    </a:srgbClr>
                  </a:outerShdw>
                </a:effectLst>
              </a:rPr>
              <a:t>lines, shapes &amp; colors </a:t>
            </a:r>
          </a:p>
          <a:p>
            <a:pPr lvl="2" algn="r"/>
            <a:r>
              <a:rPr lang="en-US" sz="2400" b="1" dirty="0" smtClean="0">
                <a:solidFill>
                  <a:srgbClr val="002060"/>
                </a:solidFill>
                <a:effectLst>
                  <a:outerShdw blurRad="38100" dist="38100" dir="2700000" algn="tl">
                    <a:srgbClr val="000000">
                      <a:alpha val="43137"/>
                    </a:srgbClr>
                  </a:outerShdw>
                </a:effectLst>
              </a:rPr>
              <a:t>to enhance </a:t>
            </a:r>
          </a:p>
          <a:p>
            <a:pPr lvl="2" algn="r"/>
            <a:r>
              <a:rPr lang="en-US" sz="2400" b="1" dirty="0" smtClean="0">
                <a:solidFill>
                  <a:srgbClr val="002060"/>
                </a:solidFill>
                <a:effectLst>
                  <a:outerShdw blurRad="38100" dist="38100" dir="2700000" algn="tl">
                    <a:srgbClr val="000000">
                      <a:alpha val="43137"/>
                    </a:srgbClr>
                  </a:outerShdw>
                </a:effectLst>
              </a:rPr>
              <a:t>the concept </a:t>
            </a:r>
          </a:p>
          <a:p>
            <a:pPr lvl="2" algn="r"/>
            <a:r>
              <a:rPr lang="en-US" sz="2400" b="1" dirty="0" smtClean="0">
                <a:solidFill>
                  <a:srgbClr val="002060"/>
                </a:solidFill>
                <a:effectLst>
                  <a:outerShdw blurRad="38100" dist="38100" dir="2700000" algn="tl">
                    <a:srgbClr val="000000">
                      <a:alpha val="43137"/>
                    </a:srgbClr>
                  </a:outerShdw>
                </a:effectLst>
              </a:rPr>
              <a:t>of the play.</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2194" y="2481926"/>
            <a:ext cx="4746092" cy="3533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6770"/>
            <a:ext cx="5470753" cy="36471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868" y="3350653"/>
            <a:ext cx="4174489" cy="31308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027951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416962"/>
            <a:ext cx="8386619"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619" y="1"/>
            <a:ext cx="3805382" cy="254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314325" y="2450836"/>
            <a:ext cx="11639550" cy="3785652"/>
          </a:xfrm>
          <a:prstGeom prst="rect">
            <a:avLst/>
          </a:prstGeom>
        </p:spPr>
        <p:txBody>
          <a:bodyPr wrap="square">
            <a:spAutoFit/>
          </a:bodyPr>
          <a:lstStyle/>
          <a:p>
            <a:r>
              <a:rPr lang="en-US" sz="4000" b="1" dirty="0" smtClean="0">
                <a:effectLst>
                  <a:outerShdw blurRad="38100" dist="38100" dir="2700000" algn="tl">
                    <a:srgbClr val="000000">
                      <a:alpha val="43137"/>
                    </a:srgbClr>
                  </a:outerShdw>
                </a:effectLst>
              </a:rPr>
              <a:t>Coordinating Scenery with the Whole: </a:t>
            </a:r>
          </a:p>
          <a:p>
            <a:pPr marL="571500" indent="-571500">
              <a:buFont typeface="Arial" panose="020B0604020202020204" pitchFamily="34" charset="0"/>
              <a:buChar char="•"/>
            </a:pPr>
            <a:r>
              <a:rPr lang="en-US" sz="4000" b="1" dirty="0" smtClean="0">
                <a:solidFill>
                  <a:srgbClr val="002060"/>
                </a:solidFill>
                <a:effectLst>
                  <a:outerShdw blurRad="38100" dist="38100" dir="2700000" algn="tl">
                    <a:srgbClr val="000000">
                      <a:alpha val="43137"/>
                    </a:srgbClr>
                  </a:outerShdw>
                </a:effectLst>
              </a:rPr>
              <a:t>The scenery should be consistent with the playwright’s intent and the director’s concept.</a:t>
            </a:r>
          </a:p>
          <a:p>
            <a:pPr marL="571500" indent="-571500">
              <a:buFont typeface="Arial" panose="020B0604020202020204" pitchFamily="34" charset="0"/>
              <a:buChar char="•"/>
            </a:pPr>
            <a:r>
              <a:rPr lang="en-US" sz="4000" b="1" dirty="0" smtClean="0">
                <a:solidFill>
                  <a:srgbClr val="002060"/>
                </a:solidFill>
                <a:effectLst>
                  <a:outerShdw blurRad="38100" dist="38100" dir="2700000" algn="tl">
                    <a:srgbClr val="000000">
                      <a:alpha val="43137"/>
                    </a:srgbClr>
                  </a:outerShdw>
                </a:effectLst>
              </a:rPr>
              <a:t>The setting should contribute to the overall effect of a production; not contradict it or confuse the audience.</a:t>
            </a:r>
            <a:endParaRPr lang="en-US" sz="40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07761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46551"/>
            <a:ext cx="8386619"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The Audience’s View</a:t>
            </a:r>
            <a:endParaRPr lang="en-US" sz="32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619" y="0"/>
            <a:ext cx="3805382" cy="254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smtClean="0">
              <a:effectLst>
                <a:outerShdw blurRad="38100" dist="38100" dir="2700000" algn="tl">
                  <a:srgbClr val="000000">
                    <a:alpha val="43137"/>
                  </a:srgbClr>
                </a:outerShdw>
              </a:effectLst>
            </a:endParaRPr>
          </a:p>
          <a:p>
            <a:pPr algn="ctr"/>
            <a:r>
              <a:rPr lang="en-US" sz="4400" b="1" dirty="0" smtClean="0">
                <a:solidFill>
                  <a:srgbClr val="002060"/>
                </a:solidFill>
                <a:effectLst>
                  <a:outerShdw blurRad="38100" dist="38100" dir="2700000" algn="tl">
                    <a:srgbClr val="000000">
                      <a:alpha val="43137"/>
                    </a:srgbClr>
                  </a:outerShdw>
                </a:effectLst>
              </a:rPr>
              <a:t>Scenery</a:t>
            </a:r>
          </a:p>
          <a:p>
            <a:pPr algn="ctr"/>
            <a:endParaRPr lang="en-US" sz="2400" dirty="0">
              <a:effectLst>
                <a:outerShdw blurRad="38100" dist="38100" dir="2700000" algn="tl">
                  <a:srgbClr val="000000">
                    <a:alpha val="43137"/>
                  </a:srgbClr>
                </a:outerShdw>
              </a:effectLst>
            </a:endParaRPr>
          </a:p>
        </p:txBody>
      </p:sp>
      <p:sp>
        <p:nvSpPr>
          <p:cNvPr id="6" name="TextBox 5"/>
          <p:cNvSpPr txBox="1"/>
          <p:nvPr/>
        </p:nvSpPr>
        <p:spPr>
          <a:xfrm>
            <a:off x="812800" y="2660073"/>
            <a:ext cx="7740073" cy="3477875"/>
          </a:xfrm>
          <a:prstGeom prst="rect">
            <a:avLst/>
          </a:prstGeom>
          <a:noFill/>
        </p:spPr>
        <p:txBody>
          <a:bodyPr wrap="square" rtlCol="0">
            <a:spAutoFit/>
          </a:bodyPr>
          <a:lstStyle/>
          <a:p>
            <a:r>
              <a:rPr lang="en-US" sz="4400" b="1" dirty="0" smtClean="0">
                <a:solidFill>
                  <a:srgbClr val="002060"/>
                </a:solidFill>
                <a:effectLst>
                  <a:outerShdw blurRad="38100" dist="38100" dir="2700000" algn="tl">
                    <a:srgbClr val="000000">
                      <a:alpha val="43137"/>
                    </a:srgbClr>
                  </a:outerShdw>
                </a:effectLst>
              </a:rPr>
              <a:t>The atmosphere the audience sees and feels around them begins “setting the stage” for the play performance even before the play begins.</a:t>
            </a:r>
            <a:endParaRPr lang="en-US" sz="4400" b="1" dirty="0">
              <a:solidFill>
                <a:srgbClr val="00206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4452" y="3593227"/>
            <a:ext cx="3827548" cy="25447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38345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33849" y="1416962"/>
            <a:ext cx="5438775"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2624" y="67453"/>
            <a:ext cx="2619376" cy="1751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4133849" y="-14793"/>
            <a:ext cx="5438775"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76200" y="708482"/>
            <a:ext cx="11639550" cy="3724096"/>
          </a:xfrm>
          <a:prstGeom prst="rect">
            <a:avLst/>
          </a:prstGeom>
        </p:spPr>
        <p:txBody>
          <a:bodyPr wrap="square">
            <a:spAutoFit/>
          </a:bodyPr>
          <a:lstStyle/>
          <a:p>
            <a:r>
              <a:rPr lang="en-US" sz="4000" b="1" dirty="0" smtClean="0">
                <a:effectLst>
                  <a:outerShdw blurRad="38100" dist="38100" dir="2700000" algn="tl">
                    <a:srgbClr val="000000">
                      <a:alpha val="43137"/>
                    </a:srgbClr>
                  </a:outerShdw>
                </a:effectLst>
              </a:rPr>
              <a:t>Solving Practical </a:t>
            </a:r>
          </a:p>
          <a:p>
            <a:r>
              <a:rPr lang="en-US" sz="4000" b="1" dirty="0" smtClean="0">
                <a:effectLst>
                  <a:outerShdw blurRad="38100" dist="38100" dir="2700000" algn="tl">
                    <a:srgbClr val="000000">
                      <a:alpha val="43137"/>
                    </a:srgbClr>
                  </a:outerShdw>
                </a:effectLst>
              </a:rPr>
              <a:t>Design Problem</a:t>
            </a:r>
            <a:endParaRPr lang="en-US" sz="2000" b="1" dirty="0" smtClean="0">
              <a:effectLst>
                <a:outerShdw blurRad="38100" dist="38100" dir="2700000" algn="tl">
                  <a:srgbClr val="000000">
                    <a:alpha val="43137"/>
                  </a:srgbClr>
                </a:outerShdw>
              </a:effectLst>
            </a:endParaRPr>
          </a:p>
          <a:p>
            <a:r>
              <a:rPr lang="en-US" sz="3600" b="1" dirty="0" smtClean="0">
                <a:solidFill>
                  <a:schemeClr val="accent1">
                    <a:lumMod val="50000"/>
                  </a:schemeClr>
                </a:solidFill>
                <a:effectLst>
                  <a:outerShdw blurRad="38100" dist="38100" dir="2700000" algn="tl">
                    <a:srgbClr val="000000">
                      <a:alpha val="43137"/>
                    </a:srgbClr>
                  </a:outerShdw>
                </a:effectLst>
              </a:rPr>
              <a:t>Five Elements of Design:</a:t>
            </a:r>
          </a:p>
          <a:p>
            <a:pPr lvl="1"/>
            <a:r>
              <a:rPr lang="en-US" sz="2800" b="1" dirty="0" smtClean="0">
                <a:effectLst>
                  <a:outerShdw blurRad="38100" dist="38100" dir="2700000" algn="tl">
                    <a:srgbClr val="000000">
                      <a:alpha val="43137"/>
                    </a:srgbClr>
                  </a:outerShdw>
                </a:effectLst>
              </a:rPr>
              <a:t>1. Line-</a:t>
            </a:r>
            <a:r>
              <a:rPr lang="en-US" sz="2800" b="1" dirty="0" smtClean="0">
                <a:solidFill>
                  <a:srgbClr val="002060"/>
                </a:solidFill>
                <a:effectLst>
                  <a:outerShdw blurRad="38100" dist="38100" dir="2700000" algn="tl">
                    <a:srgbClr val="000000">
                      <a:alpha val="43137"/>
                    </a:srgbClr>
                  </a:outerShdw>
                </a:effectLst>
              </a:rPr>
              <a:t>The outline or silhouette of elements onstage</a:t>
            </a:r>
          </a:p>
          <a:p>
            <a:pPr lvl="1"/>
            <a:r>
              <a:rPr lang="en-US" sz="2800" b="1" dirty="0" smtClean="0">
                <a:effectLst>
                  <a:outerShdw blurRad="38100" dist="38100" dir="2700000" algn="tl">
                    <a:srgbClr val="000000">
                      <a:alpha val="43137"/>
                    </a:srgbClr>
                  </a:outerShdw>
                </a:effectLst>
              </a:rPr>
              <a:t>     Ex.</a:t>
            </a:r>
            <a:r>
              <a:rPr lang="en-US" sz="2800" b="1" dirty="0" smtClean="0">
                <a:solidFill>
                  <a:srgbClr val="002060"/>
                </a:solidFill>
                <a:effectLst>
                  <a:outerShdw blurRad="38100" dist="38100" dir="2700000" algn="tl">
                    <a:srgbClr val="000000">
                      <a:alpha val="43137"/>
                    </a:srgbClr>
                  </a:outerShdw>
                </a:effectLst>
              </a:rPr>
              <a:t> Predominately curved lines vs. sharply angular lines</a:t>
            </a:r>
          </a:p>
          <a:p>
            <a:pPr lvl="2"/>
            <a:endParaRPr lang="en-US" sz="3200" b="1" dirty="0">
              <a:solidFill>
                <a:srgbClr val="002060"/>
              </a:solidFill>
              <a:effectLst>
                <a:outerShdw blurRad="38100" dist="38100" dir="2700000" algn="tl">
                  <a:srgbClr val="000000">
                    <a:alpha val="43137"/>
                  </a:srgbClr>
                </a:outerShdw>
              </a:effectLst>
            </a:endParaRPr>
          </a:p>
          <a:p>
            <a:pPr lvl="2"/>
            <a:endParaRPr lang="en-US" sz="3200" b="1" dirty="0" smtClean="0">
              <a:solidFill>
                <a:srgbClr val="00206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2448" y="3531849"/>
            <a:ext cx="3914777" cy="2936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5404" y="3428409"/>
            <a:ext cx="3027044" cy="21621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3394352"/>
            <a:ext cx="3390900" cy="22587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8585" y="3699883"/>
            <a:ext cx="2256819" cy="2882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55402944"/>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33849" y="1416962"/>
            <a:ext cx="5438775"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2624" y="67453"/>
            <a:ext cx="2619376" cy="1751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4133849" y="-14793"/>
            <a:ext cx="5438775"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76200" y="708482"/>
            <a:ext cx="11639550" cy="3662541"/>
          </a:xfrm>
          <a:prstGeom prst="rect">
            <a:avLst/>
          </a:prstGeom>
        </p:spPr>
        <p:txBody>
          <a:bodyPr wrap="square">
            <a:spAutoFit/>
          </a:bodyPr>
          <a:lstStyle/>
          <a:p>
            <a:r>
              <a:rPr lang="en-US" sz="4000" b="1" dirty="0" smtClean="0">
                <a:effectLst>
                  <a:outerShdw blurRad="38100" dist="38100" dir="2700000" algn="tl">
                    <a:srgbClr val="000000">
                      <a:alpha val="43137"/>
                    </a:srgbClr>
                  </a:outerShdw>
                </a:effectLst>
              </a:rPr>
              <a:t>Solving Practical </a:t>
            </a:r>
          </a:p>
          <a:p>
            <a:r>
              <a:rPr lang="en-US" sz="4000" b="1" dirty="0" smtClean="0">
                <a:effectLst>
                  <a:outerShdw blurRad="38100" dist="38100" dir="2700000" algn="tl">
                    <a:srgbClr val="000000">
                      <a:alpha val="43137"/>
                    </a:srgbClr>
                  </a:outerShdw>
                </a:effectLst>
              </a:rPr>
              <a:t>Design Problem</a:t>
            </a:r>
            <a:endParaRPr lang="en-US" sz="2000" b="1" dirty="0" smtClean="0">
              <a:effectLst>
                <a:outerShdw blurRad="38100" dist="38100" dir="2700000" algn="tl">
                  <a:srgbClr val="000000">
                    <a:alpha val="43137"/>
                  </a:srgbClr>
                </a:outerShdw>
              </a:effectLst>
            </a:endParaRPr>
          </a:p>
          <a:p>
            <a:r>
              <a:rPr lang="en-US" sz="3600" b="1" dirty="0" smtClean="0">
                <a:solidFill>
                  <a:schemeClr val="accent1">
                    <a:lumMod val="50000"/>
                  </a:schemeClr>
                </a:solidFill>
                <a:effectLst>
                  <a:outerShdw blurRad="38100" dist="38100" dir="2700000" algn="tl">
                    <a:srgbClr val="000000">
                      <a:alpha val="43137"/>
                    </a:srgbClr>
                  </a:outerShdw>
                </a:effectLst>
              </a:rPr>
              <a:t>Five Elements of Design:</a:t>
            </a:r>
          </a:p>
          <a:p>
            <a:pPr lvl="1"/>
            <a:r>
              <a:rPr lang="en-US" sz="2800" b="1" dirty="0" smtClean="0">
                <a:effectLst>
                  <a:outerShdw blurRad="38100" dist="38100" dir="2700000" algn="tl">
                    <a:srgbClr val="000000">
                      <a:alpha val="43137"/>
                    </a:srgbClr>
                  </a:outerShdw>
                </a:effectLst>
              </a:rPr>
              <a:t>2. Mass-</a:t>
            </a:r>
            <a:r>
              <a:rPr lang="en-US" sz="2800" b="1" dirty="0" smtClean="0">
                <a:solidFill>
                  <a:srgbClr val="002060"/>
                </a:solidFill>
                <a:effectLst>
                  <a:outerShdw blurRad="38100" dist="38100" dir="2700000" algn="tl">
                    <a:srgbClr val="000000">
                      <a:alpha val="43137"/>
                    </a:srgbClr>
                  </a:outerShdw>
                </a:effectLst>
              </a:rPr>
              <a:t>The overall bulk or weight of scenic elements</a:t>
            </a:r>
          </a:p>
          <a:p>
            <a:pPr lvl="1"/>
            <a:r>
              <a:rPr lang="en-US" sz="2800" b="1" dirty="0" smtClean="0">
                <a:effectLst>
                  <a:outerShdw blurRad="38100" dist="38100" dir="2700000" algn="tl">
                    <a:srgbClr val="000000">
                      <a:alpha val="43137"/>
                    </a:srgbClr>
                  </a:outerShdw>
                </a:effectLst>
              </a:rPr>
              <a:t>     Ex.</a:t>
            </a:r>
            <a:r>
              <a:rPr lang="en-US" sz="2800" b="1" dirty="0" smtClean="0">
                <a:solidFill>
                  <a:srgbClr val="002060"/>
                </a:solidFill>
                <a:effectLst>
                  <a:outerShdw blurRad="38100" dist="38100" dir="2700000" algn="tl">
                    <a:srgbClr val="000000">
                      <a:alpha val="43137"/>
                    </a:srgbClr>
                  </a:outerShdw>
                </a:effectLst>
              </a:rPr>
              <a:t> A series of high, heavy platforms or fortress walls vs. </a:t>
            </a:r>
          </a:p>
          <a:p>
            <a:pPr lvl="4"/>
            <a:r>
              <a:rPr lang="en-US" sz="2800" b="1" dirty="0" smtClean="0">
                <a:solidFill>
                  <a:srgbClr val="002060"/>
                </a:solidFill>
                <a:effectLst>
                  <a:outerShdw blurRad="38100" dist="38100" dir="2700000" algn="tl">
                    <a:srgbClr val="000000">
                      <a:alpha val="43137"/>
                    </a:srgbClr>
                  </a:outerShdw>
                </a:effectLst>
              </a:rPr>
              <a:t> a bare stage or a stage with only a single tree on it</a:t>
            </a:r>
            <a:endParaRPr lang="en-US" sz="3200" b="1" dirty="0" smtClean="0">
              <a:solidFill>
                <a:srgbClr val="002060"/>
              </a:solidFill>
              <a:effectLst>
                <a:outerShdw blurRad="38100" dist="38100" dir="2700000" algn="tl">
                  <a:srgbClr val="000000">
                    <a:alpha val="43137"/>
                  </a:srgbClr>
                </a:outerShdw>
              </a:effectLst>
            </a:endParaRPr>
          </a:p>
          <a:p>
            <a:pPr lvl="2"/>
            <a:endParaRPr lang="en-US" sz="3200" b="1" dirty="0" smtClean="0">
              <a:solidFill>
                <a:srgbClr val="00206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4568" y="3881097"/>
            <a:ext cx="1831182" cy="2749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899" y="3923340"/>
            <a:ext cx="1829489" cy="2747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838575"/>
            <a:ext cx="3901520" cy="2789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3915866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33849" y="1416962"/>
            <a:ext cx="5438775"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2624" y="67453"/>
            <a:ext cx="2619376" cy="1751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4133849" y="-14793"/>
            <a:ext cx="5438775"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76200" y="708482"/>
            <a:ext cx="12115800" cy="3600986"/>
          </a:xfrm>
          <a:prstGeom prst="rect">
            <a:avLst/>
          </a:prstGeom>
        </p:spPr>
        <p:txBody>
          <a:bodyPr wrap="square">
            <a:spAutoFit/>
          </a:bodyPr>
          <a:lstStyle/>
          <a:p>
            <a:r>
              <a:rPr lang="en-US" sz="4000" b="1" dirty="0" smtClean="0">
                <a:effectLst>
                  <a:outerShdw blurRad="38100" dist="38100" dir="2700000" algn="tl">
                    <a:srgbClr val="000000">
                      <a:alpha val="43137"/>
                    </a:srgbClr>
                  </a:outerShdw>
                </a:effectLst>
              </a:rPr>
              <a:t>Solving Practical </a:t>
            </a:r>
          </a:p>
          <a:p>
            <a:r>
              <a:rPr lang="en-US" sz="4000" b="1" dirty="0" smtClean="0">
                <a:effectLst>
                  <a:outerShdw blurRad="38100" dist="38100" dir="2700000" algn="tl">
                    <a:srgbClr val="000000">
                      <a:alpha val="43137"/>
                    </a:srgbClr>
                  </a:outerShdw>
                </a:effectLst>
              </a:rPr>
              <a:t>Design Problem</a:t>
            </a:r>
            <a:endParaRPr lang="en-US" sz="2000" b="1" dirty="0" smtClean="0">
              <a:effectLst>
                <a:outerShdw blurRad="38100" dist="38100" dir="2700000" algn="tl">
                  <a:srgbClr val="000000">
                    <a:alpha val="43137"/>
                  </a:srgbClr>
                </a:outerShdw>
              </a:effectLst>
            </a:endParaRPr>
          </a:p>
          <a:p>
            <a:r>
              <a:rPr lang="en-US" sz="3600" b="1" dirty="0" smtClean="0">
                <a:solidFill>
                  <a:schemeClr val="accent1">
                    <a:lumMod val="50000"/>
                  </a:schemeClr>
                </a:solidFill>
                <a:effectLst>
                  <a:outerShdw blurRad="38100" dist="38100" dir="2700000" algn="tl">
                    <a:srgbClr val="000000">
                      <a:alpha val="43137"/>
                    </a:srgbClr>
                  </a:outerShdw>
                </a:effectLst>
              </a:rPr>
              <a:t>Five Elements of Design:</a:t>
            </a:r>
          </a:p>
          <a:p>
            <a:pPr lvl="1"/>
            <a:r>
              <a:rPr lang="en-US" sz="2800" b="1" dirty="0" smtClean="0">
                <a:effectLst>
                  <a:outerShdw blurRad="38100" dist="38100" dir="2700000" algn="tl">
                    <a:srgbClr val="000000">
                      <a:alpha val="43137"/>
                    </a:srgbClr>
                  </a:outerShdw>
                </a:effectLst>
              </a:rPr>
              <a:t>3. Composition-</a:t>
            </a:r>
            <a:r>
              <a:rPr lang="en-US" sz="2800" b="1" dirty="0" smtClean="0">
                <a:solidFill>
                  <a:srgbClr val="002060"/>
                </a:solidFill>
                <a:effectLst>
                  <a:outerShdw blurRad="38100" dist="38100" dir="2700000" algn="tl">
                    <a:srgbClr val="000000">
                      <a:alpha val="43137"/>
                    </a:srgbClr>
                  </a:outerShdw>
                </a:effectLst>
              </a:rPr>
              <a:t>The balance and arrangement of elements, the way</a:t>
            </a:r>
          </a:p>
          <a:p>
            <a:pPr lvl="1"/>
            <a:r>
              <a:rPr lang="en-US" sz="2800" b="1" dirty="0">
                <a:solidFill>
                  <a:srgbClr val="002060"/>
                </a:solidFill>
                <a:effectLst>
                  <a:outerShdw blurRad="38100" dist="38100" dir="2700000" algn="tl">
                    <a:srgbClr val="000000">
                      <a:alpha val="43137"/>
                    </a:srgbClr>
                  </a:outerShdw>
                </a:effectLst>
              </a:rPr>
              <a:t>	</a:t>
            </a:r>
            <a:r>
              <a:rPr lang="en-US" sz="2800" b="1" dirty="0" smtClean="0">
                <a:solidFill>
                  <a:srgbClr val="002060"/>
                </a:solidFill>
                <a:effectLst>
                  <a:outerShdw blurRad="38100" dist="38100" dir="2700000" algn="tl">
                    <a:srgbClr val="000000">
                      <a:alpha val="43137"/>
                    </a:srgbClr>
                  </a:outerShdw>
                </a:effectLst>
              </a:rPr>
              <a:t>		  elements are arranged</a:t>
            </a:r>
          </a:p>
          <a:p>
            <a:pPr lvl="3"/>
            <a:r>
              <a:rPr lang="en-US" sz="2800" b="1" dirty="0" smtClean="0">
                <a:effectLst>
                  <a:outerShdw blurRad="38100" dist="38100" dir="2700000" algn="tl">
                    <a:srgbClr val="000000">
                      <a:alpha val="43137"/>
                    </a:srgbClr>
                  </a:outerShdw>
                </a:effectLst>
              </a:rPr>
              <a:t>Ex.</a:t>
            </a:r>
            <a:r>
              <a:rPr lang="en-US" sz="2800" b="1" dirty="0" smtClean="0">
                <a:solidFill>
                  <a:srgbClr val="002060"/>
                </a:solidFill>
                <a:effectLst>
                  <a:outerShdw blurRad="38100" dist="38100" dir="2700000" algn="tl">
                    <a:srgbClr val="000000">
                      <a:alpha val="43137"/>
                    </a:srgbClr>
                  </a:outerShdw>
                </a:effectLst>
              </a:rPr>
              <a:t> Mostly to one side of the stage, in a vertical or horizontal</a:t>
            </a:r>
          </a:p>
          <a:p>
            <a:pPr lvl="4"/>
            <a:r>
              <a:rPr lang="en-US" sz="2800" b="1" dirty="0" smtClean="0">
                <a:solidFill>
                  <a:srgbClr val="002060"/>
                </a:solidFill>
                <a:effectLst>
                  <a:outerShdw blurRad="38100" dist="38100" dir="2700000" algn="tl">
                    <a:srgbClr val="000000">
                      <a:alpha val="43137"/>
                    </a:srgbClr>
                  </a:outerShdw>
                </a:effectLst>
              </a:rPr>
              <a:t> configuration, or equally distributed onstage</a:t>
            </a:r>
            <a:endParaRPr lang="en-US" sz="3200" b="1" dirty="0" smtClean="0">
              <a:solidFill>
                <a:srgbClr val="00206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93" y="4309468"/>
            <a:ext cx="3186872" cy="2250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033" y="4309468"/>
            <a:ext cx="3345905" cy="2007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19820" y="4309469"/>
            <a:ext cx="2739747" cy="1712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28207" y="4309468"/>
            <a:ext cx="2729345" cy="1876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5140482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33849" y="1416962"/>
            <a:ext cx="5438775"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2624" y="67453"/>
            <a:ext cx="2619376" cy="1751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4133849" y="-14793"/>
            <a:ext cx="5438775"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76200" y="708482"/>
            <a:ext cx="12115800" cy="2739211"/>
          </a:xfrm>
          <a:prstGeom prst="rect">
            <a:avLst/>
          </a:prstGeom>
        </p:spPr>
        <p:txBody>
          <a:bodyPr wrap="square">
            <a:spAutoFit/>
          </a:bodyPr>
          <a:lstStyle/>
          <a:p>
            <a:r>
              <a:rPr lang="en-US" sz="4000" b="1" dirty="0" smtClean="0">
                <a:effectLst>
                  <a:outerShdw blurRad="38100" dist="38100" dir="2700000" algn="tl">
                    <a:srgbClr val="000000">
                      <a:alpha val="43137"/>
                    </a:srgbClr>
                  </a:outerShdw>
                </a:effectLst>
              </a:rPr>
              <a:t>Solving Practical </a:t>
            </a:r>
          </a:p>
          <a:p>
            <a:r>
              <a:rPr lang="en-US" sz="4000" b="1" dirty="0" smtClean="0">
                <a:effectLst>
                  <a:outerShdw blurRad="38100" dist="38100" dir="2700000" algn="tl">
                    <a:srgbClr val="000000">
                      <a:alpha val="43137"/>
                    </a:srgbClr>
                  </a:outerShdw>
                </a:effectLst>
              </a:rPr>
              <a:t>Design Problem</a:t>
            </a:r>
            <a:endParaRPr lang="en-US" sz="2000" b="1" dirty="0" smtClean="0">
              <a:effectLst>
                <a:outerShdw blurRad="38100" dist="38100" dir="2700000" algn="tl">
                  <a:srgbClr val="000000">
                    <a:alpha val="43137"/>
                  </a:srgbClr>
                </a:outerShdw>
              </a:effectLst>
            </a:endParaRPr>
          </a:p>
          <a:p>
            <a:r>
              <a:rPr lang="en-US" sz="3600" b="1" dirty="0" smtClean="0">
                <a:solidFill>
                  <a:schemeClr val="accent1">
                    <a:lumMod val="50000"/>
                  </a:schemeClr>
                </a:solidFill>
                <a:effectLst>
                  <a:outerShdw blurRad="38100" dist="38100" dir="2700000" algn="tl">
                    <a:srgbClr val="000000">
                      <a:alpha val="43137"/>
                    </a:srgbClr>
                  </a:outerShdw>
                </a:effectLst>
              </a:rPr>
              <a:t>Five Elements of Design:</a:t>
            </a:r>
          </a:p>
          <a:p>
            <a:pPr lvl="1"/>
            <a:r>
              <a:rPr lang="en-US" sz="2800" b="1" dirty="0" smtClean="0">
                <a:effectLst>
                  <a:outerShdw blurRad="38100" dist="38100" dir="2700000" algn="tl">
                    <a:srgbClr val="000000">
                      <a:alpha val="43137"/>
                    </a:srgbClr>
                  </a:outerShdw>
                </a:effectLst>
              </a:rPr>
              <a:t>4. Texture-</a:t>
            </a:r>
            <a:r>
              <a:rPr lang="en-US" sz="2800" b="1" dirty="0" smtClean="0">
                <a:solidFill>
                  <a:srgbClr val="002060"/>
                </a:solidFill>
                <a:effectLst>
                  <a:outerShdw blurRad="38100" dist="38100" dir="2700000" algn="tl">
                    <a:srgbClr val="000000">
                      <a:alpha val="43137"/>
                    </a:srgbClr>
                  </a:outerShdw>
                </a:effectLst>
              </a:rPr>
              <a:t>The “feel” projected by surfaces and fabrics</a:t>
            </a:r>
          </a:p>
          <a:p>
            <a:pPr lvl="2"/>
            <a:r>
              <a:rPr lang="en-US" sz="2800" b="1" dirty="0" smtClean="0">
                <a:effectLst>
                  <a:outerShdw blurRad="38100" dist="38100" dir="2700000" algn="tl">
                    <a:srgbClr val="000000">
                      <a:alpha val="43137"/>
                    </a:srgbClr>
                  </a:outerShdw>
                </a:effectLst>
              </a:rPr>
              <a:t>Ex.</a:t>
            </a:r>
            <a:r>
              <a:rPr lang="en-US" sz="2800" b="1" dirty="0" smtClean="0">
                <a:solidFill>
                  <a:srgbClr val="002060"/>
                </a:solidFill>
                <a:effectLst>
                  <a:outerShdw blurRad="38100" dist="38100" dir="2700000" algn="tl">
                    <a:srgbClr val="000000">
                      <a:alpha val="43137"/>
                    </a:srgbClr>
                  </a:outerShdw>
                </a:effectLst>
              </a:rPr>
              <a:t> The slickness of chrome or glass vs. the roughness of brick or burlap</a:t>
            </a:r>
            <a:endParaRPr lang="en-US" sz="3200" b="1" dirty="0" smtClean="0">
              <a:solidFill>
                <a:srgbClr val="002060"/>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27" y="3447693"/>
            <a:ext cx="3585701" cy="2241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2728" y="3657884"/>
            <a:ext cx="3243072" cy="2157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8568" y="3447693"/>
            <a:ext cx="3563295" cy="23681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3852" y="3938492"/>
            <a:ext cx="3528178" cy="2248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52865146"/>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133849" y="1416962"/>
            <a:ext cx="5438775"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2624" y="67453"/>
            <a:ext cx="2619376" cy="1751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4133849" y="-14793"/>
            <a:ext cx="5438775"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76200" y="708482"/>
            <a:ext cx="12115800" cy="3170099"/>
          </a:xfrm>
          <a:prstGeom prst="rect">
            <a:avLst/>
          </a:prstGeom>
        </p:spPr>
        <p:txBody>
          <a:bodyPr wrap="square">
            <a:spAutoFit/>
          </a:bodyPr>
          <a:lstStyle/>
          <a:p>
            <a:r>
              <a:rPr lang="en-US" sz="4000" b="1" dirty="0" smtClean="0">
                <a:effectLst>
                  <a:outerShdw blurRad="38100" dist="38100" dir="2700000" algn="tl">
                    <a:srgbClr val="000000">
                      <a:alpha val="43137"/>
                    </a:srgbClr>
                  </a:outerShdw>
                </a:effectLst>
              </a:rPr>
              <a:t>Solving Practical </a:t>
            </a:r>
          </a:p>
          <a:p>
            <a:r>
              <a:rPr lang="en-US" sz="4000" b="1" dirty="0" smtClean="0">
                <a:effectLst>
                  <a:outerShdw blurRad="38100" dist="38100" dir="2700000" algn="tl">
                    <a:srgbClr val="000000">
                      <a:alpha val="43137"/>
                    </a:srgbClr>
                  </a:outerShdw>
                </a:effectLst>
              </a:rPr>
              <a:t>Design Problem</a:t>
            </a:r>
            <a:endParaRPr lang="en-US" sz="2000" b="1" dirty="0" smtClean="0">
              <a:effectLst>
                <a:outerShdw blurRad="38100" dist="38100" dir="2700000" algn="tl">
                  <a:srgbClr val="000000">
                    <a:alpha val="43137"/>
                  </a:srgbClr>
                </a:outerShdw>
              </a:effectLst>
            </a:endParaRPr>
          </a:p>
          <a:p>
            <a:r>
              <a:rPr lang="en-US" sz="3600" b="1" dirty="0" smtClean="0">
                <a:solidFill>
                  <a:schemeClr val="accent1">
                    <a:lumMod val="50000"/>
                  </a:schemeClr>
                </a:solidFill>
                <a:effectLst>
                  <a:outerShdw blurRad="38100" dist="38100" dir="2700000" algn="tl">
                    <a:srgbClr val="000000">
                      <a:alpha val="43137"/>
                    </a:srgbClr>
                  </a:outerShdw>
                </a:effectLst>
              </a:rPr>
              <a:t>Five Elements of Design:</a:t>
            </a:r>
          </a:p>
          <a:p>
            <a:pPr lvl="1"/>
            <a:r>
              <a:rPr lang="en-US" sz="2800" b="1" dirty="0" smtClean="0">
                <a:effectLst>
                  <a:outerShdw blurRad="38100" dist="38100" dir="2700000" algn="tl">
                    <a:srgbClr val="000000">
                      <a:alpha val="43137"/>
                    </a:srgbClr>
                  </a:outerShdw>
                </a:effectLst>
              </a:rPr>
              <a:t>5. Color-</a:t>
            </a:r>
            <a:r>
              <a:rPr lang="en-US" sz="2800" b="1" dirty="0" smtClean="0">
                <a:solidFill>
                  <a:srgbClr val="002060"/>
                </a:solidFill>
                <a:effectLst>
                  <a:outerShdw blurRad="38100" dist="38100" dir="2700000" algn="tl">
                    <a:srgbClr val="000000">
                      <a:alpha val="43137"/>
                    </a:srgbClr>
                  </a:outerShdw>
                </a:effectLst>
              </a:rPr>
              <a:t>The shadings and contrasts of color combinations</a:t>
            </a:r>
          </a:p>
          <a:p>
            <a:pPr lvl="2"/>
            <a:r>
              <a:rPr lang="en-US" sz="2800" b="1" dirty="0" smtClean="0">
                <a:effectLst>
                  <a:outerShdw blurRad="38100" dist="38100" dir="2700000" algn="tl">
                    <a:srgbClr val="000000">
                      <a:alpha val="43137"/>
                    </a:srgbClr>
                  </a:outerShdw>
                </a:effectLst>
              </a:rPr>
              <a:t>Ex.</a:t>
            </a:r>
            <a:r>
              <a:rPr lang="en-US" sz="2800" b="1" dirty="0" smtClean="0">
                <a:solidFill>
                  <a:srgbClr val="002060"/>
                </a:solidFill>
                <a:effectLst>
                  <a:outerShdw blurRad="38100" dist="38100" dir="2700000" algn="tl">
                    <a:srgbClr val="000000">
                      <a:alpha val="43137"/>
                    </a:srgbClr>
                  </a:outerShdw>
                </a:effectLst>
              </a:rPr>
              <a:t> Warm and “cozy” are usually in the red to yellow range and </a:t>
            </a:r>
          </a:p>
          <a:p>
            <a:pPr lvl="2"/>
            <a:r>
              <a:rPr lang="en-US" sz="2800" b="1" dirty="0">
                <a:solidFill>
                  <a:srgbClr val="002060"/>
                </a:solidFill>
                <a:effectLst>
                  <a:outerShdw blurRad="38100" dist="38100" dir="2700000" algn="tl">
                    <a:srgbClr val="000000">
                      <a:alpha val="43137"/>
                    </a:srgbClr>
                  </a:outerShdw>
                </a:effectLst>
              </a:rPr>
              <a:t> </a:t>
            </a:r>
            <a:r>
              <a:rPr lang="en-US" sz="2800" b="1" dirty="0" smtClean="0">
                <a:solidFill>
                  <a:srgbClr val="002060"/>
                </a:solidFill>
                <a:effectLst>
                  <a:outerShdw blurRad="38100" dist="38100" dir="2700000" algn="tl">
                    <a:srgbClr val="000000">
                      <a:alpha val="43137"/>
                    </a:srgbClr>
                  </a:outerShdw>
                </a:effectLst>
              </a:rPr>
              <a:t>       “cool and sterile” are usually in the purple to blue range</a:t>
            </a:r>
            <a:endParaRPr lang="en-US" sz="3200" b="1" dirty="0" smtClean="0">
              <a:solidFill>
                <a:srgbClr val="00206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5448" y="3878581"/>
            <a:ext cx="4032602" cy="26211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741" y="3878580"/>
            <a:ext cx="3868644" cy="2637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12435475"/>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416962"/>
            <a:ext cx="8386619"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Elements of Scene Design</a:t>
            </a:r>
            <a:endParaRPr lang="en-US" sz="32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619" y="1"/>
            <a:ext cx="3805382" cy="254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314325" y="1882577"/>
            <a:ext cx="11639550" cy="1077218"/>
          </a:xfrm>
          <a:prstGeom prst="rect">
            <a:avLst/>
          </a:prstGeom>
        </p:spPr>
        <p:txBody>
          <a:bodyPr wrap="square">
            <a:spAutoFit/>
          </a:bodyPr>
          <a:lstStyle/>
          <a:p>
            <a:r>
              <a:rPr lang="en-US" sz="3200" b="1" dirty="0" smtClean="0">
                <a:effectLst>
                  <a:outerShdw blurRad="38100" dist="38100" dir="2700000" algn="tl">
                    <a:srgbClr val="000000">
                      <a:alpha val="43137"/>
                    </a:srgbClr>
                  </a:outerShdw>
                </a:effectLst>
              </a:rPr>
              <a:t>Physical Layout of the Playing Area: </a:t>
            </a:r>
          </a:p>
          <a:p>
            <a:pPr marL="571500" indent="-57150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A Ground Plan</a:t>
            </a:r>
            <a:endParaRPr lang="en-US" sz="3200" b="1" dirty="0">
              <a:solidFill>
                <a:srgbClr val="00206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87" y="3000374"/>
            <a:ext cx="4514210" cy="25392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780" y="2467544"/>
            <a:ext cx="3568333" cy="20985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6548" y="2643707"/>
            <a:ext cx="4273019" cy="37836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0333863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416962"/>
            <a:ext cx="8386619"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Elements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314325" y="1882577"/>
            <a:ext cx="11639550" cy="1200329"/>
          </a:xfrm>
          <a:prstGeom prst="rect">
            <a:avLst/>
          </a:prstGeom>
        </p:spPr>
        <p:txBody>
          <a:bodyPr wrap="square">
            <a:spAutoFit/>
          </a:bodyPr>
          <a:lstStyle/>
          <a:p>
            <a:r>
              <a:rPr lang="en-US" sz="3200" b="1" dirty="0" smtClean="0">
                <a:effectLst>
                  <a:outerShdw blurRad="38100" dist="38100" dir="2700000" algn="tl">
                    <a:srgbClr val="000000">
                      <a:alpha val="43137"/>
                    </a:srgbClr>
                  </a:outerShdw>
                </a:effectLst>
              </a:rPr>
              <a:t>Physical Layout of the Playing Area: </a:t>
            </a:r>
          </a:p>
          <a:p>
            <a:pPr marL="571500" indent="-571500">
              <a:buFont typeface="Arial" panose="020B0604020202020204" pitchFamily="34" charset="0"/>
              <a:buChar char="•"/>
            </a:pPr>
            <a:r>
              <a:rPr lang="en-US" sz="4000" b="1" dirty="0" smtClean="0">
                <a:solidFill>
                  <a:schemeClr val="accent1">
                    <a:lumMod val="50000"/>
                  </a:schemeClr>
                </a:solidFill>
                <a:effectLst>
                  <a:outerShdw blurRad="38100" dist="38100" dir="2700000" algn="tl">
                    <a:srgbClr val="000000">
                      <a:alpha val="43137"/>
                    </a:srgbClr>
                  </a:outerShdw>
                </a:effectLst>
              </a:rPr>
              <a:t>A Ground Plan must:</a:t>
            </a:r>
            <a:endParaRPr lang="en-US" sz="4000" b="1" dirty="0">
              <a:solidFill>
                <a:schemeClr val="accent1">
                  <a:lumMod val="50000"/>
                </a:schemeClr>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1950" y="78699"/>
            <a:ext cx="4114800" cy="3133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609600" y="2941614"/>
            <a:ext cx="11582400" cy="3416320"/>
          </a:xfrm>
          <a:prstGeom prst="rect">
            <a:avLst/>
          </a:prstGeom>
          <a:noFill/>
        </p:spPr>
        <p:txBody>
          <a:bodyPr wrap="square" rtlCol="0">
            <a:spAutoFit/>
          </a:bodyPr>
          <a:lstStyle/>
          <a:p>
            <a:pPr marL="285750" indent="-28575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Fit into theatre space</a:t>
            </a:r>
          </a:p>
          <a:p>
            <a:pPr marL="285750" indent="-28575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Make room for actors to move on and off stage</a:t>
            </a:r>
          </a:p>
          <a:p>
            <a:r>
              <a:rPr lang="en-US" sz="2800" b="1" dirty="0" smtClean="0">
                <a:effectLst>
                  <a:outerShdw blurRad="38100" dist="38100" dir="2700000" algn="tl">
                    <a:srgbClr val="000000">
                      <a:alpha val="43137"/>
                    </a:srgbClr>
                  </a:outerShdw>
                </a:effectLst>
              </a:rPr>
              <a:t>If an actor exits one side of the stage and enters another on the other side of the stage, he/she must have space (without obstacles) to get there</a:t>
            </a:r>
          </a:p>
          <a:p>
            <a:pPr marL="285750" indent="-28575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Make room for actors to change costumes quickly</a:t>
            </a:r>
          </a:p>
          <a:p>
            <a:pPr marL="285750" indent="-285750">
              <a:buFont typeface="Arial" panose="020B0604020202020204" pitchFamily="34" charset="0"/>
              <a:buChar char="•"/>
            </a:pPr>
            <a:r>
              <a:rPr lang="en-US" sz="3200" b="1" dirty="0" smtClean="0">
                <a:solidFill>
                  <a:srgbClr val="002060"/>
                </a:solidFill>
                <a:effectLst>
                  <a:outerShdw blurRad="38100" dist="38100" dir="2700000" algn="tl">
                    <a:srgbClr val="000000">
                      <a:alpha val="43137"/>
                    </a:srgbClr>
                  </a:outerShdw>
                </a:effectLst>
              </a:rPr>
              <a:t>Make room for actors to move around on stage, particularly if they need extra space for fighting or dancing and etc.</a:t>
            </a:r>
          </a:p>
        </p:txBody>
      </p:sp>
    </p:spTree>
    <p:extLst>
      <p:ext uri="{BB962C8B-B14F-4D97-AF65-F5344CB8AC3E}">
        <p14:creationId xmlns:p14="http://schemas.microsoft.com/office/powerpoint/2010/main" val="23872592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416962"/>
            <a:ext cx="8386619"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Elements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314325" y="1882577"/>
            <a:ext cx="11639550" cy="1200329"/>
          </a:xfrm>
          <a:prstGeom prst="rect">
            <a:avLst/>
          </a:prstGeom>
        </p:spPr>
        <p:txBody>
          <a:bodyPr wrap="square">
            <a:spAutoFit/>
          </a:bodyPr>
          <a:lstStyle/>
          <a:p>
            <a:r>
              <a:rPr lang="en-US" sz="3200" b="1" dirty="0" smtClean="0">
                <a:effectLst>
                  <a:outerShdw blurRad="38100" dist="38100" dir="2700000" algn="tl">
                    <a:srgbClr val="000000">
                      <a:alpha val="43137"/>
                    </a:srgbClr>
                  </a:outerShdw>
                </a:effectLst>
              </a:rPr>
              <a:t>Physical Layout of the Playing Area: </a:t>
            </a:r>
          </a:p>
          <a:p>
            <a:pPr marL="571500" indent="-571500">
              <a:buFont typeface="Arial" panose="020B0604020202020204" pitchFamily="34" charset="0"/>
              <a:buChar char="•"/>
            </a:pPr>
            <a:r>
              <a:rPr lang="en-US" sz="4000" b="1" dirty="0" smtClean="0">
                <a:solidFill>
                  <a:schemeClr val="accent1">
                    <a:lumMod val="50000"/>
                  </a:schemeClr>
                </a:solidFill>
                <a:effectLst>
                  <a:outerShdw blurRad="38100" dist="38100" dir="2700000" algn="tl">
                    <a:srgbClr val="000000">
                      <a:alpha val="43137"/>
                    </a:srgbClr>
                  </a:outerShdw>
                </a:effectLst>
              </a:rPr>
              <a:t>A Ground Plan </a:t>
            </a:r>
            <a:endParaRPr lang="en-US" sz="4000" b="1" dirty="0">
              <a:solidFill>
                <a:schemeClr val="accent1">
                  <a:lumMod val="50000"/>
                </a:schemeClr>
              </a:solidFill>
              <a:effectLst>
                <a:outerShdw blurRad="38100" dist="38100" dir="2700000" algn="tl">
                  <a:srgbClr val="000000">
                    <a:alpha val="43137"/>
                  </a:srgbClr>
                </a:outerShdw>
              </a:effectLst>
            </a:endParaRPr>
          </a:p>
        </p:txBody>
      </p:sp>
      <p:sp>
        <p:nvSpPr>
          <p:cNvPr id="10" name="TextBox 9"/>
          <p:cNvSpPr txBox="1"/>
          <p:nvPr/>
        </p:nvSpPr>
        <p:spPr>
          <a:xfrm>
            <a:off x="766763" y="3340571"/>
            <a:ext cx="11287125" cy="3046988"/>
          </a:xfrm>
          <a:prstGeom prst="rect">
            <a:avLst/>
          </a:prstGeom>
          <a:noFill/>
        </p:spPr>
        <p:txBody>
          <a:bodyPr wrap="square" rtlCol="0">
            <a:spAutoFit/>
          </a:bodyPr>
          <a:lstStyle/>
          <a:p>
            <a:r>
              <a:rPr lang="en-US" sz="3200" b="1" dirty="0" smtClean="0">
                <a:solidFill>
                  <a:srgbClr val="002060"/>
                </a:solidFill>
                <a:effectLst>
                  <a:outerShdw blurRad="38100" dist="38100" dir="2700000" algn="tl">
                    <a:srgbClr val="000000">
                      <a:alpha val="43137"/>
                    </a:srgbClr>
                  </a:outerShdw>
                </a:effectLst>
              </a:rPr>
              <a:t>Is a floor plan outlining the various levels on the stage and indicating the placement of all scenery, furniture, doors, windows and etc. It is an architectural blueprint of the ground floor of the stage that not only indicates the placement of furniture, doors and windows, but also the various levels of the stage, as well as the walls of rooms, platforms and etc.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6710" y="101418"/>
            <a:ext cx="5017178" cy="27275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74106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363855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Elements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363855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7559" y="133718"/>
            <a:ext cx="6396899" cy="3866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0" y="2500923"/>
            <a:ext cx="3638550" cy="3170099"/>
          </a:xfrm>
          <a:prstGeom prst="rect">
            <a:avLst/>
          </a:prstGeom>
          <a:noFill/>
        </p:spPr>
        <p:txBody>
          <a:bodyPr wrap="square" rtlCol="0">
            <a:spAutoFit/>
          </a:bodyPr>
          <a:lstStyle/>
          <a:p>
            <a:pPr algn="r"/>
            <a:r>
              <a:rPr lang="en-US" sz="2000" b="1" dirty="0" smtClean="0">
                <a:effectLst>
                  <a:outerShdw blurRad="38100" dist="38100" dir="2700000" algn="tl">
                    <a:srgbClr val="000000">
                      <a:alpha val="43137"/>
                    </a:srgbClr>
                  </a:outerShdw>
                </a:effectLst>
              </a:rPr>
              <a:t>Stage Right-</a:t>
            </a:r>
            <a:r>
              <a:rPr lang="en-US" sz="2000" b="1" dirty="0" smtClean="0">
                <a:solidFill>
                  <a:srgbClr val="002060"/>
                </a:solidFill>
                <a:effectLst>
                  <a:outerShdw blurRad="38100" dist="38100" dir="2700000" algn="tl">
                    <a:srgbClr val="000000">
                      <a:alpha val="43137"/>
                    </a:srgbClr>
                  </a:outerShdw>
                </a:effectLst>
              </a:rPr>
              <a:t>Right side of stage from actor’s point of view</a:t>
            </a:r>
          </a:p>
          <a:p>
            <a:pPr algn="r"/>
            <a:r>
              <a:rPr lang="en-US" sz="2000" b="1" dirty="0" smtClean="0">
                <a:effectLst>
                  <a:outerShdw blurRad="38100" dist="38100" dir="2700000" algn="tl">
                    <a:srgbClr val="000000">
                      <a:alpha val="43137"/>
                    </a:srgbClr>
                  </a:outerShdw>
                </a:effectLst>
              </a:rPr>
              <a:t>Stage Left-</a:t>
            </a:r>
            <a:r>
              <a:rPr lang="en-US" sz="2000" b="1" dirty="0" smtClean="0">
                <a:solidFill>
                  <a:srgbClr val="002060"/>
                </a:solidFill>
                <a:effectLst>
                  <a:outerShdw blurRad="38100" dist="38100" dir="2700000" algn="tl">
                    <a:srgbClr val="000000">
                      <a:alpha val="43137"/>
                    </a:srgbClr>
                  </a:outerShdw>
                </a:effectLst>
              </a:rPr>
              <a:t>Left side of stage from actor’s point of view</a:t>
            </a:r>
            <a:endParaRPr lang="en-US" sz="2000" b="1" dirty="0" smtClean="0">
              <a:effectLst>
                <a:outerShdw blurRad="38100" dist="38100" dir="2700000" algn="tl">
                  <a:srgbClr val="000000">
                    <a:alpha val="43137"/>
                  </a:srgbClr>
                </a:outerShdw>
              </a:effectLst>
            </a:endParaRPr>
          </a:p>
          <a:p>
            <a:pPr algn="r"/>
            <a:r>
              <a:rPr lang="en-US" sz="2000" b="1" dirty="0" smtClean="0">
                <a:effectLst>
                  <a:outerShdw blurRad="38100" dist="38100" dir="2700000" algn="tl">
                    <a:srgbClr val="000000">
                      <a:alpha val="43137"/>
                    </a:srgbClr>
                  </a:outerShdw>
                </a:effectLst>
              </a:rPr>
              <a:t>Downstage-</a:t>
            </a:r>
            <a:r>
              <a:rPr lang="en-US" sz="2000" b="1" dirty="0" smtClean="0">
                <a:solidFill>
                  <a:srgbClr val="002060"/>
                </a:solidFill>
                <a:effectLst>
                  <a:outerShdw blurRad="38100" dist="38100" dir="2700000" algn="tl">
                    <a:srgbClr val="000000">
                      <a:alpha val="43137"/>
                    </a:srgbClr>
                  </a:outerShdw>
                </a:effectLst>
              </a:rPr>
              <a:t>Front of the stage toward the audience</a:t>
            </a:r>
          </a:p>
          <a:p>
            <a:pPr algn="r"/>
            <a:r>
              <a:rPr lang="en-US" sz="2000" b="1" dirty="0" smtClean="0">
                <a:effectLst>
                  <a:outerShdw blurRad="38100" dist="38100" dir="2700000" algn="tl">
                    <a:srgbClr val="000000">
                      <a:alpha val="43137"/>
                    </a:srgbClr>
                  </a:outerShdw>
                </a:effectLst>
              </a:rPr>
              <a:t>Upstage-</a:t>
            </a:r>
            <a:r>
              <a:rPr lang="en-US" sz="2000" b="1" dirty="0" smtClean="0">
                <a:solidFill>
                  <a:srgbClr val="002060"/>
                </a:solidFill>
                <a:effectLst>
                  <a:outerShdw blurRad="38100" dist="38100" dir="2700000" algn="tl">
                    <a:srgbClr val="000000">
                      <a:alpha val="43137"/>
                    </a:srgbClr>
                  </a:outerShdw>
                </a:effectLst>
              </a:rPr>
              <a:t>At or toward the back of the stage, away from the front edge of the stage, away from the audience</a:t>
            </a:r>
            <a:endParaRPr lang="en-US" sz="2000" b="1" dirty="0">
              <a:solidFill>
                <a:srgbClr val="002060"/>
              </a:solidFill>
              <a:effectLst>
                <a:outerShdw blurRad="38100" dist="38100" dir="2700000" algn="tl">
                  <a:srgbClr val="000000">
                    <a:alpha val="43137"/>
                  </a:srgbClr>
                </a:outerShdw>
              </a:effectLst>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694" y="2363996"/>
            <a:ext cx="4582306" cy="34367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550802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275" y="90897"/>
            <a:ext cx="45720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0963" y="2152649"/>
            <a:ext cx="4221259" cy="3162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5" y="3500846"/>
            <a:ext cx="3997467" cy="2678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8187976" y="3733702"/>
            <a:ext cx="3842544" cy="2677656"/>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Turntable-</a:t>
            </a:r>
            <a:r>
              <a:rPr lang="en-US" sz="2800" b="1" dirty="0" smtClean="0">
                <a:solidFill>
                  <a:srgbClr val="002060"/>
                </a:solidFill>
                <a:effectLst>
                  <a:outerShdw blurRad="38100" dist="38100" dir="2700000" algn="tl">
                    <a:srgbClr val="000000">
                      <a:alpha val="43137"/>
                    </a:srgbClr>
                  </a:outerShdw>
                </a:effectLst>
              </a:rPr>
              <a:t>A circle set into the floor which is rotated mechanically or electronically to bring one set into view as another disappears</a:t>
            </a:r>
            <a:endParaRPr lang="en-US" sz="28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009235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46551"/>
            <a:ext cx="8386619"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The Scene Designer</a:t>
            </a:r>
            <a:endParaRPr lang="en-US" sz="32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619" y="1"/>
            <a:ext cx="3805382" cy="254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TextBox 1"/>
          <p:cNvSpPr txBox="1"/>
          <p:nvPr/>
        </p:nvSpPr>
        <p:spPr>
          <a:xfrm>
            <a:off x="369454" y="2132318"/>
            <a:ext cx="11822546" cy="1384995"/>
          </a:xfrm>
          <a:prstGeom prst="rect">
            <a:avLst/>
          </a:prstGeom>
          <a:noFill/>
        </p:spPr>
        <p:txBody>
          <a:bodyPr wrap="square" rtlCol="0">
            <a:spAutoFit/>
          </a:bodyPr>
          <a:lstStyle/>
          <a:p>
            <a:r>
              <a:rPr lang="en-US" sz="4400" b="1" dirty="0" smtClean="0">
                <a:solidFill>
                  <a:srgbClr val="002060"/>
                </a:solidFill>
                <a:effectLst>
                  <a:outerShdw blurRad="38100" dist="38100" dir="2700000" algn="tl">
                    <a:srgbClr val="000000">
                      <a:alpha val="43137"/>
                    </a:srgbClr>
                  </a:outerShdw>
                </a:effectLst>
              </a:rPr>
              <a:t>The Scene Designer</a:t>
            </a:r>
          </a:p>
          <a:p>
            <a:r>
              <a:rPr lang="en-US" sz="4000" b="1" dirty="0" smtClean="0">
                <a:solidFill>
                  <a:srgbClr val="002060"/>
                </a:solidFill>
                <a:effectLst>
                  <a:outerShdw blurRad="38100" dist="38100" dir="2700000" algn="tl">
                    <a:srgbClr val="000000">
                      <a:alpha val="43137"/>
                    </a:srgbClr>
                  </a:outerShdw>
                </a:effectLst>
              </a:rPr>
              <a:t> </a:t>
            </a:r>
            <a:r>
              <a:rPr lang="en-US" sz="3600" b="1" dirty="0" smtClean="0">
                <a:solidFill>
                  <a:srgbClr val="002060"/>
                </a:solidFill>
                <a:effectLst>
                  <a:outerShdw blurRad="38100" dist="38100" dir="2700000" algn="tl">
                    <a:srgbClr val="000000">
                      <a:alpha val="43137"/>
                    </a:srgbClr>
                  </a:outerShdw>
                </a:effectLst>
              </a:rPr>
              <a:t>creates the visual world in which a play unfolds.</a:t>
            </a:r>
            <a:endParaRPr lang="en-US" sz="3600" b="1" dirty="0">
              <a:solidFill>
                <a:srgbClr val="002060"/>
              </a:solidFill>
              <a:effectLst>
                <a:outerShdw blurRad="38100" dist="38100" dir="2700000" algn="tl">
                  <a:srgbClr val="000000">
                    <a:alpha val="43137"/>
                  </a:srgbClr>
                </a:outerShdw>
              </a:effectLst>
            </a:endParaRPr>
          </a:p>
        </p:txBody>
      </p:sp>
      <p:sp>
        <p:nvSpPr>
          <p:cNvPr id="6" name="TextBox 5"/>
          <p:cNvSpPr txBox="1"/>
          <p:nvPr/>
        </p:nvSpPr>
        <p:spPr>
          <a:xfrm>
            <a:off x="369454" y="3571411"/>
            <a:ext cx="11822546" cy="3447098"/>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In addition to working with the Director and Playwright,</a:t>
            </a:r>
          </a:p>
          <a:p>
            <a:r>
              <a:rPr lang="en-US" sz="2800" b="1" dirty="0" smtClean="0">
                <a:effectLst>
                  <a:outerShdw blurRad="38100" dist="38100" dir="2700000" algn="tl">
                    <a:srgbClr val="000000">
                      <a:alpha val="43137"/>
                    </a:srgbClr>
                  </a:outerShdw>
                </a:effectLst>
              </a:rPr>
              <a:t>the Scene Designer also collaborates with other designers and technicians:</a:t>
            </a:r>
          </a:p>
          <a:p>
            <a:pPr marL="285750" indent="-285750">
              <a:buFont typeface="Arial" panose="020B0604020202020204" pitchFamily="34" charset="0"/>
              <a:buChar char="•"/>
            </a:pPr>
            <a:r>
              <a:rPr lang="en-US" sz="3600" b="1" dirty="0" smtClean="0">
                <a:solidFill>
                  <a:srgbClr val="002060"/>
                </a:solidFill>
                <a:effectLst>
                  <a:outerShdw blurRad="38100" dist="38100" dir="2700000" algn="tl">
                    <a:srgbClr val="000000">
                      <a:alpha val="43137"/>
                    </a:srgbClr>
                  </a:outerShdw>
                </a:effectLst>
              </a:rPr>
              <a:t>Lighting Designer, electricians and crew</a:t>
            </a:r>
          </a:p>
          <a:p>
            <a:pPr marL="285750" indent="-285750">
              <a:buFont typeface="Arial" panose="020B0604020202020204" pitchFamily="34" charset="0"/>
              <a:buChar char="•"/>
            </a:pPr>
            <a:r>
              <a:rPr lang="en-US" sz="3600" b="1" dirty="0" smtClean="0">
                <a:solidFill>
                  <a:srgbClr val="002060"/>
                </a:solidFill>
                <a:effectLst>
                  <a:outerShdw blurRad="38100" dist="38100" dir="2700000" algn="tl">
                    <a:srgbClr val="000000">
                      <a:alpha val="43137"/>
                    </a:srgbClr>
                  </a:outerShdw>
                </a:effectLst>
              </a:rPr>
              <a:t>Costume Designer, seamstresses and crew</a:t>
            </a:r>
          </a:p>
          <a:p>
            <a:pPr marL="285750" indent="-285750">
              <a:buFont typeface="Arial" panose="020B0604020202020204" pitchFamily="34" charset="0"/>
              <a:buChar char="•"/>
            </a:pPr>
            <a:r>
              <a:rPr lang="en-US" sz="3600" b="1" dirty="0" smtClean="0">
                <a:solidFill>
                  <a:srgbClr val="002060"/>
                </a:solidFill>
                <a:effectLst>
                  <a:outerShdw blurRad="38100" dist="38100" dir="2700000" algn="tl">
                    <a:srgbClr val="000000">
                      <a:alpha val="43137"/>
                    </a:srgbClr>
                  </a:outerShdw>
                </a:effectLst>
              </a:rPr>
              <a:t>Sound Designer and crew</a:t>
            </a:r>
          </a:p>
          <a:p>
            <a:pPr marL="285750" indent="-285750">
              <a:buFont typeface="Arial" panose="020B0604020202020204" pitchFamily="34" charset="0"/>
              <a:buChar char="•"/>
            </a:pPr>
            <a:endParaRPr lang="en-US" sz="3600"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838115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7146"/>
            <a:ext cx="2858730" cy="1895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2033" y="-176012"/>
            <a:ext cx="7084404" cy="3719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9975" y="3404925"/>
            <a:ext cx="4586462" cy="3085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406" y="3404925"/>
            <a:ext cx="4721893" cy="2515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3"/>
          <p:cNvSpPr txBox="1"/>
          <p:nvPr/>
        </p:nvSpPr>
        <p:spPr>
          <a:xfrm>
            <a:off x="160220" y="4334490"/>
            <a:ext cx="3680060" cy="2616101"/>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rPr>
              <a:t>Wagon-</a:t>
            </a:r>
            <a:r>
              <a:rPr lang="en-US" sz="2400" b="1" dirty="0" smtClean="0">
                <a:solidFill>
                  <a:srgbClr val="002060"/>
                </a:solidFill>
                <a:effectLst>
                  <a:outerShdw blurRad="38100" dist="38100" dir="2700000" algn="tl">
                    <a:srgbClr val="000000">
                      <a:alpha val="43137"/>
                    </a:srgbClr>
                  </a:outerShdw>
                </a:effectLst>
              </a:rPr>
              <a:t>Low </a:t>
            </a:r>
          </a:p>
          <a:p>
            <a:r>
              <a:rPr lang="en-US" sz="2400" b="1" dirty="0" smtClean="0">
                <a:solidFill>
                  <a:srgbClr val="002060"/>
                </a:solidFill>
                <a:effectLst>
                  <a:outerShdw blurRad="38100" dist="38100" dir="2700000" algn="tl">
                    <a:srgbClr val="000000">
                      <a:alpha val="43137"/>
                    </a:srgbClr>
                  </a:outerShdw>
                </a:effectLst>
              </a:rPr>
              <a:t>platform mounted</a:t>
            </a:r>
          </a:p>
          <a:p>
            <a:r>
              <a:rPr lang="en-US" sz="2400" b="1" dirty="0" smtClean="0">
                <a:solidFill>
                  <a:srgbClr val="002060"/>
                </a:solidFill>
                <a:effectLst>
                  <a:outerShdw blurRad="38100" dist="38100" dir="2700000" algn="tl">
                    <a:srgbClr val="000000">
                      <a:alpha val="43137"/>
                    </a:srgbClr>
                  </a:outerShdw>
                </a:effectLst>
              </a:rPr>
              <a:t>on wheels or </a:t>
            </a:r>
          </a:p>
          <a:p>
            <a:r>
              <a:rPr lang="en-US" sz="2400" b="1" dirty="0" smtClean="0">
                <a:solidFill>
                  <a:srgbClr val="002060"/>
                </a:solidFill>
                <a:effectLst>
                  <a:outerShdw blurRad="38100" dist="38100" dir="2700000" algn="tl">
                    <a:srgbClr val="000000">
                      <a:alpha val="43137"/>
                    </a:srgbClr>
                  </a:outerShdw>
                </a:effectLst>
              </a:rPr>
              <a:t>casters by means </a:t>
            </a:r>
          </a:p>
          <a:p>
            <a:r>
              <a:rPr lang="en-US" sz="2400" b="1" dirty="0" smtClean="0">
                <a:solidFill>
                  <a:srgbClr val="002060"/>
                </a:solidFill>
                <a:effectLst>
                  <a:outerShdw blurRad="38100" dist="38100" dir="2700000" algn="tl">
                    <a:srgbClr val="000000">
                      <a:alpha val="43137"/>
                    </a:srgbClr>
                  </a:outerShdw>
                </a:effectLst>
              </a:rPr>
              <a:t>of which scenery </a:t>
            </a:r>
          </a:p>
          <a:p>
            <a:r>
              <a:rPr lang="en-US" sz="2400" b="1" dirty="0" smtClean="0">
                <a:solidFill>
                  <a:srgbClr val="002060"/>
                </a:solidFill>
                <a:effectLst>
                  <a:outerShdw blurRad="38100" dist="38100" dir="2700000" algn="tl">
                    <a:srgbClr val="000000">
                      <a:alpha val="43137"/>
                    </a:srgbClr>
                  </a:outerShdw>
                </a:effectLst>
              </a:rPr>
              <a:t>is moved on and offstage</a:t>
            </a:r>
          </a:p>
          <a:p>
            <a:endParaRPr lang="en-US" sz="2000"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2293234"/>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5611" y="-136234"/>
            <a:ext cx="3068874" cy="2050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2875" y="-7456"/>
            <a:ext cx="3262736" cy="43503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845" y="2411702"/>
            <a:ext cx="4503345" cy="30022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7332" y="2759430"/>
            <a:ext cx="5314668" cy="2927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6268" y="524041"/>
            <a:ext cx="3049699" cy="2287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extBox 12"/>
          <p:cNvSpPr txBox="1"/>
          <p:nvPr/>
        </p:nvSpPr>
        <p:spPr>
          <a:xfrm>
            <a:off x="100667" y="6177839"/>
            <a:ext cx="12282616" cy="461665"/>
          </a:xfrm>
          <a:prstGeom prst="rect">
            <a:avLst/>
          </a:prstGeom>
          <a:noFill/>
        </p:spPr>
        <p:txBody>
          <a:bodyPr wrap="square" rtlCol="0">
            <a:spAutoFit/>
          </a:bodyPr>
          <a:lstStyle/>
          <a:p>
            <a:r>
              <a:rPr lang="en-US" sz="2400" b="1" dirty="0" smtClean="0">
                <a:solidFill>
                  <a:schemeClr val="accent1">
                    <a:lumMod val="50000"/>
                  </a:schemeClr>
                </a:solidFill>
                <a:effectLst>
                  <a:outerShdw blurRad="38100" dist="38100" dir="2700000" algn="tl">
                    <a:srgbClr val="000000">
                      <a:alpha val="43137"/>
                    </a:srgbClr>
                  </a:outerShdw>
                </a:effectLst>
              </a:rPr>
              <a:t>Fly loft-</a:t>
            </a:r>
            <a:r>
              <a:rPr lang="en-US" sz="2400" b="1" dirty="0" smtClean="0">
                <a:solidFill>
                  <a:srgbClr val="002060"/>
                </a:solidFill>
                <a:effectLst>
                  <a:outerShdw blurRad="38100" dist="38100" dir="2700000" algn="tl">
                    <a:srgbClr val="000000">
                      <a:alpha val="43137"/>
                    </a:srgbClr>
                  </a:outerShdw>
                </a:effectLst>
              </a:rPr>
              <a:t>Space above the stage where scenery may be lifted out of sight by ropes &amp; pulleys</a:t>
            </a:r>
            <a:endParaRPr lang="en-US" sz="2400" b="1" dirty="0">
              <a:solidFill>
                <a:srgbClr val="002060"/>
              </a:solidFill>
              <a:effectLst>
                <a:outerShdw blurRad="38100" dist="38100" dir="2700000" algn="tl">
                  <a:srgbClr val="000000">
                    <a:alpha val="43137"/>
                  </a:srgbClr>
                </a:outerShdw>
              </a:effectLst>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5884" y="4086033"/>
            <a:ext cx="2397021" cy="2041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8637363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22394"/>
            <a:ext cx="3089189" cy="1436352"/>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a:t>
            </a:r>
            <a:r>
              <a:rPr lang="en-US" sz="3200" b="1" dirty="0" smtClean="0">
                <a:solidFill>
                  <a:srgbClr val="002060"/>
                </a:solidFill>
                <a:effectLst>
                  <a:outerShdw blurRad="38100" dist="38100" dir="2700000" algn="tl">
                    <a:srgbClr val="000000">
                      <a:alpha val="43137"/>
                    </a:srgbClr>
                  </a:outerShdw>
                </a:effectLst>
              </a:rPr>
              <a:t>of Scene </a:t>
            </a:r>
            <a:r>
              <a:rPr lang="en-US" sz="3200" b="1" dirty="0" smtClean="0">
                <a:solidFill>
                  <a:srgbClr val="002060"/>
                </a:solidFill>
                <a:effectLst>
                  <a:outerShdw blurRad="38100" dist="38100" dir="2700000" algn="tl">
                    <a:srgbClr val="000000">
                      <a:alpha val="43137"/>
                    </a:srgbClr>
                  </a:outerShdw>
                </a:effectLst>
              </a:rPr>
              <a:t>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3315085"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100667" y="6177839"/>
            <a:ext cx="12282616" cy="461665"/>
          </a:xfrm>
          <a:prstGeom prst="rect">
            <a:avLst/>
          </a:prstGeom>
          <a:noFill/>
        </p:spPr>
        <p:txBody>
          <a:bodyPr wrap="square" rtlCol="0">
            <a:spAutoFit/>
          </a:bodyPr>
          <a:lstStyle/>
          <a:p>
            <a:r>
              <a:rPr lang="en-US" sz="2400" b="1" dirty="0" smtClean="0">
                <a:solidFill>
                  <a:schemeClr val="accent1">
                    <a:lumMod val="50000"/>
                  </a:schemeClr>
                </a:solidFill>
                <a:effectLst>
                  <a:outerShdw blurRad="38100" dist="38100" dir="2700000" algn="tl">
                    <a:srgbClr val="000000">
                      <a:alpha val="43137"/>
                    </a:srgbClr>
                  </a:outerShdw>
                </a:effectLst>
              </a:rPr>
              <a:t>Fly loft-</a:t>
            </a:r>
            <a:r>
              <a:rPr lang="en-US" sz="2400" b="1" dirty="0" smtClean="0">
                <a:solidFill>
                  <a:srgbClr val="002060"/>
                </a:solidFill>
                <a:effectLst>
                  <a:outerShdw blurRad="38100" dist="38100" dir="2700000" algn="tl">
                    <a:srgbClr val="000000">
                      <a:alpha val="43137"/>
                    </a:srgbClr>
                  </a:outerShdw>
                </a:effectLst>
              </a:rPr>
              <a:t>Space above the stage where scenery may be lifted out of sight by ropes &amp; pulleys</a:t>
            </a:r>
            <a:endParaRPr lang="en-US" sz="2400" b="1" dirty="0">
              <a:solidFill>
                <a:srgbClr val="00206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1515" y="192087"/>
            <a:ext cx="5033319" cy="37749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4877" y="3604937"/>
            <a:ext cx="3317903" cy="2213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236" y="1130035"/>
            <a:ext cx="3314949" cy="22596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32" y="2886879"/>
            <a:ext cx="3062960" cy="2712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6760" y="192109"/>
            <a:ext cx="3662476" cy="3177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2163" y="3839607"/>
            <a:ext cx="2940277" cy="2205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3348" y="3322494"/>
            <a:ext cx="3090279" cy="20581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025954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313469" y="5789633"/>
            <a:ext cx="8138985" cy="830997"/>
          </a:xfrm>
          <a:prstGeom prst="rect">
            <a:avLst/>
          </a:prstGeom>
          <a:noFill/>
        </p:spPr>
        <p:txBody>
          <a:bodyPr wrap="square" rtlCol="0">
            <a:spAutoFit/>
          </a:bodyPr>
          <a:lstStyle/>
          <a:p>
            <a:r>
              <a:rPr lang="en-US" sz="2400" b="1" dirty="0" smtClean="0">
                <a:solidFill>
                  <a:schemeClr val="accent1">
                    <a:lumMod val="50000"/>
                  </a:schemeClr>
                </a:solidFill>
                <a:effectLst>
                  <a:outerShdw blurRad="38100" dist="38100" dir="2700000" algn="tl">
                    <a:srgbClr val="000000">
                      <a:alpha val="43137"/>
                    </a:srgbClr>
                  </a:outerShdw>
                </a:effectLst>
              </a:rPr>
              <a:t>Flat-</a:t>
            </a:r>
            <a:r>
              <a:rPr lang="en-US" sz="2400" b="1" dirty="0" smtClean="0">
                <a:solidFill>
                  <a:srgbClr val="002060"/>
                </a:solidFill>
                <a:effectLst>
                  <a:outerShdw blurRad="38100" dist="38100" dir="2700000" algn="tl">
                    <a:srgbClr val="000000">
                      <a:alpha val="43137"/>
                    </a:srgbClr>
                  </a:outerShdw>
                </a:effectLst>
              </a:rPr>
              <a:t>A scenic unit consisting of canvas stretched on a wooden frame often used with similar units to create a set</a:t>
            </a:r>
            <a:endParaRPr lang="en-US" sz="2400" b="1" dirty="0">
              <a:solidFill>
                <a:srgbClr val="00206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9331" y="842961"/>
            <a:ext cx="4215387" cy="4066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360" y="45359"/>
            <a:ext cx="4026500" cy="2366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08" y="2355478"/>
            <a:ext cx="4762500" cy="2886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2454" y="3291765"/>
            <a:ext cx="3467697" cy="2600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5690343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313469" y="5789633"/>
            <a:ext cx="8138985" cy="830997"/>
          </a:xfrm>
          <a:prstGeom prst="rect">
            <a:avLst/>
          </a:prstGeom>
          <a:noFill/>
        </p:spPr>
        <p:txBody>
          <a:bodyPr wrap="square" rtlCol="0">
            <a:spAutoFit/>
          </a:bodyPr>
          <a:lstStyle/>
          <a:p>
            <a:r>
              <a:rPr lang="en-US" sz="2400" b="1" dirty="0" smtClean="0">
                <a:solidFill>
                  <a:schemeClr val="accent1">
                    <a:lumMod val="50000"/>
                  </a:schemeClr>
                </a:solidFill>
                <a:effectLst>
                  <a:outerShdw blurRad="38100" dist="38100" dir="2700000" algn="tl">
                    <a:srgbClr val="000000">
                      <a:alpha val="43137"/>
                    </a:srgbClr>
                  </a:outerShdw>
                </a:effectLst>
              </a:rPr>
              <a:t>Flat-</a:t>
            </a:r>
            <a:r>
              <a:rPr lang="en-US" sz="2400" b="1" dirty="0" smtClean="0">
                <a:solidFill>
                  <a:srgbClr val="002060"/>
                </a:solidFill>
                <a:effectLst>
                  <a:outerShdw blurRad="38100" dist="38100" dir="2700000" algn="tl">
                    <a:srgbClr val="000000">
                      <a:alpha val="43137"/>
                    </a:srgbClr>
                  </a:outerShdw>
                </a:effectLst>
              </a:rPr>
              <a:t>A scenic unit consisting of canvas stretched on a wooden frame often used with similar units to create a set</a:t>
            </a:r>
            <a:endParaRPr lang="en-US" sz="24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5706" y="83612"/>
            <a:ext cx="4037440" cy="2897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472" y="2782100"/>
            <a:ext cx="4064309" cy="2740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328" y="535390"/>
            <a:ext cx="4025968" cy="38838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3591" y="2743196"/>
            <a:ext cx="1635855" cy="2792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706" y="2904796"/>
            <a:ext cx="3668583" cy="2751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5834954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313469" y="5789633"/>
            <a:ext cx="8138985" cy="830997"/>
          </a:xfrm>
          <a:prstGeom prst="rect">
            <a:avLst/>
          </a:prstGeom>
          <a:noFill/>
        </p:spPr>
        <p:txBody>
          <a:bodyPr wrap="square" rtlCol="0">
            <a:spAutoFit/>
          </a:bodyPr>
          <a:lstStyle/>
          <a:p>
            <a:r>
              <a:rPr lang="en-US" sz="2400" b="1" dirty="0" smtClean="0">
                <a:solidFill>
                  <a:schemeClr val="accent1">
                    <a:lumMod val="50000"/>
                  </a:schemeClr>
                </a:solidFill>
                <a:effectLst>
                  <a:outerShdw blurRad="38100" dist="38100" dir="2700000" algn="tl">
                    <a:srgbClr val="000000">
                      <a:alpha val="43137"/>
                    </a:srgbClr>
                  </a:outerShdw>
                </a:effectLst>
              </a:rPr>
              <a:t>Flat-</a:t>
            </a:r>
            <a:r>
              <a:rPr lang="en-US" sz="2400" b="1" dirty="0" smtClean="0">
                <a:solidFill>
                  <a:srgbClr val="002060"/>
                </a:solidFill>
                <a:effectLst>
                  <a:outerShdw blurRad="38100" dist="38100" dir="2700000" algn="tl">
                    <a:srgbClr val="000000">
                      <a:alpha val="43137"/>
                    </a:srgbClr>
                  </a:outerShdw>
                </a:effectLst>
              </a:rPr>
              <a:t>A scenic unit consisting of canvas stretched on a wooden frame often used with similar units to create a set</a:t>
            </a:r>
            <a:endParaRPr lang="en-US" sz="2400" b="1" dirty="0">
              <a:solidFill>
                <a:srgbClr val="002060"/>
              </a:solidFill>
              <a:effectLst>
                <a:outerShdw blurRad="38100" dist="38100" dir="2700000" algn="tl">
                  <a:srgbClr val="000000">
                    <a:alpha val="43137"/>
                  </a:srgbClr>
                </a:outerShdw>
              </a:effectLst>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6347" y="227403"/>
            <a:ext cx="4617920" cy="3463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989" y="440537"/>
            <a:ext cx="2744745" cy="3659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458" y="2411702"/>
            <a:ext cx="4452155" cy="3011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7908" y="3847057"/>
            <a:ext cx="4398319" cy="24545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5448" y="3639888"/>
            <a:ext cx="2621797" cy="1966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194962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329945" y="5680928"/>
            <a:ext cx="9654315" cy="830997"/>
          </a:xfrm>
          <a:prstGeom prst="rect">
            <a:avLst/>
          </a:prstGeom>
          <a:noFill/>
        </p:spPr>
        <p:txBody>
          <a:bodyPr wrap="square" rtlCol="0">
            <a:spAutoFit/>
          </a:bodyPr>
          <a:lstStyle/>
          <a:p>
            <a:r>
              <a:rPr lang="en-US" sz="2400" b="1" dirty="0" smtClean="0">
                <a:solidFill>
                  <a:schemeClr val="accent1">
                    <a:lumMod val="50000"/>
                  </a:schemeClr>
                </a:solidFill>
                <a:effectLst>
                  <a:outerShdw blurRad="38100" dist="38100" dir="2700000" algn="tl">
                    <a:srgbClr val="000000">
                      <a:alpha val="43137"/>
                    </a:srgbClr>
                  </a:outerShdw>
                </a:effectLst>
              </a:rPr>
              <a:t>Special Scenic Effects: </a:t>
            </a:r>
            <a:r>
              <a:rPr lang="en-US" sz="2400" b="1" u="sng" dirty="0" smtClean="0">
                <a:solidFill>
                  <a:schemeClr val="accent1">
                    <a:lumMod val="50000"/>
                  </a:schemeClr>
                </a:solidFill>
                <a:effectLst>
                  <a:outerShdw blurRad="38100" dist="38100" dir="2700000" algn="tl">
                    <a:srgbClr val="000000">
                      <a:alpha val="43137"/>
                    </a:srgbClr>
                  </a:outerShdw>
                </a:effectLst>
              </a:rPr>
              <a:t>The Scrim-</a:t>
            </a:r>
            <a:r>
              <a:rPr lang="en-US" sz="2400" b="1" dirty="0" smtClean="0">
                <a:solidFill>
                  <a:srgbClr val="002060"/>
                </a:solidFill>
                <a:effectLst>
                  <a:outerShdw blurRad="38100" dist="38100" dir="2700000" algn="tl">
                    <a:srgbClr val="000000">
                      <a:alpha val="43137"/>
                    </a:srgbClr>
                  </a:outerShdw>
                </a:effectLst>
              </a:rPr>
              <a:t>Thin open-weave fabric which is nearly transparent when lit from behind and opaque when lit from the front</a:t>
            </a:r>
            <a:endParaRPr lang="en-US" sz="24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7324" y="-372687"/>
            <a:ext cx="3914286" cy="2784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0092" y="2207692"/>
            <a:ext cx="4913324" cy="32771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9" y="2411702"/>
            <a:ext cx="4034978" cy="26899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3024" y="100256"/>
            <a:ext cx="3924300" cy="261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0884" y="2555237"/>
            <a:ext cx="3190141" cy="21182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7709971"/>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329945" y="5680928"/>
            <a:ext cx="9884974" cy="830997"/>
          </a:xfrm>
          <a:prstGeom prst="rect">
            <a:avLst/>
          </a:prstGeom>
          <a:noFill/>
        </p:spPr>
        <p:txBody>
          <a:bodyPr wrap="square" rtlCol="0">
            <a:spAutoFit/>
          </a:bodyPr>
          <a:lstStyle/>
          <a:p>
            <a:r>
              <a:rPr lang="en-US" sz="2400" b="1" dirty="0" smtClean="0">
                <a:solidFill>
                  <a:schemeClr val="accent1">
                    <a:lumMod val="50000"/>
                  </a:schemeClr>
                </a:solidFill>
                <a:effectLst>
                  <a:outerShdw blurRad="38100" dist="38100" dir="2700000" algn="tl">
                    <a:srgbClr val="000000">
                      <a:alpha val="43137"/>
                    </a:srgbClr>
                  </a:outerShdw>
                </a:effectLst>
              </a:rPr>
              <a:t>Special Scenic Effects: </a:t>
            </a:r>
            <a:r>
              <a:rPr lang="en-US" sz="2400" b="1" u="sng" dirty="0" smtClean="0">
                <a:solidFill>
                  <a:schemeClr val="accent1">
                    <a:lumMod val="50000"/>
                  </a:schemeClr>
                </a:solidFill>
                <a:effectLst>
                  <a:outerShdw blurRad="38100" dist="38100" dir="2700000" algn="tl">
                    <a:srgbClr val="000000">
                      <a:alpha val="43137"/>
                    </a:srgbClr>
                  </a:outerShdw>
                </a:effectLst>
              </a:rPr>
              <a:t>Screen Projection-</a:t>
            </a:r>
            <a:r>
              <a:rPr lang="en-US" sz="2400" b="1" dirty="0" smtClean="0">
                <a:solidFill>
                  <a:srgbClr val="002060"/>
                </a:solidFill>
                <a:effectLst>
                  <a:outerShdw blurRad="38100" dist="38100" dir="2700000" algn="tl">
                    <a:srgbClr val="000000">
                      <a:alpha val="43137"/>
                    </a:srgbClr>
                  </a:outerShdw>
                </a:effectLst>
              </a:rPr>
              <a:t>A picture or drawing is projected on a screen from in front or from behind.</a:t>
            </a:r>
            <a:endParaRPr lang="en-US" sz="2400" b="1" dirty="0">
              <a:solidFill>
                <a:srgbClr val="002060"/>
              </a:solidFill>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2518" y="121165"/>
            <a:ext cx="3596163" cy="24238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855" y="1854989"/>
            <a:ext cx="5439073" cy="3410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2" y="3279983"/>
            <a:ext cx="4938902" cy="2228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135265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329944" y="5680928"/>
            <a:ext cx="8237407" cy="830997"/>
          </a:xfrm>
          <a:prstGeom prst="rect">
            <a:avLst/>
          </a:prstGeom>
          <a:noFill/>
        </p:spPr>
        <p:txBody>
          <a:bodyPr wrap="square" rtlCol="0">
            <a:spAutoFit/>
          </a:bodyPr>
          <a:lstStyle/>
          <a:p>
            <a:r>
              <a:rPr lang="en-US" sz="2400" b="1" dirty="0" smtClean="0">
                <a:solidFill>
                  <a:schemeClr val="accent1">
                    <a:lumMod val="50000"/>
                  </a:schemeClr>
                </a:solidFill>
                <a:effectLst>
                  <a:outerShdw blurRad="38100" dist="38100" dir="2700000" algn="tl">
                    <a:srgbClr val="000000">
                      <a:alpha val="43137"/>
                    </a:srgbClr>
                  </a:outerShdw>
                </a:effectLst>
              </a:rPr>
              <a:t>Special Scenic Effects: </a:t>
            </a:r>
            <a:r>
              <a:rPr lang="en-US" sz="2400" b="1" u="sng" dirty="0" smtClean="0">
                <a:solidFill>
                  <a:schemeClr val="accent1">
                    <a:lumMod val="50000"/>
                  </a:schemeClr>
                </a:solidFill>
                <a:effectLst>
                  <a:outerShdw blurRad="38100" dist="38100" dir="2700000" algn="tl">
                    <a:srgbClr val="000000">
                      <a:alpha val="43137"/>
                    </a:srgbClr>
                  </a:outerShdw>
                </a:effectLst>
              </a:rPr>
              <a:t>Prop-</a:t>
            </a:r>
            <a:r>
              <a:rPr lang="en-US" sz="2400" b="1" dirty="0" smtClean="0">
                <a:solidFill>
                  <a:srgbClr val="002060"/>
                </a:solidFill>
                <a:effectLst>
                  <a:outerShdw blurRad="38100" dist="38100" dir="2700000" algn="tl">
                    <a:srgbClr val="000000">
                      <a:alpha val="43137"/>
                    </a:srgbClr>
                  </a:outerShdw>
                </a:effectLst>
              </a:rPr>
              <a:t>Properties; objects that are used by performers onstage or are necessary to complete a set </a:t>
            </a:r>
            <a:endParaRPr lang="en-US" sz="2400" b="1" dirty="0">
              <a:solidFill>
                <a:srgbClr val="00206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3883" y="38851"/>
            <a:ext cx="4126885" cy="27526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949" y="715819"/>
            <a:ext cx="428625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01" y="2411702"/>
            <a:ext cx="2988337" cy="1992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6190" y="2578569"/>
            <a:ext cx="2709621" cy="2032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3055" y="3329064"/>
            <a:ext cx="5563135" cy="2342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0829" y="4500250"/>
            <a:ext cx="3739763" cy="21971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60332717"/>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4000500" y="64496"/>
            <a:ext cx="8237407"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The Process of Scene Design: </a:t>
            </a:r>
            <a:r>
              <a:rPr lang="en-US" sz="2800" b="1" u="sng" dirty="0" smtClean="0">
                <a:effectLst>
                  <a:outerShdw blurRad="38100" dist="38100" dir="2700000" algn="tl">
                    <a:srgbClr val="000000">
                      <a:alpha val="43137"/>
                    </a:srgbClr>
                  </a:outerShdw>
                </a:effectLst>
              </a:rPr>
              <a:t>Steps in the Design</a:t>
            </a:r>
            <a:endParaRPr lang="en-US" sz="2800" b="1" dirty="0">
              <a:solidFill>
                <a:srgbClr val="002060"/>
              </a:solidFill>
              <a:effectLst>
                <a:outerShdw blurRad="38100" dist="38100" dir="2700000" algn="tl">
                  <a:srgbClr val="000000">
                    <a:alpha val="43137"/>
                  </a:srgbClr>
                </a:outerShdw>
              </a:effectLst>
            </a:endParaRPr>
          </a:p>
        </p:txBody>
      </p:sp>
      <p:sp>
        <p:nvSpPr>
          <p:cNvPr id="6" name="TextBox 5"/>
          <p:cNvSpPr txBox="1"/>
          <p:nvPr/>
        </p:nvSpPr>
        <p:spPr>
          <a:xfrm>
            <a:off x="4136209" y="461172"/>
            <a:ext cx="7965989" cy="1200329"/>
          </a:xfrm>
          <a:prstGeom prst="rect">
            <a:avLst/>
          </a:prstGeom>
          <a:noFill/>
        </p:spPr>
        <p:txBody>
          <a:bodyPr wrap="square" rtlCol="0">
            <a:spAutoFit/>
          </a:bodyPr>
          <a:lstStyle/>
          <a:p>
            <a:pPr marL="514350" indent="-514350">
              <a:buAutoNum type="arabicPeriod"/>
            </a:pPr>
            <a:r>
              <a:rPr lang="en-US" sz="2400" b="1" dirty="0" smtClean="0">
                <a:solidFill>
                  <a:srgbClr val="002060"/>
                </a:solidFill>
                <a:effectLst>
                  <a:outerShdw blurRad="38100" dist="38100" dir="2700000" algn="tl">
                    <a:srgbClr val="000000">
                      <a:alpha val="43137"/>
                    </a:srgbClr>
                  </a:outerShdw>
                </a:effectLst>
              </a:rPr>
              <a:t>Read the script</a:t>
            </a:r>
          </a:p>
          <a:p>
            <a:pPr marL="514350" indent="-514350">
              <a:buAutoNum type="arabicPeriod"/>
            </a:pPr>
            <a:r>
              <a:rPr lang="en-US" sz="2400" b="1" dirty="0" smtClean="0">
                <a:solidFill>
                  <a:srgbClr val="002060"/>
                </a:solidFill>
                <a:effectLst>
                  <a:outerShdw blurRad="38100" dist="38100" dir="2700000" algn="tl">
                    <a:srgbClr val="000000">
                      <a:alpha val="43137"/>
                    </a:srgbClr>
                  </a:outerShdw>
                </a:effectLst>
              </a:rPr>
              <a:t>May make a few rough sketches</a:t>
            </a:r>
          </a:p>
          <a:p>
            <a:pPr marL="514350" indent="-514350">
              <a:buAutoNum type="arabicPeriod"/>
            </a:pPr>
            <a:r>
              <a:rPr lang="en-US" sz="2400" b="1" dirty="0" smtClean="0">
                <a:solidFill>
                  <a:srgbClr val="002060"/>
                </a:solidFill>
                <a:effectLst>
                  <a:outerShdw blurRad="38100" dist="38100" dir="2700000" algn="tl">
                    <a:srgbClr val="000000">
                      <a:alpha val="43137"/>
                    </a:srgbClr>
                  </a:outerShdw>
                </a:effectLst>
              </a:rPr>
              <a:t>Designer and Director meet to exchange ideas  </a:t>
            </a:r>
            <a:endParaRPr lang="en-US" sz="2400" b="1" dirty="0">
              <a:solidFill>
                <a:srgbClr val="002060"/>
              </a:solidFill>
              <a:effectLst>
                <a:outerShdw blurRad="38100" dist="38100" dir="2700000" algn="tl">
                  <a:srgbClr val="000000">
                    <a:alpha val="43137"/>
                  </a:srgbClr>
                </a:outerShdw>
              </a:effectLst>
            </a:endParaRPr>
          </a:p>
        </p:txBody>
      </p:sp>
      <p:sp>
        <p:nvSpPr>
          <p:cNvPr id="11" name="TextBox 10"/>
          <p:cNvSpPr txBox="1"/>
          <p:nvPr/>
        </p:nvSpPr>
        <p:spPr>
          <a:xfrm>
            <a:off x="4136209" y="1552028"/>
            <a:ext cx="8055791" cy="1200329"/>
          </a:xfrm>
          <a:prstGeom prst="rect">
            <a:avLst/>
          </a:prstGeom>
          <a:noFill/>
        </p:spPr>
        <p:txBody>
          <a:bodyPr wrap="square" rtlCol="0">
            <a:spAutoFit/>
          </a:bodyPr>
          <a:lstStyle/>
          <a:p>
            <a:r>
              <a:rPr lang="en-US" sz="2400" b="1" dirty="0" smtClean="0">
                <a:solidFill>
                  <a:srgbClr val="002060"/>
                </a:solidFill>
                <a:effectLst>
                  <a:outerShdw blurRad="38100" dist="38100" dir="2700000" algn="tl">
                    <a:srgbClr val="000000">
                      <a:alpha val="43137"/>
                    </a:srgbClr>
                  </a:outerShdw>
                </a:effectLst>
              </a:rPr>
              <a:t>4.    Designer develops preliminary </a:t>
            </a:r>
            <a:r>
              <a:rPr lang="en-US" sz="2400" b="1" dirty="0" smtClean="0">
                <a:effectLst>
                  <a:outerShdw blurRad="38100" dist="38100" dir="2700000" algn="tl">
                    <a:srgbClr val="000000">
                      <a:alpha val="43137"/>
                    </a:srgbClr>
                  </a:outerShdw>
                </a:effectLst>
              </a:rPr>
              <a:t>thumbnail sketches</a:t>
            </a:r>
          </a:p>
          <a:p>
            <a:r>
              <a:rPr lang="en-US" sz="2400" b="1" dirty="0" smtClean="0">
                <a:solidFill>
                  <a:srgbClr val="002060"/>
                </a:solidFill>
                <a:effectLst>
                  <a:outerShdw blurRad="38100" dist="38100" dir="2700000" algn="tl">
                    <a:srgbClr val="000000">
                      <a:alpha val="43137"/>
                    </a:srgbClr>
                  </a:outerShdw>
                </a:effectLst>
              </a:rPr>
              <a:t>        Sketches, drawings, models and etc. are developed to</a:t>
            </a:r>
          </a:p>
          <a:p>
            <a:r>
              <a:rPr lang="en-US" sz="2400" b="1" dirty="0" smtClean="0">
                <a:solidFill>
                  <a:srgbClr val="002060"/>
                </a:solidFill>
                <a:effectLst>
                  <a:outerShdw blurRad="38100" dist="38100" dir="2700000" algn="tl">
                    <a:srgbClr val="000000">
                      <a:alpha val="43137"/>
                    </a:srgbClr>
                  </a:outerShdw>
                </a:effectLst>
              </a:rPr>
              <a:t>        work with director</a:t>
            </a:r>
            <a:endParaRPr lang="en-US" sz="2400" b="1" dirty="0">
              <a:solidFill>
                <a:srgbClr val="002060"/>
              </a:solidFill>
              <a:effectLst>
                <a:outerShdw blurRad="38100" dist="38100" dir="2700000" algn="tl">
                  <a:srgbClr val="000000">
                    <a:alpha val="43137"/>
                  </a:srgbClr>
                </a:outerShdw>
              </a:effectLst>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125" y="2667735"/>
            <a:ext cx="4052202" cy="2336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1702"/>
            <a:ext cx="4249526" cy="32827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7398" y="2372632"/>
            <a:ext cx="4474800" cy="2926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4695" y="4919933"/>
            <a:ext cx="3408591" cy="1864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947313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46551"/>
            <a:ext cx="8386619" cy="457200"/>
          </a:xfrm>
          <a:solidFill>
            <a:schemeClr val="accent6"/>
          </a:solidFill>
        </p:spPr>
        <p:txBody>
          <a:bodyPr>
            <a:noAutofit/>
          </a:bodyPr>
          <a:lstStyle/>
          <a:p>
            <a:r>
              <a:rPr lang="en-US" sz="3200" b="1" dirty="0">
                <a:solidFill>
                  <a:srgbClr val="002060"/>
                </a:solidFill>
                <a:effectLst>
                  <a:outerShdw blurRad="38100" dist="38100" dir="2700000" algn="tl">
                    <a:srgbClr val="000000">
                      <a:alpha val="43137"/>
                    </a:srgbClr>
                  </a:outerShdw>
                </a:effectLst>
              </a:rPr>
              <a:t>The Scene </a:t>
            </a:r>
            <a:r>
              <a:rPr lang="en-US" sz="3200" b="1" dirty="0" smtClean="0">
                <a:solidFill>
                  <a:srgbClr val="002060"/>
                </a:solidFill>
                <a:effectLst>
                  <a:outerShdw blurRad="38100" dist="38100" dir="2700000" algn="tl">
                    <a:srgbClr val="000000">
                      <a:alpha val="43137"/>
                    </a:srgbClr>
                  </a:outerShdw>
                </a:effectLst>
              </a:rPr>
              <a:t>Designer</a:t>
            </a:r>
            <a:endParaRPr lang="en-US" sz="32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619" y="1"/>
            <a:ext cx="3805382" cy="254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314325" y="2066926"/>
            <a:ext cx="11534774" cy="1323439"/>
          </a:xfrm>
          <a:prstGeom prst="rect">
            <a:avLst/>
          </a:prstGeom>
        </p:spPr>
        <p:txBody>
          <a:bodyPr wrap="square">
            <a:spAutoFit/>
          </a:bodyPr>
          <a:lstStyle/>
          <a:p>
            <a:r>
              <a:rPr lang="en-US" sz="4400" b="1" dirty="0" smtClean="0">
                <a:solidFill>
                  <a:srgbClr val="002060"/>
                </a:solidFill>
                <a:effectLst>
                  <a:outerShdw blurRad="38100" dist="38100" dir="2700000" algn="tl">
                    <a:srgbClr val="000000">
                      <a:alpha val="43137"/>
                    </a:srgbClr>
                  </a:outerShdw>
                </a:effectLst>
              </a:rPr>
              <a:t>The Scene Designer</a:t>
            </a:r>
          </a:p>
          <a:p>
            <a:r>
              <a:rPr lang="en-US" sz="2000" b="1" dirty="0" smtClean="0">
                <a:solidFill>
                  <a:srgbClr val="002060"/>
                </a:solidFill>
                <a:effectLst>
                  <a:outerShdw blurRad="38100" dist="38100" dir="2700000" algn="tl">
                    <a:srgbClr val="000000">
                      <a:alpha val="43137"/>
                    </a:srgbClr>
                  </a:outerShdw>
                </a:effectLst>
              </a:rPr>
              <a:t> </a:t>
            </a:r>
            <a:r>
              <a:rPr lang="en-US" sz="3600" b="1" dirty="0" smtClean="0">
                <a:solidFill>
                  <a:srgbClr val="002060"/>
                </a:solidFill>
                <a:effectLst>
                  <a:outerShdw blurRad="38100" dist="38100" dir="2700000" algn="tl">
                    <a:srgbClr val="000000">
                      <a:alpha val="43137"/>
                    </a:srgbClr>
                  </a:outerShdw>
                </a:effectLst>
              </a:rPr>
              <a:t>helps create the realistic or fantasy style of the play.</a:t>
            </a:r>
            <a:endParaRPr lang="en-US" sz="3600" b="1" dirty="0">
              <a:solidFill>
                <a:srgbClr val="002060"/>
              </a:solidFill>
              <a:effectLst>
                <a:outerShdw blurRad="38100" dist="38100" dir="2700000" algn="tl">
                  <a:srgbClr val="000000">
                    <a:alpha val="43137"/>
                  </a:srgbClr>
                </a:outerShdw>
              </a:effectLst>
            </a:endParaRPr>
          </a:p>
        </p:txBody>
      </p:sp>
      <p:sp>
        <p:nvSpPr>
          <p:cNvPr id="6" name="Rectangle 5"/>
          <p:cNvSpPr/>
          <p:nvPr/>
        </p:nvSpPr>
        <p:spPr>
          <a:xfrm>
            <a:off x="400051" y="3390365"/>
            <a:ext cx="12039600" cy="3170099"/>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rPr>
              <a:t>The Scene Designer indicates through his/her design the kind of world the play is set in:</a:t>
            </a:r>
          </a:p>
          <a:p>
            <a:pPr marL="285750" indent="-285750">
              <a:buFont typeface="Arial" panose="020B0604020202020204" pitchFamily="34" charset="0"/>
              <a:buChar char="•"/>
            </a:pPr>
            <a:r>
              <a:rPr lang="en-US" sz="3600" b="1" dirty="0" smtClean="0">
                <a:solidFill>
                  <a:srgbClr val="002060"/>
                </a:solidFill>
                <a:effectLst>
                  <a:outerShdw blurRad="38100" dist="38100" dir="2700000" algn="tl">
                    <a:srgbClr val="000000">
                      <a:alpha val="43137"/>
                    </a:srgbClr>
                  </a:outerShdw>
                </a:effectLst>
              </a:rPr>
              <a:t>Outdoors, Indoors (locale)</a:t>
            </a:r>
          </a:p>
          <a:p>
            <a:pPr marL="285750" indent="-285750">
              <a:buFont typeface="Arial" panose="020B0604020202020204" pitchFamily="34" charset="0"/>
              <a:buChar char="•"/>
            </a:pPr>
            <a:r>
              <a:rPr lang="en-US" sz="3600" b="1" dirty="0" err="1" smtClean="0">
                <a:solidFill>
                  <a:srgbClr val="002060"/>
                </a:solidFill>
                <a:effectLst>
                  <a:outerShdw blurRad="38100" dist="38100" dir="2700000" algn="tl">
                    <a:srgbClr val="000000">
                      <a:alpha val="43137"/>
                    </a:srgbClr>
                  </a:outerShdw>
                </a:effectLst>
              </a:rPr>
              <a:t>Afluent</a:t>
            </a:r>
            <a:r>
              <a:rPr lang="en-US" sz="3600" b="1" dirty="0" smtClean="0">
                <a:solidFill>
                  <a:srgbClr val="002060"/>
                </a:solidFill>
                <a:effectLst>
                  <a:outerShdw blurRad="38100" dist="38100" dir="2700000" algn="tl">
                    <a:srgbClr val="000000">
                      <a:alpha val="43137"/>
                    </a:srgbClr>
                  </a:outerShdw>
                </a:effectLst>
              </a:rPr>
              <a:t> or humble</a:t>
            </a:r>
          </a:p>
          <a:p>
            <a:pPr marL="285750" indent="-285750">
              <a:buFont typeface="Arial" panose="020B0604020202020204" pitchFamily="34" charset="0"/>
              <a:buChar char="•"/>
            </a:pPr>
            <a:r>
              <a:rPr lang="en-US" sz="3600" b="1" dirty="0" smtClean="0">
                <a:solidFill>
                  <a:srgbClr val="002060"/>
                </a:solidFill>
                <a:effectLst>
                  <a:outerShdw blurRad="38100" dist="38100" dir="2700000" algn="tl">
                    <a:srgbClr val="000000">
                      <a:alpha val="43137"/>
                    </a:srgbClr>
                  </a:outerShdw>
                </a:effectLst>
              </a:rPr>
              <a:t>Time period (past, present, future, timeless) </a:t>
            </a:r>
          </a:p>
          <a:p>
            <a:pPr marL="285750" indent="-285750">
              <a:buFont typeface="Arial" panose="020B0604020202020204" pitchFamily="34" charset="0"/>
              <a:buChar char="•"/>
            </a:pPr>
            <a:r>
              <a:rPr lang="en-US" sz="3600" b="1" dirty="0" smtClean="0">
                <a:solidFill>
                  <a:srgbClr val="002060"/>
                </a:solidFill>
                <a:effectLst>
                  <a:outerShdw blurRad="38100" dist="38100" dir="2700000" algn="tl">
                    <a:srgbClr val="000000">
                      <a:alpha val="43137"/>
                    </a:srgbClr>
                  </a:outerShdw>
                </a:effectLst>
              </a:rPr>
              <a:t>Seamlessly move through time and locale</a:t>
            </a:r>
          </a:p>
        </p:txBody>
      </p:sp>
    </p:spTree>
    <p:extLst>
      <p:ext uri="{BB962C8B-B14F-4D97-AF65-F5344CB8AC3E}">
        <p14:creationId xmlns:p14="http://schemas.microsoft.com/office/powerpoint/2010/main" val="233137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4000500" y="64496"/>
            <a:ext cx="8237407"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The Process of Scene Design: </a:t>
            </a:r>
            <a:r>
              <a:rPr lang="en-US" sz="2800" b="1" u="sng" dirty="0" smtClean="0">
                <a:effectLst>
                  <a:outerShdw blurRad="38100" dist="38100" dir="2700000" algn="tl">
                    <a:srgbClr val="000000">
                      <a:alpha val="43137"/>
                    </a:srgbClr>
                  </a:outerShdw>
                </a:effectLst>
              </a:rPr>
              <a:t>Steps in the Design</a:t>
            </a:r>
            <a:endParaRPr lang="en-US" sz="2800" b="1" dirty="0">
              <a:solidFill>
                <a:srgbClr val="002060"/>
              </a:solidFill>
              <a:effectLst>
                <a:outerShdw blurRad="38100" dist="38100" dir="2700000" algn="tl">
                  <a:srgbClr val="000000">
                    <a:alpha val="43137"/>
                  </a:srgbClr>
                </a:outerShdw>
              </a:effectLst>
            </a:endParaRPr>
          </a:p>
        </p:txBody>
      </p:sp>
      <p:sp>
        <p:nvSpPr>
          <p:cNvPr id="6" name="TextBox 5"/>
          <p:cNvSpPr txBox="1"/>
          <p:nvPr/>
        </p:nvSpPr>
        <p:spPr>
          <a:xfrm>
            <a:off x="4136209" y="461172"/>
            <a:ext cx="7965989" cy="1200329"/>
          </a:xfrm>
          <a:prstGeom prst="rect">
            <a:avLst/>
          </a:prstGeom>
          <a:noFill/>
        </p:spPr>
        <p:txBody>
          <a:bodyPr wrap="square" rtlCol="0">
            <a:spAutoFit/>
          </a:bodyPr>
          <a:lstStyle/>
          <a:p>
            <a:r>
              <a:rPr lang="en-US" sz="2400" b="1" dirty="0" smtClean="0">
                <a:solidFill>
                  <a:srgbClr val="002060"/>
                </a:solidFill>
                <a:effectLst>
                  <a:outerShdw blurRad="38100" dist="38100" dir="2700000" algn="tl">
                    <a:srgbClr val="000000">
                      <a:alpha val="43137"/>
                    </a:srgbClr>
                  </a:outerShdw>
                </a:effectLst>
              </a:rPr>
              <a:t>5. After the Designer and Director agree on a design, the Designer makes a more complete sketch, usually in color called a </a:t>
            </a:r>
            <a:r>
              <a:rPr lang="en-US" sz="2400" b="1" dirty="0" smtClean="0">
                <a:effectLst>
                  <a:outerShdw blurRad="38100" dist="38100" dir="2700000" algn="tl">
                    <a:srgbClr val="000000">
                      <a:alpha val="43137"/>
                    </a:srgbClr>
                  </a:outerShdw>
                </a:effectLst>
              </a:rPr>
              <a:t>Rendering </a:t>
            </a:r>
            <a:endParaRPr lang="en-US" sz="2400" b="1" dirty="0">
              <a:effectLst>
                <a:outerShdw blurRad="38100" dist="38100" dir="2700000" algn="tl">
                  <a:srgbClr val="000000">
                    <a:alpha val="43137"/>
                  </a:srgbClr>
                </a:outerShdw>
              </a:effectLst>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500" y="1639908"/>
            <a:ext cx="4343621" cy="22363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770" y="3792832"/>
            <a:ext cx="3921832" cy="2473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7082" y="1275761"/>
            <a:ext cx="3758077" cy="2482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78" y="3520035"/>
            <a:ext cx="4432183" cy="22160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7387" y="3322442"/>
            <a:ext cx="2449601" cy="18355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1349" y="4567624"/>
            <a:ext cx="2371725" cy="1924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408409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4000500" y="64496"/>
            <a:ext cx="8237407" cy="523220"/>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The Process of Scene Design: </a:t>
            </a:r>
            <a:r>
              <a:rPr lang="en-US" sz="2800" b="1" u="sng" dirty="0" smtClean="0">
                <a:effectLst>
                  <a:outerShdw blurRad="38100" dist="38100" dir="2700000" algn="tl">
                    <a:srgbClr val="000000">
                      <a:alpha val="43137"/>
                    </a:srgbClr>
                  </a:outerShdw>
                </a:effectLst>
              </a:rPr>
              <a:t>Steps in the Design</a:t>
            </a:r>
            <a:endParaRPr lang="en-US" sz="2800" b="1" dirty="0">
              <a:solidFill>
                <a:srgbClr val="002060"/>
              </a:solidFill>
              <a:effectLst>
                <a:outerShdw blurRad="38100" dist="38100" dir="2700000" algn="tl">
                  <a:srgbClr val="000000">
                    <a:alpha val="43137"/>
                  </a:srgbClr>
                </a:outerShdw>
              </a:effectLst>
            </a:endParaRPr>
          </a:p>
        </p:txBody>
      </p:sp>
      <p:sp>
        <p:nvSpPr>
          <p:cNvPr id="6" name="TextBox 5"/>
          <p:cNvSpPr txBox="1"/>
          <p:nvPr/>
        </p:nvSpPr>
        <p:spPr>
          <a:xfrm>
            <a:off x="4136209" y="461172"/>
            <a:ext cx="7965989" cy="461665"/>
          </a:xfrm>
          <a:prstGeom prst="rect">
            <a:avLst/>
          </a:prstGeom>
          <a:noFill/>
        </p:spPr>
        <p:txBody>
          <a:bodyPr wrap="square" rtlCol="0">
            <a:spAutoFit/>
          </a:bodyPr>
          <a:lstStyle/>
          <a:p>
            <a:r>
              <a:rPr lang="en-US" sz="2400" b="1" dirty="0" smtClean="0">
                <a:solidFill>
                  <a:srgbClr val="002060"/>
                </a:solidFill>
                <a:effectLst>
                  <a:outerShdw blurRad="38100" dist="38100" dir="2700000" algn="tl">
                    <a:srgbClr val="000000">
                      <a:alpha val="43137"/>
                    </a:srgbClr>
                  </a:outerShdw>
                </a:effectLst>
              </a:rPr>
              <a:t>6. The Designer creates two types of models</a:t>
            </a:r>
            <a:endParaRPr lang="en-US" sz="2400" b="1" dirty="0">
              <a:solidFill>
                <a:srgbClr val="002060"/>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9203" y="3419634"/>
            <a:ext cx="3978369" cy="2787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06822"/>
            <a:ext cx="3575728" cy="2663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174" y="922837"/>
            <a:ext cx="5482367" cy="30893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009" y="3789924"/>
            <a:ext cx="4007921" cy="2727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4055299" y="984392"/>
            <a:ext cx="2486947" cy="2954655"/>
          </a:xfrm>
          <a:prstGeom prst="rect">
            <a:avLst/>
          </a:prstGeom>
          <a:noFill/>
        </p:spPr>
        <p:txBody>
          <a:bodyPr wrap="square" rtlCol="0">
            <a:spAutoFit/>
          </a:bodyPr>
          <a:lstStyle/>
          <a:p>
            <a:r>
              <a:rPr lang="en-US" sz="2000" b="1" dirty="0" smtClean="0">
                <a:effectLst>
                  <a:outerShdw blurRad="38100" dist="38100" dir="2700000" algn="tl">
                    <a:srgbClr val="000000">
                      <a:alpha val="43137"/>
                    </a:srgbClr>
                  </a:outerShdw>
                </a:effectLst>
              </a:rPr>
              <a:t>1. Usually all </a:t>
            </a:r>
          </a:p>
          <a:p>
            <a:r>
              <a:rPr lang="en-US" sz="2000" b="1" dirty="0" smtClean="0">
                <a:effectLst>
                  <a:outerShdw blurRad="38100" dist="38100" dir="2700000" algn="tl">
                    <a:srgbClr val="000000">
                      <a:alpha val="43137"/>
                    </a:srgbClr>
                  </a:outerShdw>
                </a:effectLst>
              </a:rPr>
              <a:t>white showing location of </a:t>
            </a:r>
          </a:p>
          <a:p>
            <a:r>
              <a:rPr lang="en-US" sz="2000" b="1" dirty="0" smtClean="0">
                <a:effectLst>
                  <a:outerShdw blurRad="38100" dist="38100" dir="2700000" algn="tl">
                    <a:srgbClr val="000000">
                      <a:alpha val="43137"/>
                    </a:srgbClr>
                  </a:outerShdw>
                </a:effectLst>
              </a:rPr>
              <a:t>platforms &amp; walls </a:t>
            </a:r>
          </a:p>
          <a:p>
            <a:endParaRPr lang="en-US" sz="800" b="1" dirty="0" smtClean="0">
              <a:solidFill>
                <a:srgbClr val="002060"/>
              </a:solidFill>
              <a:effectLst>
                <a:outerShdw blurRad="38100" dist="38100" dir="2700000" algn="tl">
                  <a:srgbClr val="000000">
                    <a:alpha val="43137"/>
                  </a:srgbClr>
                </a:outerShdw>
              </a:effectLst>
            </a:endParaRPr>
          </a:p>
          <a:p>
            <a:r>
              <a:rPr lang="en-US" sz="2000" b="1" dirty="0" smtClean="0">
                <a:solidFill>
                  <a:srgbClr val="002060"/>
                </a:solidFill>
                <a:effectLst>
                  <a:outerShdw blurRad="38100" dist="38100" dir="2700000" algn="tl">
                    <a:srgbClr val="000000">
                      <a:alpha val="43137"/>
                    </a:srgbClr>
                  </a:outerShdw>
                </a:effectLst>
              </a:rPr>
              <a:t>2. Completed, finished model in </a:t>
            </a:r>
          </a:p>
          <a:p>
            <a:r>
              <a:rPr lang="en-US" sz="2000" b="1" dirty="0" smtClean="0">
                <a:solidFill>
                  <a:srgbClr val="002060"/>
                </a:solidFill>
                <a:effectLst>
                  <a:outerShdw blurRad="38100" dist="38100" dir="2700000" algn="tl">
                    <a:srgbClr val="000000">
                      <a:alpha val="43137"/>
                    </a:srgbClr>
                  </a:outerShdw>
                </a:effectLst>
              </a:rPr>
              <a:t>full color with </a:t>
            </a:r>
          </a:p>
          <a:p>
            <a:r>
              <a:rPr lang="en-US" sz="2000" b="1" dirty="0" smtClean="0">
                <a:solidFill>
                  <a:srgbClr val="002060"/>
                </a:solidFill>
                <a:effectLst>
                  <a:outerShdw blurRad="38100" dist="38100" dir="2700000" algn="tl">
                    <a:srgbClr val="000000">
                      <a:alpha val="43137"/>
                    </a:srgbClr>
                  </a:outerShdw>
                </a:effectLst>
              </a:rPr>
              <a:t>details </a:t>
            </a:r>
          </a:p>
          <a:p>
            <a:pPr marL="342900" indent="-342900">
              <a:buAutoNum type="arabicPeriod"/>
            </a:pPr>
            <a:endParaRPr lang="en-US" b="1" dirty="0">
              <a:solidFill>
                <a:srgbClr val="002060"/>
              </a:solidFill>
              <a:effectLst>
                <a:outerShdw blurRad="38100" dist="38100" dir="2700000" algn="tl">
                  <a:srgbClr val="000000">
                    <a:alpha val="43137"/>
                  </a:srgbClr>
                </a:outerShdw>
              </a:effectLst>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5409" y="3942324"/>
            <a:ext cx="4007921" cy="27276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904638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4000500" y="64496"/>
            <a:ext cx="8237407" cy="1200329"/>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The Process of Scene Design:</a:t>
            </a:r>
          </a:p>
          <a:p>
            <a:r>
              <a:rPr lang="en-US" sz="3600" b="1" dirty="0" smtClean="0">
                <a:solidFill>
                  <a:srgbClr val="002060"/>
                </a:solidFill>
                <a:effectLst>
                  <a:outerShdw blurRad="38100" dist="38100" dir="2700000" algn="tl">
                    <a:srgbClr val="000000">
                      <a:alpha val="43137"/>
                    </a:srgbClr>
                  </a:outerShdw>
                </a:effectLst>
              </a:rPr>
              <a:t>Computer Assisted Design (CAD)</a:t>
            </a:r>
            <a:endParaRPr lang="en-US" sz="3600" b="1" dirty="0">
              <a:solidFill>
                <a:srgbClr val="002060"/>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529" y="3555669"/>
            <a:ext cx="5076825" cy="38100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67" y="2408792"/>
            <a:ext cx="3954133" cy="296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4816" y="2347784"/>
            <a:ext cx="2195537" cy="1646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90353" y="1264825"/>
            <a:ext cx="3278786" cy="4676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0500" y="1264825"/>
            <a:ext cx="2794000" cy="279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65" y="4784925"/>
            <a:ext cx="2919464" cy="2083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46276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16962"/>
            <a:ext cx="4000500" cy="99474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Materials and Devices of Scene Design</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000500"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4000500" y="64496"/>
            <a:ext cx="8237407" cy="1200329"/>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The Process of Scene Design:</a:t>
            </a:r>
          </a:p>
          <a:p>
            <a:r>
              <a:rPr lang="en-US" sz="3600" b="1" dirty="0" smtClean="0">
                <a:solidFill>
                  <a:srgbClr val="002060"/>
                </a:solidFill>
                <a:effectLst>
                  <a:outerShdw blurRad="38100" dist="38100" dir="2700000" algn="tl">
                    <a:srgbClr val="000000">
                      <a:alpha val="43137"/>
                    </a:srgbClr>
                  </a:outerShdw>
                </a:effectLst>
              </a:rPr>
              <a:t>Computer Assisted Design (CAD)</a:t>
            </a:r>
            <a:endParaRPr lang="en-US" sz="3600" b="1" dirty="0">
              <a:solidFill>
                <a:srgbClr val="002060"/>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5810" y="1325284"/>
            <a:ext cx="3822872" cy="2851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2411702"/>
            <a:ext cx="3962143" cy="2975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87" y="3031524"/>
            <a:ext cx="3711946" cy="30513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464304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39093"/>
            <a:ext cx="4601862" cy="513275"/>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Collaboration is the key</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601862"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4890187" y="115654"/>
            <a:ext cx="7730181" cy="1200329"/>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The Scene Designer’s Collaborators and the Production Process  </a:t>
            </a:r>
            <a:endParaRPr lang="en-US" sz="3600" b="1"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4424" y="1315983"/>
            <a:ext cx="4842819" cy="3216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57664" y="2512540"/>
            <a:ext cx="7126760" cy="2677656"/>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accent1">
                    <a:lumMod val="50000"/>
                  </a:schemeClr>
                </a:solidFill>
                <a:effectLst>
                  <a:outerShdw blurRad="38100" dist="38100" dir="2700000" algn="tl">
                    <a:srgbClr val="000000">
                      <a:alpha val="43137"/>
                    </a:srgbClr>
                  </a:outerShdw>
                </a:effectLst>
              </a:rPr>
              <a:t>Technical Director-</a:t>
            </a:r>
            <a:r>
              <a:rPr lang="en-US" sz="2400" b="1" dirty="0" smtClean="0">
                <a:effectLst>
                  <a:outerShdw blurRad="38100" dist="38100" dir="2700000" algn="tl">
                    <a:srgbClr val="000000">
                      <a:alpha val="43137"/>
                    </a:srgbClr>
                  </a:outerShdw>
                </a:effectLst>
              </a:rPr>
              <a:t> </a:t>
            </a:r>
            <a:r>
              <a:rPr lang="en-US" sz="2400" b="1" dirty="0" smtClean="0">
                <a:solidFill>
                  <a:srgbClr val="002060"/>
                </a:solidFill>
                <a:effectLst>
                  <a:outerShdw blurRad="38100" dist="38100" dir="2700000" algn="tl">
                    <a:srgbClr val="000000">
                      <a:alpha val="43137"/>
                    </a:srgbClr>
                  </a:outerShdw>
                </a:effectLst>
              </a:rPr>
              <a:t>Staff member responsible for scheduling, construction, and installation of all equipment; he or she is responsible for guaranteeing that designs are executed according to the designer’s specifications.</a:t>
            </a:r>
          </a:p>
          <a:p>
            <a:pPr marL="285750" indent="-285750">
              <a:buFont typeface="Arial" panose="020B0604020202020204" pitchFamily="34" charset="0"/>
              <a:buChar char="•"/>
            </a:pPr>
            <a:r>
              <a:rPr lang="en-US" sz="2400" b="1" dirty="0" smtClean="0">
                <a:solidFill>
                  <a:schemeClr val="accent1">
                    <a:lumMod val="50000"/>
                  </a:schemeClr>
                </a:solidFill>
                <a:effectLst>
                  <a:outerShdw blurRad="38100" dist="38100" dir="2700000" algn="tl">
                    <a:srgbClr val="000000">
                      <a:alpha val="43137"/>
                    </a:srgbClr>
                  </a:outerShdw>
                </a:effectLst>
              </a:rPr>
              <a:t>Property Designer- </a:t>
            </a:r>
            <a:r>
              <a:rPr lang="en-US" sz="2400" b="1" dirty="0" smtClean="0">
                <a:solidFill>
                  <a:srgbClr val="002060"/>
                </a:solidFill>
                <a:effectLst>
                  <a:outerShdw blurRad="38100" dist="38100" dir="2700000" algn="tl">
                    <a:srgbClr val="000000">
                      <a:alpha val="43137"/>
                    </a:srgbClr>
                  </a:outerShdw>
                </a:effectLst>
              </a:rPr>
              <a:t>creates and executes all props including special effects props.</a:t>
            </a:r>
            <a:endParaRPr lang="en-US" sz="2400" b="1" dirty="0">
              <a:solidFill>
                <a:srgbClr val="002060"/>
              </a:solidFill>
              <a:effectLst>
                <a:outerShdw blurRad="38100" dist="38100" dir="2700000" algn="tl">
                  <a:srgbClr val="000000">
                    <a:alpha val="43137"/>
                  </a:srgbClr>
                </a:outerShdw>
              </a:effectLst>
            </a:endParaRPr>
          </a:p>
        </p:txBody>
      </p:sp>
      <p:sp>
        <p:nvSpPr>
          <p:cNvPr id="9" name="TextBox 8"/>
          <p:cNvSpPr txBox="1"/>
          <p:nvPr/>
        </p:nvSpPr>
        <p:spPr>
          <a:xfrm>
            <a:off x="0" y="5092418"/>
            <a:ext cx="11557686" cy="1200329"/>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chemeClr val="accent1">
                    <a:lumMod val="50000"/>
                  </a:schemeClr>
                </a:solidFill>
                <a:effectLst>
                  <a:outerShdw blurRad="38100" dist="38100" dir="2700000" algn="tl">
                    <a:srgbClr val="000000">
                      <a:alpha val="43137"/>
                    </a:srgbClr>
                  </a:outerShdw>
                </a:effectLst>
              </a:rPr>
              <a:t>Scenic Charge Artists </a:t>
            </a:r>
            <a:r>
              <a:rPr lang="en-US" sz="2400" b="1" dirty="0" smtClean="0">
                <a:solidFill>
                  <a:srgbClr val="002060"/>
                </a:solidFill>
                <a:effectLst>
                  <a:outerShdw blurRad="38100" dist="38100" dir="2700000" algn="tl">
                    <a:srgbClr val="000000">
                      <a:alpha val="43137"/>
                    </a:srgbClr>
                  </a:outerShdw>
                </a:effectLst>
              </a:rPr>
              <a:t>or</a:t>
            </a:r>
            <a:r>
              <a:rPr lang="en-US" sz="2400" b="1" dirty="0" smtClean="0">
                <a:effectLst>
                  <a:outerShdw blurRad="38100" dist="38100" dir="2700000" algn="tl">
                    <a:srgbClr val="000000">
                      <a:alpha val="43137"/>
                    </a:srgbClr>
                  </a:outerShdw>
                </a:effectLst>
              </a:rPr>
              <a:t> </a:t>
            </a:r>
            <a:r>
              <a:rPr lang="en-US" sz="2400" b="1" dirty="0" smtClean="0">
                <a:solidFill>
                  <a:schemeClr val="accent1">
                    <a:lumMod val="50000"/>
                  </a:schemeClr>
                </a:solidFill>
                <a:effectLst>
                  <a:outerShdw blurRad="38100" dist="38100" dir="2700000" algn="tl">
                    <a:srgbClr val="000000">
                      <a:alpha val="43137"/>
                    </a:srgbClr>
                  </a:outerShdw>
                </a:effectLst>
              </a:rPr>
              <a:t>Paint Charge Artists- </a:t>
            </a:r>
            <a:r>
              <a:rPr lang="en-US" sz="2400" b="1" dirty="0" smtClean="0">
                <a:solidFill>
                  <a:srgbClr val="002060"/>
                </a:solidFill>
                <a:effectLst>
                  <a:outerShdw blurRad="38100" dist="38100" dir="2700000" algn="tl">
                    <a:srgbClr val="000000">
                      <a:alpha val="43137"/>
                    </a:srgbClr>
                  </a:outerShdw>
                </a:effectLst>
              </a:rPr>
              <a:t>Build and paint sets</a:t>
            </a:r>
          </a:p>
          <a:p>
            <a:pPr marL="342900" indent="-342900">
              <a:buFont typeface="Arial" panose="020B0604020202020204" pitchFamily="34" charset="0"/>
              <a:buChar char="•"/>
            </a:pPr>
            <a:r>
              <a:rPr lang="en-US" sz="2400" b="1" dirty="0" smtClean="0">
                <a:solidFill>
                  <a:schemeClr val="accent1">
                    <a:lumMod val="50000"/>
                  </a:schemeClr>
                </a:solidFill>
                <a:effectLst>
                  <a:outerShdw blurRad="38100" dist="38100" dir="2700000" algn="tl">
                    <a:srgbClr val="000000">
                      <a:alpha val="43137"/>
                    </a:srgbClr>
                  </a:outerShdw>
                </a:effectLst>
              </a:rPr>
              <a:t>Design Assistants </a:t>
            </a:r>
            <a:r>
              <a:rPr lang="en-US" sz="2400" b="1" dirty="0" smtClean="0">
                <a:solidFill>
                  <a:srgbClr val="002060"/>
                </a:solidFill>
                <a:effectLst>
                  <a:outerShdw blurRad="38100" dist="38100" dir="2700000" algn="tl">
                    <a:srgbClr val="000000">
                      <a:alpha val="43137"/>
                    </a:srgbClr>
                  </a:outerShdw>
                </a:effectLst>
              </a:rPr>
              <a:t>or</a:t>
            </a:r>
            <a:r>
              <a:rPr lang="en-US" sz="2400" b="1" dirty="0" smtClean="0">
                <a:effectLst>
                  <a:outerShdw blurRad="38100" dist="38100" dir="2700000" algn="tl">
                    <a:srgbClr val="000000">
                      <a:alpha val="43137"/>
                    </a:srgbClr>
                  </a:outerShdw>
                </a:effectLst>
              </a:rPr>
              <a:t> </a:t>
            </a:r>
            <a:r>
              <a:rPr lang="en-US" sz="2400" b="1" dirty="0" smtClean="0">
                <a:solidFill>
                  <a:schemeClr val="accent1">
                    <a:lumMod val="50000"/>
                  </a:schemeClr>
                </a:solidFill>
                <a:effectLst>
                  <a:outerShdw blurRad="38100" dist="38100" dir="2700000" algn="tl">
                    <a:srgbClr val="000000">
                      <a:alpha val="43137"/>
                    </a:srgbClr>
                  </a:outerShdw>
                </a:effectLst>
              </a:rPr>
              <a:t>Scene Designer- </a:t>
            </a:r>
            <a:r>
              <a:rPr lang="en-US" sz="2400" b="1" dirty="0" smtClean="0">
                <a:solidFill>
                  <a:srgbClr val="002060"/>
                </a:solidFill>
                <a:effectLst>
                  <a:outerShdw blurRad="38100" dist="38100" dir="2700000" algn="tl">
                    <a:srgbClr val="000000">
                      <a:alpha val="43137"/>
                    </a:srgbClr>
                  </a:outerShdw>
                </a:effectLst>
              </a:rPr>
              <a:t>Create “designer/front elevations </a:t>
            </a:r>
          </a:p>
          <a:p>
            <a:r>
              <a:rPr lang="en-US" sz="2400" b="1" dirty="0">
                <a:solidFill>
                  <a:srgbClr val="002060"/>
                </a:solidFill>
                <a:effectLst>
                  <a:outerShdw blurRad="38100" dist="38100" dir="2700000" algn="tl">
                    <a:srgbClr val="000000">
                      <a:alpha val="43137"/>
                    </a:srgbClr>
                  </a:outerShdw>
                </a:effectLst>
              </a:rPr>
              <a:t> </a:t>
            </a:r>
            <a:r>
              <a:rPr lang="en-US" sz="2400" b="1" dirty="0" smtClean="0">
                <a:solidFill>
                  <a:srgbClr val="002060"/>
                </a:solidFill>
                <a:effectLst>
                  <a:outerShdw blurRad="38100" dist="38100" dir="2700000" algn="tl">
                    <a:srgbClr val="000000">
                      <a:alpha val="43137"/>
                    </a:srgbClr>
                  </a:outerShdw>
                </a:effectLst>
              </a:rPr>
              <a:t>   (Drawings that show all exact scenic details from the point of view of the audience </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500686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39093"/>
            <a:ext cx="4601862" cy="513275"/>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Collaboration is the key</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4601862"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4890187" y="115654"/>
            <a:ext cx="7730181" cy="1200329"/>
          </a:xfrm>
          <a:prstGeom prst="rect">
            <a:avLst/>
          </a:prstGeom>
          <a:noFill/>
        </p:spPr>
        <p:txBody>
          <a:bodyPr wrap="square" rtlCol="0">
            <a:spAutoFit/>
          </a:bodyPr>
          <a:lstStyle/>
          <a:p>
            <a:r>
              <a:rPr lang="en-US" sz="3600" b="1" dirty="0" smtClean="0">
                <a:effectLst>
                  <a:outerShdw blurRad="38100" dist="38100" dir="2700000" algn="tl">
                    <a:srgbClr val="000000">
                      <a:alpha val="43137"/>
                    </a:srgbClr>
                  </a:outerShdw>
                </a:effectLst>
              </a:rPr>
              <a:t>The Scene Designer’s Collaborators and the Production Process  </a:t>
            </a:r>
            <a:endParaRPr lang="en-US" sz="3600" b="1" dirty="0">
              <a:effectLst>
                <a:outerShdw blurRad="38100" dist="38100" dir="2700000" algn="tl">
                  <a:srgbClr val="000000">
                    <a:alpha val="43137"/>
                  </a:srgbClr>
                </a:outerShdw>
              </a:effectLst>
            </a:endParaRPr>
          </a:p>
        </p:txBody>
      </p:sp>
      <p:sp>
        <p:nvSpPr>
          <p:cNvPr id="7" name="TextBox 6"/>
          <p:cNvSpPr txBox="1"/>
          <p:nvPr/>
        </p:nvSpPr>
        <p:spPr>
          <a:xfrm>
            <a:off x="57664" y="2512540"/>
            <a:ext cx="7126760" cy="1200329"/>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chemeClr val="accent1">
                    <a:lumMod val="50000"/>
                  </a:schemeClr>
                </a:solidFill>
                <a:effectLst>
                  <a:outerShdw blurRad="38100" dist="38100" dir="2700000" algn="tl">
                    <a:srgbClr val="000000">
                      <a:alpha val="43137"/>
                    </a:srgbClr>
                  </a:outerShdw>
                </a:effectLst>
              </a:rPr>
              <a:t>The Property Designer ‘s areas:</a:t>
            </a:r>
          </a:p>
          <a:p>
            <a:pPr marL="742950" lvl="1" indent="-285750">
              <a:buFont typeface="Arial" panose="020B0604020202020204" pitchFamily="34" charset="0"/>
              <a:buChar char="•"/>
            </a:pPr>
            <a:r>
              <a:rPr lang="en-US" sz="2400" b="1" dirty="0" smtClean="0">
                <a:solidFill>
                  <a:srgbClr val="002060"/>
                </a:solidFill>
                <a:effectLst>
                  <a:outerShdw blurRad="38100" dist="38100" dir="2700000" algn="tl">
                    <a:srgbClr val="000000">
                      <a:alpha val="43137"/>
                    </a:srgbClr>
                  </a:outerShdw>
                </a:effectLst>
              </a:rPr>
              <a:t>Functional props used by actors</a:t>
            </a:r>
          </a:p>
          <a:p>
            <a:pPr marL="742950" lvl="1" indent="-285750">
              <a:buFont typeface="Arial" panose="020B0604020202020204" pitchFamily="34" charset="0"/>
              <a:buChar char="•"/>
            </a:pPr>
            <a:r>
              <a:rPr lang="en-US" sz="2400" b="1" dirty="0" smtClean="0">
                <a:solidFill>
                  <a:srgbClr val="002060"/>
                </a:solidFill>
                <a:effectLst>
                  <a:outerShdw blurRad="38100" dist="38100" dir="2700000" algn="tl">
                    <a:srgbClr val="000000">
                      <a:alpha val="43137"/>
                    </a:srgbClr>
                  </a:outerShdw>
                </a:effectLst>
              </a:rPr>
              <a:t> Set dressings to fill out the visual stage reality</a:t>
            </a:r>
            <a:endParaRPr lang="en-US" sz="2400" b="1" dirty="0">
              <a:solidFill>
                <a:srgbClr val="002060"/>
              </a:solidFill>
              <a:effectLst>
                <a:outerShdw blurRad="38100" dist="38100" dir="2700000" algn="tl">
                  <a:srgbClr val="000000">
                    <a:alpha val="43137"/>
                  </a:srgbClr>
                </a:outerShdw>
              </a:effectLst>
            </a:endParaRPr>
          </a:p>
        </p:txBody>
      </p:sp>
      <p:sp>
        <p:nvSpPr>
          <p:cNvPr id="9" name="TextBox 8"/>
          <p:cNvSpPr txBox="1"/>
          <p:nvPr/>
        </p:nvSpPr>
        <p:spPr>
          <a:xfrm>
            <a:off x="57664" y="3892089"/>
            <a:ext cx="7126760" cy="1200329"/>
          </a:xfrm>
          <a:prstGeom prst="rect">
            <a:avLst/>
          </a:prstGeom>
          <a:noFill/>
        </p:spPr>
        <p:txBody>
          <a:bodyPr wrap="square" rtlCol="0">
            <a:spAutoFit/>
          </a:bodyPr>
          <a:lstStyle/>
          <a:p>
            <a:pPr marL="342900" indent="-342900">
              <a:buFont typeface="Arial" panose="020B0604020202020204" pitchFamily="34" charset="0"/>
              <a:buChar char="•"/>
            </a:pPr>
            <a:r>
              <a:rPr lang="en-US" sz="2400" b="1" dirty="0" smtClean="0">
                <a:solidFill>
                  <a:schemeClr val="accent1">
                    <a:lumMod val="50000"/>
                  </a:schemeClr>
                </a:solidFill>
                <a:effectLst>
                  <a:outerShdw blurRad="38100" dist="38100" dir="2700000" algn="tl">
                    <a:srgbClr val="000000">
                      <a:alpha val="43137"/>
                    </a:srgbClr>
                  </a:outerShdw>
                </a:effectLst>
              </a:rPr>
              <a:t>Technical Rehearsals:</a:t>
            </a:r>
          </a:p>
          <a:p>
            <a:pPr marL="800100" lvl="1" indent="-342900">
              <a:buFont typeface="Arial" panose="020B0604020202020204" pitchFamily="34" charset="0"/>
              <a:buChar char="•"/>
            </a:pPr>
            <a:r>
              <a:rPr lang="en-US" sz="2400" b="1" dirty="0" smtClean="0">
                <a:solidFill>
                  <a:srgbClr val="002060"/>
                </a:solidFill>
                <a:effectLst>
                  <a:outerShdw blurRad="38100" dist="38100" dir="2700000" algn="tl">
                    <a:srgbClr val="000000">
                      <a:alpha val="43137"/>
                    </a:srgbClr>
                  </a:outerShdw>
                </a:effectLst>
              </a:rPr>
              <a:t>Stage Manager plays leadership role</a:t>
            </a:r>
          </a:p>
          <a:p>
            <a:pPr marL="800100" lvl="1" indent="-342900">
              <a:buFont typeface="Arial" panose="020B0604020202020204" pitchFamily="34" charset="0"/>
              <a:buChar char="•"/>
            </a:pPr>
            <a:r>
              <a:rPr lang="en-US" sz="2400" b="1" dirty="0" smtClean="0">
                <a:solidFill>
                  <a:srgbClr val="002060"/>
                </a:solidFill>
                <a:effectLst>
                  <a:outerShdw blurRad="38100" dist="38100" dir="2700000" algn="tl">
                    <a:srgbClr val="000000">
                      <a:alpha val="43137"/>
                    </a:srgbClr>
                  </a:outerShdw>
                </a:effectLst>
              </a:rPr>
              <a:t>Collaborates with all technical crew</a:t>
            </a:r>
            <a:endParaRPr lang="en-US" sz="2400" b="1" dirty="0">
              <a:solidFill>
                <a:srgbClr val="002060"/>
              </a:solidFill>
              <a:effectLst>
                <a:outerShdw blurRad="38100" dist="38100" dir="2700000" algn="tl">
                  <a:srgbClr val="000000">
                    <a:alpha val="43137"/>
                  </a:srgbClr>
                </a:outerShdw>
              </a:effectLst>
            </a:endParaRPr>
          </a:p>
        </p:txBody>
      </p:sp>
      <p:sp>
        <p:nvSpPr>
          <p:cNvPr id="2" name="TextBox 1"/>
          <p:cNvSpPr txBox="1"/>
          <p:nvPr/>
        </p:nvSpPr>
        <p:spPr>
          <a:xfrm>
            <a:off x="57664" y="5069139"/>
            <a:ext cx="11813059" cy="1200329"/>
          </a:xfrm>
          <a:prstGeom prst="rect">
            <a:avLst/>
          </a:prstGeom>
          <a:noFill/>
        </p:spPr>
        <p:txBody>
          <a:bodyPr wrap="square" rtlCol="0">
            <a:spAutoFit/>
          </a:bodyPr>
          <a:lstStyle/>
          <a:p>
            <a:r>
              <a:rPr lang="en-US" sz="2400" b="1" dirty="0" smtClean="0">
                <a:solidFill>
                  <a:schemeClr val="accent1">
                    <a:lumMod val="50000"/>
                  </a:schemeClr>
                </a:solidFill>
                <a:effectLst>
                  <a:outerShdw blurRad="38100" dist="38100" dir="2700000" algn="tl">
                    <a:srgbClr val="000000">
                      <a:alpha val="43137"/>
                    </a:srgbClr>
                  </a:outerShdw>
                </a:effectLst>
              </a:rPr>
              <a:t>Sometimes a Scene Designer </a:t>
            </a:r>
            <a:r>
              <a:rPr lang="en-US" sz="2400" b="1" dirty="0" smtClean="0">
                <a:solidFill>
                  <a:srgbClr val="002060"/>
                </a:solidFill>
                <a:effectLst>
                  <a:outerShdw blurRad="38100" dist="38100" dir="2700000" algn="tl">
                    <a:srgbClr val="000000">
                      <a:alpha val="43137"/>
                    </a:srgbClr>
                  </a:outerShdw>
                </a:effectLst>
              </a:rPr>
              <a:t>is also involved with creating a </a:t>
            </a:r>
            <a:r>
              <a:rPr lang="en-US" sz="2400" b="1" dirty="0" smtClean="0">
                <a:solidFill>
                  <a:schemeClr val="accent1">
                    <a:lumMod val="50000"/>
                  </a:schemeClr>
                </a:solidFill>
                <a:effectLst>
                  <a:outerShdw blurRad="38100" dist="38100" dir="2700000" algn="tl">
                    <a:srgbClr val="000000">
                      <a:alpha val="43137"/>
                    </a:srgbClr>
                  </a:outerShdw>
                </a:effectLst>
              </a:rPr>
              <a:t>“</a:t>
            </a:r>
            <a:r>
              <a:rPr lang="en-US" sz="2400" b="1" u="sng" dirty="0" smtClean="0">
                <a:solidFill>
                  <a:schemeClr val="accent1">
                    <a:lumMod val="50000"/>
                  </a:schemeClr>
                </a:solidFill>
                <a:effectLst>
                  <a:outerShdw blurRad="38100" dist="38100" dir="2700000" algn="tl">
                    <a:srgbClr val="000000">
                      <a:alpha val="43137"/>
                    </a:srgbClr>
                  </a:outerShdw>
                </a:effectLst>
              </a:rPr>
              <a:t>total environment</a:t>
            </a:r>
            <a:r>
              <a:rPr lang="en-US" sz="2400" b="1" dirty="0" smtClean="0">
                <a:solidFill>
                  <a:schemeClr val="accent1">
                    <a:lumMod val="50000"/>
                  </a:schemeClr>
                </a:solidFill>
                <a:effectLst>
                  <a:outerShdw blurRad="38100" dist="38100" dir="2700000" algn="tl">
                    <a:srgbClr val="000000">
                      <a:alpha val="43137"/>
                    </a:srgbClr>
                  </a:outerShdw>
                </a:effectLst>
              </a:rPr>
              <a:t>” </a:t>
            </a:r>
            <a:r>
              <a:rPr lang="en-US" sz="2400" b="1" dirty="0" smtClean="0">
                <a:solidFill>
                  <a:srgbClr val="002060"/>
                </a:solidFill>
                <a:effectLst>
                  <a:outerShdw blurRad="38100" dist="38100" dir="2700000" algn="tl">
                    <a:srgbClr val="000000">
                      <a:alpha val="43137"/>
                    </a:srgbClr>
                  </a:outerShdw>
                </a:effectLst>
              </a:rPr>
              <a:t>for the audience by designing the way the audience is situated around or next to the actors and other aspects of the whole environment experience of the audience.</a:t>
            </a:r>
            <a:endParaRPr lang="en-US" sz="24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6164" y="1324896"/>
            <a:ext cx="4842819" cy="35756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505397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46551"/>
            <a:ext cx="8386619" cy="457200"/>
          </a:xfrm>
          <a:solidFill>
            <a:schemeClr val="accent6"/>
          </a:solidFill>
        </p:spPr>
        <p:txBody>
          <a:bodyPr>
            <a:noAutofit/>
          </a:bodyPr>
          <a:lstStyle/>
          <a:p>
            <a:r>
              <a:rPr lang="en-US" sz="3200" b="1">
                <a:solidFill>
                  <a:srgbClr val="002060"/>
                </a:solidFill>
                <a:effectLst>
                  <a:outerShdw blurRad="38100" dist="38100" dir="2700000" algn="tl">
                    <a:srgbClr val="000000">
                      <a:alpha val="43137"/>
                    </a:srgbClr>
                  </a:outerShdw>
                </a:effectLst>
              </a:rPr>
              <a:t>The Scene </a:t>
            </a:r>
            <a:r>
              <a:rPr lang="en-US" sz="3200" b="1" smtClean="0">
                <a:solidFill>
                  <a:srgbClr val="002060"/>
                </a:solidFill>
                <a:effectLst>
                  <a:outerShdw blurRad="38100" dist="38100" dir="2700000" algn="tl">
                    <a:srgbClr val="000000">
                      <a:alpha val="43137"/>
                    </a:srgbClr>
                  </a:outerShdw>
                </a:effectLst>
              </a:rPr>
              <a:t>Designer</a:t>
            </a:r>
            <a:endParaRPr lang="en-US" sz="3200" b="1">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619" y="1"/>
            <a:ext cx="3805382" cy="254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247650" y="1816428"/>
            <a:ext cx="11534774" cy="1200329"/>
          </a:xfrm>
          <a:prstGeom prst="rect">
            <a:avLst/>
          </a:prstGeom>
        </p:spPr>
        <p:txBody>
          <a:bodyPr wrap="square">
            <a:spAutoFit/>
          </a:bodyPr>
          <a:lstStyle/>
          <a:p>
            <a:r>
              <a:rPr lang="en-US" sz="4000" b="1" dirty="0" smtClean="0">
                <a:solidFill>
                  <a:srgbClr val="002060"/>
                </a:solidFill>
                <a:effectLst>
                  <a:outerShdw blurRad="38100" dist="38100" dir="2700000" algn="tl">
                    <a:srgbClr val="000000">
                      <a:alpha val="43137"/>
                    </a:srgbClr>
                  </a:outerShdw>
                </a:effectLst>
              </a:rPr>
              <a:t>The Scene Designer</a:t>
            </a:r>
          </a:p>
          <a:p>
            <a:r>
              <a:rPr lang="en-US" sz="2000" b="1" dirty="0" smtClean="0">
                <a:solidFill>
                  <a:srgbClr val="002060"/>
                </a:solidFill>
                <a:effectLst>
                  <a:outerShdw blurRad="38100" dist="38100" dir="2700000" algn="tl">
                    <a:srgbClr val="000000">
                      <a:alpha val="43137"/>
                    </a:srgbClr>
                  </a:outerShdw>
                </a:effectLst>
              </a:rPr>
              <a:t> </a:t>
            </a:r>
            <a:r>
              <a:rPr lang="en-US" sz="3200" b="1" dirty="0" smtClean="0">
                <a:solidFill>
                  <a:srgbClr val="002060"/>
                </a:solidFill>
                <a:effectLst>
                  <a:outerShdw blurRad="38100" dist="38100" dir="2700000" algn="tl">
                    <a:srgbClr val="000000">
                      <a:alpha val="43137"/>
                    </a:srgbClr>
                  </a:outerShdw>
                </a:effectLst>
              </a:rPr>
              <a:t>must be concerned with:</a:t>
            </a:r>
            <a:endParaRPr lang="en-US" sz="3200" b="1" dirty="0">
              <a:solidFill>
                <a:srgbClr val="002060"/>
              </a:solidFill>
              <a:effectLst>
                <a:outerShdw blurRad="38100" dist="38100" dir="2700000" algn="tl">
                  <a:srgbClr val="000000">
                    <a:alpha val="43137"/>
                  </a:srgbClr>
                </a:outerShdw>
              </a:effectLst>
            </a:endParaRPr>
          </a:p>
        </p:txBody>
      </p:sp>
      <p:sp>
        <p:nvSpPr>
          <p:cNvPr id="6" name="Rectangle 5"/>
          <p:cNvSpPr/>
          <p:nvPr/>
        </p:nvSpPr>
        <p:spPr>
          <a:xfrm>
            <a:off x="278534" y="2878803"/>
            <a:ext cx="12039600" cy="3908762"/>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rPr>
              <a:t>The practical, as well as the aesthetic concern of the Director &amp; Playwright:</a:t>
            </a:r>
          </a:p>
          <a:p>
            <a:pPr marL="285750" indent="-28575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How a door opens and closes</a:t>
            </a:r>
          </a:p>
          <a:p>
            <a:pPr marL="285750" indent="-28575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How to make sturdy a flight of stairs</a:t>
            </a:r>
          </a:p>
          <a:p>
            <a:pPr marL="285750" indent="-28575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Where lights should be placed safely and which kind of light to used that fits the voltage set for the facility</a:t>
            </a:r>
          </a:p>
          <a:p>
            <a:pPr marL="285750" indent="-28575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How much material to “build” a costume and what it takes to make it wearable and functional for an actor/</a:t>
            </a:r>
            <a:r>
              <a:rPr lang="en-US" sz="2800" b="1" dirty="0" err="1" smtClean="0">
                <a:solidFill>
                  <a:srgbClr val="002060"/>
                </a:solidFill>
                <a:effectLst>
                  <a:outerShdw blurRad="38100" dist="38100" dir="2700000" algn="tl">
                    <a:srgbClr val="000000">
                      <a:alpha val="43137"/>
                    </a:srgbClr>
                  </a:outerShdw>
                </a:effectLst>
              </a:rPr>
              <a:t>ress</a:t>
            </a:r>
            <a:endParaRPr lang="en-US" sz="2800" b="1" dirty="0" smtClean="0">
              <a:solidFill>
                <a:srgbClr val="002060"/>
              </a:solidFill>
              <a:effectLst>
                <a:outerShdw blurRad="38100" dist="38100" dir="2700000" algn="tl">
                  <a:srgbClr val="000000">
                    <a:alpha val="43137"/>
                  </a:srgbClr>
                </a:outerShdw>
              </a:effectLst>
            </a:endParaRPr>
          </a:p>
          <a:p>
            <a:pPr marL="285750" indent="-28575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Understand the acoustics of the “room” and how to create the appropriate sound electronically to the audience </a:t>
            </a:r>
          </a:p>
        </p:txBody>
      </p:sp>
    </p:spTree>
    <p:extLst>
      <p:ext uri="{BB962C8B-B14F-4D97-AF65-F5344CB8AC3E}">
        <p14:creationId xmlns:p14="http://schemas.microsoft.com/office/powerpoint/2010/main" val="2504668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446551"/>
            <a:ext cx="8386619" cy="457200"/>
          </a:xfrm>
          <a:solidFill>
            <a:schemeClr val="accent6"/>
          </a:solidFill>
        </p:spPr>
        <p:txBody>
          <a:bodyPr>
            <a:noAutofit/>
          </a:bodyPr>
          <a:lstStyle/>
          <a:p>
            <a:r>
              <a:rPr lang="en-US" sz="3200" b="1">
                <a:solidFill>
                  <a:srgbClr val="002060"/>
                </a:solidFill>
                <a:effectLst>
                  <a:outerShdw blurRad="38100" dist="38100" dir="2700000" algn="tl">
                    <a:srgbClr val="000000">
                      <a:alpha val="43137"/>
                    </a:srgbClr>
                  </a:outerShdw>
                </a:effectLst>
              </a:rPr>
              <a:t>The Scene </a:t>
            </a:r>
            <a:r>
              <a:rPr lang="en-US" sz="3200" b="1" smtClean="0">
                <a:solidFill>
                  <a:srgbClr val="002060"/>
                </a:solidFill>
                <a:effectLst>
                  <a:outerShdw blurRad="38100" dist="38100" dir="2700000" algn="tl">
                    <a:srgbClr val="000000">
                      <a:alpha val="43137"/>
                    </a:srgbClr>
                  </a:outerShdw>
                </a:effectLst>
              </a:rPr>
              <a:t>Designer</a:t>
            </a:r>
            <a:endParaRPr lang="en-US" sz="3200" b="1">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619" y="1"/>
            <a:ext cx="3805382" cy="254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247650" y="1816428"/>
            <a:ext cx="11534774" cy="1200329"/>
          </a:xfrm>
          <a:prstGeom prst="rect">
            <a:avLst/>
          </a:prstGeom>
        </p:spPr>
        <p:txBody>
          <a:bodyPr wrap="square">
            <a:spAutoFit/>
          </a:bodyPr>
          <a:lstStyle/>
          <a:p>
            <a:r>
              <a:rPr lang="en-US" sz="4000" b="1" dirty="0" smtClean="0">
                <a:solidFill>
                  <a:srgbClr val="002060"/>
                </a:solidFill>
                <a:effectLst>
                  <a:outerShdw blurRad="38100" dist="38100" dir="2700000" algn="tl">
                    <a:srgbClr val="000000">
                      <a:alpha val="43137"/>
                    </a:srgbClr>
                  </a:outerShdw>
                </a:effectLst>
              </a:rPr>
              <a:t>The Scene Designer</a:t>
            </a:r>
          </a:p>
          <a:p>
            <a:r>
              <a:rPr lang="en-US" sz="2000" b="1" dirty="0" smtClean="0">
                <a:solidFill>
                  <a:srgbClr val="002060"/>
                </a:solidFill>
                <a:effectLst>
                  <a:outerShdw blurRad="38100" dist="38100" dir="2700000" algn="tl">
                    <a:srgbClr val="000000">
                      <a:alpha val="43137"/>
                    </a:srgbClr>
                  </a:outerShdw>
                </a:effectLst>
              </a:rPr>
              <a:t> </a:t>
            </a:r>
            <a:r>
              <a:rPr lang="en-US" sz="3200" b="1" dirty="0" smtClean="0">
                <a:solidFill>
                  <a:srgbClr val="002060"/>
                </a:solidFill>
                <a:effectLst>
                  <a:outerShdw blurRad="38100" dist="38100" dir="2700000" algn="tl">
                    <a:srgbClr val="000000">
                      <a:alpha val="43137"/>
                    </a:srgbClr>
                  </a:outerShdw>
                </a:effectLst>
              </a:rPr>
              <a:t>must understand symbolism on stage:</a:t>
            </a:r>
            <a:endParaRPr lang="en-US" sz="3200" b="1" dirty="0">
              <a:solidFill>
                <a:srgbClr val="002060"/>
              </a:solidFill>
              <a:effectLst>
                <a:outerShdw blurRad="38100" dist="38100" dir="2700000" algn="tl">
                  <a:srgbClr val="000000">
                    <a:alpha val="43137"/>
                  </a:srgbClr>
                </a:outerShdw>
              </a:effectLst>
            </a:endParaRPr>
          </a:p>
        </p:txBody>
      </p:sp>
      <p:sp>
        <p:nvSpPr>
          <p:cNvPr id="6" name="Rectangle 5"/>
          <p:cNvSpPr/>
          <p:nvPr/>
        </p:nvSpPr>
        <p:spPr>
          <a:xfrm>
            <a:off x="247650" y="3016757"/>
            <a:ext cx="12039600" cy="3477875"/>
          </a:xfrm>
          <a:prstGeom prst="rect">
            <a:avLst/>
          </a:prstGeom>
        </p:spPr>
        <p:txBody>
          <a:bodyPr wrap="square">
            <a:spAutoFit/>
          </a:bodyPr>
          <a:lstStyle/>
          <a:p>
            <a:r>
              <a:rPr lang="en-US" sz="2400" b="1" dirty="0" smtClean="0">
                <a:effectLst>
                  <a:outerShdw blurRad="38100" dist="38100" dir="2700000" algn="tl">
                    <a:srgbClr val="000000">
                      <a:alpha val="43137"/>
                    </a:srgbClr>
                  </a:outerShdw>
                </a:effectLst>
              </a:rPr>
              <a:t>Such as:</a:t>
            </a:r>
          </a:p>
          <a:p>
            <a:pPr marL="285750" indent="-28575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A single item onstage may suggest an entire room</a:t>
            </a:r>
          </a:p>
          <a:p>
            <a:pPr marL="742950" lvl="1" indent="-28575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A bookcase (library or professor’s office)</a:t>
            </a:r>
          </a:p>
          <a:p>
            <a:pPr marL="742950" lvl="1" indent="-28575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A stained-glass window (church or synagogue)</a:t>
            </a:r>
          </a:p>
          <a:p>
            <a:pPr marL="742950" lvl="1" indent="-28575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A flooded stage with bright, warm yellow/orange light (a cheerful, </a:t>
            </a:r>
          </a:p>
          <a:p>
            <a:pPr lvl="1"/>
            <a:r>
              <a:rPr lang="en-US" sz="2800" b="1" dirty="0" smtClean="0">
                <a:solidFill>
                  <a:srgbClr val="002060"/>
                </a:solidFill>
                <a:effectLst>
                  <a:outerShdw blurRad="38100" dist="38100" dir="2700000" algn="tl">
                    <a:srgbClr val="000000">
                      <a:alpha val="43137"/>
                    </a:srgbClr>
                  </a:outerShdw>
                </a:effectLst>
              </a:rPr>
              <a:t>    sunny day)</a:t>
            </a:r>
          </a:p>
          <a:p>
            <a:pPr marL="742950" lvl="1" indent="-285750">
              <a:buFont typeface="Arial" panose="020B0604020202020204" pitchFamily="34" charset="0"/>
              <a:buChar char="•"/>
            </a:pPr>
            <a:r>
              <a:rPr lang="en-US" sz="2800" b="1" dirty="0" smtClean="0">
                <a:solidFill>
                  <a:srgbClr val="002060"/>
                </a:solidFill>
                <a:effectLst>
                  <a:outerShdw blurRad="38100" dist="38100" dir="2700000" algn="tl">
                    <a:srgbClr val="000000">
                      <a:alpha val="43137"/>
                    </a:srgbClr>
                  </a:outerShdw>
                </a:effectLst>
              </a:rPr>
              <a:t>A single shaft of pale blue light (moonlight or eerie graveyard scene at night) </a:t>
            </a:r>
          </a:p>
        </p:txBody>
      </p:sp>
    </p:spTree>
    <p:extLst>
      <p:ext uri="{BB962C8B-B14F-4D97-AF65-F5344CB8AC3E}">
        <p14:creationId xmlns:p14="http://schemas.microsoft.com/office/powerpoint/2010/main" val="7900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43050" y="1416962"/>
            <a:ext cx="6843568"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   Stage Design History</a:t>
            </a:r>
            <a:endParaRPr lang="en-US" sz="3200" b="1" dirty="0">
              <a:solidFill>
                <a:srgbClr val="002060"/>
              </a:solidFill>
              <a:effectLst>
                <a:outerShdw blurRad="38100" dist="38100" dir="2700000" algn="tl">
                  <a:srgbClr val="000000">
                    <a:alpha val="43137"/>
                  </a:srgbClr>
                </a:outerShdw>
              </a:effectLst>
            </a:endParaRPr>
          </a:p>
        </p:txBody>
      </p:sp>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247650" y="2139594"/>
            <a:ext cx="7915275" cy="1200329"/>
          </a:xfrm>
          <a:prstGeom prst="rect">
            <a:avLst/>
          </a:prstGeom>
        </p:spPr>
        <p:txBody>
          <a:bodyPr wrap="square">
            <a:spAutoFit/>
          </a:bodyPr>
          <a:lstStyle/>
          <a:p>
            <a:r>
              <a:rPr lang="en-US" sz="3600" b="1" dirty="0" smtClean="0">
                <a:solidFill>
                  <a:srgbClr val="002060"/>
                </a:solidFill>
                <a:effectLst>
                  <a:outerShdw blurRad="38100" dist="38100" dir="2700000" algn="tl">
                    <a:srgbClr val="000000">
                      <a:alpha val="43137"/>
                    </a:srgbClr>
                  </a:outerShdw>
                </a:effectLst>
              </a:rPr>
              <a:t>Earliest stages of western and</a:t>
            </a:r>
          </a:p>
          <a:p>
            <a:r>
              <a:rPr lang="en-US" sz="3600" b="1" dirty="0" smtClean="0">
                <a:solidFill>
                  <a:srgbClr val="002060"/>
                </a:solidFill>
                <a:effectLst>
                  <a:outerShdw blurRad="38100" dist="38100" dir="2700000" algn="tl">
                    <a:srgbClr val="000000">
                      <a:alpha val="43137"/>
                    </a:srgbClr>
                  </a:outerShdw>
                </a:effectLst>
              </a:rPr>
              <a:t> Asian theatre used little stage scenery</a:t>
            </a:r>
            <a:endParaRPr lang="en-US" sz="3600" b="1" dirty="0">
              <a:solidFill>
                <a:srgbClr val="002060"/>
              </a:solidFill>
              <a:effectLst>
                <a:outerShdw blurRad="38100" dist="38100" dir="2700000" algn="tl">
                  <a:srgbClr val="000000">
                    <a:alpha val="43137"/>
                  </a:srgbClr>
                </a:outerShdw>
              </a:effectLst>
            </a:endParaRPr>
          </a:p>
        </p:txBody>
      </p:sp>
      <p:sp>
        <p:nvSpPr>
          <p:cNvPr id="6" name="Rectangle 5"/>
          <p:cNvSpPr/>
          <p:nvPr/>
        </p:nvSpPr>
        <p:spPr>
          <a:xfrm>
            <a:off x="314325" y="3279421"/>
            <a:ext cx="11772900" cy="3539430"/>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rPr>
              <a:t>Progression of stage scenery to today:</a:t>
            </a:r>
          </a:p>
          <a:p>
            <a:pPr marL="285750" indent="-285750">
              <a:buFont typeface="Arial" panose="020B0604020202020204" pitchFamily="34" charset="0"/>
              <a:buChar char="•"/>
            </a:pPr>
            <a:r>
              <a:rPr lang="en-US" sz="2800" b="1" u="sng" dirty="0" smtClean="0">
                <a:solidFill>
                  <a:schemeClr val="accent1">
                    <a:lumMod val="50000"/>
                  </a:schemeClr>
                </a:solidFill>
                <a:effectLst>
                  <a:outerShdw blurRad="38100" dist="38100" dir="2700000" algn="tl">
                    <a:srgbClr val="000000">
                      <a:alpha val="43137"/>
                    </a:srgbClr>
                  </a:outerShdw>
                </a:effectLst>
              </a:rPr>
              <a:t>Greek</a:t>
            </a:r>
            <a:r>
              <a:rPr lang="en-US" sz="2800" b="1" dirty="0" smtClean="0">
                <a:solidFill>
                  <a:schemeClr val="accent1">
                    <a:lumMod val="50000"/>
                  </a:schemeClr>
                </a:solidFill>
                <a:effectLst>
                  <a:outerShdw blurRad="38100" dist="38100" dir="2700000" algn="tl">
                    <a:srgbClr val="000000">
                      <a:alpha val="43137"/>
                    </a:srgbClr>
                  </a:outerShdw>
                </a:effectLst>
              </a:rPr>
              <a:t> </a:t>
            </a:r>
            <a:r>
              <a:rPr lang="en-US" sz="2800" b="1" dirty="0" smtClean="0">
                <a:solidFill>
                  <a:srgbClr val="002060"/>
                </a:solidFill>
                <a:effectLst>
                  <a:outerShdw blurRad="38100" dist="38100" dir="2700000" algn="tl">
                    <a:srgbClr val="000000">
                      <a:alpha val="43137"/>
                    </a:srgbClr>
                  </a:outerShdw>
                </a:effectLst>
              </a:rPr>
              <a:t>(facade of stage house usually represented a palace)</a:t>
            </a:r>
          </a:p>
          <a:p>
            <a:pPr marL="285750" indent="-285750">
              <a:buFont typeface="Arial" panose="020B0604020202020204" pitchFamily="34" charset="0"/>
              <a:buChar char="•"/>
            </a:pPr>
            <a:r>
              <a:rPr lang="en-US" sz="2800" b="1" u="sng" dirty="0" smtClean="0">
                <a:solidFill>
                  <a:schemeClr val="accent1">
                    <a:lumMod val="50000"/>
                  </a:schemeClr>
                </a:solidFill>
                <a:effectLst>
                  <a:outerShdw blurRad="38100" dist="38100" dir="2700000" algn="tl">
                    <a:srgbClr val="000000">
                      <a:alpha val="43137"/>
                    </a:srgbClr>
                  </a:outerShdw>
                </a:effectLst>
              </a:rPr>
              <a:t>Medieval</a:t>
            </a:r>
            <a:r>
              <a:rPr lang="en-US" sz="2800" b="1" dirty="0" smtClean="0">
                <a:solidFill>
                  <a:srgbClr val="FFC000"/>
                </a:solidFill>
                <a:effectLst>
                  <a:outerShdw blurRad="38100" dist="38100" dir="2700000" algn="tl">
                    <a:srgbClr val="000000">
                      <a:alpha val="43137"/>
                    </a:srgbClr>
                  </a:outerShdw>
                </a:effectLst>
              </a:rPr>
              <a:t> </a:t>
            </a:r>
            <a:r>
              <a:rPr lang="en-US" sz="2800" b="1" dirty="0" smtClean="0">
                <a:solidFill>
                  <a:srgbClr val="002060"/>
                </a:solidFill>
                <a:effectLst>
                  <a:outerShdw blurRad="38100" dist="38100" dir="2700000" algn="tl">
                    <a:srgbClr val="000000">
                      <a:alpha val="43137"/>
                    </a:srgbClr>
                  </a:outerShdw>
                </a:effectLst>
              </a:rPr>
              <a:t>(mansions “wagons” set up in town squares)</a:t>
            </a:r>
          </a:p>
          <a:p>
            <a:pPr marL="285750" indent="-285750">
              <a:buFont typeface="Arial" panose="020B0604020202020204" pitchFamily="34" charset="0"/>
              <a:buChar char="•"/>
            </a:pPr>
            <a:r>
              <a:rPr lang="en-US" sz="2800" b="1" u="sng" dirty="0" smtClean="0">
                <a:solidFill>
                  <a:schemeClr val="accent1">
                    <a:lumMod val="50000"/>
                  </a:schemeClr>
                </a:solidFill>
                <a:effectLst>
                  <a:outerShdw blurRad="38100" dist="38100" dir="2700000" algn="tl">
                    <a:srgbClr val="000000">
                      <a:alpha val="43137"/>
                    </a:srgbClr>
                  </a:outerShdw>
                </a:effectLst>
              </a:rPr>
              <a:t>Elizabethan/Spanish Renaissance </a:t>
            </a:r>
            <a:r>
              <a:rPr lang="en-US" sz="2800" b="1" dirty="0" smtClean="0">
                <a:solidFill>
                  <a:srgbClr val="002060"/>
                </a:solidFill>
                <a:effectLst>
                  <a:outerShdw blurRad="38100" dist="38100" dir="2700000" algn="tl">
                    <a:srgbClr val="000000">
                      <a:alpha val="43137"/>
                    </a:srgbClr>
                  </a:outerShdw>
                </a:effectLst>
              </a:rPr>
              <a:t>(no scenery as in Greek </a:t>
            </a:r>
          </a:p>
          <a:p>
            <a:r>
              <a:rPr lang="en-US" sz="2800" b="1" dirty="0">
                <a:solidFill>
                  <a:srgbClr val="002060"/>
                </a:solidFill>
                <a:effectLst>
                  <a:outerShdw blurRad="38100" dist="38100" dir="2700000" algn="tl">
                    <a:srgbClr val="000000">
                      <a:alpha val="43137"/>
                    </a:srgbClr>
                  </a:outerShdw>
                </a:effectLst>
              </a:rPr>
              <a:t> </a:t>
            </a:r>
            <a:r>
              <a:rPr lang="en-US" sz="2800" b="1" dirty="0" smtClean="0">
                <a:solidFill>
                  <a:srgbClr val="002060"/>
                </a:solidFill>
                <a:effectLst>
                  <a:outerShdw blurRad="38100" dist="38100" dir="2700000" algn="tl">
                    <a:srgbClr val="000000">
                      <a:alpha val="43137"/>
                    </a:srgbClr>
                  </a:outerShdw>
                </a:effectLst>
              </a:rPr>
              <a:t>   theatre but used a small amount of simple set pieces for furniture)</a:t>
            </a:r>
          </a:p>
          <a:p>
            <a:pPr marL="285750" indent="-285750">
              <a:buFont typeface="Arial" panose="020B0604020202020204" pitchFamily="34" charset="0"/>
              <a:buChar char="•"/>
            </a:pPr>
            <a:r>
              <a:rPr lang="en-US" sz="2800" b="1" u="sng" dirty="0" smtClean="0">
                <a:solidFill>
                  <a:schemeClr val="accent1">
                    <a:lumMod val="50000"/>
                  </a:schemeClr>
                </a:solidFill>
                <a:effectLst>
                  <a:outerShdw blurRad="38100" dist="38100" dir="2700000" algn="tl">
                    <a:srgbClr val="000000">
                      <a:alpha val="43137"/>
                    </a:srgbClr>
                  </a:outerShdw>
                </a:effectLst>
              </a:rPr>
              <a:t>Italy and later France and England </a:t>
            </a:r>
            <a:r>
              <a:rPr lang="en-US" sz="2800" b="1" dirty="0" smtClean="0">
                <a:solidFill>
                  <a:srgbClr val="002060"/>
                </a:solidFill>
                <a:effectLst>
                  <a:outerShdw blurRad="38100" dist="38100" dir="2700000" algn="tl">
                    <a:srgbClr val="000000">
                      <a:alpha val="43137"/>
                    </a:srgbClr>
                  </a:outerShdw>
                </a:effectLst>
              </a:rPr>
              <a:t>(proscenium stage with designers such as the </a:t>
            </a:r>
            <a:r>
              <a:rPr lang="en-US" sz="2800" b="1" dirty="0" err="1" smtClean="0">
                <a:solidFill>
                  <a:srgbClr val="002060"/>
                </a:solidFill>
                <a:effectLst>
                  <a:outerShdw blurRad="38100" dist="38100" dir="2700000" algn="tl">
                    <a:srgbClr val="000000">
                      <a:alpha val="43137"/>
                    </a:srgbClr>
                  </a:outerShdw>
                </a:effectLst>
              </a:rPr>
              <a:t>Bibiena</a:t>
            </a:r>
            <a:r>
              <a:rPr lang="en-US" sz="2800" b="1" dirty="0" smtClean="0">
                <a:solidFill>
                  <a:srgbClr val="002060"/>
                </a:solidFill>
                <a:effectLst>
                  <a:outerShdw blurRad="38100" dist="38100" dir="2700000" algn="tl">
                    <a:srgbClr val="000000">
                      <a:alpha val="43137"/>
                    </a:srgbClr>
                  </a:outerShdw>
                </a:effectLst>
              </a:rPr>
              <a:t> family brought perspective drawings and mechanical scene changes to the stage)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0152" y="81821"/>
            <a:ext cx="3964683" cy="192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8250" y="81821"/>
            <a:ext cx="1985963" cy="1672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1628" y="3030155"/>
            <a:ext cx="1633498" cy="17750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11" y="58021"/>
            <a:ext cx="2404089" cy="16073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9530" y="1602501"/>
            <a:ext cx="1678484" cy="1883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6945" y="1713805"/>
            <a:ext cx="1791486" cy="1626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07524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416962"/>
            <a:ext cx="8386619" cy="457200"/>
          </a:xfrm>
          <a:solidFill>
            <a:schemeClr val="accent6"/>
          </a:solidFill>
        </p:spPr>
        <p:txBody>
          <a:bodyPr>
            <a:noAutofit/>
          </a:bodyPr>
          <a:lstStyle/>
          <a:p>
            <a:r>
              <a:rPr lang="en-US" sz="3200" b="1" smtClean="0">
                <a:solidFill>
                  <a:srgbClr val="002060"/>
                </a:solidFill>
                <a:effectLst>
                  <a:outerShdw blurRad="38100" dist="38100" dir="2700000" algn="tl">
                    <a:srgbClr val="000000">
                      <a:alpha val="43137"/>
                    </a:srgbClr>
                  </a:outerShdw>
                </a:effectLst>
              </a:rPr>
              <a:t>Stage Design History</a:t>
            </a:r>
            <a:endParaRPr lang="en-US" sz="3200" b="1">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619" y="1"/>
            <a:ext cx="3805382" cy="254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314325" y="1912116"/>
            <a:ext cx="7915275" cy="646331"/>
          </a:xfrm>
          <a:prstGeom prst="rect">
            <a:avLst/>
          </a:prstGeom>
        </p:spPr>
        <p:txBody>
          <a:bodyPr wrap="square">
            <a:spAutoFit/>
          </a:bodyPr>
          <a:lstStyle/>
          <a:p>
            <a:r>
              <a:rPr lang="en-US" sz="3600" b="1" dirty="0" smtClean="0">
                <a:solidFill>
                  <a:srgbClr val="002060"/>
                </a:solidFill>
                <a:effectLst>
                  <a:outerShdw blurRad="38100" dist="38100" dir="2700000" algn="tl">
                    <a:srgbClr val="000000">
                      <a:alpha val="43137"/>
                    </a:srgbClr>
                  </a:outerShdw>
                </a:effectLst>
              </a:rPr>
              <a:t>Scenic Design Today</a:t>
            </a:r>
            <a:endParaRPr lang="en-US" sz="3600" b="1" dirty="0">
              <a:solidFill>
                <a:srgbClr val="002060"/>
              </a:solidFill>
              <a:effectLst>
                <a:outerShdw blurRad="38100" dist="38100" dir="2700000" algn="tl">
                  <a:srgbClr val="000000">
                    <a:alpha val="43137"/>
                  </a:srgbClr>
                </a:outerShdw>
              </a:effectLst>
            </a:endParaRPr>
          </a:p>
        </p:txBody>
      </p:sp>
      <p:sp>
        <p:nvSpPr>
          <p:cNvPr id="6" name="Rectangle 5"/>
          <p:cNvSpPr/>
          <p:nvPr/>
        </p:nvSpPr>
        <p:spPr>
          <a:xfrm>
            <a:off x="314325" y="2558447"/>
            <a:ext cx="11772900" cy="4278094"/>
          </a:xfrm>
          <a:prstGeom prst="rect">
            <a:avLst/>
          </a:prstGeom>
        </p:spPr>
        <p:txBody>
          <a:bodyPr wrap="square">
            <a:spAutoFit/>
          </a:bodyPr>
          <a:lstStyle/>
          <a:p>
            <a:r>
              <a:rPr lang="en-US" sz="2800" b="1" dirty="0" smtClean="0">
                <a:effectLst>
                  <a:outerShdw blurRad="38100" dist="38100" dir="2700000" algn="tl">
                    <a:srgbClr val="000000">
                      <a:alpha val="43137"/>
                    </a:srgbClr>
                  </a:outerShdw>
                </a:effectLst>
              </a:rPr>
              <a:t>From Italian proscenium style, elaborate scenery to today’s many faceted theatrical onstage experience of scenery:</a:t>
            </a:r>
          </a:p>
          <a:p>
            <a:pPr marL="285750" indent="-285750">
              <a:buFont typeface="Arial" panose="020B0604020202020204" pitchFamily="34" charset="0"/>
              <a:buChar char="•"/>
            </a:pPr>
            <a:r>
              <a:rPr lang="en-US" sz="3600" b="1" dirty="0" smtClean="0">
                <a:solidFill>
                  <a:srgbClr val="002060"/>
                </a:solidFill>
                <a:effectLst>
                  <a:outerShdw blurRad="38100" dist="38100" dir="2700000" algn="tl">
                    <a:srgbClr val="000000">
                      <a:alpha val="43137"/>
                    </a:srgbClr>
                  </a:outerShdw>
                </a:effectLst>
              </a:rPr>
              <a:t>Since the Italian infusion of elaborate scenery, theatre has experienced a combination of improved stage machinery—the means by which scenery is shifted—and increasing realism in depicting scenes. This growing emphasis on mechanization, technology and realism has been the basis of much modern stage scenery. </a:t>
            </a:r>
          </a:p>
        </p:txBody>
      </p:sp>
    </p:spTree>
    <p:extLst>
      <p:ext uri="{BB962C8B-B14F-4D97-AF65-F5344CB8AC3E}">
        <p14:creationId xmlns:p14="http://schemas.microsoft.com/office/powerpoint/2010/main" val="2411729541"/>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50000"/>
              </a:schemeClr>
            </a:gs>
            <a:gs pos="100000">
              <a:schemeClr val="tx2"/>
            </a:gs>
            <a:gs pos="100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1416962"/>
            <a:ext cx="8386619" cy="457200"/>
          </a:xfrm>
          <a:solidFill>
            <a:schemeClr val="accent6"/>
          </a:solidFill>
        </p:spPr>
        <p:txBody>
          <a:bodyPr>
            <a:noAutofit/>
          </a:bodyPr>
          <a:lstStyle/>
          <a:p>
            <a:r>
              <a:rPr lang="en-US" sz="3200" b="1" dirty="0" smtClean="0">
                <a:solidFill>
                  <a:srgbClr val="002060"/>
                </a:solidFill>
                <a:effectLst>
                  <a:outerShdw blurRad="38100" dist="38100" dir="2700000" algn="tl">
                    <a:srgbClr val="000000">
                      <a:alpha val="43137"/>
                    </a:srgbClr>
                  </a:outerShdw>
                </a:effectLst>
              </a:rPr>
              <a:t>Scene Design Today</a:t>
            </a:r>
            <a:endParaRPr lang="en-US" sz="3200" b="1" dirty="0">
              <a:solidFill>
                <a:srgbClr val="00206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6619" y="1"/>
            <a:ext cx="3805382" cy="2544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0" y="-7456"/>
            <a:ext cx="8386619" cy="1446550"/>
          </a:xfrm>
          <a:prstGeom prst="rect">
            <a:avLst/>
          </a:prstGeom>
          <a:solidFill>
            <a:srgbClr val="FFC000"/>
          </a:solidFill>
        </p:spPr>
        <p:txBody>
          <a:bodyPr wrap="square" rtlCol="0">
            <a:spAutoFit/>
          </a:bodyPr>
          <a:lstStyle/>
          <a:p>
            <a:pPr algn="ctr"/>
            <a:endParaRPr lang="en-US" sz="2000" dirty="0">
              <a:solidFill>
                <a:srgbClr val="FFFFFF"/>
              </a:solidFill>
              <a:effectLst>
                <a:outerShdw blurRad="38100" dist="38100" dir="2700000" algn="tl">
                  <a:srgbClr val="000000">
                    <a:alpha val="43137"/>
                  </a:srgbClr>
                </a:outerShdw>
              </a:effectLst>
            </a:endParaRPr>
          </a:p>
          <a:p>
            <a:pPr algn="ctr"/>
            <a:r>
              <a:rPr lang="en-US" sz="4400" b="1" dirty="0">
                <a:solidFill>
                  <a:srgbClr val="002060"/>
                </a:solidFill>
                <a:effectLst>
                  <a:outerShdw blurRad="38100" dist="38100" dir="2700000" algn="tl">
                    <a:srgbClr val="000000">
                      <a:alpha val="43137"/>
                    </a:srgbClr>
                  </a:outerShdw>
                </a:effectLst>
              </a:rPr>
              <a:t>Scenery</a:t>
            </a:r>
          </a:p>
          <a:p>
            <a:pPr algn="ctr"/>
            <a:endParaRPr lang="en-US" sz="2400" dirty="0">
              <a:solidFill>
                <a:srgbClr val="FFFFFF"/>
              </a:solidFill>
              <a:effectLst>
                <a:outerShdw blurRad="38100" dist="38100" dir="2700000" algn="tl">
                  <a:srgbClr val="000000">
                    <a:alpha val="43137"/>
                  </a:srgbClr>
                </a:outerShdw>
              </a:effectLst>
            </a:endParaRPr>
          </a:p>
        </p:txBody>
      </p:sp>
      <p:sp>
        <p:nvSpPr>
          <p:cNvPr id="2" name="Rectangle 1"/>
          <p:cNvSpPr/>
          <p:nvPr/>
        </p:nvSpPr>
        <p:spPr>
          <a:xfrm>
            <a:off x="314325" y="2247184"/>
            <a:ext cx="11639550" cy="2554545"/>
          </a:xfrm>
          <a:prstGeom prst="rect">
            <a:avLst/>
          </a:prstGeom>
        </p:spPr>
        <p:txBody>
          <a:bodyPr wrap="square">
            <a:spAutoFit/>
          </a:bodyPr>
          <a:lstStyle/>
          <a:p>
            <a:r>
              <a:rPr lang="en-US" sz="4000" b="1" dirty="0" smtClean="0">
                <a:solidFill>
                  <a:srgbClr val="002060"/>
                </a:solidFill>
                <a:effectLst>
                  <a:outerShdw blurRad="38100" dist="38100" dir="2700000" algn="tl">
                    <a:srgbClr val="000000">
                      <a:alpha val="43137"/>
                    </a:srgbClr>
                  </a:outerShdw>
                </a:effectLst>
              </a:rPr>
              <a:t>Scene Design is more than mere </a:t>
            </a:r>
          </a:p>
          <a:p>
            <a:r>
              <a:rPr lang="en-US" sz="4000" b="1" dirty="0" smtClean="0">
                <a:solidFill>
                  <a:srgbClr val="002060"/>
                </a:solidFill>
                <a:effectLst>
                  <a:outerShdw blurRad="38100" dist="38100" dir="2700000" algn="tl">
                    <a:srgbClr val="000000">
                      <a:alpha val="43137"/>
                    </a:srgbClr>
                  </a:outerShdw>
                </a:effectLst>
              </a:rPr>
              <a:t>reproduction of a scene in </a:t>
            </a:r>
            <a:r>
              <a:rPr lang="en-US" sz="4000" b="1" dirty="0" smtClean="0">
                <a:effectLst>
                  <a:outerShdw blurRad="38100" dist="38100" dir="2700000" algn="tl">
                    <a:srgbClr val="000000">
                      <a:alpha val="43137"/>
                    </a:srgbClr>
                  </a:outerShdw>
                </a:effectLst>
              </a:rPr>
              <a:t>“real life”; </a:t>
            </a:r>
          </a:p>
          <a:p>
            <a:r>
              <a:rPr lang="en-US" sz="4000" b="1" dirty="0" smtClean="0">
                <a:solidFill>
                  <a:srgbClr val="002060"/>
                </a:solidFill>
                <a:effectLst>
                  <a:outerShdw blurRad="38100" dist="38100" dir="2700000" algn="tl">
                    <a:srgbClr val="000000">
                      <a:alpha val="43137"/>
                    </a:srgbClr>
                  </a:outerShdw>
                </a:effectLst>
              </a:rPr>
              <a:t>it is a representation of life—</a:t>
            </a:r>
          </a:p>
          <a:p>
            <a:r>
              <a:rPr lang="en-US" sz="4000" b="1" dirty="0" smtClean="0">
                <a:solidFill>
                  <a:srgbClr val="002060"/>
                </a:solidFill>
                <a:effectLst>
                  <a:outerShdw blurRad="38100" dist="38100" dir="2700000" algn="tl">
                    <a:srgbClr val="000000">
                      <a:alpha val="43137"/>
                    </a:srgbClr>
                  </a:outerShdw>
                </a:effectLst>
              </a:rPr>
              <a:t>it merely resembles life. </a:t>
            </a:r>
            <a:endParaRPr lang="en-US" sz="4000" b="1" dirty="0">
              <a:solidFill>
                <a:srgbClr val="002060"/>
              </a:solidFill>
              <a:effectLst>
                <a:outerShdw blurRad="38100" dist="38100" dir="2700000" algn="tl">
                  <a:srgbClr val="000000">
                    <a:alpha val="43137"/>
                  </a:srgbClr>
                </a:outerShdw>
              </a:effectLst>
            </a:endParaRPr>
          </a:p>
        </p:txBody>
      </p:sp>
      <p:sp>
        <p:nvSpPr>
          <p:cNvPr id="6" name="Rectangle 5"/>
          <p:cNvSpPr/>
          <p:nvPr/>
        </p:nvSpPr>
        <p:spPr>
          <a:xfrm>
            <a:off x="314325" y="4911920"/>
            <a:ext cx="11772900" cy="1323439"/>
          </a:xfrm>
          <a:prstGeom prst="rect">
            <a:avLst/>
          </a:prstGeom>
        </p:spPr>
        <p:txBody>
          <a:bodyPr wrap="square">
            <a:spAutoFit/>
          </a:bodyPr>
          <a:lstStyle/>
          <a:p>
            <a:r>
              <a:rPr lang="en-US" sz="4000" b="1" dirty="0" smtClean="0">
                <a:solidFill>
                  <a:srgbClr val="002060"/>
                </a:solidFill>
                <a:effectLst>
                  <a:outerShdw blurRad="38100" dist="38100" dir="2700000" algn="tl">
                    <a:srgbClr val="000000">
                      <a:alpha val="43137"/>
                    </a:srgbClr>
                  </a:outerShdw>
                </a:effectLst>
              </a:rPr>
              <a:t>In the case of a </a:t>
            </a:r>
            <a:r>
              <a:rPr lang="en-US" sz="4000" b="1" dirty="0" smtClean="0">
                <a:effectLst>
                  <a:outerShdw blurRad="38100" dist="38100" dir="2700000" algn="tl">
                    <a:srgbClr val="000000">
                      <a:alpha val="43137"/>
                    </a:srgbClr>
                  </a:outerShdw>
                </a:effectLst>
              </a:rPr>
              <a:t>fantasy,</a:t>
            </a:r>
            <a:r>
              <a:rPr lang="en-US" sz="4000" b="1" dirty="0" smtClean="0">
                <a:solidFill>
                  <a:srgbClr val="002060"/>
                </a:solidFill>
                <a:effectLst>
                  <a:outerShdw blurRad="38100" dist="38100" dir="2700000" algn="tl">
                    <a:srgbClr val="000000">
                      <a:alpha val="43137"/>
                    </a:srgbClr>
                  </a:outerShdw>
                </a:effectLst>
              </a:rPr>
              <a:t> it merely suggests the fantastical world of the play.</a:t>
            </a:r>
          </a:p>
        </p:txBody>
      </p:sp>
    </p:spTree>
    <p:extLst>
      <p:ext uri="{BB962C8B-B14F-4D97-AF65-F5344CB8AC3E}">
        <p14:creationId xmlns:p14="http://schemas.microsoft.com/office/powerpoint/2010/main" val="19246173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606060"/>
      </a:dk2>
      <a:lt2>
        <a:srgbClr val="EDEDED"/>
      </a:lt2>
      <a:accent1>
        <a:srgbClr val="FFC000"/>
      </a:accent1>
      <a:accent2>
        <a:srgbClr val="A5D028"/>
      </a:accent2>
      <a:accent3>
        <a:srgbClr val="0CC978"/>
      </a:accent3>
      <a:accent4>
        <a:srgbClr val="099BDD"/>
      </a:accent4>
      <a:accent5>
        <a:srgbClr val="47BFCD"/>
      </a:accent5>
      <a:accent6>
        <a:srgbClr val="DD7C15"/>
      </a:accent6>
      <a:hlink>
        <a:srgbClr val="FF9933"/>
      </a:hlink>
      <a:folHlink>
        <a:srgbClr val="B2B2B2"/>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B1D2DA32-AC8B-4194-BF85-FF4A5B40EB50}"/>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4359</TotalTime>
  <Words>2179</Words>
  <Application>Microsoft Office PowerPoint</Application>
  <PresentationFormat>Widescreen</PresentationFormat>
  <Paragraphs>346</Paragraphs>
  <Slides>45</Slides>
  <Notes>3</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45</vt:i4>
      </vt:variant>
    </vt:vector>
  </HeadingPairs>
  <TitlesOfParts>
    <vt:vector size="55" baseType="lpstr">
      <vt:lpstr>Arial</vt:lpstr>
      <vt:lpstr>Calibri</vt:lpstr>
      <vt:lpstr>Calibri Light</vt:lpstr>
      <vt:lpstr>Corbel</vt:lpstr>
      <vt:lpstr>Wingdings</vt:lpstr>
      <vt:lpstr>Banded</vt:lpstr>
      <vt:lpstr>1_Custom Design</vt:lpstr>
      <vt:lpstr>3_Custom Design</vt:lpstr>
      <vt:lpstr>2_Custom Design</vt:lpstr>
      <vt:lpstr>Custom Design</vt:lpstr>
      <vt:lpstr>Scenery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Toni del</dc:creator>
  <cp:lastModifiedBy>Toni del</cp:lastModifiedBy>
  <cp:revision>129</cp:revision>
  <dcterms:created xsi:type="dcterms:W3CDTF">2017-10-18T04:14:52Z</dcterms:created>
  <dcterms:modified xsi:type="dcterms:W3CDTF">2017-10-21T06:33:35Z</dcterms:modified>
</cp:coreProperties>
</file>