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56.jpg" ContentType="image/pn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2" r:id="rId4"/>
    <p:sldId id="267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60" r:id="rId13"/>
    <p:sldId id="271" r:id="rId14"/>
    <p:sldId id="272" r:id="rId15"/>
    <p:sldId id="273" r:id="rId16"/>
    <p:sldId id="274" r:id="rId17"/>
    <p:sldId id="275" r:id="rId18"/>
    <p:sldId id="276" r:id="rId19"/>
    <p:sldId id="281" r:id="rId20"/>
    <p:sldId id="279" r:id="rId21"/>
    <p:sldId id="278" r:id="rId22"/>
    <p:sldId id="282" r:id="rId23"/>
    <p:sldId id="283" r:id="rId24"/>
    <p:sldId id="284" r:id="rId25"/>
    <p:sldId id="285" r:id="rId26"/>
    <p:sldId id="277" r:id="rId27"/>
    <p:sldId id="286" r:id="rId28"/>
    <p:sldId id="288" r:id="rId29"/>
    <p:sldId id="289" r:id="rId30"/>
    <p:sldId id="290" r:id="rId31"/>
    <p:sldId id="291" r:id="rId32"/>
    <p:sldId id="292" r:id="rId33"/>
    <p:sldId id="293" r:id="rId34"/>
    <p:sldId id="29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760BB-4268-44BB-8917-B8E9F1648242}" type="datetimeFigureOut">
              <a:rPr lang="en-US" smtClean="0"/>
              <a:t>9/24/2017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66015-0235-4BF3-975B-5AF191CE1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Proscenium-Arch or frame surrounding the stage opening in a box or picture stage (frame)</a:t>
            </a:r>
          </a:p>
          <a:p>
            <a:r>
              <a:rPr lang="en-US" dirty="0" smtClean="0"/>
              <a:t>Arena – Stage entirely surrounded by the audience. Also known as Circle Theatre or theatre-in-the-round</a:t>
            </a:r>
          </a:p>
          <a:p>
            <a:r>
              <a:rPr lang="en-US" dirty="0" smtClean="0"/>
              <a:t>Thrust Stage- Stage space that thrusts into the audience space; a stage surrounded on three sides by audience seating</a:t>
            </a:r>
          </a:p>
          <a:p>
            <a:r>
              <a:rPr lang="en-US" dirty="0" smtClean="0"/>
              <a:t>Black Box – A theatre space that is open, flexible and adaptable, usually without fixed seating. The stage/audience configuration can be rearranged to suit the individual requirements of a given production, making it both economical and particularly well suited to experimental work.</a:t>
            </a:r>
          </a:p>
          <a:p>
            <a:r>
              <a:rPr lang="en-US" dirty="0" smtClean="0"/>
              <a:t>Fourth Wall – Convention, in a proscenium-arch theatre, that the audience is looking into a room through an invisible fourth wall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87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38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7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17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20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00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41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89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9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69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98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41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67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32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5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60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14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44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862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25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88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376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513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32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Non-theatre buildings</a:t>
            </a:r>
          </a:p>
          <a:p>
            <a:r>
              <a:rPr lang="en-US" dirty="0" smtClean="0"/>
              <a:t>Adapted spaces</a:t>
            </a:r>
          </a:p>
          <a:p>
            <a:r>
              <a:rPr lang="en-US" dirty="0" smtClean="0"/>
              <a:t>Street theatre</a:t>
            </a:r>
          </a:p>
          <a:p>
            <a:r>
              <a:rPr lang="en-US" dirty="0" err="1" smtClean="0"/>
              <a:t>Multifocus</a:t>
            </a:r>
            <a:r>
              <a:rPr lang="en-US" dirty="0" smtClean="0"/>
              <a:t> environments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4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90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07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17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76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6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66015-0235-4BF3-975B-5AF191CE11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86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Theatre Spaces: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Audience Views the Stage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735" y="4819135"/>
            <a:ext cx="1971893" cy="14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6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981" y="8071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366" y="1091725"/>
            <a:ext cx="7551634" cy="5663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" y="2977975"/>
            <a:ext cx="4594652" cy="3053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374" y="1561500"/>
            <a:ext cx="3845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Thrust Stage: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Juts into the “house” 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of the audience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31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523" y="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0" y="2015077"/>
            <a:ext cx="6961262" cy="4636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57" y="965176"/>
            <a:ext cx="3111500" cy="359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37" y="4145966"/>
            <a:ext cx="2798943" cy="2621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8479" y="794759"/>
            <a:ext cx="4375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Thrust Stage allows four entrances for actors like the arena stage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388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5440" y="246732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3" y="1410887"/>
            <a:ext cx="5470733" cy="3628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00" y="2596480"/>
            <a:ext cx="5916083" cy="4009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9239" y="1152478"/>
            <a:ext cx="6228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Thrust Stage is more versatile 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than either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Proscenium or Arena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7253" y="8994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23" y="880217"/>
            <a:ext cx="7970377" cy="59777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652" y="2162086"/>
            <a:ext cx="32815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Black Box Stage</a:t>
            </a:r>
          </a:p>
          <a:p>
            <a:r>
              <a:rPr lang="en-US" sz="4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is the most versatile</a:t>
            </a:r>
          </a:p>
          <a:p>
            <a:r>
              <a:rPr lang="en-US" sz="4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of all stages</a:t>
            </a:r>
            <a:endParaRPr lang="en-US" sz="4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8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5440" y="246732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9760"/>
            <a:ext cx="7744130" cy="5148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79222" y="1845891"/>
            <a:ext cx="41568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Black Box stage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adaptable to most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theatrical productions,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except for 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musicals.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especially suited to 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theatre.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716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169" y="75816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388" y="1046860"/>
            <a:ext cx="4328088" cy="2871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537"/>
            <a:ext cx="7006461" cy="4669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29" y="4394190"/>
            <a:ext cx="1601979" cy="1724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360" y="4779319"/>
            <a:ext cx="1601978" cy="1724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90" y="5188802"/>
            <a:ext cx="1601979" cy="15955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3652" y="1403171"/>
            <a:ext cx="824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Versatility &amp; Economics of the Black Box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5407" y="3994080"/>
            <a:ext cx="943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Arena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171854" y="4368925"/>
            <a:ext cx="933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Thrust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489799" y="4788692"/>
            <a:ext cx="1692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Proscenium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152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1436" y="15652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77" y="1154496"/>
            <a:ext cx="7491813" cy="5618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449548"/>
            <a:ext cx="3699218" cy="2774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26" y="4139318"/>
            <a:ext cx="3512051" cy="263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2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5440" y="246732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589" y="1604331"/>
            <a:ext cx="2540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211" y="1445217"/>
            <a:ext cx="1154893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Giacomo </a:t>
            </a:r>
            <a:r>
              <a:rPr lang="en-US" sz="4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Torelli</a:t>
            </a:r>
            <a:r>
              <a:rPr lang="en-US" sz="40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(1608-1678)</a:t>
            </a:r>
          </a:p>
          <a:p>
            <a:r>
              <a:rPr lang="en-US" sz="3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An Italian stage designer, </a:t>
            </a:r>
          </a:p>
          <a:p>
            <a:r>
              <a:rPr lang="en-US" sz="3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engineer &amp; architect.</a:t>
            </a:r>
          </a:p>
          <a:p>
            <a:endParaRPr lang="en-US" sz="1200" dirty="0" smtClean="0"/>
          </a:p>
          <a:p>
            <a:r>
              <a:rPr lang="en-US" sz="3600" dirty="0" smtClean="0"/>
              <a:t>Noted for creating machinery for </a:t>
            </a:r>
          </a:p>
          <a:p>
            <a:r>
              <a:rPr lang="en-US" sz="3600" dirty="0" smtClean="0"/>
              <a:t>spectacular scene changes &amp; </a:t>
            </a:r>
          </a:p>
          <a:p>
            <a:r>
              <a:rPr lang="en-US" sz="3600" dirty="0" smtClean="0"/>
              <a:t>special effects.</a:t>
            </a:r>
          </a:p>
          <a:p>
            <a:endParaRPr lang="en-US" sz="1200" dirty="0" smtClean="0"/>
          </a:p>
          <a:p>
            <a:r>
              <a:rPr lang="en-US" sz="3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He invented the revolving stage &amp; </a:t>
            </a:r>
          </a:p>
          <a:p>
            <a:r>
              <a:rPr lang="en-US" sz="3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chariot-and-pole system for changing scenery. </a:t>
            </a: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29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5385" y="91797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43" y="1192545"/>
            <a:ext cx="8859942" cy="5242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7906"/>
            <a:ext cx="4170348" cy="3127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713"/>
            <a:ext cx="4170348" cy="305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59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619" y="6727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57" y="992126"/>
            <a:ext cx="7733748" cy="5800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6" y="1626380"/>
            <a:ext cx="4228566" cy="466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125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sp>
        <p:nvSpPr>
          <p:cNvPr id="5" name="TextBox 4"/>
          <p:cNvSpPr txBox="1"/>
          <p:nvPr/>
        </p:nvSpPr>
        <p:spPr>
          <a:xfrm>
            <a:off x="963827" y="2372497"/>
            <a:ext cx="104373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Theatre Spaces</a:t>
            </a:r>
          </a:p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Proscenium Stage / Fourth Wall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Arena / Circle Stage / Theatre-in-the-Round</a:t>
            </a:r>
          </a:p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Thrust Stage</a:t>
            </a:r>
          </a:p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Box 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Created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Found Spaces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347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162" y="92908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08" y="1154496"/>
            <a:ext cx="7272770" cy="5575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2" y="3560386"/>
            <a:ext cx="4748206" cy="31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08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619" y="6727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333" y="1008404"/>
            <a:ext cx="9777667" cy="58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49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619" y="6727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37" y="917430"/>
            <a:ext cx="6406497" cy="5940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9" y="1486597"/>
            <a:ext cx="5297592" cy="48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62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619" y="6727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85" y="990778"/>
            <a:ext cx="8324315" cy="6243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827" y="2068082"/>
            <a:ext cx="34097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2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Bibiena</a:t>
            </a:r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family designed large backdrops </a:t>
            </a:r>
          </a:p>
          <a:p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 perspective </a:t>
            </a:r>
          </a:p>
          <a:p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give depth to the scenery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06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619" y="6727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707" y="1214336"/>
            <a:ext cx="8649293" cy="5643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940" y="2016807"/>
            <a:ext cx="33072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This allowed for</a:t>
            </a:r>
          </a:p>
          <a:p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Intricate designs that gave a more realistic feel to the background for the actors and audience to imagine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76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619" y="6727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88" y="1057475"/>
            <a:ext cx="7010400" cy="5695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" y="1466736"/>
            <a:ext cx="4865121" cy="52866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70537" y="6353315"/>
            <a:ext cx="2871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Pivoting Triangle Flats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66998" y="1852638"/>
            <a:ext cx="2678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Sliding Straight Flats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3730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5440" y="246732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7006"/>
            <a:ext cx="5569787" cy="4177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07" y="1298848"/>
            <a:ext cx="6601493" cy="5559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8584" y="1298848"/>
            <a:ext cx="4341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Medieval Theatre and Passion Plays </a:t>
            </a:r>
            <a:endParaRPr lang="en-US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34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8886" y="75816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437210"/>
            <a:ext cx="6011966" cy="53281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69167" y="966489"/>
            <a:ext cx="43669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Elevated or</a:t>
            </a:r>
          </a:p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Platform Stage</a:t>
            </a:r>
          </a:p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Provided space for</a:t>
            </a:r>
          </a:p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Trap Doors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08" y="3158564"/>
            <a:ext cx="5918771" cy="360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2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866" y="426193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62" y="4011018"/>
            <a:ext cx="7460007" cy="2579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624471"/>
            <a:ext cx="4376315" cy="49660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9109" y="1615155"/>
            <a:ext cx="66913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From the </a:t>
            </a:r>
          </a:p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Elevated or Platform Stage</a:t>
            </a:r>
          </a:p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</a:t>
            </a:r>
          </a:p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Wagon Stage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6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684" y="21049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26" y="1279159"/>
            <a:ext cx="7351558" cy="5305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301" y="2298819"/>
            <a:ext cx="35208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This tradition carried on for many years and across continents</a:t>
            </a:r>
          </a:p>
        </p:txBody>
      </p:sp>
    </p:spTree>
    <p:extLst>
      <p:ext uri="{BB962C8B-B14F-4D97-AF65-F5344CB8AC3E}">
        <p14:creationId xmlns:p14="http://schemas.microsoft.com/office/powerpoint/2010/main" val="146782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508" y="431087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8" y="1724115"/>
            <a:ext cx="6516464" cy="4887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874" y="2835068"/>
            <a:ext cx="6410059" cy="38747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6994" y="1786070"/>
            <a:ext cx="4695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Proscenium Stage</a:t>
            </a:r>
            <a:endParaRPr lang="en-US" sz="3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52687" y="6007693"/>
            <a:ext cx="3102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ORCHISTRA PIT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70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619" y="6727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1743"/>
            <a:ext cx="6887911" cy="5165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39043" y="3680688"/>
            <a:ext cx="35806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Corral Stage </a:t>
            </a: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was prominent </a:t>
            </a: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during the </a:t>
            </a: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Spanish Golden Age usually located </a:t>
            </a: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 the courtyard </a:t>
            </a: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of a series of </a:t>
            </a: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adjoining buildings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64" y="1126309"/>
            <a:ext cx="3537921" cy="255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03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524" y="68349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98" y="948583"/>
            <a:ext cx="8402930" cy="6302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258"/>
            <a:ext cx="6299898" cy="528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58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619" y="6727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69" y="1615156"/>
            <a:ext cx="4800600" cy="4029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29" y="1615156"/>
            <a:ext cx="6467990" cy="2445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919" y="5858468"/>
            <a:ext cx="5383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Elizabethan Theatre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0728" y="4274825"/>
            <a:ext cx="662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Spanish Corral Theatre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88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619" y="6727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0" y="1990926"/>
            <a:ext cx="6127335" cy="4590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157" y="1360298"/>
            <a:ext cx="5488062" cy="3611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730" y="1383224"/>
            <a:ext cx="3563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Created Space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9346" y="4971443"/>
            <a:ext cx="4691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Found Space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50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619" y="67270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72" y="3171681"/>
            <a:ext cx="4915092" cy="3686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0075"/>
            <a:ext cx="5133268" cy="3272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95" y="1068328"/>
            <a:ext cx="3834705" cy="2551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00" y="1051133"/>
            <a:ext cx="3987948" cy="29909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8632" y="5014840"/>
            <a:ext cx="391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Created Space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9346963" y="4324172"/>
            <a:ext cx="2629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Found Space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7078" y="1294493"/>
            <a:ext cx="4092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Experimental Theatre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64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0448" y="507982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239" y="1737819"/>
            <a:ext cx="7923809" cy="4698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673" y="2355649"/>
            <a:ext cx="28433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Invisible</a:t>
            </a:r>
          </a:p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Fourth Wall</a:t>
            </a:r>
          </a:p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</a:p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Proscenium Theatre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3311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992" y="142124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16" y="1154496"/>
            <a:ext cx="7393876" cy="5545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3" y="3102124"/>
            <a:ext cx="5033069" cy="344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2730" y="1870357"/>
            <a:ext cx="4247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Proscenium stage:</a:t>
            </a:r>
          </a:p>
          <a:p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Picture Frame Stage</a:t>
            </a:r>
            <a:endParaRPr lang="en-US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37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94" y="89255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763" y="1879330"/>
            <a:ext cx="5761868" cy="4622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1" y="1879330"/>
            <a:ext cx="4588498" cy="4570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3211794" y="936007"/>
            <a:ext cx="84005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Proscenium Stage:</a:t>
            </a:r>
          </a:p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Actors’ Entrances and Audience’ Special Seats </a:t>
            </a:r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1840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615" y="8994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83" y="1026309"/>
            <a:ext cx="6303947" cy="4729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4382"/>
            <a:ext cx="5855383" cy="3714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206" y="1327582"/>
            <a:ext cx="5033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Arena Stage:</a:t>
            </a:r>
          </a:p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Theatre-in-the-Round</a:t>
            </a:r>
          </a:p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Circle Theatre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663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0184" y="256356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1" y="4458898"/>
            <a:ext cx="4518456" cy="2053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90" y="1929342"/>
            <a:ext cx="6972299" cy="4648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41" y="1229154"/>
            <a:ext cx="2835161" cy="3051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4190" y="1154496"/>
            <a:ext cx="8340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Arena Theatre Actor Entrances &amp; Exits 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78669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974" y="349235"/>
            <a:ext cx="8610600" cy="1293028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the Environment</a:t>
            </a:r>
            <a:endParaRPr lang="en-US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" y="156520"/>
            <a:ext cx="1361844" cy="99797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36" y="1719175"/>
            <a:ext cx="7621064" cy="5077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651" y="1642263"/>
            <a:ext cx="59478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Arena Theatre Scenery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can have a “see-through” effect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 order to help the audience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on all four sides </a:t>
            </a:r>
          </a:p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see the action on the stage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57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1724</TotalTime>
  <Words>592</Words>
  <Application>Microsoft Office PowerPoint</Application>
  <PresentationFormat>Widescreen</PresentationFormat>
  <Paragraphs>164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Century Gothic</vt:lpstr>
      <vt:lpstr>Times New Roman</vt:lpstr>
      <vt:lpstr>Vapor Trail</vt:lpstr>
      <vt:lpstr>Theatre Spaces: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  <vt:lpstr>Creating the Environment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Theatre Spaces:</dc:title>
  <dc:creator>Toni del</dc:creator>
  <cp:lastModifiedBy>Toni del</cp:lastModifiedBy>
  <cp:revision>52</cp:revision>
  <dcterms:created xsi:type="dcterms:W3CDTF">2017-09-25T00:35:12Z</dcterms:created>
  <dcterms:modified xsi:type="dcterms:W3CDTF">2017-09-26T05:19:45Z</dcterms:modified>
</cp:coreProperties>
</file>