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8" r:id="rId1"/>
  </p:sldMasterIdLst>
  <p:notesMasterIdLst>
    <p:notesMasterId r:id="rId33"/>
  </p:notesMasterIdLst>
  <p:handoutMasterIdLst>
    <p:handoutMasterId r:id="rId34"/>
  </p:handoutMasterIdLst>
  <p:sldIdLst>
    <p:sldId id="256" r:id="rId2"/>
    <p:sldId id="258" r:id="rId3"/>
    <p:sldId id="264" r:id="rId4"/>
    <p:sldId id="263" r:id="rId5"/>
    <p:sldId id="269" r:id="rId6"/>
    <p:sldId id="265" r:id="rId7"/>
    <p:sldId id="270" r:id="rId8"/>
    <p:sldId id="275" r:id="rId9"/>
    <p:sldId id="276" r:id="rId10"/>
    <p:sldId id="277" r:id="rId11"/>
    <p:sldId id="271" r:id="rId12"/>
    <p:sldId id="278" r:id="rId13"/>
    <p:sldId id="279" r:id="rId14"/>
    <p:sldId id="280" r:id="rId15"/>
    <p:sldId id="281" r:id="rId16"/>
    <p:sldId id="282" r:id="rId17"/>
    <p:sldId id="283" r:id="rId18"/>
    <p:sldId id="284" r:id="rId19"/>
    <p:sldId id="272" r:id="rId20"/>
    <p:sldId id="273" r:id="rId21"/>
    <p:sldId id="285" r:id="rId22"/>
    <p:sldId id="286" r:id="rId23"/>
    <p:sldId id="287" r:id="rId24"/>
    <p:sldId id="288" r:id="rId25"/>
    <p:sldId id="289" r:id="rId26"/>
    <p:sldId id="290" r:id="rId27"/>
    <p:sldId id="291" r:id="rId28"/>
    <p:sldId id="292" r:id="rId29"/>
    <p:sldId id="274" r:id="rId30"/>
    <p:sldId id="293" r:id="rId31"/>
    <p:sldId id="29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0" d="100"/>
          <a:sy n="110" d="100"/>
        </p:scale>
        <p:origin x="576" y="78"/>
      </p:cViewPr>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B334AC-0252-4103-B5F4-8D62C0594082}" type="datetimeFigureOut">
              <a:rPr lang="en-US" smtClean="0"/>
              <a:t>10/6/2017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51A840-929E-452C-BD51-76B31998CE1A}" type="slidenum">
              <a:rPr lang="en-US" smtClean="0"/>
              <a:t>‹#›</a:t>
            </a:fld>
            <a:endParaRPr lang="en-US"/>
          </a:p>
        </p:txBody>
      </p:sp>
    </p:spTree>
    <p:extLst>
      <p:ext uri="{BB962C8B-B14F-4D97-AF65-F5344CB8AC3E}">
        <p14:creationId xmlns:p14="http://schemas.microsoft.com/office/powerpoint/2010/main" val="1767240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37DC5C-10D1-4A0E-B2B5-9E1A62CB64E2}" type="datetimeFigureOut">
              <a:rPr lang="en-US" smtClean="0"/>
              <a:t>10/6/2017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A2F9CE-D56A-4752-A516-F1CEAED861E2}" type="slidenum">
              <a:rPr lang="en-US" smtClean="0"/>
              <a:t>‹#›</a:t>
            </a:fld>
            <a:endParaRPr lang="en-US"/>
          </a:p>
        </p:txBody>
      </p:sp>
    </p:spTree>
    <p:extLst>
      <p:ext uri="{BB962C8B-B14F-4D97-AF65-F5344CB8AC3E}">
        <p14:creationId xmlns:p14="http://schemas.microsoft.com/office/powerpoint/2010/main" val="3808292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A2F9CE-D56A-4752-A516-F1CEAED861E2}" type="slidenum">
              <a:rPr lang="en-US" smtClean="0"/>
              <a:t>1</a:t>
            </a:fld>
            <a:endParaRPr lang="en-US"/>
          </a:p>
        </p:txBody>
      </p:sp>
    </p:spTree>
    <p:extLst>
      <p:ext uri="{BB962C8B-B14F-4D97-AF65-F5344CB8AC3E}">
        <p14:creationId xmlns:p14="http://schemas.microsoft.com/office/powerpoint/2010/main" val="2540196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A2F9CE-D56A-4752-A516-F1CEAED861E2}" type="slidenum">
              <a:rPr lang="en-US" smtClean="0"/>
              <a:t>10</a:t>
            </a:fld>
            <a:endParaRPr lang="en-US"/>
          </a:p>
        </p:txBody>
      </p:sp>
    </p:spTree>
    <p:extLst>
      <p:ext uri="{BB962C8B-B14F-4D97-AF65-F5344CB8AC3E}">
        <p14:creationId xmlns:p14="http://schemas.microsoft.com/office/powerpoint/2010/main" val="826699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Shakespearian and Greek plays are often changed into different time periods to reflect the director’s concept of the play to his/her audience. (Recent </a:t>
            </a:r>
            <a:r>
              <a:rPr lang="en-US" i="1" u="sng" dirty="0" smtClean="0"/>
              <a:t>Julius </a:t>
            </a:r>
            <a:r>
              <a:rPr lang="en-US" i="1" u="sng" dirty="0" err="1" smtClean="0"/>
              <a:t>Ceasar</a:t>
            </a:r>
            <a:r>
              <a:rPr lang="en-US" i="1" u="sng" dirty="0" smtClean="0"/>
              <a:t> </a:t>
            </a:r>
            <a:r>
              <a:rPr lang="en-US" dirty="0" smtClean="0"/>
              <a:t>play in New York depicted it in present day.)</a:t>
            </a:r>
          </a:p>
          <a:p>
            <a:r>
              <a:rPr lang="en-US" dirty="0" smtClean="0"/>
              <a:t>Shakespeare’s </a:t>
            </a:r>
            <a:r>
              <a:rPr lang="en-US" i="1" u="sng" dirty="0" smtClean="0"/>
              <a:t>Hamlet </a:t>
            </a:r>
            <a:r>
              <a:rPr lang="en-US" i="0" u="none" dirty="0" smtClean="0"/>
              <a:t>where the main character feels trapped in a web of his own creation could be imagery shown as the scenery and lights giving off a feeling of Hamlet inside a spider web. Also, I did </a:t>
            </a:r>
            <a:r>
              <a:rPr lang="en-US" i="1" u="sng" dirty="0" smtClean="0"/>
              <a:t>A Streetcar Named Desire </a:t>
            </a:r>
            <a:r>
              <a:rPr lang="en-US" i="0" u="none" dirty="0" smtClean="0"/>
              <a:t>where</a:t>
            </a:r>
          </a:p>
          <a:p>
            <a:r>
              <a:rPr lang="en-US" dirty="0" smtClean="0"/>
              <a:t>the two main characters from different backgrounds and using their own imaginations of life and the world were depicted in two types of scenery clashing to bring out the imagery even more.  </a:t>
            </a:r>
          </a:p>
          <a:p>
            <a:r>
              <a:rPr lang="en-US" dirty="0" smtClean="0"/>
              <a:t> </a:t>
            </a:r>
            <a:endParaRPr lang="en-US" dirty="0"/>
          </a:p>
        </p:txBody>
      </p:sp>
      <p:sp>
        <p:nvSpPr>
          <p:cNvPr id="4" name="Slide Number Placeholder 3"/>
          <p:cNvSpPr>
            <a:spLocks noGrp="1"/>
          </p:cNvSpPr>
          <p:nvPr>
            <p:ph type="sldNum" sz="quarter" idx="10"/>
          </p:nvPr>
        </p:nvSpPr>
        <p:spPr/>
        <p:txBody>
          <a:bodyPr/>
          <a:lstStyle/>
          <a:p>
            <a:fld id="{C3A2F9CE-D56A-4752-A516-F1CEAED861E2}" type="slidenum">
              <a:rPr lang="en-US" smtClean="0"/>
              <a:t>11</a:t>
            </a:fld>
            <a:endParaRPr lang="en-US"/>
          </a:p>
        </p:txBody>
      </p:sp>
    </p:spTree>
    <p:extLst>
      <p:ext uri="{BB962C8B-B14F-4D97-AF65-F5344CB8AC3E}">
        <p14:creationId xmlns:p14="http://schemas.microsoft.com/office/powerpoint/2010/main" val="3296025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A2F9CE-D56A-4752-A516-F1CEAED861E2}" type="slidenum">
              <a:rPr lang="en-US" smtClean="0"/>
              <a:t>12</a:t>
            </a:fld>
            <a:endParaRPr lang="en-US"/>
          </a:p>
        </p:txBody>
      </p:sp>
    </p:spTree>
    <p:extLst>
      <p:ext uri="{BB962C8B-B14F-4D97-AF65-F5344CB8AC3E}">
        <p14:creationId xmlns:p14="http://schemas.microsoft.com/office/powerpoint/2010/main" val="2772397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A2F9CE-D56A-4752-A516-F1CEAED861E2}" type="slidenum">
              <a:rPr lang="en-US" smtClean="0"/>
              <a:t>13</a:t>
            </a:fld>
            <a:endParaRPr lang="en-US"/>
          </a:p>
        </p:txBody>
      </p:sp>
    </p:spTree>
    <p:extLst>
      <p:ext uri="{BB962C8B-B14F-4D97-AF65-F5344CB8AC3E}">
        <p14:creationId xmlns:p14="http://schemas.microsoft.com/office/powerpoint/2010/main" val="1376237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A2F9CE-D56A-4752-A516-F1CEAED861E2}" type="slidenum">
              <a:rPr lang="en-US" smtClean="0"/>
              <a:t>14</a:t>
            </a:fld>
            <a:endParaRPr lang="en-US"/>
          </a:p>
        </p:txBody>
      </p:sp>
    </p:spTree>
    <p:extLst>
      <p:ext uri="{BB962C8B-B14F-4D97-AF65-F5344CB8AC3E}">
        <p14:creationId xmlns:p14="http://schemas.microsoft.com/office/powerpoint/2010/main" val="901012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used actors in many different ways such as circus acrobat performers and robots.</a:t>
            </a:r>
          </a:p>
          <a:p>
            <a:endParaRPr lang="en-US" dirty="0"/>
          </a:p>
        </p:txBody>
      </p:sp>
      <p:sp>
        <p:nvSpPr>
          <p:cNvPr id="4" name="Slide Number Placeholder 3"/>
          <p:cNvSpPr>
            <a:spLocks noGrp="1"/>
          </p:cNvSpPr>
          <p:nvPr>
            <p:ph type="sldNum" sz="quarter" idx="10"/>
          </p:nvPr>
        </p:nvSpPr>
        <p:spPr/>
        <p:txBody>
          <a:bodyPr/>
          <a:lstStyle/>
          <a:p>
            <a:fld id="{C3A2F9CE-D56A-4752-A516-F1CEAED861E2}" type="slidenum">
              <a:rPr lang="en-US" smtClean="0"/>
              <a:t>15</a:t>
            </a:fld>
            <a:endParaRPr lang="en-US"/>
          </a:p>
        </p:txBody>
      </p:sp>
    </p:spTree>
    <p:extLst>
      <p:ext uri="{BB962C8B-B14F-4D97-AF65-F5344CB8AC3E}">
        <p14:creationId xmlns:p14="http://schemas.microsoft.com/office/powerpoint/2010/main" val="3835312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A2F9CE-D56A-4752-A516-F1CEAED861E2}" type="slidenum">
              <a:rPr lang="en-US" smtClean="0"/>
              <a:t>16</a:t>
            </a:fld>
            <a:endParaRPr lang="en-US"/>
          </a:p>
        </p:txBody>
      </p:sp>
    </p:spTree>
    <p:extLst>
      <p:ext uri="{BB962C8B-B14F-4D97-AF65-F5344CB8AC3E}">
        <p14:creationId xmlns:p14="http://schemas.microsoft.com/office/powerpoint/2010/main" val="1971405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A2F9CE-D56A-4752-A516-F1CEAED861E2}" type="slidenum">
              <a:rPr lang="en-US" smtClean="0"/>
              <a:t>17</a:t>
            </a:fld>
            <a:endParaRPr lang="en-US"/>
          </a:p>
        </p:txBody>
      </p:sp>
    </p:spTree>
    <p:extLst>
      <p:ext uri="{BB962C8B-B14F-4D97-AF65-F5344CB8AC3E}">
        <p14:creationId xmlns:p14="http://schemas.microsoft.com/office/powerpoint/2010/main" val="2139039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Replaced traditional structure of a play with the use of segments, tableaux and other non-sequential structures of a play. </a:t>
            </a:r>
          </a:p>
          <a:p>
            <a:r>
              <a:rPr lang="en-US" dirty="0" smtClean="0"/>
              <a:t>King Lear played by a female on a ranch leaving fortune to the “good ole boys”.</a:t>
            </a:r>
          </a:p>
          <a:p>
            <a:endParaRPr lang="en-US" dirty="0"/>
          </a:p>
        </p:txBody>
      </p:sp>
      <p:sp>
        <p:nvSpPr>
          <p:cNvPr id="4" name="Slide Number Placeholder 3"/>
          <p:cNvSpPr>
            <a:spLocks noGrp="1"/>
          </p:cNvSpPr>
          <p:nvPr>
            <p:ph type="sldNum" sz="quarter" idx="10"/>
          </p:nvPr>
        </p:nvSpPr>
        <p:spPr/>
        <p:txBody>
          <a:bodyPr/>
          <a:lstStyle/>
          <a:p>
            <a:fld id="{C3A2F9CE-D56A-4752-A516-F1CEAED861E2}" type="slidenum">
              <a:rPr lang="en-US" smtClean="0"/>
              <a:t>18</a:t>
            </a:fld>
            <a:endParaRPr lang="en-US"/>
          </a:p>
        </p:txBody>
      </p:sp>
    </p:spTree>
    <p:extLst>
      <p:ext uri="{BB962C8B-B14F-4D97-AF65-F5344CB8AC3E}">
        <p14:creationId xmlns:p14="http://schemas.microsoft.com/office/powerpoint/2010/main" val="1470158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A2F9CE-D56A-4752-A516-F1CEAED861E2}" type="slidenum">
              <a:rPr lang="en-US" smtClean="0"/>
              <a:t>19</a:t>
            </a:fld>
            <a:endParaRPr lang="en-US"/>
          </a:p>
        </p:txBody>
      </p:sp>
    </p:spTree>
    <p:extLst>
      <p:ext uri="{BB962C8B-B14F-4D97-AF65-F5344CB8AC3E}">
        <p14:creationId xmlns:p14="http://schemas.microsoft.com/office/powerpoint/2010/main" val="245243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A2F9CE-D56A-4752-A516-F1CEAED861E2}" type="slidenum">
              <a:rPr lang="en-US" smtClean="0"/>
              <a:t>2</a:t>
            </a:fld>
            <a:endParaRPr lang="en-US"/>
          </a:p>
        </p:txBody>
      </p:sp>
    </p:spTree>
    <p:extLst>
      <p:ext uri="{BB962C8B-B14F-4D97-AF65-F5344CB8AC3E}">
        <p14:creationId xmlns:p14="http://schemas.microsoft.com/office/powerpoint/2010/main" val="3609650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A2F9CE-D56A-4752-A516-F1CEAED861E2}" type="slidenum">
              <a:rPr lang="en-US" smtClean="0"/>
              <a:t>20</a:t>
            </a:fld>
            <a:endParaRPr lang="en-US"/>
          </a:p>
        </p:txBody>
      </p:sp>
    </p:spTree>
    <p:extLst>
      <p:ext uri="{BB962C8B-B14F-4D97-AF65-F5344CB8AC3E}">
        <p14:creationId xmlns:p14="http://schemas.microsoft.com/office/powerpoint/2010/main" val="450052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A2F9CE-D56A-4752-A516-F1CEAED861E2}" type="slidenum">
              <a:rPr lang="en-US" smtClean="0"/>
              <a:t>21</a:t>
            </a:fld>
            <a:endParaRPr lang="en-US"/>
          </a:p>
        </p:txBody>
      </p:sp>
    </p:spTree>
    <p:extLst>
      <p:ext uri="{BB962C8B-B14F-4D97-AF65-F5344CB8AC3E}">
        <p14:creationId xmlns:p14="http://schemas.microsoft.com/office/powerpoint/2010/main" val="3309858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A2F9CE-D56A-4752-A516-F1CEAED861E2}" type="slidenum">
              <a:rPr lang="en-US" smtClean="0"/>
              <a:t>22</a:t>
            </a:fld>
            <a:endParaRPr lang="en-US"/>
          </a:p>
        </p:txBody>
      </p:sp>
    </p:spTree>
    <p:extLst>
      <p:ext uri="{BB962C8B-B14F-4D97-AF65-F5344CB8AC3E}">
        <p14:creationId xmlns:p14="http://schemas.microsoft.com/office/powerpoint/2010/main" val="2341273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A2F9CE-D56A-4752-A516-F1CEAED861E2}" type="slidenum">
              <a:rPr lang="en-US" smtClean="0"/>
              <a:t>23</a:t>
            </a:fld>
            <a:endParaRPr lang="en-US"/>
          </a:p>
        </p:txBody>
      </p:sp>
    </p:spTree>
    <p:extLst>
      <p:ext uri="{BB962C8B-B14F-4D97-AF65-F5344CB8AC3E}">
        <p14:creationId xmlns:p14="http://schemas.microsoft.com/office/powerpoint/2010/main" val="4181952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an actor doesn’t realize that the audience cannot see important movements or facial expressions performed by the actor. This where the director helps the actor understand what the audience sees and hears from their point of view. </a:t>
            </a:r>
            <a:endParaRPr lang="en-US" dirty="0"/>
          </a:p>
        </p:txBody>
      </p:sp>
      <p:sp>
        <p:nvSpPr>
          <p:cNvPr id="4" name="Slide Number Placeholder 3"/>
          <p:cNvSpPr>
            <a:spLocks noGrp="1"/>
          </p:cNvSpPr>
          <p:nvPr>
            <p:ph type="sldNum" sz="quarter" idx="10"/>
          </p:nvPr>
        </p:nvSpPr>
        <p:spPr/>
        <p:txBody>
          <a:bodyPr/>
          <a:lstStyle/>
          <a:p>
            <a:fld id="{C3A2F9CE-D56A-4752-A516-F1CEAED861E2}" type="slidenum">
              <a:rPr lang="en-US" smtClean="0"/>
              <a:t>24</a:t>
            </a:fld>
            <a:endParaRPr lang="en-US"/>
          </a:p>
        </p:txBody>
      </p:sp>
    </p:spTree>
    <p:extLst>
      <p:ext uri="{BB962C8B-B14F-4D97-AF65-F5344CB8AC3E}">
        <p14:creationId xmlns:p14="http://schemas.microsoft.com/office/powerpoint/2010/main" val="380257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A2F9CE-D56A-4752-A516-F1CEAED861E2}" type="slidenum">
              <a:rPr lang="en-US" smtClean="0"/>
              <a:t>25</a:t>
            </a:fld>
            <a:endParaRPr lang="en-US"/>
          </a:p>
        </p:txBody>
      </p:sp>
    </p:spTree>
    <p:extLst>
      <p:ext uri="{BB962C8B-B14F-4D97-AF65-F5344CB8AC3E}">
        <p14:creationId xmlns:p14="http://schemas.microsoft.com/office/powerpoint/2010/main" val="2903572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A2F9CE-D56A-4752-A516-F1CEAED861E2}" type="slidenum">
              <a:rPr lang="en-US" smtClean="0"/>
              <a:t>26</a:t>
            </a:fld>
            <a:endParaRPr lang="en-US"/>
          </a:p>
        </p:txBody>
      </p:sp>
    </p:spTree>
    <p:extLst>
      <p:ext uri="{BB962C8B-B14F-4D97-AF65-F5344CB8AC3E}">
        <p14:creationId xmlns:p14="http://schemas.microsoft.com/office/powerpoint/2010/main" val="2161397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A2F9CE-D56A-4752-A516-F1CEAED861E2}" type="slidenum">
              <a:rPr lang="en-US" smtClean="0"/>
              <a:t>27</a:t>
            </a:fld>
            <a:endParaRPr lang="en-US"/>
          </a:p>
        </p:txBody>
      </p:sp>
    </p:spTree>
    <p:extLst>
      <p:ext uri="{BB962C8B-B14F-4D97-AF65-F5344CB8AC3E}">
        <p14:creationId xmlns:p14="http://schemas.microsoft.com/office/powerpoint/2010/main" val="31495057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A2F9CE-D56A-4752-A516-F1CEAED861E2}" type="slidenum">
              <a:rPr lang="en-US" smtClean="0"/>
              <a:t>28</a:t>
            </a:fld>
            <a:endParaRPr lang="en-US"/>
          </a:p>
        </p:txBody>
      </p:sp>
    </p:spTree>
    <p:extLst>
      <p:ext uri="{BB962C8B-B14F-4D97-AF65-F5344CB8AC3E}">
        <p14:creationId xmlns:p14="http://schemas.microsoft.com/office/powerpoint/2010/main" val="4046146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A2F9CE-D56A-4752-A516-F1CEAED861E2}" type="slidenum">
              <a:rPr lang="en-US" smtClean="0"/>
              <a:t>29</a:t>
            </a:fld>
            <a:endParaRPr lang="en-US"/>
          </a:p>
        </p:txBody>
      </p:sp>
    </p:spTree>
    <p:extLst>
      <p:ext uri="{BB962C8B-B14F-4D97-AF65-F5344CB8AC3E}">
        <p14:creationId xmlns:p14="http://schemas.microsoft.com/office/powerpoint/2010/main" val="1039713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A2F9CE-D56A-4752-A516-F1CEAED861E2}" type="slidenum">
              <a:rPr lang="en-US" smtClean="0"/>
              <a:t>3</a:t>
            </a:fld>
            <a:endParaRPr lang="en-US"/>
          </a:p>
        </p:txBody>
      </p:sp>
    </p:spTree>
    <p:extLst>
      <p:ext uri="{BB962C8B-B14F-4D97-AF65-F5344CB8AC3E}">
        <p14:creationId xmlns:p14="http://schemas.microsoft.com/office/powerpoint/2010/main" val="2505558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A2F9CE-D56A-4752-A516-F1CEAED861E2}" type="slidenum">
              <a:rPr lang="en-US" smtClean="0"/>
              <a:t>30</a:t>
            </a:fld>
            <a:endParaRPr lang="en-US"/>
          </a:p>
        </p:txBody>
      </p:sp>
    </p:spTree>
    <p:extLst>
      <p:ext uri="{BB962C8B-B14F-4D97-AF65-F5344CB8AC3E}">
        <p14:creationId xmlns:p14="http://schemas.microsoft.com/office/powerpoint/2010/main" val="37654647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A2F9CE-D56A-4752-A516-F1CEAED861E2}" type="slidenum">
              <a:rPr lang="en-US" smtClean="0"/>
              <a:t>31</a:t>
            </a:fld>
            <a:endParaRPr lang="en-US"/>
          </a:p>
        </p:txBody>
      </p:sp>
    </p:spTree>
    <p:extLst>
      <p:ext uri="{BB962C8B-B14F-4D97-AF65-F5344CB8AC3E}">
        <p14:creationId xmlns:p14="http://schemas.microsoft.com/office/powerpoint/2010/main" val="2112378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A2F9CE-D56A-4752-A516-F1CEAED861E2}" type="slidenum">
              <a:rPr lang="en-US" smtClean="0"/>
              <a:t>4</a:t>
            </a:fld>
            <a:endParaRPr lang="en-US"/>
          </a:p>
        </p:txBody>
      </p:sp>
    </p:spTree>
    <p:extLst>
      <p:ext uri="{BB962C8B-B14F-4D97-AF65-F5344CB8AC3E}">
        <p14:creationId xmlns:p14="http://schemas.microsoft.com/office/powerpoint/2010/main" val="4106473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A2F9CE-D56A-4752-A516-F1CEAED861E2}" type="slidenum">
              <a:rPr lang="en-US" smtClean="0"/>
              <a:t>5</a:t>
            </a:fld>
            <a:endParaRPr lang="en-US"/>
          </a:p>
        </p:txBody>
      </p:sp>
    </p:spTree>
    <p:extLst>
      <p:ext uri="{BB962C8B-B14F-4D97-AF65-F5344CB8AC3E}">
        <p14:creationId xmlns:p14="http://schemas.microsoft.com/office/powerpoint/2010/main" val="2184827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could be the spine of the play for “A Midsummer Night’s Dream”?</a:t>
            </a:r>
            <a:endParaRPr lang="en-US" dirty="0"/>
          </a:p>
        </p:txBody>
      </p:sp>
      <p:sp>
        <p:nvSpPr>
          <p:cNvPr id="4" name="Slide Number Placeholder 3"/>
          <p:cNvSpPr>
            <a:spLocks noGrp="1"/>
          </p:cNvSpPr>
          <p:nvPr>
            <p:ph type="sldNum" sz="quarter" idx="10"/>
          </p:nvPr>
        </p:nvSpPr>
        <p:spPr/>
        <p:txBody>
          <a:bodyPr/>
          <a:lstStyle/>
          <a:p>
            <a:fld id="{C3A2F9CE-D56A-4752-A516-F1CEAED861E2}" type="slidenum">
              <a:rPr lang="en-US" smtClean="0"/>
              <a:t>6</a:t>
            </a:fld>
            <a:endParaRPr lang="en-US"/>
          </a:p>
        </p:txBody>
      </p:sp>
    </p:spTree>
    <p:extLst>
      <p:ext uri="{BB962C8B-B14F-4D97-AF65-F5344CB8AC3E}">
        <p14:creationId xmlns:p14="http://schemas.microsoft.com/office/powerpoint/2010/main" val="2185759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Naturalism – real furniture and etc. “Fences” or “A Streetcar Named Desire”</a:t>
            </a:r>
          </a:p>
          <a:p>
            <a:r>
              <a:rPr lang="en-US" dirty="0" smtClean="0"/>
              <a:t>Heightened Realism – suggestions of furniture but actors performing like real life… “War Horse”</a:t>
            </a:r>
            <a:endParaRPr lang="en-US" dirty="0"/>
          </a:p>
        </p:txBody>
      </p:sp>
      <p:sp>
        <p:nvSpPr>
          <p:cNvPr id="4" name="Slide Number Placeholder 3"/>
          <p:cNvSpPr>
            <a:spLocks noGrp="1"/>
          </p:cNvSpPr>
          <p:nvPr>
            <p:ph type="sldNum" sz="quarter" idx="10"/>
          </p:nvPr>
        </p:nvSpPr>
        <p:spPr/>
        <p:txBody>
          <a:bodyPr/>
          <a:lstStyle/>
          <a:p>
            <a:fld id="{C3A2F9CE-D56A-4752-A516-F1CEAED861E2}" type="slidenum">
              <a:rPr lang="en-US" smtClean="0"/>
              <a:t>7</a:t>
            </a:fld>
            <a:endParaRPr lang="en-US"/>
          </a:p>
        </p:txBody>
      </p:sp>
    </p:spTree>
    <p:extLst>
      <p:ext uri="{BB962C8B-B14F-4D97-AF65-F5344CB8AC3E}">
        <p14:creationId xmlns:p14="http://schemas.microsoft.com/office/powerpoint/2010/main" val="793697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Allegory</a:t>
            </a:r>
            <a:r>
              <a:rPr lang="en-US" dirty="0" smtClean="0"/>
              <a:t> – Example are Morality Plays in Medieval times in which characters personify ideas in order to </a:t>
            </a:r>
            <a:r>
              <a:rPr lang="en-US" i="0" u="none" dirty="0" smtClean="0"/>
              <a:t>teach. </a:t>
            </a:r>
            <a:r>
              <a:rPr lang="en-US" i="1" u="sng" dirty="0" smtClean="0"/>
              <a:t>”Everyman</a:t>
            </a:r>
            <a:r>
              <a:rPr lang="en-US" i="0" u="none" dirty="0" smtClean="0"/>
              <a:t>”, the medieval play, has characters named “Good Deeds”, “Fellowship”, and “Worldly Goods”. Also the play, </a:t>
            </a:r>
            <a:r>
              <a:rPr lang="en-US" i="1" u="sng" dirty="0" smtClean="0"/>
              <a:t>“The Crucible” </a:t>
            </a:r>
            <a:r>
              <a:rPr lang="en-US" i="0" u="none" dirty="0" smtClean="0"/>
              <a:t>by Arthur Miller written during the 1950’s, is a play that depicts the “witch hunt” of American citizens as communists and uses the Salem “witch hunts” to make a point.</a:t>
            </a:r>
          </a:p>
          <a:p>
            <a:r>
              <a:rPr lang="en-US" i="0" u="sng" dirty="0" smtClean="0"/>
              <a:t>Expressionism</a:t>
            </a:r>
            <a:r>
              <a:rPr lang="en-US" i="0" u="none" dirty="0" smtClean="0"/>
              <a:t> – It gives an outward expression to inner feelings. In the play </a:t>
            </a:r>
            <a:r>
              <a:rPr lang="en-US" i="1" u="sng" dirty="0" smtClean="0"/>
              <a:t>“The Adding Machine</a:t>
            </a:r>
            <a:r>
              <a:rPr lang="en-US" i="0" u="none" dirty="0" smtClean="0"/>
              <a:t>”, the main character named “Mr. Zero, is fired from a job and his feelings are conveyed through the room feeling like it is turning around on him and sirens are contorting his sense of stability.</a:t>
            </a:r>
          </a:p>
          <a:p>
            <a:endParaRPr lang="en-US" i="1" u="sng" dirty="0"/>
          </a:p>
        </p:txBody>
      </p:sp>
      <p:sp>
        <p:nvSpPr>
          <p:cNvPr id="4" name="Slide Number Placeholder 3"/>
          <p:cNvSpPr>
            <a:spLocks noGrp="1"/>
          </p:cNvSpPr>
          <p:nvPr>
            <p:ph type="sldNum" sz="quarter" idx="10"/>
          </p:nvPr>
        </p:nvSpPr>
        <p:spPr/>
        <p:txBody>
          <a:bodyPr/>
          <a:lstStyle/>
          <a:p>
            <a:fld id="{C3A2F9CE-D56A-4752-A516-F1CEAED861E2}" type="slidenum">
              <a:rPr lang="en-US" smtClean="0"/>
              <a:t>8</a:t>
            </a:fld>
            <a:endParaRPr lang="en-US"/>
          </a:p>
        </p:txBody>
      </p:sp>
    </p:spTree>
    <p:extLst>
      <p:ext uri="{BB962C8B-B14F-4D97-AF65-F5344CB8AC3E}">
        <p14:creationId xmlns:p14="http://schemas.microsoft.com/office/powerpoint/2010/main" val="3690044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A2F9CE-D56A-4752-A516-F1CEAED861E2}" type="slidenum">
              <a:rPr lang="en-US" smtClean="0"/>
              <a:t>9</a:t>
            </a:fld>
            <a:endParaRPr lang="en-US"/>
          </a:p>
        </p:txBody>
      </p:sp>
    </p:spTree>
    <p:extLst>
      <p:ext uri="{BB962C8B-B14F-4D97-AF65-F5344CB8AC3E}">
        <p14:creationId xmlns:p14="http://schemas.microsoft.com/office/powerpoint/2010/main" val="18513621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6CFB466-4CF6-43E7-B6B0-ACB05C0DD9C9}"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D91FD7D6-EC82-4762-926D-4AE8D1C44325}" type="slidenum">
              <a:rPr lang="en-US" smtClean="0"/>
              <a:t>‹#›</a:t>
            </a:fld>
            <a:endParaRPr lang="en-US"/>
          </a:p>
        </p:txBody>
      </p:sp>
    </p:spTree>
    <p:extLst>
      <p:ext uri="{BB962C8B-B14F-4D97-AF65-F5344CB8AC3E}">
        <p14:creationId xmlns:p14="http://schemas.microsoft.com/office/powerpoint/2010/main" val="34356329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CFB466-4CF6-43E7-B6B0-ACB05C0DD9C9}"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D91FD7D6-EC82-4762-926D-4AE8D1C44325}" type="slidenum">
              <a:rPr lang="en-US" smtClean="0"/>
              <a:t>‹#›</a:t>
            </a:fld>
            <a:endParaRPr lang="en-US"/>
          </a:p>
        </p:txBody>
      </p:sp>
    </p:spTree>
    <p:extLst>
      <p:ext uri="{BB962C8B-B14F-4D97-AF65-F5344CB8AC3E}">
        <p14:creationId xmlns:p14="http://schemas.microsoft.com/office/powerpoint/2010/main" val="834459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CFB466-4CF6-43E7-B6B0-ACB05C0DD9C9}"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D91FD7D6-EC82-4762-926D-4AE8D1C44325}" type="slidenum">
              <a:rPr lang="en-US" smtClean="0"/>
              <a:t>‹#›</a:t>
            </a:fld>
            <a:endParaRPr lang="en-US"/>
          </a:p>
        </p:txBody>
      </p:sp>
    </p:spTree>
    <p:extLst>
      <p:ext uri="{BB962C8B-B14F-4D97-AF65-F5344CB8AC3E}">
        <p14:creationId xmlns:p14="http://schemas.microsoft.com/office/powerpoint/2010/main" val="565496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CFB466-4CF6-43E7-B6B0-ACB05C0DD9C9}"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91FD7D6-EC82-4762-926D-4AE8D1C44325}"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855546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CFB466-4CF6-43E7-B6B0-ACB05C0DD9C9}"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91FD7D6-EC82-4762-926D-4AE8D1C44325}" type="slidenum">
              <a:rPr lang="en-US" smtClean="0"/>
              <a:t>‹#›</a:t>
            </a:fld>
            <a:endParaRPr lang="en-US"/>
          </a:p>
        </p:txBody>
      </p:sp>
    </p:spTree>
    <p:extLst>
      <p:ext uri="{BB962C8B-B14F-4D97-AF65-F5344CB8AC3E}">
        <p14:creationId xmlns:p14="http://schemas.microsoft.com/office/powerpoint/2010/main" val="2594392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6CFB466-4CF6-43E7-B6B0-ACB05C0DD9C9}" type="datetimeFigureOut">
              <a:rPr lang="en-US" smtClean="0"/>
              <a:t>10/6/2017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1FD7D6-EC82-4762-926D-4AE8D1C44325}" type="slidenum">
              <a:rPr lang="en-US" smtClean="0"/>
              <a:t>‹#›</a:t>
            </a:fld>
            <a:endParaRPr lang="en-US"/>
          </a:p>
        </p:txBody>
      </p:sp>
    </p:spTree>
    <p:extLst>
      <p:ext uri="{BB962C8B-B14F-4D97-AF65-F5344CB8AC3E}">
        <p14:creationId xmlns:p14="http://schemas.microsoft.com/office/powerpoint/2010/main" val="2120671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6CFB466-4CF6-43E7-B6B0-ACB05C0DD9C9}" type="datetimeFigureOut">
              <a:rPr lang="en-US" smtClean="0"/>
              <a:t>10/6/2017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1FD7D6-EC82-4762-926D-4AE8D1C44325}" type="slidenum">
              <a:rPr lang="en-US" smtClean="0"/>
              <a:t>‹#›</a:t>
            </a:fld>
            <a:endParaRPr lang="en-US"/>
          </a:p>
        </p:txBody>
      </p:sp>
    </p:spTree>
    <p:extLst>
      <p:ext uri="{BB962C8B-B14F-4D97-AF65-F5344CB8AC3E}">
        <p14:creationId xmlns:p14="http://schemas.microsoft.com/office/powerpoint/2010/main" val="3772965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CFB466-4CF6-43E7-B6B0-ACB05C0DD9C9}"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FD7D6-EC82-4762-926D-4AE8D1C44325}" type="slidenum">
              <a:rPr lang="en-US" smtClean="0"/>
              <a:t>‹#›</a:t>
            </a:fld>
            <a:endParaRPr lang="en-US"/>
          </a:p>
        </p:txBody>
      </p:sp>
    </p:spTree>
    <p:extLst>
      <p:ext uri="{BB962C8B-B14F-4D97-AF65-F5344CB8AC3E}">
        <p14:creationId xmlns:p14="http://schemas.microsoft.com/office/powerpoint/2010/main" val="2256467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06CFB466-4CF6-43E7-B6B0-ACB05C0DD9C9}" type="datetimeFigureOut">
              <a:rPr lang="en-US" smtClean="0"/>
              <a:t>10/6/2017</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91FD7D6-EC82-4762-926D-4AE8D1C44325}" type="slidenum">
              <a:rPr lang="en-US" smtClean="0"/>
              <a:t>‹#›</a:t>
            </a:fld>
            <a:endParaRPr lang="en-US"/>
          </a:p>
        </p:txBody>
      </p:sp>
    </p:spTree>
    <p:extLst>
      <p:ext uri="{BB962C8B-B14F-4D97-AF65-F5344CB8AC3E}">
        <p14:creationId xmlns:p14="http://schemas.microsoft.com/office/powerpoint/2010/main" val="983495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CFB466-4CF6-43E7-B6B0-ACB05C0DD9C9}"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FD7D6-EC82-4762-926D-4AE8D1C44325}" type="slidenum">
              <a:rPr lang="en-US" smtClean="0"/>
              <a:t>‹#›</a:t>
            </a:fld>
            <a:endParaRPr lang="en-US"/>
          </a:p>
        </p:txBody>
      </p:sp>
    </p:spTree>
    <p:extLst>
      <p:ext uri="{BB962C8B-B14F-4D97-AF65-F5344CB8AC3E}">
        <p14:creationId xmlns:p14="http://schemas.microsoft.com/office/powerpoint/2010/main" val="30592741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CFB466-4CF6-43E7-B6B0-ACB05C0DD9C9}"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D91FD7D6-EC82-4762-926D-4AE8D1C44325}" type="slidenum">
              <a:rPr lang="en-US" smtClean="0"/>
              <a:t>‹#›</a:t>
            </a:fld>
            <a:endParaRPr lang="en-US"/>
          </a:p>
        </p:txBody>
      </p:sp>
    </p:spTree>
    <p:extLst>
      <p:ext uri="{BB962C8B-B14F-4D97-AF65-F5344CB8AC3E}">
        <p14:creationId xmlns:p14="http://schemas.microsoft.com/office/powerpoint/2010/main" val="3524283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6CFB466-4CF6-43E7-B6B0-ACB05C0DD9C9}"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FD7D6-EC82-4762-926D-4AE8D1C44325}" type="slidenum">
              <a:rPr lang="en-US" smtClean="0"/>
              <a:t>‹#›</a:t>
            </a:fld>
            <a:endParaRPr lang="en-US"/>
          </a:p>
        </p:txBody>
      </p:sp>
    </p:spTree>
    <p:extLst>
      <p:ext uri="{BB962C8B-B14F-4D97-AF65-F5344CB8AC3E}">
        <p14:creationId xmlns:p14="http://schemas.microsoft.com/office/powerpoint/2010/main" val="238711894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CFB466-4CF6-43E7-B6B0-ACB05C0DD9C9}" type="datetimeFigureOut">
              <a:rPr lang="en-US" smtClean="0"/>
              <a:t>10/6/2017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1FD7D6-EC82-4762-926D-4AE8D1C44325}" type="slidenum">
              <a:rPr lang="en-US" smtClean="0"/>
              <a:t>‹#›</a:t>
            </a:fld>
            <a:endParaRPr lang="en-US"/>
          </a:p>
        </p:txBody>
      </p:sp>
    </p:spTree>
    <p:extLst>
      <p:ext uri="{BB962C8B-B14F-4D97-AF65-F5344CB8AC3E}">
        <p14:creationId xmlns:p14="http://schemas.microsoft.com/office/powerpoint/2010/main" val="330288839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6CFB466-4CF6-43E7-B6B0-ACB05C0DD9C9}" type="datetimeFigureOut">
              <a:rPr lang="en-US" smtClean="0"/>
              <a:t>10/6/2017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1FD7D6-EC82-4762-926D-4AE8D1C44325}" type="slidenum">
              <a:rPr lang="en-US" smtClean="0"/>
              <a:t>‹#›</a:t>
            </a:fld>
            <a:endParaRPr lang="en-US"/>
          </a:p>
        </p:txBody>
      </p:sp>
    </p:spTree>
    <p:extLst>
      <p:ext uri="{BB962C8B-B14F-4D97-AF65-F5344CB8AC3E}">
        <p14:creationId xmlns:p14="http://schemas.microsoft.com/office/powerpoint/2010/main" val="4080255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06CFB466-4CF6-43E7-B6B0-ACB05C0DD9C9}" type="datetimeFigureOut">
              <a:rPr lang="en-US" smtClean="0"/>
              <a:t>10/6/2017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1FD7D6-EC82-4762-926D-4AE8D1C44325}" type="slidenum">
              <a:rPr lang="en-US" smtClean="0"/>
              <a:t>‹#›</a:t>
            </a:fld>
            <a:endParaRPr lang="en-US"/>
          </a:p>
        </p:txBody>
      </p:sp>
    </p:spTree>
    <p:extLst>
      <p:ext uri="{BB962C8B-B14F-4D97-AF65-F5344CB8AC3E}">
        <p14:creationId xmlns:p14="http://schemas.microsoft.com/office/powerpoint/2010/main" val="1912464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CFB466-4CF6-43E7-B6B0-ACB05C0DD9C9}"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FD7D6-EC82-4762-926D-4AE8D1C44325}" type="slidenum">
              <a:rPr lang="en-US" smtClean="0"/>
              <a:t>‹#›</a:t>
            </a:fld>
            <a:endParaRPr lang="en-US"/>
          </a:p>
        </p:txBody>
      </p:sp>
    </p:spTree>
    <p:extLst>
      <p:ext uri="{BB962C8B-B14F-4D97-AF65-F5344CB8AC3E}">
        <p14:creationId xmlns:p14="http://schemas.microsoft.com/office/powerpoint/2010/main" val="117476098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CFB466-4CF6-43E7-B6B0-ACB05C0DD9C9}"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FD7D6-EC82-4762-926D-4AE8D1C44325}" type="slidenum">
              <a:rPr lang="en-US" smtClean="0"/>
              <a:t>‹#›</a:t>
            </a:fld>
            <a:endParaRPr lang="en-US"/>
          </a:p>
        </p:txBody>
      </p:sp>
    </p:spTree>
    <p:extLst>
      <p:ext uri="{BB962C8B-B14F-4D97-AF65-F5344CB8AC3E}">
        <p14:creationId xmlns:p14="http://schemas.microsoft.com/office/powerpoint/2010/main" val="2095558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6CFB466-4CF6-43E7-B6B0-ACB05C0DD9C9}" type="datetimeFigureOut">
              <a:rPr lang="en-US" smtClean="0"/>
              <a:t>10/6/2017</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91FD7D6-EC82-4762-926D-4AE8D1C44325}" type="slidenum">
              <a:rPr lang="en-US" smtClean="0"/>
              <a:t>‹#›</a:t>
            </a:fld>
            <a:endParaRPr lang="en-US"/>
          </a:p>
        </p:txBody>
      </p:sp>
    </p:spTree>
    <p:extLst>
      <p:ext uri="{BB962C8B-B14F-4D97-AF65-F5344CB8AC3E}">
        <p14:creationId xmlns:p14="http://schemas.microsoft.com/office/powerpoint/2010/main" val="679406323"/>
      </p:ext>
    </p:extLst>
  </p:cSld>
  <p:clrMap bg1="dk1" tx1="lt1" bg2="dk2" tx2="lt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2" r:id="rId14"/>
    <p:sldLayoutId id="2147484003" r:id="rId15"/>
    <p:sldLayoutId id="2147484004" r:id="rId16"/>
    <p:sldLayoutId id="2147484005" r:id="rId17"/>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1945" y="2846921"/>
            <a:ext cx="8144134" cy="1373070"/>
          </a:xfrm>
        </p:spPr>
        <p:txBody>
          <a:bodyPr/>
          <a:lstStyle/>
          <a:p>
            <a:r>
              <a:rPr lang="en-US" dirty="0" smtClean="0"/>
              <a:t>The Director and </a:t>
            </a:r>
            <a:br>
              <a:rPr lang="en-US" dirty="0" smtClean="0"/>
            </a:br>
            <a:r>
              <a:rPr lang="en-US" dirty="0" smtClean="0"/>
              <a:t>the Producer</a:t>
            </a:r>
            <a:endParaRPr lang="en-US" dirty="0"/>
          </a:p>
        </p:txBody>
      </p:sp>
      <p:sp>
        <p:nvSpPr>
          <p:cNvPr id="3" name="Subtitle 2"/>
          <p:cNvSpPr>
            <a:spLocks noGrp="1"/>
          </p:cNvSpPr>
          <p:nvPr>
            <p:ph type="subTitle" idx="1"/>
          </p:nvPr>
        </p:nvSpPr>
        <p:spPr/>
        <p:txBody>
          <a:bodyPr>
            <a:normAutofit/>
          </a:bodyPr>
          <a:lstStyle/>
          <a:p>
            <a:r>
              <a:rPr lang="en-US" sz="3600" b="1" dirty="0" smtClean="0">
                <a:effectLst>
                  <a:outerShdw blurRad="38100" dist="38100" dir="2700000" algn="tl">
                    <a:srgbClr val="000000">
                      <a:alpha val="43137"/>
                    </a:srgbClr>
                  </a:outerShdw>
                </a:effectLst>
              </a:rPr>
              <a:t>Chapter 5</a:t>
            </a:r>
            <a:endParaRPr lang="en-US" sz="3600" b="1" dirty="0">
              <a:effectLst>
                <a:outerShdw blurRad="38100" dist="38100" dir="2700000" algn="tl">
                  <a:srgbClr val="000000">
                    <a:alpha val="43137"/>
                  </a:srgbClr>
                </a:outerShdw>
              </a:effectLst>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3666" y="2497300"/>
            <a:ext cx="3238334" cy="189673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889207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2" y="753228"/>
            <a:ext cx="7375108" cy="1080938"/>
          </a:xfrm>
        </p:spPr>
        <p:txBody>
          <a:bodyPr>
            <a:normAutofit fontScale="90000"/>
          </a:bodyPr>
          <a:lstStyle/>
          <a:p>
            <a:pPr algn="r"/>
            <a:r>
              <a:rPr lang="en-US" dirty="0" smtClean="0"/>
              <a:t>The Director</a:t>
            </a:r>
            <a:br>
              <a:rPr lang="en-US" dirty="0" smtClean="0"/>
            </a:br>
            <a:r>
              <a:rPr lang="en-US" sz="2400" i="1" dirty="0" smtClean="0">
                <a:solidFill>
                  <a:schemeClr val="bg2">
                    <a:lumMod val="60000"/>
                    <a:lumOff val="40000"/>
                  </a:schemeClr>
                </a:solidFill>
              </a:rPr>
              <a:t>The Style of the Production</a:t>
            </a:r>
            <a:br>
              <a:rPr lang="en-US" sz="2400" i="1" dirty="0" smtClean="0">
                <a:solidFill>
                  <a:schemeClr val="bg2">
                    <a:lumMod val="60000"/>
                    <a:lumOff val="40000"/>
                  </a:schemeClr>
                </a:solidFill>
              </a:rPr>
            </a:br>
            <a:r>
              <a:rPr lang="en-US" sz="2400" i="1" dirty="0" smtClean="0">
                <a:solidFill>
                  <a:schemeClr val="bg2">
                    <a:lumMod val="60000"/>
                    <a:lumOff val="40000"/>
                  </a:schemeClr>
                </a:solidFill>
              </a:rPr>
              <a:t>Task #2</a:t>
            </a:r>
            <a:endParaRPr lang="en-US" sz="2400" i="1" dirty="0">
              <a:solidFill>
                <a:schemeClr val="bg2">
                  <a:lumMod val="60000"/>
                  <a:lumOff val="40000"/>
                </a:schemeClr>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17485" y="95794"/>
            <a:ext cx="3753394" cy="217753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427773" y="2273325"/>
            <a:ext cx="7880205" cy="1077218"/>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The Director chooses the </a:t>
            </a:r>
            <a:r>
              <a:rPr lang="en-US" sz="3200" b="1" i="1" u="sng" dirty="0" smtClean="0">
                <a:solidFill>
                  <a:schemeClr val="bg1"/>
                </a:solidFill>
                <a:effectLst>
                  <a:outerShdw blurRad="38100" dist="38100" dir="2700000" algn="tl">
                    <a:srgbClr val="000000">
                      <a:alpha val="43137"/>
                    </a:srgbClr>
                  </a:outerShdw>
                </a:effectLst>
              </a:rPr>
              <a:t>way</a:t>
            </a:r>
            <a:r>
              <a:rPr lang="en-US" sz="3200" b="1" dirty="0" smtClean="0">
                <a:solidFill>
                  <a:schemeClr val="bg1"/>
                </a:solidFill>
                <a:effectLst>
                  <a:outerShdw blurRad="38100" dist="38100" dir="2700000" algn="tl">
                    <a:srgbClr val="000000">
                      <a:alpha val="43137"/>
                    </a:srgbClr>
                  </a:outerShdw>
                </a:effectLst>
              </a:rPr>
              <a:t> in which a play is presented.</a:t>
            </a:r>
            <a:endParaRPr lang="en-US" sz="3200" b="1" dirty="0">
              <a:solidFill>
                <a:schemeClr val="bg1"/>
              </a:solidFill>
              <a:effectLst>
                <a:outerShdw blurRad="38100" dist="38100" dir="2700000" algn="tl">
                  <a:srgbClr val="000000">
                    <a:alpha val="43137"/>
                  </a:srgbClr>
                </a:outerShdw>
              </a:effectLst>
            </a:endParaRPr>
          </a:p>
        </p:txBody>
      </p:sp>
      <p:sp>
        <p:nvSpPr>
          <p:cNvPr id="16" name="TextBox 15"/>
          <p:cNvSpPr txBox="1"/>
          <p:nvPr/>
        </p:nvSpPr>
        <p:spPr>
          <a:xfrm>
            <a:off x="427773" y="3533423"/>
            <a:ext cx="11563930" cy="2677656"/>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2 Essential elements of using style to a traditional director:</a:t>
            </a:r>
          </a:p>
          <a:p>
            <a:endParaRPr lang="en-US" sz="1000" b="1" dirty="0" smtClean="0">
              <a:effectLst>
                <a:outerShdw blurRad="38100" dist="38100" dir="2700000" algn="tl">
                  <a:srgbClr val="000000">
                    <a:alpha val="43137"/>
                  </a:srgbClr>
                </a:outerShdw>
              </a:effectLst>
            </a:endParaRPr>
          </a:p>
          <a:p>
            <a:pPr marL="514350" indent="-514350">
              <a:buFont typeface="+mj-lt"/>
              <a:buAutoNum type="arabicPeriod"/>
            </a:pPr>
            <a:r>
              <a:rPr lang="en-US" sz="2800" b="1" dirty="0" smtClean="0">
                <a:solidFill>
                  <a:schemeClr val="bg1"/>
                </a:solidFill>
                <a:effectLst>
                  <a:outerShdw blurRad="38100" dist="38100" dir="2700000" algn="tl">
                    <a:srgbClr val="000000">
                      <a:alpha val="43137"/>
                    </a:srgbClr>
                  </a:outerShdw>
                </a:effectLst>
              </a:rPr>
              <a:t>The style should be appropriate to the play, honoring the playwright’s intent</a:t>
            </a:r>
          </a:p>
          <a:p>
            <a:pPr marL="514350" indent="-514350">
              <a:buFont typeface="+mj-lt"/>
              <a:buAutoNum type="arabicPeriod"/>
            </a:pPr>
            <a:endParaRPr lang="en-US" sz="1400" b="1" dirty="0" smtClean="0">
              <a:solidFill>
                <a:schemeClr val="bg1"/>
              </a:solidFill>
              <a:effectLst>
                <a:outerShdw blurRad="38100" dist="38100" dir="2700000" algn="tl">
                  <a:srgbClr val="000000">
                    <a:alpha val="43137"/>
                  </a:srgbClr>
                </a:outerShdw>
              </a:effectLst>
            </a:endParaRPr>
          </a:p>
          <a:p>
            <a:pPr marL="514350" indent="-514350">
              <a:buFont typeface="+mj-lt"/>
              <a:buAutoNum type="arabicPeriod"/>
            </a:pPr>
            <a:r>
              <a:rPr lang="en-US" sz="2800" b="1" dirty="0" smtClean="0">
                <a:solidFill>
                  <a:schemeClr val="bg1"/>
                </a:solidFill>
                <a:effectLst>
                  <a:outerShdw blurRad="38100" dist="38100" dir="2700000" algn="tl">
                    <a:srgbClr val="000000">
                      <a:alpha val="43137"/>
                    </a:srgbClr>
                  </a:outerShdw>
                </a:effectLst>
              </a:rPr>
              <a:t>The style should be consistent throughout every aspect of the production</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3178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Directorial Concept</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17485" y="95794"/>
            <a:ext cx="3753394" cy="217753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575818" y="2578074"/>
            <a:ext cx="11189463" cy="3539430"/>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Concept and Period</a:t>
            </a:r>
          </a:p>
          <a:p>
            <a:r>
              <a:rPr lang="en-US" sz="3200" b="1" dirty="0" smtClean="0">
                <a:solidFill>
                  <a:schemeClr val="bg1"/>
                </a:solidFill>
                <a:effectLst>
                  <a:outerShdw blurRad="38100" dist="38100" dir="2700000" algn="tl">
                    <a:srgbClr val="000000">
                      <a:alpha val="43137"/>
                    </a:srgbClr>
                  </a:outerShdw>
                </a:effectLst>
              </a:rPr>
              <a:t>The Director can choose to change the period of the play if it stays true to the essence of the play.</a:t>
            </a:r>
          </a:p>
          <a:p>
            <a:r>
              <a:rPr lang="en-US" sz="3200" b="1" dirty="0" smtClean="0">
                <a:effectLst>
                  <a:outerShdw blurRad="38100" dist="38100" dir="2700000" algn="tl">
                    <a:srgbClr val="000000">
                      <a:alpha val="43137"/>
                    </a:srgbClr>
                  </a:outerShdw>
                </a:effectLst>
              </a:rPr>
              <a:t>Concept and Central Image</a:t>
            </a:r>
          </a:p>
          <a:p>
            <a:r>
              <a:rPr lang="en-US" sz="3200" b="1" dirty="0" smtClean="0">
                <a:solidFill>
                  <a:schemeClr val="bg1"/>
                </a:solidFill>
                <a:effectLst>
                  <a:outerShdw blurRad="38100" dist="38100" dir="2700000" algn="tl">
                    <a:srgbClr val="000000">
                      <a:alpha val="43137"/>
                    </a:srgbClr>
                  </a:outerShdw>
                </a:effectLst>
              </a:rPr>
              <a:t>The Director can choose to use a central controlling image or metaphor to convey the essence of the play that is in line with the intent of the playwright. </a:t>
            </a:r>
            <a:endParaRPr lang="en-U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2572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Directorial Concept</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17485" y="95794"/>
            <a:ext cx="3753394" cy="217753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575818" y="2578074"/>
            <a:ext cx="11189463" cy="3046988"/>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Concept and Purpose</a:t>
            </a:r>
          </a:p>
          <a:p>
            <a:r>
              <a:rPr lang="en-US" sz="3200" b="1" dirty="0" smtClean="0">
                <a:solidFill>
                  <a:schemeClr val="bg1"/>
                </a:solidFill>
                <a:effectLst>
                  <a:outerShdw blurRad="38100" dist="38100" dir="2700000" algn="tl">
                    <a:srgbClr val="000000">
                      <a:alpha val="43137"/>
                    </a:srgbClr>
                  </a:outerShdw>
                </a:effectLst>
              </a:rPr>
              <a:t>The best concept of a play is one that remains true to the spirit and meaning of the script.</a:t>
            </a:r>
          </a:p>
          <a:p>
            <a:endParaRPr lang="en-US" sz="3200" b="1" dirty="0" smtClean="0">
              <a:solidFill>
                <a:schemeClr val="bg1"/>
              </a:solidFill>
              <a:effectLst>
                <a:outerShdw blurRad="38100" dist="38100" dir="2700000" algn="tl">
                  <a:srgbClr val="000000">
                    <a:alpha val="43137"/>
                  </a:srgbClr>
                </a:outerShdw>
              </a:effectLst>
            </a:endParaRPr>
          </a:p>
          <a:p>
            <a:r>
              <a:rPr lang="en-US" sz="3200" b="1" dirty="0" smtClean="0">
                <a:solidFill>
                  <a:schemeClr val="bg1"/>
                </a:solidFill>
                <a:effectLst>
                  <a:outerShdw blurRad="38100" dist="38100" dir="2700000" algn="tl">
                    <a:srgbClr val="000000">
                      <a:alpha val="43137"/>
                    </a:srgbClr>
                  </a:outerShdw>
                </a:effectLst>
              </a:rPr>
              <a:t>Gimmickry in a play takes away from its purpose and meaning.    </a:t>
            </a:r>
            <a:endParaRPr lang="en-U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9117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Director and the Dramaturg</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17485" y="95794"/>
            <a:ext cx="3753394" cy="217753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244892" y="2491600"/>
            <a:ext cx="11685851" cy="3539430"/>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Dramaturg Duties are invaluable to Directors</a:t>
            </a:r>
          </a:p>
          <a:p>
            <a:pPr marL="457200" indent="-457200">
              <a:buFont typeface="Arial" panose="020B0604020202020204" pitchFamily="34" charset="0"/>
              <a:buChar char="•"/>
            </a:pPr>
            <a:r>
              <a:rPr lang="en-US" sz="3200" b="1" dirty="0" smtClean="0">
                <a:solidFill>
                  <a:schemeClr val="bg1"/>
                </a:solidFill>
                <a:effectLst>
                  <a:outerShdw blurRad="38100" dist="38100" dir="2700000" algn="tl">
                    <a:srgbClr val="000000">
                      <a:alpha val="43137"/>
                    </a:srgbClr>
                  </a:outerShdw>
                </a:effectLst>
              </a:rPr>
              <a:t>Discover promising new plays</a:t>
            </a:r>
          </a:p>
          <a:p>
            <a:pPr marL="457200" indent="-457200">
              <a:buFont typeface="Arial" panose="020B0604020202020204" pitchFamily="34" charset="0"/>
              <a:buChar char="•"/>
            </a:pPr>
            <a:r>
              <a:rPr lang="en-US" sz="3200" b="1" dirty="0" smtClean="0">
                <a:solidFill>
                  <a:schemeClr val="bg1"/>
                </a:solidFill>
                <a:effectLst>
                  <a:outerShdw blurRad="38100" dist="38100" dir="2700000" algn="tl">
                    <a:srgbClr val="000000">
                      <a:alpha val="43137"/>
                    </a:srgbClr>
                  </a:outerShdw>
                </a:effectLst>
              </a:rPr>
              <a:t>Helping playwrights develop their scripts</a:t>
            </a:r>
          </a:p>
          <a:p>
            <a:pPr marL="457200" indent="-457200">
              <a:buFont typeface="Arial" panose="020B0604020202020204" pitchFamily="34" charset="0"/>
              <a:buChar char="•"/>
            </a:pPr>
            <a:r>
              <a:rPr lang="en-US" sz="3200" b="1" dirty="0" smtClean="0">
                <a:solidFill>
                  <a:schemeClr val="bg1"/>
                </a:solidFill>
                <a:effectLst>
                  <a:outerShdw blurRad="38100" dist="38100" dir="2700000" algn="tl">
                    <a:srgbClr val="000000">
                      <a:alpha val="43137"/>
                    </a:srgbClr>
                  </a:outerShdw>
                </a:effectLst>
              </a:rPr>
              <a:t>Identify plays from the past that should be brought to life</a:t>
            </a:r>
          </a:p>
          <a:p>
            <a:pPr marL="457200" indent="-457200">
              <a:buFont typeface="Arial" panose="020B0604020202020204" pitchFamily="34" charset="0"/>
              <a:buChar char="•"/>
            </a:pPr>
            <a:r>
              <a:rPr lang="en-US" sz="3200" b="1" dirty="0" smtClean="0">
                <a:solidFill>
                  <a:schemeClr val="bg1"/>
                </a:solidFill>
                <a:effectLst>
                  <a:outerShdw blurRad="38100" dist="38100" dir="2700000" algn="tl">
                    <a:srgbClr val="000000">
                      <a:alpha val="43137"/>
                    </a:srgbClr>
                  </a:outerShdw>
                </a:effectLst>
              </a:rPr>
              <a:t>Prepare material for teachers and their students</a:t>
            </a:r>
          </a:p>
          <a:p>
            <a:pPr marL="457200" indent="-457200">
              <a:buFont typeface="Arial" panose="020B0604020202020204" pitchFamily="34" charset="0"/>
              <a:buChar char="•"/>
            </a:pPr>
            <a:r>
              <a:rPr lang="en-US" sz="3200" b="1" dirty="0" smtClean="0">
                <a:solidFill>
                  <a:schemeClr val="bg1"/>
                </a:solidFill>
                <a:effectLst>
                  <a:outerShdw blurRad="38100" dist="38100" dir="2700000" algn="tl">
                    <a:srgbClr val="000000">
                      <a:alpha val="43137"/>
                    </a:srgbClr>
                  </a:outerShdw>
                </a:effectLst>
              </a:rPr>
              <a:t>Writes articles about the play and performances </a:t>
            </a:r>
          </a:p>
          <a:p>
            <a:pPr marL="457200" indent="-457200">
              <a:buFont typeface="Arial" panose="020B0604020202020204" pitchFamily="34" charset="0"/>
              <a:buChar char="•"/>
            </a:pPr>
            <a:r>
              <a:rPr lang="en-US" sz="3200" b="1" dirty="0" smtClean="0">
                <a:solidFill>
                  <a:schemeClr val="bg1"/>
                </a:solidFill>
                <a:effectLst>
                  <a:outerShdw blurRad="38100" dist="38100" dir="2700000" algn="tl">
                    <a:srgbClr val="000000">
                      <a:alpha val="43137"/>
                    </a:srgbClr>
                  </a:outerShdw>
                </a:effectLst>
              </a:rPr>
              <a:t>Marketing the play performance </a:t>
            </a:r>
          </a:p>
        </p:txBody>
      </p:sp>
    </p:spTree>
    <p:extLst>
      <p:ext uri="{BB962C8B-B14F-4D97-AF65-F5344CB8AC3E}">
        <p14:creationId xmlns:p14="http://schemas.microsoft.com/office/powerpoint/2010/main" val="3470835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19" y="4798235"/>
            <a:ext cx="9613859" cy="453051"/>
          </a:xfrm>
        </p:spPr>
        <p:txBody>
          <a:bodyPr>
            <a:noAutofit/>
          </a:bodyPr>
          <a:lstStyle/>
          <a:p>
            <a:r>
              <a:rPr lang="en-US" sz="3600" dirty="0" smtClean="0"/>
              <a:t>The Auteur Director</a:t>
            </a:r>
            <a:endParaRPr lang="en-US" sz="3600" dirty="0"/>
          </a:p>
        </p:txBody>
      </p:sp>
      <p:sp>
        <p:nvSpPr>
          <p:cNvPr id="4" name="Text Placeholder 3"/>
          <p:cNvSpPr>
            <a:spLocks noGrp="1"/>
          </p:cNvSpPr>
          <p:nvPr>
            <p:ph type="body" sz="half" idx="2"/>
          </p:nvPr>
        </p:nvSpPr>
        <p:spPr/>
        <p:txBody>
          <a:bodyPr>
            <a:normAutofit/>
          </a:bodyPr>
          <a:lstStyle/>
          <a:p>
            <a:r>
              <a:rPr lang="en-US" sz="2800" i="1" dirty="0" smtClean="0">
                <a:solidFill>
                  <a:schemeClr val="bg2">
                    <a:lumMod val="60000"/>
                    <a:lumOff val="40000"/>
                  </a:schemeClr>
                </a:solidFill>
              </a:rPr>
              <a:t>“Author Directors”</a:t>
            </a:r>
            <a:endParaRPr lang="en-US" sz="2800" i="1" dirty="0">
              <a:solidFill>
                <a:schemeClr val="bg2">
                  <a:lumMod val="60000"/>
                  <a:lumOff val="40000"/>
                </a:scheme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0160" y="4280784"/>
            <a:ext cx="3291840" cy="192180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TextBox 9"/>
          <p:cNvSpPr txBox="1"/>
          <p:nvPr/>
        </p:nvSpPr>
        <p:spPr>
          <a:xfrm>
            <a:off x="828365" y="294770"/>
            <a:ext cx="9761258" cy="4124206"/>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Three Approaches to Directing:</a:t>
            </a:r>
          </a:p>
          <a:p>
            <a:endParaRPr lang="en-US" sz="1200" b="1" dirty="0" smtClean="0">
              <a:effectLst>
                <a:outerShdw blurRad="38100" dist="38100" dir="2700000" algn="tl">
                  <a:srgbClr val="000000">
                    <a:alpha val="43137"/>
                  </a:srgbClr>
                </a:outerShdw>
              </a:effectLst>
            </a:endParaRPr>
          </a:p>
          <a:p>
            <a:pPr marL="514350" indent="-514350">
              <a:buFont typeface="+mj-lt"/>
              <a:buAutoNum type="arabicPeriod"/>
            </a:pPr>
            <a:r>
              <a:rPr lang="en-US" sz="2800" b="1" dirty="0" smtClean="0">
                <a:solidFill>
                  <a:schemeClr val="bg1"/>
                </a:solidFill>
                <a:effectLst>
                  <a:outerShdw blurRad="38100" dist="38100" dir="2700000" algn="tl">
                    <a:srgbClr val="000000">
                      <a:alpha val="43137"/>
                    </a:srgbClr>
                  </a:outerShdw>
                </a:effectLst>
              </a:rPr>
              <a:t>Traditional – </a:t>
            </a:r>
            <a:r>
              <a:rPr lang="en-US" sz="2800" b="1" i="1" dirty="0" smtClean="0">
                <a:solidFill>
                  <a:schemeClr val="bg1"/>
                </a:solidFill>
                <a:effectLst>
                  <a:outerShdw blurRad="38100" dist="38100" dir="2700000" algn="tl">
                    <a:srgbClr val="000000">
                      <a:alpha val="43137"/>
                    </a:srgbClr>
                  </a:outerShdw>
                </a:effectLst>
              </a:rPr>
              <a:t>The text-based method</a:t>
            </a:r>
          </a:p>
          <a:p>
            <a:pPr marL="514350" indent="-514350">
              <a:buFont typeface="+mj-lt"/>
              <a:buAutoNum type="arabicPeriod"/>
            </a:pPr>
            <a:endParaRPr lang="en-US" b="1" i="1" dirty="0" smtClean="0">
              <a:solidFill>
                <a:schemeClr val="bg1"/>
              </a:solidFill>
              <a:effectLst>
                <a:outerShdw blurRad="38100" dist="38100" dir="2700000" algn="tl">
                  <a:srgbClr val="000000">
                    <a:alpha val="43137"/>
                  </a:srgbClr>
                </a:outerShdw>
              </a:effectLst>
            </a:endParaRPr>
          </a:p>
          <a:p>
            <a:pPr marL="514350" indent="-514350">
              <a:buFont typeface="+mj-lt"/>
              <a:buAutoNum type="arabicPeriod"/>
            </a:pPr>
            <a:r>
              <a:rPr lang="en-US" sz="2800" b="1" dirty="0" smtClean="0">
                <a:solidFill>
                  <a:schemeClr val="bg1"/>
                </a:solidFill>
                <a:effectLst>
                  <a:outerShdw blurRad="38100" dist="38100" dir="2700000" algn="tl">
                    <a:srgbClr val="000000">
                      <a:alpha val="43137"/>
                    </a:srgbClr>
                  </a:outerShdw>
                </a:effectLst>
              </a:rPr>
              <a:t>Auteur – </a:t>
            </a:r>
            <a:r>
              <a:rPr lang="en-US" sz="2800" b="1" i="1" dirty="0" smtClean="0">
                <a:solidFill>
                  <a:schemeClr val="bg1"/>
                </a:solidFill>
                <a:effectLst>
                  <a:outerShdw blurRad="38100" dist="38100" dir="2700000" algn="tl">
                    <a:srgbClr val="000000">
                      <a:alpha val="43137"/>
                    </a:srgbClr>
                  </a:outerShdw>
                </a:effectLst>
              </a:rPr>
              <a:t>Author Directors who put their own message into the script</a:t>
            </a:r>
          </a:p>
          <a:p>
            <a:pPr marL="514350" indent="-514350">
              <a:buFont typeface="+mj-lt"/>
              <a:buAutoNum type="arabicPeriod"/>
            </a:pPr>
            <a:endParaRPr lang="en-US" b="1" i="1" dirty="0" smtClean="0">
              <a:solidFill>
                <a:schemeClr val="bg1"/>
              </a:solidFill>
              <a:effectLst>
                <a:outerShdw blurRad="38100" dist="38100" dir="2700000" algn="tl">
                  <a:srgbClr val="000000">
                    <a:alpha val="43137"/>
                  </a:srgbClr>
                </a:outerShdw>
              </a:effectLst>
            </a:endParaRPr>
          </a:p>
          <a:p>
            <a:pPr marL="514350" indent="-514350">
              <a:buFont typeface="+mj-lt"/>
              <a:buAutoNum type="arabicPeriod"/>
            </a:pPr>
            <a:r>
              <a:rPr lang="en-US" sz="2800" b="1" dirty="0" smtClean="0">
                <a:solidFill>
                  <a:schemeClr val="bg1"/>
                </a:solidFill>
                <a:effectLst>
                  <a:outerShdw blurRad="38100" dist="38100" dir="2700000" algn="tl">
                    <a:srgbClr val="000000">
                      <a:alpha val="43137"/>
                    </a:srgbClr>
                  </a:outerShdw>
                </a:effectLst>
              </a:rPr>
              <a:t>Postmodern – </a:t>
            </a:r>
            <a:r>
              <a:rPr lang="en-US" sz="2800" b="1" i="1" dirty="0" smtClean="0">
                <a:solidFill>
                  <a:schemeClr val="bg1"/>
                </a:solidFill>
                <a:effectLst>
                  <a:outerShdw blurRad="38100" dist="38100" dir="2700000" algn="tl">
                    <a:srgbClr val="000000">
                      <a:alpha val="43137"/>
                    </a:srgbClr>
                  </a:outerShdw>
                </a:effectLst>
              </a:rPr>
              <a:t>Began in late 19</a:t>
            </a:r>
            <a:r>
              <a:rPr lang="en-US" sz="2800" b="1" i="1" baseline="30000" dirty="0" smtClean="0">
                <a:solidFill>
                  <a:schemeClr val="bg1"/>
                </a:solidFill>
                <a:effectLst>
                  <a:outerShdw blurRad="38100" dist="38100" dir="2700000" algn="tl">
                    <a:srgbClr val="000000">
                      <a:alpha val="43137"/>
                    </a:srgbClr>
                  </a:outerShdw>
                </a:effectLst>
              </a:rPr>
              <a:t>th</a:t>
            </a:r>
            <a:r>
              <a:rPr lang="en-US" sz="2800" b="1" i="1" dirty="0" smtClean="0">
                <a:solidFill>
                  <a:schemeClr val="bg1"/>
                </a:solidFill>
                <a:effectLst>
                  <a:outerShdw blurRad="38100" dist="38100" dir="2700000" algn="tl">
                    <a:srgbClr val="000000">
                      <a:alpha val="43137"/>
                    </a:srgbClr>
                  </a:outerShdw>
                </a:effectLst>
              </a:rPr>
              <a:t> century with directing that broke long held taboos (avant-garde, experimental &amp; others)</a:t>
            </a:r>
            <a:endParaRPr lang="en-US" sz="28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41953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3299" y="592184"/>
            <a:ext cx="2478701" cy="142820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TextBox 2"/>
          <p:cNvSpPr txBox="1"/>
          <p:nvPr/>
        </p:nvSpPr>
        <p:spPr>
          <a:xfrm>
            <a:off x="-519272" y="949366"/>
            <a:ext cx="10049691" cy="1200329"/>
          </a:xfrm>
          <a:prstGeom prst="rect">
            <a:avLst/>
          </a:prstGeom>
          <a:noFill/>
        </p:spPr>
        <p:txBody>
          <a:bodyPr wrap="square" rtlCol="0">
            <a:spAutoFit/>
          </a:bodyPr>
          <a:lstStyle/>
          <a:p>
            <a:pPr algn="r"/>
            <a:r>
              <a:rPr lang="en-US" sz="3600" b="1" dirty="0" smtClean="0">
                <a:effectLst>
                  <a:outerShdw blurRad="38100" dist="38100" dir="2700000" algn="tl">
                    <a:srgbClr val="000000">
                      <a:alpha val="43137"/>
                    </a:srgbClr>
                  </a:outerShdw>
                </a:effectLst>
              </a:rPr>
              <a:t>The Director authors his/her own script to the production of the play.</a:t>
            </a:r>
            <a:endParaRPr lang="en-US" sz="3600" b="1" dirty="0">
              <a:effectLst>
                <a:outerShdw blurRad="38100" dist="38100" dir="2700000" algn="tl">
                  <a:srgbClr val="000000">
                    <a:alpha val="43137"/>
                  </a:srgbClr>
                </a:outerShdw>
              </a:effectLst>
            </a:endParaRPr>
          </a:p>
        </p:txBody>
      </p:sp>
      <p:sp>
        <p:nvSpPr>
          <p:cNvPr id="4" name="TextBox 3"/>
          <p:cNvSpPr txBox="1"/>
          <p:nvPr/>
        </p:nvSpPr>
        <p:spPr>
          <a:xfrm>
            <a:off x="923109" y="2272939"/>
            <a:ext cx="10145486" cy="4031873"/>
          </a:xfrm>
          <a:prstGeom prst="rect">
            <a:avLst/>
          </a:prstGeom>
          <a:noFill/>
        </p:spPr>
        <p:txBody>
          <a:bodyPr wrap="square" rtlCol="0">
            <a:spAutoFit/>
          </a:bodyPr>
          <a:lstStyle/>
          <a:p>
            <a:pPr marL="571500" indent="-571500">
              <a:buFont typeface="Arial" panose="020B0604020202020204" pitchFamily="34" charset="0"/>
              <a:buChar char="•"/>
            </a:pPr>
            <a:r>
              <a:rPr lang="en-US" sz="3200" b="1" dirty="0" smtClean="0">
                <a:solidFill>
                  <a:schemeClr val="bg1"/>
                </a:solidFill>
                <a:effectLst>
                  <a:outerShdw blurRad="38100" dist="38100" dir="2700000" algn="tl">
                    <a:srgbClr val="000000">
                      <a:alpha val="43137"/>
                    </a:srgbClr>
                  </a:outerShdw>
                </a:effectLst>
              </a:rPr>
              <a:t>Generally the script is non-existent</a:t>
            </a:r>
          </a:p>
          <a:p>
            <a:pPr marL="571500" indent="-571500">
              <a:buFont typeface="Arial" panose="020B0604020202020204" pitchFamily="34" charset="0"/>
              <a:buChar char="•"/>
            </a:pPr>
            <a:r>
              <a:rPr lang="en-US" sz="3200" b="1" dirty="0" smtClean="0">
                <a:solidFill>
                  <a:schemeClr val="bg1"/>
                </a:solidFill>
                <a:effectLst>
                  <a:outerShdw blurRad="38100" dist="38100" dir="2700000" algn="tl">
                    <a:srgbClr val="000000">
                      <a:alpha val="43137"/>
                    </a:srgbClr>
                  </a:outerShdw>
                </a:effectLst>
              </a:rPr>
              <a:t>The director stages the actors and moves them to act and to create a script based on the director’s point of view (usually avant-garde).</a:t>
            </a:r>
          </a:p>
          <a:p>
            <a:pPr marL="571500" indent="-571500">
              <a:buFont typeface="Arial" panose="020B0604020202020204" pitchFamily="34" charset="0"/>
              <a:buChar char="•"/>
            </a:pPr>
            <a:r>
              <a:rPr lang="en-US" sz="3200" b="1" dirty="0" err="1" smtClean="0">
                <a:solidFill>
                  <a:schemeClr val="bg1"/>
                </a:solidFill>
                <a:effectLst>
                  <a:outerShdw blurRad="38100" dist="38100" dir="2700000" algn="tl">
                    <a:srgbClr val="000000">
                      <a:alpha val="43137"/>
                    </a:srgbClr>
                  </a:outerShdw>
                </a:effectLst>
              </a:rPr>
              <a:t>Vsevolod</a:t>
            </a:r>
            <a:r>
              <a:rPr lang="en-US" sz="3200" b="1" dirty="0" smtClean="0">
                <a:solidFill>
                  <a:schemeClr val="bg1"/>
                </a:solidFill>
                <a:effectLst>
                  <a:outerShdw blurRad="38100" dist="38100" dir="2700000" algn="tl">
                    <a:srgbClr val="000000">
                      <a:alpha val="43137"/>
                    </a:srgbClr>
                  </a:outerShdw>
                </a:effectLst>
              </a:rPr>
              <a:t> Meyerhold (1874-1940) developed a kind of theatre in which he controlled all the elements (including using a script to springboard into a new creation of his own script). </a:t>
            </a:r>
            <a:endParaRPr lang="en-U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11417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Director</a:t>
            </a:r>
            <a:br>
              <a:rPr lang="en-US" dirty="0" smtClean="0"/>
            </a:br>
            <a:r>
              <a:rPr lang="en-US" sz="2400" i="1" dirty="0" smtClean="0">
                <a:solidFill>
                  <a:schemeClr val="bg2">
                    <a:lumMod val="60000"/>
                    <a:lumOff val="40000"/>
                  </a:schemeClr>
                </a:solidFill>
              </a:rPr>
              <a:t>Auteur “Author”</a:t>
            </a:r>
            <a:endParaRPr lang="en-US" sz="2400" i="1" dirty="0">
              <a:solidFill>
                <a:schemeClr val="bg2">
                  <a:lumMod val="60000"/>
                  <a:lumOff val="40000"/>
                </a:schemeClr>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17485" y="95794"/>
            <a:ext cx="3753394" cy="217753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244891" y="2709716"/>
            <a:ext cx="11154627" cy="954107"/>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rPr>
              <a:t>Following Meyerhold’s footsteps </a:t>
            </a:r>
          </a:p>
          <a:p>
            <a:r>
              <a:rPr lang="en-US" sz="2800" b="1" dirty="0" smtClean="0">
                <a:solidFill>
                  <a:schemeClr val="bg1"/>
                </a:solidFill>
                <a:effectLst>
                  <a:outerShdw blurRad="38100" dist="38100" dir="2700000" algn="tl">
                    <a:srgbClr val="000000">
                      <a:alpha val="43137"/>
                    </a:srgbClr>
                  </a:outerShdw>
                </a:effectLst>
              </a:rPr>
              <a:t>were other avant-garde auteur directors</a:t>
            </a:r>
            <a:endParaRPr lang="en-US" sz="2800" b="1" dirty="0">
              <a:solidFill>
                <a:schemeClr val="bg1"/>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7396" y="300446"/>
            <a:ext cx="3106783" cy="23300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TextBox 9"/>
          <p:cNvSpPr txBox="1"/>
          <p:nvPr/>
        </p:nvSpPr>
        <p:spPr>
          <a:xfrm>
            <a:off x="8549665" y="4717098"/>
            <a:ext cx="3518263" cy="1261884"/>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Jerzy Grotowski</a:t>
            </a:r>
          </a:p>
          <a:p>
            <a:endParaRPr lang="en-US" sz="2400" b="1" dirty="0">
              <a:effectLst>
                <a:outerShdw blurRad="38100" dist="38100" dir="2700000" algn="tl">
                  <a:srgbClr val="000000">
                    <a:alpha val="43137"/>
                  </a:srgbClr>
                </a:outerShdw>
              </a:effectLst>
            </a:endParaRPr>
          </a:p>
          <a:p>
            <a:endParaRPr lang="en-US" sz="2400" b="1" dirty="0">
              <a:effectLst>
                <a:outerShdw blurRad="38100" dist="38100" dir="2700000" algn="tl">
                  <a:srgbClr val="000000">
                    <a:alpha val="43137"/>
                  </a:srgbClr>
                </a:outerShdw>
              </a:effectLst>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1188" y="2413146"/>
            <a:ext cx="1756954" cy="22840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13182" y="4289249"/>
            <a:ext cx="1685432" cy="249923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32670" y="3555166"/>
            <a:ext cx="1748726" cy="233225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4" name="TextBox 13"/>
          <p:cNvSpPr txBox="1"/>
          <p:nvPr/>
        </p:nvSpPr>
        <p:spPr>
          <a:xfrm>
            <a:off x="6136302" y="5989630"/>
            <a:ext cx="3291840"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Robert Wilson</a:t>
            </a:r>
            <a:endParaRPr lang="en-US" sz="2800" b="1" dirty="0">
              <a:effectLst>
                <a:outerShdw blurRad="38100" dist="38100" dir="2700000" algn="tl">
                  <a:srgbClr val="000000">
                    <a:alpha val="43137"/>
                  </a:srgbClr>
                </a:outerShdw>
              </a:effectLst>
            </a:endParaRPr>
          </a:p>
        </p:txBody>
      </p:sp>
      <p:sp>
        <p:nvSpPr>
          <p:cNvPr id="16" name="TextBox 15"/>
          <p:cNvSpPr txBox="1"/>
          <p:nvPr/>
        </p:nvSpPr>
        <p:spPr>
          <a:xfrm>
            <a:off x="452606" y="5653339"/>
            <a:ext cx="3039292" cy="523220"/>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Richard Foreman</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96776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19" y="4798235"/>
            <a:ext cx="9613859" cy="453051"/>
          </a:xfrm>
        </p:spPr>
        <p:txBody>
          <a:bodyPr>
            <a:noAutofit/>
          </a:bodyPr>
          <a:lstStyle/>
          <a:p>
            <a:r>
              <a:rPr lang="en-US" sz="3600" dirty="0" smtClean="0"/>
              <a:t>The Postmodern Director</a:t>
            </a:r>
            <a:endParaRPr lang="en-US" sz="3600" dirty="0"/>
          </a:p>
        </p:txBody>
      </p:sp>
      <p:sp>
        <p:nvSpPr>
          <p:cNvPr id="4" name="Text Placeholder 3"/>
          <p:cNvSpPr>
            <a:spLocks noGrp="1"/>
          </p:cNvSpPr>
          <p:nvPr>
            <p:ph type="body" sz="half" idx="2"/>
          </p:nvPr>
        </p:nvSpPr>
        <p:spPr/>
        <p:txBody>
          <a:bodyPr>
            <a:normAutofit/>
          </a:bodyPr>
          <a:lstStyle/>
          <a:p>
            <a:r>
              <a:rPr lang="en-US" sz="2800" i="1" dirty="0" smtClean="0">
                <a:solidFill>
                  <a:schemeClr val="bg2">
                    <a:lumMod val="60000"/>
                    <a:lumOff val="40000"/>
                  </a:schemeClr>
                </a:solidFill>
              </a:rPr>
              <a:t>“The Taboo/Experimental Director”</a:t>
            </a:r>
            <a:endParaRPr lang="en-US" sz="2800" i="1" dirty="0">
              <a:solidFill>
                <a:schemeClr val="bg2">
                  <a:lumMod val="60000"/>
                  <a:lumOff val="40000"/>
                </a:scheme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0160" y="4280784"/>
            <a:ext cx="3291840" cy="192180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TextBox 9"/>
          <p:cNvSpPr txBox="1"/>
          <p:nvPr/>
        </p:nvSpPr>
        <p:spPr>
          <a:xfrm>
            <a:off x="828365" y="294770"/>
            <a:ext cx="9761258" cy="4124206"/>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Three Approaches to Directing:</a:t>
            </a:r>
          </a:p>
          <a:p>
            <a:endParaRPr lang="en-US" sz="1200" b="1" dirty="0" smtClean="0">
              <a:effectLst>
                <a:outerShdw blurRad="38100" dist="38100" dir="2700000" algn="tl">
                  <a:srgbClr val="000000">
                    <a:alpha val="43137"/>
                  </a:srgbClr>
                </a:outerShdw>
              </a:effectLst>
            </a:endParaRPr>
          </a:p>
          <a:p>
            <a:pPr marL="514350" indent="-514350">
              <a:buFont typeface="+mj-lt"/>
              <a:buAutoNum type="arabicPeriod"/>
            </a:pPr>
            <a:r>
              <a:rPr lang="en-US" sz="2800" b="1" dirty="0" smtClean="0">
                <a:solidFill>
                  <a:schemeClr val="bg1"/>
                </a:solidFill>
                <a:effectLst>
                  <a:outerShdw blurRad="38100" dist="38100" dir="2700000" algn="tl">
                    <a:srgbClr val="000000">
                      <a:alpha val="43137"/>
                    </a:srgbClr>
                  </a:outerShdw>
                </a:effectLst>
              </a:rPr>
              <a:t>Traditional – </a:t>
            </a:r>
            <a:r>
              <a:rPr lang="en-US" sz="2800" b="1" i="1" dirty="0" smtClean="0">
                <a:solidFill>
                  <a:schemeClr val="bg1"/>
                </a:solidFill>
                <a:effectLst>
                  <a:outerShdw blurRad="38100" dist="38100" dir="2700000" algn="tl">
                    <a:srgbClr val="000000">
                      <a:alpha val="43137"/>
                    </a:srgbClr>
                  </a:outerShdw>
                </a:effectLst>
              </a:rPr>
              <a:t>The text-based method</a:t>
            </a:r>
          </a:p>
          <a:p>
            <a:pPr marL="514350" indent="-514350">
              <a:buFont typeface="+mj-lt"/>
              <a:buAutoNum type="arabicPeriod"/>
            </a:pPr>
            <a:endParaRPr lang="en-US" b="1" i="1" dirty="0" smtClean="0">
              <a:solidFill>
                <a:schemeClr val="bg1"/>
              </a:solidFill>
              <a:effectLst>
                <a:outerShdw blurRad="38100" dist="38100" dir="2700000" algn="tl">
                  <a:srgbClr val="000000">
                    <a:alpha val="43137"/>
                  </a:srgbClr>
                </a:outerShdw>
              </a:effectLst>
            </a:endParaRPr>
          </a:p>
          <a:p>
            <a:pPr marL="514350" indent="-514350">
              <a:buFont typeface="+mj-lt"/>
              <a:buAutoNum type="arabicPeriod"/>
            </a:pPr>
            <a:r>
              <a:rPr lang="en-US" sz="2800" b="1" dirty="0" smtClean="0">
                <a:solidFill>
                  <a:schemeClr val="bg1"/>
                </a:solidFill>
                <a:effectLst>
                  <a:outerShdw blurRad="38100" dist="38100" dir="2700000" algn="tl">
                    <a:srgbClr val="000000">
                      <a:alpha val="43137"/>
                    </a:srgbClr>
                  </a:outerShdw>
                </a:effectLst>
              </a:rPr>
              <a:t>Auteur – </a:t>
            </a:r>
            <a:r>
              <a:rPr lang="en-US" sz="2800" b="1" i="1" dirty="0" smtClean="0">
                <a:solidFill>
                  <a:schemeClr val="bg1"/>
                </a:solidFill>
                <a:effectLst>
                  <a:outerShdw blurRad="38100" dist="38100" dir="2700000" algn="tl">
                    <a:srgbClr val="000000">
                      <a:alpha val="43137"/>
                    </a:srgbClr>
                  </a:outerShdw>
                </a:effectLst>
              </a:rPr>
              <a:t>Author Directors who put their own message into the script</a:t>
            </a:r>
          </a:p>
          <a:p>
            <a:pPr marL="514350" indent="-514350">
              <a:buFont typeface="+mj-lt"/>
              <a:buAutoNum type="arabicPeriod"/>
            </a:pPr>
            <a:endParaRPr lang="en-US" b="1" i="1" dirty="0" smtClean="0">
              <a:solidFill>
                <a:schemeClr val="bg1"/>
              </a:solidFill>
              <a:effectLst>
                <a:outerShdw blurRad="38100" dist="38100" dir="2700000" algn="tl">
                  <a:srgbClr val="000000">
                    <a:alpha val="43137"/>
                  </a:srgbClr>
                </a:outerShdw>
              </a:effectLst>
            </a:endParaRPr>
          </a:p>
          <a:p>
            <a:pPr marL="514350" indent="-514350">
              <a:buFont typeface="+mj-lt"/>
              <a:buAutoNum type="arabicPeriod"/>
            </a:pPr>
            <a:r>
              <a:rPr lang="en-US" sz="2800" b="1" dirty="0" smtClean="0">
                <a:solidFill>
                  <a:schemeClr val="bg1"/>
                </a:solidFill>
                <a:effectLst>
                  <a:outerShdw blurRad="38100" dist="38100" dir="2700000" algn="tl">
                    <a:srgbClr val="000000">
                      <a:alpha val="43137"/>
                    </a:srgbClr>
                  </a:outerShdw>
                </a:effectLst>
              </a:rPr>
              <a:t>Postmodern – </a:t>
            </a:r>
            <a:r>
              <a:rPr lang="en-US" sz="2800" b="1" i="1" dirty="0" smtClean="0">
                <a:solidFill>
                  <a:schemeClr val="bg1"/>
                </a:solidFill>
                <a:effectLst>
                  <a:outerShdw blurRad="38100" dist="38100" dir="2700000" algn="tl">
                    <a:srgbClr val="000000">
                      <a:alpha val="43137"/>
                    </a:srgbClr>
                  </a:outerShdw>
                </a:effectLst>
              </a:rPr>
              <a:t>Began in late 19</a:t>
            </a:r>
            <a:r>
              <a:rPr lang="en-US" sz="2800" b="1" i="1" baseline="30000" dirty="0" smtClean="0">
                <a:solidFill>
                  <a:schemeClr val="bg1"/>
                </a:solidFill>
                <a:effectLst>
                  <a:outerShdw blurRad="38100" dist="38100" dir="2700000" algn="tl">
                    <a:srgbClr val="000000">
                      <a:alpha val="43137"/>
                    </a:srgbClr>
                  </a:outerShdw>
                </a:effectLst>
              </a:rPr>
              <a:t>th</a:t>
            </a:r>
            <a:r>
              <a:rPr lang="en-US" sz="2800" b="1" i="1" dirty="0" smtClean="0">
                <a:solidFill>
                  <a:schemeClr val="bg1"/>
                </a:solidFill>
                <a:effectLst>
                  <a:outerShdw blurRad="38100" dist="38100" dir="2700000" algn="tl">
                    <a:srgbClr val="000000">
                      <a:alpha val="43137"/>
                    </a:srgbClr>
                  </a:outerShdw>
                </a:effectLst>
              </a:rPr>
              <a:t> century with directing that broke long held taboos (avant-garde, experimental &amp; others)</a:t>
            </a:r>
            <a:endParaRPr lang="en-US" sz="28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89996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3299" y="592184"/>
            <a:ext cx="2478701" cy="142820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TextBox 2"/>
          <p:cNvSpPr txBox="1"/>
          <p:nvPr/>
        </p:nvSpPr>
        <p:spPr>
          <a:xfrm>
            <a:off x="1140823" y="158585"/>
            <a:ext cx="8290560" cy="2862322"/>
          </a:xfrm>
          <a:prstGeom prst="rect">
            <a:avLst/>
          </a:prstGeom>
          <a:noFill/>
        </p:spPr>
        <p:txBody>
          <a:bodyPr wrap="square" rtlCol="0">
            <a:spAutoFit/>
          </a:bodyPr>
          <a:lstStyle/>
          <a:p>
            <a:pPr algn="r"/>
            <a:r>
              <a:rPr lang="en-US" sz="3600" b="1" dirty="0" smtClean="0">
                <a:effectLst>
                  <a:outerShdw blurRad="38100" dist="38100" dir="2700000" algn="tl">
                    <a:srgbClr val="000000">
                      <a:alpha val="43137"/>
                    </a:srgbClr>
                  </a:outerShdw>
                </a:effectLst>
              </a:rPr>
              <a:t>The Postmodern Directors’ subject matter included explicit sexual content, social diseases, the subjugation of women, and the hypocrisy of some religious figures.</a:t>
            </a:r>
            <a:endParaRPr lang="en-US" sz="3600" b="1" dirty="0">
              <a:effectLst>
                <a:outerShdw blurRad="38100" dist="38100" dir="2700000" algn="tl">
                  <a:srgbClr val="000000">
                    <a:alpha val="43137"/>
                  </a:srgbClr>
                </a:outerShdw>
              </a:effectLst>
            </a:endParaRPr>
          </a:p>
        </p:txBody>
      </p:sp>
      <p:sp>
        <p:nvSpPr>
          <p:cNvPr id="4" name="TextBox 3"/>
          <p:cNvSpPr txBox="1"/>
          <p:nvPr/>
        </p:nvSpPr>
        <p:spPr>
          <a:xfrm>
            <a:off x="261255" y="3213464"/>
            <a:ext cx="12035248" cy="2616101"/>
          </a:xfrm>
          <a:prstGeom prst="rect">
            <a:avLst/>
          </a:prstGeom>
          <a:noFill/>
        </p:spPr>
        <p:txBody>
          <a:bodyPr wrap="square" rtlCol="0">
            <a:spAutoFit/>
          </a:bodyPr>
          <a:lstStyle/>
          <a:p>
            <a:pPr marL="571500" indent="-571500">
              <a:buFont typeface="Arial" panose="020B0604020202020204" pitchFamily="34" charset="0"/>
              <a:buChar char="•"/>
            </a:pPr>
            <a:r>
              <a:rPr lang="en-US" sz="3200" b="1" i="1" u="sng" dirty="0" smtClean="0">
                <a:solidFill>
                  <a:schemeClr val="bg1"/>
                </a:solidFill>
                <a:effectLst>
                  <a:outerShdw blurRad="38100" dist="38100" dir="2700000" algn="tl">
                    <a:srgbClr val="000000">
                      <a:alpha val="43137"/>
                    </a:srgbClr>
                  </a:outerShdw>
                </a:effectLst>
              </a:rPr>
              <a:t>Deconstruction</a:t>
            </a:r>
            <a:r>
              <a:rPr lang="en-US" sz="3200" b="1" dirty="0" smtClean="0">
                <a:solidFill>
                  <a:schemeClr val="bg1"/>
                </a:solidFill>
                <a:effectLst>
                  <a:outerShdw blurRad="38100" dist="38100" dir="2700000" algn="tl">
                    <a:srgbClr val="000000">
                      <a:alpha val="43137"/>
                    </a:srgbClr>
                  </a:outerShdw>
                </a:effectLst>
              </a:rPr>
              <a:t> of scripts where text could be altered, deleted, re-arranged or taken out of context</a:t>
            </a:r>
          </a:p>
          <a:p>
            <a:pPr marL="571500" indent="-571500">
              <a:buFont typeface="Arial" panose="020B0604020202020204" pitchFamily="34" charset="0"/>
              <a:buChar char="•"/>
            </a:pPr>
            <a:endParaRPr lang="en-US" b="1" dirty="0" smtClean="0">
              <a:solidFill>
                <a:schemeClr val="bg1"/>
              </a:solidFill>
              <a:effectLst>
                <a:outerShdw blurRad="38100" dist="38100" dir="2700000" algn="tl">
                  <a:srgbClr val="000000">
                    <a:alpha val="43137"/>
                  </a:srgbClr>
                </a:outerShdw>
              </a:effectLst>
            </a:endParaRPr>
          </a:p>
          <a:p>
            <a:pPr marL="571500" indent="-571500">
              <a:buFont typeface="Arial" panose="020B0604020202020204" pitchFamily="34" charset="0"/>
              <a:buChar char="•"/>
            </a:pPr>
            <a:r>
              <a:rPr lang="en-US" sz="3200" b="1" dirty="0" smtClean="0">
                <a:solidFill>
                  <a:schemeClr val="bg1"/>
                </a:solidFill>
                <a:effectLst>
                  <a:outerShdw blurRad="38100" dist="38100" dir="2700000" algn="tl">
                    <a:srgbClr val="000000">
                      <a:alpha val="43137"/>
                    </a:srgbClr>
                  </a:outerShdw>
                </a:effectLst>
              </a:rPr>
              <a:t>Abandonment of narrative or linear structure of the play</a:t>
            </a:r>
          </a:p>
          <a:p>
            <a:pPr marL="571500" indent="-571500">
              <a:buFont typeface="Arial" panose="020B0604020202020204" pitchFamily="34" charset="0"/>
              <a:buChar char="•"/>
            </a:pPr>
            <a:endParaRPr lang="en-US" b="1" dirty="0" smtClean="0">
              <a:solidFill>
                <a:schemeClr val="bg1"/>
              </a:solidFill>
              <a:effectLst>
                <a:outerShdw blurRad="38100" dist="38100" dir="2700000" algn="tl">
                  <a:srgbClr val="000000">
                    <a:alpha val="43137"/>
                  </a:srgbClr>
                </a:outerShdw>
              </a:effectLst>
            </a:endParaRPr>
          </a:p>
          <a:p>
            <a:pPr marL="571500" indent="-571500">
              <a:buFont typeface="Arial" panose="020B0604020202020204" pitchFamily="34" charset="0"/>
              <a:buChar char="•"/>
            </a:pPr>
            <a:r>
              <a:rPr lang="en-US" sz="3200" b="1" dirty="0" smtClean="0">
                <a:solidFill>
                  <a:schemeClr val="bg1"/>
                </a:solidFill>
                <a:effectLst>
                  <a:outerShdw blurRad="38100" dist="38100" dir="2700000" algn="tl">
                    <a:srgbClr val="000000">
                      <a:alpha val="43137"/>
                    </a:srgbClr>
                  </a:outerShdw>
                </a:effectLst>
              </a:rPr>
              <a:t>Unfamiliar, cross-gender, multicultural casting  </a:t>
            </a:r>
            <a:endParaRPr lang="en-U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00479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Director and the Production</a:t>
            </a:r>
            <a:br>
              <a:rPr lang="en-US" dirty="0" smtClean="0"/>
            </a:br>
            <a:r>
              <a:rPr lang="en-US" sz="2800" i="1" dirty="0" smtClean="0">
                <a:solidFill>
                  <a:schemeClr val="bg2">
                    <a:lumMod val="60000"/>
                    <a:lumOff val="40000"/>
                  </a:schemeClr>
                </a:solidFill>
              </a:rPr>
              <a:t>The Physical Production</a:t>
            </a:r>
            <a:endParaRPr lang="en-US" sz="2800" i="1" dirty="0">
              <a:solidFill>
                <a:schemeClr val="bg2">
                  <a:lumMod val="60000"/>
                  <a:lumOff val="40000"/>
                </a:schemeClr>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17485" y="95794"/>
            <a:ext cx="3753394" cy="217753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610651" y="2819819"/>
            <a:ext cx="11189463"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The Director must work with the designers of the play.</a:t>
            </a:r>
            <a:endParaRPr lang="en-US" sz="3200" b="1" dirty="0">
              <a:effectLst>
                <a:outerShdw blurRad="38100" dist="38100" dir="2700000" algn="tl">
                  <a:srgbClr val="000000">
                    <a:alpha val="43137"/>
                  </a:srgbClr>
                </a:outerShdw>
              </a:effectLst>
            </a:endParaRPr>
          </a:p>
        </p:txBody>
      </p:sp>
      <p:sp>
        <p:nvSpPr>
          <p:cNvPr id="16" name="TextBox 15"/>
          <p:cNvSpPr txBox="1"/>
          <p:nvPr/>
        </p:nvSpPr>
        <p:spPr>
          <a:xfrm>
            <a:off x="680321" y="3631474"/>
            <a:ext cx="10867245" cy="1754326"/>
          </a:xfrm>
          <a:prstGeom prst="rect">
            <a:avLst/>
          </a:prstGeom>
          <a:noFill/>
        </p:spPr>
        <p:txBody>
          <a:bodyPr wrap="square" rtlCol="0">
            <a:spAutoFit/>
          </a:bodyPr>
          <a:lstStyle/>
          <a:p>
            <a:pPr marL="457200" indent="-457200">
              <a:buFont typeface="Arial" panose="020B0604020202020204" pitchFamily="34" charset="0"/>
              <a:buChar char="•"/>
            </a:pPr>
            <a:r>
              <a:rPr lang="en-US" sz="3600" b="1" dirty="0" smtClean="0">
                <a:solidFill>
                  <a:schemeClr val="bg1"/>
                </a:solidFill>
                <a:effectLst>
                  <a:outerShdw blurRad="38100" dist="38100" dir="2700000" algn="tl">
                    <a:srgbClr val="000000">
                      <a:alpha val="43137"/>
                    </a:srgbClr>
                  </a:outerShdw>
                </a:effectLst>
              </a:rPr>
              <a:t>The Director confers with the costume, scene, lighting and sound designers to give visual shape and substance to the director’s concept.</a:t>
            </a:r>
            <a:endParaRPr lang="en-US"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9908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Director</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17485" y="95794"/>
            <a:ext cx="3753394" cy="217753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4285" y="2169616"/>
            <a:ext cx="3169921" cy="19812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610652" y="2908999"/>
            <a:ext cx="11189463" cy="584775"/>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The Director is the                    eye of the audience. </a:t>
            </a:r>
            <a:endParaRPr lang="en-US" sz="3200" b="1" dirty="0">
              <a:solidFill>
                <a:schemeClr val="bg1"/>
              </a:solidFill>
              <a:effectLst>
                <a:outerShdw blurRad="38100" dist="38100" dir="2700000" algn="tl">
                  <a:srgbClr val="000000">
                    <a:alpha val="43137"/>
                  </a:srgbClr>
                </a:outerShdw>
              </a:effectLst>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1736" y="4305239"/>
            <a:ext cx="2682971" cy="1996507"/>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8870" y="4386924"/>
            <a:ext cx="1850830" cy="1833136"/>
          </a:xfrm>
          <a:prstGeom prst="rect">
            <a:avLst/>
          </a:prstGeom>
        </p:spPr>
      </p:pic>
      <p:sp>
        <p:nvSpPr>
          <p:cNvPr id="16" name="TextBox 15"/>
          <p:cNvSpPr txBox="1"/>
          <p:nvPr/>
        </p:nvSpPr>
        <p:spPr>
          <a:xfrm>
            <a:off x="610651" y="5120639"/>
            <a:ext cx="11407177" cy="584775"/>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The Director    shapes    a production for an audience.</a:t>
            </a:r>
            <a:endParaRPr lang="en-U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5146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Director’s work with </a:t>
            </a:r>
            <a:br>
              <a:rPr lang="en-US" dirty="0" smtClean="0"/>
            </a:br>
            <a:r>
              <a:rPr lang="en-US" dirty="0" smtClean="0"/>
              <a:t>the Performers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17485" y="95794"/>
            <a:ext cx="3753394" cy="217753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610652" y="2638371"/>
            <a:ext cx="11189463" cy="584775"/>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The Director casts the play.</a:t>
            </a:r>
            <a:endParaRPr lang="en-US" sz="3200" b="1" dirty="0">
              <a:solidFill>
                <a:schemeClr val="bg1"/>
              </a:solidFill>
              <a:effectLst>
                <a:outerShdw blurRad="38100" dist="38100" dir="2700000" algn="tl">
                  <a:srgbClr val="000000">
                    <a:alpha val="43137"/>
                  </a:srgbClr>
                </a:outerShdw>
              </a:effectLst>
            </a:endParaRPr>
          </a:p>
        </p:txBody>
      </p:sp>
      <p:sp>
        <p:nvSpPr>
          <p:cNvPr id="16" name="TextBox 15"/>
          <p:cNvSpPr txBox="1"/>
          <p:nvPr/>
        </p:nvSpPr>
        <p:spPr>
          <a:xfrm>
            <a:off x="610652" y="3422467"/>
            <a:ext cx="11407177" cy="2677656"/>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The Director supervises all rehearsals.</a:t>
            </a:r>
          </a:p>
          <a:p>
            <a:endParaRPr lang="en-US" sz="2000" b="1" dirty="0" smtClean="0">
              <a:solidFill>
                <a:schemeClr val="bg1"/>
              </a:solidFill>
              <a:effectLst>
                <a:outerShdw blurRad="38100" dist="38100" dir="2700000" algn="tl">
                  <a:srgbClr val="000000">
                    <a:alpha val="43137"/>
                  </a:srgbClr>
                </a:outerShdw>
              </a:effectLst>
            </a:endParaRPr>
          </a:p>
          <a:p>
            <a:r>
              <a:rPr lang="en-US" sz="3200" b="1" dirty="0" smtClean="0">
                <a:solidFill>
                  <a:schemeClr val="bg1"/>
                </a:solidFill>
                <a:effectLst>
                  <a:outerShdw blurRad="38100" dist="38100" dir="2700000" algn="tl">
                    <a:srgbClr val="000000">
                      <a:alpha val="43137"/>
                    </a:srgbClr>
                  </a:outerShdw>
                </a:effectLst>
              </a:rPr>
              <a:t>The Director blocks the actors.</a:t>
            </a:r>
          </a:p>
          <a:p>
            <a:pPr marL="457200" indent="-457200">
              <a:buFont typeface="Arial" panose="020B0604020202020204" pitchFamily="34" charset="0"/>
              <a:buChar char="•"/>
            </a:pPr>
            <a:r>
              <a:rPr lang="en-US" sz="2800" b="1" u="sng" dirty="0" smtClean="0">
                <a:effectLst>
                  <a:outerShdw blurRad="38100" dist="38100" dir="2700000" algn="tl">
                    <a:srgbClr val="000000">
                      <a:alpha val="43137"/>
                    </a:srgbClr>
                  </a:outerShdw>
                </a:effectLst>
              </a:rPr>
              <a:t>Blocking</a:t>
            </a:r>
            <a:r>
              <a:rPr lang="en-US" sz="2800" b="1" dirty="0" smtClean="0">
                <a:effectLst>
                  <a:outerShdw blurRad="38100" dist="38100" dir="2700000" algn="tl">
                    <a:srgbClr val="000000">
                      <a:alpha val="43137"/>
                    </a:srgbClr>
                  </a:outerShdw>
                </a:effectLst>
              </a:rPr>
              <a:t>: Pattern and arrangement of performers’ movements onstage with respect to each other and to the stage space set by the director. </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84364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Director’s work with </a:t>
            </a:r>
            <a:br>
              <a:rPr lang="en-US" dirty="0" smtClean="0"/>
            </a:br>
            <a:r>
              <a:rPr lang="en-US" dirty="0" smtClean="0"/>
              <a:t>the Performers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17485" y="95794"/>
            <a:ext cx="3753394" cy="217753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162811" y="1967473"/>
            <a:ext cx="11189463" cy="707886"/>
          </a:xfrm>
          <a:prstGeom prst="rect">
            <a:avLst/>
          </a:prstGeom>
          <a:noFill/>
        </p:spPr>
        <p:txBody>
          <a:bodyPr wrap="square" rtlCol="0">
            <a:spAutoFit/>
          </a:bodyPr>
          <a:lstStyle/>
          <a:p>
            <a:r>
              <a:rPr lang="en-US" sz="4000" b="1" u="sng" dirty="0" smtClean="0">
                <a:effectLst>
                  <a:outerShdw blurRad="38100" dist="38100" dir="2700000" algn="tl">
                    <a:srgbClr val="000000">
                      <a:alpha val="43137"/>
                    </a:srgbClr>
                  </a:outerShdw>
                </a:effectLst>
              </a:rPr>
              <a:t>Casting</a:t>
            </a:r>
            <a:endParaRPr lang="en-US" sz="4000" b="1" dirty="0">
              <a:effectLst>
                <a:outerShdw blurRad="38100" dist="38100" dir="2700000" algn="tl">
                  <a:srgbClr val="000000">
                    <a:alpha val="43137"/>
                  </a:srgbClr>
                </a:outerShdw>
              </a:effectLst>
            </a:endParaRPr>
          </a:p>
        </p:txBody>
      </p:sp>
      <p:sp>
        <p:nvSpPr>
          <p:cNvPr id="16" name="TextBox 15"/>
          <p:cNvSpPr txBox="1"/>
          <p:nvPr/>
        </p:nvSpPr>
        <p:spPr>
          <a:xfrm>
            <a:off x="162811" y="2675359"/>
            <a:ext cx="11846309" cy="3970318"/>
          </a:xfrm>
          <a:prstGeom prst="rect">
            <a:avLst/>
          </a:prstGeom>
          <a:noFill/>
        </p:spPr>
        <p:txBody>
          <a:bodyPr wrap="square" rtlCol="0">
            <a:spAutoFit/>
          </a:bodyPr>
          <a:lstStyle/>
          <a:p>
            <a:r>
              <a:rPr lang="en-US" sz="3600" b="1" i="1" u="sng" dirty="0" smtClean="0">
                <a:solidFill>
                  <a:schemeClr val="bg1"/>
                </a:solidFill>
                <a:effectLst>
                  <a:outerShdw blurRad="38100" dist="38100" dir="2700000" algn="tl">
                    <a:srgbClr val="000000">
                      <a:alpha val="43137"/>
                    </a:srgbClr>
                  </a:outerShdw>
                </a:effectLst>
              </a:rPr>
              <a:t>Casting</a:t>
            </a:r>
            <a:r>
              <a:rPr lang="en-US" sz="3600" b="1" dirty="0" smtClean="0">
                <a:solidFill>
                  <a:schemeClr val="bg1"/>
                </a:solidFill>
                <a:effectLst>
                  <a:outerShdw blurRad="38100" dist="38100" dir="2700000" algn="tl">
                    <a:srgbClr val="000000">
                      <a:alpha val="43137"/>
                    </a:srgbClr>
                  </a:outerShdw>
                </a:effectLst>
              </a:rPr>
              <a:t> is fitting performers into the roles of the play.</a:t>
            </a:r>
          </a:p>
          <a:p>
            <a:endParaRPr lang="en-US" sz="800" b="1" dirty="0" smtClean="0">
              <a:solidFill>
                <a:schemeClr val="bg1"/>
              </a:solidFill>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800" b="1" i="1" u="sng" dirty="0" smtClean="0">
                <a:solidFill>
                  <a:schemeClr val="bg1"/>
                </a:solidFill>
                <a:effectLst>
                  <a:outerShdw blurRad="38100" dist="38100" dir="2700000" algn="tl">
                    <a:srgbClr val="000000">
                      <a:alpha val="43137"/>
                    </a:srgbClr>
                  </a:outerShdw>
                </a:effectLst>
              </a:rPr>
              <a:t>Typecasting</a:t>
            </a:r>
            <a:r>
              <a:rPr lang="en-US" sz="2800" b="1" i="1" dirty="0" smtClean="0">
                <a:solidFill>
                  <a:schemeClr val="bg1"/>
                </a:solidFill>
                <a:effectLst>
                  <a:outerShdw blurRad="38100" dist="38100" dir="2700000" algn="tl">
                    <a:srgbClr val="000000">
                      <a:alpha val="43137"/>
                    </a:srgbClr>
                  </a:outerShdw>
                </a:effectLst>
              </a:rPr>
              <a:t>-</a:t>
            </a:r>
            <a:r>
              <a:rPr lang="en-US" sz="2800" b="1" dirty="0" smtClean="0">
                <a:solidFill>
                  <a:schemeClr val="bg1"/>
                </a:solidFill>
                <a:effectLst>
                  <a:outerShdw blurRad="38100" dist="38100" dir="2700000" algn="tl">
                    <a:srgbClr val="000000">
                      <a:alpha val="43137"/>
                    </a:srgbClr>
                  </a:outerShdw>
                </a:effectLst>
              </a:rPr>
              <a:t>the performer closely resembles the characteristics of the role of the character in the play</a:t>
            </a:r>
          </a:p>
          <a:p>
            <a:pPr marL="457200" indent="-457200">
              <a:buFont typeface="Arial" panose="020B0604020202020204" pitchFamily="34" charset="0"/>
              <a:buChar char="•"/>
            </a:pPr>
            <a:endParaRPr lang="en-US" sz="800" b="1" dirty="0" smtClean="0">
              <a:solidFill>
                <a:schemeClr val="bg1"/>
              </a:solidFill>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800" b="1" i="1" u="sng" dirty="0" smtClean="0">
                <a:solidFill>
                  <a:schemeClr val="bg1"/>
                </a:solidFill>
                <a:effectLst>
                  <a:outerShdw blurRad="38100" dist="38100" dir="2700000" algn="tl">
                    <a:srgbClr val="000000">
                      <a:alpha val="43137"/>
                    </a:srgbClr>
                  </a:outerShdw>
                </a:effectLst>
              </a:rPr>
              <a:t>Casting against type</a:t>
            </a:r>
            <a:r>
              <a:rPr lang="en-US" sz="2800" b="1" dirty="0" smtClean="0">
                <a:solidFill>
                  <a:schemeClr val="bg1"/>
                </a:solidFill>
                <a:effectLst>
                  <a:outerShdw blurRad="38100" dist="38100" dir="2700000" algn="tl">
                    <a:srgbClr val="000000">
                      <a:alpha val="43137"/>
                    </a:srgbClr>
                  </a:outerShdw>
                </a:effectLst>
              </a:rPr>
              <a:t>-used for comic or satiric purposes</a:t>
            </a:r>
          </a:p>
          <a:p>
            <a:pPr marL="457200" indent="-457200">
              <a:buFont typeface="Arial" panose="020B0604020202020204" pitchFamily="34" charset="0"/>
              <a:buChar char="•"/>
            </a:pPr>
            <a:endParaRPr lang="en-US" sz="800" b="1" dirty="0" smtClean="0">
              <a:solidFill>
                <a:schemeClr val="bg1"/>
              </a:solidFill>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800" b="1" i="1" u="sng" dirty="0" smtClean="0">
                <a:solidFill>
                  <a:schemeClr val="bg1"/>
                </a:solidFill>
                <a:effectLst>
                  <a:outerShdw blurRad="38100" dist="38100" dir="2700000" algn="tl">
                    <a:srgbClr val="000000">
                      <a:alpha val="43137"/>
                    </a:srgbClr>
                  </a:outerShdw>
                </a:effectLst>
              </a:rPr>
              <a:t>Audition for a play</a:t>
            </a:r>
            <a:r>
              <a:rPr lang="en-US" sz="2800" b="1" dirty="0" smtClean="0">
                <a:solidFill>
                  <a:schemeClr val="bg1"/>
                </a:solidFill>
                <a:effectLst>
                  <a:outerShdw blurRad="38100" dist="38100" dir="2700000" algn="tl">
                    <a:srgbClr val="000000">
                      <a:alpha val="43137"/>
                    </a:srgbClr>
                  </a:outerShdw>
                </a:effectLst>
              </a:rPr>
              <a:t>-actors try-out for a role in the play</a:t>
            </a:r>
          </a:p>
          <a:p>
            <a:pPr marL="457200" indent="-457200">
              <a:buFont typeface="Arial" panose="020B0604020202020204" pitchFamily="34" charset="0"/>
              <a:buChar char="•"/>
            </a:pPr>
            <a:endParaRPr lang="en-US" sz="800" b="1" dirty="0" smtClean="0">
              <a:solidFill>
                <a:schemeClr val="bg1"/>
              </a:solidFill>
              <a:effectLst>
                <a:outerShdw blurRad="38100" dist="38100" dir="2700000" algn="tl">
                  <a:srgbClr val="000000">
                    <a:alpha val="43137"/>
                  </a:srgbClr>
                </a:outerShdw>
              </a:effectLst>
            </a:endParaRPr>
          </a:p>
          <a:p>
            <a:pPr marL="914400" lvl="1" indent="-457200">
              <a:buFont typeface="Arial" panose="020B0604020202020204" pitchFamily="34" charset="0"/>
              <a:buChar char="•"/>
            </a:pPr>
            <a:r>
              <a:rPr lang="en-US" sz="2400" b="1" dirty="0" smtClean="0">
                <a:effectLst>
                  <a:outerShdw blurRad="38100" dist="38100" dir="2700000" algn="tl">
                    <a:srgbClr val="000000">
                      <a:alpha val="43137"/>
                    </a:srgbClr>
                  </a:outerShdw>
                </a:effectLst>
              </a:rPr>
              <a:t>Historically, acting companies or guilds were formed which </a:t>
            </a:r>
          </a:p>
          <a:p>
            <a:pPr lvl="2"/>
            <a:r>
              <a:rPr lang="en-US" sz="2400" b="1" dirty="0" smtClean="0">
                <a:effectLst>
                  <a:outerShdw blurRad="38100" dist="38100" dir="2700000" algn="tl">
                    <a:srgbClr val="000000">
                      <a:alpha val="43137"/>
                    </a:srgbClr>
                  </a:outerShdw>
                </a:effectLst>
              </a:rPr>
              <a:t>avoided the need to have actors audition for a role in the play </a:t>
            </a:r>
          </a:p>
          <a:p>
            <a:pPr lvl="2"/>
            <a:r>
              <a:rPr lang="en-US" sz="2400" b="1" dirty="0" smtClean="0">
                <a:effectLst>
                  <a:outerShdw blurRad="38100" dist="38100" dir="2700000" algn="tl">
                    <a:srgbClr val="000000">
                      <a:alpha val="43137"/>
                    </a:srgbClr>
                  </a:outerShdw>
                </a:effectLst>
              </a:rPr>
              <a:t>as is regularly practiced today, except for some famous “stars”</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0329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Director’s work with </a:t>
            </a:r>
            <a:br>
              <a:rPr lang="en-US" dirty="0" smtClean="0"/>
            </a:br>
            <a:r>
              <a:rPr lang="en-US" dirty="0" smtClean="0"/>
              <a:t>the Performers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17485" y="95794"/>
            <a:ext cx="3753394" cy="217753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162811" y="1967473"/>
            <a:ext cx="11189463" cy="707886"/>
          </a:xfrm>
          <a:prstGeom prst="rect">
            <a:avLst/>
          </a:prstGeom>
          <a:noFill/>
        </p:spPr>
        <p:txBody>
          <a:bodyPr wrap="square" rtlCol="0">
            <a:spAutoFit/>
          </a:bodyPr>
          <a:lstStyle/>
          <a:p>
            <a:r>
              <a:rPr lang="en-US" sz="4000" b="1" u="sng" dirty="0" smtClean="0">
                <a:effectLst>
                  <a:outerShdw blurRad="38100" dist="38100" dir="2700000" algn="tl">
                    <a:srgbClr val="000000">
                      <a:alpha val="43137"/>
                    </a:srgbClr>
                  </a:outerShdw>
                </a:effectLst>
              </a:rPr>
              <a:t>Rehearsals</a:t>
            </a:r>
            <a:endParaRPr lang="en-US" sz="4000" b="1" dirty="0">
              <a:effectLst>
                <a:outerShdw blurRad="38100" dist="38100" dir="2700000" algn="tl">
                  <a:srgbClr val="000000">
                    <a:alpha val="43137"/>
                  </a:srgbClr>
                </a:outerShdw>
              </a:effectLst>
            </a:endParaRPr>
          </a:p>
        </p:txBody>
      </p:sp>
      <p:sp>
        <p:nvSpPr>
          <p:cNvPr id="16" name="TextBox 15"/>
          <p:cNvSpPr txBox="1"/>
          <p:nvPr/>
        </p:nvSpPr>
        <p:spPr>
          <a:xfrm>
            <a:off x="572115" y="2675359"/>
            <a:ext cx="11189462" cy="4154984"/>
          </a:xfrm>
          <a:prstGeom prst="rect">
            <a:avLst/>
          </a:prstGeom>
          <a:noFill/>
        </p:spPr>
        <p:txBody>
          <a:bodyPr wrap="square" rtlCol="0">
            <a:spAutoFit/>
          </a:bodyPr>
          <a:lstStyle/>
          <a:p>
            <a:r>
              <a:rPr lang="en-US" sz="3600" b="1" i="1" u="sng" dirty="0" smtClean="0">
                <a:solidFill>
                  <a:schemeClr val="bg1"/>
                </a:solidFill>
                <a:effectLst>
                  <a:outerShdw blurRad="38100" dist="38100" dir="2700000" algn="tl">
                    <a:srgbClr val="000000">
                      <a:alpha val="43137"/>
                    </a:srgbClr>
                  </a:outerShdw>
                </a:effectLst>
              </a:rPr>
              <a:t>“Practice makes perfect”</a:t>
            </a:r>
            <a:endParaRPr lang="en-US" sz="3600" b="1" dirty="0" smtClean="0">
              <a:solidFill>
                <a:schemeClr val="bg1"/>
              </a:solidFill>
              <a:effectLst>
                <a:outerShdw blurRad="38100" dist="38100" dir="2700000" algn="tl">
                  <a:srgbClr val="000000">
                    <a:alpha val="43137"/>
                  </a:srgbClr>
                </a:outerShdw>
              </a:effectLst>
            </a:endParaRPr>
          </a:p>
          <a:p>
            <a:endParaRPr lang="en-US" sz="800" b="1" dirty="0" smtClean="0">
              <a:solidFill>
                <a:schemeClr val="bg1"/>
              </a:solidFill>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800" b="1" i="1" u="sng" dirty="0" smtClean="0">
                <a:solidFill>
                  <a:schemeClr val="bg1"/>
                </a:solidFill>
                <a:effectLst>
                  <a:outerShdw blurRad="38100" dist="38100" dir="2700000" algn="tl">
                    <a:srgbClr val="000000">
                      <a:alpha val="43137"/>
                    </a:srgbClr>
                  </a:outerShdw>
                </a:effectLst>
              </a:rPr>
              <a:t>The Director</a:t>
            </a:r>
            <a:r>
              <a:rPr lang="en-US" sz="2800" b="1" dirty="0" smtClean="0">
                <a:solidFill>
                  <a:schemeClr val="bg1"/>
                </a:solidFill>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guides, shapes</a:t>
            </a:r>
            <a:r>
              <a:rPr lang="en-US" sz="2800" b="1" dirty="0" smtClean="0">
                <a:solidFill>
                  <a:schemeClr val="bg1"/>
                </a:solidFill>
                <a:effectLst>
                  <a:outerShdw blurRad="38100" dist="38100" dir="2700000" algn="tl">
                    <a:srgbClr val="000000">
                      <a:alpha val="43137"/>
                    </a:srgbClr>
                  </a:outerShdw>
                </a:effectLst>
              </a:rPr>
              <a:t> and supervises the practice and </a:t>
            </a:r>
            <a:r>
              <a:rPr lang="en-US" sz="2800" b="1" dirty="0" smtClean="0">
                <a:effectLst>
                  <a:outerShdw blurRad="38100" dist="38100" dir="2700000" algn="tl">
                    <a:srgbClr val="000000">
                      <a:alpha val="43137"/>
                    </a:srgbClr>
                  </a:outerShdw>
                </a:effectLst>
              </a:rPr>
              <a:t>movement </a:t>
            </a:r>
            <a:r>
              <a:rPr lang="en-US" sz="2800" b="1" dirty="0" smtClean="0">
                <a:solidFill>
                  <a:schemeClr val="bg1"/>
                </a:solidFill>
                <a:effectLst>
                  <a:outerShdw blurRad="38100" dist="38100" dir="2700000" algn="tl">
                    <a:srgbClr val="000000">
                      <a:alpha val="43137"/>
                    </a:srgbClr>
                  </a:outerShdw>
                </a:effectLst>
              </a:rPr>
              <a:t>and</a:t>
            </a:r>
            <a:r>
              <a:rPr lang="en-US" sz="2800" b="1" dirty="0" smtClean="0">
                <a:effectLst>
                  <a:outerShdw blurRad="38100" dist="38100" dir="2700000" algn="tl">
                    <a:srgbClr val="000000">
                      <a:alpha val="43137"/>
                    </a:srgbClr>
                  </a:outerShdw>
                </a:effectLst>
              </a:rPr>
              <a:t> rhythm </a:t>
            </a:r>
            <a:r>
              <a:rPr lang="en-US" sz="2800" b="1" dirty="0" smtClean="0">
                <a:solidFill>
                  <a:schemeClr val="bg1"/>
                </a:solidFill>
                <a:effectLst>
                  <a:outerShdw blurRad="38100" dist="38100" dir="2700000" algn="tl">
                    <a:srgbClr val="000000">
                      <a:alpha val="43137"/>
                    </a:srgbClr>
                  </a:outerShdw>
                </a:effectLst>
              </a:rPr>
              <a:t>of the performers and scenery. He/she </a:t>
            </a:r>
            <a:r>
              <a:rPr lang="en-US" sz="2800" b="1" dirty="0" smtClean="0">
                <a:effectLst>
                  <a:outerShdw blurRad="38100" dist="38100" dir="2700000" algn="tl">
                    <a:srgbClr val="000000">
                      <a:alpha val="43137"/>
                    </a:srgbClr>
                  </a:outerShdw>
                </a:effectLst>
              </a:rPr>
              <a:t>motivates</a:t>
            </a:r>
            <a:r>
              <a:rPr lang="en-US" sz="2800" b="1" dirty="0" smtClean="0">
                <a:solidFill>
                  <a:schemeClr val="bg1"/>
                </a:solidFill>
                <a:effectLst>
                  <a:outerShdw blurRad="38100" dist="38100" dir="2700000" algn="tl">
                    <a:srgbClr val="000000">
                      <a:alpha val="43137"/>
                    </a:srgbClr>
                  </a:outerShdw>
                </a:effectLst>
              </a:rPr>
              <a:t> and </a:t>
            </a:r>
            <a:r>
              <a:rPr lang="en-US" sz="2800" b="1" dirty="0" smtClean="0">
                <a:effectLst>
                  <a:outerShdw blurRad="38100" dist="38100" dir="2700000" algn="tl">
                    <a:srgbClr val="000000">
                      <a:alpha val="43137"/>
                    </a:srgbClr>
                  </a:outerShdw>
                </a:effectLst>
              </a:rPr>
              <a:t>molds</a:t>
            </a:r>
            <a:r>
              <a:rPr lang="en-US" sz="2800" b="1" dirty="0" smtClean="0">
                <a:solidFill>
                  <a:schemeClr val="bg1"/>
                </a:solidFill>
                <a:effectLst>
                  <a:outerShdw blurRad="38100" dist="38100" dir="2700000" algn="tl">
                    <a:srgbClr val="000000">
                      <a:alpha val="43137"/>
                    </a:srgbClr>
                  </a:outerShdw>
                </a:effectLst>
              </a:rPr>
              <a:t> the actors into who he/she believes the characters should be. The director </a:t>
            </a:r>
            <a:r>
              <a:rPr lang="en-US" sz="2800" b="1" dirty="0" smtClean="0">
                <a:effectLst>
                  <a:outerShdw blurRad="38100" dist="38100" dir="2700000" algn="tl">
                    <a:srgbClr val="000000">
                      <a:alpha val="43137"/>
                    </a:srgbClr>
                  </a:outerShdw>
                </a:effectLst>
              </a:rPr>
              <a:t>envisions</a:t>
            </a:r>
            <a:r>
              <a:rPr lang="en-US" sz="2800" b="1" dirty="0" smtClean="0">
                <a:solidFill>
                  <a:schemeClr val="bg1"/>
                </a:solidFill>
                <a:effectLst>
                  <a:outerShdw blurRad="38100" dist="38100" dir="2700000" algn="tl">
                    <a:srgbClr val="000000">
                      <a:alpha val="43137"/>
                    </a:srgbClr>
                  </a:outerShdw>
                </a:effectLst>
              </a:rPr>
              <a:t> and </a:t>
            </a:r>
            <a:r>
              <a:rPr lang="en-US" sz="2800" b="1" dirty="0" smtClean="0">
                <a:effectLst>
                  <a:outerShdw blurRad="38100" dist="38100" dir="2700000" algn="tl">
                    <a:srgbClr val="000000">
                      <a:alpha val="43137"/>
                    </a:srgbClr>
                  </a:outerShdw>
                </a:effectLst>
              </a:rPr>
              <a:t>blocks</a:t>
            </a:r>
            <a:r>
              <a:rPr lang="en-US" sz="2800" b="1" dirty="0" smtClean="0">
                <a:solidFill>
                  <a:schemeClr val="bg1"/>
                </a:solidFill>
                <a:effectLst>
                  <a:outerShdw blurRad="38100" dist="38100" dir="2700000" algn="tl">
                    <a:srgbClr val="000000">
                      <a:alpha val="43137"/>
                    </a:srgbClr>
                  </a:outerShdw>
                </a:effectLst>
              </a:rPr>
              <a:t> the action of the characters based on his/her interpretation of </a:t>
            </a:r>
            <a:r>
              <a:rPr lang="en-US" sz="2800" b="1" dirty="0" smtClean="0">
                <a:effectLst>
                  <a:outerShdw blurRad="38100" dist="38100" dir="2700000" algn="tl">
                    <a:srgbClr val="000000">
                      <a:alpha val="43137"/>
                    </a:srgbClr>
                  </a:outerShdw>
                </a:effectLst>
              </a:rPr>
              <a:t>how the characters relate </a:t>
            </a:r>
            <a:r>
              <a:rPr lang="en-US" sz="2800" b="1" dirty="0" smtClean="0">
                <a:solidFill>
                  <a:schemeClr val="bg1"/>
                </a:solidFill>
                <a:effectLst>
                  <a:outerShdw blurRad="38100" dist="38100" dir="2700000" algn="tl">
                    <a:srgbClr val="000000">
                      <a:alpha val="43137"/>
                    </a:srgbClr>
                  </a:outerShdw>
                </a:effectLst>
              </a:rPr>
              <a:t>to each other and to the theatre space. He/she moves the actors to work as an </a:t>
            </a:r>
            <a:r>
              <a:rPr lang="en-US" sz="2800" b="1" dirty="0" smtClean="0">
                <a:effectLst>
                  <a:outerShdw blurRad="38100" dist="38100" dir="2700000" algn="tl">
                    <a:srgbClr val="000000">
                      <a:alpha val="43137"/>
                    </a:srgbClr>
                  </a:outerShdw>
                </a:effectLst>
              </a:rPr>
              <a:t>ensemble. </a:t>
            </a:r>
            <a:endParaRPr lang="en-US" sz="800" b="1" dirty="0" smtClean="0">
              <a:effectLst>
                <a:outerShdw blurRad="38100" dist="38100" dir="2700000" algn="tl">
                  <a:srgbClr val="000000">
                    <a:alpha val="43137"/>
                  </a:srgbClr>
                </a:outerShdw>
              </a:effectLst>
            </a:endParaRPr>
          </a:p>
          <a:p>
            <a:pPr marL="457200" indent="-457200">
              <a:buFont typeface="Arial" panose="020B0604020202020204" pitchFamily="34" charset="0"/>
              <a:buChar char="•"/>
            </a:pPr>
            <a:endParaRPr lang="en-US" sz="2400" b="1" dirty="0">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9032" y="1036321"/>
            <a:ext cx="1955653" cy="145528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2593" y="1094603"/>
            <a:ext cx="1296287" cy="1283893"/>
          </a:xfrm>
          <a:prstGeom prst="rect">
            <a:avLst/>
          </a:prstGeom>
        </p:spPr>
      </p:pic>
    </p:spTree>
    <p:extLst>
      <p:ext uri="{BB962C8B-B14F-4D97-AF65-F5344CB8AC3E}">
        <p14:creationId xmlns:p14="http://schemas.microsoft.com/office/powerpoint/2010/main" val="2344323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Director’s work with </a:t>
            </a:r>
            <a:br>
              <a:rPr lang="en-US" dirty="0" smtClean="0"/>
            </a:br>
            <a:r>
              <a:rPr lang="en-US" dirty="0" smtClean="0"/>
              <a:t>the Performers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17485" y="95794"/>
            <a:ext cx="3753394" cy="217753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180228" y="1834166"/>
            <a:ext cx="11189463" cy="707886"/>
          </a:xfrm>
          <a:prstGeom prst="rect">
            <a:avLst/>
          </a:prstGeom>
          <a:noFill/>
        </p:spPr>
        <p:txBody>
          <a:bodyPr wrap="square" rtlCol="0">
            <a:spAutoFit/>
          </a:bodyPr>
          <a:lstStyle/>
          <a:p>
            <a:r>
              <a:rPr lang="en-US" sz="4000" b="1" u="sng" dirty="0" smtClean="0">
                <a:effectLst>
                  <a:outerShdw blurRad="38100" dist="38100" dir="2700000" algn="tl">
                    <a:srgbClr val="000000">
                      <a:alpha val="43137"/>
                    </a:srgbClr>
                  </a:outerShdw>
                </a:effectLst>
              </a:rPr>
              <a:t>Rehearsals</a:t>
            </a:r>
            <a:endParaRPr lang="en-US" sz="4000" b="1" dirty="0">
              <a:effectLst>
                <a:outerShdw blurRad="38100" dist="38100" dir="2700000" algn="tl">
                  <a:srgbClr val="000000">
                    <a:alpha val="43137"/>
                  </a:srgbClr>
                </a:outerShdw>
              </a:effectLst>
            </a:endParaRPr>
          </a:p>
        </p:txBody>
      </p:sp>
      <p:sp>
        <p:nvSpPr>
          <p:cNvPr id="16" name="TextBox 15"/>
          <p:cNvSpPr txBox="1"/>
          <p:nvPr/>
        </p:nvSpPr>
        <p:spPr>
          <a:xfrm>
            <a:off x="580823" y="2491600"/>
            <a:ext cx="11189462" cy="4154984"/>
          </a:xfrm>
          <a:prstGeom prst="rect">
            <a:avLst/>
          </a:prstGeom>
          <a:noFill/>
        </p:spPr>
        <p:txBody>
          <a:bodyPr wrap="square" rtlCol="0">
            <a:spAutoFit/>
          </a:bodyPr>
          <a:lstStyle/>
          <a:p>
            <a:pPr marL="457200" indent="-457200">
              <a:buFont typeface="Arial" panose="020B0604020202020204" pitchFamily="34" charset="0"/>
              <a:buChar char="•"/>
            </a:pPr>
            <a:r>
              <a:rPr lang="en-US" sz="2400" b="1" dirty="0" smtClean="0">
                <a:solidFill>
                  <a:schemeClr val="bg1"/>
                </a:solidFill>
                <a:effectLst>
                  <a:outerShdw blurRad="38100" dist="38100" dir="2700000" algn="tl">
                    <a:srgbClr val="000000">
                      <a:alpha val="43137"/>
                    </a:srgbClr>
                  </a:outerShdw>
                </a:effectLst>
              </a:rPr>
              <a:t>Generally, rehearsals begin with the director, actors; and sometimes designers (if a musical, the composer or conductor) sitting around each other. The actors read their parts in character to get a flavor of the play.</a:t>
            </a:r>
          </a:p>
          <a:p>
            <a:pPr marL="457200" indent="-457200">
              <a:buFont typeface="Arial" panose="020B0604020202020204" pitchFamily="34" charset="0"/>
              <a:buChar char="•"/>
            </a:pPr>
            <a:r>
              <a:rPr lang="en-US" sz="2400" b="1" dirty="0" smtClean="0">
                <a:solidFill>
                  <a:schemeClr val="bg1"/>
                </a:solidFill>
                <a:effectLst>
                  <a:outerShdw blurRad="38100" dist="38100" dir="2700000" algn="tl">
                    <a:srgbClr val="000000">
                      <a:alpha val="43137"/>
                    </a:srgbClr>
                  </a:outerShdw>
                </a:effectLst>
              </a:rPr>
              <a:t>The director explains his/her point of view of the play and characters. He/she conveys his/her concept and spine of both the play and some major characters.</a:t>
            </a:r>
          </a:p>
          <a:p>
            <a:pPr marL="457200" indent="-457200">
              <a:buFont typeface="Arial" panose="020B0604020202020204" pitchFamily="34" charset="0"/>
              <a:buChar char="•"/>
            </a:pPr>
            <a:r>
              <a:rPr lang="en-US" sz="2400" b="1" dirty="0" smtClean="0">
                <a:solidFill>
                  <a:schemeClr val="bg1"/>
                </a:solidFill>
                <a:effectLst>
                  <a:outerShdw blurRad="38100" dist="38100" dir="2700000" algn="tl">
                    <a:srgbClr val="000000">
                      <a:alpha val="43137"/>
                    </a:srgbClr>
                  </a:outerShdw>
                </a:effectLst>
              </a:rPr>
              <a:t>The script is broken down into segments or scenes and the director instructs the actors and crew on the rehearsal schedule (what will be practiced or needed when)</a:t>
            </a:r>
          </a:p>
          <a:p>
            <a:pPr marL="457200" indent="-457200">
              <a:buFont typeface="Arial" panose="020B0604020202020204" pitchFamily="34" charset="0"/>
              <a:buChar char="•"/>
            </a:pPr>
            <a:r>
              <a:rPr lang="en-US" sz="2400" b="1" dirty="0" smtClean="0">
                <a:solidFill>
                  <a:schemeClr val="bg1"/>
                </a:solidFill>
                <a:effectLst>
                  <a:outerShdw blurRad="38100" dist="38100" dir="2700000" algn="tl">
                    <a:srgbClr val="000000">
                      <a:alpha val="43137"/>
                    </a:srgbClr>
                  </a:outerShdw>
                </a:effectLst>
              </a:rPr>
              <a:t>The director will set the time of when the actors will be </a:t>
            </a:r>
            <a:r>
              <a:rPr lang="en-US" sz="2400" b="1" i="1" u="sng" dirty="0" smtClean="0">
                <a:effectLst>
                  <a:outerShdw blurRad="38100" dist="38100" dir="2700000" algn="tl">
                    <a:srgbClr val="000000">
                      <a:alpha val="43137"/>
                    </a:srgbClr>
                  </a:outerShdw>
                </a:effectLst>
              </a:rPr>
              <a:t>“off book”</a:t>
            </a:r>
            <a:r>
              <a:rPr lang="en-US" sz="2400" b="1" dirty="0" smtClean="0">
                <a:solidFill>
                  <a:schemeClr val="bg1"/>
                </a:solidFill>
                <a:effectLst>
                  <a:outerShdw blurRad="38100" dist="38100" dir="2700000" algn="tl">
                    <a:srgbClr val="000000">
                      <a:alpha val="43137"/>
                    </a:srgbClr>
                  </a:outerShdw>
                </a:effectLst>
              </a:rPr>
              <a:t> </a:t>
            </a:r>
          </a:p>
          <a:p>
            <a:pPr lvl="1"/>
            <a:r>
              <a:rPr lang="en-US" sz="2400" b="1" dirty="0" smtClean="0">
                <a:solidFill>
                  <a:schemeClr val="bg1"/>
                </a:solidFill>
                <a:effectLst>
                  <a:outerShdw blurRad="38100" dist="38100" dir="2700000" algn="tl">
                    <a:srgbClr val="000000">
                      <a:alpha val="43137"/>
                    </a:srgbClr>
                  </a:outerShdw>
                </a:effectLst>
              </a:rPr>
              <a:t>and can no longer call for a </a:t>
            </a:r>
            <a:r>
              <a:rPr lang="en-US" sz="2400" b="1" i="1" u="sng" dirty="0" smtClean="0">
                <a:effectLst>
                  <a:outerShdw blurRad="38100" dist="38100" dir="2700000" algn="tl">
                    <a:srgbClr val="000000">
                      <a:alpha val="43137"/>
                    </a:srgbClr>
                  </a:outerShdw>
                </a:effectLst>
              </a:rPr>
              <a:t>“line”.  </a:t>
            </a:r>
            <a:endParaRPr lang="en-US" sz="2400" b="1" i="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10375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Director’s work with </a:t>
            </a:r>
            <a:br>
              <a:rPr lang="en-US" dirty="0" smtClean="0"/>
            </a:br>
            <a:r>
              <a:rPr lang="en-US" dirty="0" smtClean="0"/>
              <a:t>the Performers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17485" y="95794"/>
            <a:ext cx="3753394" cy="217753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284731" y="2356788"/>
            <a:ext cx="11189463" cy="707886"/>
          </a:xfrm>
          <a:prstGeom prst="rect">
            <a:avLst/>
          </a:prstGeom>
          <a:noFill/>
        </p:spPr>
        <p:txBody>
          <a:bodyPr wrap="square" rtlCol="0">
            <a:spAutoFit/>
          </a:bodyPr>
          <a:lstStyle/>
          <a:p>
            <a:r>
              <a:rPr lang="en-US" sz="4000" b="1" u="sng" dirty="0" smtClean="0">
                <a:effectLst>
                  <a:outerShdw blurRad="38100" dist="38100" dir="2700000" algn="tl">
                    <a:srgbClr val="000000">
                      <a:alpha val="43137"/>
                    </a:srgbClr>
                  </a:outerShdw>
                </a:effectLst>
              </a:rPr>
              <a:t>The Director as the Audience’s Eye</a:t>
            </a:r>
            <a:endParaRPr lang="en-US" sz="4000" b="1" dirty="0">
              <a:effectLst>
                <a:outerShdw blurRad="38100" dist="38100" dir="2700000" algn="tl">
                  <a:srgbClr val="000000">
                    <a:alpha val="43137"/>
                  </a:srgbClr>
                </a:outerShdw>
              </a:effectLst>
            </a:endParaRPr>
          </a:p>
        </p:txBody>
      </p:sp>
      <p:sp>
        <p:nvSpPr>
          <p:cNvPr id="16" name="TextBox 15"/>
          <p:cNvSpPr txBox="1"/>
          <p:nvPr/>
        </p:nvSpPr>
        <p:spPr>
          <a:xfrm>
            <a:off x="812051" y="3148137"/>
            <a:ext cx="10278766" cy="3600986"/>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solidFill>
                  <a:schemeClr val="bg1"/>
                </a:solidFill>
                <a:effectLst>
                  <a:outerShdw blurRad="38100" dist="38100" dir="2700000" algn="tl">
                    <a:srgbClr val="000000">
                      <a:alpha val="43137"/>
                    </a:srgbClr>
                  </a:outerShdw>
                </a:effectLst>
              </a:rPr>
              <a:t>The Director </a:t>
            </a:r>
            <a:r>
              <a:rPr lang="en-US" sz="2800" b="1" i="1" u="sng" dirty="0" smtClean="0">
                <a:effectLst>
                  <a:outerShdw blurRad="38100" dist="38100" dir="2700000" algn="tl">
                    <a:srgbClr val="000000">
                      <a:alpha val="43137"/>
                    </a:srgbClr>
                  </a:outerShdw>
                </a:effectLst>
              </a:rPr>
              <a:t>stands in for the audience </a:t>
            </a:r>
            <a:r>
              <a:rPr lang="en-US" sz="2800" b="1" dirty="0" smtClean="0">
                <a:solidFill>
                  <a:schemeClr val="bg1"/>
                </a:solidFill>
                <a:effectLst>
                  <a:outerShdw blurRad="38100" dist="38100" dir="2700000" algn="tl">
                    <a:srgbClr val="000000">
                      <a:alpha val="43137"/>
                    </a:srgbClr>
                  </a:outerShdw>
                </a:effectLst>
              </a:rPr>
              <a:t>before the play is publically performed.</a:t>
            </a:r>
          </a:p>
          <a:p>
            <a:pPr marL="457200" indent="-457200">
              <a:buFont typeface="Arial" panose="020B0604020202020204" pitchFamily="34" charset="0"/>
              <a:buChar char="•"/>
            </a:pPr>
            <a:r>
              <a:rPr lang="en-US" sz="2800" b="1" dirty="0" smtClean="0">
                <a:solidFill>
                  <a:schemeClr val="bg1"/>
                </a:solidFill>
                <a:effectLst>
                  <a:outerShdw blurRad="38100" dist="38100" dir="2700000" algn="tl">
                    <a:srgbClr val="000000">
                      <a:alpha val="43137"/>
                    </a:srgbClr>
                  </a:outerShdw>
                </a:effectLst>
              </a:rPr>
              <a:t>Placing “characters” in certain physical relationship to each other and inside the theatre space can form a </a:t>
            </a:r>
            <a:r>
              <a:rPr lang="en-US" sz="2800" b="1" i="1" u="sng" dirty="0" smtClean="0">
                <a:effectLst>
                  <a:outerShdw blurRad="38100" dist="38100" dir="2700000" algn="tl">
                    <a:srgbClr val="000000">
                      <a:alpha val="43137"/>
                    </a:srgbClr>
                  </a:outerShdw>
                </a:effectLst>
              </a:rPr>
              <a:t>“picture”</a:t>
            </a:r>
            <a:r>
              <a:rPr lang="en-US" sz="2800" b="1" i="1" dirty="0" smtClean="0">
                <a:effectLst>
                  <a:outerShdw blurRad="38100" dist="38100" dir="2700000" algn="tl">
                    <a:srgbClr val="000000">
                      <a:alpha val="43137"/>
                    </a:srgbClr>
                  </a:outerShdw>
                </a:effectLst>
              </a:rPr>
              <a:t> </a:t>
            </a:r>
            <a:r>
              <a:rPr lang="en-US" sz="2800" b="1" dirty="0" smtClean="0">
                <a:solidFill>
                  <a:schemeClr val="bg1"/>
                </a:solidFill>
                <a:effectLst>
                  <a:outerShdw blurRad="38100" dist="38100" dir="2700000" algn="tl">
                    <a:srgbClr val="000000">
                      <a:alpha val="43137"/>
                    </a:srgbClr>
                  </a:outerShdw>
                </a:effectLst>
              </a:rPr>
              <a:t>for the audience to use to relate to the play.</a:t>
            </a:r>
          </a:p>
          <a:p>
            <a:pPr marL="457200" indent="-457200">
              <a:buFont typeface="Arial" panose="020B0604020202020204" pitchFamily="34" charset="0"/>
              <a:buChar char="•"/>
            </a:pPr>
            <a:r>
              <a:rPr lang="en-US" sz="2800" b="1" dirty="0" smtClean="0">
                <a:solidFill>
                  <a:schemeClr val="bg1"/>
                </a:solidFill>
                <a:effectLst>
                  <a:outerShdw blurRad="38100" dist="38100" dir="2700000" algn="tl">
                    <a:srgbClr val="000000">
                      <a:alpha val="43137"/>
                    </a:srgbClr>
                  </a:outerShdw>
                </a:effectLst>
              </a:rPr>
              <a:t>The </a:t>
            </a:r>
            <a:r>
              <a:rPr lang="en-US" sz="2800" b="1" i="1" u="sng" dirty="0" smtClean="0">
                <a:effectLst>
                  <a:outerShdw blurRad="38100" dist="38100" dir="2700000" algn="tl">
                    <a:srgbClr val="000000">
                      <a:alpha val="43137"/>
                    </a:srgbClr>
                  </a:outerShdw>
                </a:effectLst>
              </a:rPr>
              <a:t>“movie” </a:t>
            </a:r>
            <a:r>
              <a:rPr lang="en-US" sz="2800" b="1" dirty="0" smtClean="0">
                <a:solidFill>
                  <a:schemeClr val="bg1"/>
                </a:solidFill>
                <a:effectLst>
                  <a:outerShdw blurRad="38100" dist="38100" dir="2700000" algn="tl">
                    <a:srgbClr val="000000">
                      <a:alpha val="43137"/>
                    </a:srgbClr>
                  </a:outerShdw>
                </a:effectLst>
              </a:rPr>
              <a:t>director has even more control over what the audience sees. </a:t>
            </a:r>
          </a:p>
          <a:p>
            <a:pPr marL="457200" indent="-457200">
              <a:buFont typeface="Arial" panose="020B0604020202020204" pitchFamily="34" charset="0"/>
              <a:buChar char="•"/>
            </a:pPr>
            <a:endParaRPr lang="en-US" sz="3200" b="1" dirty="0">
              <a:solidFill>
                <a:schemeClr val="bg1"/>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90339">
            <a:off x="6035038" y="945267"/>
            <a:ext cx="2124893" cy="132805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810782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Director’s work with </a:t>
            </a:r>
            <a:br>
              <a:rPr lang="en-US" dirty="0" smtClean="0"/>
            </a:br>
            <a:r>
              <a:rPr lang="en-US" dirty="0" smtClean="0"/>
              <a:t>the Performers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17485" y="95794"/>
            <a:ext cx="3753394" cy="217753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284731" y="2490702"/>
            <a:ext cx="11189463" cy="707886"/>
          </a:xfrm>
          <a:prstGeom prst="rect">
            <a:avLst/>
          </a:prstGeom>
          <a:noFill/>
        </p:spPr>
        <p:txBody>
          <a:bodyPr wrap="square" rtlCol="0">
            <a:spAutoFit/>
          </a:bodyPr>
          <a:lstStyle/>
          <a:p>
            <a:r>
              <a:rPr lang="en-US" sz="4000" b="1" u="sng" dirty="0" smtClean="0">
                <a:effectLst>
                  <a:outerShdw blurRad="38100" dist="38100" dir="2700000" algn="tl">
                    <a:srgbClr val="000000">
                      <a:alpha val="43137"/>
                    </a:srgbClr>
                  </a:outerShdw>
                </a:effectLst>
              </a:rPr>
              <a:t>Movement, Pace and Rhythm</a:t>
            </a:r>
            <a:endParaRPr lang="en-US" sz="4000" b="1" dirty="0">
              <a:effectLst>
                <a:outerShdw blurRad="38100" dist="38100" dir="2700000" algn="tl">
                  <a:srgbClr val="000000">
                    <a:alpha val="43137"/>
                  </a:srgbClr>
                </a:outerShdw>
              </a:effectLst>
            </a:endParaRPr>
          </a:p>
        </p:txBody>
      </p:sp>
      <p:sp>
        <p:nvSpPr>
          <p:cNvPr id="16" name="TextBox 15"/>
          <p:cNvSpPr txBox="1"/>
          <p:nvPr/>
        </p:nvSpPr>
        <p:spPr>
          <a:xfrm>
            <a:off x="589531" y="3218547"/>
            <a:ext cx="11189463" cy="2862322"/>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rPr>
              <a:t>The Director gives shape and structure to a play through</a:t>
            </a:r>
          </a:p>
          <a:p>
            <a:pPr marL="457200" indent="-457200">
              <a:buFont typeface="Arial" panose="020B0604020202020204" pitchFamily="34" charset="0"/>
              <a:buChar char="•"/>
            </a:pPr>
            <a:r>
              <a:rPr lang="en-US" sz="2800" b="1" dirty="0" smtClean="0">
                <a:solidFill>
                  <a:schemeClr val="bg1"/>
                </a:solidFill>
                <a:effectLst>
                  <a:outerShdw blurRad="38100" dist="38100" dir="2700000" algn="tl">
                    <a:srgbClr val="000000">
                      <a:alpha val="43137"/>
                    </a:srgbClr>
                  </a:outerShdw>
                </a:effectLst>
              </a:rPr>
              <a:t>Space</a:t>
            </a:r>
          </a:p>
          <a:p>
            <a:pPr marL="457200" indent="-457200">
              <a:buFont typeface="Arial" panose="020B0604020202020204" pitchFamily="34" charset="0"/>
              <a:buChar char="•"/>
            </a:pPr>
            <a:r>
              <a:rPr lang="en-US" sz="2800" b="1" dirty="0" smtClean="0">
                <a:solidFill>
                  <a:schemeClr val="bg1"/>
                </a:solidFill>
                <a:effectLst>
                  <a:outerShdw blurRad="38100" dist="38100" dir="2700000" algn="tl">
                    <a:srgbClr val="000000">
                      <a:alpha val="43137"/>
                    </a:srgbClr>
                  </a:outerShdw>
                </a:effectLst>
              </a:rPr>
              <a:t>Time</a:t>
            </a:r>
            <a:r>
              <a:rPr lang="en-US" sz="2800" b="1" dirty="0" smtClean="0">
                <a:effectLst>
                  <a:outerShdw blurRad="38100" dist="38100" dir="2700000" algn="tl">
                    <a:srgbClr val="000000">
                      <a:alpha val="43137"/>
                    </a:srgbClr>
                  </a:outerShdw>
                </a:effectLst>
              </a:rPr>
              <a:t> (movement, pace and rhythm)</a:t>
            </a:r>
          </a:p>
          <a:p>
            <a:pPr marL="914400" lvl="1" indent="-457200">
              <a:buFont typeface="Arial" panose="020B0604020202020204" pitchFamily="34" charset="0"/>
              <a:buChar char="•"/>
            </a:pPr>
            <a:r>
              <a:rPr lang="en-US" sz="2800" b="1" dirty="0" smtClean="0">
                <a:solidFill>
                  <a:schemeClr val="bg1"/>
                </a:solidFill>
                <a:effectLst>
                  <a:outerShdw blurRad="38100" dist="38100" dir="2700000" algn="tl">
                    <a:srgbClr val="000000">
                      <a:alpha val="43137"/>
                    </a:srgbClr>
                  </a:outerShdw>
                </a:effectLst>
              </a:rPr>
              <a:t>Pick up the cues</a:t>
            </a:r>
          </a:p>
          <a:p>
            <a:pPr marL="914400" lvl="1" indent="-457200">
              <a:buFont typeface="Arial" panose="020B0604020202020204" pitchFamily="34" charset="0"/>
              <a:buChar char="•"/>
            </a:pPr>
            <a:r>
              <a:rPr lang="en-US" sz="2800" b="1" dirty="0" smtClean="0">
                <a:solidFill>
                  <a:schemeClr val="bg1"/>
                </a:solidFill>
                <a:effectLst>
                  <a:outerShdw blurRad="38100" dist="38100" dir="2700000" algn="tl">
                    <a:srgbClr val="000000">
                      <a:alpha val="43137"/>
                    </a:srgbClr>
                  </a:outerShdw>
                </a:effectLst>
              </a:rPr>
              <a:t>Movement and rhythm of actors on stage </a:t>
            </a:r>
          </a:p>
          <a:p>
            <a:pPr lvl="2"/>
            <a:r>
              <a:rPr lang="en-US" sz="2000" b="1" dirty="0" smtClean="0">
                <a:effectLst>
                  <a:outerShdw blurRad="38100" dist="38100" dir="2700000" algn="tl">
                    <a:srgbClr val="000000">
                      <a:alpha val="43137"/>
                    </a:srgbClr>
                  </a:outerShdw>
                </a:effectLst>
              </a:rPr>
              <a:t>(Does it fit the mood of the play and does it keep the audience interested)</a:t>
            </a:r>
          </a:p>
          <a:p>
            <a:endParaRPr lang="en-US" sz="2000" b="1" dirty="0">
              <a:solidFill>
                <a:schemeClr val="bg1"/>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2593" y="1094603"/>
            <a:ext cx="1296287" cy="128389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9032" y="1036321"/>
            <a:ext cx="1955653" cy="145528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6154" y="1094603"/>
            <a:ext cx="1296287" cy="1283893"/>
          </a:xfrm>
          <a:prstGeom prst="rect">
            <a:avLst/>
          </a:prstGeom>
        </p:spPr>
      </p:pic>
    </p:spTree>
    <p:extLst>
      <p:ext uri="{BB962C8B-B14F-4D97-AF65-F5344CB8AC3E}">
        <p14:creationId xmlns:p14="http://schemas.microsoft.com/office/powerpoint/2010/main" val="2032571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Director’s work with </a:t>
            </a:r>
            <a:br>
              <a:rPr lang="en-US" dirty="0" smtClean="0"/>
            </a:br>
            <a:r>
              <a:rPr lang="en-US" dirty="0" smtClean="0"/>
              <a:t>the Performers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17485" y="95794"/>
            <a:ext cx="3753394" cy="217753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162811" y="1967473"/>
            <a:ext cx="11189463" cy="707886"/>
          </a:xfrm>
          <a:prstGeom prst="rect">
            <a:avLst/>
          </a:prstGeom>
          <a:noFill/>
        </p:spPr>
        <p:txBody>
          <a:bodyPr wrap="square" rtlCol="0">
            <a:spAutoFit/>
          </a:bodyPr>
          <a:lstStyle/>
          <a:p>
            <a:r>
              <a:rPr lang="en-US" sz="4000" b="1" u="sng" dirty="0" smtClean="0">
                <a:effectLst>
                  <a:outerShdw blurRad="38100" dist="38100" dir="2700000" algn="tl">
                    <a:srgbClr val="000000">
                      <a:alpha val="43137"/>
                    </a:srgbClr>
                  </a:outerShdw>
                </a:effectLst>
              </a:rPr>
              <a:t>Technical Rehearsal</a:t>
            </a:r>
            <a:endParaRPr lang="en-US" sz="4000" b="1" dirty="0">
              <a:effectLst>
                <a:outerShdw blurRad="38100" dist="38100" dir="2700000" algn="tl">
                  <a:srgbClr val="000000">
                    <a:alpha val="43137"/>
                  </a:srgbClr>
                </a:outerShdw>
              </a:effectLst>
            </a:endParaRPr>
          </a:p>
        </p:txBody>
      </p:sp>
      <p:sp>
        <p:nvSpPr>
          <p:cNvPr id="16" name="TextBox 15"/>
          <p:cNvSpPr txBox="1"/>
          <p:nvPr/>
        </p:nvSpPr>
        <p:spPr>
          <a:xfrm>
            <a:off x="502446" y="2930759"/>
            <a:ext cx="11189462" cy="3046988"/>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solidFill>
                  <a:schemeClr val="bg1"/>
                </a:solidFill>
                <a:effectLst>
                  <a:outerShdw blurRad="38100" dist="38100" dir="2700000" algn="tl">
                    <a:srgbClr val="000000">
                      <a:alpha val="43137"/>
                    </a:srgbClr>
                  </a:outerShdw>
                </a:effectLst>
              </a:rPr>
              <a:t>The performers are onstage in their costumes with the scenery, lighting, sound and sound effects.</a:t>
            </a:r>
          </a:p>
          <a:p>
            <a:pPr marL="457200" indent="-457200">
              <a:buFont typeface="Arial" panose="020B0604020202020204" pitchFamily="34" charset="0"/>
              <a:buChar char="•"/>
            </a:pPr>
            <a:endParaRPr lang="en-US" sz="1200" b="1" dirty="0" smtClean="0">
              <a:solidFill>
                <a:schemeClr val="bg1"/>
              </a:solidFill>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800" b="1" dirty="0" smtClean="0">
                <a:solidFill>
                  <a:schemeClr val="bg1"/>
                </a:solidFill>
                <a:effectLst>
                  <a:outerShdw blurRad="38100" dist="38100" dir="2700000" algn="tl">
                    <a:srgbClr val="000000">
                      <a:alpha val="43137"/>
                    </a:srgbClr>
                  </a:outerShdw>
                </a:effectLst>
              </a:rPr>
              <a:t>The tech crew spots the cues for their technical performance and rehearses scene changes, costume and makeup changes/adjustments, props placement/movement and etc.</a:t>
            </a:r>
          </a:p>
          <a:p>
            <a:pPr marL="457200" indent="-457200">
              <a:buFont typeface="Arial" panose="020B0604020202020204" pitchFamily="34" charset="0"/>
              <a:buChar char="•"/>
            </a:pPr>
            <a:endParaRPr lang="en-US" sz="1200" b="1" dirty="0" smtClean="0">
              <a:solidFill>
                <a:schemeClr val="bg1"/>
              </a:solidFill>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800" b="1" dirty="0" smtClean="0">
                <a:solidFill>
                  <a:schemeClr val="bg1"/>
                </a:solidFill>
                <a:effectLst>
                  <a:outerShdw blurRad="38100" dist="38100" dir="2700000" algn="tl">
                    <a:srgbClr val="000000">
                      <a:alpha val="43137"/>
                    </a:srgbClr>
                  </a:outerShdw>
                </a:effectLst>
              </a:rPr>
              <a:t>Complete </a:t>
            </a:r>
            <a:r>
              <a:rPr lang="en-US" sz="2800" b="1" i="1" dirty="0" smtClean="0">
                <a:effectLst>
                  <a:outerShdw blurRad="38100" dist="38100" dir="2700000" algn="tl">
                    <a:srgbClr val="000000">
                      <a:alpha val="43137"/>
                    </a:srgbClr>
                  </a:outerShdw>
                </a:effectLst>
              </a:rPr>
              <a:t>“run-throughs” </a:t>
            </a:r>
            <a:r>
              <a:rPr lang="en-US" sz="2800" b="1" dirty="0" smtClean="0">
                <a:solidFill>
                  <a:schemeClr val="bg1"/>
                </a:solidFill>
                <a:effectLst>
                  <a:outerShdw blurRad="38100" dist="38100" dir="2700000" algn="tl">
                    <a:srgbClr val="000000">
                      <a:alpha val="43137"/>
                    </a:srgbClr>
                  </a:outerShdw>
                </a:effectLst>
              </a:rPr>
              <a:t>are rehearsed and adjusted.</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54121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Director’s work with </a:t>
            </a:r>
            <a:br>
              <a:rPr lang="en-US" dirty="0" smtClean="0"/>
            </a:br>
            <a:r>
              <a:rPr lang="en-US" dirty="0" smtClean="0"/>
              <a:t>the Performers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17485" y="95794"/>
            <a:ext cx="3753394" cy="217753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162811" y="1967473"/>
            <a:ext cx="11189463" cy="707886"/>
          </a:xfrm>
          <a:prstGeom prst="rect">
            <a:avLst/>
          </a:prstGeom>
          <a:noFill/>
        </p:spPr>
        <p:txBody>
          <a:bodyPr wrap="square" rtlCol="0">
            <a:spAutoFit/>
          </a:bodyPr>
          <a:lstStyle/>
          <a:p>
            <a:r>
              <a:rPr lang="en-US" sz="4000" b="1" u="sng" dirty="0" smtClean="0">
                <a:effectLst>
                  <a:outerShdw blurRad="38100" dist="38100" dir="2700000" algn="tl">
                    <a:srgbClr val="000000">
                      <a:alpha val="43137"/>
                    </a:srgbClr>
                  </a:outerShdw>
                </a:effectLst>
              </a:rPr>
              <a:t>Dress Rehearsal</a:t>
            </a:r>
            <a:endParaRPr lang="en-US" sz="4000" b="1" dirty="0">
              <a:effectLst>
                <a:outerShdw blurRad="38100" dist="38100" dir="2700000" algn="tl">
                  <a:srgbClr val="000000">
                    <a:alpha val="43137"/>
                  </a:srgbClr>
                </a:outerShdw>
              </a:effectLst>
            </a:endParaRPr>
          </a:p>
        </p:txBody>
      </p:sp>
      <p:sp>
        <p:nvSpPr>
          <p:cNvPr id="16" name="TextBox 15"/>
          <p:cNvSpPr txBox="1"/>
          <p:nvPr/>
        </p:nvSpPr>
        <p:spPr>
          <a:xfrm>
            <a:off x="302149" y="2808666"/>
            <a:ext cx="11602468" cy="3539430"/>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solidFill>
                  <a:schemeClr val="bg1"/>
                </a:solidFill>
                <a:effectLst>
                  <a:outerShdw blurRad="38100" dist="38100" dir="2700000" algn="tl">
                    <a:srgbClr val="000000">
                      <a:alpha val="43137"/>
                    </a:srgbClr>
                  </a:outerShdw>
                </a:effectLst>
              </a:rPr>
              <a:t>The dress rehearsal is the first </a:t>
            </a:r>
            <a:r>
              <a:rPr lang="en-US" sz="2800" b="1" dirty="0" smtClean="0">
                <a:effectLst>
                  <a:outerShdw blurRad="38100" dist="38100" dir="2700000" algn="tl">
                    <a:srgbClr val="000000">
                      <a:alpha val="43137"/>
                    </a:srgbClr>
                  </a:outerShdw>
                </a:effectLst>
              </a:rPr>
              <a:t>full performances before </a:t>
            </a:r>
            <a:r>
              <a:rPr lang="en-US" sz="2800" b="1" dirty="0" smtClean="0">
                <a:solidFill>
                  <a:schemeClr val="bg1"/>
                </a:solidFill>
                <a:effectLst>
                  <a:outerShdw blurRad="38100" dist="38100" dir="2700000" algn="tl">
                    <a:srgbClr val="000000">
                      <a:alpha val="43137"/>
                    </a:srgbClr>
                  </a:outerShdw>
                </a:effectLst>
              </a:rPr>
              <a:t>performances for the public.</a:t>
            </a:r>
          </a:p>
          <a:p>
            <a:pPr marL="457200" indent="-457200">
              <a:buFont typeface="Arial" panose="020B0604020202020204" pitchFamily="34" charset="0"/>
              <a:buChar char="•"/>
            </a:pPr>
            <a:r>
              <a:rPr lang="en-US" sz="2800" b="1" dirty="0" smtClean="0">
                <a:solidFill>
                  <a:schemeClr val="bg1"/>
                </a:solidFill>
                <a:effectLst>
                  <a:outerShdw blurRad="38100" dist="38100" dir="2700000" algn="tl">
                    <a:srgbClr val="000000">
                      <a:alpha val="43137"/>
                    </a:srgbClr>
                  </a:outerShdw>
                </a:effectLst>
              </a:rPr>
              <a:t>It is designed to </a:t>
            </a:r>
            <a:r>
              <a:rPr lang="en-US" sz="2800" b="1" dirty="0" smtClean="0">
                <a:effectLst>
                  <a:outerShdw blurRad="38100" dist="38100" dir="2700000" algn="tl">
                    <a:srgbClr val="000000">
                      <a:alpha val="43137"/>
                    </a:srgbClr>
                  </a:outerShdw>
                </a:effectLst>
              </a:rPr>
              <a:t>pretend there is an audience </a:t>
            </a:r>
            <a:r>
              <a:rPr lang="en-US" sz="2800" b="1" dirty="0" smtClean="0">
                <a:solidFill>
                  <a:schemeClr val="bg1"/>
                </a:solidFill>
                <a:effectLst>
                  <a:outerShdw blurRad="38100" dist="38100" dir="2700000" algn="tl">
                    <a:srgbClr val="000000">
                      <a:alpha val="43137"/>
                    </a:srgbClr>
                  </a:outerShdw>
                </a:effectLst>
              </a:rPr>
              <a:t>watching, therefore there are no stops or </a:t>
            </a:r>
            <a:r>
              <a:rPr lang="en-US" sz="2800" b="1" dirty="0" smtClean="0">
                <a:effectLst>
                  <a:outerShdw blurRad="38100" dist="38100" dir="2700000" algn="tl">
                    <a:srgbClr val="000000">
                      <a:alpha val="43137"/>
                    </a:srgbClr>
                  </a:outerShdw>
                </a:effectLst>
              </a:rPr>
              <a:t>“fixes” </a:t>
            </a:r>
            <a:r>
              <a:rPr lang="en-US" sz="2800" b="1" dirty="0" smtClean="0">
                <a:solidFill>
                  <a:schemeClr val="bg1"/>
                </a:solidFill>
                <a:effectLst>
                  <a:outerShdw blurRad="38100" dist="38100" dir="2700000" algn="tl">
                    <a:srgbClr val="000000">
                      <a:alpha val="43137"/>
                    </a:srgbClr>
                  </a:outerShdw>
                </a:effectLst>
              </a:rPr>
              <a:t>during the performances.</a:t>
            </a:r>
          </a:p>
          <a:p>
            <a:pPr marL="457200" indent="-457200">
              <a:buFont typeface="Arial" panose="020B0604020202020204" pitchFamily="34" charset="0"/>
              <a:buChar char="•"/>
            </a:pPr>
            <a:r>
              <a:rPr lang="en-US" sz="2800" b="1" dirty="0" smtClean="0">
                <a:solidFill>
                  <a:schemeClr val="bg1"/>
                </a:solidFill>
                <a:effectLst>
                  <a:outerShdw blurRad="38100" dist="38100" dir="2700000" algn="tl">
                    <a:srgbClr val="000000">
                      <a:alpha val="43137"/>
                    </a:srgbClr>
                  </a:outerShdw>
                </a:effectLst>
              </a:rPr>
              <a:t>It’s time to </a:t>
            </a:r>
            <a:r>
              <a:rPr lang="en-US" sz="2800" b="1" dirty="0" smtClean="0">
                <a:effectLst>
                  <a:outerShdw blurRad="38100" dist="38100" dir="2700000" algn="tl">
                    <a:srgbClr val="000000">
                      <a:alpha val="43137"/>
                    </a:srgbClr>
                  </a:outerShdw>
                </a:effectLst>
              </a:rPr>
              <a:t>find out </a:t>
            </a:r>
            <a:r>
              <a:rPr lang="en-US" sz="2800" b="1" dirty="0" smtClean="0">
                <a:solidFill>
                  <a:schemeClr val="bg1"/>
                </a:solidFill>
                <a:effectLst>
                  <a:outerShdw blurRad="38100" dist="38100" dir="2700000" algn="tl">
                    <a:srgbClr val="000000">
                      <a:alpha val="43137"/>
                    </a:srgbClr>
                  </a:outerShdw>
                </a:effectLst>
              </a:rPr>
              <a:t>what works and doesn’t. </a:t>
            </a:r>
          </a:p>
          <a:p>
            <a:pPr marL="457200" indent="-457200">
              <a:buFont typeface="Arial" panose="020B0604020202020204" pitchFamily="34" charset="0"/>
              <a:buChar char="•"/>
            </a:pPr>
            <a:r>
              <a:rPr lang="en-US" sz="2800" b="1" dirty="0" smtClean="0">
                <a:effectLst>
                  <a:outerShdw blurRad="38100" dist="38100" dir="2700000" algn="tl">
                    <a:srgbClr val="000000">
                      <a:alpha val="43137"/>
                    </a:srgbClr>
                  </a:outerShdw>
                </a:effectLst>
              </a:rPr>
              <a:t>“The play must go on” LIVE</a:t>
            </a:r>
            <a:r>
              <a:rPr lang="en-US" sz="2800" b="1" dirty="0" smtClean="0">
                <a:solidFill>
                  <a:schemeClr val="bg1"/>
                </a:solidFill>
                <a:effectLst>
                  <a:outerShdw blurRad="38100" dist="38100" dir="2700000" algn="tl">
                    <a:srgbClr val="000000">
                      <a:alpha val="43137"/>
                    </a:srgbClr>
                  </a:outerShdw>
                </a:effectLst>
              </a:rPr>
              <a:t> before an audience no matter what happens, so the actors and crew must rehearse how to adjust </a:t>
            </a:r>
            <a:r>
              <a:rPr lang="en-US" sz="2800" b="1" dirty="0" smtClean="0">
                <a:effectLst>
                  <a:outerShdw blurRad="38100" dist="38100" dir="2700000" algn="tl">
                    <a:srgbClr val="000000">
                      <a:alpha val="43137"/>
                    </a:srgbClr>
                  </a:outerShdw>
                </a:effectLst>
              </a:rPr>
              <a:t>“on their feet” </a:t>
            </a:r>
            <a:r>
              <a:rPr lang="en-US" sz="2800" b="1" dirty="0" smtClean="0">
                <a:solidFill>
                  <a:schemeClr val="bg1"/>
                </a:solidFill>
                <a:effectLst>
                  <a:outerShdw blurRad="38100" dist="38100" dir="2700000" algn="tl">
                    <a:srgbClr val="000000">
                      <a:alpha val="43137"/>
                    </a:srgbClr>
                  </a:outerShdw>
                </a:effectLst>
              </a:rPr>
              <a:t>when something doesn’t go as expected.</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17202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Director’s work with </a:t>
            </a:r>
            <a:br>
              <a:rPr lang="en-US" dirty="0" smtClean="0"/>
            </a:br>
            <a:r>
              <a:rPr lang="en-US" dirty="0" smtClean="0"/>
              <a:t>the Performers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17485" y="95794"/>
            <a:ext cx="3753394" cy="217753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162811" y="1967473"/>
            <a:ext cx="11189463" cy="707886"/>
          </a:xfrm>
          <a:prstGeom prst="rect">
            <a:avLst/>
          </a:prstGeom>
          <a:noFill/>
        </p:spPr>
        <p:txBody>
          <a:bodyPr wrap="square" rtlCol="0">
            <a:spAutoFit/>
          </a:bodyPr>
          <a:lstStyle/>
          <a:p>
            <a:r>
              <a:rPr lang="en-US" sz="4000" b="1" u="sng" dirty="0" smtClean="0">
                <a:effectLst>
                  <a:outerShdw blurRad="38100" dist="38100" dir="2700000" algn="tl">
                    <a:srgbClr val="000000">
                      <a:alpha val="43137"/>
                    </a:srgbClr>
                  </a:outerShdw>
                </a:effectLst>
              </a:rPr>
              <a:t>Previews</a:t>
            </a:r>
            <a:endParaRPr lang="en-US" sz="4000" b="1" dirty="0">
              <a:effectLst>
                <a:outerShdw blurRad="38100" dist="38100" dir="2700000" algn="tl">
                  <a:srgbClr val="000000">
                    <a:alpha val="43137"/>
                  </a:srgbClr>
                </a:outerShdw>
              </a:effectLst>
            </a:endParaRPr>
          </a:p>
        </p:txBody>
      </p:sp>
      <p:sp>
        <p:nvSpPr>
          <p:cNvPr id="16" name="TextBox 15"/>
          <p:cNvSpPr txBox="1"/>
          <p:nvPr/>
        </p:nvSpPr>
        <p:spPr>
          <a:xfrm>
            <a:off x="302148" y="2808666"/>
            <a:ext cx="11794058" cy="2677656"/>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solidFill>
                  <a:schemeClr val="bg1"/>
                </a:solidFill>
                <a:effectLst>
                  <a:outerShdw blurRad="38100" dist="38100" dir="2700000" algn="tl">
                    <a:srgbClr val="000000">
                      <a:alpha val="43137"/>
                    </a:srgbClr>
                  </a:outerShdw>
                </a:effectLst>
              </a:rPr>
              <a:t>Previews are </a:t>
            </a:r>
            <a:r>
              <a:rPr lang="en-US" sz="2800" b="1" dirty="0" smtClean="0">
                <a:effectLst>
                  <a:outerShdw blurRad="38100" dist="38100" dir="2700000" algn="tl">
                    <a:srgbClr val="000000">
                      <a:alpha val="43137"/>
                    </a:srgbClr>
                  </a:outerShdw>
                </a:effectLst>
              </a:rPr>
              <a:t>tryout performances</a:t>
            </a:r>
            <a:r>
              <a:rPr lang="en-US" sz="2800" b="1" dirty="0" smtClean="0">
                <a:solidFill>
                  <a:schemeClr val="bg1"/>
                </a:solidFill>
                <a:effectLst>
                  <a:outerShdw blurRad="38100" dist="38100" dir="2700000" algn="tl">
                    <a:srgbClr val="000000">
                      <a:alpha val="43137"/>
                    </a:srgbClr>
                  </a:outerShdw>
                </a:effectLst>
              </a:rPr>
              <a:t> of a production </a:t>
            </a:r>
          </a:p>
          <a:p>
            <a:pPr lvl="1"/>
            <a:r>
              <a:rPr lang="en-US" sz="2800" b="1" dirty="0" smtClean="0">
                <a:effectLst>
                  <a:outerShdw blurRad="38100" dist="38100" dir="2700000" algn="tl">
                    <a:srgbClr val="000000">
                      <a:alpha val="43137"/>
                    </a:srgbClr>
                  </a:outerShdw>
                </a:effectLst>
              </a:rPr>
              <a:t>before an audience</a:t>
            </a:r>
            <a:r>
              <a:rPr lang="en-US" sz="2800" b="1" dirty="0" smtClean="0">
                <a:solidFill>
                  <a:schemeClr val="bg1"/>
                </a:solidFill>
                <a:effectLst>
                  <a:outerShdw blurRad="38100" dist="38100" dir="2700000" algn="tl">
                    <a:srgbClr val="000000">
                      <a:alpha val="43137"/>
                    </a:srgbClr>
                  </a:outerShdw>
                </a:effectLst>
              </a:rPr>
              <a:t>, </a:t>
            </a:r>
            <a:r>
              <a:rPr lang="en-US" sz="2800" b="1" i="1" u="sng" dirty="0" smtClean="0">
                <a:solidFill>
                  <a:schemeClr val="bg1"/>
                </a:solidFill>
                <a:effectLst>
                  <a:outerShdw blurRad="38100" dist="38100" dir="2700000" algn="tl">
                    <a:srgbClr val="000000">
                      <a:alpha val="43137"/>
                    </a:srgbClr>
                  </a:outerShdw>
                </a:effectLst>
              </a:rPr>
              <a:t>preceding</a:t>
            </a:r>
            <a:r>
              <a:rPr lang="en-US" sz="2800" b="1" dirty="0" smtClean="0">
                <a:solidFill>
                  <a:schemeClr val="bg1"/>
                </a:solidFill>
                <a:effectLst>
                  <a:outerShdw blurRad="38100" dist="38100" dir="2700000" algn="tl">
                    <a:srgbClr val="000000">
                      <a:alpha val="43137"/>
                    </a:srgbClr>
                  </a:outerShdw>
                </a:effectLst>
              </a:rPr>
              <a:t> </a:t>
            </a:r>
          </a:p>
          <a:p>
            <a:pPr lvl="1"/>
            <a:r>
              <a:rPr lang="en-US" sz="2800" b="1" dirty="0" smtClean="0">
                <a:solidFill>
                  <a:schemeClr val="bg1"/>
                </a:solidFill>
                <a:effectLst>
                  <a:outerShdw blurRad="38100" dist="38100" dir="2700000" algn="tl">
                    <a:srgbClr val="000000">
                      <a:alpha val="43137"/>
                    </a:srgbClr>
                  </a:outerShdw>
                </a:effectLst>
              </a:rPr>
              <a:t>the official </a:t>
            </a:r>
            <a:r>
              <a:rPr lang="en-US" sz="2800" b="1" i="1" u="sng" dirty="0" smtClean="0">
                <a:effectLst>
                  <a:outerShdw blurRad="38100" dist="38100" dir="2700000" algn="tl">
                    <a:srgbClr val="000000">
                      <a:alpha val="43137"/>
                    </a:srgbClr>
                  </a:outerShdw>
                </a:effectLst>
              </a:rPr>
              <a:t>“opening”</a:t>
            </a:r>
            <a:r>
              <a:rPr lang="en-US" sz="2800" b="1" i="1" dirty="0" smtClean="0">
                <a:effectLst>
                  <a:outerShdw blurRad="38100" dist="38100" dir="2700000" algn="tl">
                    <a:srgbClr val="000000">
                      <a:alpha val="43137"/>
                    </a:srgbClr>
                  </a:outerShdw>
                </a:effectLst>
              </a:rPr>
              <a:t> </a:t>
            </a:r>
            <a:r>
              <a:rPr lang="en-US" sz="2800" b="1" dirty="0" smtClean="0">
                <a:solidFill>
                  <a:schemeClr val="bg1"/>
                </a:solidFill>
                <a:effectLst>
                  <a:outerShdw blurRad="38100" dist="38100" dir="2700000" algn="tl">
                    <a:srgbClr val="000000">
                      <a:alpha val="43137"/>
                    </a:srgbClr>
                  </a:outerShdw>
                </a:effectLst>
              </a:rPr>
              <a:t>performance.</a:t>
            </a:r>
          </a:p>
          <a:p>
            <a:pPr lvl="1"/>
            <a:endParaRPr lang="en-US" sz="2800" b="1" dirty="0" smtClean="0">
              <a:solidFill>
                <a:schemeClr val="bg1"/>
              </a:solidFill>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800" b="1" dirty="0" smtClean="0">
                <a:solidFill>
                  <a:schemeClr val="bg1"/>
                </a:solidFill>
                <a:effectLst>
                  <a:outerShdw blurRad="38100" dist="38100" dir="2700000" algn="tl">
                    <a:srgbClr val="000000">
                      <a:alpha val="43137"/>
                    </a:srgbClr>
                  </a:outerShdw>
                </a:effectLst>
              </a:rPr>
              <a:t>Previews are used to </a:t>
            </a:r>
            <a:r>
              <a:rPr lang="en-US" sz="2800" b="1" i="1" dirty="0" smtClean="0">
                <a:effectLst>
                  <a:outerShdw blurRad="38100" dist="38100" dir="2700000" algn="tl">
                    <a:srgbClr val="000000">
                      <a:alpha val="43137"/>
                    </a:srgbClr>
                  </a:outerShdw>
                </a:effectLst>
              </a:rPr>
              <a:t>test the performer-audience relationship </a:t>
            </a:r>
            <a:r>
              <a:rPr lang="en-US" sz="2800" b="1" dirty="0" smtClean="0">
                <a:solidFill>
                  <a:schemeClr val="bg1"/>
                </a:solidFill>
                <a:effectLst>
                  <a:outerShdw blurRad="38100" dist="38100" dir="2700000" algn="tl">
                    <a:srgbClr val="000000">
                      <a:alpha val="43137"/>
                    </a:srgbClr>
                  </a:outerShdw>
                </a:effectLst>
              </a:rPr>
              <a:t>which is crucial in a theatrical performance of a play.</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9933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Producer or Managing Director</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17485" y="95794"/>
            <a:ext cx="3753394" cy="217753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602993" y="2176019"/>
            <a:ext cx="11189463" cy="2431435"/>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rPr>
              <a:t>The Producer-</a:t>
            </a:r>
          </a:p>
          <a:p>
            <a:r>
              <a:rPr lang="en-US" sz="2800" b="1" dirty="0" smtClean="0">
                <a:solidFill>
                  <a:schemeClr val="bg1"/>
                </a:solidFill>
                <a:effectLst>
                  <a:outerShdw blurRad="38100" dist="38100" dir="2700000" algn="tl">
                    <a:srgbClr val="000000">
                      <a:alpha val="43137"/>
                    </a:srgbClr>
                  </a:outerShdw>
                </a:effectLst>
              </a:rPr>
              <a:t>In </a:t>
            </a:r>
            <a:r>
              <a:rPr lang="en-US" sz="2800" b="1" i="1" dirty="0" smtClean="0">
                <a:effectLst>
                  <a:outerShdw blurRad="38100" dist="38100" dir="2700000" algn="tl">
                    <a:srgbClr val="000000">
                      <a:alpha val="43137"/>
                    </a:srgbClr>
                  </a:outerShdw>
                </a:effectLst>
              </a:rPr>
              <a:t>American usage,</a:t>
            </a:r>
            <a:r>
              <a:rPr lang="en-US" sz="2800" b="1" dirty="0" smtClean="0">
                <a:solidFill>
                  <a:schemeClr val="bg1"/>
                </a:solidFill>
                <a:effectLst>
                  <a:outerShdw blurRad="38100" dist="38100" dir="2700000" algn="tl">
                    <a:srgbClr val="000000">
                      <a:alpha val="43137"/>
                    </a:srgbClr>
                  </a:outerShdw>
                </a:effectLst>
              </a:rPr>
              <a:t> the person responsible for the business side of production, including raising the necessary money.</a:t>
            </a:r>
          </a:p>
          <a:p>
            <a:r>
              <a:rPr lang="en-US" sz="2800" b="1" dirty="0" smtClean="0">
                <a:solidFill>
                  <a:schemeClr val="bg1"/>
                </a:solidFill>
                <a:effectLst>
                  <a:outerShdw blurRad="38100" dist="38100" dir="2700000" algn="tl">
                    <a:srgbClr val="000000">
                      <a:alpha val="43137"/>
                    </a:srgbClr>
                  </a:outerShdw>
                </a:effectLst>
              </a:rPr>
              <a:t>In </a:t>
            </a:r>
            <a:r>
              <a:rPr lang="en-US" sz="2800" b="1" i="1" dirty="0" smtClean="0">
                <a:effectLst>
                  <a:outerShdw blurRad="38100" dist="38100" dir="2700000" algn="tl">
                    <a:srgbClr val="000000">
                      <a:alpha val="43137"/>
                    </a:srgbClr>
                  </a:outerShdw>
                </a:effectLst>
              </a:rPr>
              <a:t>British usage, </a:t>
            </a:r>
            <a:r>
              <a:rPr lang="en-US" sz="2800" b="1" dirty="0" smtClean="0">
                <a:solidFill>
                  <a:schemeClr val="bg1"/>
                </a:solidFill>
                <a:effectLst>
                  <a:outerShdw blurRad="38100" dist="38100" dir="2700000" algn="tl">
                    <a:srgbClr val="000000">
                      <a:alpha val="43137"/>
                    </a:srgbClr>
                  </a:outerShdw>
                </a:effectLst>
              </a:rPr>
              <a:t>a producer for many years was the equivalent of the American director.</a:t>
            </a:r>
            <a:endParaRPr lang="en-US" sz="2800" b="1" dirty="0">
              <a:solidFill>
                <a:schemeClr val="bg1"/>
              </a:solidFill>
              <a:effectLst>
                <a:outerShdw blurRad="38100" dist="38100" dir="2700000" algn="tl">
                  <a:srgbClr val="000000">
                    <a:alpha val="43137"/>
                  </a:srgbClr>
                </a:outerShdw>
              </a:effectLst>
            </a:endParaRPr>
          </a:p>
        </p:txBody>
      </p:sp>
      <p:sp>
        <p:nvSpPr>
          <p:cNvPr id="16" name="TextBox 15"/>
          <p:cNvSpPr txBox="1"/>
          <p:nvPr/>
        </p:nvSpPr>
        <p:spPr>
          <a:xfrm>
            <a:off x="494135" y="4675611"/>
            <a:ext cx="11407177" cy="1569660"/>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rPr>
              <a:t>The Managing Director-</a:t>
            </a:r>
          </a:p>
          <a:p>
            <a:r>
              <a:rPr lang="en-US" sz="2800" b="1" dirty="0" smtClean="0">
                <a:solidFill>
                  <a:schemeClr val="bg1"/>
                </a:solidFill>
                <a:effectLst>
                  <a:outerShdw blurRad="38100" dist="38100" dir="2700000" algn="tl">
                    <a:srgbClr val="000000">
                      <a:alpha val="43137"/>
                    </a:srgbClr>
                  </a:outerShdw>
                </a:effectLst>
              </a:rPr>
              <a:t>In non-profit theatre organizations, the individual who controls resources and expenditures.</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62121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19" y="4798235"/>
            <a:ext cx="9613859" cy="453051"/>
          </a:xfrm>
        </p:spPr>
        <p:txBody>
          <a:bodyPr>
            <a:noAutofit/>
          </a:bodyPr>
          <a:lstStyle/>
          <a:p>
            <a:r>
              <a:rPr lang="en-US" sz="3600" dirty="0" smtClean="0"/>
              <a:t>The Traditional Director</a:t>
            </a:r>
            <a:endParaRPr lang="en-US" sz="3600" dirty="0"/>
          </a:p>
        </p:txBody>
      </p:sp>
      <p:sp>
        <p:nvSpPr>
          <p:cNvPr id="4" name="Text Placeholder 3"/>
          <p:cNvSpPr>
            <a:spLocks noGrp="1"/>
          </p:cNvSpPr>
          <p:nvPr>
            <p:ph type="body" sz="half" idx="2"/>
          </p:nvPr>
        </p:nvSpPr>
        <p:spPr/>
        <p:txBody>
          <a:bodyPr>
            <a:normAutofit/>
          </a:bodyPr>
          <a:lstStyle/>
          <a:p>
            <a:r>
              <a:rPr lang="en-US" sz="2800" i="1" dirty="0" smtClean="0">
                <a:solidFill>
                  <a:schemeClr val="bg2">
                    <a:lumMod val="60000"/>
                    <a:lumOff val="40000"/>
                  </a:schemeClr>
                </a:solidFill>
              </a:rPr>
              <a:t>“The Director and the Script”</a:t>
            </a:r>
            <a:endParaRPr lang="en-US" sz="2800" i="1" dirty="0">
              <a:solidFill>
                <a:schemeClr val="bg2">
                  <a:lumMod val="60000"/>
                  <a:lumOff val="40000"/>
                </a:scheme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0160" y="4280784"/>
            <a:ext cx="3291840" cy="192180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TextBox 9"/>
          <p:cNvSpPr txBox="1"/>
          <p:nvPr/>
        </p:nvSpPr>
        <p:spPr>
          <a:xfrm>
            <a:off x="828365" y="294770"/>
            <a:ext cx="9761258" cy="4124206"/>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Three Approaches to Directing:</a:t>
            </a:r>
          </a:p>
          <a:p>
            <a:endParaRPr lang="en-US" sz="1200" b="1" dirty="0" smtClean="0">
              <a:effectLst>
                <a:outerShdw blurRad="38100" dist="38100" dir="2700000" algn="tl">
                  <a:srgbClr val="000000">
                    <a:alpha val="43137"/>
                  </a:srgbClr>
                </a:outerShdw>
              </a:effectLst>
            </a:endParaRPr>
          </a:p>
          <a:p>
            <a:pPr marL="514350" indent="-514350">
              <a:buFont typeface="+mj-lt"/>
              <a:buAutoNum type="arabicPeriod"/>
            </a:pPr>
            <a:r>
              <a:rPr lang="en-US" sz="2800" b="1" dirty="0" smtClean="0">
                <a:solidFill>
                  <a:schemeClr val="bg1"/>
                </a:solidFill>
                <a:effectLst>
                  <a:outerShdw blurRad="38100" dist="38100" dir="2700000" algn="tl">
                    <a:srgbClr val="000000">
                      <a:alpha val="43137"/>
                    </a:srgbClr>
                  </a:outerShdw>
                </a:effectLst>
              </a:rPr>
              <a:t>Traditional – </a:t>
            </a:r>
            <a:r>
              <a:rPr lang="en-US" sz="2800" b="1" i="1" dirty="0" smtClean="0">
                <a:solidFill>
                  <a:schemeClr val="bg1"/>
                </a:solidFill>
                <a:effectLst>
                  <a:outerShdw blurRad="38100" dist="38100" dir="2700000" algn="tl">
                    <a:srgbClr val="000000">
                      <a:alpha val="43137"/>
                    </a:srgbClr>
                  </a:outerShdw>
                </a:effectLst>
              </a:rPr>
              <a:t>The text-based method</a:t>
            </a:r>
          </a:p>
          <a:p>
            <a:pPr marL="514350" indent="-514350">
              <a:buFont typeface="+mj-lt"/>
              <a:buAutoNum type="arabicPeriod"/>
            </a:pPr>
            <a:endParaRPr lang="en-US" b="1" i="1" dirty="0" smtClean="0">
              <a:solidFill>
                <a:schemeClr val="bg1"/>
              </a:solidFill>
              <a:effectLst>
                <a:outerShdw blurRad="38100" dist="38100" dir="2700000" algn="tl">
                  <a:srgbClr val="000000">
                    <a:alpha val="43137"/>
                  </a:srgbClr>
                </a:outerShdw>
              </a:effectLst>
            </a:endParaRPr>
          </a:p>
          <a:p>
            <a:pPr marL="514350" indent="-514350">
              <a:buFont typeface="+mj-lt"/>
              <a:buAutoNum type="arabicPeriod"/>
            </a:pPr>
            <a:r>
              <a:rPr lang="en-US" sz="2800" b="1" dirty="0" smtClean="0">
                <a:solidFill>
                  <a:schemeClr val="bg1"/>
                </a:solidFill>
                <a:effectLst>
                  <a:outerShdw blurRad="38100" dist="38100" dir="2700000" algn="tl">
                    <a:srgbClr val="000000">
                      <a:alpha val="43137"/>
                    </a:srgbClr>
                  </a:outerShdw>
                </a:effectLst>
              </a:rPr>
              <a:t>Auteur – </a:t>
            </a:r>
            <a:r>
              <a:rPr lang="en-US" sz="2800" b="1" i="1" dirty="0" smtClean="0">
                <a:solidFill>
                  <a:schemeClr val="bg1"/>
                </a:solidFill>
                <a:effectLst>
                  <a:outerShdw blurRad="38100" dist="38100" dir="2700000" algn="tl">
                    <a:srgbClr val="000000">
                      <a:alpha val="43137"/>
                    </a:srgbClr>
                  </a:outerShdw>
                </a:effectLst>
              </a:rPr>
              <a:t>Author Directors who put their own message into the script</a:t>
            </a:r>
          </a:p>
          <a:p>
            <a:pPr marL="514350" indent="-514350">
              <a:buFont typeface="+mj-lt"/>
              <a:buAutoNum type="arabicPeriod"/>
            </a:pPr>
            <a:endParaRPr lang="en-US" b="1" i="1" dirty="0" smtClean="0">
              <a:solidFill>
                <a:schemeClr val="bg1"/>
              </a:solidFill>
              <a:effectLst>
                <a:outerShdw blurRad="38100" dist="38100" dir="2700000" algn="tl">
                  <a:srgbClr val="000000">
                    <a:alpha val="43137"/>
                  </a:srgbClr>
                </a:outerShdw>
              </a:effectLst>
            </a:endParaRPr>
          </a:p>
          <a:p>
            <a:pPr marL="514350" indent="-514350">
              <a:buFont typeface="+mj-lt"/>
              <a:buAutoNum type="arabicPeriod"/>
            </a:pPr>
            <a:r>
              <a:rPr lang="en-US" sz="2800" b="1" dirty="0" smtClean="0">
                <a:solidFill>
                  <a:schemeClr val="bg1"/>
                </a:solidFill>
                <a:effectLst>
                  <a:outerShdw blurRad="38100" dist="38100" dir="2700000" algn="tl">
                    <a:srgbClr val="000000">
                      <a:alpha val="43137"/>
                    </a:srgbClr>
                  </a:outerShdw>
                </a:effectLst>
              </a:rPr>
              <a:t>Postmodern – </a:t>
            </a:r>
            <a:r>
              <a:rPr lang="en-US" sz="2800" b="1" i="1" dirty="0" smtClean="0">
                <a:solidFill>
                  <a:schemeClr val="bg1"/>
                </a:solidFill>
                <a:effectLst>
                  <a:outerShdw blurRad="38100" dist="38100" dir="2700000" algn="tl">
                    <a:srgbClr val="000000">
                      <a:alpha val="43137"/>
                    </a:srgbClr>
                  </a:outerShdw>
                </a:effectLst>
              </a:rPr>
              <a:t>Began in late 19</a:t>
            </a:r>
            <a:r>
              <a:rPr lang="en-US" sz="2800" b="1" i="1" baseline="30000" dirty="0" smtClean="0">
                <a:solidFill>
                  <a:schemeClr val="bg1"/>
                </a:solidFill>
                <a:effectLst>
                  <a:outerShdw blurRad="38100" dist="38100" dir="2700000" algn="tl">
                    <a:srgbClr val="000000">
                      <a:alpha val="43137"/>
                    </a:srgbClr>
                  </a:outerShdw>
                </a:effectLst>
              </a:rPr>
              <a:t>th</a:t>
            </a:r>
            <a:r>
              <a:rPr lang="en-US" sz="2800" b="1" i="1" dirty="0" smtClean="0">
                <a:solidFill>
                  <a:schemeClr val="bg1"/>
                </a:solidFill>
                <a:effectLst>
                  <a:outerShdw blurRad="38100" dist="38100" dir="2700000" algn="tl">
                    <a:srgbClr val="000000">
                      <a:alpha val="43137"/>
                    </a:srgbClr>
                  </a:outerShdw>
                </a:effectLst>
              </a:rPr>
              <a:t> century with directing that broke long held taboos (avant-garde, experimental &amp; others)</a:t>
            </a:r>
            <a:endParaRPr lang="en-US" sz="28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91589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Producer or Managing Director</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17485" y="95794"/>
            <a:ext cx="3753394" cy="217753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602993" y="2111208"/>
            <a:ext cx="11567886" cy="4278094"/>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The Commercial Producer</a:t>
            </a:r>
          </a:p>
          <a:p>
            <a:pPr marL="457200" indent="-457200">
              <a:buFont typeface="Arial" panose="020B0604020202020204" pitchFamily="34" charset="0"/>
              <a:buChar char="•"/>
            </a:pPr>
            <a:r>
              <a:rPr lang="en-US" sz="2400" b="1" dirty="0" smtClean="0">
                <a:solidFill>
                  <a:schemeClr val="bg1"/>
                </a:solidFill>
                <a:effectLst>
                  <a:outerShdw blurRad="38100" dist="38100" dir="2700000" algn="tl">
                    <a:srgbClr val="000000">
                      <a:alpha val="43137"/>
                    </a:srgbClr>
                  </a:outerShdw>
                </a:effectLst>
              </a:rPr>
              <a:t>Raise money to finance the production</a:t>
            </a:r>
          </a:p>
          <a:p>
            <a:pPr marL="457200" indent="-457200">
              <a:buFont typeface="Arial" panose="020B0604020202020204" pitchFamily="34" charset="0"/>
              <a:buChar char="•"/>
            </a:pPr>
            <a:r>
              <a:rPr lang="en-US" sz="2400" b="1" dirty="0" smtClean="0">
                <a:solidFill>
                  <a:schemeClr val="bg1"/>
                </a:solidFill>
                <a:effectLst>
                  <a:outerShdw blurRad="38100" dist="38100" dir="2700000" algn="tl">
                    <a:srgbClr val="000000">
                      <a:alpha val="43137"/>
                    </a:srgbClr>
                  </a:outerShdw>
                </a:effectLst>
              </a:rPr>
              <a:t>Secure rights to the script</a:t>
            </a:r>
          </a:p>
          <a:p>
            <a:pPr marL="457200" indent="-457200">
              <a:buFont typeface="Arial" panose="020B0604020202020204" pitchFamily="34" charset="0"/>
              <a:buChar char="•"/>
            </a:pPr>
            <a:r>
              <a:rPr lang="en-US" sz="2400" b="1" dirty="0" smtClean="0">
                <a:solidFill>
                  <a:schemeClr val="bg1"/>
                </a:solidFill>
                <a:effectLst>
                  <a:outerShdw blurRad="38100" dist="38100" dir="2700000" algn="tl">
                    <a:srgbClr val="000000">
                      <a:alpha val="43137"/>
                    </a:srgbClr>
                  </a:outerShdw>
                </a:effectLst>
              </a:rPr>
              <a:t>Deal with the agents for the playwright, director and performers</a:t>
            </a:r>
          </a:p>
          <a:p>
            <a:pPr marL="457200" indent="-457200">
              <a:buFont typeface="Arial" panose="020B0604020202020204" pitchFamily="34" charset="0"/>
              <a:buChar char="•"/>
            </a:pPr>
            <a:r>
              <a:rPr lang="en-US" sz="2400" b="1" dirty="0" smtClean="0">
                <a:solidFill>
                  <a:schemeClr val="bg1"/>
                </a:solidFill>
                <a:effectLst>
                  <a:outerShdw blurRad="38100" dist="38100" dir="2700000" algn="tl">
                    <a:srgbClr val="000000">
                      <a:alpha val="43137"/>
                    </a:srgbClr>
                  </a:outerShdw>
                </a:effectLst>
              </a:rPr>
              <a:t>Hire the director, performers, designers and stage crew</a:t>
            </a:r>
          </a:p>
          <a:p>
            <a:pPr marL="457200" indent="-457200">
              <a:buFont typeface="Arial" panose="020B0604020202020204" pitchFamily="34" charset="0"/>
              <a:buChar char="•"/>
            </a:pPr>
            <a:r>
              <a:rPr lang="en-US" sz="2400" b="1" dirty="0" smtClean="0">
                <a:solidFill>
                  <a:schemeClr val="bg1"/>
                </a:solidFill>
                <a:effectLst>
                  <a:outerShdw blurRad="38100" dist="38100" dir="2700000" algn="tl">
                    <a:srgbClr val="000000">
                      <a:alpha val="43137"/>
                    </a:srgbClr>
                  </a:outerShdw>
                </a:effectLst>
              </a:rPr>
              <a:t>Deal with theatrical unions</a:t>
            </a:r>
          </a:p>
          <a:p>
            <a:pPr marL="457200" indent="-457200">
              <a:buFont typeface="Arial" panose="020B0604020202020204" pitchFamily="34" charset="0"/>
              <a:buChar char="•"/>
            </a:pPr>
            <a:r>
              <a:rPr lang="en-US" sz="2400" b="1" dirty="0" smtClean="0">
                <a:solidFill>
                  <a:schemeClr val="bg1"/>
                </a:solidFill>
                <a:effectLst>
                  <a:outerShdw blurRad="38100" dist="38100" dir="2700000" algn="tl">
                    <a:srgbClr val="000000">
                      <a:alpha val="43137"/>
                    </a:srgbClr>
                  </a:outerShdw>
                </a:effectLst>
              </a:rPr>
              <a:t>Rent theatre space (if needed)</a:t>
            </a:r>
          </a:p>
          <a:p>
            <a:pPr marL="457200" indent="-457200">
              <a:buFont typeface="Arial" panose="020B0604020202020204" pitchFamily="34" charset="0"/>
              <a:buChar char="•"/>
            </a:pPr>
            <a:r>
              <a:rPr lang="en-US" sz="2400" b="1" dirty="0" smtClean="0">
                <a:solidFill>
                  <a:schemeClr val="bg1"/>
                </a:solidFill>
                <a:effectLst>
                  <a:outerShdw blurRad="38100" dist="38100" dir="2700000" algn="tl">
                    <a:srgbClr val="000000">
                      <a:alpha val="43137"/>
                    </a:srgbClr>
                  </a:outerShdw>
                </a:effectLst>
              </a:rPr>
              <a:t>Supervise the box office, auditorium and business  office</a:t>
            </a:r>
          </a:p>
          <a:p>
            <a:pPr marL="457200" indent="-457200">
              <a:buFont typeface="Arial" panose="020B0604020202020204" pitchFamily="34" charset="0"/>
              <a:buChar char="•"/>
            </a:pPr>
            <a:r>
              <a:rPr lang="en-US" sz="2400" b="1" dirty="0" smtClean="0">
                <a:solidFill>
                  <a:schemeClr val="bg1"/>
                </a:solidFill>
                <a:effectLst>
                  <a:outerShdw blurRad="38100" dist="38100" dir="2700000" algn="tl">
                    <a:srgbClr val="000000">
                      <a:alpha val="43137"/>
                    </a:srgbClr>
                  </a:outerShdw>
                </a:effectLst>
              </a:rPr>
              <a:t>Supervise the advertising</a:t>
            </a:r>
          </a:p>
          <a:p>
            <a:pPr marL="457200" indent="-457200">
              <a:buFont typeface="Arial" panose="020B0604020202020204" pitchFamily="34" charset="0"/>
              <a:buChar char="•"/>
            </a:pPr>
            <a:r>
              <a:rPr lang="en-US" sz="2400" b="1" dirty="0" smtClean="0">
                <a:solidFill>
                  <a:schemeClr val="bg1"/>
                </a:solidFill>
                <a:effectLst>
                  <a:outerShdw blurRad="38100" dist="38100" dir="2700000" algn="tl">
                    <a:srgbClr val="000000">
                      <a:alpha val="43137"/>
                    </a:srgbClr>
                  </a:outerShdw>
                </a:effectLst>
              </a:rPr>
              <a:t>Oversee the budget and week-to-week financial management of the production  </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0298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Producer or Managing Director</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17485" y="95794"/>
            <a:ext cx="3753394" cy="217753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602993" y="2111208"/>
            <a:ext cx="11567886" cy="5016758"/>
          </a:xfrm>
          <a:prstGeom prst="rect">
            <a:avLst/>
          </a:prstGeom>
          <a:noFill/>
        </p:spPr>
        <p:txBody>
          <a:bodyPr wrap="square" rtlCol="0">
            <a:spAutoFit/>
          </a:bodyPr>
          <a:lstStyle/>
          <a:p>
            <a:r>
              <a:rPr lang="en-US" sz="3200" b="1" dirty="0" err="1" smtClean="0">
                <a:effectLst>
                  <a:outerShdw blurRad="38100" dist="38100" dir="2700000" algn="tl">
                    <a:srgbClr val="000000">
                      <a:alpha val="43137"/>
                    </a:srgbClr>
                  </a:outerShdw>
                </a:effectLst>
              </a:rPr>
              <a:t>Noncommerical</a:t>
            </a:r>
            <a:r>
              <a:rPr lang="en-US" sz="3200" b="1" dirty="0" smtClean="0">
                <a:effectLst>
                  <a:outerShdw blurRad="38100" dist="38100" dir="2700000" algn="tl">
                    <a:srgbClr val="000000">
                      <a:alpha val="43137"/>
                    </a:srgbClr>
                  </a:outerShdw>
                </a:effectLst>
              </a:rPr>
              <a:t> Theatres</a:t>
            </a:r>
          </a:p>
          <a:p>
            <a:pPr marL="457200" indent="-457200">
              <a:buFont typeface="Arial" panose="020B0604020202020204" pitchFamily="34" charset="0"/>
              <a:buChar char="•"/>
            </a:pPr>
            <a:r>
              <a:rPr lang="en-US" sz="2400" b="1" dirty="0" err="1" smtClean="0">
                <a:solidFill>
                  <a:schemeClr val="bg1"/>
                </a:solidFill>
                <a:effectLst>
                  <a:outerShdw blurRad="38100" dist="38100" dir="2700000" algn="tl">
                    <a:srgbClr val="000000">
                      <a:alpha val="43137"/>
                    </a:srgbClr>
                  </a:outerShdw>
                </a:effectLst>
              </a:rPr>
              <a:t>Adminstrative</a:t>
            </a:r>
            <a:r>
              <a:rPr lang="en-US" sz="2400" b="1" dirty="0" smtClean="0">
                <a:solidFill>
                  <a:schemeClr val="bg1"/>
                </a:solidFill>
                <a:effectLst>
                  <a:outerShdw blurRad="38100" dist="38100" dir="2700000" algn="tl">
                    <a:srgbClr val="000000">
                      <a:alpha val="43137"/>
                    </a:srgbClr>
                  </a:outerShdw>
                </a:effectLst>
              </a:rPr>
              <a:t> organization of a non-profit theatre</a:t>
            </a:r>
          </a:p>
          <a:p>
            <a:pPr marL="914400" lvl="1" indent="-457200">
              <a:buFont typeface="Arial" panose="020B0604020202020204" pitchFamily="34" charset="0"/>
              <a:buChar char="•"/>
            </a:pPr>
            <a:r>
              <a:rPr lang="en-US" sz="2400" b="1" dirty="0" smtClean="0">
                <a:solidFill>
                  <a:schemeClr val="bg1"/>
                </a:solidFill>
                <a:effectLst>
                  <a:outerShdw blurRad="38100" dist="38100" dir="2700000" algn="tl">
                    <a:srgbClr val="000000">
                      <a:alpha val="43137"/>
                    </a:srgbClr>
                  </a:outerShdw>
                </a:effectLst>
              </a:rPr>
              <a:t>Board of Directors</a:t>
            </a:r>
          </a:p>
          <a:p>
            <a:pPr marL="914400" lvl="1" indent="-457200">
              <a:buFont typeface="Arial" panose="020B0604020202020204" pitchFamily="34" charset="0"/>
              <a:buChar char="•"/>
            </a:pPr>
            <a:r>
              <a:rPr lang="en-US" sz="2400" b="1" dirty="0" smtClean="0">
                <a:solidFill>
                  <a:schemeClr val="bg1"/>
                </a:solidFill>
                <a:effectLst>
                  <a:outerShdw blurRad="38100" dist="38100" dir="2700000" algn="tl">
                    <a:srgbClr val="000000">
                      <a:alpha val="43137"/>
                    </a:srgbClr>
                  </a:outerShdw>
                </a:effectLst>
              </a:rPr>
              <a:t>Artistic Director</a:t>
            </a:r>
          </a:p>
          <a:p>
            <a:pPr marL="914400" lvl="1" indent="-457200">
              <a:buFont typeface="Arial" panose="020B0604020202020204" pitchFamily="34" charset="0"/>
              <a:buChar char="•"/>
            </a:pPr>
            <a:r>
              <a:rPr lang="en-US" sz="2400" b="1" dirty="0" smtClean="0">
                <a:solidFill>
                  <a:schemeClr val="bg1"/>
                </a:solidFill>
                <a:effectLst>
                  <a:outerShdw blurRad="38100" dist="38100" dir="2700000" algn="tl">
                    <a:srgbClr val="000000">
                      <a:alpha val="43137"/>
                    </a:srgbClr>
                  </a:outerShdw>
                </a:effectLst>
              </a:rPr>
              <a:t>Executive or Managing Director</a:t>
            </a:r>
          </a:p>
          <a:p>
            <a:pPr marL="457200" indent="-457200">
              <a:buFont typeface="Arial" panose="020B0604020202020204" pitchFamily="34" charset="0"/>
              <a:buChar char="•"/>
            </a:pPr>
            <a:r>
              <a:rPr lang="en-US" sz="2400" b="1" dirty="0" smtClean="0">
                <a:solidFill>
                  <a:schemeClr val="bg1"/>
                </a:solidFill>
                <a:effectLst>
                  <a:outerShdw blurRad="38100" dist="38100" dir="2700000" algn="tl">
                    <a:srgbClr val="000000">
                      <a:alpha val="43137"/>
                    </a:srgbClr>
                  </a:outerShdw>
                </a:effectLst>
              </a:rPr>
              <a:t>Responsibilities of a noncommercial managing director</a:t>
            </a:r>
          </a:p>
          <a:p>
            <a:pPr marL="914400" lvl="1" indent="-457200">
              <a:buFont typeface="Arial" panose="020B0604020202020204" pitchFamily="34" charset="0"/>
              <a:buChar char="•"/>
            </a:pPr>
            <a:r>
              <a:rPr lang="en-US" sz="2400" b="1" dirty="0" smtClean="0">
                <a:solidFill>
                  <a:schemeClr val="bg1"/>
                </a:solidFill>
                <a:effectLst>
                  <a:outerShdw blurRad="38100" dist="38100" dir="2700000" algn="tl">
                    <a:srgbClr val="000000">
                      <a:alpha val="43137"/>
                    </a:srgbClr>
                  </a:outerShdw>
                </a:effectLst>
              </a:rPr>
              <a:t>Maintenance of the theatre building</a:t>
            </a:r>
          </a:p>
          <a:p>
            <a:pPr marL="914400" lvl="1" indent="-457200">
              <a:buFont typeface="Arial" panose="020B0604020202020204" pitchFamily="34" charset="0"/>
              <a:buChar char="•"/>
            </a:pPr>
            <a:r>
              <a:rPr lang="en-US" sz="2400" b="1" dirty="0" smtClean="0">
                <a:solidFill>
                  <a:schemeClr val="bg1"/>
                </a:solidFill>
                <a:effectLst>
                  <a:outerShdw blurRad="38100" dist="38100" dir="2700000" algn="tl">
                    <a:srgbClr val="000000">
                      <a:alpha val="43137"/>
                    </a:srgbClr>
                  </a:outerShdw>
                </a:effectLst>
              </a:rPr>
              <a:t>Keeps productions under budget, balancing artistic and financial needs</a:t>
            </a:r>
          </a:p>
          <a:p>
            <a:pPr marL="914400" lvl="1" indent="-457200">
              <a:buFont typeface="Arial" panose="020B0604020202020204" pitchFamily="34" charset="0"/>
              <a:buChar char="•"/>
            </a:pPr>
            <a:r>
              <a:rPr lang="en-US" sz="2400" b="1" dirty="0" smtClean="0">
                <a:solidFill>
                  <a:schemeClr val="bg1"/>
                </a:solidFill>
                <a:effectLst>
                  <a:outerShdw blurRad="38100" dist="38100" dir="2700000" algn="tl">
                    <a:srgbClr val="000000">
                      <a:alpha val="43137"/>
                    </a:srgbClr>
                  </a:outerShdw>
                </a:effectLst>
              </a:rPr>
              <a:t>Responsible for publicity</a:t>
            </a:r>
          </a:p>
          <a:p>
            <a:pPr marL="914400" lvl="1" indent="-457200">
              <a:buFont typeface="Arial" panose="020B0604020202020204" pitchFamily="34" charset="0"/>
              <a:buChar char="•"/>
            </a:pPr>
            <a:r>
              <a:rPr lang="en-US" sz="2400" b="1" dirty="0" smtClean="0">
                <a:solidFill>
                  <a:schemeClr val="bg1"/>
                </a:solidFill>
                <a:effectLst>
                  <a:outerShdw blurRad="38100" dist="38100" dir="2700000" algn="tl">
                    <a:srgbClr val="000000">
                      <a:alpha val="43137"/>
                    </a:srgbClr>
                  </a:outerShdw>
                </a:effectLst>
              </a:rPr>
              <a:t>Maintains box office, programs for productions, secures ushers for </a:t>
            </a:r>
            <a:r>
              <a:rPr lang="en-US" sz="2400" b="1" i="1" dirty="0" smtClean="0">
                <a:effectLst>
                  <a:outerShdw blurRad="38100" dist="38100" dir="2700000" algn="tl">
                    <a:srgbClr val="000000">
                      <a:alpha val="43137"/>
                    </a:srgbClr>
                  </a:outerShdw>
                </a:effectLst>
              </a:rPr>
              <a:t>“front of the house”</a:t>
            </a:r>
            <a:r>
              <a:rPr lang="en-US" sz="2400" b="1" dirty="0" smtClean="0">
                <a:solidFill>
                  <a:schemeClr val="bg1"/>
                </a:solidFill>
                <a:effectLst>
                  <a:outerShdw blurRad="38100" dist="38100" dir="2700000" algn="tl">
                    <a:srgbClr val="000000">
                      <a:alpha val="43137"/>
                    </a:srgbClr>
                  </a:outerShdw>
                </a:effectLst>
              </a:rPr>
              <a:t> and other details </a:t>
            </a:r>
          </a:p>
          <a:p>
            <a:pPr marL="914400" lvl="1" indent="-457200">
              <a:buFont typeface="Arial" panose="020B0604020202020204" pitchFamily="34" charset="0"/>
              <a:buChar char="•"/>
            </a:pPr>
            <a:endParaRPr lang="en-US" sz="2400" b="1" dirty="0" smtClean="0">
              <a:solidFill>
                <a:schemeClr val="bg1"/>
              </a:solidFill>
              <a:effectLst>
                <a:outerShdw blurRad="38100" dist="38100" dir="2700000" algn="tl">
                  <a:srgbClr val="000000">
                    <a:alpha val="43137"/>
                  </a:srgbClr>
                </a:outerShdw>
              </a:effectLst>
            </a:endParaRPr>
          </a:p>
          <a:p>
            <a:pPr marL="914400" lvl="1" indent="-457200">
              <a:buFont typeface="Arial" panose="020B0604020202020204" pitchFamily="34" charset="0"/>
              <a:buChar char="•"/>
            </a:pP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4059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3299" y="592184"/>
            <a:ext cx="2478701" cy="142820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TextBox 2"/>
          <p:cNvSpPr txBox="1"/>
          <p:nvPr/>
        </p:nvSpPr>
        <p:spPr>
          <a:xfrm>
            <a:off x="-519272" y="949366"/>
            <a:ext cx="10049691" cy="1200329"/>
          </a:xfrm>
          <a:prstGeom prst="rect">
            <a:avLst/>
          </a:prstGeom>
          <a:noFill/>
        </p:spPr>
        <p:txBody>
          <a:bodyPr wrap="square" rtlCol="0">
            <a:spAutoFit/>
          </a:bodyPr>
          <a:lstStyle/>
          <a:p>
            <a:pPr algn="r"/>
            <a:r>
              <a:rPr lang="en-US" sz="3600" b="1" dirty="0" smtClean="0">
                <a:effectLst>
                  <a:outerShdw blurRad="38100" dist="38100" dir="2700000" algn="tl">
                    <a:srgbClr val="000000">
                      <a:alpha val="43137"/>
                    </a:srgbClr>
                  </a:outerShdw>
                </a:effectLst>
              </a:rPr>
              <a:t>The Script is the basis for the production</a:t>
            </a:r>
          </a:p>
          <a:p>
            <a:pPr algn="r"/>
            <a:r>
              <a:rPr lang="en-US" sz="3600" b="1" dirty="0" smtClean="0">
                <a:effectLst>
                  <a:outerShdw blurRad="38100" dist="38100" dir="2700000" algn="tl">
                    <a:srgbClr val="000000">
                      <a:alpha val="43137"/>
                    </a:srgbClr>
                  </a:outerShdw>
                </a:effectLst>
              </a:rPr>
              <a:t> and message to the audience.</a:t>
            </a:r>
            <a:endParaRPr lang="en-US" sz="3600" b="1" dirty="0">
              <a:effectLst>
                <a:outerShdw blurRad="38100" dist="38100" dir="2700000" algn="tl">
                  <a:srgbClr val="000000">
                    <a:alpha val="43137"/>
                  </a:srgbClr>
                </a:outerShdw>
              </a:effectLst>
            </a:endParaRPr>
          </a:p>
        </p:txBody>
      </p:sp>
      <p:sp>
        <p:nvSpPr>
          <p:cNvPr id="4" name="TextBox 3"/>
          <p:cNvSpPr txBox="1"/>
          <p:nvPr/>
        </p:nvSpPr>
        <p:spPr>
          <a:xfrm>
            <a:off x="1593669" y="2551612"/>
            <a:ext cx="9683931" cy="2862322"/>
          </a:xfrm>
          <a:prstGeom prst="rect">
            <a:avLst/>
          </a:prstGeom>
          <a:noFill/>
        </p:spPr>
        <p:txBody>
          <a:bodyPr wrap="square" rtlCol="0">
            <a:spAutoFit/>
          </a:bodyPr>
          <a:lstStyle/>
          <a:p>
            <a:pPr marL="571500" indent="-571500">
              <a:buFont typeface="Arial" panose="020B0604020202020204" pitchFamily="34" charset="0"/>
              <a:buChar char="•"/>
            </a:pPr>
            <a:r>
              <a:rPr lang="en-US" sz="3600" b="1" dirty="0" smtClean="0">
                <a:solidFill>
                  <a:schemeClr val="bg1"/>
                </a:solidFill>
                <a:effectLst>
                  <a:outerShdw blurRad="38100" dist="38100" dir="2700000" algn="tl">
                    <a:srgbClr val="000000">
                      <a:alpha val="43137"/>
                    </a:srgbClr>
                  </a:outerShdw>
                </a:effectLst>
              </a:rPr>
              <a:t>Choosing a script</a:t>
            </a:r>
          </a:p>
          <a:p>
            <a:pPr marL="571500" indent="-571500">
              <a:buFont typeface="Arial" panose="020B0604020202020204" pitchFamily="34" charset="0"/>
              <a:buChar char="•"/>
            </a:pPr>
            <a:r>
              <a:rPr lang="en-US" sz="3600" b="1" dirty="0" smtClean="0">
                <a:solidFill>
                  <a:schemeClr val="bg1"/>
                </a:solidFill>
                <a:effectLst>
                  <a:outerShdw blurRad="38100" dist="38100" dir="2700000" algn="tl">
                    <a:srgbClr val="000000">
                      <a:alpha val="43137"/>
                    </a:srgbClr>
                  </a:outerShdw>
                </a:effectLst>
              </a:rPr>
              <a:t>Spine of a script</a:t>
            </a:r>
          </a:p>
          <a:p>
            <a:pPr marL="571500" indent="-571500">
              <a:buFont typeface="Arial" panose="020B0604020202020204" pitchFamily="34" charset="0"/>
              <a:buChar char="•"/>
            </a:pPr>
            <a:r>
              <a:rPr lang="en-US" sz="3600" b="1" dirty="0" smtClean="0">
                <a:solidFill>
                  <a:schemeClr val="bg1"/>
                </a:solidFill>
                <a:effectLst>
                  <a:outerShdw blurRad="38100" dist="38100" dir="2700000" algn="tl">
                    <a:srgbClr val="000000">
                      <a:alpha val="43137"/>
                    </a:srgbClr>
                  </a:outerShdw>
                </a:effectLst>
              </a:rPr>
              <a:t>Style of the production</a:t>
            </a:r>
          </a:p>
          <a:p>
            <a:pPr marL="571500" indent="-571500">
              <a:buFont typeface="Arial" panose="020B0604020202020204" pitchFamily="34" charset="0"/>
              <a:buChar char="•"/>
            </a:pPr>
            <a:r>
              <a:rPr lang="en-US" sz="3600" b="1" dirty="0" smtClean="0">
                <a:solidFill>
                  <a:schemeClr val="bg1"/>
                </a:solidFill>
                <a:effectLst>
                  <a:outerShdw blurRad="38100" dist="38100" dir="2700000" algn="tl">
                    <a:srgbClr val="000000">
                      <a:alpha val="43137"/>
                    </a:srgbClr>
                  </a:outerShdw>
                </a:effectLst>
              </a:rPr>
              <a:t>The </a:t>
            </a:r>
            <a:r>
              <a:rPr lang="en-US" sz="3600" b="1" dirty="0" smtClean="0">
                <a:solidFill>
                  <a:schemeClr val="bg1"/>
                </a:solidFill>
                <a:effectLst>
                  <a:outerShdw blurRad="38100" dist="38100" dir="2700000" algn="tl">
                    <a:srgbClr val="000000">
                      <a:alpha val="43137"/>
                    </a:srgbClr>
                  </a:outerShdw>
                </a:effectLst>
              </a:rPr>
              <a:t>“</a:t>
            </a:r>
            <a:r>
              <a:rPr lang="en-US" sz="3600" b="1" i="1" dirty="0" smtClean="0">
                <a:solidFill>
                  <a:schemeClr val="bg1"/>
                </a:solidFill>
                <a:effectLst>
                  <a:outerShdw blurRad="38100" dist="38100" dir="2700000" algn="tl">
                    <a:srgbClr val="000000">
                      <a:alpha val="43137"/>
                    </a:srgbClr>
                  </a:outerShdw>
                </a:effectLst>
              </a:rPr>
              <a:t>Directorial </a:t>
            </a:r>
            <a:r>
              <a:rPr lang="en-US" sz="3600" b="1" i="1" dirty="0" smtClean="0">
                <a:solidFill>
                  <a:schemeClr val="bg1"/>
                </a:solidFill>
                <a:effectLst>
                  <a:outerShdw blurRad="38100" dist="38100" dir="2700000" algn="tl">
                    <a:srgbClr val="000000">
                      <a:alpha val="43137"/>
                    </a:srgbClr>
                  </a:outerShdw>
                </a:effectLst>
              </a:rPr>
              <a:t>Concept”</a:t>
            </a:r>
          </a:p>
          <a:p>
            <a:pPr marL="571500" indent="-571500">
              <a:buFont typeface="Arial" panose="020B0604020202020204" pitchFamily="34" charset="0"/>
              <a:buChar char="•"/>
            </a:pPr>
            <a:r>
              <a:rPr lang="en-US" sz="3600" b="1" dirty="0" smtClean="0">
                <a:solidFill>
                  <a:schemeClr val="bg1"/>
                </a:solidFill>
                <a:effectLst>
                  <a:outerShdw blurRad="38100" dist="38100" dir="2700000" algn="tl">
                    <a:srgbClr val="000000">
                      <a:alpha val="43137"/>
                    </a:srgbClr>
                  </a:outerShdw>
                </a:effectLst>
              </a:rPr>
              <a:t>The Director and the Dramaturg</a:t>
            </a:r>
            <a:endParaRPr lang="en-US"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1506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Director</a:t>
            </a:r>
            <a:br>
              <a:rPr lang="en-US" dirty="0" smtClean="0"/>
            </a:br>
            <a:r>
              <a:rPr lang="en-US" sz="2400" i="1" dirty="0" smtClean="0">
                <a:solidFill>
                  <a:schemeClr val="bg2">
                    <a:lumMod val="60000"/>
                    <a:lumOff val="40000"/>
                  </a:schemeClr>
                </a:solidFill>
              </a:rPr>
              <a:t>Task #1</a:t>
            </a:r>
            <a:endParaRPr lang="en-US" sz="2400" i="1" dirty="0">
              <a:solidFill>
                <a:schemeClr val="bg2">
                  <a:lumMod val="60000"/>
                  <a:lumOff val="40000"/>
                </a:schemeClr>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17485" y="95794"/>
            <a:ext cx="3753394" cy="217753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680322" y="3192129"/>
            <a:ext cx="10118308" cy="3046988"/>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The Spine of a play is the </a:t>
            </a:r>
            <a:r>
              <a:rPr lang="en-US" sz="3200" b="1" i="1" u="sng" dirty="0" smtClean="0">
                <a:solidFill>
                  <a:schemeClr val="bg1"/>
                </a:solidFill>
                <a:effectLst>
                  <a:outerShdw blurRad="38100" dist="38100" dir="2700000" algn="tl">
                    <a:srgbClr val="000000">
                      <a:alpha val="43137"/>
                    </a:srgbClr>
                  </a:outerShdw>
                </a:effectLst>
              </a:rPr>
              <a:t>main action</a:t>
            </a:r>
            <a:r>
              <a:rPr lang="en-US" sz="3200" b="1" dirty="0" smtClean="0">
                <a:solidFill>
                  <a:schemeClr val="bg1"/>
                </a:solidFill>
                <a:effectLst>
                  <a:outerShdw blurRad="38100" dist="38100" dir="2700000" algn="tl">
                    <a:srgbClr val="000000">
                      <a:alpha val="43137"/>
                    </a:srgbClr>
                  </a:outerShdw>
                </a:effectLst>
              </a:rPr>
              <a:t> determined by the goal or primary objective of the characters in the play, collectively and individually. </a:t>
            </a:r>
          </a:p>
          <a:p>
            <a:endParaRPr lang="en-US" sz="3200" b="1" dirty="0">
              <a:solidFill>
                <a:schemeClr val="bg1"/>
              </a:solidFill>
              <a:effectLst>
                <a:outerShdw blurRad="38100" dist="38100" dir="2700000" algn="tl">
                  <a:srgbClr val="000000">
                    <a:alpha val="43137"/>
                  </a:srgbClr>
                </a:outerShdw>
              </a:effectLst>
            </a:endParaRPr>
          </a:p>
          <a:p>
            <a:r>
              <a:rPr lang="en-US" sz="3200" b="1" dirty="0" smtClean="0">
                <a:solidFill>
                  <a:schemeClr val="bg1"/>
                </a:solidFill>
                <a:effectLst>
                  <a:outerShdw blurRad="38100" dist="38100" dir="2700000" algn="tl">
                    <a:srgbClr val="000000">
                      <a:alpha val="43137"/>
                    </a:srgbClr>
                  </a:outerShdw>
                </a:effectLst>
              </a:rPr>
              <a:t>The Spine is also known as the </a:t>
            </a:r>
            <a:r>
              <a:rPr lang="en-US" sz="3200" b="1" i="1" u="sng" dirty="0" smtClean="0">
                <a:solidFill>
                  <a:schemeClr val="bg1"/>
                </a:solidFill>
                <a:effectLst>
                  <a:outerShdw blurRad="38100" dist="38100" dir="2700000" algn="tl">
                    <a:srgbClr val="000000">
                      <a:alpha val="43137"/>
                    </a:srgbClr>
                  </a:outerShdw>
                </a:effectLst>
              </a:rPr>
              <a:t>through-line</a:t>
            </a:r>
            <a:r>
              <a:rPr lang="en-US" sz="3200" b="1" dirty="0" smtClean="0">
                <a:solidFill>
                  <a:schemeClr val="bg1"/>
                </a:solidFill>
                <a:effectLst>
                  <a:outerShdw blurRad="38100" dist="38100" dir="2700000" algn="tl">
                    <a:srgbClr val="000000">
                      <a:alpha val="43137"/>
                    </a:srgbClr>
                  </a:outerShdw>
                </a:effectLst>
              </a:rPr>
              <a:t> or </a:t>
            </a:r>
            <a:r>
              <a:rPr lang="en-US" sz="3200" b="1" i="1" u="sng" dirty="0" smtClean="0">
                <a:solidFill>
                  <a:schemeClr val="bg1"/>
                </a:solidFill>
                <a:effectLst>
                  <a:outerShdw blurRad="38100" dist="38100" dir="2700000" algn="tl">
                    <a:srgbClr val="000000">
                      <a:alpha val="43137"/>
                    </a:srgbClr>
                  </a:outerShdw>
                </a:effectLst>
              </a:rPr>
              <a:t>center point </a:t>
            </a:r>
            <a:r>
              <a:rPr lang="en-US" sz="3200" b="1" dirty="0" smtClean="0">
                <a:solidFill>
                  <a:schemeClr val="bg1"/>
                </a:solidFill>
                <a:effectLst>
                  <a:outerShdw blurRad="38100" dist="38100" dir="2700000" algn="tl">
                    <a:srgbClr val="000000">
                      <a:alpha val="43137"/>
                    </a:srgbClr>
                  </a:outerShdw>
                </a:effectLst>
              </a:rPr>
              <a:t>of the play action.</a:t>
            </a:r>
            <a:endParaRPr lang="en-US" sz="3200" b="1" dirty="0">
              <a:solidFill>
                <a:schemeClr val="bg1"/>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4758" y="35338"/>
            <a:ext cx="2381250" cy="23812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1391" y="908593"/>
            <a:ext cx="1889684" cy="222588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TextBox 8"/>
          <p:cNvSpPr txBox="1"/>
          <p:nvPr/>
        </p:nvSpPr>
        <p:spPr>
          <a:xfrm rot="400727">
            <a:off x="5829752" y="1905725"/>
            <a:ext cx="1384663" cy="646331"/>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What is the Spine?</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48383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3299" y="592184"/>
            <a:ext cx="2478701" cy="142820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890" y="4030107"/>
            <a:ext cx="1671836" cy="22381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p:cNvSpPr txBox="1"/>
          <p:nvPr/>
        </p:nvSpPr>
        <p:spPr>
          <a:xfrm>
            <a:off x="1079863" y="921565"/>
            <a:ext cx="7289074" cy="769441"/>
          </a:xfrm>
          <a:prstGeom prst="rect">
            <a:avLst/>
          </a:prstGeom>
          <a:noFill/>
        </p:spPr>
        <p:txBody>
          <a:bodyPr wrap="square" rtlCol="0">
            <a:spAutoFit/>
          </a:bodyPr>
          <a:lstStyle/>
          <a:p>
            <a:r>
              <a:rPr lang="en-US" sz="4400" b="1" dirty="0" smtClean="0">
                <a:effectLst>
                  <a:outerShdw blurRad="38100" dist="38100" dir="2700000" algn="tl">
                    <a:srgbClr val="000000">
                      <a:alpha val="43137"/>
                    </a:srgbClr>
                  </a:outerShdw>
                </a:effectLst>
              </a:rPr>
              <a:t>The Spine of the Play</a:t>
            </a:r>
            <a:endParaRPr lang="en-US" sz="4400" b="1" dirty="0">
              <a:effectLst>
                <a:outerShdw blurRad="38100" dist="38100" dir="2700000" algn="tl">
                  <a:srgbClr val="000000">
                    <a:alpha val="43137"/>
                  </a:srgbClr>
                </a:outerShdw>
              </a:effectLst>
            </a:endParaRPr>
          </a:p>
        </p:txBody>
      </p:sp>
      <p:sp>
        <p:nvSpPr>
          <p:cNvPr id="5" name="TextBox 4"/>
          <p:cNvSpPr txBox="1"/>
          <p:nvPr/>
        </p:nvSpPr>
        <p:spPr>
          <a:xfrm>
            <a:off x="1079863" y="1691006"/>
            <a:ext cx="8159931" cy="1569660"/>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Defining the spine of a play for a director provides him/her the identity of </a:t>
            </a:r>
          </a:p>
          <a:p>
            <a:r>
              <a:rPr lang="en-US" sz="3200" b="1" i="1" u="sng" dirty="0" smtClean="0">
                <a:solidFill>
                  <a:schemeClr val="bg1"/>
                </a:solidFill>
                <a:effectLst>
                  <a:outerShdw blurRad="38100" dist="38100" dir="2700000" algn="tl">
                    <a:srgbClr val="000000">
                      <a:alpha val="43137"/>
                    </a:srgbClr>
                  </a:outerShdw>
                </a:effectLst>
              </a:rPr>
              <a:t>the nerve center of the play</a:t>
            </a:r>
            <a:r>
              <a:rPr lang="en-US" sz="3200" b="1" dirty="0" smtClean="0">
                <a:solidFill>
                  <a:schemeClr val="bg1"/>
                </a:solidFill>
                <a:effectLst>
                  <a:outerShdw blurRad="38100" dist="38100" dir="2700000" algn="tl">
                    <a:srgbClr val="000000">
                      <a:alpha val="43137"/>
                    </a:srgbClr>
                  </a:outerShdw>
                </a:effectLst>
              </a:rPr>
              <a:t>.</a:t>
            </a:r>
            <a:endParaRPr lang="en-US" sz="3200"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2351313" y="3648748"/>
            <a:ext cx="9631681" cy="2000548"/>
          </a:xfrm>
          <a:prstGeom prst="rect">
            <a:avLst/>
          </a:prstGeom>
          <a:noFill/>
        </p:spPr>
        <p:txBody>
          <a:bodyPr wrap="square" rtlCol="0">
            <a:spAutoFit/>
          </a:bodyPr>
          <a:lstStyle/>
          <a:p>
            <a:r>
              <a:rPr lang="en-US" sz="2800" b="1" i="1" dirty="0" smtClean="0">
                <a:effectLst>
                  <a:outerShdw blurRad="38100" dist="38100" dir="2700000" algn="tl">
                    <a:srgbClr val="000000">
                      <a:alpha val="43137"/>
                    </a:srgbClr>
                  </a:outerShdw>
                </a:effectLst>
              </a:rPr>
              <a:t>“Antigone” </a:t>
            </a:r>
            <a:r>
              <a:rPr lang="en-US" sz="2800" b="1" dirty="0" smtClean="0">
                <a:effectLst>
                  <a:outerShdw blurRad="38100" dist="38100" dir="2700000" algn="tl">
                    <a:srgbClr val="000000">
                      <a:alpha val="43137"/>
                    </a:srgbClr>
                  </a:outerShdw>
                </a:effectLst>
              </a:rPr>
              <a:t>– which angle should a director choose</a:t>
            </a:r>
          </a:p>
          <a:p>
            <a:pPr marL="457200" indent="-457200">
              <a:buFont typeface="Arial" panose="020B0604020202020204" pitchFamily="34" charset="0"/>
              <a:buChar char="•"/>
            </a:pPr>
            <a:r>
              <a:rPr lang="en-US" sz="3200" b="1" dirty="0" smtClean="0">
                <a:solidFill>
                  <a:schemeClr val="bg1"/>
                </a:solidFill>
                <a:effectLst>
                  <a:outerShdw blurRad="38100" dist="38100" dir="2700000" algn="tl">
                    <a:srgbClr val="000000">
                      <a:alpha val="43137"/>
                    </a:srgbClr>
                  </a:outerShdw>
                </a:effectLst>
              </a:rPr>
              <a:t>Heroism and bravery of Antigone</a:t>
            </a:r>
          </a:p>
          <a:p>
            <a:pPr marL="457200" indent="-457200">
              <a:buFont typeface="Arial" panose="020B0604020202020204" pitchFamily="34" charset="0"/>
              <a:buChar char="•"/>
            </a:pPr>
            <a:r>
              <a:rPr lang="en-US" sz="3200" b="1" dirty="0" smtClean="0">
                <a:solidFill>
                  <a:schemeClr val="bg1"/>
                </a:solidFill>
                <a:effectLst>
                  <a:outerShdw blurRad="38100" dist="38100" dir="2700000" algn="tl">
                    <a:srgbClr val="000000">
                      <a:alpha val="43137"/>
                    </a:srgbClr>
                  </a:outerShdw>
                </a:effectLst>
              </a:rPr>
              <a:t>The dilemma of a leader</a:t>
            </a:r>
          </a:p>
          <a:p>
            <a:pPr marL="457200" indent="-457200">
              <a:buFont typeface="Arial" panose="020B0604020202020204" pitchFamily="34" charset="0"/>
              <a:buChar char="•"/>
            </a:pPr>
            <a:r>
              <a:rPr lang="en-US" sz="3200" b="1" dirty="0" smtClean="0">
                <a:solidFill>
                  <a:schemeClr val="bg1"/>
                </a:solidFill>
                <a:effectLst>
                  <a:outerShdw blurRad="38100" dist="38100" dir="2700000" algn="tl">
                    <a:srgbClr val="000000">
                      <a:alpha val="43137"/>
                    </a:srgbClr>
                  </a:outerShdw>
                </a:effectLst>
              </a:rPr>
              <a:t>A woman’s plight in life during the time period </a:t>
            </a:r>
            <a:endParaRPr lang="en-US" sz="32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7950927" y="5790872"/>
            <a:ext cx="3770810" cy="523220"/>
          </a:xfrm>
          <a:prstGeom prst="rect">
            <a:avLst/>
          </a:prstGeom>
          <a:noFill/>
        </p:spPr>
        <p:txBody>
          <a:bodyPr wrap="square" rtlCol="0">
            <a:spAutoFit/>
          </a:bodyPr>
          <a:lstStyle/>
          <a:p>
            <a:r>
              <a:rPr lang="en-US" sz="2800" b="1" i="1" dirty="0" smtClean="0">
                <a:effectLst>
                  <a:outerShdw blurRad="38100" dist="38100" dir="2700000" algn="tl">
                    <a:srgbClr val="000000">
                      <a:alpha val="43137"/>
                    </a:srgbClr>
                  </a:outerShdw>
                </a:effectLst>
              </a:rPr>
              <a:t>What to emphasize?</a:t>
            </a:r>
            <a:endParaRPr 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8452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2" y="753228"/>
            <a:ext cx="7375108" cy="1080938"/>
          </a:xfrm>
        </p:spPr>
        <p:txBody>
          <a:bodyPr>
            <a:normAutofit fontScale="90000"/>
          </a:bodyPr>
          <a:lstStyle/>
          <a:p>
            <a:pPr algn="r"/>
            <a:r>
              <a:rPr lang="en-US" dirty="0" smtClean="0"/>
              <a:t>The Director</a:t>
            </a:r>
            <a:br>
              <a:rPr lang="en-US" dirty="0" smtClean="0"/>
            </a:br>
            <a:r>
              <a:rPr lang="en-US" sz="2400" i="1" dirty="0" smtClean="0">
                <a:solidFill>
                  <a:schemeClr val="bg2">
                    <a:lumMod val="60000"/>
                    <a:lumOff val="40000"/>
                  </a:schemeClr>
                </a:solidFill>
              </a:rPr>
              <a:t>The Style of the Production</a:t>
            </a:r>
            <a:br>
              <a:rPr lang="en-US" sz="2400" i="1" dirty="0" smtClean="0">
                <a:solidFill>
                  <a:schemeClr val="bg2">
                    <a:lumMod val="60000"/>
                    <a:lumOff val="40000"/>
                  </a:schemeClr>
                </a:solidFill>
              </a:rPr>
            </a:br>
            <a:r>
              <a:rPr lang="en-US" sz="2400" i="1" dirty="0" smtClean="0">
                <a:solidFill>
                  <a:schemeClr val="bg2">
                    <a:lumMod val="60000"/>
                    <a:lumOff val="40000"/>
                  </a:schemeClr>
                </a:solidFill>
              </a:rPr>
              <a:t>Task #2</a:t>
            </a:r>
            <a:endParaRPr lang="en-US" sz="2400" i="1" dirty="0">
              <a:solidFill>
                <a:schemeClr val="bg2">
                  <a:lumMod val="60000"/>
                  <a:lumOff val="40000"/>
                </a:schemeClr>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17485" y="95794"/>
            <a:ext cx="3753394" cy="217753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427773" y="2273325"/>
            <a:ext cx="7880205" cy="1077218"/>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The Director chooses the </a:t>
            </a:r>
            <a:r>
              <a:rPr lang="en-US" sz="3200" b="1" i="1" u="sng" dirty="0" smtClean="0">
                <a:solidFill>
                  <a:schemeClr val="bg1"/>
                </a:solidFill>
                <a:effectLst>
                  <a:outerShdw blurRad="38100" dist="38100" dir="2700000" algn="tl">
                    <a:srgbClr val="000000">
                      <a:alpha val="43137"/>
                    </a:srgbClr>
                  </a:outerShdw>
                </a:effectLst>
              </a:rPr>
              <a:t>way</a:t>
            </a:r>
            <a:r>
              <a:rPr lang="en-US" sz="3200" b="1" dirty="0" smtClean="0">
                <a:solidFill>
                  <a:schemeClr val="bg1"/>
                </a:solidFill>
                <a:effectLst>
                  <a:outerShdw blurRad="38100" dist="38100" dir="2700000" algn="tl">
                    <a:srgbClr val="000000">
                      <a:alpha val="43137"/>
                    </a:srgbClr>
                  </a:outerShdw>
                </a:effectLst>
              </a:rPr>
              <a:t> in which a play is presented.</a:t>
            </a:r>
            <a:endParaRPr lang="en-US" sz="3200" b="1" dirty="0">
              <a:solidFill>
                <a:schemeClr val="bg1"/>
              </a:solidFill>
              <a:effectLst>
                <a:outerShdw blurRad="38100" dist="38100" dir="2700000" algn="tl">
                  <a:srgbClr val="000000">
                    <a:alpha val="43137"/>
                  </a:srgbClr>
                </a:outerShdw>
              </a:effectLst>
            </a:endParaRPr>
          </a:p>
        </p:txBody>
      </p:sp>
      <p:sp>
        <p:nvSpPr>
          <p:cNvPr id="16" name="TextBox 15"/>
          <p:cNvSpPr txBox="1"/>
          <p:nvPr/>
        </p:nvSpPr>
        <p:spPr>
          <a:xfrm>
            <a:off x="427773" y="3246040"/>
            <a:ext cx="11407177" cy="3170099"/>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rPr>
              <a:t>Realism</a:t>
            </a:r>
          </a:p>
          <a:p>
            <a:pPr marL="457200" indent="-457200">
              <a:buFont typeface="Arial" panose="020B0604020202020204" pitchFamily="34" charset="0"/>
              <a:buChar char="•"/>
            </a:pPr>
            <a:r>
              <a:rPr lang="en-US" sz="3200" b="1" u="sng" dirty="0" smtClean="0">
                <a:solidFill>
                  <a:schemeClr val="bg1"/>
                </a:solidFill>
                <a:effectLst>
                  <a:outerShdw blurRad="38100" dist="38100" dir="2700000" algn="tl">
                    <a:srgbClr val="000000">
                      <a:alpha val="43137"/>
                    </a:srgbClr>
                  </a:outerShdw>
                </a:effectLst>
              </a:rPr>
              <a:t>Naturalism</a:t>
            </a:r>
            <a:r>
              <a:rPr lang="en-US" sz="3200" b="1" dirty="0" smtClean="0">
                <a:solidFill>
                  <a:schemeClr val="bg1"/>
                </a:solidFill>
                <a:effectLst>
                  <a:outerShdw blurRad="38100" dist="38100" dir="2700000" algn="tl">
                    <a:srgbClr val="000000">
                      <a:alpha val="43137"/>
                    </a:srgbClr>
                  </a:outerShdw>
                </a:effectLst>
              </a:rPr>
              <a:t>-Attempts to put on stage exact copies of everyday life; sometimes also called </a:t>
            </a:r>
            <a:r>
              <a:rPr lang="en-US" sz="3200" b="1" i="1" dirty="0" smtClean="0">
                <a:solidFill>
                  <a:schemeClr val="bg1"/>
                </a:solidFill>
                <a:effectLst>
                  <a:outerShdw blurRad="38100" dist="38100" dir="2700000" algn="tl">
                    <a:srgbClr val="000000">
                      <a:alpha val="43137"/>
                    </a:srgbClr>
                  </a:outerShdw>
                </a:effectLst>
              </a:rPr>
              <a:t>“slice of life”</a:t>
            </a:r>
          </a:p>
          <a:p>
            <a:pPr marL="457200" indent="-457200">
              <a:buFont typeface="Arial" panose="020B0604020202020204" pitchFamily="34" charset="0"/>
              <a:buChar char="•"/>
            </a:pPr>
            <a:r>
              <a:rPr lang="en-US" sz="3200" b="1" u="sng" dirty="0" smtClean="0">
                <a:solidFill>
                  <a:schemeClr val="bg1"/>
                </a:solidFill>
                <a:effectLst>
                  <a:outerShdw blurRad="38100" dist="38100" dir="2700000" algn="tl">
                    <a:srgbClr val="000000">
                      <a:alpha val="43137"/>
                    </a:srgbClr>
                  </a:outerShdw>
                </a:effectLst>
              </a:rPr>
              <a:t>Heightened Realism</a:t>
            </a:r>
            <a:r>
              <a:rPr lang="en-US" sz="3200" b="1" i="1" dirty="0" smtClean="0">
                <a:solidFill>
                  <a:schemeClr val="bg1"/>
                </a:solidFill>
                <a:effectLst>
                  <a:outerShdw blurRad="38100" dist="38100" dir="2700000" algn="tl">
                    <a:srgbClr val="000000">
                      <a:alpha val="43137"/>
                    </a:srgbClr>
                  </a:outerShdw>
                </a:effectLst>
              </a:rPr>
              <a:t>-</a:t>
            </a:r>
            <a:r>
              <a:rPr lang="en-US" sz="3200" b="1" dirty="0" smtClean="0">
                <a:solidFill>
                  <a:schemeClr val="bg1"/>
                </a:solidFill>
                <a:effectLst>
                  <a:outerShdw blurRad="38100" dist="38100" dir="2700000" algn="tl">
                    <a:srgbClr val="000000">
                      <a:alpha val="43137"/>
                    </a:srgbClr>
                  </a:outerShdw>
                </a:effectLst>
              </a:rPr>
              <a:t>Also called </a:t>
            </a:r>
            <a:r>
              <a:rPr lang="en-US" sz="3200" b="1" i="1" dirty="0" smtClean="0">
                <a:solidFill>
                  <a:schemeClr val="bg1"/>
                </a:solidFill>
                <a:effectLst>
                  <a:outerShdw blurRad="38100" dist="38100" dir="2700000" algn="tl">
                    <a:srgbClr val="000000">
                      <a:alpha val="43137"/>
                    </a:srgbClr>
                  </a:outerShdw>
                </a:effectLst>
              </a:rPr>
              <a:t>“selective realism” </a:t>
            </a:r>
            <a:r>
              <a:rPr lang="en-US" sz="3200" b="1" dirty="0" smtClean="0">
                <a:solidFill>
                  <a:schemeClr val="bg1"/>
                </a:solidFill>
                <a:effectLst>
                  <a:outerShdw blurRad="38100" dist="38100" dir="2700000" algn="tl">
                    <a:srgbClr val="000000">
                      <a:alpha val="43137"/>
                    </a:srgbClr>
                  </a:outerShdw>
                </a:effectLst>
              </a:rPr>
              <a:t>where actors perform with suggestions of furniture or  skeletal scenery while acting as if in real life  </a:t>
            </a:r>
            <a:r>
              <a:rPr lang="en-US" sz="3200" b="1" i="1" dirty="0" smtClean="0">
                <a:solidFill>
                  <a:schemeClr val="bg1"/>
                </a:solidFill>
                <a:effectLst>
                  <a:outerShdw blurRad="38100" dist="38100" dir="2700000" algn="tl">
                    <a:srgbClr val="000000">
                      <a:alpha val="43137"/>
                    </a:srgbClr>
                  </a:outerShdw>
                </a:effectLst>
              </a:rPr>
              <a:t> </a:t>
            </a:r>
            <a:endParaRPr lang="en-US" sz="32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87974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2" y="753228"/>
            <a:ext cx="7375108" cy="1080938"/>
          </a:xfrm>
        </p:spPr>
        <p:txBody>
          <a:bodyPr>
            <a:normAutofit fontScale="90000"/>
          </a:bodyPr>
          <a:lstStyle/>
          <a:p>
            <a:pPr algn="r"/>
            <a:r>
              <a:rPr lang="en-US" dirty="0" smtClean="0"/>
              <a:t>The Director</a:t>
            </a:r>
            <a:br>
              <a:rPr lang="en-US" dirty="0" smtClean="0"/>
            </a:br>
            <a:r>
              <a:rPr lang="en-US" sz="2400" i="1" dirty="0" smtClean="0">
                <a:solidFill>
                  <a:schemeClr val="bg2">
                    <a:lumMod val="60000"/>
                    <a:lumOff val="40000"/>
                  </a:schemeClr>
                </a:solidFill>
              </a:rPr>
              <a:t>The Style of the Production</a:t>
            </a:r>
            <a:br>
              <a:rPr lang="en-US" sz="2400" i="1" dirty="0" smtClean="0">
                <a:solidFill>
                  <a:schemeClr val="bg2">
                    <a:lumMod val="60000"/>
                    <a:lumOff val="40000"/>
                  </a:schemeClr>
                </a:solidFill>
              </a:rPr>
            </a:br>
            <a:r>
              <a:rPr lang="en-US" sz="2400" i="1" dirty="0" smtClean="0">
                <a:solidFill>
                  <a:schemeClr val="bg2">
                    <a:lumMod val="60000"/>
                    <a:lumOff val="40000"/>
                  </a:schemeClr>
                </a:solidFill>
              </a:rPr>
              <a:t>Task #2</a:t>
            </a:r>
            <a:endParaRPr lang="en-US" sz="2400" i="1" dirty="0">
              <a:solidFill>
                <a:schemeClr val="bg2">
                  <a:lumMod val="60000"/>
                  <a:lumOff val="40000"/>
                </a:schemeClr>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17485" y="95794"/>
            <a:ext cx="3753394" cy="217753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427773" y="2273325"/>
            <a:ext cx="7880205" cy="1077218"/>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The Director chooses the </a:t>
            </a:r>
            <a:r>
              <a:rPr lang="en-US" sz="3200" b="1" i="1" u="sng" dirty="0" smtClean="0">
                <a:solidFill>
                  <a:schemeClr val="bg1"/>
                </a:solidFill>
                <a:effectLst>
                  <a:outerShdw blurRad="38100" dist="38100" dir="2700000" algn="tl">
                    <a:srgbClr val="000000">
                      <a:alpha val="43137"/>
                    </a:srgbClr>
                  </a:outerShdw>
                </a:effectLst>
              </a:rPr>
              <a:t>way</a:t>
            </a:r>
            <a:r>
              <a:rPr lang="en-US" sz="3200" b="1" dirty="0" smtClean="0">
                <a:solidFill>
                  <a:schemeClr val="bg1"/>
                </a:solidFill>
                <a:effectLst>
                  <a:outerShdw blurRad="38100" dist="38100" dir="2700000" algn="tl">
                    <a:srgbClr val="000000">
                      <a:alpha val="43137"/>
                    </a:srgbClr>
                  </a:outerShdw>
                </a:effectLst>
              </a:rPr>
              <a:t> in which a play is presented.</a:t>
            </a:r>
            <a:endParaRPr lang="en-US" sz="3200" b="1" dirty="0">
              <a:solidFill>
                <a:schemeClr val="bg1"/>
              </a:solidFill>
              <a:effectLst>
                <a:outerShdw blurRad="38100" dist="38100" dir="2700000" algn="tl">
                  <a:srgbClr val="000000">
                    <a:alpha val="43137"/>
                  </a:srgbClr>
                </a:outerShdw>
              </a:effectLst>
            </a:endParaRPr>
          </a:p>
        </p:txBody>
      </p:sp>
      <p:sp>
        <p:nvSpPr>
          <p:cNvPr id="16" name="TextBox 15"/>
          <p:cNvSpPr txBox="1"/>
          <p:nvPr/>
        </p:nvSpPr>
        <p:spPr>
          <a:xfrm>
            <a:off x="427773" y="3246040"/>
            <a:ext cx="11555221" cy="3293209"/>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rPr>
              <a:t>Nonrealism</a:t>
            </a:r>
          </a:p>
          <a:p>
            <a:pPr marL="457200" indent="-457200">
              <a:buFont typeface="Arial" panose="020B0604020202020204" pitchFamily="34" charset="0"/>
              <a:buChar char="•"/>
            </a:pPr>
            <a:r>
              <a:rPr lang="en-US" sz="2800" b="1" u="sng" dirty="0" smtClean="0">
                <a:solidFill>
                  <a:schemeClr val="bg1"/>
                </a:solidFill>
                <a:effectLst>
                  <a:outerShdw blurRad="38100" dist="38100" dir="2700000" algn="tl">
                    <a:srgbClr val="000000">
                      <a:alpha val="43137"/>
                    </a:srgbClr>
                  </a:outerShdw>
                </a:effectLst>
              </a:rPr>
              <a:t>Allegory</a:t>
            </a:r>
            <a:r>
              <a:rPr lang="en-US" sz="2800" b="1" dirty="0" smtClean="0">
                <a:solidFill>
                  <a:schemeClr val="bg1"/>
                </a:solidFill>
                <a:effectLst>
                  <a:outerShdw blurRad="38100" dist="38100" dir="2700000" algn="tl">
                    <a:srgbClr val="000000">
                      <a:alpha val="43137"/>
                    </a:srgbClr>
                  </a:outerShdw>
                </a:effectLst>
              </a:rPr>
              <a:t>-The symbolic representation of abstract themes through characters, action and other concrete elements of a play </a:t>
            </a:r>
          </a:p>
          <a:p>
            <a:pPr marL="457200" indent="-457200">
              <a:buFont typeface="Arial" panose="020B0604020202020204" pitchFamily="34" charset="0"/>
              <a:buChar char="•"/>
            </a:pPr>
            <a:r>
              <a:rPr lang="en-US" sz="2800" b="1" u="sng" dirty="0" smtClean="0">
                <a:solidFill>
                  <a:schemeClr val="bg1"/>
                </a:solidFill>
                <a:effectLst>
                  <a:outerShdw blurRad="38100" dist="38100" dir="2700000" algn="tl">
                    <a:srgbClr val="000000">
                      <a:alpha val="43137"/>
                    </a:srgbClr>
                  </a:outerShdw>
                </a:effectLst>
              </a:rPr>
              <a:t>Expressionism</a:t>
            </a:r>
            <a:r>
              <a:rPr lang="en-US" sz="2800" b="1" i="1" dirty="0" smtClean="0">
                <a:solidFill>
                  <a:schemeClr val="bg1"/>
                </a:solidFill>
                <a:effectLst>
                  <a:outerShdw blurRad="38100" dist="38100" dir="2700000" algn="tl">
                    <a:srgbClr val="000000">
                      <a:alpha val="43137"/>
                    </a:srgbClr>
                  </a:outerShdw>
                </a:effectLst>
              </a:rPr>
              <a:t>-</a:t>
            </a:r>
            <a:r>
              <a:rPr lang="en-US" sz="2800" b="1" dirty="0" smtClean="0">
                <a:solidFill>
                  <a:schemeClr val="bg1"/>
                </a:solidFill>
                <a:effectLst>
                  <a:outerShdw blurRad="38100" dist="38100" dir="2700000" algn="tl">
                    <a:srgbClr val="000000">
                      <a:alpha val="43137"/>
                    </a:srgbClr>
                  </a:outerShdw>
                </a:effectLst>
              </a:rPr>
              <a:t>The attempt in drama to depict the subjective state of a character or group of characters through quiet nonrealistic techniques as distortion, striking images, and poetic language</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272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2" y="753228"/>
            <a:ext cx="7375108" cy="1080938"/>
          </a:xfrm>
        </p:spPr>
        <p:txBody>
          <a:bodyPr>
            <a:normAutofit fontScale="90000"/>
          </a:bodyPr>
          <a:lstStyle/>
          <a:p>
            <a:pPr algn="r"/>
            <a:r>
              <a:rPr lang="en-US" dirty="0" smtClean="0"/>
              <a:t>The Director</a:t>
            </a:r>
            <a:br>
              <a:rPr lang="en-US" dirty="0" smtClean="0"/>
            </a:br>
            <a:r>
              <a:rPr lang="en-US" sz="2400" i="1" dirty="0" smtClean="0">
                <a:solidFill>
                  <a:schemeClr val="bg2">
                    <a:lumMod val="60000"/>
                    <a:lumOff val="40000"/>
                  </a:schemeClr>
                </a:solidFill>
              </a:rPr>
              <a:t>The Style of the Production</a:t>
            </a:r>
            <a:br>
              <a:rPr lang="en-US" sz="2400" i="1" dirty="0" smtClean="0">
                <a:solidFill>
                  <a:schemeClr val="bg2">
                    <a:lumMod val="60000"/>
                    <a:lumOff val="40000"/>
                  </a:schemeClr>
                </a:solidFill>
              </a:rPr>
            </a:br>
            <a:r>
              <a:rPr lang="en-US" sz="2400" i="1" dirty="0" smtClean="0">
                <a:solidFill>
                  <a:schemeClr val="bg2">
                    <a:lumMod val="60000"/>
                    <a:lumOff val="40000"/>
                  </a:schemeClr>
                </a:solidFill>
              </a:rPr>
              <a:t>Task #2</a:t>
            </a:r>
            <a:endParaRPr lang="en-US" sz="2400" i="1" dirty="0">
              <a:solidFill>
                <a:schemeClr val="bg2">
                  <a:lumMod val="60000"/>
                  <a:lumOff val="40000"/>
                </a:schemeClr>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17485" y="95794"/>
            <a:ext cx="3753394" cy="217753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427773" y="2273325"/>
            <a:ext cx="7880205" cy="1077218"/>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The Director chooses the </a:t>
            </a:r>
            <a:r>
              <a:rPr lang="en-US" sz="3200" b="1" i="1" u="sng" dirty="0" smtClean="0">
                <a:solidFill>
                  <a:schemeClr val="bg1"/>
                </a:solidFill>
                <a:effectLst>
                  <a:outerShdw blurRad="38100" dist="38100" dir="2700000" algn="tl">
                    <a:srgbClr val="000000">
                      <a:alpha val="43137"/>
                    </a:srgbClr>
                  </a:outerShdw>
                </a:effectLst>
              </a:rPr>
              <a:t>way</a:t>
            </a:r>
            <a:r>
              <a:rPr lang="en-US" sz="3200" b="1" dirty="0" smtClean="0">
                <a:solidFill>
                  <a:schemeClr val="bg1"/>
                </a:solidFill>
                <a:effectLst>
                  <a:outerShdw blurRad="38100" dist="38100" dir="2700000" algn="tl">
                    <a:srgbClr val="000000">
                      <a:alpha val="43137"/>
                    </a:srgbClr>
                  </a:outerShdw>
                </a:effectLst>
              </a:rPr>
              <a:t> in which a play is presented.</a:t>
            </a:r>
            <a:endParaRPr lang="en-US" sz="3200" b="1" dirty="0">
              <a:solidFill>
                <a:schemeClr val="bg1"/>
              </a:solidFill>
              <a:effectLst>
                <a:outerShdw blurRad="38100" dist="38100" dir="2700000" algn="tl">
                  <a:srgbClr val="000000">
                    <a:alpha val="43137"/>
                  </a:srgbClr>
                </a:outerShdw>
              </a:effectLst>
            </a:endParaRPr>
          </a:p>
        </p:txBody>
      </p:sp>
      <p:sp>
        <p:nvSpPr>
          <p:cNvPr id="16" name="TextBox 15"/>
          <p:cNvSpPr txBox="1"/>
          <p:nvPr/>
        </p:nvSpPr>
        <p:spPr>
          <a:xfrm>
            <a:off x="427773" y="3533423"/>
            <a:ext cx="11407177" cy="255454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Style in a play can be depicted in several ways:</a:t>
            </a:r>
          </a:p>
          <a:p>
            <a:pPr marL="457200" indent="-457200">
              <a:buFont typeface="Arial" panose="020B0604020202020204" pitchFamily="34" charset="0"/>
              <a:buChar char="•"/>
            </a:pPr>
            <a:r>
              <a:rPr lang="en-US" sz="3200" b="1" dirty="0" smtClean="0">
                <a:solidFill>
                  <a:schemeClr val="bg1"/>
                </a:solidFill>
                <a:effectLst>
                  <a:outerShdw blurRad="38100" dist="38100" dir="2700000" algn="tl">
                    <a:srgbClr val="000000">
                      <a:alpha val="43137"/>
                    </a:srgbClr>
                  </a:outerShdw>
                </a:effectLst>
              </a:rPr>
              <a:t>The look of the scenery and lights</a:t>
            </a:r>
          </a:p>
          <a:p>
            <a:pPr marL="457200" indent="-457200">
              <a:buFont typeface="Arial" panose="020B0604020202020204" pitchFamily="34" charset="0"/>
              <a:buChar char="•"/>
            </a:pPr>
            <a:r>
              <a:rPr lang="en-US" sz="3200" b="1" dirty="0" smtClean="0">
                <a:solidFill>
                  <a:schemeClr val="bg1"/>
                </a:solidFill>
                <a:effectLst>
                  <a:outerShdw blurRad="38100" dist="38100" dir="2700000" algn="tl">
                    <a:srgbClr val="000000">
                      <a:alpha val="43137"/>
                    </a:srgbClr>
                  </a:outerShdw>
                </a:effectLst>
              </a:rPr>
              <a:t>The way performers speak</a:t>
            </a:r>
          </a:p>
          <a:p>
            <a:pPr marL="457200" indent="-457200">
              <a:buFont typeface="Arial" panose="020B0604020202020204" pitchFamily="34" charset="0"/>
              <a:buChar char="•"/>
            </a:pPr>
            <a:r>
              <a:rPr lang="en-US" sz="3200" b="1" dirty="0" smtClean="0">
                <a:solidFill>
                  <a:schemeClr val="bg1"/>
                </a:solidFill>
                <a:effectLst>
                  <a:outerShdw blurRad="38100" dist="38100" dir="2700000" algn="tl">
                    <a:srgbClr val="000000">
                      <a:alpha val="43137"/>
                    </a:srgbClr>
                  </a:outerShdw>
                </a:effectLst>
              </a:rPr>
              <a:t>The costumes and props</a:t>
            </a:r>
          </a:p>
          <a:p>
            <a:pPr marL="457200" indent="-457200">
              <a:buFont typeface="Arial" panose="020B0604020202020204" pitchFamily="34" charset="0"/>
              <a:buChar char="•"/>
            </a:pPr>
            <a:r>
              <a:rPr lang="en-US" sz="3200" b="1" dirty="0" smtClean="0">
                <a:solidFill>
                  <a:schemeClr val="bg1"/>
                </a:solidFill>
                <a:effectLst>
                  <a:outerShdw blurRad="38100" dist="38100" dir="2700000" algn="tl">
                    <a:srgbClr val="000000">
                      <a:alpha val="43137"/>
                    </a:srgbClr>
                  </a:outerShdw>
                </a:effectLst>
              </a:rPr>
              <a:t>The rhythm and pace of the play</a:t>
            </a:r>
            <a:endParaRPr lang="en-U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10821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2967</TotalTime>
  <Words>2178</Words>
  <Application>Microsoft Office PowerPoint</Application>
  <PresentationFormat>Widescreen</PresentationFormat>
  <Paragraphs>249</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Trebuchet MS</vt:lpstr>
      <vt:lpstr>Berlin</vt:lpstr>
      <vt:lpstr>The Director and  the Producer</vt:lpstr>
      <vt:lpstr>The Director</vt:lpstr>
      <vt:lpstr>The Traditional Director</vt:lpstr>
      <vt:lpstr>PowerPoint Presentation</vt:lpstr>
      <vt:lpstr>The Director Task #1</vt:lpstr>
      <vt:lpstr>PowerPoint Presentation</vt:lpstr>
      <vt:lpstr>The Director The Style of the Production Task #2</vt:lpstr>
      <vt:lpstr>The Director The Style of the Production Task #2</vt:lpstr>
      <vt:lpstr>The Director The Style of the Production Task #2</vt:lpstr>
      <vt:lpstr>The Director The Style of the Production Task #2</vt:lpstr>
      <vt:lpstr>The Directorial Concept</vt:lpstr>
      <vt:lpstr>The Directorial Concept</vt:lpstr>
      <vt:lpstr>The Director and the Dramaturg</vt:lpstr>
      <vt:lpstr>The Auteur Director</vt:lpstr>
      <vt:lpstr>PowerPoint Presentation</vt:lpstr>
      <vt:lpstr>The Director Auteur “Author”</vt:lpstr>
      <vt:lpstr>The Postmodern Director</vt:lpstr>
      <vt:lpstr>PowerPoint Presentation</vt:lpstr>
      <vt:lpstr>The Director and the Production The Physical Production</vt:lpstr>
      <vt:lpstr>The Director’s work with  the Performers</vt:lpstr>
      <vt:lpstr>The Director’s work with  the Performers</vt:lpstr>
      <vt:lpstr>The Director’s work with  the Performers</vt:lpstr>
      <vt:lpstr>The Director’s work with  the Performers</vt:lpstr>
      <vt:lpstr>The Director’s work with  the Performers</vt:lpstr>
      <vt:lpstr>The Director’s work with  the Performers</vt:lpstr>
      <vt:lpstr>The Director’s work with  the Performers</vt:lpstr>
      <vt:lpstr>The Director’s work with  the Performers</vt:lpstr>
      <vt:lpstr>The Director’s work with  the Performers</vt:lpstr>
      <vt:lpstr>The Producer or Managing Director</vt:lpstr>
      <vt:lpstr>The Producer or Managing Director</vt:lpstr>
      <vt:lpstr>The Producer or Managing Director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Toni del</dc:creator>
  <cp:lastModifiedBy>Toni del</cp:lastModifiedBy>
  <cp:revision>91</cp:revision>
  <dcterms:created xsi:type="dcterms:W3CDTF">2017-10-04T02:20:13Z</dcterms:created>
  <dcterms:modified xsi:type="dcterms:W3CDTF">2017-10-07T02:52:18Z</dcterms:modified>
</cp:coreProperties>
</file>