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65" r:id="rId2"/>
    <p:sldId id="266" r:id="rId3"/>
    <p:sldId id="267" r:id="rId4"/>
    <p:sldId id="268" r:id="rId5"/>
    <p:sldId id="264" r:id="rId6"/>
    <p:sldId id="269" r:id="rId7"/>
    <p:sldId id="263" r:id="rId8"/>
    <p:sldId id="271" r:id="rId9"/>
    <p:sldId id="272" r:id="rId10"/>
    <p:sldId id="273" r:id="rId11"/>
    <p:sldId id="270" r:id="rId12"/>
    <p:sldId id="275" r:id="rId13"/>
    <p:sldId id="278" r:id="rId14"/>
    <p:sldId id="276"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60"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1" d="100"/>
          <a:sy n="101" d="100"/>
        </p:scale>
        <p:origin x="1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E18AE-4AA9-4CB3-9037-A7B36A48B0A0}" type="datetimeFigureOut">
              <a:rPr lang="en-US" smtClean="0"/>
              <a:t>11/8/2017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121CE-BDCE-489F-8143-6A798A9E6ABC}" type="slidenum">
              <a:rPr lang="en-US" smtClean="0"/>
              <a:t>‹#›</a:t>
            </a:fld>
            <a:endParaRPr lang="en-US"/>
          </a:p>
        </p:txBody>
      </p:sp>
    </p:spTree>
    <p:extLst>
      <p:ext uri="{BB962C8B-B14F-4D97-AF65-F5344CB8AC3E}">
        <p14:creationId xmlns:p14="http://schemas.microsoft.com/office/powerpoint/2010/main" val="1494920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[res-</a:t>
            </a:r>
            <a:r>
              <a:rPr lang="en-US" dirty="0" err="1" smtClean="0">
                <a:effectLst/>
              </a:rPr>
              <a:t>i</a:t>
            </a:r>
            <a:r>
              <a:rPr lang="en-US" dirty="0" smtClean="0">
                <a:effectLst/>
              </a:rPr>
              <a:t>-</a:t>
            </a:r>
            <a:r>
              <a:rPr lang="en-US" dirty="0" err="1" smtClean="0">
                <a:effectLst/>
              </a:rPr>
              <a:t>tuh-teev</a:t>
            </a:r>
            <a:r>
              <a:rPr lang="en-US" smtClean="0">
                <a:effectLst/>
              </a:rPr>
              <a:t>]</a:t>
            </a:r>
            <a:endParaRPr lang="en-US"/>
          </a:p>
        </p:txBody>
      </p:sp>
      <p:sp>
        <p:nvSpPr>
          <p:cNvPr id="4" name="Slide Number Placeholder 3"/>
          <p:cNvSpPr>
            <a:spLocks noGrp="1"/>
          </p:cNvSpPr>
          <p:nvPr>
            <p:ph type="sldNum" sz="quarter" idx="10"/>
          </p:nvPr>
        </p:nvSpPr>
        <p:spPr/>
        <p:txBody>
          <a:bodyPr/>
          <a:lstStyle/>
          <a:p>
            <a:fld id="{AD3121CE-BDCE-489F-8143-6A798A9E6ABC}" type="slidenum">
              <a:rPr lang="en-US" smtClean="0"/>
              <a:t>4</a:t>
            </a:fld>
            <a:endParaRPr lang="en-US"/>
          </a:p>
        </p:txBody>
      </p:sp>
    </p:spTree>
    <p:extLst>
      <p:ext uri="{BB962C8B-B14F-4D97-AF65-F5344CB8AC3E}">
        <p14:creationId xmlns:p14="http://schemas.microsoft.com/office/powerpoint/2010/main" val="4189887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Annie Get Your Gun</a:t>
            </a:r>
            <a:r>
              <a:rPr lang="en-US" b="0" u="sng" dirty="0" smtClean="0"/>
              <a:t>-</a:t>
            </a:r>
            <a:r>
              <a:rPr lang="en-US" b="0" u="none" dirty="0" smtClean="0"/>
              <a:t>Life</a:t>
            </a:r>
            <a:r>
              <a:rPr lang="en-US" b="1" u="sng" dirty="0" smtClean="0"/>
              <a:t> </a:t>
            </a:r>
            <a:r>
              <a:rPr lang="en-US" dirty="0" smtClean="0"/>
              <a:t>of Annie Oakley; </a:t>
            </a:r>
            <a:r>
              <a:rPr lang="en-US" b="1" u="sng" dirty="0" smtClean="0"/>
              <a:t>Kiss Me Kate-</a:t>
            </a:r>
            <a:r>
              <a:rPr lang="en-US" b="0" u="none" dirty="0" smtClean="0"/>
              <a:t>Story of a theatre company putting on a version of Shakespeare’s </a:t>
            </a:r>
            <a:r>
              <a:rPr lang="en-US" b="0" i="1" u="none" dirty="0" smtClean="0"/>
              <a:t>Taming of the Shrew</a:t>
            </a:r>
            <a:r>
              <a:rPr lang="en-US" b="0" u="none" dirty="0" smtClean="0"/>
              <a:t>; </a:t>
            </a:r>
            <a:r>
              <a:rPr lang="en-US" b="1" u="sng" dirty="0" smtClean="0"/>
              <a:t>My Fair Lady-</a:t>
            </a:r>
            <a:r>
              <a:rPr lang="en-US" b="1" u="none" dirty="0" smtClean="0"/>
              <a:t> </a:t>
            </a:r>
            <a:r>
              <a:rPr lang="en-US" b="0" u="none" dirty="0" smtClean="0"/>
              <a:t>A musical version of George Bernard Shaw’s </a:t>
            </a:r>
            <a:r>
              <a:rPr lang="en-US" b="0" i="1" u="none" dirty="0" smtClean="0"/>
              <a:t>Pygmalion</a:t>
            </a:r>
            <a:r>
              <a:rPr lang="en-US" b="0" u="none" dirty="0" smtClean="0"/>
              <a:t>; </a:t>
            </a:r>
            <a:r>
              <a:rPr lang="en-US" b="1" u="sng" dirty="0" smtClean="0"/>
              <a:t>West Side Story- </a:t>
            </a:r>
            <a:r>
              <a:rPr lang="en-US" b="0" u="none" dirty="0" smtClean="0"/>
              <a:t>A modern musical version of Romeo and Juliet</a:t>
            </a:r>
            <a:endParaRPr lang="en-US" b="0" u="none" dirty="0"/>
          </a:p>
        </p:txBody>
      </p:sp>
      <p:sp>
        <p:nvSpPr>
          <p:cNvPr id="4" name="Slide Number Placeholder 3"/>
          <p:cNvSpPr>
            <a:spLocks noGrp="1"/>
          </p:cNvSpPr>
          <p:nvPr>
            <p:ph type="sldNum" sz="quarter" idx="10"/>
          </p:nvPr>
        </p:nvSpPr>
        <p:spPr/>
        <p:txBody>
          <a:bodyPr/>
          <a:lstStyle/>
          <a:p>
            <a:fld id="{AD3121CE-BDCE-489F-8143-6A798A9E6ABC}" type="slidenum">
              <a:rPr lang="en-US" smtClean="0"/>
              <a:t>29</a:t>
            </a:fld>
            <a:endParaRPr lang="en-US"/>
          </a:p>
        </p:txBody>
      </p:sp>
    </p:spTree>
    <p:extLst>
      <p:ext uri="{BB962C8B-B14F-4D97-AF65-F5344CB8AC3E}">
        <p14:creationId xmlns:p14="http://schemas.microsoft.com/office/powerpoint/2010/main" val="2167543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Annie Get Your Gun</a:t>
            </a:r>
            <a:r>
              <a:rPr lang="en-US" b="0" u="sng" dirty="0" smtClean="0"/>
              <a:t>-</a:t>
            </a:r>
            <a:r>
              <a:rPr lang="en-US" b="0" u="none" dirty="0" smtClean="0"/>
              <a:t>Life</a:t>
            </a:r>
            <a:r>
              <a:rPr lang="en-US" b="1" u="sng" dirty="0" smtClean="0"/>
              <a:t> </a:t>
            </a:r>
            <a:r>
              <a:rPr lang="en-US" dirty="0" smtClean="0"/>
              <a:t>of Annie Oakley; </a:t>
            </a:r>
            <a:r>
              <a:rPr lang="en-US" b="1" u="sng" dirty="0" smtClean="0"/>
              <a:t>Kiss Me Kate-</a:t>
            </a:r>
            <a:r>
              <a:rPr lang="en-US" b="0" u="none" dirty="0" smtClean="0"/>
              <a:t>Story of a theatre company putting on a version of Shakespeare’s </a:t>
            </a:r>
            <a:r>
              <a:rPr lang="en-US" b="0" i="1" u="none" dirty="0" smtClean="0"/>
              <a:t>Taming of the Shrew</a:t>
            </a:r>
            <a:r>
              <a:rPr lang="en-US" b="0" u="none" dirty="0" smtClean="0"/>
              <a:t>; </a:t>
            </a:r>
            <a:r>
              <a:rPr lang="en-US" b="1" u="sng" dirty="0" smtClean="0"/>
              <a:t>My Fair Lady-</a:t>
            </a:r>
            <a:r>
              <a:rPr lang="en-US" b="1" u="none" dirty="0" smtClean="0"/>
              <a:t> </a:t>
            </a:r>
            <a:r>
              <a:rPr lang="en-US" b="0" u="none" dirty="0" smtClean="0"/>
              <a:t>A musical version of George Bernard Shaw’s </a:t>
            </a:r>
            <a:r>
              <a:rPr lang="en-US" b="0" i="1" u="none" dirty="0" smtClean="0"/>
              <a:t>Pygmalion</a:t>
            </a:r>
            <a:r>
              <a:rPr lang="en-US" b="0" u="none" dirty="0" smtClean="0"/>
              <a:t>; </a:t>
            </a:r>
            <a:r>
              <a:rPr lang="en-US" b="1" u="sng" dirty="0" smtClean="0"/>
              <a:t>West Side Story- </a:t>
            </a:r>
            <a:r>
              <a:rPr lang="en-US" b="0" u="none" dirty="0" smtClean="0"/>
              <a:t>A modern musical version of Romeo and Juliet</a:t>
            </a:r>
            <a:endParaRPr lang="en-US" b="0" u="none" dirty="0"/>
          </a:p>
        </p:txBody>
      </p:sp>
      <p:sp>
        <p:nvSpPr>
          <p:cNvPr id="4" name="Slide Number Placeholder 3"/>
          <p:cNvSpPr>
            <a:spLocks noGrp="1"/>
          </p:cNvSpPr>
          <p:nvPr>
            <p:ph type="sldNum" sz="quarter" idx="10"/>
          </p:nvPr>
        </p:nvSpPr>
        <p:spPr/>
        <p:txBody>
          <a:bodyPr/>
          <a:lstStyle/>
          <a:p>
            <a:fld id="{AD3121CE-BDCE-489F-8143-6A798A9E6ABC}" type="slidenum">
              <a:rPr lang="en-US" smtClean="0"/>
              <a:t>30</a:t>
            </a:fld>
            <a:endParaRPr lang="en-US"/>
          </a:p>
        </p:txBody>
      </p:sp>
    </p:spTree>
    <p:extLst>
      <p:ext uri="{BB962C8B-B14F-4D97-AF65-F5344CB8AC3E}">
        <p14:creationId xmlns:p14="http://schemas.microsoft.com/office/powerpoint/2010/main" val="1460940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Scenes and songs stand alone and may have very little relationship to each other, although they often have a common theme or may be written by the same composer or lyricist.</a:t>
            </a:r>
            <a:endParaRPr lang="en-US" dirty="0"/>
          </a:p>
        </p:txBody>
      </p:sp>
      <p:sp>
        <p:nvSpPr>
          <p:cNvPr id="4" name="Slide Number Placeholder 3"/>
          <p:cNvSpPr>
            <a:spLocks noGrp="1"/>
          </p:cNvSpPr>
          <p:nvPr>
            <p:ph type="sldNum" sz="quarter" idx="10"/>
          </p:nvPr>
        </p:nvSpPr>
        <p:spPr/>
        <p:txBody>
          <a:bodyPr/>
          <a:lstStyle/>
          <a:p>
            <a:fld id="{AD3121CE-BDCE-489F-8143-6A798A9E6ABC}" type="slidenum">
              <a:rPr lang="en-US" smtClean="0"/>
              <a:t>9</a:t>
            </a:fld>
            <a:endParaRPr lang="en-US"/>
          </a:p>
        </p:txBody>
      </p:sp>
    </p:spTree>
    <p:extLst>
      <p:ext uri="{BB962C8B-B14F-4D97-AF65-F5344CB8AC3E}">
        <p14:creationId xmlns:p14="http://schemas.microsoft.com/office/powerpoint/2010/main" val="3737158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Scenes and songs stand alone and may have very little relationship to each other, although they often have a common theme or may be written by the same composer or lyricist.</a:t>
            </a:r>
            <a:endParaRPr lang="en-US" dirty="0"/>
          </a:p>
        </p:txBody>
      </p:sp>
      <p:sp>
        <p:nvSpPr>
          <p:cNvPr id="4" name="Slide Number Placeholder 3"/>
          <p:cNvSpPr>
            <a:spLocks noGrp="1"/>
          </p:cNvSpPr>
          <p:nvPr>
            <p:ph type="sldNum" sz="quarter" idx="10"/>
          </p:nvPr>
        </p:nvSpPr>
        <p:spPr/>
        <p:txBody>
          <a:bodyPr/>
          <a:lstStyle/>
          <a:p>
            <a:fld id="{AD3121CE-BDCE-489F-8143-6A798A9E6ABC}" type="slidenum">
              <a:rPr lang="en-US" smtClean="0"/>
              <a:t>10</a:t>
            </a:fld>
            <a:endParaRPr lang="en-US"/>
          </a:p>
        </p:txBody>
      </p:sp>
    </p:spTree>
    <p:extLst>
      <p:ext uri="{BB962C8B-B14F-4D97-AF65-F5344CB8AC3E}">
        <p14:creationId xmlns:p14="http://schemas.microsoft.com/office/powerpoint/2010/main" val="3664961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Annie Get Your Gun</a:t>
            </a:r>
            <a:r>
              <a:rPr lang="en-US" b="0" u="sng" dirty="0" smtClean="0"/>
              <a:t>-</a:t>
            </a:r>
            <a:r>
              <a:rPr lang="en-US" b="0" u="none" dirty="0" smtClean="0"/>
              <a:t>Life</a:t>
            </a:r>
            <a:r>
              <a:rPr lang="en-US" b="1" u="sng" dirty="0" smtClean="0"/>
              <a:t> </a:t>
            </a:r>
            <a:r>
              <a:rPr lang="en-US" dirty="0" smtClean="0"/>
              <a:t>of Annie Oakley; </a:t>
            </a:r>
            <a:r>
              <a:rPr lang="en-US" b="1" u="sng" dirty="0" smtClean="0"/>
              <a:t>Kiss Me Kate-</a:t>
            </a:r>
            <a:r>
              <a:rPr lang="en-US" b="0" u="none" dirty="0" smtClean="0"/>
              <a:t>Story of a theatre company putting on a version of Shakespeare’s </a:t>
            </a:r>
            <a:r>
              <a:rPr lang="en-US" b="0" i="1" u="none" dirty="0" smtClean="0"/>
              <a:t>Taming of the Shrew</a:t>
            </a:r>
            <a:r>
              <a:rPr lang="en-US" b="0" u="none" dirty="0" smtClean="0"/>
              <a:t>; </a:t>
            </a:r>
            <a:r>
              <a:rPr lang="en-US" b="1" u="sng" dirty="0" smtClean="0"/>
              <a:t>My Fair Lady-</a:t>
            </a:r>
            <a:r>
              <a:rPr lang="en-US" b="1" u="none" dirty="0" smtClean="0"/>
              <a:t> </a:t>
            </a:r>
            <a:r>
              <a:rPr lang="en-US" b="0" u="none" dirty="0" smtClean="0"/>
              <a:t>A musical version of George Bernard Shaw’s </a:t>
            </a:r>
            <a:r>
              <a:rPr lang="en-US" b="0" i="1" u="none" dirty="0" smtClean="0"/>
              <a:t>Pygmalion</a:t>
            </a:r>
            <a:r>
              <a:rPr lang="en-US" b="0" u="none" dirty="0" smtClean="0"/>
              <a:t>; </a:t>
            </a:r>
            <a:r>
              <a:rPr lang="en-US" b="1" u="sng" dirty="0" smtClean="0"/>
              <a:t>West Side Story- </a:t>
            </a:r>
            <a:r>
              <a:rPr lang="en-US" b="0" u="none" dirty="0" smtClean="0"/>
              <a:t>A modern musical version of Romeo and Juliet</a:t>
            </a:r>
            <a:endParaRPr lang="en-US" b="0" u="none" dirty="0"/>
          </a:p>
        </p:txBody>
      </p:sp>
      <p:sp>
        <p:nvSpPr>
          <p:cNvPr id="4" name="Slide Number Placeholder 3"/>
          <p:cNvSpPr>
            <a:spLocks noGrp="1"/>
          </p:cNvSpPr>
          <p:nvPr>
            <p:ph type="sldNum" sz="quarter" idx="10"/>
          </p:nvPr>
        </p:nvSpPr>
        <p:spPr/>
        <p:txBody>
          <a:bodyPr/>
          <a:lstStyle/>
          <a:p>
            <a:fld id="{AD3121CE-BDCE-489F-8143-6A798A9E6ABC}" type="slidenum">
              <a:rPr lang="en-US" smtClean="0"/>
              <a:t>23</a:t>
            </a:fld>
            <a:endParaRPr lang="en-US"/>
          </a:p>
        </p:txBody>
      </p:sp>
    </p:spTree>
    <p:extLst>
      <p:ext uri="{BB962C8B-B14F-4D97-AF65-F5344CB8AC3E}">
        <p14:creationId xmlns:p14="http://schemas.microsoft.com/office/powerpoint/2010/main" val="1765671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Annie Get Your Gun</a:t>
            </a:r>
            <a:r>
              <a:rPr lang="en-US" b="0" u="sng" dirty="0" smtClean="0"/>
              <a:t>-</a:t>
            </a:r>
            <a:r>
              <a:rPr lang="en-US" b="0" u="none" dirty="0" smtClean="0"/>
              <a:t>Life</a:t>
            </a:r>
            <a:r>
              <a:rPr lang="en-US" b="1" u="sng" dirty="0" smtClean="0"/>
              <a:t> </a:t>
            </a:r>
            <a:r>
              <a:rPr lang="en-US" dirty="0" smtClean="0"/>
              <a:t>of Annie Oakley; </a:t>
            </a:r>
            <a:r>
              <a:rPr lang="en-US" b="1" u="sng" dirty="0" smtClean="0"/>
              <a:t>Kiss Me Kate-</a:t>
            </a:r>
            <a:r>
              <a:rPr lang="en-US" b="0" u="none" dirty="0" smtClean="0"/>
              <a:t>Story of a theatre company putting on a version of Shakespeare’s </a:t>
            </a:r>
            <a:r>
              <a:rPr lang="en-US" b="0" i="1" u="none" dirty="0" smtClean="0"/>
              <a:t>Taming of the Shrew</a:t>
            </a:r>
            <a:r>
              <a:rPr lang="en-US" b="0" u="none" dirty="0" smtClean="0"/>
              <a:t>; </a:t>
            </a:r>
            <a:r>
              <a:rPr lang="en-US" b="1" u="sng" dirty="0" smtClean="0"/>
              <a:t>My Fair Lady-</a:t>
            </a:r>
            <a:r>
              <a:rPr lang="en-US" b="1" u="none" dirty="0" smtClean="0"/>
              <a:t> </a:t>
            </a:r>
            <a:r>
              <a:rPr lang="en-US" b="0" u="none" dirty="0" smtClean="0"/>
              <a:t>A musical version of George Bernard Shaw’s </a:t>
            </a:r>
            <a:r>
              <a:rPr lang="en-US" b="0" i="1" u="none" dirty="0" smtClean="0"/>
              <a:t>Pygmalion</a:t>
            </a:r>
            <a:r>
              <a:rPr lang="en-US" b="0" u="none" dirty="0" smtClean="0"/>
              <a:t>; </a:t>
            </a:r>
            <a:r>
              <a:rPr lang="en-US" b="1" u="sng" dirty="0" smtClean="0"/>
              <a:t>West Side Story- </a:t>
            </a:r>
            <a:r>
              <a:rPr lang="en-US" b="0" u="none" dirty="0" smtClean="0"/>
              <a:t>A modern musical version of Romeo and Juliet</a:t>
            </a:r>
            <a:endParaRPr lang="en-US" b="0" u="none" dirty="0"/>
          </a:p>
        </p:txBody>
      </p:sp>
      <p:sp>
        <p:nvSpPr>
          <p:cNvPr id="4" name="Slide Number Placeholder 3"/>
          <p:cNvSpPr>
            <a:spLocks noGrp="1"/>
          </p:cNvSpPr>
          <p:nvPr>
            <p:ph type="sldNum" sz="quarter" idx="10"/>
          </p:nvPr>
        </p:nvSpPr>
        <p:spPr/>
        <p:txBody>
          <a:bodyPr/>
          <a:lstStyle/>
          <a:p>
            <a:fld id="{AD3121CE-BDCE-489F-8143-6A798A9E6ABC}" type="slidenum">
              <a:rPr lang="en-US" smtClean="0"/>
              <a:t>24</a:t>
            </a:fld>
            <a:endParaRPr lang="en-US"/>
          </a:p>
        </p:txBody>
      </p:sp>
    </p:spTree>
    <p:extLst>
      <p:ext uri="{BB962C8B-B14F-4D97-AF65-F5344CB8AC3E}">
        <p14:creationId xmlns:p14="http://schemas.microsoft.com/office/powerpoint/2010/main" val="3860678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Annie Get Your Gun</a:t>
            </a:r>
            <a:r>
              <a:rPr lang="en-US" b="0" u="sng" dirty="0" smtClean="0"/>
              <a:t>-</a:t>
            </a:r>
            <a:r>
              <a:rPr lang="en-US" b="0" u="none" dirty="0" smtClean="0"/>
              <a:t>Life</a:t>
            </a:r>
            <a:r>
              <a:rPr lang="en-US" b="1" u="sng" dirty="0" smtClean="0"/>
              <a:t> </a:t>
            </a:r>
            <a:r>
              <a:rPr lang="en-US" dirty="0" smtClean="0"/>
              <a:t>of Annie Oakley; </a:t>
            </a:r>
            <a:r>
              <a:rPr lang="en-US" b="1" u="sng" dirty="0" smtClean="0"/>
              <a:t>Kiss Me Kate-</a:t>
            </a:r>
            <a:r>
              <a:rPr lang="en-US" b="0" u="none" dirty="0" smtClean="0"/>
              <a:t>Story of a theatre company putting on a version of Shakespeare’s </a:t>
            </a:r>
            <a:r>
              <a:rPr lang="en-US" b="0" i="1" u="none" dirty="0" smtClean="0"/>
              <a:t>Taming of the Shrew</a:t>
            </a:r>
            <a:r>
              <a:rPr lang="en-US" b="0" u="none" dirty="0" smtClean="0"/>
              <a:t>; </a:t>
            </a:r>
            <a:r>
              <a:rPr lang="en-US" b="1" u="sng" dirty="0" smtClean="0"/>
              <a:t>My Fair Lady-</a:t>
            </a:r>
            <a:r>
              <a:rPr lang="en-US" b="1" u="none" dirty="0" smtClean="0"/>
              <a:t> </a:t>
            </a:r>
            <a:r>
              <a:rPr lang="en-US" b="0" u="none" dirty="0" smtClean="0"/>
              <a:t>A musical version of George Bernard Shaw’s </a:t>
            </a:r>
            <a:r>
              <a:rPr lang="en-US" b="0" i="1" u="none" dirty="0" smtClean="0"/>
              <a:t>Pygmalion</a:t>
            </a:r>
            <a:r>
              <a:rPr lang="en-US" b="0" u="none" dirty="0" smtClean="0"/>
              <a:t>; </a:t>
            </a:r>
            <a:r>
              <a:rPr lang="en-US" b="1" u="sng" dirty="0" smtClean="0"/>
              <a:t>West Side Story- </a:t>
            </a:r>
            <a:r>
              <a:rPr lang="en-US" b="0" u="none" dirty="0" smtClean="0"/>
              <a:t>A modern musical version of Romeo and Juliet</a:t>
            </a:r>
            <a:endParaRPr lang="en-US" b="0" u="none" dirty="0"/>
          </a:p>
        </p:txBody>
      </p:sp>
      <p:sp>
        <p:nvSpPr>
          <p:cNvPr id="4" name="Slide Number Placeholder 3"/>
          <p:cNvSpPr>
            <a:spLocks noGrp="1"/>
          </p:cNvSpPr>
          <p:nvPr>
            <p:ph type="sldNum" sz="quarter" idx="10"/>
          </p:nvPr>
        </p:nvSpPr>
        <p:spPr/>
        <p:txBody>
          <a:bodyPr/>
          <a:lstStyle/>
          <a:p>
            <a:fld id="{AD3121CE-BDCE-489F-8143-6A798A9E6ABC}" type="slidenum">
              <a:rPr lang="en-US" smtClean="0"/>
              <a:t>25</a:t>
            </a:fld>
            <a:endParaRPr lang="en-US"/>
          </a:p>
        </p:txBody>
      </p:sp>
    </p:spTree>
    <p:extLst>
      <p:ext uri="{BB962C8B-B14F-4D97-AF65-F5344CB8AC3E}">
        <p14:creationId xmlns:p14="http://schemas.microsoft.com/office/powerpoint/2010/main" val="3476364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Annie Get Your Gun</a:t>
            </a:r>
            <a:r>
              <a:rPr lang="en-US" b="0" u="sng" dirty="0" smtClean="0"/>
              <a:t>-</a:t>
            </a:r>
            <a:r>
              <a:rPr lang="en-US" b="0" u="none" dirty="0" smtClean="0"/>
              <a:t>Life</a:t>
            </a:r>
            <a:r>
              <a:rPr lang="en-US" b="1" u="sng" dirty="0" smtClean="0"/>
              <a:t> </a:t>
            </a:r>
            <a:r>
              <a:rPr lang="en-US" dirty="0" smtClean="0"/>
              <a:t>of Annie Oakley; </a:t>
            </a:r>
            <a:r>
              <a:rPr lang="en-US" b="1" u="sng" dirty="0" smtClean="0"/>
              <a:t>Kiss Me Kate-</a:t>
            </a:r>
            <a:r>
              <a:rPr lang="en-US" b="0" u="none" dirty="0" smtClean="0"/>
              <a:t>Story of a theatre company putting on a version of Shakespeare’s </a:t>
            </a:r>
            <a:r>
              <a:rPr lang="en-US" b="0" i="1" u="none" dirty="0" smtClean="0"/>
              <a:t>Taming of the Shrew</a:t>
            </a:r>
            <a:r>
              <a:rPr lang="en-US" b="0" u="none" dirty="0" smtClean="0"/>
              <a:t>; </a:t>
            </a:r>
            <a:r>
              <a:rPr lang="en-US" b="1" u="sng" dirty="0" smtClean="0"/>
              <a:t>My Fair Lady-</a:t>
            </a:r>
            <a:r>
              <a:rPr lang="en-US" b="1" u="none" dirty="0" smtClean="0"/>
              <a:t> </a:t>
            </a:r>
            <a:r>
              <a:rPr lang="en-US" b="0" u="none" dirty="0" smtClean="0"/>
              <a:t>A musical version of George Bernard Shaw’s </a:t>
            </a:r>
            <a:r>
              <a:rPr lang="en-US" b="0" i="1" u="none" dirty="0" smtClean="0"/>
              <a:t>Pygmalion</a:t>
            </a:r>
            <a:r>
              <a:rPr lang="en-US" b="0" u="none" dirty="0" smtClean="0"/>
              <a:t>; </a:t>
            </a:r>
            <a:r>
              <a:rPr lang="en-US" b="1" u="sng" dirty="0" smtClean="0"/>
              <a:t>West Side Story- </a:t>
            </a:r>
            <a:r>
              <a:rPr lang="en-US" b="0" u="none" dirty="0" smtClean="0"/>
              <a:t>A modern musical version of Romeo and Juliet</a:t>
            </a:r>
            <a:endParaRPr lang="en-US" b="0" u="none" dirty="0"/>
          </a:p>
        </p:txBody>
      </p:sp>
      <p:sp>
        <p:nvSpPr>
          <p:cNvPr id="4" name="Slide Number Placeholder 3"/>
          <p:cNvSpPr>
            <a:spLocks noGrp="1"/>
          </p:cNvSpPr>
          <p:nvPr>
            <p:ph type="sldNum" sz="quarter" idx="10"/>
          </p:nvPr>
        </p:nvSpPr>
        <p:spPr/>
        <p:txBody>
          <a:bodyPr/>
          <a:lstStyle/>
          <a:p>
            <a:fld id="{AD3121CE-BDCE-489F-8143-6A798A9E6ABC}" type="slidenum">
              <a:rPr lang="en-US" smtClean="0"/>
              <a:t>26</a:t>
            </a:fld>
            <a:endParaRPr lang="en-US"/>
          </a:p>
        </p:txBody>
      </p:sp>
    </p:spTree>
    <p:extLst>
      <p:ext uri="{BB962C8B-B14F-4D97-AF65-F5344CB8AC3E}">
        <p14:creationId xmlns:p14="http://schemas.microsoft.com/office/powerpoint/2010/main" val="22372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Annie Get Your Gun</a:t>
            </a:r>
            <a:r>
              <a:rPr lang="en-US" b="0" u="sng" dirty="0" smtClean="0"/>
              <a:t>-</a:t>
            </a:r>
            <a:r>
              <a:rPr lang="en-US" b="0" u="none" dirty="0" smtClean="0"/>
              <a:t>Life</a:t>
            </a:r>
            <a:r>
              <a:rPr lang="en-US" b="1" u="sng" dirty="0" smtClean="0"/>
              <a:t> </a:t>
            </a:r>
            <a:r>
              <a:rPr lang="en-US" dirty="0" smtClean="0"/>
              <a:t>of Annie Oakley; </a:t>
            </a:r>
            <a:r>
              <a:rPr lang="en-US" b="1" u="sng" dirty="0" smtClean="0"/>
              <a:t>Kiss Me Kate-</a:t>
            </a:r>
            <a:r>
              <a:rPr lang="en-US" b="0" u="none" dirty="0" smtClean="0"/>
              <a:t>Story of a theatre company putting on a version of Shakespeare’s </a:t>
            </a:r>
            <a:r>
              <a:rPr lang="en-US" b="0" i="1" u="none" dirty="0" smtClean="0"/>
              <a:t>Taming of the Shrew</a:t>
            </a:r>
            <a:r>
              <a:rPr lang="en-US" b="0" u="none" dirty="0" smtClean="0"/>
              <a:t>; </a:t>
            </a:r>
            <a:r>
              <a:rPr lang="en-US" b="1" u="sng" dirty="0" smtClean="0"/>
              <a:t>My Fair Lady-</a:t>
            </a:r>
            <a:r>
              <a:rPr lang="en-US" b="1" u="none" dirty="0" smtClean="0"/>
              <a:t> </a:t>
            </a:r>
            <a:r>
              <a:rPr lang="en-US" b="0" u="none" dirty="0" smtClean="0"/>
              <a:t>A musical version of George Bernard Shaw’s </a:t>
            </a:r>
            <a:r>
              <a:rPr lang="en-US" b="0" i="1" u="none" dirty="0" smtClean="0"/>
              <a:t>Pygmalion</a:t>
            </a:r>
            <a:r>
              <a:rPr lang="en-US" b="0" u="none" dirty="0" smtClean="0"/>
              <a:t>; </a:t>
            </a:r>
            <a:r>
              <a:rPr lang="en-US" b="1" u="sng" dirty="0" smtClean="0"/>
              <a:t>West Side Story- </a:t>
            </a:r>
            <a:r>
              <a:rPr lang="en-US" b="0" u="none" dirty="0" smtClean="0"/>
              <a:t>A modern musical version of Romeo and Juliet</a:t>
            </a:r>
            <a:endParaRPr lang="en-US" b="0" u="none" dirty="0"/>
          </a:p>
        </p:txBody>
      </p:sp>
      <p:sp>
        <p:nvSpPr>
          <p:cNvPr id="4" name="Slide Number Placeholder 3"/>
          <p:cNvSpPr>
            <a:spLocks noGrp="1"/>
          </p:cNvSpPr>
          <p:nvPr>
            <p:ph type="sldNum" sz="quarter" idx="10"/>
          </p:nvPr>
        </p:nvSpPr>
        <p:spPr/>
        <p:txBody>
          <a:bodyPr/>
          <a:lstStyle/>
          <a:p>
            <a:fld id="{AD3121CE-BDCE-489F-8143-6A798A9E6ABC}" type="slidenum">
              <a:rPr lang="en-US" smtClean="0"/>
              <a:t>27</a:t>
            </a:fld>
            <a:endParaRPr lang="en-US"/>
          </a:p>
        </p:txBody>
      </p:sp>
    </p:spTree>
    <p:extLst>
      <p:ext uri="{BB962C8B-B14F-4D97-AF65-F5344CB8AC3E}">
        <p14:creationId xmlns:p14="http://schemas.microsoft.com/office/powerpoint/2010/main" val="4256129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Annie Get Your Gun</a:t>
            </a:r>
            <a:r>
              <a:rPr lang="en-US" b="0" u="sng" dirty="0" smtClean="0"/>
              <a:t>-</a:t>
            </a:r>
            <a:r>
              <a:rPr lang="en-US" b="0" u="none" dirty="0" smtClean="0"/>
              <a:t>Life</a:t>
            </a:r>
            <a:r>
              <a:rPr lang="en-US" b="1" u="sng" dirty="0" smtClean="0"/>
              <a:t> </a:t>
            </a:r>
            <a:r>
              <a:rPr lang="en-US" dirty="0" smtClean="0"/>
              <a:t>of Annie Oakley; </a:t>
            </a:r>
            <a:r>
              <a:rPr lang="en-US" b="1" u="sng" dirty="0" smtClean="0"/>
              <a:t>Kiss Me Kate-</a:t>
            </a:r>
            <a:r>
              <a:rPr lang="en-US" b="0" u="none" dirty="0" smtClean="0"/>
              <a:t>Story of a theatre company putting on a version of Shakespeare’s </a:t>
            </a:r>
            <a:r>
              <a:rPr lang="en-US" b="0" i="1" u="none" dirty="0" smtClean="0"/>
              <a:t>Taming of the Shrew</a:t>
            </a:r>
            <a:r>
              <a:rPr lang="en-US" b="0" u="none" dirty="0" smtClean="0"/>
              <a:t>; </a:t>
            </a:r>
            <a:r>
              <a:rPr lang="en-US" b="1" u="sng" dirty="0" smtClean="0"/>
              <a:t>My Fair Lady-</a:t>
            </a:r>
            <a:r>
              <a:rPr lang="en-US" b="1" u="none" dirty="0" smtClean="0"/>
              <a:t> </a:t>
            </a:r>
            <a:r>
              <a:rPr lang="en-US" b="0" u="none" dirty="0" smtClean="0"/>
              <a:t>A musical version of George Bernard Shaw’s </a:t>
            </a:r>
            <a:r>
              <a:rPr lang="en-US" b="0" i="1" u="none" dirty="0" smtClean="0"/>
              <a:t>Pygmalion</a:t>
            </a:r>
            <a:r>
              <a:rPr lang="en-US" b="0" u="none" dirty="0" smtClean="0"/>
              <a:t>; </a:t>
            </a:r>
            <a:r>
              <a:rPr lang="en-US" b="1" u="sng" dirty="0" smtClean="0"/>
              <a:t>West Side Story- </a:t>
            </a:r>
            <a:r>
              <a:rPr lang="en-US" b="0" u="none" dirty="0" smtClean="0"/>
              <a:t>A modern musical version of Romeo and Juliet</a:t>
            </a:r>
            <a:endParaRPr lang="en-US" b="0" u="none" dirty="0"/>
          </a:p>
        </p:txBody>
      </p:sp>
      <p:sp>
        <p:nvSpPr>
          <p:cNvPr id="4" name="Slide Number Placeholder 3"/>
          <p:cNvSpPr>
            <a:spLocks noGrp="1"/>
          </p:cNvSpPr>
          <p:nvPr>
            <p:ph type="sldNum" sz="quarter" idx="10"/>
          </p:nvPr>
        </p:nvSpPr>
        <p:spPr/>
        <p:txBody>
          <a:bodyPr/>
          <a:lstStyle/>
          <a:p>
            <a:fld id="{AD3121CE-BDCE-489F-8143-6A798A9E6ABC}" type="slidenum">
              <a:rPr lang="en-US" smtClean="0"/>
              <a:t>28</a:t>
            </a:fld>
            <a:endParaRPr lang="en-US"/>
          </a:p>
        </p:txBody>
      </p:sp>
    </p:spTree>
    <p:extLst>
      <p:ext uri="{BB962C8B-B14F-4D97-AF65-F5344CB8AC3E}">
        <p14:creationId xmlns:p14="http://schemas.microsoft.com/office/powerpoint/2010/main" val="3874761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4B35B0E-B0F2-4E1B-9C0F-460EB444643A}"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B97D1-9B1D-4A09-B6CB-014003F11524}" type="slidenum">
              <a:rPr lang="en-US" smtClean="0"/>
              <a:t>‹#›</a:t>
            </a:fld>
            <a:endParaRPr lang="en-US"/>
          </a:p>
        </p:txBody>
      </p:sp>
    </p:spTree>
    <p:extLst>
      <p:ext uri="{BB962C8B-B14F-4D97-AF65-F5344CB8AC3E}">
        <p14:creationId xmlns:p14="http://schemas.microsoft.com/office/powerpoint/2010/main" val="17968421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B35B0E-B0F2-4E1B-9C0F-460EB444643A}"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B97D1-9B1D-4A09-B6CB-014003F11524}" type="slidenum">
              <a:rPr lang="en-US" smtClean="0"/>
              <a:t>‹#›</a:t>
            </a:fld>
            <a:endParaRPr lang="en-US"/>
          </a:p>
        </p:txBody>
      </p:sp>
    </p:spTree>
    <p:extLst>
      <p:ext uri="{BB962C8B-B14F-4D97-AF65-F5344CB8AC3E}">
        <p14:creationId xmlns:p14="http://schemas.microsoft.com/office/powerpoint/2010/main" val="1261150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74B35B0E-B0F2-4E1B-9C0F-460EB444643A}" type="datetimeFigureOut">
              <a:rPr lang="en-US" smtClean="0"/>
              <a:t>11/8/2017</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CD8B97D1-9B1D-4A09-B6CB-014003F11524}" type="slidenum">
              <a:rPr lang="en-US" smtClean="0"/>
              <a:t>‹#›</a:t>
            </a:fld>
            <a:endParaRPr lang="en-US"/>
          </a:p>
        </p:txBody>
      </p:sp>
    </p:spTree>
    <p:extLst>
      <p:ext uri="{BB962C8B-B14F-4D97-AF65-F5344CB8AC3E}">
        <p14:creationId xmlns:p14="http://schemas.microsoft.com/office/powerpoint/2010/main" val="343625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B35B0E-B0F2-4E1B-9C0F-460EB444643A}"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B97D1-9B1D-4A09-B6CB-014003F11524}" type="slidenum">
              <a:rPr lang="en-US" smtClean="0"/>
              <a:t>‹#›</a:t>
            </a:fld>
            <a:endParaRPr lang="en-US"/>
          </a:p>
        </p:txBody>
      </p:sp>
    </p:spTree>
    <p:extLst>
      <p:ext uri="{BB962C8B-B14F-4D97-AF65-F5344CB8AC3E}">
        <p14:creationId xmlns:p14="http://schemas.microsoft.com/office/powerpoint/2010/main" val="31782368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74B35B0E-B0F2-4E1B-9C0F-460EB444643A}" type="datetimeFigureOut">
              <a:rPr lang="en-US" smtClean="0"/>
              <a:t>11/8/2017</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D8B97D1-9B1D-4A09-B6CB-014003F11524}" type="slidenum">
              <a:rPr lang="en-US" smtClean="0"/>
              <a:t>‹#›</a:t>
            </a:fld>
            <a:endParaRPr lang="en-US"/>
          </a:p>
        </p:txBody>
      </p:sp>
    </p:spTree>
    <p:extLst>
      <p:ext uri="{BB962C8B-B14F-4D97-AF65-F5344CB8AC3E}">
        <p14:creationId xmlns:p14="http://schemas.microsoft.com/office/powerpoint/2010/main" val="10426487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3">
        <a:schemeClr val="bg2"/>
      </p:bgRef>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4B35B0E-B0F2-4E1B-9C0F-460EB444643A}"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B97D1-9B1D-4A09-B6CB-014003F11524}" type="slidenum">
              <a:rPr lang="en-US" smtClean="0"/>
              <a:t>‹#›</a:t>
            </a:fld>
            <a:endParaRPr lang="en-US"/>
          </a:p>
        </p:txBody>
      </p:sp>
    </p:spTree>
    <p:extLst>
      <p:ext uri="{BB962C8B-B14F-4D97-AF65-F5344CB8AC3E}">
        <p14:creationId xmlns:p14="http://schemas.microsoft.com/office/powerpoint/2010/main" val="14696992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B35B0E-B0F2-4E1B-9C0F-460EB444643A}" type="datetimeFigureOut">
              <a:rPr lang="en-US" smtClean="0"/>
              <a:t>11/8/2017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8B97D1-9B1D-4A09-B6CB-014003F11524}" type="slidenum">
              <a:rPr lang="en-US" smtClean="0"/>
              <a:t>‹#›</a:t>
            </a:fld>
            <a:endParaRPr lang="en-US"/>
          </a:p>
        </p:txBody>
      </p:sp>
    </p:spTree>
    <p:extLst>
      <p:ext uri="{BB962C8B-B14F-4D97-AF65-F5344CB8AC3E}">
        <p14:creationId xmlns:p14="http://schemas.microsoft.com/office/powerpoint/2010/main" val="27316113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4B35B0E-B0F2-4E1B-9C0F-460EB444643A}" type="datetimeFigureOut">
              <a:rPr lang="en-US" smtClean="0"/>
              <a:t>11/8/2017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8B97D1-9B1D-4A09-B6CB-014003F11524}" type="slidenum">
              <a:rPr lang="en-US" smtClean="0"/>
              <a:t>‹#›</a:t>
            </a:fld>
            <a:endParaRPr lang="en-US"/>
          </a:p>
        </p:txBody>
      </p:sp>
    </p:spTree>
    <p:extLst>
      <p:ext uri="{BB962C8B-B14F-4D97-AF65-F5344CB8AC3E}">
        <p14:creationId xmlns:p14="http://schemas.microsoft.com/office/powerpoint/2010/main" val="16298620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B35B0E-B0F2-4E1B-9C0F-460EB444643A}" type="datetimeFigureOut">
              <a:rPr lang="en-US" smtClean="0"/>
              <a:t>11/8/2017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8B97D1-9B1D-4A09-B6CB-014003F11524}" type="slidenum">
              <a:rPr lang="en-US" smtClean="0"/>
              <a:t>‹#›</a:t>
            </a:fld>
            <a:endParaRPr lang="en-US"/>
          </a:p>
        </p:txBody>
      </p:sp>
    </p:spTree>
    <p:extLst>
      <p:ext uri="{BB962C8B-B14F-4D97-AF65-F5344CB8AC3E}">
        <p14:creationId xmlns:p14="http://schemas.microsoft.com/office/powerpoint/2010/main" val="41116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B35B0E-B0F2-4E1B-9C0F-460EB444643A}"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B97D1-9B1D-4A09-B6CB-014003F11524}" type="slidenum">
              <a:rPr lang="en-US" smtClean="0"/>
              <a:t>‹#›</a:t>
            </a:fld>
            <a:endParaRPr lang="en-US"/>
          </a:p>
        </p:txBody>
      </p:sp>
    </p:spTree>
    <p:extLst>
      <p:ext uri="{BB962C8B-B14F-4D97-AF65-F5344CB8AC3E}">
        <p14:creationId xmlns:p14="http://schemas.microsoft.com/office/powerpoint/2010/main" val="14966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B35B0E-B0F2-4E1B-9C0F-460EB444643A}"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B97D1-9B1D-4A09-B6CB-014003F11524}" type="slidenum">
              <a:rPr lang="en-US" smtClean="0"/>
              <a:t>‹#›</a:t>
            </a:fld>
            <a:endParaRPr lang="en-US"/>
          </a:p>
        </p:txBody>
      </p:sp>
    </p:spTree>
    <p:extLst>
      <p:ext uri="{BB962C8B-B14F-4D97-AF65-F5344CB8AC3E}">
        <p14:creationId xmlns:p14="http://schemas.microsoft.com/office/powerpoint/2010/main" val="2764041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74B35B0E-B0F2-4E1B-9C0F-460EB444643A}" type="datetimeFigureOut">
              <a:rPr lang="en-US" smtClean="0"/>
              <a:t>11/8/2017</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CD8B97D1-9B1D-4A09-B6CB-014003F11524}" type="slidenum">
              <a:rPr lang="en-US" smtClean="0"/>
              <a:t>‹#›</a:t>
            </a:fld>
            <a:endParaRPr lang="en-US"/>
          </a:p>
        </p:txBody>
      </p:sp>
    </p:spTree>
    <p:extLst>
      <p:ext uri="{BB962C8B-B14F-4D97-AF65-F5344CB8AC3E}">
        <p14:creationId xmlns:p14="http://schemas.microsoft.com/office/powerpoint/2010/main" val="59821702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9.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9.xml"/><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9.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9.xm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9.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9.xml"/><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61.jpg"/><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67.jpg"/></Relationships>
</file>

<file path=ppt/slides/_rels/slide2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72.jpg"/><Relationship Id="rId4" Type="http://schemas.openxmlformats.org/officeDocument/2006/relationships/image" Target="../media/image71.jpg"/></Relationships>
</file>

<file path=ppt/slides/_rels/slide29.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76.jpg"/><Relationship Id="rId5" Type="http://schemas.openxmlformats.org/officeDocument/2006/relationships/image" Target="../media/image75.jpg"/><Relationship Id="rId10" Type="http://schemas.openxmlformats.org/officeDocument/2006/relationships/image" Target="../media/image80.jpeg"/><Relationship Id="rId4" Type="http://schemas.openxmlformats.org/officeDocument/2006/relationships/image" Target="../media/image74.jpg"/><Relationship Id="rId9"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9.xml"/><Relationship Id="rId5" Type="http://schemas.openxmlformats.org/officeDocument/2006/relationships/image" Target="../media/image87.jp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6"/>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b="1" dirty="0" smtClean="0">
                <a:effectLst>
                  <a:outerShdw blurRad="38100" dist="38100" dir="2700000" algn="tl">
                    <a:srgbClr val="000000">
                      <a:alpha val="43137"/>
                    </a:srgbClr>
                  </a:outerShdw>
                </a:effectLst>
                <a:latin typeface="Berlin Sans FB Demi" panose="020E0802020502020306" pitchFamily="34" charset="0"/>
              </a:rPr>
              <a:t>   The Theatre today</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    </a:t>
            </a:r>
            <a:r>
              <a:rPr lang="en-US" sz="3200" b="1" dirty="0" smtClean="0">
                <a:solidFill>
                  <a:schemeClr val="bg1">
                    <a:lumMod val="75000"/>
                    <a:lumOff val="25000"/>
                  </a:schemeClr>
                </a:solidFill>
                <a:effectLst>
                  <a:outerShdw blurRad="38100" dist="38100" dir="2700000" algn="tl">
                    <a:srgbClr val="000000">
                      <a:alpha val="43137"/>
                    </a:srgbClr>
                  </a:outerShdw>
                </a:effectLst>
                <a:latin typeface="Berlin Sans FB Demi" panose="020E0802020502020306" pitchFamily="34" charset="0"/>
              </a:rPr>
              <a:t>Chapter </a:t>
            </a:r>
            <a:r>
              <a:rPr lang="en-US" sz="3600" b="1" dirty="0" smtClean="0">
                <a:solidFill>
                  <a:schemeClr val="bg1">
                    <a:lumMod val="75000"/>
                    <a:lumOff val="25000"/>
                  </a:schemeClr>
                </a:solidFill>
                <a:effectLst>
                  <a:outerShdw blurRad="38100" dist="38100" dir="2700000" algn="tl">
                    <a:srgbClr val="000000">
                      <a:alpha val="43137"/>
                    </a:srgbClr>
                  </a:outerShdw>
                </a:effectLst>
                <a:latin typeface="Berlin Sans FB Demi" panose="020E0802020502020306" pitchFamily="34" charset="0"/>
              </a:rPr>
              <a:t>12</a:t>
            </a:r>
            <a:r>
              <a:rPr lang="en-US" b="1" dirty="0" smtClean="0">
                <a:solidFill>
                  <a:schemeClr val="bg1">
                    <a:lumMod val="75000"/>
                    <a:lumOff val="25000"/>
                  </a:schemeClr>
                </a:solidFill>
                <a:effectLst>
                  <a:outerShdw blurRad="38100" dist="38100" dir="2700000" algn="tl">
                    <a:srgbClr val="000000">
                      <a:alpha val="43137"/>
                    </a:srgbClr>
                  </a:outerShdw>
                </a:effectLst>
              </a:rPr>
              <a:t/>
            </a:r>
            <a:br>
              <a:rPr lang="en-US" b="1" dirty="0" smtClean="0">
                <a:solidFill>
                  <a:schemeClr val="bg1">
                    <a:lumMod val="75000"/>
                    <a:lumOff val="25000"/>
                  </a:schemeClr>
                </a:solidFill>
                <a:effectLst>
                  <a:outerShdw blurRad="38100" dist="38100" dir="2700000" algn="tl">
                    <a:srgbClr val="000000">
                      <a:alpha val="43137"/>
                    </a:srgbClr>
                  </a:outerShdw>
                </a:effectLst>
              </a:rPr>
            </a:br>
            <a:r>
              <a:rPr lang="en-US" b="1" dirty="0" smtClean="0">
                <a:solidFill>
                  <a:schemeClr val="bg1">
                    <a:lumMod val="75000"/>
                    <a:lumOff val="25000"/>
                  </a:schemeClr>
                </a:solidFill>
                <a:effectLst>
                  <a:outerShdw blurRad="38100" dist="38100" dir="2700000" algn="tl">
                    <a:srgbClr val="000000">
                      <a:alpha val="43137"/>
                    </a:srgbClr>
                  </a:outerShdw>
                </a:effectLst>
              </a:rPr>
              <a:t>    </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Musical Theatre</a:t>
            </a:r>
            <a:endParaRPr lang="en-US"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466" y="152399"/>
            <a:ext cx="3910889" cy="2533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5" y="1857375"/>
            <a:ext cx="5772150" cy="4379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9955" y="2686050"/>
            <a:ext cx="4401400" cy="2915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648147" y="5598976"/>
            <a:ext cx="6485016" cy="830997"/>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latin typeface="Berlin Sans FB Demi" panose="020E0802020502020306" pitchFamily="34" charset="0"/>
              </a:rPr>
              <a:t>Largely a product of </a:t>
            </a:r>
          </a:p>
          <a:p>
            <a:r>
              <a:rPr lang="en-US" sz="2400" b="1" dirty="0" smtClean="0">
                <a:effectLst>
                  <a:outerShdw blurRad="38100" dist="38100" dir="2700000" algn="tl">
                    <a:srgbClr val="000000">
                      <a:alpha val="43137"/>
                    </a:srgbClr>
                  </a:outerShdw>
                </a:effectLst>
                <a:latin typeface="Berlin Sans FB Demi" panose="020E0802020502020306" pitchFamily="34" charset="0"/>
              </a:rPr>
              <a:t>U.S. American talent and creativity</a:t>
            </a:r>
            <a:endParaRPr lang="en-US" sz="2400" b="1" dirty="0">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818298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6000">
              <a:schemeClr val="bg2">
                <a:tint val="100000"/>
                <a:shade val="0"/>
                <a:satMod val="100000"/>
              </a:schemeClr>
            </a:gs>
            <a:gs pos="95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5"/>
          </a:xfrm>
          <a:gradFill>
            <a:gsLst>
              <a:gs pos="3000">
                <a:schemeClr val="bg2">
                  <a:tint val="100000"/>
                  <a:shade val="0"/>
                  <a:satMod val="100000"/>
                </a:schemeClr>
              </a:gs>
              <a:gs pos="95000">
                <a:schemeClr val="bg2">
                  <a:shade val="100000"/>
                  <a:satMod val="100000"/>
                </a:schemeClr>
              </a:gs>
            </a:gsLst>
            <a:lin ang="5400000" scaled="0"/>
          </a:gradFill>
        </p:spPr>
        <p:txBody>
          <a:bodyPr>
            <a:normAutofit fontScale="90000"/>
          </a:bodyPr>
          <a:lstStyle/>
          <a:p>
            <a:r>
              <a:rPr lang="en-US" sz="800" b="1" dirty="0" smtClean="0">
                <a:effectLst>
                  <a:outerShdw blurRad="38100" dist="38100" dir="2700000" algn="tl">
                    <a:srgbClr val="000000">
                      <a:alpha val="43137"/>
                    </a:srgbClr>
                  </a:outerShdw>
                </a:effectLst>
                <a:latin typeface="Berlin Sans FB Demi" panose="020E0802020502020306" pitchFamily="34" charset="0"/>
              </a:rPr>
              <a:t/>
            </a:r>
            <a:br>
              <a:rPr lang="en-US" sz="800" b="1" dirty="0" smtClean="0">
                <a:effectLst>
                  <a:outerShdw blurRad="38100" dist="38100" dir="2700000" algn="tl">
                    <a:srgbClr val="000000">
                      <a:alpha val="43137"/>
                    </a:srgbClr>
                  </a:outerShdw>
                </a:effectLst>
                <a:latin typeface="Berlin Sans FB Demi" panose="020E0802020502020306" pitchFamily="34" charset="0"/>
              </a:rPr>
            </a:br>
            <a:r>
              <a:rPr lang="en-US" sz="800" b="1" dirty="0">
                <a:effectLst>
                  <a:outerShdw blurRad="38100" dist="38100" dir="2700000" algn="tl">
                    <a:srgbClr val="000000">
                      <a:alpha val="43137"/>
                    </a:srgbClr>
                  </a:outerShdw>
                </a:effectLst>
                <a:latin typeface="Berlin Sans FB Demi" panose="020E0802020502020306" pitchFamily="34" charset="0"/>
              </a:rPr>
              <a:t/>
            </a:r>
            <a:br>
              <a:rPr lang="en-US" sz="800" b="1" dirty="0">
                <a:effectLst>
                  <a:outerShdw blurRad="38100" dist="38100" dir="2700000" algn="tl">
                    <a:srgbClr val="000000">
                      <a:alpha val="43137"/>
                    </a:srgbClr>
                  </a:outerShdw>
                </a:effectLst>
                <a:latin typeface="Berlin Sans FB Demi" panose="020E0802020502020306" pitchFamily="34" charset="0"/>
              </a:rPr>
            </a:br>
            <a:r>
              <a:rPr lang="en-US" sz="800" b="1" dirty="0" smtClean="0">
                <a:effectLst>
                  <a:outerShdw blurRad="38100" dist="38100" dir="2700000" algn="tl">
                    <a:srgbClr val="000000">
                      <a:alpha val="43137"/>
                    </a:srgbClr>
                  </a:outerShdw>
                </a:effectLst>
                <a:latin typeface="Berlin Sans FB Demi" panose="020E0802020502020306" pitchFamily="34" charset="0"/>
              </a:rPr>
              <a:t/>
            </a:r>
            <a:br>
              <a:rPr lang="en-US" sz="800" b="1" dirty="0" smtClean="0">
                <a:effectLst>
                  <a:outerShdw blurRad="38100" dist="38100" dir="2700000" algn="tl">
                    <a:srgbClr val="000000">
                      <a:alpha val="43137"/>
                    </a:srgbClr>
                  </a:outerShdw>
                </a:effectLst>
                <a:latin typeface="Berlin Sans FB Demi" panose="020E0802020502020306" pitchFamily="34" charset="0"/>
              </a:rPr>
            </a:br>
            <a:r>
              <a:rPr lang="en-US" sz="800" b="1" dirty="0" smtClean="0">
                <a:effectLst>
                  <a:outerShdw blurRad="38100" dist="38100" dir="2700000" algn="tl">
                    <a:srgbClr val="000000">
                      <a:alpha val="43137"/>
                    </a:srgbClr>
                  </a:outerShdw>
                </a:effectLst>
                <a:latin typeface="Berlin Sans FB Demi" panose="020E0802020502020306" pitchFamily="34" charset="0"/>
              </a:rPr>
              <a:t>    </a:t>
            </a:r>
            <a:br>
              <a:rPr lang="en-US" sz="800" b="1" dirty="0" smtClean="0">
                <a:effectLst>
                  <a:outerShdw blurRad="38100" dist="38100" dir="2700000" algn="tl">
                    <a:srgbClr val="000000">
                      <a:alpha val="43137"/>
                    </a:srgbClr>
                  </a:outerShdw>
                </a:effectLst>
                <a:latin typeface="Berlin Sans FB Demi" panose="020E0802020502020306" pitchFamily="34" charset="0"/>
              </a:rPr>
            </a:br>
            <a:r>
              <a:rPr lang="en-US" sz="800" b="1" dirty="0">
                <a:effectLst>
                  <a:outerShdw blurRad="38100" dist="38100" dir="2700000" algn="tl">
                    <a:srgbClr val="000000">
                      <a:alpha val="43137"/>
                    </a:srgbClr>
                  </a:outerShdw>
                </a:effectLst>
                <a:latin typeface="Berlin Sans FB Demi" panose="020E0802020502020306" pitchFamily="34" charset="0"/>
              </a:rPr>
              <a:t/>
            </a:r>
            <a:br>
              <a:rPr lang="en-US" sz="800" b="1" dirty="0">
                <a:effectLst>
                  <a:outerShdw blurRad="38100" dist="38100" dir="2700000" algn="tl">
                    <a:srgbClr val="000000">
                      <a:alpha val="43137"/>
                    </a:srgbClr>
                  </a:outerShdw>
                </a:effectLst>
                <a:latin typeface="Berlin Sans FB Demi" panose="020E0802020502020306" pitchFamily="34" charset="0"/>
              </a:rPr>
            </a:br>
            <a:r>
              <a:rPr lang="en-US" sz="800" b="1" dirty="0">
                <a:effectLst>
                  <a:outerShdw blurRad="38100" dist="38100" dir="2700000" algn="tl">
                    <a:srgbClr val="000000">
                      <a:alpha val="43137"/>
                    </a:srgbClr>
                  </a:outerShdw>
                </a:effectLst>
                <a:latin typeface="Berlin Sans FB Demi" panose="020E0802020502020306" pitchFamily="34" charset="0"/>
              </a:rPr>
              <a:t/>
            </a:r>
            <a:br>
              <a:rPr lang="en-US" sz="800" b="1" dirty="0">
                <a:effectLst>
                  <a:outerShdw blurRad="38100" dist="38100" dir="2700000" algn="tl">
                    <a:srgbClr val="000000">
                      <a:alpha val="43137"/>
                    </a:srgbClr>
                  </a:outerShdw>
                </a:effectLst>
                <a:latin typeface="Berlin Sans FB Demi" panose="020E0802020502020306" pitchFamily="34" charset="0"/>
              </a:rPr>
            </a:br>
            <a:r>
              <a:rPr lang="en-US" sz="800" b="1" dirty="0" smtClean="0">
                <a:effectLst>
                  <a:outerShdw blurRad="38100" dist="38100" dir="2700000" algn="tl">
                    <a:srgbClr val="000000">
                      <a:alpha val="43137"/>
                    </a:srgbClr>
                  </a:outerShdw>
                </a:effectLst>
                <a:latin typeface="Berlin Sans FB Demi" panose="020E0802020502020306" pitchFamily="34" charset="0"/>
              </a:rPr>
              <a:t/>
            </a:r>
            <a:br>
              <a:rPr lang="en-US" sz="800"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effectLst>
                  <a:outerShdw blurRad="38100" dist="38100" dir="2700000" algn="tl">
                    <a:srgbClr val="000000">
                      <a:alpha val="43137"/>
                    </a:srgbClr>
                  </a:outerShdw>
                </a:effectLst>
                <a:latin typeface="Berlin Sans FB Demi" panose="020E0802020502020306" pitchFamily="34" charset="0"/>
              </a:rPr>
              <a:t>   </a:t>
            </a:r>
            <a:r>
              <a:rPr lang="en-US" b="1" dirty="0" smtClean="0">
                <a:effectLst>
                  <a:outerShdw blurRad="38100" dist="38100" dir="2700000" algn="tl">
                    <a:srgbClr val="000000">
                      <a:alpha val="43137"/>
                    </a:srgbClr>
                  </a:outerShdw>
                </a:effectLst>
                <a:latin typeface="Berlin Sans FB Demi" panose="020E0802020502020306" pitchFamily="34" charset="0"/>
              </a:rPr>
              <a:t>The American </a:t>
            </a:r>
            <a:r>
              <a:rPr lang="en-US" b="1" dirty="0" smtClean="0">
                <a:effectLst>
                  <a:outerShdw blurRad="38100" dist="38100" dir="2700000" algn="tl">
                    <a:srgbClr val="000000">
                      <a:alpha val="43137"/>
                    </a:srgbClr>
                  </a:outerShdw>
                </a:effectLst>
                <a:latin typeface="Berlin Sans FB Demi" panose="020E0802020502020306" pitchFamily="34" charset="0"/>
              </a:rPr>
              <a:t>musical</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sz="800" b="1" dirty="0">
                <a:effectLst>
                  <a:outerShdw blurRad="38100" dist="38100" dir="2700000" algn="tl">
                    <a:srgbClr val="000000">
                      <a:alpha val="43137"/>
                    </a:srgbClr>
                  </a:outerShdw>
                </a:effectLst>
                <a:latin typeface="Berlin Sans FB Demi" panose="020E0802020502020306" pitchFamily="34" charset="0"/>
              </a:rPr>
              <a:t> </a:t>
            </a:r>
            <a:r>
              <a:rPr lang="en-US" sz="800" b="1" dirty="0" smtClean="0">
                <a:effectLst>
                  <a:outerShdw blurRad="38100" dist="38100" dir="2700000" algn="tl">
                    <a:srgbClr val="000000">
                      <a:alpha val="43137"/>
                    </a:srgbClr>
                  </a:outerShdw>
                </a:effectLst>
                <a:latin typeface="Berlin Sans FB Demi" panose="020E0802020502020306" pitchFamily="34" charset="0"/>
              </a:rPr>
              <a:t>    </a:t>
            </a:r>
            <a:r>
              <a:rPr lang="en-US" sz="900" b="1" dirty="0" smtClean="0">
                <a:effectLst>
                  <a:outerShdw blurRad="38100" dist="38100" dir="2700000" algn="tl">
                    <a:srgbClr val="000000">
                      <a:alpha val="43137"/>
                    </a:srgbClr>
                  </a:outerShdw>
                </a:effectLst>
                <a:latin typeface="Berlin Sans FB Demi" panose="020E0802020502020306" pitchFamily="34" charset="0"/>
              </a:rPr>
              <a:t/>
            </a:r>
            <a:br>
              <a:rPr lang="en-US" sz="900"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effectLst>
                  <a:outerShdw blurRad="38100" dist="38100" dir="2700000" algn="tl">
                    <a:srgbClr val="000000">
                      <a:alpha val="43137"/>
                    </a:srgbClr>
                  </a:outerShdw>
                </a:effectLst>
                <a:latin typeface="Berlin Sans FB Demi" panose="020E0802020502020306" pitchFamily="34" charset="0"/>
              </a:rPr>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effectLst>
                  <a:outerShdw blurRad="38100" dist="38100" dir="2700000" algn="tl">
                    <a:srgbClr val="000000">
                      <a:alpha val="43137"/>
                    </a:srgbClr>
                  </a:outerShdw>
                </a:effectLst>
                <a:latin typeface="Berlin Sans FB Demi" panose="020E0802020502020306" pitchFamily="34" charset="0"/>
              </a:rPr>
              <a:t/>
            </a:r>
            <a:br>
              <a:rPr lang="en-US" b="1" dirty="0" smtClean="0">
                <a:effectLst>
                  <a:outerShdw blurRad="38100" dist="38100" dir="2700000" algn="tl">
                    <a:srgbClr val="000000">
                      <a:alpha val="43137"/>
                    </a:srgbClr>
                  </a:outerShdw>
                </a:effectLst>
                <a:latin typeface="Berlin Sans FB Demi" panose="020E0802020502020306" pitchFamily="34" charset="0"/>
              </a:rPr>
            </a:br>
            <a:endParaRPr lang="en-US" b="1" dirty="0">
              <a:effectLst>
                <a:outerShdw blurRad="38100" dist="38100" dir="2700000" algn="tl">
                  <a:srgbClr val="000000">
                    <a:alpha val="43137"/>
                  </a:srgbClr>
                </a:outerShdw>
              </a:effectLst>
              <a:latin typeface="Berlin Sans FB Demi" panose="020E0802020502020306" pitchFamily="34" charset="0"/>
            </a:endParaRPr>
          </a:p>
        </p:txBody>
      </p:sp>
      <p:sp>
        <p:nvSpPr>
          <p:cNvPr id="5" name="TextBox 4"/>
          <p:cNvSpPr txBox="1"/>
          <p:nvPr/>
        </p:nvSpPr>
        <p:spPr>
          <a:xfrm>
            <a:off x="3938533" y="3931553"/>
            <a:ext cx="7900605" cy="2677656"/>
          </a:xfrm>
          <a:prstGeom prst="rect">
            <a:avLst/>
          </a:prstGeom>
          <a:noFill/>
        </p:spPr>
        <p:txBody>
          <a:bodyPr wrap="square" rtlCol="0">
            <a:spAutoFit/>
          </a:bodyPr>
          <a:lstStyle/>
          <a:p>
            <a:r>
              <a:rPr lang="en-US" sz="2400" b="1" dirty="0" smtClean="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rPr>
              <a:t>Vaudeville-</a:t>
            </a:r>
            <a:r>
              <a:rPr lang="en-US" sz="2400" b="1" dirty="0" smtClean="0">
                <a:effectLst>
                  <a:outerShdw blurRad="38100" dist="38100" dir="2700000" algn="tl">
                    <a:srgbClr val="000000">
                      <a:alpha val="43137"/>
                    </a:srgbClr>
                  </a:outerShdw>
                </a:effectLst>
                <a:latin typeface="Berlin Sans FB Demi" panose="020E0802020502020306" pitchFamily="34" charset="0"/>
              </a:rPr>
              <a:t>A series of variety acts i.e. music, sketches, juggling and animal acts</a:t>
            </a:r>
          </a:p>
          <a:p>
            <a:r>
              <a:rPr lang="en-US" sz="2400" b="1" dirty="0" smtClean="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rPr>
              <a:t>Burlesque-</a:t>
            </a:r>
            <a:r>
              <a:rPr lang="en-US" sz="2400" b="1" dirty="0" smtClean="0">
                <a:effectLst>
                  <a:outerShdw blurRad="38100" dist="38100" dir="2700000" algn="tl">
                    <a:srgbClr val="000000">
                      <a:alpha val="43137"/>
                    </a:srgbClr>
                  </a:outerShdw>
                </a:effectLst>
                <a:latin typeface="Berlin Sans FB Demi" panose="020E0802020502020306" pitchFamily="34" charset="0"/>
              </a:rPr>
              <a:t>At first featured dramatic sketches and songs that satirized other theatrical forms; but later became “risqué girlie shows”</a:t>
            </a:r>
          </a:p>
          <a:p>
            <a:r>
              <a:rPr lang="en-US" sz="2400" b="1" dirty="0" smtClean="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rPr>
              <a:t>Minstrel shows-</a:t>
            </a:r>
            <a:r>
              <a:rPr lang="en-US" sz="2400" b="1" dirty="0" smtClean="0">
                <a:effectLst>
                  <a:outerShdw blurRad="38100" dist="38100" dir="2700000" algn="tl">
                    <a:srgbClr val="000000">
                      <a:alpha val="43137"/>
                    </a:srgbClr>
                  </a:outerShdw>
                </a:effectLst>
                <a:latin typeface="Berlin Sans FB Demi" panose="020E0802020502020306" pitchFamily="34" charset="0"/>
              </a:rPr>
              <a:t>A variety show that featured white performers wearing blackface makeup</a:t>
            </a:r>
            <a:endParaRPr lang="en-US" sz="2400" b="1" dirty="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648" y="131961"/>
            <a:ext cx="4961610" cy="3806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007" y="945252"/>
            <a:ext cx="3388803" cy="2628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52" y="1207465"/>
            <a:ext cx="2937417" cy="2056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0368" y="3765766"/>
            <a:ext cx="5035108" cy="26722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p:cNvSpPr txBox="1"/>
          <p:nvPr/>
        </p:nvSpPr>
        <p:spPr>
          <a:xfrm>
            <a:off x="3048169" y="3487243"/>
            <a:ext cx="2457975" cy="584775"/>
          </a:xfrm>
          <a:prstGeom prst="rect">
            <a:avLst/>
          </a:prstGeom>
          <a:noFill/>
        </p:spPr>
        <p:txBody>
          <a:bodyPr wrap="square" rtlCol="0">
            <a:spAutoFit/>
          </a:bodyPr>
          <a:lstStyle/>
          <a:p>
            <a:r>
              <a:rPr lang="en-US" sz="3200" b="1" u="sng" dirty="0" smtClean="0">
                <a:effectLst>
                  <a:outerShdw blurRad="38100" dist="38100" dir="2700000" algn="tl">
                    <a:srgbClr val="000000">
                      <a:alpha val="43137"/>
                    </a:srgbClr>
                  </a:outerShdw>
                </a:effectLst>
                <a:latin typeface="Berlin Sans FB Demi" panose="020E0802020502020306" pitchFamily="34" charset="0"/>
                <a:ea typeface="Adobe Gothic Std B" panose="020B0800000000000000" pitchFamily="34" charset="-128"/>
              </a:rPr>
              <a:t>Antecedents</a:t>
            </a:r>
            <a:endParaRPr lang="en-US" sz="3200" b="1" u="sng" dirty="0">
              <a:effectLst>
                <a:outerShdw blurRad="38100" dist="38100" dir="2700000" algn="tl">
                  <a:srgbClr val="000000">
                    <a:alpha val="43137"/>
                  </a:srgbClr>
                </a:outerShdw>
              </a:effectLst>
              <a:latin typeface="Berlin Sans FB Demi" panose="020E0802020502020306" pitchFamily="34" charset="0"/>
              <a:ea typeface="Adobe Gothic Std B" panose="020B0800000000000000" pitchFamily="34" charset="-128"/>
            </a:endParaRPr>
          </a:p>
        </p:txBody>
      </p:sp>
      <p:sp>
        <p:nvSpPr>
          <p:cNvPr id="11" name="TextBox 10"/>
          <p:cNvSpPr txBox="1"/>
          <p:nvPr/>
        </p:nvSpPr>
        <p:spPr>
          <a:xfrm>
            <a:off x="1449437" y="4977994"/>
            <a:ext cx="2055303" cy="584775"/>
          </a:xfrm>
          <a:prstGeom prst="rect">
            <a:avLst/>
          </a:prstGeom>
          <a:noFill/>
        </p:spPr>
        <p:txBody>
          <a:bodyPr wrap="square" rtlCol="0">
            <a:spAutoFit/>
          </a:bodyPr>
          <a:lstStyle/>
          <a:p>
            <a:r>
              <a:rPr lang="en-US" sz="3200" b="1" dirty="0" smtClean="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rPr>
              <a:t>Burlesque</a:t>
            </a:r>
            <a:endParaRPr lang="en-US" sz="3200" b="1" dirty="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12" name="TextBox 11"/>
          <p:cNvSpPr txBox="1"/>
          <p:nvPr/>
        </p:nvSpPr>
        <p:spPr>
          <a:xfrm>
            <a:off x="97342" y="716380"/>
            <a:ext cx="2659310" cy="523220"/>
          </a:xfrm>
          <a:prstGeom prst="rect">
            <a:avLst/>
          </a:prstGeom>
          <a:noFill/>
        </p:spPr>
        <p:txBody>
          <a:bodyPr wrap="square" rtlCol="0">
            <a:spAutoFit/>
          </a:bodyPr>
          <a:lstStyle/>
          <a:p>
            <a:r>
              <a:rPr lang="en-US" sz="2800" b="1" dirty="0" smtClean="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rPr>
              <a:t>Minstrel Show</a:t>
            </a:r>
            <a:endParaRPr lang="en-US" sz="2800" b="1" dirty="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13" name="TextBox 12"/>
          <p:cNvSpPr txBox="1"/>
          <p:nvPr/>
        </p:nvSpPr>
        <p:spPr>
          <a:xfrm>
            <a:off x="1210350" y="3231522"/>
            <a:ext cx="2533475" cy="523220"/>
          </a:xfrm>
          <a:prstGeom prst="rect">
            <a:avLst/>
          </a:prstGeom>
          <a:noFill/>
        </p:spPr>
        <p:txBody>
          <a:bodyPr wrap="square" rtlCol="0">
            <a:spAutoFit/>
          </a:bodyPr>
          <a:lstStyle/>
          <a:p>
            <a:r>
              <a:rPr lang="en-US" sz="2800" b="1" dirty="0" smtClean="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rPr>
              <a:t>Vaudeville</a:t>
            </a:r>
            <a:endParaRPr lang="en-US" sz="2800" b="1" dirty="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14" name="TextBox 13"/>
          <p:cNvSpPr txBox="1"/>
          <p:nvPr/>
        </p:nvSpPr>
        <p:spPr>
          <a:xfrm>
            <a:off x="4570843" y="945855"/>
            <a:ext cx="2515577" cy="523220"/>
          </a:xfrm>
          <a:prstGeom prst="rect">
            <a:avLst/>
          </a:prstGeom>
          <a:noFill/>
        </p:spPr>
        <p:txBody>
          <a:bodyPr wrap="square" rtlCol="0">
            <a:spAutoFit/>
          </a:bodyPr>
          <a:lstStyle/>
          <a:p>
            <a:r>
              <a:rPr lang="en-US" sz="2800" dirty="0" smtClean="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rPr>
              <a:t>Vaudeville </a:t>
            </a:r>
            <a:endParaRPr lang="en-US" sz="2800" dirty="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15" name="TextBox 14"/>
          <p:cNvSpPr txBox="1"/>
          <p:nvPr/>
        </p:nvSpPr>
        <p:spPr>
          <a:xfrm>
            <a:off x="10143489" y="928686"/>
            <a:ext cx="1950640" cy="523220"/>
          </a:xfrm>
          <a:prstGeom prst="rect">
            <a:avLst/>
          </a:prstGeom>
          <a:noFill/>
        </p:spPr>
        <p:txBody>
          <a:bodyPr wrap="square" rtlCol="0">
            <a:spAutoFit/>
          </a:bodyPr>
          <a:lstStyle/>
          <a:p>
            <a:r>
              <a:rPr lang="en-US" sz="2800" b="1" dirty="0" smtClean="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rPr>
              <a:t>Vaudeville</a:t>
            </a:r>
            <a:endParaRPr lang="en-US" sz="2800" b="1" dirty="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2224259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8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648076"/>
          </a:xfrm>
          <a:gradFill>
            <a:gsLst>
              <a:gs pos="0">
                <a:schemeClr val="bg2">
                  <a:tint val="100000"/>
                  <a:shade val="0"/>
                  <a:satMod val="100000"/>
                </a:schemeClr>
              </a:gs>
              <a:gs pos="84000">
                <a:schemeClr val="bg2">
                  <a:shade val="100000"/>
                  <a:satMod val="100000"/>
                </a:schemeClr>
              </a:gs>
            </a:gsLst>
            <a:lin ang="5400000" scaled="0"/>
          </a:gradFill>
        </p:spPr>
        <p:txBody>
          <a:bodyPr/>
          <a:lstStyle/>
          <a:p>
            <a:r>
              <a:rPr lang="en-US" b="1" dirty="0" smtClean="0">
                <a:effectLst>
                  <a:outerShdw blurRad="38100" dist="38100" dir="2700000" algn="tl">
                    <a:srgbClr val="000000">
                      <a:alpha val="43137"/>
                    </a:srgbClr>
                  </a:outerShdw>
                </a:effectLst>
                <a:latin typeface="Berlin Sans FB Demi" panose="020E0802020502020306" pitchFamily="34" charset="0"/>
              </a:rPr>
              <a:t>                               The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effectLst>
                  <a:outerShdw blurRad="38100" dist="38100" dir="2700000" algn="tl">
                    <a:srgbClr val="000000">
                      <a:alpha val="43137"/>
                    </a:srgbClr>
                  </a:outerShdw>
                </a:effectLst>
                <a:latin typeface="Berlin Sans FB Demi" panose="020E0802020502020306" pitchFamily="34" charset="0"/>
              </a:rPr>
              <a:t>                                   American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a:effectLst>
                  <a:outerShdw blurRad="38100" dist="38100" dir="2700000" algn="tl">
                    <a:srgbClr val="000000">
                      <a:alpha val="43137"/>
                    </a:srgbClr>
                  </a:outerShdw>
                </a:effectLst>
                <a:latin typeface="Berlin Sans FB Demi" panose="020E0802020502020306" pitchFamily="34" charset="0"/>
              </a:rPr>
              <a:t> </a:t>
            </a:r>
            <a:r>
              <a:rPr lang="en-US" b="1" dirty="0" smtClean="0">
                <a:effectLst>
                  <a:outerShdw blurRad="38100" dist="38100" dir="2700000" algn="tl">
                    <a:srgbClr val="000000">
                      <a:alpha val="43137"/>
                    </a:srgbClr>
                  </a:outerShdw>
                </a:effectLst>
                <a:latin typeface="Berlin Sans FB Demi" panose="020E0802020502020306" pitchFamily="34" charset="0"/>
              </a:rPr>
              <a:t>                                          musical</a:t>
            </a:r>
            <a:endParaRPr lang="en-US" dirty="0"/>
          </a:p>
        </p:txBody>
      </p:sp>
      <p:sp>
        <p:nvSpPr>
          <p:cNvPr id="3" name="TextBox 2"/>
          <p:cNvSpPr txBox="1"/>
          <p:nvPr/>
        </p:nvSpPr>
        <p:spPr>
          <a:xfrm>
            <a:off x="572061" y="3952786"/>
            <a:ext cx="11915214" cy="2154436"/>
          </a:xfrm>
          <a:prstGeom prst="rect">
            <a:avLst/>
          </a:prstGeom>
          <a:noFill/>
        </p:spPr>
        <p:txBody>
          <a:bodyPr wrap="square" rtlCol="0">
            <a:spAutoFit/>
          </a:bodyPr>
          <a:lstStyle/>
          <a:p>
            <a:r>
              <a:rPr lang="en-US" sz="3600" b="1" dirty="0" smtClean="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rPr>
              <a:t>    </a:t>
            </a:r>
            <a:r>
              <a:rPr lang="en-US" sz="4000" b="1" dirty="0" smtClean="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rPr>
              <a:t>Book-</a:t>
            </a:r>
            <a:r>
              <a:rPr lang="en-US" sz="4000" b="1" dirty="0" smtClean="0">
                <a:effectLst>
                  <a:outerShdw blurRad="38100" dist="38100" dir="2700000" algn="tl">
                    <a:srgbClr val="000000">
                      <a:alpha val="43137"/>
                    </a:srgbClr>
                  </a:outerShdw>
                </a:effectLst>
                <a:latin typeface="Berlin Sans FB Demi" panose="020E0802020502020306" pitchFamily="34" charset="0"/>
              </a:rPr>
              <a:t> The storyline and dialogue of a musical</a:t>
            </a:r>
          </a:p>
          <a:p>
            <a:endParaRPr lang="en-US" sz="1400" b="1" dirty="0" smtClean="0">
              <a:effectLst>
                <a:outerShdw blurRad="38100" dist="38100" dir="2700000" algn="tl">
                  <a:srgbClr val="000000">
                    <a:alpha val="43137"/>
                  </a:srgbClr>
                </a:outerShdw>
              </a:effectLst>
              <a:latin typeface="Berlin Sans FB Demi" panose="020E0802020502020306" pitchFamily="34" charset="0"/>
            </a:endParaRPr>
          </a:p>
          <a:p>
            <a:r>
              <a:rPr lang="en-US" sz="4000" b="1" dirty="0" smtClean="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rPr>
              <a:t> Lyricist-</a:t>
            </a:r>
            <a:r>
              <a:rPr lang="en-US" sz="4000" b="1" dirty="0" smtClean="0">
                <a:effectLst>
                  <a:outerShdw blurRad="38100" dist="38100" dir="2700000" algn="tl">
                    <a:srgbClr val="000000">
                      <a:alpha val="43137"/>
                    </a:srgbClr>
                  </a:outerShdw>
                </a:effectLst>
                <a:latin typeface="Berlin Sans FB Demi" panose="020E0802020502020306" pitchFamily="34" charset="0"/>
              </a:rPr>
              <a:t> The author of the lyrics of the songs     		 	  in the musical</a:t>
            </a:r>
            <a:endParaRPr lang="en-US" sz="4000" b="1" dirty="0">
              <a:effectLst>
                <a:outerShdw blurRad="38100" dist="38100" dir="2700000" algn="tl">
                  <a:srgbClr val="000000">
                    <a:alpha val="43137"/>
                  </a:srgbClr>
                </a:outerShdw>
              </a:effectLst>
              <a:latin typeface="Berlin Sans FB Demi" panose="020E0802020502020306"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5622" y="1162050"/>
            <a:ext cx="2052754" cy="22169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60" y="1162050"/>
            <a:ext cx="3602452" cy="1880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9879" y="220316"/>
            <a:ext cx="1772096" cy="1603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2489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5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5"/>
          </a:xfrm>
          <a:gradFill>
            <a:gsLst>
              <a:gs pos="3000">
                <a:schemeClr val="bg2">
                  <a:tint val="100000"/>
                  <a:shade val="0"/>
                  <a:satMod val="100000"/>
                </a:schemeClr>
              </a:gs>
              <a:gs pos="95000">
                <a:schemeClr val="bg2">
                  <a:shade val="100000"/>
                  <a:satMod val="100000"/>
                </a:schemeClr>
              </a:gs>
            </a:gsLst>
            <a:lin ang="5400000" scaled="0"/>
          </a:gradFill>
        </p:spPr>
        <p:txBody>
          <a:bodyPr>
            <a:normAutofit fontScale="90000"/>
          </a:bodyPr>
          <a:lstStyle/>
          <a:p>
            <a:r>
              <a:rPr lang="en-US" b="1" dirty="0" smtClean="0">
                <a:effectLst>
                  <a:outerShdw blurRad="38100" dist="38100" dir="2700000" algn="tl">
                    <a:srgbClr val="000000">
                      <a:alpha val="43137"/>
                    </a:srgbClr>
                  </a:outerShdw>
                </a:effectLst>
                <a:latin typeface="Berlin Sans FB Demi" panose="020E0802020502020306" pitchFamily="34" charset="0"/>
              </a:rPr>
              <a:t>   </a:t>
            </a:r>
            <a:r>
              <a:rPr lang="en-US" sz="900" b="1" dirty="0" smtClean="0">
                <a:effectLst>
                  <a:outerShdw blurRad="38100" dist="38100" dir="2700000" algn="tl">
                    <a:srgbClr val="000000">
                      <a:alpha val="43137"/>
                    </a:srgbClr>
                  </a:outerShdw>
                </a:effectLst>
                <a:latin typeface="Berlin Sans FB Demi" panose="020E0802020502020306" pitchFamily="34" charset="0"/>
              </a:rPr>
              <a:t/>
            </a:r>
            <a:br>
              <a:rPr lang="en-US" sz="900" b="1" dirty="0" smtClean="0">
                <a:effectLst>
                  <a:outerShdw blurRad="38100" dist="38100" dir="2700000" algn="tl">
                    <a:srgbClr val="000000">
                      <a:alpha val="43137"/>
                    </a:srgbClr>
                  </a:outerShdw>
                </a:effectLst>
                <a:latin typeface="Berlin Sans FB Demi" panose="020E0802020502020306" pitchFamily="34" charset="0"/>
              </a:rPr>
            </a:br>
            <a:r>
              <a:rPr lang="en-US" sz="900" b="1" dirty="0">
                <a:effectLst>
                  <a:outerShdw blurRad="38100" dist="38100" dir="2700000" algn="tl">
                    <a:srgbClr val="000000">
                      <a:alpha val="43137"/>
                    </a:srgbClr>
                  </a:outerShdw>
                </a:effectLst>
                <a:latin typeface="Berlin Sans FB Demi" panose="020E0802020502020306" pitchFamily="34" charset="0"/>
              </a:rPr>
              <a:t> </a:t>
            </a:r>
            <a:r>
              <a:rPr lang="en-US" sz="900" b="1" dirty="0" smtClean="0">
                <a:effectLst>
                  <a:outerShdw blurRad="38100" dist="38100" dir="2700000" algn="tl">
                    <a:srgbClr val="000000">
                      <a:alpha val="43137"/>
                    </a:srgbClr>
                  </a:outerShdw>
                </a:effectLst>
                <a:latin typeface="Berlin Sans FB Demi" panose="020E0802020502020306" pitchFamily="34" charset="0"/>
              </a:rPr>
              <a:t>            </a:t>
            </a:r>
            <a:r>
              <a:rPr lang="en-US" b="1" dirty="0" smtClean="0">
                <a:effectLst>
                  <a:outerShdw blurRad="38100" dist="38100" dir="2700000" algn="tl">
                    <a:srgbClr val="000000">
                      <a:alpha val="43137"/>
                    </a:srgbClr>
                  </a:outerShdw>
                </a:effectLst>
                <a:latin typeface="Berlin Sans FB Demi" panose="020E0802020502020306" pitchFamily="34" charset="0"/>
              </a:rPr>
              <a:t>The </a:t>
            </a:r>
            <a:r>
              <a:rPr lang="en-US" sz="4400" b="1" dirty="0" smtClean="0">
                <a:effectLst>
                  <a:outerShdw blurRad="38100" dist="38100" dir="2700000" algn="tl">
                    <a:srgbClr val="000000">
                      <a:alpha val="43137"/>
                    </a:srgbClr>
                  </a:outerShdw>
                </a:effectLst>
                <a:latin typeface="Berlin Sans FB Demi" panose="020E0802020502020306" pitchFamily="34" charset="0"/>
              </a:rPr>
              <a:t>1920</a:t>
            </a:r>
            <a:r>
              <a:rPr lang="en-US" b="1" dirty="0" smtClean="0">
                <a:effectLst>
                  <a:outerShdw blurRad="38100" dist="38100" dir="2700000" algn="tl">
                    <a:srgbClr val="000000">
                      <a:alpha val="43137"/>
                    </a:srgbClr>
                  </a:outerShdw>
                </a:effectLst>
                <a:latin typeface="Berlin Sans FB Demi" panose="020E0802020502020306" pitchFamily="34" charset="0"/>
              </a:rPr>
              <a:t>’s and </a:t>
            </a:r>
            <a:r>
              <a:rPr lang="en-US" sz="4400" b="1" dirty="0" smtClean="0">
                <a:effectLst>
                  <a:outerShdw blurRad="38100" dist="38100" dir="2700000" algn="tl">
                    <a:srgbClr val="000000">
                      <a:alpha val="43137"/>
                    </a:srgbClr>
                  </a:outerShdw>
                </a:effectLst>
                <a:latin typeface="Berlin Sans FB Demi" panose="020E0802020502020306" pitchFamily="34" charset="0"/>
              </a:rPr>
              <a:t>1930</a:t>
            </a:r>
            <a:r>
              <a:rPr lang="en-US" b="1" dirty="0" smtClean="0">
                <a:effectLst>
                  <a:outerShdw blurRad="38100" dist="38100" dir="2700000" algn="tl">
                    <a:srgbClr val="000000">
                      <a:alpha val="43137"/>
                    </a:srgbClr>
                  </a:outerShdw>
                </a:effectLst>
                <a:latin typeface="Berlin Sans FB Demi" panose="020E0802020502020306" pitchFamily="34" charset="0"/>
              </a:rPr>
              <a:t>’s:</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effectLst>
                  <a:outerShdw blurRad="38100" dist="38100" dir="2700000" algn="tl">
                    <a:srgbClr val="000000">
                      <a:alpha val="43137"/>
                    </a:srgbClr>
                  </a:outerShdw>
                </a:effectLst>
                <a:latin typeface="Berlin Sans FB Demi" panose="020E0802020502020306" pitchFamily="34" charset="0"/>
              </a:rPr>
              <a:t>   </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musical comedies</a:t>
            </a:r>
            <a:r>
              <a:rPr lang="en-US" b="1" dirty="0" smtClean="0">
                <a:effectLst>
                  <a:outerShdw blurRad="38100" dist="38100" dir="2700000" algn="tl">
                    <a:srgbClr val="000000">
                      <a:alpha val="43137"/>
                    </a:srgbClr>
                  </a:outerShdw>
                </a:effectLst>
                <a:latin typeface="Berlin Sans FB Demi" panose="020E0802020502020306" pitchFamily="34" charset="0"/>
              </a:rPr>
              <a:t/>
            </a:r>
            <a:br>
              <a:rPr lang="en-US" b="1" dirty="0" smtClean="0">
                <a:effectLst>
                  <a:outerShdw blurRad="38100" dist="38100" dir="2700000" algn="tl">
                    <a:srgbClr val="000000">
                      <a:alpha val="43137"/>
                    </a:srgbClr>
                  </a:outerShdw>
                </a:effectLst>
                <a:latin typeface="Berlin Sans FB Demi" panose="020E0802020502020306" pitchFamily="34" charset="0"/>
              </a:rPr>
            </a:br>
            <a:endParaRPr lang="en-US" b="1" dirty="0">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050" y="161359"/>
            <a:ext cx="28575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71" y="1533524"/>
            <a:ext cx="3263854" cy="4577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0445" y="484169"/>
            <a:ext cx="2339340" cy="3500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9730" y="1488879"/>
            <a:ext cx="2515355" cy="24955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3125" y="3371851"/>
            <a:ext cx="2257425" cy="30475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3805237" y="4180344"/>
            <a:ext cx="5957888" cy="2308324"/>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latin typeface="Berlin Sans FB Demi" panose="020E0802020502020306" pitchFamily="34" charset="0"/>
              </a:rPr>
              <a:t>Around WWI, native American musicals began to emerge written by exceptional composers and lyricists. The melodies became known as </a:t>
            </a:r>
            <a:r>
              <a:rPr lang="en-US" sz="2400" u="sng" dirty="0" smtClean="0">
                <a:solidFill>
                  <a:schemeClr val="accent1"/>
                </a:solidFill>
                <a:effectLst>
                  <a:outerShdw blurRad="38100" dist="38100" dir="2700000" algn="tl">
                    <a:srgbClr val="000000">
                      <a:alpha val="43137"/>
                    </a:srgbClr>
                  </a:outerShdw>
                </a:effectLst>
                <a:latin typeface="Berlin Sans FB Demi" panose="020E0802020502020306" pitchFamily="34" charset="0"/>
              </a:rPr>
              <a:t>standards</a:t>
            </a:r>
            <a:r>
              <a:rPr lang="en-US" sz="2400" dirty="0" smtClean="0">
                <a:effectLst>
                  <a:outerShdw blurRad="38100" dist="38100" dir="2700000" algn="tl">
                    <a:srgbClr val="000000">
                      <a:alpha val="43137"/>
                    </a:srgbClr>
                  </a:outerShdw>
                </a:effectLst>
                <a:latin typeface="Berlin Sans FB Demi" panose="020E0802020502020306" pitchFamily="34" charset="0"/>
              </a:rPr>
              <a:t> because they were so popular that they were played on the radio, TV and available on recordings.</a:t>
            </a:r>
            <a:endParaRPr lang="en-US" sz="2400" dirty="0">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7367720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2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5"/>
          </a:xfrm>
          <a:gradFill>
            <a:gsLst>
              <a:gs pos="3000">
                <a:schemeClr val="bg2">
                  <a:tint val="100000"/>
                  <a:shade val="0"/>
                  <a:satMod val="100000"/>
                </a:schemeClr>
              </a:gs>
              <a:gs pos="95000">
                <a:schemeClr val="bg2">
                  <a:shade val="100000"/>
                  <a:satMod val="100000"/>
                </a:schemeClr>
              </a:gs>
            </a:gsLst>
            <a:lin ang="5400000" scaled="0"/>
          </a:gradFill>
        </p:spPr>
        <p:txBody>
          <a:bodyPr>
            <a:normAutofit fontScale="90000"/>
          </a:bodyPr>
          <a:lstStyle/>
          <a:p>
            <a:r>
              <a:rPr lang="en-US" b="1" dirty="0" smtClean="0">
                <a:effectLst>
                  <a:outerShdw blurRad="38100" dist="38100" dir="2700000" algn="tl">
                    <a:srgbClr val="000000">
                      <a:alpha val="43137"/>
                    </a:srgbClr>
                  </a:outerShdw>
                </a:effectLst>
                <a:latin typeface="Berlin Sans FB Demi" panose="020E0802020502020306" pitchFamily="34" charset="0"/>
              </a:rPr>
              <a:t>   </a:t>
            </a:r>
            <a:r>
              <a:rPr lang="en-US" sz="900" b="1" dirty="0" smtClean="0">
                <a:effectLst>
                  <a:outerShdw blurRad="38100" dist="38100" dir="2700000" algn="tl">
                    <a:srgbClr val="000000">
                      <a:alpha val="43137"/>
                    </a:srgbClr>
                  </a:outerShdw>
                </a:effectLst>
                <a:latin typeface="Berlin Sans FB Demi" panose="020E0802020502020306" pitchFamily="34" charset="0"/>
              </a:rPr>
              <a:t/>
            </a:r>
            <a:br>
              <a:rPr lang="en-US" sz="900" b="1" dirty="0" smtClean="0">
                <a:effectLst>
                  <a:outerShdw blurRad="38100" dist="38100" dir="2700000" algn="tl">
                    <a:srgbClr val="000000">
                      <a:alpha val="43137"/>
                    </a:srgbClr>
                  </a:outerShdw>
                </a:effectLst>
                <a:latin typeface="Berlin Sans FB Demi" panose="020E0802020502020306" pitchFamily="34" charset="0"/>
              </a:rPr>
            </a:br>
            <a:r>
              <a:rPr lang="en-US" sz="900" b="1" dirty="0">
                <a:effectLst>
                  <a:outerShdw blurRad="38100" dist="38100" dir="2700000" algn="tl">
                    <a:srgbClr val="000000">
                      <a:alpha val="43137"/>
                    </a:srgbClr>
                  </a:outerShdw>
                </a:effectLst>
                <a:latin typeface="Berlin Sans FB Demi" panose="020E0802020502020306" pitchFamily="34" charset="0"/>
              </a:rPr>
              <a:t> </a:t>
            </a:r>
            <a:r>
              <a:rPr lang="en-US" sz="900" b="1" dirty="0" smtClean="0">
                <a:effectLst>
                  <a:outerShdw blurRad="38100" dist="38100" dir="2700000" algn="tl">
                    <a:srgbClr val="000000">
                      <a:alpha val="43137"/>
                    </a:srgbClr>
                  </a:outerShdw>
                </a:effectLst>
                <a:latin typeface="Berlin Sans FB Demi" panose="020E0802020502020306" pitchFamily="34" charset="0"/>
              </a:rPr>
              <a:t>            </a:t>
            </a:r>
            <a:r>
              <a:rPr lang="en-US" b="1" dirty="0" smtClean="0">
                <a:effectLst>
                  <a:outerShdw blurRad="38100" dist="38100" dir="2700000" algn="tl">
                    <a:srgbClr val="000000">
                      <a:alpha val="43137"/>
                    </a:srgbClr>
                  </a:outerShdw>
                </a:effectLst>
                <a:latin typeface="Berlin Sans FB Demi" panose="020E0802020502020306" pitchFamily="34" charset="0"/>
              </a:rPr>
              <a:t>The </a:t>
            </a:r>
            <a:r>
              <a:rPr lang="en-US" sz="4400" b="1" dirty="0" smtClean="0">
                <a:effectLst>
                  <a:outerShdw blurRad="38100" dist="38100" dir="2700000" algn="tl">
                    <a:srgbClr val="000000">
                      <a:alpha val="43137"/>
                    </a:srgbClr>
                  </a:outerShdw>
                </a:effectLst>
                <a:latin typeface="Berlin Sans FB Demi" panose="020E0802020502020306" pitchFamily="34" charset="0"/>
              </a:rPr>
              <a:t>1920</a:t>
            </a:r>
            <a:r>
              <a:rPr lang="en-US" b="1" dirty="0" smtClean="0">
                <a:effectLst>
                  <a:outerShdw blurRad="38100" dist="38100" dir="2700000" algn="tl">
                    <a:srgbClr val="000000">
                      <a:alpha val="43137"/>
                    </a:srgbClr>
                  </a:outerShdw>
                </a:effectLst>
                <a:latin typeface="Berlin Sans FB Demi" panose="020E0802020502020306" pitchFamily="34" charset="0"/>
              </a:rPr>
              <a:t>’s and </a:t>
            </a:r>
            <a:r>
              <a:rPr lang="en-US" sz="4400" b="1" dirty="0" smtClean="0">
                <a:effectLst>
                  <a:outerShdw blurRad="38100" dist="38100" dir="2700000" algn="tl">
                    <a:srgbClr val="000000">
                      <a:alpha val="43137"/>
                    </a:srgbClr>
                  </a:outerShdw>
                </a:effectLst>
                <a:latin typeface="Berlin Sans FB Demi" panose="020E0802020502020306" pitchFamily="34" charset="0"/>
              </a:rPr>
              <a:t>1930</a:t>
            </a:r>
            <a:r>
              <a:rPr lang="en-US" b="1" dirty="0" smtClean="0">
                <a:effectLst>
                  <a:outerShdw blurRad="38100" dist="38100" dir="2700000" algn="tl">
                    <a:srgbClr val="000000">
                      <a:alpha val="43137"/>
                    </a:srgbClr>
                  </a:outerShdw>
                </a:effectLst>
                <a:latin typeface="Berlin Sans FB Demi" panose="020E0802020502020306" pitchFamily="34" charset="0"/>
              </a:rPr>
              <a:t>’s:</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effectLst>
                  <a:outerShdw blurRad="38100" dist="38100" dir="2700000" algn="tl">
                    <a:srgbClr val="000000">
                      <a:alpha val="43137"/>
                    </a:srgbClr>
                  </a:outerShdw>
                </a:effectLst>
                <a:latin typeface="Berlin Sans FB Demi" panose="020E0802020502020306" pitchFamily="34" charset="0"/>
              </a:rPr>
              <a:t>   </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musical comedies</a:t>
            </a:r>
            <a:r>
              <a:rPr lang="en-US" b="1" dirty="0" smtClean="0">
                <a:effectLst>
                  <a:outerShdw blurRad="38100" dist="38100" dir="2700000" algn="tl">
                    <a:srgbClr val="000000">
                      <a:alpha val="43137"/>
                    </a:srgbClr>
                  </a:outerShdw>
                </a:effectLst>
                <a:latin typeface="Berlin Sans FB Demi" panose="020E0802020502020306" pitchFamily="34" charset="0"/>
              </a:rPr>
              <a:t/>
            </a:r>
            <a:br>
              <a:rPr lang="en-US" b="1" dirty="0" smtClean="0">
                <a:effectLst>
                  <a:outerShdw blurRad="38100" dist="38100" dir="2700000" algn="tl">
                    <a:srgbClr val="000000">
                      <a:alpha val="43137"/>
                    </a:srgbClr>
                  </a:outerShdw>
                </a:effectLst>
                <a:latin typeface="Berlin Sans FB Demi" panose="020E0802020502020306" pitchFamily="34" charset="0"/>
              </a:rPr>
            </a:br>
            <a:endParaRPr lang="en-US" b="1" dirty="0">
              <a:effectLst>
                <a:outerShdw blurRad="38100" dist="38100" dir="2700000" algn="tl">
                  <a:srgbClr val="000000">
                    <a:alpha val="43137"/>
                  </a:srgbClr>
                </a:outerShdw>
              </a:effectLst>
              <a:latin typeface="Berlin Sans FB Demi" panose="020E0802020502020306" pitchFamily="34" charset="0"/>
            </a:endParaRPr>
          </a:p>
        </p:txBody>
      </p:sp>
      <p:sp>
        <p:nvSpPr>
          <p:cNvPr id="9" name="TextBox 8"/>
          <p:cNvSpPr txBox="1"/>
          <p:nvPr/>
        </p:nvSpPr>
        <p:spPr>
          <a:xfrm>
            <a:off x="166688" y="1943099"/>
            <a:ext cx="5748338" cy="2308324"/>
          </a:xfrm>
          <a:prstGeom prst="rect">
            <a:avLst/>
          </a:prstGeom>
          <a:noFill/>
        </p:spPr>
        <p:txBody>
          <a:bodyPr wrap="square" rtlCol="0">
            <a:spAutoFit/>
          </a:bodyPr>
          <a:lstStyle/>
          <a:p>
            <a:r>
              <a:rPr lang="en-US" sz="2400" dirty="0" smtClean="0">
                <a:solidFill>
                  <a:schemeClr val="accent1"/>
                </a:solidFill>
                <a:effectLst>
                  <a:outerShdw blurRad="38100" dist="38100" dir="2700000" algn="tl">
                    <a:srgbClr val="000000">
                      <a:alpha val="43137"/>
                    </a:srgbClr>
                  </a:outerShdw>
                </a:effectLst>
                <a:latin typeface="Berlin Sans FB Demi" panose="020E0802020502020306" pitchFamily="34" charset="0"/>
              </a:rPr>
              <a:t>Melodies</a:t>
            </a:r>
            <a:r>
              <a:rPr lang="en-US" sz="2400" dirty="0" smtClean="0">
                <a:effectLst>
                  <a:outerShdw blurRad="38100" dist="38100" dir="2700000" algn="tl">
                    <a:srgbClr val="000000">
                      <a:alpha val="43137"/>
                    </a:srgbClr>
                  </a:outerShdw>
                </a:effectLst>
                <a:latin typeface="Berlin Sans FB Demi" panose="020E0802020502020306" pitchFamily="34" charset="0"/>
              </a:rPr>
              <a:t> ranged from the sprightly to the haunting and featured surprising modulations and developments in the melodic line. </a:t>
            </a:r>
            <a:r>
              <a:rPr lang="en-US" sz="2400" dirty="0" smtClean="0">
                <a:solidFill>
                  <a:schemeClr val="accent1"/>
                </a:solidFill>
                <a:effectLst>
                  <a:outerShdw blurRad="38100" dist="38100" dir="2700000" algn="tl">
                    <a:srgbClr val="000000">
                      <a:alpha val="43137"/>
                    </a:srgbClr>
                  </a:outerShdw>
                </a:effectLst>
                <a:latin typeface="Berlin Sans FB Demi" panose="020E0802020502020306" pitchFamily="34" charset="0"/>
              </a:rPr>
              <a:t>Lyrics</a:t>
            </a:r>
            <a:r>
              <a:rPr lang="en-US" sz="2400" dirty="0" smtClean="0">
                <a:effectLst>
                  <a:outerShdw blurRad="38100" dist="38100" dir="2700000" algn="tl">
                    <a:srgbClr val="000000">
                      <a:alpha val="43137"/>
                    </a:srgbClr>
                  </a:outerShdw>
                </a:effectLst>
                <a:latin typeface="Berlin Sans FB Demi" panose="020E0802020502020306" pitchFamily="34" charset="0"/>
              </a:rPr>
              <a:t> were just as exceptional and brought the story home to the everyday person. </a:t>
            </a:r>
            <a:endParaRPr lang="en-US" sz="2400" dirty="0">
              <a:effectLst>
                <a:outerShdw blurRad="38100" dist="38100" dir="2700000" algn="tl">
                  <a:srgbClr val="000000">
                    <a:alpha val="43137"/>
                  </a:srgbClr>
                </a:outerShdw>
              </a:effectLst>
              <a:latin typeface="Berlin Sans FB Demi" panose="020E0802020502020306"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026" y="276224"/>
            <a:ext cx="6049010" cy="4536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0" y="4337148"/>
            <a:ext cx="12415837" cy="2492990"/>
          </a:xfrm>
          <a:prstGeom prst="rect">
            <a:avLst/>
          </a:prstGeom>
          <a:noFill/>
        </p:spPr>
        <p:txBody>
          <a:bodyPr wrap="square" rtlCol="0">
            <a:spAutoFit/>
          </a:bodyPr>
          <a:lstStyle/>
          <a:p>
            <a:r>
              <a:rPr lang="en-US" sz="3600" b="1" dirty="0" smtClean="0">
                <a:solidFill>
                  <a:schemeClr val="accent1"/>
                </a:solidFill>
                <a:effectLst>
                  <a:outerShdw blurRad="38100" dist="38100" dir="2700000" algn="tl">
                    <a:srgbClr val="000000">
                      <a:alpha val="43137"/>
                    </a:srgbClr>
                  </a:outerShdw>
                </a:effectLst>
                <a:latin typeface="Berlin Sans FB Demi" panose="020E0802020502020306" pitchFamily="34" charset="0"/>
              </a:rPr>
              <a:t>Famous composers were</a:t>
            </a:r>
          </a:p>
          <a:p>
            <a:r>
              <a:rPr lang="en-US" sz="2800" b="1" u="sng" dirty="0" smtClean="0">
                <a:effectLst>
                  <a:outerShdw blurRad="38100" dist="38100" dir="2700000" algn="tl">
                    <a:srgbClr val="000000">
                      <a:alpha val="43137"/>
                    </a:srgbClr>
                  </a:outerShdw>
                </a:effectLst>
                <a:latin typeface="Berlin Sans FB Demi" panose="020E0802020502020306" pitchFamily="34" charset="0"/>
              </a:rPr>
              <a:t>Irving Berlin</a:t>
            </a:r>
            <a:r>
              <a:rPr lang="en-US" sz="2800" b="1" dirty="0" smtClean="0">
                <a:effectLst>
                  <a:outerShdw blurRad="38100" dist="38100" dir="2700000" algn="tl">
                    <a:srgbClr val="000000">
                      <a:alpha val="43137"/>
                    </a:srgbClr>
                  </a:outerShdw>
                </a:effectLst>
                <a:latin typeface="Berlin Sans FB Demi" panose="020E0802020502020306" pitchFamily="34" charset="0"/>
              </a:rPr>
              <a:t>, Jerome Kern, </a:t>
            </a:r>
            <a:r>
              <a:rPr lang="en-US" sz="2800" b="1" i="1" dirty="0" smtClean="0">
                <a:effectLst>
                  <a:outerShdw blurRad="38100" dist="38100" dir="2700000" algn="tl">
                    <a:srgbClr val="000000">
                      <a:alpha val="43137"/>
                    </a:srgbClr>
                  </a:outerShdw>
                </a:effectLst>
                <a:latin typeface="Berlin Sans FB Demi" panose="020E0802020502020306" pitchFamily="34" charset="0"/>
              </a:rPr>
              <a:t>George Gershwin</a:t>
            </a:r>
            <a:r>
              <a:rPr lang="en-US" sz="2800" b="1" dirty="0" smtClean="0">
                <a:effectLst>
                  <a:outerShdw blurRad="38100" dist="38100" dir="2700000" algn="tl">
                    <a:srgbClr val="000000">
                      <a:alpha val="43137"/>
                    </a:srgbClr>
                  </a:outerShdw>
                </a:effectLst>
                <a:latin typeface="Berlin Sans FB Demi" panose="020E0802020502020306" pitchFamily="34" charset="0"/>
              </a:rPr>
              <a:t>, </a:t>
            </a:r>
            <a:r>
              <a:rPr lang="en-US" sz="2800" b="1" u="sng" dirty="0" smtClean="0">
                <a:effectLst>
                  <a:outerShdw blurRad="38100" dist="38100" dir="2700000" algn="tl">
                    <a:srgbClr val="000000">
                      <a:alpha val="43137"/>
                    </a:srgbClr>
                  </a:outerShdw>
                </a:effectLst>
                <a:latin typeface="Berlin Sans FB Demi" panose="020E0802020502020306" pitchFamily="34" charset="0"/>
              </a:rPr>
              <a:t>Cole Porter</a:t>
            </a:r>
            <a:r>
              <a:rPr lang="en-US" sz="2800" b="1" dirty="0" smtClean="0">
                <a:effectLst>
                  <a:outerShdw blurRad="38100" dist="38100" dir="2700000" algn="tl">
                    <a:srgbClr val="000000">
                      <a:alpha val="43137"/>
                    </a:srgbClr>
                  </a:outerShdw>
                </a:effectLst>
                <a:latin typeface="Berlin Sans FB Demi" panose="020E0802020502020306" pitchFamily="34" charset="0"/>
              </a:rPr>
              <a:t> &amp; Richard Rodgers</a:t>
            </a:r>
          </a:p>
          <a:p>
            <a:r>
              <a:rPr lang="en-US" sz="3600" b="1" dirty="0" smtClean="0">
                <a:solidFill>
                  <a:schemeClr val="accent1"/>
                </a:solidFill>
                <a:effectLst>
                  <a:outerShdw blurRad="38100" dist="38100" dir="2700000" algn="tl">
                    <a:srgbClr val="000000">
                      <a:alpha val="43137"/>
                    </a:srgbClr>
                  </a:outerShdw>
                </a:effectLst>
                <a:latin typeface="Berlin Sans FB Demi" panose="020E0802020502020306" pitchFamily="34" charset="0"/>
              </a:rPr>
              <a:t>Famous lyricists were</a:t>
            </a:r>
          </a:p>
          <a:p>
            <a:r>
              <a:rPr lang="en-US" sz="2800" b="1" i="1" dirty="0" smtClean="0">
                <a:effectLst>
                  <a:outerShdw blurRad="38100" dist="38100" dir="2700000" algn="tl">
                    <a:srgbClr val="000000">
                      <a:alpha val="43137"/>
                    </a:srgbClr>
                  </a:outerShdw>
                </a:effectLst>
                <a:latin typeface="Berlin Sans FB Demi" panose="020E0802020502020306" pitchFamily="34" charset="0"/>
              </a:rPr>
              <a:t>Ira Gershwin</a:t>
            </a:r>
            <a:r>
              <a:rPr lang="en-US" sz="2800" b="1" dirty="0" smtClean="0">
                <a:effectLst>
                  <a:outerShdw blurRad="38100" dist="38100" dir="2700000" algn="tl">
                    <a:srgbClr val="000000">
                      <a:alpha val="43137"/>
                    </a:srgbClr>
                  </a:outerShdw>
                </a:effectLst>
                <a:latin typeface="Berlin Sans FB Demi" panose="020E0802020502020306" pitchFamily="34" charset="0"/>
              </a:rPr>
              <a:t>, Lorenz Hart, </a:t>
            </a:r>
            <a:r>
              <a:rPr lang="en-US" sz="2800" b="1" u="sng" dirty="0" smtClean="0">
                <a:effectLst>
                  <a:outerShdw blurRad="38100" dist="38100" dir="2700000" algn="tl">
                    <a:srgbClr val="000000">
                      <a:alpha val="43137"/>
                    </a:srgbClr>
                  </a:outerShdw>
                </a:effectLst>
                <a:latin typeface="Berlin Sans FB Demi" panose="020E0802020502020306" pitchFamily="34" charset="0"/>
              </a:rPr>
              <a:t>Irving Berlin</a:t>
            </a:r>
            <a:r>
              <a:rPr lang="en-US" sz="2800" b="1" dirty="0" smtClean="0">
                <a:effectLst>
                  <a:outerShdw blurRad="38100" dist="38100" dir="2700000" algn="tl">
                    <a:srgbClr val="000000">
                      <a:alpha val="43137"/>
                    </a:srgbClr>
                  </a:outerShdw>
                </a:effectLst>
                <a:latin typeface="Berlin Sans FB Demi" panose="020E0802020502020306" pitchFamily="34" charset="0"/>
              </a:rPr>
              <a:t> and </a:t>
            </a:r>
            <a:r>
              <a:rPr lang="en-US" sz="2800" b="1" u="sng" dirty="0" smtClean="0">
                <a:effectLst>
                  <a:outerShdw blurRad="38100" dist="38100" dir="2700000" algn="tl">
                    <a:srgbClr val="000000">
                      <a:alpha val="43137"/>
                    </a:srgbClr>
                  </a:outerShdw>
                </a:effectLst>
                <a:latin typeface="Berlin Sans FB Demi" panose="020E0802020502020306" pitchFamily="34" charset="0"/>
              </a:rPr>
              <a:t>Cole Porter </a:t>
            </a:r>
          </a:p>
          <a:p>
            <a:endParaRPr lang="en-US" sz="2800" b="1" dirty="0">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6743230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7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5"/>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b="1" i="1" dirty="0" smtClean="0">
                <a:effectLst>
                  <a:outerShdw blurRad="38100" dist="38100" dir="2700000" algn="tl">
                    <a:srgbClr val="000000">
                      <a:alpha val="43137"/>
                    </a:srgbClr>
                  </a:outerShdw>
                </a:effectLst>
                <a:latin typeface="Berlin Sans FB Demi" panose="020E0802020502020306" pitchFamily="34" charset="0"/>
              </a:rPr>
              <a:t>   </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b="1" i="1" dirty="0" smtClean="0">
                <a:effectLst>
                  <a:outerShdw blurRad="38100" dist="38100" dir="2700000" algn="tl">
                    <a:srgbClr val="000000">
                      <a:alpha val="43137"/>
                    </a:srgbClr>
                  </a:outerShdw>
                </a:effectLst>
                <a:latin typeface="Berlin Sans FB Demi" panose="020E0802020502020306" pitchFamily="34" charset="0"/>
              </a:rPr>
              <a:t>Showboat</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b="1" i="1" dirty="0" smtClean="0">
                <a:effectLst>
                  <a:outerShdw blurRad="38100" dist="38100" dir="2700000" algn="tl">
                    <a:srgbClr val="000000">
                      <a:alpha val="43137"/>
                    </a:srgbClr>
                  </a:outerShdw>
                </a:effectLst>
                <a:latin typeface="Berlin Sans FB Demi" panose="020E0802020502020306" pitchFamily="34" charset="0"/>
              </a:rPr>
              <a:t/>
            </a:r>
            <a:br>
              <a:rPr lang="en-US" b="1" i="1" dirty="0" smtClean="0">
                <a:effectLst>
                  <a:outerShdw blurRad="38100" dist="38100" dir="2700000" algn="tl">
                    <a:srgbClr val="000000">
                      <a:alpha val="43137"/>
                    </a:srgbClr>
                  </a:outerShdw>
                </a:effectLst>
                <a:latin typeface="Berlin Sans FB Demi" panose="020E0802020502020306" pitchFamily="34" charset="0"/>
              </a:rPr>
            </a:br>
            <a:r>
              <a:rPr lang="en-US" b="1" i="1" dirty="0" smtClean="0">
                <a:effectLst>
                  <a:outerShdw blurRad="38100" dist="38100" dir="2700000" algn="tl">
                    <a:srgbClr val="000000">
                      <a:alpha val="43137"/>
                    </a:srgbClr>
                  </a:outerShdw>
                </a:effectLst>
                <a:latin typeface="Berlin Sans FB Demi" panose="020E0802020502020306" pitchFamily="34" charset="0"/>
              </a:rPr>
              <a:t>   </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A Landmark Musical</a:t>
            </a:r>
            <a:b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r>
            <a:b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8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endParaRPr lang="en-US" sz="32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844" y="296986"/>
            <a:ext cx="5591238" cy="4005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950" y="1259011"/>
            <a:ext cx="4573169" cy="3043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304800" y="4235573"/>
            <a:ext cx="11582400" cy="2308324"/>
          </a:xfrm>
          <a:prstGeom prst="rect">
            <a:avLst/>
          </a:prstGeom>
          <a:noFill/>
        </p:spPr>
        <p:txBody>
          <a:bodyPr wrap="square" rtlCol="0">
            <a:spAutoFit/>
          </a:bodyPr>
          <a:lstStyle/>
          <a:p>
            <a:r>
              <a:rPr lang="en-US" sz="2400" dirty="0" smtClean="0">
                <a:solidFill>
                  <a:srgbClr val="FFC000"/>
                </a:solidFill>
                <a:latin typeface="Berlin Sans FB Demi" panose="020E0802020502020306" pitchFamily="34" charset="0"/>
              </a:rPr>
              <a:t>Composed by Jerome Kern, book &amp; lyrics by Oscar Hammerstein II in 1927 </a:t>
            </a:r>
            <a:r>
              <a:rPr lang="en-US" sz="2400" dirty="0" smtClean="0">
                <a:latin typeface="Berlin Sans FB Demi" panose="020E0802020502020306" pitchFamily="34" charset="0"/>
              </a:rPr>
              <a:t>introduced for the first time onstage problems facing African Americans, a romance between a white man and black woman, the chorus line of dancers was eliminated, it was based on a novel about U.S. American everyday life, it was a serious story rather than a comedy, and a subplot was introduced in this musical. In addition, the popular songs were more closely integrated with the storyline and script.  </a:t>
            </a:r>
            <a:endParaRPr lang="en-US" sz="2400" dirty="0">
              <a:latin typeface="Berlin Sans FB Demi" panose="020E0802020502020306" pitchFamily="34" charset="0"/>
            </a:endParaRPr>
          </a:p>
        </p:txBody>
      </p:sp>
    </p:spTree>
    <p:extLst>
      <p:ext uri="{BB962C8B-B14F-4D97-AF65-F5344CB8AC3E}">
        <p14:creationId xmlns:p14="http://schemas.microsoft.com/office/powerpoint/2010/main" val="40507462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5"/>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b="1" i="1" dirty="0" smtClean="0">
                <a:effectLst>
                  <a:outerShdw blurRad="38100" dist="38100" dir="2700000" algn="tl">
                    <a:srgbClr val="000000">
                      <a:alpha val="43137"/>
                    </a:srgbClr>
                  </a:outerShdw>
                </a:effectLst>
                <a:latin typeface="Berlin Sans FB Demi" panose="020E0802020502020306" pitchFamily="34" charset="0"/>
              </a:rPr>
              <a:t>of thee I sing</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b="1" i="1" dirty="0" smtClean="0">
                <a:effectLst>
                  <a:outerShdw blurRad="38100" dist="38100" dir="2700000" algn="tl">
                    <a:srgbClr val="000000">
                      <a:alpha val="43137"/>
                    </a:srgbClr>
                  </a:outerShdw>
                </a:effectLst>
                <a:latin typeface="Berlin Sans FB Demi" panose="020E0802020502020306" pitchFamily="34" charset="0"/>
              </a:rPr>
              <a:t/>
            </a:r>
            <a:br>
              <a:rPr lang="en-US"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first Pulitzer prize Musical</a:t>
            </a:r>
            <a:b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r>
            <a:b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8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endParaRPr lang="en-US" sz="32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6" name="TextBox 5"/>
          <p:cNvSpPr txBox="1"/>
          <p:nvPr/>
        </p:nvSpPr>
        <p:spPr>
          <a:xfrm>
            <a:off x="1238250" y="4943644"/>
            <a:ext cx="11582400" cy="1569660"/>
          </a:xfrm>
          <a:prstGeom prst="rect">
            <a:avLst/>
          </a:prstGeom>
          <a:noFill/>
        </p:spPr>
        <p:txBody>
          <a:bodyPr wrap="square" rtlCol="0">
            <a:spAutoFit/>
          </a:bodyPr>
          <a:lstStyle/>
          <a:p>
            <a:r>
              <a:rPr lang="en-US" sz="32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Music and lyrics by George and Ira Gershwin in 1931                </a:t>
            </a:r>
            <a:r>
              <a:rPr lang="en-US" sz="3200" b="1" dirty="0" smtClean="0">
                <a:effectLst>
                  <a:outerShdw blurRad="38100" dist="38100" dir="2700000" algn="tl">
                    <a:srgbClr val="000000">
                      <a:alpha val="43137"/>
                    </a:srgbClr>
                  </a:outerShdw>
                </a:effectLst>
                <a:latin typeface="Berlin Sans FB Demi" panose="020E0802020502020306" pitchFamily="34" charset="0"/>
              </a:rPr>
              <a:t>was a satire on political and cultural institutions such as presidential elections and Miss America contests. </a:t>
            </a:r>
            <a:endParaRPr lang="en-US" sz="3200" b="1" dirty="0">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20" y="134031"/>
            <a:ext cx="2232229" cy="3125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5" y="1237606"/>
            <a:ext cx="3940773" cy="2538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250" y="2409997"/>
            <a:ext cx="3704162" cy="2466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9101" y="971551"/>
            <a:ext cx="3753094" cy="2111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200469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1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5"/>
          </a:xfrm>
          <a:gradFill>
            <a:gsLst>
              <a:gs pos="3000">
                <a:schemeClr val="bg2">
                  <a:tint val="100000"/>
                  <a:shade val="0"/>
                  <a:satMod val="100000"/>
                </a:schemeClr>
              </a:gs>
              <a:gs pos="95000">
                <a:schemeClr val="bg2">
                  <a:shade val="100000"/>
                  <a:satMod val="100000"/>
                </a:schemeClr>
              </a:gs>
            </a:gsLst>
            <a:lin ang="5400000" scaled="0"/>
          </a:gradFill>
        </p:spPr>
        <p:txBody>
          <a:bodyPr>
            <a:normAutofit fontScale="90000"/>
          </a:bodyPr>
          <a:lstStyle/>
          <a:p>
            <a:r>
              <a:rPr lang="en-US" sz="800" b="1" i="1" dirty="0" smtClean="0">
                <a:effectLst>
                  <a:outerShdw blurRad="38100" dist="38100" dir="2700000" algn="tl">
                    <a:srgbClr val="000000">
                      <a:alpha val="43137"/>
                    </a:srgbClr>
                  </a:outerShdw>
                </a:effectLst>
                <a:latin typeface="Berlin Sans FB Demi" panose="020E0802020502020306" pitchFamily="34" charset="0"/>
              </a:rPr>
              <a:t>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r>
            <a:br>
              <a:rPr lang="en-US" sz="800" b="1" i="1" dirty="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r>
            <a:br>
              <a:rPr lang="en-US" sz="800" b="1" i="1" dirty="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b="1" i="1" dirty="0" smtClean="0">
                <a:effectLst>
                  <a:outerShdw blurRad="38100" dist="38100" dir="2700000" algn="tl">
                    <a:srgbClr val="000000">
                      <a:alpha val="43137"/>
                    </a:srgbClr>
                  </a:outerShdw>
                </a:effectLst>
                <a:latin typeface="Berlin Sans FB Demi" panose="020E0802020502020306" pitchFamily="34" charset="0"/>
              </a:rPr>
              <a:t>porgy and </a:t>
            </a:r>
            <a:r>
              <a:rPr lang="en-US" b="1" i="1" dirty="0" err="1" smtClean="0">
                <a:effectLst>
                  <a:outerShdw blurRad="38100" dist="38100" dir="2700000" algn="tl">
                    <a:srgbClr val="000000">
                      <a:alpha val="43137"/>
                    </a:srgbClr>
                  </a:outerShdw>
                </a:effectLst>
                <a:latin typeface="Berlin Sans FB Demi" panose="020E0802020502020306" pitchFamily="34" charset="0"/>
              </a:rPr>
              <a:t>bess</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b="1" i="1" dirty="0" smtClean="0">
                <a:effectLst>
                  <a:outerShdw blurRad="38100" dist="38100" dir="2700000" algn="tl">
                    <a:srgbClr val="000000">
                      <a:alpha val="43137"/>
                    </a:srgbClr>
                  </a:outerShdw>
                </a:effectLst>
                <a:latin typeface="Berlin Sans FB Demi" panose="020E0802020502020306" pitchFamily="34" charset="0"/>
              </a:rPr>
              <a:t>  </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serious Musical </a:t>
            </a:r>
            <a:b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with timeless music</a:t>
            </a: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r>
            <a:b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r>
            <a:b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8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endParaRPr lang="en-US" sz="32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6" name="TextBox 5"/>
          <p:cNvSpPr txBox="1"/>
          <p:nvPr/>
        </p:nvSpPr>
        <p:spPr>
          <a:xfrm>
            <a:off x="182955" y="2371724"/>
            <a:ext cx="11826090" cy="4216539"/>
          </a:xfrm>
          <a:prstGeom prst="rect">
            <a:avLst/>
          </a:prstGeom>
          <a:noFill/>
        </p:spPr>
        <p:txBody>
          <a:bodyPr wrap="square" rtlCol="0">
            <a:spAutoFit/>
          </a:bodyPr>
          <a:lstStyle/>
          <a:p>
            <a:r>
              <a:rPr lang="en-US" sz="36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Music by George Gershwin, </a:t>
            </a:r>
          </a:p>
          <a:p>
            <a:r>
              <a:rPr lang="en-US" sz="36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book by </a:t>
            </a:r>
            <a:r>
              <a:rPr lang="en-US" sz="3600" b="1" dirty="0" err="1" smtClean="0">
                <a:solidFill>
                  <a:srgbClr val="FFC000"/>
                </a:solidFill>
                <a:effectLst>
                  <a:outerShdw blurRad="38100" dist="38100" dir="2700000" algn="tl">
                    <a:srgbClr val="000000">
                      <a:alpha val="43137"/>
                    </a:srgbClr>
                  </a:outerShdw>
                </a:effectLst>
                <a:latin typeface="Berlin Sans FB Demi" panose="020E0802020502020306" pitchFamily="34" charset="0"/>
              </a:rPr>
              <a:t>DuBose</a:t>
            </a:r>
            <a:r>
              <a:rPr lang="en-US" sz="36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 Heyward, </a:t>
            </a:r>
          </a:p>
          <a:p>
            <a:r>
              <a:rPr lang="en-US" sz="36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lyrics by Heyward &amp; Ira Gershwin in 1935</a:t>
            </a:r>
          </a:p>
          <a:p>
            <a:r>
              <a:rPr lang="en-US" sz="3200" b="1" dirty="0" smtClean="0">
                <a:effectLst>
                  <a:outerShdw blurRad="38100" dist="38100" dir="2700000" algn="tl">
                    <a:srgbClr val="000000">
                      <a:alpha val="43137"/>
                    </a:srgbClr>
                  </a:outerShdw>
                </a:effectLst>
                <a:latin typeface="Berlin Sans FB Demi" panose="020E0802020502020306" pitchFamily="34" charset="0"/>
              </a:rPr>
              <a:t>had a powerful realistic storyline set in “Catfish Row”, a black community in Charleston, SC, where </a:t>
            </a:r>
            <a:r>
              <a:rPr lang="en-US" sz="3200" b="1" i="1" dirty="0" smtClean="0">
                <a:effectLst>
                  <a:outerShdw blurRad="38100" dist="38100" dir="2700000" algn="tl">
                    <a:srgbClr val="000000">
                      <a:alpha val="43137"/>
                    </a:srgbClr>
                  </a:outerShdw>
                </a:effectLst>
                <a:latin typeface="Berlin Sans FB Demi" panose="020E0802020502020306" pitchFamily="34" charset="0"/>
              </a:rPr>
              <a:t>Porgy, </a:t>
            </a:r>
            <a:r>
              <a:rPr lang="en-US" sz="3200" b="1" dirty="0" smtClean="0">
                <a:effectLst>
                  <a:outerShdw blurRad="38100" dist="38100" dir="2700000" algn="tl">
                    <a:srgbClr val="000000">
                      <a:alpha val="43137"/>
                    </a:srgbClr>
                  </a:outerShdw>
                </a:effectLst>
                <a:latin typeface="Berlin Sans FB Demi" panose="020E0802020502020306" pitchFamily="34" charset="0"/>
              </a:rPr>
              <a:t>a crippled man, falls in love with </a:t>
            </a:r>
            <a:r>
              <a:rPr lang="en-US" sz="3200" b="1" i="1" dirty="0" smtClean="0">
                <a:effectLst>
                  <a:outerShdw blurRad="38100" dist="38100" dir="2700000" algn="tl">
                    <a:srgbClr val="000000">
                      <a:alpha val="43137"/>
                    </a:srgbClr>
                  </a:outerShdw>
                </a:effectLst>
                <a:latin typeface="Berlin Sans FB Demi" panose="020E0802020502020306" pitchFamily="34" charset="0"/>
              </a:rPr>
              <a:t>Bess, </a:t>
            </a:r>
            <a:r>
              <a:rPr lang="en-US" sz="3200" b="1" dirty="0" smtClean="0">
                <a:effectLst>
                  <a:outerShdw blurRad="38100" dist="38100" dir="2700000" algn="tl">
                    <a:srgbClr val="000000">
                      <a:alpha val="43137"/>
                    </a:srgbClr>
                  </a:outerShdw>
                </a:effectLst>
                <a:latin typeface="Berlin Sans FB Demi" panose="020E0802020502020306" pitchFamily="34" charset="0"/>
              </a:rPr>
              <a:t>who “belongs” to someone else. </a:t>
            </a:r>
            <a:r>
              <a:rPr lang="en-US" sz="3200" b="1" u="sng" dirty="0" smtClean="0">
                <a:effectLst>
                  <a:outerShdw blurRad="38100" dist="38100" dir="2700000" algn="tl">
                    <a:srgbClr val="000000">
                      <a:alpha val="43137"/>
                    </a:srgbClr>
                  </a:outerShdw>
                </a:effectLst>
                <a:latin typeface="Berlin Sans FB Demi" panose="020E0802020502020306" pitchFamily="34" charset="0"/>
              </a:rPr>
              <a:t>“Summertime”</a:t>
            </a:r>
            <a:r>
              <a:rPr lang="en-US" sz="3200" b="1" dirty="0" smtClean="0">
                <a:effectLst>
                  <a:outerShdw blurRad="38100" dist="38100" dir="2700000" algn="tl">
                    <a:srgbClr val="000000">
                      <a:alpha val="43137"/>
                    </a:srgbClr>
                  </a:outerShdw>
                </a:effectLst>
                <a:latin typeface="Berlin Sans FB Demi" panose="020E0802020502020306" pitchFamily="34" charset="0"/>
              </a:rPr>
              <a:t> and </a:t>
            </a:r>
            <a:r>
              <a:rPr lang="en-US" sz="3200" b="1" u="sng" dirty="0" smtClean="0">
                <a:effectLst>
                  <a:outerShdw blurRad="38100" dist="38100" dir="2700000" algn="tl">
                    <a:srgbClr val="000000">
                      <a:alpha val="43137"/>
                    </a:srgbClr>
                  </a:outerShdw>
                </a:effectLst>
                <a:latin typeface="Berlin Sans FB Demi" panose="020E0802020502020306" pitchFamily="34" charset="0"/>
              </a:rPr>
              <a:t>“It </a:t>
            </a:r>
            <a:r>
              <a:rPr lang="en-US" sz="3200" b="1" u="sng" dirty="0" err="1" smtClean="0">
                <a:effectLst>
                  <a:outerShdw blurRad="38100" dist="38100" dir="2700000" algn="tl">
                    <a:srgbClr val="000000">
                      <a:alpha val="43137"/>
                    </a:srgbClr>
                  </a:outerShdw>
                </a:effectLst>
                <a:latin typeface="Berlin Sans FB Demi" panose="020E0802020502020306" pitchFamily="34" charset="0"/>
              </a:rPr>
              <a:t>Ain’t</a:t>
            </a:r>
            <a:r>
              <a:rPr lang="en-US" sz="3200" b="1" u="sng" dirty="0" smtClean="0">
                <a:effectLst>
                  <a:outerShdw blurRad="38100" dist="38100" dir="2700000" algn="tl">
                    <a:srgbClr val="000000">
                      <a:alpha val="43137"/>
                    </a:srgbClr>
                  </a:outerShdw>
                </a:effectLst>
                <a:latin typeface="Berlin Sans FB Demi" panose="020E0802020502020306" pitchFamily="34" charset="0"/>
              </a:rPr>
              <a:t> Necessarily So”</a:t>
            </a:r>
            <a:r>
              <a:rPr lang="en-US" sz="3200" b="1" dirty="0" smtClean="0">
                <a:effectLst>
                  <a:outerShdw blurRad="38100" dist="38100" dir="2700000" algn="tl">
                    <a:srgbClr val="000000">
                      <a:alpha val="43137"/>
                    </a:srgbClr>
                  </a:outerShdw>
                </a:effectLst>
                <a:latin typeface="Berlin Sans FB Demi" panose="020E0802020502020306" pitchFamily="34" charset="0"/>
              </a:rPr>
              <a:t> are two famous songs that have lasted over the years.</a:t>
            </a:r>
            <a:r>
              <a:rPr lang="en-US" sz="3200" b="1" i="1" dirty="0" smtClean="0">
                <a:effectLst>
                  <a:outerShdw blurRad="38100" dist="38100" dir="2700000" algn="tl">
                    <a:srgbClr val="000000">
                      <a:alpha val="43137"/>
                    </a:srgbClr>
                  </a:outerShdw>
                </a:effectLst>
                <a:latin typeface="Berlin Sans FB Demi" panose="020E0802020502020306" pitchFamily="34" charset="0"/>
              </a:rPr>
              <a:t> </a:t>
            </a:r>
            <a:endParaRPr lang="en-US" sz="3200" b="1" i="1" dirty="0">
              <a:effectLst>
                <a:outerShdw blurRad="38100" dist="38100" dir="2700000" algn="tl">
                  <a:srgbClr val="000000">
                    <a:alpha val="43137"/>
                  </a:srgbClr>
                </a:outerShdw>
              </a:effectLst>
              <a:latin typeface="Berlin Sans FB Demi" panose="020E0802020502020306"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1134" y="173735"/>
            <a:ext cx="5144982" cy="3417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181089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2524126"/>
          </a:xfrm>
          <a:gradFill>
            <a:gsLst>
              <a:gs pos="3000">
                <a:schemeClr val="bg2">
                  <a:tint val="100000"/>
                  <a:shade val="0"/>
                  <a:satMod val="100000"/>
                </a:schemeClr>
              </a:gs>
              <a:gs pos="95000">
                <a:schemeClr val="bg2">
                  <a:shade val="100000"/>
                  <a:satMod val="100000"/>
                </a:schemeClr>
              </a:gs>
            </a:gsLst>
            <a:lin ang="5400000" scaled="0"/>
          </a:gradFill>
        </p:spPr>
        <p:txBody>
          <a:bodyPr>
            <a:normAutofit fontScale="90000"/>
          </a:bodyPr>
          <a:lstStyle/>
          <a:p>
            <a:r>
              <a:rPr lang="en-US" sz="800" b="1" i="1" dirty="0" smtClean="0">
                <a:effectLst>
                  <a:outerShdw blurRad="38100" dist="38100" dir="2700000" algn="tl">
                    <a:srgbClr val="000000">
                      <a:alpha val="43137"/>
                    </a:srgbClr>
                  </a:outerShdw>
                </a:effectLst>
                <a:latin typeface="Berlin Sans FB Demi" panose="020E0802020502020306" pitchFamily="34" charset="0"/>
              </a:rPr>
              <a:t>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r>
            <a:br>
              <a:rPr lang="en-US" sz="800" b="1" i="1" dirty="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r>
            <a:br>
              <a:rPr lang="en-US" sz="800" b="1" i="1" dirty="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r>
            <a:br>
              <a:rPr lang="en-US" sz="800" b="1" i="1" dirty="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r>
            <a:br>
              <a:rPr lang="en-US" sz="800" b="1" i="1" dirty="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4900" b="1" i="1" dirty="0" smtClean="0">
                <a:effectLst>
                  <a:outerShdw blurRad="38100" dist="38100" dir="2700000" algn="tl">
                    <a:srgbClr val="000000">
                      <a:alpha val="43137"/>
                    </a:srgbClr>
                  </a:outerShdw>
                </a:effectLst>
                <a:latin typeface="Berlin Sans FB Demi" panose="020E0802020502020306" pitchFamily="34" charset="0"/>
              </a:rPr>
              <a:t>on your toes   </a:t>
            </a:r>
            <a:br>
              <a:rPr lang="en-US" sz="4900" b="1" i="1" dirty="0" smtClean="0">
                <a:effectLst>
                  <a:outerShdw blurRad="38100" dist="38100" dir="2700000" algn="tl">
                    <a:srgbClr val="000000">
                      <a:alpha val="43137"/>
                    </a:srgbClr>
                  </a:outerShdw>
                </a:effectLst>
                <a:latin typeface="Berlin Sans FB Demi" panose="020E0802020502020306" pitchFamily="34" charset="0"/>
              </a:rPr>
            </a:br>
            <a:r>
              <a:rPr lang="en-US" b="1" i="1" dirty="0" smtClean="0">
                <a:effectLst>
                  <a:outerShdw blurRad="38100" dist="38100" dir="2700000" algn="tl">
                    <a:srgbClr val="000000">
                      <a:alpha val="43137"/>
                    </a:srgbClr>
                  </a:outerShdw>
                </a:effectLst>
                <a:latin typeface="Berlin Sans FB Demi" panose="020E0802020502020306" pitchFamily="34" charset="0"/>
              </a:rPr>
              <a:t>	            </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introduced</a:t>
            </a:r>
            <a:b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serious dance </a:t>
            </a:r>
            <a:b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to musicals  </a:t>
            </a:r>
            <a:b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r>
            <a:b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r>
            <a:b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8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endParaRPr lang="en-US" sz="32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6" name="TextBox 5"/>
          <p:cNvSpPr txBox="1"/>
          <p:nvPr/>
        </p:nvSpPr>
        <p:spPr>
          <a:xfrm>
            <a:off x="182955" y="2438399"/>
            <a:ext cx="5183406" cy="2677656"/>
          </a:xfrm>
          <a:prstGeom prst="rect">
            <a:avLst/>
          </a:prstGeom>
          <a:noFill/>
        </p:spPr>
        <p:txBody>
          <a:bodyPr wrap="square" rtlCol="0">
            <a:spAutoFit/>
          </a:bodyPr>
          <a:lstStyle/>
          <a:p>
            <a:r>
              <a:rPr lang="en-US" sz="28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Music by Rodgers &amp; Hart, Co-author of book was George Abbott in 1936</a:t>
            </a:r>
          </a:p>
          <a:p>
            <a:r>
              <a:rPr lang="en-US" sz="2800" b="1" dirty="0" smtClean="0">
                <a:effectLst>
                  <a:outerShdw blurRad="38100" dist="38100" dir="2700000" algn="tl">
                    <a:srgbClr val="000000">
                      <a:alpha val="43137"/>
                    </a:srgbClr>
                  </a:outerShdw>
                </a:effectLst>
                <a:latin typeface="Berlin Sans FB Demi" panose="020E0802020502020306" pitchFamily="34" charset="0"/>
              </a:rPr>
              <a:t>about a Russian ballet company being persuaded to present a modern ballet. </a:t>
            </a:r>
            <a:endParaRPr lang="en-US" sz="2800" b="1" i="1" dirty="0">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361" y="0"/>
            <a:ext cx="3377590" cy="5151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1988" y="94209"/>
            <a:ext cx="3309021" cy="4963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204320" y="5151950"/>
            <a:ext cx="11783359" cy="1384995"/>
          </a:xfrm>
          <a:prstGeom prst="rect">
            <a:avLst/>
          </a:prstGeom>
          <a:noFill/>
        </p:spPr>
        <p:txBody>
          <a:bodyPr wrap="square" rtlCol="0">
            <a:spAutoFit/>
          </a:bodyPr>
          <a:lstStyle/>
          <a:p>
            <a:r>
              <a:rPr lang="en-US" sz="2800"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Abbott then introduced </a:t>
            </a:r>
          </a:p>
          <a:p>
            <a:r>
              <a:rPr lang="en-US" sz="2800"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“Slaughter On Tenth Avenue” </a:t>
            </a:r>
            <a:r>
              <a:rPr lang="en-US" sz="2800" dirty="0" smtClean="0">
                <a:effectLst>
                  <a:outerShdw blurRad="38100" dist="38100" dir="2700000" algn="tl">
                    <a:srgbClr val="000000">
                      <a:alpha val="43137"/>
                    </a:srgbClr>
                  </a:outerShdw>
                </a:effectLst>
                <a:latin typeface="Berlin Sans FB Demi" panose="020E0802020502020306" pitchFamily="34" charset="0"/>
              </a:rPr>
              <a:t>as a fast-paced </a:t>
            </a:r>
          </a:p>
          <a:p>
            <a:r>
              <a:rPr lang="en-US" sz="2800" dirty="0" smtClean="0">
                <a:effectLst>
                  <a:outerShdw blurRad="38100" dist="38100" dir="2700000" algn="tl">
                    <a:srgbClr val="000000">
                      <a:alpha val="43137"/>
                    </a:srgbClr>
                  </a:outerShdw>
                </a:effectLst>
                <a:latin typeface="Berlin Sans FB Demi" panose="020E0802020502020306" pitchFamily="34" charset="0"/>
              </a:rPr>
              <a:t>serious dance musical. </a:t>
            </a:r>
            <a:endParaRPr lang="en-US" sz="2800" dirty="0">
              <a:effectLst>
                <a:outerShdw blurRad="38100" dist="38100" dir="2700000" algn="tl">
                  <a:srgbClr val="000000">
                    <a:alpha val="43137"/>
                  </a:srgbClr>
                </a:outerShdw>
              </a:effectLst>
              <a:latin typeface="Berlin Sans FB Demi" panose="020E0802020502020306"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559" y="3901626"/>
            <a:ext cx="4438650" cy="2500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307418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1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2524126"/>
          </a:xfrm>
          <a:gradFill>
            <a:gsLst>
              <a:gs pos="3000">
                <a:schemeClr val="bg2">
                  <a:tint val="100000"/>
                  <a:shade val="0"/>
                  <a:satMod val="100000"/>
                </a:schemeClr>
              </a:gs>
              <a:gs pos="95000">
                <a:schemeClr val="bg2">
                  <a:shade val="100000"/>
                  <a:satMod val="100000"/>
                </a:schemeClr>
              </a:gs>
            </a:gsLst>
            <a:lin ang="5400000" scaled="0"/>
          </a:gradFill>
        </p:spPr>
        <p:txBody>
          <a:bodyPr>
            <a:normAutofit fontScale="90000"/>
          </a:bodyPr>
          <a:lstStyle/>
          <a:p>
            <a:r>
              <a:rPr lang="en-US" sz="800" b="1" i="1" dirty="0" smtClean="0">
                <a:effectLst>
                  <a:outerShdw blurRad="38100" dist="38100" dir="2700000" algn="tl">
                    <a:srgbClr val="000000">
                      <a:alpha val="43137"/>
                    </a:srgbClr>
                  </a:outerShdw>
                </a:effectLst>
                <a:latin typeface="Berlin Sans FB Demi" panose="020E0802020502020306" pitchFamily="34" charset="0"/>
              </a:rPr>
              <a:t>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r>
            <a:br>
              <a:rPr lang="en-US" sz="800" b="1" i="1" dirty="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r>
            <a:br>
              <a:rPr lang="en-US" sz="800" b="1" i="1" dirty="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r>
            <a:br>
              <a:rPr lang="en-US" sz="800" b="1" i="1" dirty="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r>
            <a:br>
              <a:rPr lang="en-US" sz="800" b="1" i="1" dirty="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4900" b="1" i="1" dirty="0" smtClean="0">
                <a:effectLst>
                  <a:outerShdw blurRad="38100" dist="38100" dir="2700000" algn="tl">
                    <a:srgbClr val="000000">
                      <a:alpha val="43137"/>
                    </a:srgbClr>
                  </a:outerShdw>
                </a:effectLst>
                <a:latin typeface="Berlin Sans FB Demi" panose="020E0802020502020306" pitchFamily="34" charset="0"/>
              </a:rPr>
              <a:t>pal joey   </a:t>
            </a:r>
            <a:br>
              <a:rPr lang="en-US" sz="4900" b="1" i="1" dirty="0" smtClean="0">
                <a:effectLst>
                  <a:outerShdw blurRad="38100" dist="38100" dir="2700000" algn="tl">
                    <a:srgbClr val="000000">
                      <a:alpha val="43137"/>
                    </a:srgbClr>
                  </a:outerShdw>
                </a:effectLst>
                <a:latin typeface="Berlin Sans FB Demi" panose="020E0802020502020306" pitchFamily="34" charset="0"/>
              </a:rPr>
            </a:br>
            <a:r>
              <a:rPr lang="en-US" b="1" i="1" dirty="0" smtClean="0">
                <a:effectLst>
                  <a:outerShdw blurRad="38100" dist="38100" dir="2700000" algn="tl">
                    <a:srgbClr val="000000">
                      <a:alpha val="43137"/>
                    </a:srgbClr>
                  </a:outerShdw>
                </a:effectLst>
                <a:latin typeface="Berlin Sans FB Demi" panose="020E0802020502020306" pitchFamily="34" charset="0"/>
              </a:rPr>
              <a:t>	            </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introduced</a:t>
            </a:r>
            <a:b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the hero </a:t>
            </a:r>
            <a:b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as a heel  </a:t>
            </a:r>
            <a:b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r>
            <a:b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r>
            <a:b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8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endParaRPr lang="en-US" sz="32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6" name="TextBox 5"/>
          <p:cNvSpPr txBox="1"/>
          <p:nvPr/>
        </p:nvSpPr>
        <p:spPr>
          <a:xfrm>
            <a:off x="193637" y="2524125"/>
            <a:ext cx="11804725" cy="3970318"/>
          </a:xfrm>
          <a:prstGeom prst="rect">
            <a:avLst/>
          </a:prstGeom>
          <a:noFill/>
        </p:spPr>
        <p:txBody>
          <a:bodyPr wrap="square" rtlCol="0">
            <a:spAutoFit/>
          </a:bodyPr>
          <a:lstStyle/>
          <a:p>
            <a:r>
              <a:rPr lang="en-US" sz="36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Music by Rodgers &amp; Hart in 1940 </a:t>
            </a:r>
          </a:p>
          <a:p>
            <a:r>
              <a:rPr lang="en-US" sz="3600" b="1" dirty="0" smtClean="0">
                <a:effectLst>
                  <a:outerShdw blurRad="38100" dist="38100" dir="2700000" algn="tl">
                    <a:srgbClr val="000000">
                      <a:alpha val="43137"/>
                    </a:srgbClr>
                  </a:outerShdw>
                </a:effectLst>
                <a:latin typeface="Berlin Sans FB Demi" panose="020E0802020502020306" pitchFamily="34" charset="0"/>
              </a:rPr>
              <a:t>about a nightclub singer who </a:t>
            </a:r>
          </a:p>
          <a:p>
            <a:r>
              <a:rPr lang="en-US" sz="3600" b="1" dirty="0" smtClean="0">
                <a:effectLst>
                  <a:outerShdw blurRad="38100" dist="38100" dir="2700000" algn="tl">
                    <a:srgbClr val="000000">
                      <a:alpha val="43137"/>
                    </a:srgbClr>
                  </a:outerShdw>
                </a:effectLst>
                <a:latin typeface="Berlin Sans FB Demi" panose="020E0802020502020306" pitchFamily="34" charset="0"/>
              </a:rPr>
              <a:t>takes advantage of a woman to </a:t>
            </a:r>
          </a:p>
          <a:p>
            <a:r>
              <a:rPr lang="en-US" sz="3600" b="1" dirty="0" smtClean="0">
                <a:effectLst>
                  <a:outerShdw blurRad="38100" dist="38100" dir="2700000" algn="tl">
                    <a:srgbClr val="000000">
                      <a:alpha val="43137"/>
                    </a:srgbClr>
                  </a:outerShdw>
                </a:effectLst>
                <a:latin typeface="Berlin Sans FB Demi" panose="020E0802020502020306" pitchFamily="34" charset="0"/>
              </a:rPr>
              <a:t>get ahead. The presentation of an anti-hero as a leading character was a further step in the development of American musical theatre which emerged full-blown in the 1940’s and 1950’s.  </a:t>
            </a:r>
            <a:endParaRPr lang="en-US" sz="3600" b="1" i="1" dirty="0">
              <a:effectLst>
                <a:outerShdw blurRad="38100" dist="38100" dir="2700000" algn="tl">
                  <a:srgbClr val="000000">
                    <a:alpha val="43137"/>
                  </a:srgbClr>
                </a:outerShdw>
              </a:effectLst>
              <a:latin typeface="Berlin Sans FB Demi" panose="020E0802020502020306"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390" y="200169"/>
            <a:ext cx="5031539" cy="3800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346775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1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6"/>
          </a:xfrm>
          <a:gradFill>
            <a:gsLst>
              <a:gs pos="3000">
                <a:schemeClr val="bg2">
                  <a:tint val="100000"/>
                  <a:shade val="0"/>
                  <a:satMod val="100000"/>
                </a:schemeClr>
              </a:gs>
              <a:gs pos="95000">
                <a:schemeClr val="bg2">
                  <a:shade val="100000"/>
                  <a:satMod val="100000"/>
                </a:schemeClr>
              </a:gs>
            </a:gsLst>
            <a:lin ang="5400000" scaled="0"/>
          </a:gradFill>
        </p:spPr>
        <p:txBody>
          <a:bodyPr>
            <a:normAutofit/>
          </a:bodyPr>
          <a:lstStyle/>
          <a:p>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3600" b="1" dirty="0" smtClean="0">
                <a:effectLst>
                  <a:outerShdw blurRad="38100" dist="38100" dir="2700000" algn="tl">
                    <a:srgbClr val="000000">
                      <a:alpha val="43137"/>
                    </a:srgbClr>
                  </a:outerShdw>
                </a:effectLst>
                <a:latin typeface="Berlin Sans FB Demi" panose="020E0802020502020306" pitchFamily="34" charset="0"/>
              </a:rPr>
              <a:t>musical theatre</a:t>
            </a:r>
            <a:r>
              <a:rPr lang="en-US" sz="4900" b="1" i="1" dirty="0" smtClean="0">
                <a:effectLst>
                  <a:outerShdw blurRad="38100" dist="38100" dir="2700000" algn="tl">
                    <a:srgbClr val="000000">
                      <a:alpha val="43137"/>
                    </a:srgbClr>
                  </a:outerShdw>
                </a:effectLst>
                <a:latin typeface="Berlin Sans FB Demi" panose="020E0802020502020306" pitchFamily="34" charset="0"/>
              </a:rPr>
              <a:t/>
            </a:r>
            <a:br>
              <a:rPr lang="en-US" sz="4900" b="1" i="1" dirty="0" smtClean="0">
                <a:effectLst>
                  <a:outerShdw blurRad="38100" dist="38100" dir="2700000" algn="tl">
                    <a:srgbClr val="000000">
                      <a:alpha val="43137"/>
                    </a:srgbClr>
                  </a:outerShdw>
                </a:effectLst>
                <a:latin typeface="Berlin Sans FB Demi" panose="020E0802020502020306" pitchFamily="34" charset="0"/>
              </a:rPr>
            </a:br>
            <a:r>
              <a:rPr lang="en-US" b="1" i="1" dirty="0" smtClean="0">
                <a:effectLst>
                  <a:outerShdw blurRad="38100" dist="38100" dir="2700000" algn="tl">
                    <a:srgbClr val="000000">
                      <a:alpha val="43137"/>
                    </a:srgbClr>
                  </a:outerShdw>
                </a:effectLst>
                <a:latin typeface="Berlin Sans FB Demi" panose="020E0802020502020306" pitchFamily="34" charset="0"/>
              </a:rPr>
              <a:t>  </a:t>
            </a:r>
            <a:r>
              <a:rPr lang="en-US" sz="28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of the </a:t>
            </a: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1940’s </a:t>
            </a:r>
            <a:r>
              <a:rPr lang="en-US" sz="28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and</a:t>
            </a: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1950’s</a:t>
            </a:r>
            <a:b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endParaRPr lang="en-US" sz="32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6" name="TextBox 5"/>
          <p:cNvSpPr txBox="1"/>
          <p:nvPr/>
        </p:nvSpPr>
        <p:spPr>
          <a:xfrm>
            <a:off x="417103" y="4851655"/>
            <a:ext cx="6388716" cy="1569660"/>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latin typeface="Berlin Sans FB Demi" panose="020E0802020502020306" pitchFamily="34" charset="0"/>
              </a:rPr>
              <a:t>In 1943 </a:t>
            </a:r>
            <a:r>
              <a:rPr lang="en-US" sz="2400" b="1" i="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Oklahoma </a:t>
            </a:r>
            <a:r>
              <a:rPr lang="en-US" sz="2400" b="1" dirty="0" smtClean="0">
                <a:effectLst>
                  <a:outerShdw blurRad="38100" dist="38100" dir="2700000" algn="tl">
                    <a:srgbClr val="000000">
                      <a:alpha val="43137"/>
                    </a:srgbClr>
                  </a:outerShdw>
                </a:effectLst>
                <a:latin typeface="Berlin Sans FB Demi" panose="020E0802020502020306" pitchFamily="34" charset="0"/>
              </a:rPr>
              <a:t>heralded the </a:t>
            </a:r>
            <a:r>
              <a:rPr lang="en-US" sz="2400" b="1" u="sng" dirty="0" smtClean="0">
                <a:effectLst>
                  <a:outerShdw blurRad="38100" dist="38100" dir="2700000" algn="tl">
                    <a:srgbClr val="000000">
                      <a:alpha val="43137"/>
                    </a:srgbClr>
                  </a:outerShdw>
                </a:effectLst>
                <a:latin typeface="Berlin Sans FB Demi" panose="020E0802020502020306" pitchFamily="34" charset="0"/>
              </a:rPr>
              <a:t>Golden Era</a:t>
            </a:r>
            <a:r>
              <a:rPr lang="en-US" sz="2400" b="1" dirty="0" smtClean="0">
                <a:effectLst>
                  <a:outerShdw blurRad="38100" dist="38100" dir="2700000" algn="tl">
                    <a:srgbClr val="000000">
                      <a:alpha val="43137"/>
                    </a:srgbClr>
                  </a:outerShdw>
                </a:effectLst>
                <a:latin typeface="Berlin Sans FB Demi" panose="020E0802020502020306" pitchFamily="34" charset="0"/>
              </a:rPr>
              <a:t> of American book musicals &amp; brought together for the first time the infamous team of </a:t>
            </a:r>
            <a:r>
              <a:rPr lang="en-US" sz="24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Richard </a:t>
            </a:r>
            <a:r>
              <a:rPr lang="en-US" sz="2400" b="1" u="sng"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Rodgers &amp;</a:t>
            </a:r>
            <a:r>
              <a:rPr lang="en-US" sz="24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 Oscar </a:t>
            </a:r>
            <a:r>
              <a:rPr lang="en-US" sz="2400" b="1" u="sng"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Hammerstein</a:t>
            </a:r>
            <a:r>
              <a:rPr lang="en-US" sz="24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 II</a:t>
            </a:r>
            <a:r>
              <a:rPr lang="en-US" sz="2400" b="1" dirty="0" smtClean="0">
                <a:effectLst>
                  <a:outerShdw blurRad="38100" dist="38100" dir="2700000" algn="tl">
                    <a:srgbClr val="000000">
                      <a:alpha val="43137"/>
                    </a:srgbClr>
                  </a:outerShdw>
                </a:effectLst>
                <a:latin typeface="Berlin Sans FB Demi" panose="020E0802020502020306" pitchFamily="34" charset="0"/>
              </a:rPr>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3519" y="133713"/>
            <a:ext cx="5375676" cy="3447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65" y="1209675"/>
            <a:ext cx="5892389" cy="36385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3683" y="3714751"/>
            <a:ext cx="4277107" cy="2851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857723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857376"/>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b="1" dirty="0" smtClean="0">
                <a:effectLst>
                  <a:outerShdw blurRad="38100" dist="38100" dir="2700000" algn="tl">
                    <a:srgbClr val="000000">
                      <a:alpha val="43137"/>
                    </a:srgbClr>
                  </a:outerShdw>
                </a:effectLst>
                <a:latin typeface="Berlin Sans FB Demi" panose="020E0802020502020306" pitchFamily="34" charset="0"/>
              </a:rPr>
              <a:t>   The appeal of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effectLst>
                  <a:outerShdw blurRad="38100" dist="38100" dir="2700000" algn="tl">
                    <a:srgbClr val="000000">
                      <a:alpha val="43137"/>
                    </a:srgbClr>
                  </a:outerShdw>
                </a:effectLst>
                <a:latin typeface="Berlin Sans FB Demi" panose="020E0802020502020306" pitchFamily="34" charset="0"/>
              </a:rPr>
              <a:t>   </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music and dance</a:t>
            </a:r>
            <a:endParaRPr lang="en-US"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466" y="152399"/>
            <a:ext cx="3910889" cy="2533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214312" y="2536477"/>
            <a:ext cx="12139613" cy="3600986"/>
          </a:xfrm>
          <a:prstGeom prst="rect">
            <a:avLst/>
          </a:prstGeom>
          <a:noFill/>
        </p:spPr>
        <p:txBody>
          <a:bodyPr wrap="square" rtlCol="0">
            <a:spAutoFit/>
          </a:bodyPr>
          <a:lstStyle/>
          <a:p>
            <a:r>
              <a:rPr lang="en-US" sz="4800" b="1" dirty="0" smtClean="0">
                <a:solidFill>
                  <a:schemeClr val="accent1">
                    <a:lumMod val="75000"/>
                  </a:schemeClr>
                </a:solidFill>
                <a:effectLst>
                  <a:outerShdw blurRad="38100" dist="38100" dir="2700000" algn="tl">
                    <a:srgbClr val="000000">
                      <a:alpha val="43137"/>
                    </a:srgbClr>
                  </a:outerShdw>
                </a:effectLst>
                <a:latin typeface="Berlin Sans FB Demi" panose="020E0802020502020306" pitchFamily="34" charset="0"/>
              </a:rPr>
              <a:t>Dramatic Productions</a:t>
            </a:r>
          </a:p>
          <a:p>
            <a:pPr marL="571500" indent="-571500">
              <a:buFont typeface="Arial" panose="020B0604020202020204" pitchFamily="34" charset="0"/>
              <a:buChar char="•"/>
            </a:pPr>
            <a:r>
              <a:rPr lang="en-US" sz="3600" b="1" dirty="0" smtClean="0">
                <a:effectLst>
                  <a:outerShdw blurRad="38100" dist="38100" dir="2700000" algn="tl">
                    <a:srgbClr val="000000">
                      <a:alpha val="43137"/>
                    </a:srgbClr>
                  </a:outerShdw>
                </a:effectLst>
                <a:latin typeface="Berlin Sans FB Demi" panose="020E0802020502020306" pitchFamily="34" charset="0"/>
              </a:rPr>
              <a:t>Have included music and dance throughout the ages</a:t>
            </a:r>
          </a:p>
          <a:p>
            <a:pPr marL="571500" indent="-571500">
              <a:buFont typeface="Arial" panose="020B0604020202020204" pitchFamily="34" charset="0"/>
              <a:buChar char="•"/>
            </a:pPr>
            <a:r>
              <a:rPr lang="en-US" sz="3600" b="1" dirty="0" smtClean="0">
                <a:effectLst>
                  <a:outerShdw blurRad="38100" dist="38100" dir="2700000" algn="tl">
                    <a:srgbClr val="000000">
                      <a:alpha val="43137"/>
                    </a:srgbClr>
                  </a:outerShdw>
                </a:effectLst>
                <a:latin typeface="Berlin Sans FB Demi" panose="020E0802020502020306" pitchFamily="34" charset="0"/>
              </a:rPr>
              <a:t>Drama, music and dance are all three performing arts</a:t>
            </a:r>
          </a:p>
          <a:p>
            <a:pPr marL="571500" indent="-571500">
              <a:buFont typeface="Arial" panose="020B0604020202020204" pitchFamily="34" charset="0"/>
              <a:buChar char="•"/>
            </a:pPr>
            <a:r>
              <a:rPr lang="en-US" sz="3600" b="1" dirty="0" smtClean="0">
                <a:effectLst>
                  <a:outerShdw blurRad="38100" dist="38100" dir="2700000" algn="tl">
                    <a:srgbClr val="000000">
                      <a:alpha val="43137"/>
                    </a:srgbClr>
                  </a:outerShdw>
                </a:effectLst>
                <a:latin typeface="Berlin Sans FB Demi" panose="020E0802020502020306" pitchFamily="34" charset="0"/>
              </a:rPr>
              <a:t>Singing and dancing have wide popular appeal</a:t>
            </a:r>
          </a:p>
          <a:p>
            <a:pPr marL="571500" indent="-571500">
              <a:buFont typeface="Arial" panose="020B0604020202020204" pitchFamily="34" charset="0"/>
              <a:buChar char="•"/>
            </a:pPr>
            <a:r>
              <a:rPr lang="en-US" sz="3600" b="1" dirty="0" smtClean="0">
                <a:effectLst>
                  <a:outerShdw blurRad="38100" dist="38100" dir="2700000" algn="tl">
                    <a:srgbClr val="000000">
                      <a:alpha val="43137"/>
                    </a:srgbClr>
                  </a:outerShdw>
                </a:effectLst>
                <a:latin typeface="Berlin Sans FB Demi" panose="020E0802020502020306" pitchFamily="34" charset="0"/>
              </a:rPr>
              <a:t>Drama, poetry, song and dance elevate ones emotions</a:t>
            </a:r>
          </a:p>
          <a:p>
            <a:pPr marL="571500" indent="-571500">
              <a:buFont typeface="Arial" panose="020B0604020202020204" pitchFamily="34" charset="0"/>
              <a:buChar char="•"/>
            </a:pP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87432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4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19276"/>
          </a:xfrm>
          <a:gradFill>
            <a:gsLst>
              <a:gs pos="3000">
                <a:schemeClr val="bg2">
                  <a:tint val="100000"/>
                  <a:shade val="0"/>
                  <a:satMod val="100000"/>
                </a:schemeClr>
              </a:gs>
              <a:gs pos="95000">
                <a:schemeClr val="bg2">
                  <a:shade val="100000"/>
                  <a:satMod val="100000"/>
                </a:schemeClr>
              </a:gs>
            </a:gsLst>
            <a:lin ang="5400000" scaled="0"/>
          </a:gradFill>
        </p:spPr>
        <p:txBody>
          <a:bodyPr>
            <a:normAutofit fontScale="90000"/>
          </a:bodyPr>
          <a:lstStyle/>
          <a:p>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r>
            <a:br>
              <a:rPr lang="en-US" sz="800" b="1" i="1" dirty="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3600" b="1" i="1" dirty="0" err="1" smtClean="0">
                <a:effectLst>
                  <a:outerShdw blurRad="38100" dist="38100" dir="2700000" algn="tl">
                    <a:srgbClr val="000000">
                      <a:alpha val="43137"/>
                    </a:srgbClr>
                  </a:outerShdw>
                </a:effectLst>
                <a:latin typeface="Berlin Sans FB Demi" panose="020E0802020502020306" pitchFamily="34" charset="0"/>
              </a:rPr>
              <a:t>oklahoma</a:t>
            </a:r>
            <a:r>
              <a:rPr lang="en-US" sz="3600" b="1" i="1" dirty="0" smtClean="0">
                <a:effectLst>
                  <a:outerShdw blurRad="38100" dist="38100" dir="2700000" algn="tl">
                    <a:srgbClr val="000000">
                      <a:alpha val="43137"/>
                    </a:srgbClr>
                  </a:outerShdw>
                </a:effectLst>
                <a:latin typeface="Berlin Sans FB Demi" panose="020E0802020502020306" pitchFamily="34" charset="0"/>
              </a:rPr>
              <a:t>!</a:t>
            </a:r>
            <a:br>
              <a:rPr lang="en-US" sz="3600" b="1" i="1" dirty="0" smtClean="0">
                <a:effectLst>
                  <a:outerShdw blurRad="38100" dist="38100" dir="2700000" algn="tl">
                    <a:srgbClr val="000000">
                      <a:alpha val="43137"/>
                    </a:srgbClr>
                  </a:outerShdw>
                </a:effectLst>
                <a:latin typeface="Berlin Sans FB Demi" panose="020E0802020502020306" pitchFamily="34" charset="0"/>
              </a:rPr>
            </a:br>
            <a:r>
              <a:rPr lang="en-US" b="1" i="1" dirty="0" smtClean="0">
                <a:effectLst>
                  <a:outerShdw blurRad="38100" dist="38100" dir="2700000" algn="tl">
                    <a:srgbClr val="000000">
                      <a:alpha val="43137"/>
                    </a:srgbClr>
                  </a:outerShdw>
                </a:effectLst>
                <a:latin typeface="Berlin Sans FB Demi" panose="020E0802020502020306" pitchFamily="34" charset="0"/>
              </a:rPr>
              <a:t> </a:t>
            </a:r>
            <a:r>
              <a:rPr lang="en-US" sz="31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Rodgers &amp; Hammerstein </a:t>
            </a:r>
            <a:r>
              <a:rPr lang="en-US" sz="31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(1943)</a:t>
            </a:r>
            <a:br>
              <a:rPr lang="en-US" sz="31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br>
            <a:r>
              <a:rPr lang="en-US" sz="31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r>
            <a:br>
              <a:rPr lang="en-US" sz="31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endParaRPr lang="en-US" sz="31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6" name="TextBox 5"/>
          <p:cNvSpPr txBox="1"/>
          <p:nvPr/>
        </p:nvSpPr>
        <p:spPr>
          <a:xfrm>
            <a:off x="258147" y="4207391"/>
            <a:ext cx="4686300" cy="2431435"/>
          </a:xfrm>
          <a:prstGeom prst="rect">
            <a:avLst/>
          </a:prstGeom>
          <a:noFill/>
        </p:spPr>
        <p:txBody>
          <a:bodyPr wrap="square" rtlCol="0">
            <a:spAutoFit/>
          </a:bodyPr>
          <a:lstStyle/>
          <a:p>
            <a:r>
              <a:rPr lang="en-US" sz="28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Agnes de Mille (1905-1995) </a:t>
            </a:r>
            <a:r>
              <a:rPr lang="en-US" sz="2800" b="1" dirty="0" smtClean="0">
                <a:effectLst>
                  <a:outerShdw blurRad="38100" dist="38100" dir="2700000" algn="tl">
                    <a:srgbClr val="000000">
                      <a:alpha val="43137"/>
                    </a:srgbClr>
                  </a:outerShdw>
                </a:effectLst>
                <a:latin typeface="Berlin Sans FB Demi" panose="020E0802020502020306" pitchFamily="34" charset="0"/>
              </a:rPr>
              <a:t>A</a:t>
            </a:r>
            <a:r>
              <a:rPr lang="en-US" sz="2400" b="1" dirty="0" smtClean="0">
                <a:effectLst>
                  <a:outerShdw blurRad="38100" dist="38100" dir="2700000" algn="tl">
                    <a:srgbClr val="000000">
                      <a:alpha val="43137"/>
                    </a:srgbClr>
                  </a:outerShdw>
                </a:effectLst>
                <a:latin typeface="Berlin Sans FB Demi" panose="020E0802020502020306" pitchFamily="34" charset="0"/>
              </a:rPr>
              <a:t> classical ballet choreographer introduced ballet as a crucial element that carried the story forward &amp; became part of the fabric of the musical.</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4447" y="2032549"/>
            <a:ext cx="7152303" cy="4768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47" y="1111766"/>
            <a:ext cx="4808538" cy="3095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723" y="112756"/>
            <a:ext cx="6233027" cy="3626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5821171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19276"/>
          </a:xfrm>
          <a:gradFill>
            <a:gsLst>
              <a:gs pos="3000">
                <a:schemeClr val="bg2">
                  <a:tint val="100000"/>
                  <a:shade val="0"/>
                  <a:satMod val="100000"/>
                </a:schemeClr>
              </a:gs>
              <a:gs pos="95000">
                <a:schemeClr val="bg2">
                  <a:shade val="100000"/>
                  <a:satMod val="100000"/>
                </a:schemeClr>
              </a:gs>
            </a:gsLst>
            <a:lin ang="5400000" scaled="0"/>
          </a:gradFill>
        </p:spPr>
        <p:txBody>
          <a:bodyPr>
            <a:normAutofit fontScale="90000"/>
          </a:bodyPr>
          <a:lstStyle/>
          <a:p>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a:effectLst>
                  <a:outerShdw blurRad="38100" dist="38100" dir="2700000" algn="tl">
                    <a:srgbClr val="000000">
                      <a:alpha val="43137"/>
                    </a:srgbClr>
                  </a:outerShdw>
                </a:effectLst>
                <a:latin typeface="Berlin Sans FB Demi" panose="020E0802020502020306" pitchFamily="34" charset="0"/>
              </a:rPr>
              <a:t/>
            </a:r>
            <a:br>
              <a:rPr lang="en-US" sz="800" b="1" i="1" dirty="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3600" b="1" i="1" dirty="0" err="1" smtClean="0">
                <a:effectLst>
                  <a:outerShdw blurRad="38100" dist="38100" dir="2700000" algn="tl">
                    <a:srgbClr val="000000">
                      <a:alpha val="43137"/>
                    </a:srgbClr>
                  </a:outerShdw>
                </a:effectLst>
                <a:latin typeface="Berlin Sans FB Demi" panose="020E0802020502020306" pitchFamily="34" charset="0"/>
              </a:rPr>
              <a:t>oklahoma</a:t>
            </a:r>
            <a:r>
              <a:rPr lang="en-US" sz="3600" b="1" i="1" dirty="0" smtClean="0">
                <a:effectLst>
                  <a:outerShdw blurRad="38100" dist="38100" dir="2700000" algn="tl">
                    <a:srgbClr val="000000">
                      <a:alpha val="43137"/>
                    </a:srgbClr>
                  </a:outerShdw>
                </a:effectLst>
                <a:latin typeface="Berlin Sans FB Demi" panose="020E0802020502020306" pitchFamily="34" charset="0"/>
              </a:rPr>
              <a:t>!</a:t>
            </a:r>
            <a:br>
              <a:rPr lang="en-US" sz="3600" b="1" i="1" dirty="0" smtClean="0">
                <a:effectLst>
                  <a:outerShdw blurRad="38100" dist="38100" dir="2700000" algn="tl">
                    <a:srgbClr val="000000">
                      <a:alpha val="43137"/>
                    </a:srgbClr>
                  </a:outerShdw>
                </a:effectLst>
                <a:latin typeface="Berlin Sans FB Demi" panose="020E0802020502020306" pitchFamily="34" charset="0"/>
              </a:rPr>
            </a:br>
            <a:r>
              <a:rPr lang="en-US" b="1" i="1" dirty="0" smtClean="0">
                <a:effectLst>
                  <a:outerShdw blurRad="38100" dist="38100" dir="2700000" algn="tl">
                    <a:srgbClr val="000000">
                      <a:alpha val="43137"/>
                    </a:srgbClr>
                  </a:outerShdw>
                </a:effectLst>
                <a:latin typeface="Berlin Sans FB Demi" panose="020E0802020502020306" pitchFamily="34" charset="0"/>
              </a:rPr>
              <a:t> </a:t>
            </a:r>
            <a:r>
              <a:rPr lang="en-US" sz="31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Rodgers &amp; Hammerstein </a:t>
            </a:r>
            <a:r>
              <a:rPr lang="en-US" sz="31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(1943)</a:t>
            </a:r>
            <a:br>
              <a:rPr lang="en-US" sz="31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br>
            <a:r>
              <a:rPr lang="en-US" sz="31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r>
            <a:br>
              <a:rPr lang="en-US" sz="31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endParaRPr lang="en-US" sz="31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6" name="TextBox 5"/>
          <p:cNvSpPr txBox="1"/>
          <p:nvPr/>
        </p:nvSpPr>
        <p:spPr>
          <a:xfrm>
            <a:off x="90152" y="1050823"/>
            <a:ext cx="9201150" cy="1200329"/>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latin typeface="Berlin Sans FB Demi" panose="020E0802020502020306" pitchFamily="34" charset="0"/>
              </a:rPr>
              <a:t>After </a:t>
            </a:r>
            <a:r>
              <a:rPr lang="en-US" sz="2400" b="1" i="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Oklahoma!</a:t>
            </a:r>
            <a:r>
              <a:rPr lang="en-US" sz="24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 </a:t>
            </a:r>
            <a:r>
              <a:rPr lang="en-US" sz="2400" b="1" dirty="0" smtClean="0">
                <a:effectLst>
                  <a:outerShdw blurRad="38100" dist="38100" dir="2700000" algn="tl">
                    <a:srgbClr val="000000">
                      <a:alpha val="43137"/>
                    </a:srgbClr>
                  </a:outerShdw>
                </a:effectLst>
                <a:latin typeface="Berlin Sans FB Demi" panose="020E0802020502020306" pitchFamily="34" charset="0"/>
              </a:rPr>
              <a:t>, American musicals could tackle any subject, </a:t>
            </a:r>
          </a:p>
          <a:p>
            <a:r>
              <a:rPr lang="en-US" sz="2400" b="1" dirty="0" smtClean="0">
                <a:effectLst>
                  <a:outerShdw blurRad="38100" dist="38100" dir="2700000" algn="tl">
                    <a:srgbClr val="000000">
                      <a:alpha val="43137"/>
                    </a:srgbClr>
                  </a:outerShdw>
                </a:effectLst>
                <a:latin typeface="Berlin Sans FB Demi" panose="020E0802020502020306" pitchFamily="34" charset="0"/>
              </a:rPr>
              <a:t>serious as well as frivolous, and present it as an integrated art form with acting, dancing and singing masterfully intertwined.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1727" y="100559"/>
            <a:ext cx="3181350" cy="2150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90152" y="2171581"/>
            <a:ext cx="6838950" cy="1384995"/>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Berlin Sans FB Demi" panose="020E0802020502020306" pitchFamily="34" charset="0"/>
              </a:rPr>
              <a:t>For</a:t>
            </a:r>
            <a:r>
              <a:rPr lang="en-US" sz="28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 Rodgers &amp; Hammerstein, </a:t>
            </a:r>
            <a:r>
              <a:rPr lang="en-US" sz="2800" b="1" i="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Oklahoma! </a:t>
            </a:r>
          </a:p>
          <a:p>
            <a:r>
              <a:rPr lang="en-US" sz="2800" b="1" dirty="0" smtClean="0">
                <a:effectLst>
                  <a:outerShdw blurRad="38100" dist="38100" dir="2700000" algn="tl">
                    <a:srgbClr val="000000">
                      <a:alpha val="43137"/>
                    </a:srgbClr>
                  </a:outerShdw>
                </a:effectLst>
                <a:latin typeface="Berlin Sans FB Demi" panose="020E0802020502020306" pitchFamily="34" charset="0"/>
              </a:rPr>
              <a:t>was the first in a long line of </a:t>
            </a:r>
          </a:p>
          <a:p>
            <a:r>
              <a:rPr lang="en-US" sz="2800" b="1" dirty="0" smtClean="0">
                <a:effectLst>
                  <a:outerShdw blurRad="38100" dist="38100" dir="2700000" algn="tl">
                    <a:srgbClr val="000000">
                      <a:alpha val="43137"/>
                    </a:srgbClr>
                  </a:outerShdw>
                </a:effectLst>
                <a:latin typeface="Berlin Sans FB Demi" panose="020E0802020502020306" pitchFamily="34" charset="0"/>
              </a:rPr>
              <a:t>successful musicals that included… </a:t>
            </a:r>
            <a:endParaRPr lang="en-US" sz="2800" b="1" dirty="0">
              <a:effectLst>
                <a:outerShdw blurRad="38100" dist="38100" dir="2700000" algn="tl">
                  <a:srgbClr val="000000">
                    <a:alpha val="43137"/>
                  </a:srgbClr>
                </a:outerShdw>
              </a:effectLst>
              <a:latin typeface="Berlin Sans FB Demi" panose="020E0802020502020306"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6940" y="2503769"/>
            <a:ext cx="2800350" cy="2100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22" y="4242700"/>
            <a:ext cx="4486218" cy="1970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2680" y="3556576"/>
            <a:ext cx="4016391" cy="2270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971" y="4468785"/>
            <a:ext cx="4706288" cy="2067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p:nvPr/>
        </p:nvSpPr>
        <p:spPr>
          <a:xfrm>
            <a:off x="8407461" y="2573466"/>
            <a:ext cx="2698689" cy="523220"/>
          </a:xfrm>
          <a:prstGeom prst="rect">
            <a:avLst/>
          </a:prstGeom>
          <a:noFill/>
        </p:spPr>
        <p:txBody>
          <a:bodyPr wrap="square" rtlCol="0">
            <a:spAutoFit/>
          </a:bodyPr>
          <a:lstStyle/>
          <a:p>
            <a:r>
              <a:rPr lang="en-US" sz="2800" b="1" i="1" dirty="0" smtClean="0">
                <a:effectLst>
                  <a:outerShdw blurRad="38100" dist="38100" dir="2700000" algn="tl">
                    <a:srgbClr val="000000">
                      <a:alpha val="43137"/>
                    </a:srgbClr>
                  </a:outerShdw>
                </a:effectLst>
              </a:rPr>
              <a:t>Carousel </a:t>
            </a:r>
            <a:r>
              <a:rPr lang="en-US" sz="2400" b="1" dirty="0" smtClean="0">
                <a:effectLst>
                  <a:outerShdw blurRad="38100" dist="38100" dir="2700000" algn="tl">
                    <a:srgbClr val="000000">
                      <a:alpha val="43137"/>
                    </a:srgbClr>
                  </a:outerShdw>
                </a:effectLst>
              </a:rPr>
              <a:t>(1945)</a:t>
            </a:r>
            <a:endParaRPr lang="en-US" sz="2400" b="1" dirty="0">
              <a:effectLst>
                <a:outerShdw blurRad="38100" dist="38100" dir="2700000" algn="tl">
                  <a:srgbClr val="000000">
                    <a:alpha val="43137"/>
                  </a:srgbClr>
                </a:outerShdw>
              </a:effectLst>
            </a:endParaRPr>
          </a:p>
        </p:txBody>
      </p:sp>
      <p:sp>
        <p:nvSpPr>
          <p:cNvPr id="15" name="TextBox 14"/>
          <p:cNvSpPr txBox="1"/>
          <p:nvPr/>
        </p:nvSpPr>
        <p:spPr>
          <a:xfrm>
            <a:off x="583024" y="4142367"/>
            <a:ext cx="2181225"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(1949)</a:t>
            </a:r>
            <a:endParaRPr lang="en-US" sz="2400" b="1" dirty="0">
              <a:effectLst>
                <a:outerShdw blurRad="38100" dist="38100" dir="2700000" algn="tl">
                  <a:srgbClr val="000000">
                    <a:alpha val="43137"/>
                  </a:srgbClr>
                </a:outerShdw>
              </a:effectLst>
            </a:endParaRPr>
          </a:p>
        </p:txBody>
      </p:sp>
      <p:sp>
        <p:nvSpPr>
          <p:cNvPr id="16" name="TextBox 15"/>
          <p:cNvSpPr txBox="1"/>
          <p:nvPr/>
        </p:nvSpPr>
        <p:spPr>
          <a:xfrm>
            <a:off x="5591175" y="5365045"/>
            <a:ext cx="1747502"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(1951)</a:t>
            </a:r>
            <a:endParaRPr lang="en-US" sz="2400" b="1" dirty="0">
              <a:effectLst>
                <a:outerShdw blurRad="38100" dist="38100" dir="2700000" algn="tl">
                  <a:srgbClr val="000000">
                    <a:alpha val="43137"/>
                  </a:srgbClr>
                </a:outerShdw>
              </a:effectLst>
            </a:endParaRPr>
          </a:p>
        </p:txBody>
      </p:sp>
      <p:sp>
        <p:nvSpPr>
          <p:cNvPr id="17" name="TextBox 16"/>
          <p:cNvSpPr txBox="1"/>
          <p:nvPr/>
        </p:nvSpPr>
        <p:spPr>
          <a:xfrm>
            <a:off x="8728917" y="4522873"/>
            <a:ext cx="1395748"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(1959)</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575490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19276"/>
          </a:xfrm>
          <a:gradFill>
            <a:gsLst>
              <a:gs pos="3000">
                <a:schemeClr val="bg2">
                  <a:tint val="100000"/>
                  <a:shade val="0"/>
                  <a:satMod val="100000"/>
                </a:schemeClr>
              </a:gs>
              <a:gs pos="95000">
                <a:schemeClr val="bg2">
                  <a:shade val="100000"/>
                  <a:satMod val="100000"/>
                </a:schemeClr>
              </a:gs>
            </a:gsLst>
            <a:lin ang="5400000" scaled="0"/>
          </a:gradFill>
        </p:spPr>
        <p:txBody>
          <a:bodyPr>
            <a:normAutofit fontScale="90000"/>
          </a:bodyPr>
          <a:lstStyle/>
          <a:p>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br>
              <a:rPr lang="en-US" sz="800" b="1" i="1" dirty="0" smtClean="0">
                <a:effectLst>
                  <a:outerShdw blurRad="38100" dist="38100" dir="2700000" algn="tl">
                    <a:srgbClr val="000000">
                      <a:alpha val="43137"/>
                    </a:srgbClr>
                  </a:outerShdw>
                </a:effectLst>
                <a:latin typeface="Berlin Sans FB Demi" panose="020E0802020502020306" pitchFamily="34" charset="0"/>
              </a:rPr>
            </a:b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b="1" dirty="0" smtClean="0">
                <a:effectLst>
                  <a:outerShdw blurRad="38100" dist="38100" dir="2700000" algn="tl">
                    <a:srgbClr val="000000">
                      <a:alpha val="43137"/>
                    </a:srgbClr>
                  </a:outerShdw>
                </a:effectLst>
                <a:latin typeface="Berlin Sans FB Demi" panose="020E0802020502020306" pitchFamily="34" charset="0"/>
              </a:rPr>
              <a:t>Choreography in musical theatre</a:t>
            </a:r>
            <a:r>
              <a:rPr lang="en-US" sz="3600" b="1" dirty="0" smtClean="0">
                <a:effectLst>
                  <a:outerShdw blurRad="38100" dist="38100" dir="2700000" algn="tl">
                    <a:srgbClr val="000000">
                      <a:alpha val="43137"/>
                    </a:srgbClr>
                  </a:outerShdw>
                </a:effectLst>
                <a:latin typeface="Berlin Sans FB Demi" panose="020E0802020502020306" pitchFamily="34" charset="0"/>
              </a:rPr>
              <a:t/>
            </a:r>
            <a:br>
              <a:rPr lang="en-US" sz="3600" b="1" dirty="0" smtClean="0">
                <a:effectLst>
                  <a:outerShdw blurRad="38100" dist="38100" dir="2700000" algn="tl">
                    <a:srgbClr val="000000">
                      <a:alpha val="43137"/>
                    </a:srgbClr>
                  </a:outerShdw>
                </a:effectLst>
                <a:latin typeface="Berlin Sans FB Demi" panose="020E0802020502020306" pitchFamily="34" charset="0"/>
              </a:rPr>
            </a:br>
            <a:r>
              <a:rPr lang="en-US" sz="3600" b="1" dirty="0" smtClean="0">
                <a:effectLst>
                  <a:outerShdw blurRad="38100" dist="38100" dir="2700000" algn="tl">
                    <a:srgbClr val="000000">
                      <a:alpha val="43137"/>
                    </a:srgbClr>
                  </a:outerShdw>
                </a:effectLst>
                <a:latin typeface="Berlin Sans FB Demi" panose="020E0802020502020306" pitchFamily="34" charset="0"/>
              </a:rPr>
              <a:t>  </a:t>
            </a:r>
            <a:r>
              <a:rPr lang="en-US" sz="3200" b="1" dirty="0" smtClean="0">
                <a:effectLst>
                  <a:outerShdw blurRad="38100" dist="38100" dir="2700000" algn="tl">
                    <a:srgbClr val="000000">
                      <a:alpha val="43137"/>
                    </a:srgbClr>
                  </a:outerShdw>
                </a:effectLst>
                <a:latin typeface="Berlin Sans FB Demi" panose="020E0802020502020306" pitchFamily="34" charset="0"/>
              </a:rPr>
              <a:t>encompassed many dance forms</a:t>
            </a:r>
            <a:br>
              <a:rPr lang="en-US" sz="3200" b="1" dirty="0" smtClean="0">
                <a:effectLst>
                  <a:outerShdw blurRad="38100" dist="38100" dir="2700000" algn="tl">
                    <a:srgbClr val="000000">
                      <a:alpha val="43137"/>
                    </a:srgbClr>
                  </a:outerShdw>
                </a:effectLst>
                <a:latin typeface="Berlin Sans FB Demi" panose="020E0802020502020306" pitchFamily="34" charset="0"/>
              </a:rPr>
            </a:b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r>
              <a:rPr lang="en-US" sz="27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from classical pirouettes to muscular leaps</a:t>
            </a:r>
            <a:br>
              <a:rPr lang="en-US" sz="27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27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and rapid-fire tap dancing  </a:t>
            </a:r>
            <a:endParaRPr lang="en-US" sz="27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079" y="2266950"/>
            <a:ext cx="6220211" cy="35689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3208" y="2883175"/>
            <a:ext cx="4634006" cy="37442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278" y="1200150"/>
            <a:ext cx="4779132" cy="3823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p:cNvSpPr txBox="1"/>
          <p:nvPr/>
        </p:nvSpPr>
        <p:spPr>
          <a:xfrm>
            <a:off x="126781" y="5621152"/>
            <a:ext cx="4200526" cy="830997"/>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Agnes de </a:t>
            </a:r>
            <a:r>
              <a:rPr lang="en-US" sz="2400" b="1" dirty="0" err="1" smtClean="0">
                <a:solidFill>
                  <a:srgbClr val="FFC000"/>
                </a:solidFill>
                <a:effectLst>
                  <a:outerShdw blurRad="38100" dist="38100" dir="2700000" algn="tl">
                    <a:srgbClr val="000000">
                      <a:alpha val="43137"/>
                    </a:srgbClr>
                  </a:outerShdw>
                </a:effectLst>
                <a:latin typeface="Berlin Sans FB Demi" panose="020E0802020502020306" pitchFamily="34" charset="0"/>
              </a:rPr>
              <a:t>Mille’s</a:t>
            </a:r>
            <a:r>
              <a:rPr lang="en-US" sz="24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 </a:t>
            </a:r>
            <a:r>
              <a:rPr lang="en-US" sz="20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(1905-1995) </a:t>
            </a:r>
            <a:r>
              <a:rPr lang="en-US" sz="2000" b="1" dirty="0" smtClean="0">
                <a:effectLst>
                  <a:outerShdw blurRad="38100" dist="38100" dir="2700000" algn="tl">
                    <a:srgbClr val="000000">
                      <a:alpha val="43137"/>
                    </a:srgbClr>
                  </a:outerShdw>
                </a:effectLst>
                <a:latin typeface="Berlin Sans FB Demi" panose="020E0802020502020306" pitchFamily="34" charset="0"/>
              </a:rPr>
              <a:t>C</a:t>
            </a:r>
            <a:r>
              <a:rPr lang="en-US" sz="2400" b="1" dirty="0" smtClean="0">
                <a:effectLst>
                  <a:outerShdw blurRad="38100" dist="38100" dir="2700000" algn="tl">
                    <a:srgbClr val="000000">
                      <a:alpha val="43137"/>
                    </a:srgbClr>
                  </a:outerShdw>
                </a:effectLst>
                <a:latin typeface="Berlin Sans FB Demi" panose="020E0802020502020306" pitchFamily="34" charset="0"/>
              </a:rPr>
              <a:t>lassical lifts and turns</a:t>
            </a:r>
            <a:endParaRPr lang="en-US" sz="2400" b="1" dirty="0">
              <a:effectLst>
                <a:outerShdw blurRad="38100" dist="38100" dir="2700000" algn="tl">
                  <a:srgbClr val="000000">
                    <a:alpha val="43137"/>
                  </a:srgbClr>
                </a:outerShdw>
              </a:effectLst>
              <a:latin typeface="Berlin Sans FB Demi" panose="020E0802020502020306" pitchFamily="34" charset="0"/>
            </a:endParaRPr>
          </a:p>
        </p:txBody>
      </p:sp>
      <p:sp>
        <p:nvSpPr>
          <p:cNvPr id="20" name="TextBox 19"/>
          <p:cNvSpPr txBox="1"/>
          <p:nvPr/>
        </p:nvSpPr>
        <p:spPr>
          <a:xfrm>
            <a:off x="5342103" y="1790276"/>
            <a:ext cx="4171950" cy="830997"/>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Jerome Robins’ </a:t>
            </a:r>
            <a:r>
              <a:rPr lang="en-US" sz="20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(1918-1999)</a:t>
            </a:r>
          </a:p>
          <a:p>
            <a:r>
              <a:rPr lang="en-US" sz="2400" b="1" dirty="0" smtClean="0">
                <a:effectLst>
                  <a:outerShdw blurRad="38100" dist="38100" dir="2700000" algn="tl">
                    <a:srgbClr val="000000">
                      <a:alpha val="43137"/>
                    </a:srgbClr>
                  </a:outerShdw>
                </a:effectLst>
                <a:latin typeface="Berlin Sans FB Demi" panose="020E0802020502020306" pitchFamily="34" charset="0"/>
              </a:rPr>
              <a:t>Energetic athleticism  </a:t>
            </a:r>
            <a:endParaRPr lang="en-US" sz="2400" b="1" dirty="0">
              <a:effectLst>
                <a:outerShdw blurRad="38100" dist="38100" dir="2700000" algn="tl">
                  <a:srgbClr val="000000">
                    <a:alpha val="43137"/>
                  </a:srgbClr>
                </a:outerShdw>
              </a:effectLst>
              <a:latin typeface="Berlin Sans FB Demi" panose="020E0802020502020306" pitchFamily="34" charset="0"/>
            </a:endParaRPr>
          </a:p>
        </p:txBody>
      </p:sp>
      <p:sp>
        <p:nvSpPr>
          <p:cNvPr id="21" name="TextBox 20"/>
          <p:cNvSpPr txBox="1"/>
          <p:nvPr/>
        </p:nvSpPr>
        <p:spPr>
          <a:xfrm>
            <a:off x="7218528" y="5224181"/>
            <a:ext cx="4819649" cy="830997"/>
          </a:xfrm>
          <a:prstGeom prst="rect">
            <a:avLst/>
          </a:prstGeom>
          <a:noFill/>
        </p:spPr>
        <p:txBody>
          <a:bodyPr wrap="square" rtlCol="0">
            <a:spAutoFit/>
          </a:bodyPr>
          <a:lstStyle/>
          <a:p>
            <a:pPr algn="r"/>
            <a:r>
              <a:rPr lang="en-US" sz="24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Bob Fosse’s </a:t>
            </a:r>
            <a:r>
              <a:rPr lang="en-US" sz="20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(1927-1987)</a:t>
            </a:r>
          </a:p>
          <a:p>
            <a:pPr algn="r"/>
            <a:r>
              <a:rPr lang="en-US" sz="2400" b="1" dirty="0" smtClean="0">
                <a:effectLst>
                  <a:outerShdw blurRad="38100" dist="38100" dir="2700000" algn="tl">
                    <a:srgbClr val="000000">
                      <a:alpha val="43137"/>
                    </a:srgbClr>
                  </a:outerShdw>
                </a:effectLst>
                <a:latin typeface="Berlin Sans FB Demi" panose="020E0802020502020306" pitchFamily="34" charset="0"/>
              </a:rPr>
              <a:t>Sharp, angular, eccentric moves</a:t>
            </a:r>
            <a:endParaRPr lang="en-US" sz="2400" b="1" dirty="0">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42664594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8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19276"/>
          </a:xfrm>
          <a:gradFill>
            <a:gsLst>
              <a:gs pos="3000">
                <a:schemeClr val="bg2">
                  <a:tint val="100000"/>
                  <a:shade val="0"/>
                  <a:satMod val="100000"/>
                </a:schemeClr>
              </a:gs>
              <a:gs pos="95000">
                <a:schemeClr val="bg2">
                  <a:shade val="100000"/>
                  <a:satMod val="100000"/>
                </a:schemeClr>
              </a:gs>
            </a:gsLst>
            <a:lin ang="5400000" scaled="0"/>
          </a:gradFill>
        </p:spPr>
        <p:txBody>
          <a:bodyPr>
            <a:normAutofit/>
          </a:bodyPr>
          <a:lstStyle/>
          <a:p>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b="1" dirty="0" smtClean="0">
                <a:effectLst>
                  <a:outerShdw blurRad="38100" dist="38100" dir="2700000" algn="tl">
                    <a:srgbClr val="000000">
                      <a:alpha val="43137"/>
                    </a:srgbClr>
                  </a:outerShdw>
                </a:effectLst>
                <a:latin typeface="Berlin Sans FB Demi" panose="020E0802020502020306" pitchFamily="34" charset="0"/>
              </a:rPr>
              <a:t>an outpouring of first-rate musicals</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in the 1940’s </a:t>
            </a:r>
            <a:r>
              <a:rPr lang="en-US" sz="36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and</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1950’s</a:t>
            </a:r>
            <a:r>
              <a:rPr lang="en-US" sz="3200" b="1" dirty="0" smtClean="0">
                <a:effectLst>
                  <a:outerShdw blurRad="38100" dist="38100" dir="2700000" algn="tl">
                    <a:srgbClr val="000000">
                      <a:alpha val="43137"/>
                    </a:srgbClr>
                  </a:outerShdw>
                </a:effectLst>
                <a:latin typeface="Berlin Sans FB Demi" panose="020E0802020502020306" pitchFamily="34" charset="0"/>
              </a:rPr>
              <a:t/>
            </a:r>
            <a:br>
              <a:rPr lang="en-US" sz="3200" b="1" dirty="0" smtClean="0">
                <a:effectLst>
                  <a:outerShdw blurRad="38100" dist="38100" dir="2700000" algn="tl">
                    <a:srgbClr val="000000">
                      <a:alpha val="43137"/>
                    </a:srgbClr>
                  </a:outerShdw>
                </a:effectLst>
                <a:latin typeface="Berlin Sans FB Demi" panose="020E0802020502020306" pitchFamily="34" charset="0"/>
              </a:rPr>
            </a:br>
            <a:endParaRPr lang="en-US" sz="27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04" y="1304477"/>
            <a:ext cx="2239994" cy="3190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255" y="3945396"/>
            <a:ext cx="2649308" cy="2640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8455" y="1344223"/>
            <a:ext cx="2077545" cy="3119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7547" y="2213989"/>
            <a:ext cx="2395474" cy="35858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446" y="783768"/>
            <a:ext cx="2245789" cy="3368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6599" y="3962755"/>
            <a:ext cx="3706712" cy="2432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264756" y="4095242"/>
            <a:ext cx="1171575" cy="400110"/>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latin typeface="Berlin Sans FB Demi" panose="020E0802020502020306" pitchFamily="34" charset="0"/>
              </a:rPr>
              <a:t>1946</a:t>
            </a:r>
            <a:endParaRPr lang="en-US" sz="2000" b="1" dirty="0">
              <a:effectLst>
                <a:outerShdw blurRad="38100" dist="38100" dir="2700000" algn="tl">
                  <a:srgbClr val="000000">
                    <a:alpha val="43137"/>
                  </a:srgbClr>
                </a:outerShdw>
              </a:effectLst>
              <a:latin typeface="Berlin Sans FB Demi" panose="020E0802020502020306" pitchFamily="34" charset="0"/>
            </a:endParaRPr>
          </a:p>
        </p:txBody>
      </p:sp>
      <p:sp>
        <p:nvSpPr>
          <p:cNvPr id="12" name="TextBox 11"/>
          <p:cNvSpPr txBox="1"/>
          <p:nvPr/>
        </p:nvSpPr>
        <p:spPr>
          <a:xfrm>
            <a:off x="2395698" y="6221363"/>
            <a:ext cx="1160544" cy="400110"/>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latin typeface="Berlin Sans FB Demi" panose="020E0802020502020306" pitchFamily="34" charset="0"/>
              </a:rPr>
              <a:t>1948</a:t>
            </a:r>
            <a:endParaRPr lang="en-US" sz="2000" b="1" dirty="0">
              <a:effectLst>
                <a:outerShdw blurRad="38100" dist="38100" dir="2700000" algn="tl">
                  <a:srgbClr val="000000">
                    <a:alpha val="43137"/>
                  </a:srgbClr>
                </a:outerShdw>
              </a:effectLst>
              <a:latin typeface="Berlin Sans FB Demi" panose="020E0802020502020306" pitchFamily="34" charset="0"/>
            </a:endParaRPr>
          </a:p>
        </p:txBody>
      </p:sp>
      <p:sp>
        <p:nvSpPr>
          <p:cNvPr id="13" name="TextBox 12"/>
          <p:cNvSpPr txBox="1"/>
          <p:nvPr/>
        </p:nvSpPr>
        <p:spPr>
          <a:xfrm>
            <a:off x="5239356" y="1302519"/>
            <a:ext cx="1214629" cy="400110"/>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latin typeface="Berlin Sans FB Demi" panose="020E0802020502020306" pitchFamily="34" charset="0"/>
              </a:rPr>
              <a:t>1950</a:t>
            </a:r>
            <a:endParaRPr lang="en-US" sz="2000" b="1" dirty="0">
              <a:effectLst>
                <a:outerShdw blurRad="38100" dist="38100" dir="2700000" algn="tl">
                  <a:srgbClr val="000000">
                    <a:alpha val="43137"/>
                  </a:srgbClr>
                </a:outerShdw>
              </a:effectLst>
              <a:latin typeface="Berlin Sans FB Demi" panose="020E0802020502020306" pitchFamily="34" charset="0"/>
            </a:endParaRPr>
          </a:p>
        </p:txBody>
      </p:sp>
      <p:sp>
        <p:nvSpPr>
          <p:cNvPr id="14" name="TextBox 13"/>
          <p:cNvSpPr txBox="1"/>
          <p:nvPr/>
        </p:nvSpPr>
        <p:spPr>
          <a:xfrm>
            <a:off x="6368878" y="4495352"/>
            <a:ext cx="1276350" cy="400110"/>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latin typeface="Berlin Sans FB Demi" panose="020E0802020502020306" pitchFamily="34" charset="0"/>
              </a:rPr>
              <a:t>1956</a:t>
            </a:r>
            <a:endParaRPr lang="en-US" sz="2000" b="1" dirty="0">
              <a:effectLst>
                <a:outerShdw blurRad="38100" dist="38100" dir="2700000" algn="tl">
                  <a:srgbClr val="000000">
                    <a:alpha val="43137"/>
                  </a:srgbClr>
                </a:outerShdw>
              </a:effectLst>
              <a:latin typeface="Berlin Sans FB Demi" panose="020E0802020502020306" pitchFamily="34" charset="0"/>
            </a:endParaRPr>
          </a:p>
        </p:txBody>
      </p:sp>
      <p:sp>
        <p:nvSpPr>
          <p:cNvPr id="15" name="TextBox 14"/>
          <p:cNvSpPr txBox="1"/>
          <p:nvPr/>
        </p:nvSpPr>
        <p:spPr>
          <a:xfrm>
            <a:off x="11307282" y="3267075"/>
            <a:ext cx="914400" cy="400110"/>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latin typeface="Berlin Sans FB Demi" panose="020E0802020502020306" pitchFamily="34" charset="0"/>
              </a:rPr>
              <a:t>1957</a:t>
            </a:r>
            <a:endParaRPr lang="en-US" sz="2000" b="1" dirty="0">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99901755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4000">
              <a:schemeClr val="bg2">
                <a:tint val="100000"/>
                <a:shade val="0"/>
                <a:satMod val="100000"/>
              </a:schemeClr>
            </a:gs>
            <a:gs pos="95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19276"/>
          </a:xfrm>
          <a:gradFill>
            <a:gsLst>
              <a:gs pos="3000">
                <a:schemeClr val="bg2">
                  <a:tint val="100000"/>
                  <a:shade val="0"/>
                  <a:satMod val="100000"/>
                </a:schemeClr>
              </a:gs>
              <a:gs pos="95000">
                <a:schemeClr val="bg2">
                  <a:shade val="100000"/>
                  <a:satMod val="100000"/>
                </a:schemeClr>
              </a:gs>
            </a:gsLst>
            <a:lin ang="5400000" scaled="0"/>
          </a:gradFill>
        </p:spPr>
        <p:txBody>
          <a:bodyPr>
            <a:normAutofit/>
          </a:bodyPr>
          <a:lstStyle/>
          <a:p>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800" b="1" i="1" dirty="0" smtClean="0">
                <a:effectLst>
                  <a:outerShdw blurRad="38100" dist="38100" dir="2700000" algn="tl">
                    <a:srgbClr val="000000">
                      <a:alpha val="43137"/>
                    </a:srgbClr>
                  </a:outerShdw>
                </a:effectLst>
                <a:latin typeface="Berlin Sans FB Demi" panose="020E0802020502020306" pitchFamily="34" charset="0"/>
              </a:rPr>
              <a:t>            </a:t>
            </a:r>
            <a:r>
              <a:rPr lang="en-US" sz="4400" b="1" dirty="0" smtClean="0">
                <a:effectLst>
                  <a:outerShdw blurRad="38100" dist="38100" dir="2700000" algn="tl">
                    <a:srgbClr val="000000">
                      <a:alpha val="43137"/>
                    </a:srgbClr>
                  </a:outerShdw>
                </a:effectLst>
                <a:latin typeface="Berlin Sans FB Demi" panose="020E0802020502020306" pitchFamily="34" charset="0"/>
              </a:rPr>
              <a:t>musicals</a:t>
            </a:r>
            <a:r>
              <a:rPr lang="en-US" b="1" dirty="0" smtClean="0">
                <a:effectLst>
                  <a:outerShdw blurRad="38100" dist="38100" dir="2700000" algn="tl">
                    <a:srgbClr val="000000">
                      <a:alpha val="43137"/>
                    </a:srgbClr>
                  </a:outerShdw>
                </a:effectLst>
                <a:latin typeface="Berlin Sans FB Demi" panose="020E0802020502020306" pitchFamily="34" charset="0"/>
              </a:rPr>
              <a:t>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r>
              <a:rPr lang="en-US" sz="36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from the </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1</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960’s </a:t>
            </a:r>
            <a:r>
              <a:rPr lang="en-US" sz="36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through the </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1980’s</a:t>
            </a:r>
            <a:r>
              <a:rPr lang="en-US" sz="3200" b="1" dirty="0" smtClean="0">
                <a:effectLst>
                  <a:outerShdw blurRad="38100" dist="38100" dir="2700000" algn="tl">
                    <a:srgbClr val="000000">
                      <a:alpha val="43137"/>
                    </a:srgbClr>
                  </a:outerShdw>
                </a:effectLst>
                <a:latin typeface="Berlin Sans FB Demi" panose="020E0802020502020306" pitchFamily="34" charset="0"/>
              </a:rPr>
              <a:t/>
            </a:r>
            <a:br>
              <a:rPr lang="en-US" sz="3200" b="1" dirty="0" smtClean="0">
                <a:effectLst>
                  <a:outerShdw blurRad="38100" dist="38100" dir="2700000" algn="tl">
                    <a:srgbClr val="000000">
                      <a:alpha val="43137"/>
                    </a:srgbClr>
                  </a:outerShdw>
                </a:effectLst>
                <a:latin typeface="Berlin Sans FB Demi" panose="020E0802020502020306" pitchFamily="34" charset="0"/>
              </a:rPr>
            </a:br>
            <a:endParaRPr lang="en-US" sz="27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9" name="TextBox 8"/>
          <p:cNvSpPr txBox="1"/>
          <p:nvPr/>
        </p:nvSpPr>
        <p:spPr>
          <a:xfrm>
            <a:off x="342900" y="5171024"/>
            <a:ext cx="11506200" cy="1384995"/>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Berlin Sans FB Demi" panose="020E0802020502020306" pitchFamily="34" charset="0"/>
              </a:rPr>
              <a:t>Many believe that the </a:t>
            </a:r>
            <a:r>
              <a:rPr lang="en-US" sz="28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last musical of the Golden Era of book musicals </a:t>
            </a:r>
            <a:r>
              <a:rPr lang="en-US" sz="2800" b="1" dirty="0" smtClean="0">
                <a:effectLst>
                  <a:outerShdw blurRad="38100" dist="38100" dir="2700000" algn="tl">
                    <a:srgbClr val="000000">
                      <a:alpha val="43137"/>
                    </a:srgbClr>
                  </a:outerShdw>
                </a:effectLst>
                <a:latin typeface="Berlin Sans FB Demi" panose="020E0802020502020306" pitchFamily="34" charset="0"/>
              </a:rPr>
              <a:t>is </a:t>
            </a:r>
            <a:r>
              <a:rPr lang="en-US" sz="2800" b="1" i="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Fiddler On the Roof </a:t>
            </a:r>
            <a:r>
              <a:rPr lang="en-US" sz="2800" b="1" dirty="0" smtClean="0">
                <a:effectLst>
                  <a:outerShdw blurRad="38100" dist="38100" dir="2700000" algn="tl">
                    <a:srgbClr val="000000">
                      <a:alpha val="43137"/>
                    </a:srgbClr>
                  </a:outerShdw>
                </a:effectLst>
                <a:latin typeface="Berlin Sans FB Demi" panose="020E0802020502020306" pitchFamily="34" charset="0"/>
              </a:rPr>
              <a:t>with music by Jerry Bock ( b.1928), lyrics by Sheldon </a:t>
            </a:r>
            <a:r>
              <a:rPr lang="en-US" sz="2800" b="1" dirty="0" err="1" smtClean="0">
                <a:effectLst>
                  <a:outerShdw blurRad="38100" dist="38100" dir="2700000" algn="tl">
                    <a:srgbClr val="000000">
                      <a:alpha val="43137"/>
                    </a:srgbClr>
                  </a:outerShdw>
                </a:effectLst>
                <a:latin typeface="Berlin Sans FB Demi" panose="020E0802020502020306" pitchFamily="34" charset="0"/>
              </a:rPr>
              <a:t>Harnick</a:t>
            </a:r>
            <a:r>
              <a:rPr lang="en-US" sz="2800" b="1" dirty="0" smtClean="0">
                <a:effectLst>
                  <a:outerShdw blurRad="38100" dist="38100" dir="2700000" algn="tl">
                    <a:srgbClr val="000000">
                      <a:alpha val="43137"/>
                    </a:srgbClr>
                  </a:outerShdw>
                </a:effectLst>
                <a:latin typeface="Berlin Sans FB Demi" panose="020E0802020502020306" pitchFamily="34" charset="0"/>
              </a:rPr>
              <a:t> (b.1924), and book by Joseph Stein (1912-2010).</a:t>
            </a:r>
            <a:endParaRPr lang="en-US" sz="2800" b="1" dirty="0">
              <a:effectLst>
                <a:outerShdw blurRad="38100" dist="38100" dir="2700000" algn="tl">
                  <a:srgbClr val="000000">
                    <a:alpha val="43137"/>
                  </a:srgbClr>
                </a:outerShdw>
              </a:effectLst>
              <a:latin typeface="Berlin Sans FB Demi" panose="020E0802020502020306"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122" y="1447625"/>
            <a:ext cx="4588932" cy="2581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5788" y="2585511"/>
            <a:ext cx="3881438" cy="2550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6146" y="1361725"/>
            <a:ext cx="3899960" cy="2599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3429000" y="1420841"/>
            <a:ext cx="1624013" cy="646331"/>
          </a:xfrm>
          <a:prstGeom prst="rect">
            <a:avLst/>
          </a:prstGeom>
          <a:noFill/>
        </p:spPr>
        <p:txBody>
          <a:bodyPr wrap="square" rtlCol="0">
            <a:spAutoFit/>
          </a:bodyPr>
          <a:lstStyle/>
          <a:p>
            <a:r>
              <a:rPr lang="en-US" sz="36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1964</a:t>
            </a:r>
            <a:endParaRPr lang="en-US" sz="3600" b="1" dirty="0">
              <a:solidFill>
                <a:srgbClr val="FFC000"/>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641280404"/>
      </p:ext>
    </p:extLst>
  </p:cSld>
  <p:clrMapOvr>
    <a:masterClrMapping/>
  </p:clrMapOvr>
  <p:transition spd="slow">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8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19276"/>
          </a:xfrm>
          <a:gradFill>
            <a:gsLst>
              <a:gs pos="3000">
                <a:schemeClr val="bg2">
                  <a:tint val="100000"/>
                  <a:shade val="0"/>
                  <a:satMod val="100000"/>
                </a:schemeClr>
              </a:gs>
              <a:gs pos="95000">
                <a:schemeClr val="bg2">
                  <a:shade val="100000"/>
                  <a:satMod val="100000"/>
                </a:schemeClr>
              </a:gs>
            </a:gsLst>
            <a:lin ang="5400000" scaled="0"/>
          </a:gradFill>
        </p:spPr>
        <p:txBody>
          <a:bodyPr>
            <a:normAutofit/>
          </a:bodyPr>
          <a:lstStyle/>
          <a:p>
            <a:r>
              <a:rPr lang="en-US" sz="4400" b="1" dirty="0" smtClean="0">
                <a:effectLst>
                  <a:outerShdw blurRad="38100" dist="38100" dir="2700000" algn="tl">
                    <a:srgbClr val="000000">
                      <a:alpha val="43137"/>
                    </a:srgbClr>
                  </a:outerShdw>
                </a:effectLst>
                <a:latin typeface="Berlin Sans FB Demi" panose="020E0802020502020306" pitchFamily="34" charset="0"/>
              </a:rPr>
              <a:t>  Fiddler on the roof</a:t>
            </a:r>
            <a:r>
              <a:rPr lang="en-US" b="1" dirty="0" smtClean="0">
                <a:effectLst>
                  <a:outerShdw blurRad="38100" dist="38100" dir="2700000" algn="tl">
                    <a:srgbClr val="000000">
                      <a:alpha val="43137"/>
                    </a:srgbClr>
                  </a:outerShdw>
                </a:effectLst>
                <a:latin typeface="Berlin Sans FB Demi" panose="020E0802020502020306" pitchFamily="34" charset="0"/>
              </a:rPr>
              <a:t>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endParaRPr lang="en-US" sz="27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9" name="TextBox 8"/>
          <p:cNvSpPr txBox="1"/>
          <p:nvPr/>
        </p:nvSpPr>
        <p:spPr>
          <a:xfrm>
            <a:off x="266700" y="4376060"/>
            <a:ext cx="11849100" cy="2246769"/>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Berlin Sans FB Demi" panose="020E0802020502020306" pitchFamily="34" charset="0"/>
              </a:rPr>
              <a:t>A story about a Jewish family </a:t>
            </a:r>
          </a:p>
          <a:p>
            <a:r>
              <a:rPr lang="en-US" sz="2800" b="1" dirty="0" smtClean="0">
                <a:effectLst>
                  <a:outerShdw blurRad="38100" dist="38100" dir="2700000" algn="tl">
                    <a:srgbClr val="000000">
                      <a:alpha val="43137"/>
                    </a:srgbClr>
                  </a:outerShdw>
                </a:effectLst>
                <a:latin typeface="Berlin Sans FB Demi" panose="020E0802020502020306" pitchFamily="34" charset="0"/>
              </a:rPr>
              <a:t>whose father tries to uphold the </a:t>
            </a:r>
          </a:p>
          <a:p>
            <a:r>
              <a:rPr lang="en-US" sz="2800" b="1" dirty="0" smtClean="0">
                <a:effectLst>
                  <a:outerShdw blurRad="38100" dist="38100" dir="2700000" algn="tl">
                    <a:srgbClr val="000000">
                      <a:alpha val="43137"/>
                    </a:srgbClr>
                  </a:outerShdw>
                </a:effectLst>
                <a:latin typeface="Berlin Sans FB Demi" panose="020E0802020502020306" pitchFamily="34" charset="0"/>
              </a:rPr>
              <a:t>traditions of the past in a small village in Russia. </a:t>
            </a:r>
          </a:p>
          <a:p>
            <a:r>
              <a:rPr lang="en-US" sz="2800" b="1" dirty="0" smtClean="0">
                <a:effectLst>
                  <a:outerShdw blurRad="38100" dist="38100" dir="2700000" algn="tl">
                    <a:srgbClr val="000000">
                      <a:alpha val="43137"/>
                    </a:srgbClr>
                  </a:outerShdw>
                </a:effectLst>
                <a:latin typeface="Berlin Sans FB Demi" panose="020E0802020502020306" pitchFamily="34" charset="0"/>
              </a:rPr>
              <a:t>It is in </a:t>
            </a:r>
            <a:r>
              <a:rPr lang="en-US" sz="2800" b="1" dirty="0" err="1" smtClean="0">
                <a:effectLst>
                  <a:outerShdw blurRad="38100" dist="38100" dir="2700000" algn="tl">
                    <a:srgbClr val="000000">
                      <a:alpha val="43137"/>
                    </a:srgbClr>
                  </a:outerShdw>
                </a:effectLst>
                <a:latin typeface="Berlin Sans FB Demi" panose="020E0802020502020306" pitchFamily="34" charset="0"/>
              </a:rPr>
              <a:t>Anatevka</a:t>
            </a:r>
            <a:r>
              <a:rPr lang="en-US" sz="2800" b="1" dirty="0" smtClean="0">
                <a:effectLst>
                  <a:outerShdw blurRad="38100" dist="38100" dir="2700000" algn="tl">
                    <a:srgbClr val="000000">
                      <a:alpha val="43137"/>
                    </a:srgbClr>
                  </a:outerShdw>
                </a:effectLst>
                <a:latin typeface="Berlin Sans FB Demi" panose="020E0802020502020306" pitchFamily="34" charset="0"/>
              </a:rPr>
              <a:t>, where the Jewish community faces </a:t>
            </a:r>
          </a:p>
          <a:p>
            <a:r>
              <a:rPr lang="en-US" sz="2800" b="1" dirty="0" smtClean="0">
                <a:effectLst>
                  <a:outerShdw blurRad="38100" dist="38100" dir="2700000" algn="tl">
                    <a:srgbClr val="000000">
                      <a:alpha val="43137"/>
                    </a:srgbClr>
                  </a:outerShdw>
                </a:effectLst>
                <a:latin typeface="Berlin Sans FB Demi" panose="020E0802020502020306" pitchFamily="34" charset="0"/>
              </a:rPr>
              <a:t>persecution and organized massacre or genocide.</a:t>
            </a:r>
            <a:endParaRPr lang="en-US" sz="2800" b="1" dirty="0">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256" y="168636"/>
            <a:ext cx="5438775" cy="3263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477" y="909637"/>
            <a:ext cx="5184608" cy="3491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1843" y="2534834"/>
            <a:ext cx="3290888" cy="24654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8284" y="3307509"/>
            <a:ext cx="3515747" cy="2327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073211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6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19276"/>
          </a:xfrm>
          <a:gradFill>
            <a:gsLst>
              <a:gs pos="3000">
                <a:schemeClr val="bg2">
                  <a:tint val="100000"/>
                  <a:shade val="0"/>
                  <a:satMod val="100000"/>
                </a:schemeClr>
              </a:gs>
              <a:gs pos="95000">
                <a:schemeClr val="bg2">
                  <a:shade val="100000"/>
                  <a:satMod val="100000"/>
                </a:schemeClr>
              </a:gs>
            </a:gsLst>
            <a:lin ang="5400000" scaled="0"/>
          </a:gradFill>
        </p:spPr>
        <p:txBody>
          <a:bodyPr>
            <a:normAutofit/>
          </a:bodyPr>
          <a:lstStyle/>
          <a:p>
            <a:r>
              <a:rPr lang="en-US" sz="4400" b="1" dirty="0" smtClean="0">
                <a:effectLst>
                  <a:outerShdw blurRad="38100" dist="38100" dir="2700000" algn="tl">
                    <a:srgbClr val="000000">
                      <a:alpha val="43137"/>
                    </a:srgbClr>
                  </a:outerShdw>
                </a:effectLst>
                <a:latin typeface="Berlin Sans FB Demi" panose="020E0802020502020306" pitchFamily="34" charset="0"/>
              </a:rPr>
              <a:t>                    changes in American musicals</a:t>
            </a:r>
            <a:br>
              <a:rPr lang="en-US" sz="4400"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effectLst>
                  <a:outerShdw blurRad="38100" dist="38100" dir="2700000" algn="tl">
                    <a:srgbClr val="000000">
                      <a:alpha val="43137"/>
                    </a:srgbClr>
                  </a:outerShdw>
                </a:effectLst>
                <a:latin typeface="Berlin Sans FB Demi" panose="020E0802020502020306" pitchFamily="34" charset="0"/>
              </a:rPr>
              <a:t>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endParaRPr lang="en-US" sz="27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9" name="TextBox 8"/>
          <p:cNvSpPr txBox="1"/>
          <p:nvPr/>
        </p:nvSpPr>
        <p:spPr>
          <a:xfrm>
            <a:off x="171450" y="3816709"/>
            <a:ext cx="11849100" cy="2677656"/>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Berlin Sans FB Demi" panose="020E0802020502020306" pitchFamily="34" charset="0"/>
              </a:rPr>
              <a:t>In 1967 a new musical began</a:t>
            </a:r>
          </a:p>
          <a:p>
            <a:r>
              <a:rPr lang="en-US" sz="2800" b="1" dirty="0" smtClean="0">
                <a:effectLst>
                  <a:outerShdw blurRad="38100" dist="38100" dir="2700000" algn="tl">
                    <a:srgbClr val="000000">
                      <a:alpha val="43137"/>
                    </a:srgbClr>
                  </a:outerShdw>
                </a:effectLst>
                <a:latin typeface="Berlin Sans FB Demi" panose="020E0802020502020306" pitchFamily="34" charset="0"/>
              </a:rPr>
              <a:t>a new trend of a celebration of the informal, anti-establishment lifestyle of young people in the 1960’s called </a:t>
            </a:r>
            <a:r>
              <a:rPr lang="en-US" sz="2800" b="1" i="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HAIR. </a:t>
            </a:r>
            <a:r>
              <a:rPr lang="en-US" sz="2800" b="1" dirty="0" smtClean="0">
                <a:effectLst>
                  <a:outerShdw blurRad="38100" dist="38100" dir="2700000" algn="tl">
                    <a:srgbClr val="000000">
                      <a:alpha val="43137"/>
                    </a:srgbClr>
                  </a:outerShdw>
                </a:effectLst>
                <a:latin typeface="Berlin Sans FB Demi" panose="020E0802020502020306" pitchFamily="34" charset="0"/>
              </a:rPr>
              <a:t>It had no real story line and represented a radical departure from the book musicals that had dominated the scene for the previous 25 years. After </a:t>
            </a:r>
            <a:r>
              <a:rPr lang="en-US" sz="2800" b="1" i="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HAIR,</a:t>
            </a:r>
            <a:r>
              <a:rPr lang="en-US" sz="2800" b="1" dirty="0" smtClean="0">
                <a:effectLst>
                  <a:outerShdw blurRad="38100" dist="38100" dir="2700000" algn="tl">
                    <a:srgbClr val="000000">
                      <a:alpha val="43137"/>
                    </a:srgbClr>
                  </a:outerShdw>
                </a:effectLst>
                <a:latin typeface="Berlin Sans FB Demi" panose="020E0802020502020306" pitchFamily="34" charset="0"/>
              </a:rPr>
              <a:t> musicals became increasingly fragmented with few but notable exceptions. </a:t>
            </a:r>
            <a:endParaRPr lang="en-US" sz="2800" b="1" dirty="0">
              <a:effectLst>
                <a:outerShdw blurRad="38100" dist="38100" dir="2700000" algn="tl">
                  <a:srgbClr val="000000">
                    <a:alpha val="43137"/>
                  </a:srgbClr>
                </a:outerShdw>
              </a:effectLst>
              <a:latin typeface="Berlin Sans FB Demi" panose="020E0802020502020306"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75" y="719137"/>
            <a:ext cx="4324350" cy="2982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0450" y="909637"/>
            <a:ext cx="5216525" cy="3336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53824571"/>
      </p:ext>
    </p:extLst>
  </p:cSld>
  <p:clrMapOvr>
    <a:masterClrMapping/>
  </p:clrMapOvr>
  <p:transition spd="slow">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7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19276"/>
          </a:xfrm>
          <a:gradFill>
            <a:gsLst>
              <a:gs pos="3000">
                <a:schemeClr val="bg2">
                  <a:tint val="100000"/>
                  <a:shade val="0"/>
                  <a:satMod val="100000"/>
                </a:schemeClr>
              </a:gs>
              <a:gs pos="95000">
                <a:schemeClr val="bg2">
                  <a:shade val="100000"/>
                  <a:satMod val="100000"/>
                </a:schemeClr>
              </a:gs>
            </a:gsLst>
            <a:lin ang="5400000" scaled="0"/>
          </a:gradFill>
        </p:spPr>
        <p:txBody>
          <a:bodyPr>
            <a:normAutofit fontScale="90000"/>
          </a:bodyPr>
          <a:lstStyle/>
          <a:p>
            <a:r>
              <a:rPr lang="en-US" sz="4400" b="1" dirty="0" smtClean="0">
                <a:effectLst>
                  <a:outerShdw blurRad="38100" dist="38100" dir="2700000" algn="tl">
                    <a:srgbClr val="000000">
                      <a:alpha val="43137"/>
                    </a:srgbClr>
                  </a:outerShdw>
                </a:effectLst>
                <a:latin typeface="Berlin Sans FB Demi" panose="020E0802020502020306" pitchFamily="34" charset="0"/>
              </a:rPr>
              <a:t>                     </a:t>
            </a:r>
            <a:br>
              <a:rPr lang="en-US" sz="4400" b="1" dirty="0" smtClean="0">
                <a:effectLst>
                  <a:outerShdw blurRad="38100" dist="38100" dir="2700000" algn="tl">
                    <a:srgbClr val="000000">
                      <a:alpha val="43137"/>
                    </a:srgbClr>
                  </a:outerShdw>
                </a:effectLst>
                <a:latin typeface="Berlin Sans FB Demi" panose="020E0802020502020306" pitchFamily="34" charset="0"/>
              </a:rPr>
            </a:br>
            <a:r>
              <a:rPr lang="en-US" sz="4400" b="1" dirty="0">
                <a:effectLst>
                  <a:outerShdw blurRad="38100" dist="38100" dir="2700000" algn="tl">
                    <a:srgbClr val="000000">
                      <a:alpha val="43137"/>
                    </a:srgbClr>
                  </a:outerShdw>
                </a:effectLst>
                <a:latin typeface="Berlin Sans FB Demi" panose="020E0802020502020306" pitchFamily="34" charset="0"/>
              </a:rPr>
              <a:t> </a:t>
            </a:r>
            <a:r>
              <a:rPr lang="en-US" sz="4400" b="1" dirty="0" smtClean="0">
                <a:effectLst>
                  <a:outerShdw blurRad="38100" dist="38100" dir="2700000" algn="tl">
                    <a:srgbClr val="000000">
                      <a:alpha val="43137"/>
                    </a:srgbClr>
                  </a:outerShdw>
                </a:effectLst>
                <a:latin typeface="Berlin Sans FB Demi" panose="020E0802020502020306" pitchFamily="34" charset="0"/>
              </a:rPr>
              <a:t>                     </a:t>
            </a:r>
            <a:br>
              <a:rPr lang="en-US" sz="4400" b="1" dirty="0" smtClean="0">
                <a:effectLst>
                  <a:outerShdw blurRad="38100" dist="38100" dir="2700000" algn="tl">
                    <a:srgbClr val="000000">
                      <a:alpha val="43137"/>
                    </a:srgbClr>
                  </a:outerShdw>
                </a:effectLst>
                <a:latin typeface="Berlin Sans FB Demi" panose="020E0802020502020306" pitchFamily="34" charset="0"/>
              </a:rPr>
            </a:br>
            <a:r>
              <a:rPr lang="en-US" sz="4400" b="1" dirty="0">
                <a:effectLst>
                  <a:outerShdw blurRad="38100" dist="38100" dir="2700000" algn="tl">
                    <a:srgbClr val="000000">
                      <a:alpha val="43137"/>
                    </a:srgbClr>
                  </a:outerShdw>
                </a:effectLst>
                <a:latin typeface="Berlin Sans FB Demi" panose="020E0802020502020306" pitchFamily="34" charset="0"/>
              </a:rPr>
              <a:t> </a:t>
            </a:r>
            <a:r>
              <a:rPr lang="en-US" sz="4400" b="1" dirty="0" smtClean="0">
                <a:effectLst>
                  <a:outerShdw blurRad="38100" dist="38100" dir="2700000" algn="tl">
                    <a:srgbClr val="000000">
                      <a:alpha val="43137"/>
                    </a:srgbClr>
                  </a:outerShdw>
                </a:effectLst>
                <a:latin typeface="Berlin Sans FB Demi" panose="020E0802020502020306" pitchFamily="34" charset="0"/>
              </a:rPr>
              <a:t>                      </a:t>
            </a:r>
            <a:r>
              <a:rPr lang="en-US" sz="4400" b="1" dirty="0" smtClean="0">
                <a:effectLst>
                  <a:outerShdw blurRad="38100" dist="38100" dir="2700000" algn="tl">
                    <a:srgbClr val="000000">
                      <a:alpha val="43137"/>
                    </a:srgbClr>
                  </a:outerShdw>
                </a:effectLst>
                <a:latin typeface="Berlin Sans FB Demi" panose="020E0802020502020306" pitchFamily="34" charset="0"/>
              </a:rPr>
              <a:t>changes in </a:t>
            </a:r>
            <a:br>
              <a:rPr lang="en-US" sz="4400" b="1" dirty="0" smtClean="0">
                <a:effectLst>
                  <a:outerShdw blurRad="38100" dist="38100" dir="2700000" algn="tl">
                    <a:srgbClr val="000000">
                      <a:alpha val="43137"/>
                    </a:srgbClr>
                  </a:outerShdw>
                </a:effectLst>
                <a:latin typeface="Berlin Sans FB Demi" panose="020E0802020502020306" pitchFamily="34" charset="0"/>
              </a:rPr>
            </a:br>
            <a:r>
              <a:rPr lang="en-US" sz="4400" b="1" dirty="0">
                <a:effectLst>
                  <a:outerShdw blurRad="38100" dist="38100" dir="2700000" algn="tl">
                    <a:srgbClr val="000000">
                      <a:alpha val="43137"/>
                    </a:srgbClr>
                  </a:outerShdw>
                </a:effectLst>
                <a:latin typeface="Berlin Sans FB Demi" panose="020E0802020502020306" pitchFamily="34" charset="0"/>
              </a:rPr>
              <a:t> </a:t>
            </a:r>
            <a:r>
              <a:rPr lang="en-US" sz="4400" b="1" dirty="0" smtClean="0">
                <a:effectLst>
                  <a:outerShdw blurRad="38100" dist="38100" dir="2700000" algn="tl">
                    <a:srgbClr val="000000">
                      <a:alpha val="43137"/>
                    </a:srgbClr>
                  </a:outerShdw>
                </a:effectLst>
                <a:latin typeface="Berlin Sans FB Demi" panose="020E0802020502020306" pitchFamily="34" charset="0"/>
              </a:rPr>
              <a:t>                                  </a:t>
            </a:r>
            <a:r>
              <a:rPr lang="en-US" sz="44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American musicals</a:t>
            </a:r>
            <a:r>
              <a:rPr lang="en-US" sz="4400" b="1" dirty="0" smtClean="0">
                <a:effectLst>
                  <a:outerShdw blurRad="38100" dist="38100" dir="2700000" algn="tl">
                    <a:srgbClr val="000000">
                      <a:alpha val="43137"/>
                    </a:srgbClr>
                  </a:outerShdw>
                </a:effectLst>
                <a:latin typeface="Berlin Sans FB Demi" panose="020E0802020502020306" pitchFamily="34" charset="0"/>
              </a:rPr>
              <a:t/>
            </a:r>
            <a:br>
              <a:rPr lang="en-US" sz="4400"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effectLst>
                  <a:outerShdw blurRad="38100" dist="38100" dir="2700000" algn="tl">
                    <a:srgbClr val="000000">
                      <a:alpha val="43137"/>
                    </a:srgbClr>
                  </a:outerShdw>
                </a:effectLst>
                <a:latin typeface="Berlin Sans FB Demi" panose="020E0802020502020306" pitchFamily="34" charset="0"/>
              </a:rPr>
              <a:t>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endParaRPr lang="en-US" sz="27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9" name="TextBox 8"/>
          <p:cNvSpPr txBox="1"/>
          <p:nvPr/>
        </p:nvSpPr>
        <p:spPr>
          <a:xfrm>
            <a:off x="171450" y="1728110"/>
            <a:ext cx="11944350" cy="4832092"/>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Berlin Sans FB Demi" panose="020E0802020502020306" pitchFamily="34" charset="0"/>
              </a:rPr>
              <a:t>In place of book musicals, other approaches were explored.</a:t>
            </a:r>
          </a:p>
          <a:p>
            <a:pPr marL="457200" indent="-457200">
              <a:buFont typeface="Arial" panose="020B0604020202020204" pitchFamily="34" charset="0"/>
              <a:buChar char="•"/>
            </a:pPr>
            <a:r>
              <a:rPr lang="en-US" sz="28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Concept Musical- </a:t>
            </a:r>
            <a:r>
              <a:rPr lang="en-US" sz="2800" b="1" dirty="0" smtClean="0">
                <a:effectLst>
                  <a:outerShdw blurRad="38100" dist="38100" dir="2700000" algn="tl">
                    <a:srgbClr val="000000">
                      <a:alpha val="43137"/>
                    </a:srgbClr>
                  </a:outerShdw>
                </a:effectLst>
                <a:latin typeface="Berlin Sans FB Demi" panose="020E0802020502020306" pitchFamily="34" charset="0"/>
              </a:rPr>
              <a:t>A musical that is build around an idea or</a:t>
            </a:r>
          </a:p>
          <a:p>
            <a:r>
              <a:rPr lang="en-US" sz="2800" b="1" dirty="0" smtClean="0">
                <a:effectLst>
                  <a:outerShdw blurRad="38100" dist="38100" dir="2700000" algn="tl">
                    <a:srgbClr val="000000">
                      <a:alpha val="43137"/>
                    </a:srgbClr>
                  </a:outerShdw>
                </a:effectLst>
                <a:latin typeface="Berlin Sans FB Demi" panose="020E0802020502020306" pitchFamily="34" charset="0"/>
              </a:rPr>
              <a:t>     a theme rather than a story.</a:t>
            </a:r>
          </a:p>
          <a:p>
            <a:pPr marL="914400" lvl="1" indent="-457200">
              <a:buFont typeface="Arial" panose="020B0604020202020204" pitchFamily="34" charset="0"/>
              <a:buChar char="•"/>
            </a:pPr>
            <a:r>
              <a:rPr lang="en-US" sz="2800" b="1" i="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Follies</a:t>
            </a:r>
            <a:r>
              <a:rPr lang="en-US" sz="28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 (1971) by Stephen Sondheim and Harold Prince-</a:t>
            </a:r>
            <a:r>
              <a:rPr lang="en-US" sz="2800" b="1" dirty="0" smtClean="0">
                <a:effectLst>
                  <a:outerShdw blurRad="38100" dist="38100" dir="2700000" algn="tl">
                    <a:srgbClr val="000000">
                      <a:alpha val="43137"/>
                    </a:srgbClr>
                  </a:outerShdw>
                </a:effectLst>
                <a:latin typeface="Berlin Sans FB Demi" panose="020E0802020502020306" pitchFamily="34" charset="0"/>
              </a:rPr>
              <a:t>Paid tribute to the stars and music of a bygone era but also underscored a negative affect of passing years in terms of nostalgia &amp; self-delusion.</a:t>
            </a:r>
          </a:p>
          <a:p>
            <a:pPr marL="914400" lvl="1" indent="-457200">
              <a:buFont typeface="Arial" panose="020B0604020202020204" pitchFamily="34" charset="0"/>
              <a:buChar char="•"/>
            </a:pPr>
            <a:r>
              <a:rPr lang="en-US" sz="2800" b="1" i="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Assassins</a:t>
            </a:r>
            <a:r>
              <a:rPr lang="en-US" sz="28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 (1990) by Sondheim and Prince-</a:t>
            </a:r>
            <a:r>
              <a:rPr lang="en-US" sz="2800" b="1" dirty="0" smtClean="0">
                <a:effectLst>
                  <a:outerShdw blurRad="38100" dist="38100" dir="2700000" algn="tl">
                    <a:srgbClr val="000000">
                      <a:alpha val="43137"/>
                    </a:srgbClr>
                  </a:outerShdw>
                </a:effectLst>
                <a:latin typeface="Berlin Sans FB Demi" panose="020E0802020502020306" pitchFamily="34" charset="0"/>
              </a:rPr>
              <a:t>An examination in songs and scenes of the motives and delusions of people who murdered American presidents.</a:t>
            </a:r>
          </a:p>
          <a:p>
            <a:pPr marL="914400" lvl="1" indent="-457200">
              <a:buFont typeface="Arial" panose="020B0604020202020204" pitchFamily="34" charset="0"/>
              <a:buChar char="•"/>
            </a:pPr>
            <a:r>
              <a:rPr lang="en-US" sz="2800" b="1" i="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A Little Night Magic</a:t>
            </a:r>
            <a:r>
              <a:rPr lang="en-US" sz="28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 (1973) and </a:t>
            </a:r>
            <a:r>
              <a:rPr lang="en-US" sz="2800" b="1" i="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Sweeney Todd, the Demon Barber of Fleet Street</a:t>
            </a:r>
            <a:r>
              <a:rPr lang="en-US" sz="28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 (1979) by Sondheim-</a:t>
            </a:r>
            <a:r>
              <a:rPr lang="en-US" sz="2800" b="1" dirty="0" smtClean="0">
                <a:effectLst>
                  <a:outerShdw blurRad="38100" dist="38100" dir="2700000" algn="tl">
                    <a:srgbClr val="000000">
                      <a:alpha val="43137"/>
                    </a:srgbClr>
                  </a:outerShdw>
                </a:effectLst>
                <a:latin typeface="Berlin Sans FB Demi" panose="020E0802020502020306" pitchFamily="34" charset="0"/>
              </a:rPr>
              <a:t>were more traditional in style.</a:t>
            </a:r>
            <a:r>
              <a:rPr lang="en-US" sz="28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   </a:t>
            </a:r>
            <a:endParaRPr lang="en-US" sz="2800" b="1" dirty="0">
              <a:solidFill>
                <a:srgbClr val="FFC000"/>
              </a:solidFill>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0" y="424540"/>
            <a:ext cx="2467609" cy="1394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3957" y="652462"/>
            <a:ext cx="1750656" cy="2333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25501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3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19276"/>
          </a:xfrm>
          <a:gradFill>
            <a:gsLst>
              <a:gs pos="3000">
                <a:schemeClr val="bg2">
                  <a:tint val="100000"/>
                  <a:shade val="0"/>
                  <a:satMod val="100000"/>
                </a:schemeClr>
              </a:gs>
              <a:gs pos="95000">
                <a:schemeClr val="bg2">
                  <a:shade val="100000"/>
                  <a:satMod val="100000"/>
                </a:schemeClr>
              </a:gs>
            </a:gsLst>
            <a:lin ang="5400000" scaled="0"/>
          </a:gradFill>
        </p:spPr>
        <p:txBody>
          <a:bodyPr>
            <a:normAutofit fontScale="90000"/>
          </a:bodyPr>
          <a:lstStyle/>
          <a:p>
            <a:r>
              <a:rPr lang="en-US" sz="4400" b="1" dirty="0" smtClean="0">
                <a:effectLst>
                  <a:outerShdw blurRad="38100" dist="38100" dir="2700000" algn="tl">
                    <a:srgbClr val="000000">
                      <a:alpha val="43137"/>
                    </a:srgbClr>
                  </a:outerShdw>
                </a:effectLst>
                <a:latin typeface="Berlin Sans FB Demi" panose="020E0802020502020306" pitchFamily="34" charset="0"/>
              </a:rPr>
              <a:t>        </a:t>
            </a:r>
            <a:r>
              <a:rPr lang="en-US" sz="4400" b="1" dirty="0" smtClean="0">
                <a:effectLst>
                  <a:outerShdw blurRad="38100" dist="38100" dir="2700000" algn="tl">
                    <a:srgbClr val="000000">
                      <a:alpha val="43137"/>
                    </a:srgbClr>
                  </a:outerShdw>
                </a:effectLst>
                <a:latin typeface="Berlin Sans FB Demi" panose="020E0802020502020306" pitchFamily="34" charset="0"/>
              </a:rPr>
              <a:t>       </a:t>
            </a:r>
            <a:br>
              <a:rPr lang="en-US" sz="4400" b="1" dirty="0" smtClean="0">
                <a:effectLst>
                  <a:outerShdw blurRad="38100" dist="38100" dir="2700000" algn="tl">
                    <a:srgbClr val="000000">
                      <a:alpha val="43137"/>
                    </a:srgbClr>
                  </a:outerShdw>
                </a:effectLst>
                <a:latin typeface="Berlin Sans FB Demi" panose="020E0802020502020306" pitchFamily="34" charset="0"/>
              </a:rPr>
            </a:br>
            <a:r>
              <a:rPr lang="en-US" sz="4400" b="1" dirty="0" smtClean="0">
                <a:effectLst>
                  <a:outerShdw blurRad="38100" dist="38100" dir="2700000" algn="tl">
                    <a:srgbClr val="000000">
                      <a:alpha val="43137"/>
                    </a:srgbClr>
                  </a:outerShdw>
                </a:effectLst>
                <a:latin typeface="Berlin Sans FB Demi" panose="020E0802020502020306" pitchFamily="34" charset="0"/>
              </a:rPr>
              <a:t> </a:t>
            </a:r>
            <a:r>
              <a:rPr lang="en-US" sz="4400" b="1" dirty="0" smtClean="0">
                <a:effectLst>
                  <a:outerShdw blurRad="38100" dist="38100" dir="2700000" algn="tl">
                    <a:srgbClr val="000000">
                      <a:alpha val="43137"/>
                    </a:srgbClr>
                  </a:outerShdw>
                </a:effectLst>
                <a:latin typeface="Berlin Sans FB Demi" panose="020E0802020502020306" pitchFamily="34" charset="0"/>
              </a:rPr>
              <a:t>Occasional breaking of fresh ground </a:t>
            </a:r>
            <a:br>
              <a:rPr lang="en-US" sz="4400" b="1" dirty="0" smtClean="0">
                <a:effectLst>
                  <a:outerShdw blurRad="38100" dist="38100" dir="2700000" algn="tl">
                    <a:srgbClr val="000000">
                      <a:alpha val="43137"/>
                    </a:srgbClr>
                  </a:outerShdw>
                </a:effectLst>
                <a:latin typeface="Berlin Sans FB Demi" panose="020E0802020502020306" pitchFamily="34" charset="0"/>
              </a:rPr>
            </a:br>
            <a:r>
              <a:rPr lang="en-US" sz="4400" b="1" dirty="0">
                <a:effectLst>
                  <a:outerShdw blurRad="38100" dist="38100" dir="2700000" algn="tl">
                    <a:srgbClr val="000000">
                      <a:alpha val="43137"/>
                    </a:srgbClr>
                  </a:outerShdw>
                </a:effectLst>
                <a:latin typeface="Berlin Sans FB Demi" panose="020E0802020502020306" pitchFamily="34" charset="0"/>
              </a:rPr>
              <a:t> </a:t>
            </a:r>
            <a:r>
              <a:rPr lang="en-US" sz="44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by combining the old with the new</a:t>
            </a:r>
            <a:br>
              <a:rPr lang="en-US" sz="44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4400" b="1" dirty="0" smtClean="0">
                <a:effectLst>
                  <a:outerShdw blurRad="38100" dist="38100" dir="2700000" algn="tl">
                    <a:srgbClr val="000000">
                      <a:alpha val="43137"/>
                    </a:srgbClr>
                  </a:outerShdw>
                </a:effectLst>
                <a:latin typeface="Berlin Sans FB Demi" panose="020E0802020502020306" pitchFamily="34" charset="0"/>
              </a:rPr>
              <a:t> </a:t>
            </a:r>
            <a:endParaRPr lang="en-US" sz="27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9" name="TextBox 8"/>
          <p:cNvSpPr txBox="1"/>
          <p:nvPr/>
        </p:nvSpPr>
        <p:spPr>
          <a:xfrm>
            <a:off x="0" y="1557665"/>
            <a:ext cx="12192000" cy="523220"/>
          </a:xfrm>
          <a:prstGeom prst="rect">
            <a:avLst/>
          </a:prstGeom>
          <a:gradFill>
            <a:gsLst>
              <a:gs pos="13000">
                <a:schemeClr val="bg2">
                  <a:tint val="100000"/>
                  <a:shade val="0"/>
                  <a:satMod val="100000"/>
                </a:schemeClr>
              </a:gs>
              <a:gs pos="100000">
                <a:schemeClr val="bg2">
                  <a:shade val="100000"/>
                  <a:satMod val="100000"/>
                </a:schemeClr>
              </a:gs>
            </a:gsLst>
            <a:lin ang="5400000" scaled="0"/>
          </a:gradFill>
        </p:spPr>
        <p:txBody>
          <a:bodyPr wrap="square" rtlCol="0">
            <a:spAutoFit/>
          </a:bodyPr>
          <a:lstStyle/>
          <a:p>
            <a:endParaRPr lang="en-US" sz="2800" b="1" dirty="0">
              <a:solidFill>
                <a:srgbClr val="FFC000"/>
              </a:solidFill>
              <a:effectLst>
                <a:outerShdw blurRad="38100" dist="38100" dir="2700000" algn="tl">
                  <a:srgbClr val="000000">
                    <a:alpha val="43137"/>
                  </a:srgbClr>
                </a:outerShdw>
              </a:effectLst>
              <a:latin typeface="Berlin Sans FB Demi" panose="020E0802020502020306"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77" y="1549975"/>
            <a:ext cx="5171610" cy="27184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09726" y="1633546"/>
            <a:ext cx="10058400"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latin typeface="Berlin Sans FB Demi" panose="020E0802020502020306" pitchFamily="34" charset="0"/>
              </a:rPr>
              <a:t>Represented the idea that choreographers were becoming directors and</a:t>
            </a:r>
            <a:endParaRPr lang="en-US" sz="2400" b="1" dirty="0">
              <a:effectLst>
                <a:outerShdw blurRad="38100" dist="38100" dir="2700000" algn="tl">
                  <a:srgbClr val="000000">
                    <a:alpha val="43137"/>
                  </a:srgbClr>
                </a:outerShdw>
              </a:effectLst>
              <a:latin typeface="Berlin Sans FB Demi" panose="020E0802020502020306" pitchFamily="34" charset="0"/>
            </a:endParaRPr>
          </a:p>
        </p:txBody>
      </p:sp>
      <p:sp>
        <p:nvSpPr>
          <p:cNvPr id="7" name="TextBox 6"/>
          <p:cNvSpPr txBox="1"/>
          <p:nvPr/>
        </p:nvSpPr>
        <p:spPr>
          <a:xfrm>
            <a:off x="5272087" y="1992638"/>
            <a:ext cx="6905625"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latin typeface="Berlin Sans FB Demi" panose="020E0802020502020306" pitchFamily="34" charset="0"/>
              </a:rPr>
              <a:t>putting their own vision onto the musical stage.</a:t>
            </a:r>
            <a:endParaRPr lang="en-US" sz="2400" b="1" dirty="0">
              <a:effectLst>
                <a:outerShdw blurRad="38100" dist="38100" dir="2700000" algn="tl">
                  <a:srgbClr val="000000">
                    <a:alpha val="43137"/>
                  </a:srgbClr>
                </a:outerShdw>
              </a:effectLst>
              <a:latin typeface="Berlin Sans FB Demi" panose="020E0802020502020306"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9925" y="4169111"/>
            <a:ext cx="2371725" cy="2371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8836" y="3059456"/>
            <a:ext cx="6752125" cy="222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50665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1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19276"/>
          </a:xfrm>
          <a:gradFill>
            <a:gsLst>
              <a:gs pos="3000">
                <a:schemeClr val="bg2">
                  <a:tint val="100000"/>
                  <a:shade val="0"/>
                  <a:satMod val="100000"/>
                </a:schemeClr>
              </a:gs>
              <a:gs pos="95000">
                <a:schemeClr val="bg2">
                  <a:shade val="100000"/>
                  <a:satMod val="100000"/>
                </a:schemeClr>
              </a:gs>
            </a:gsLst>
            <a:lin ang="5400000" scaled="0"/>
          </a:gradFill>
        </p:spPr>
        <p:txBody>
          <a:bodyPr>
            <a:normAutofit/>
          </a:bodyPr>
          <a:lstStyle/>
          <a:p>
            <a:r>
              <a:rPr lang="en-US" sz="4400" b="1" dirty="0" smtClean="0">
                <a:effectLst>
                  <a:outerShdw blurRad="38100" dist="38100" dir="2700000" algn="tl">
                    <a:srgbClr val="000000">
                      <a:alpha val="43137"/>
                    </a:srgbClr>
                  </a:outerShdw>
                </a:effectLst>
                <a:latin typeface="Berlin Sans FB Demi" panose="020E0802020502020306" pitchFamily="34" charset="0"/>
              </a:rPr>
              <a:t>  </a:t>
            </a:r>
            <a:r>
              <a:rPr lang="en-US" sz="2800" b="1" dirty="0" smtClean="0">
                <a:effectLst>
                  <a:outerShdw blurRad="38100" dist="38100" dir="2700000" algn="tl">
                    <a:srgbClr val="000000">
                      <a:alpha val="43137"/>
                    </a:srgbClr>
                  </a:outerShdw>
                </a:effectLst>
                <a:latin typeface="Berlin Sans FB Demi" panose="020E0802020502020306" pitchFamily="34" charset="0"/>
              </a:rPr>
              <a:t>Another trend of the 1970’s and 1980’s </a:t>
            </a:r>
            <a:br>
              <a:rPr lang="en-US" sz="2800" b="1" dirty="0" smtClean="0">
                <a:effectLst>
                  <a:outerShdw blurRad="38100" dist="38100" dir="2700000" algn="tl">
                    <a:srgbClr val="000000">
                      <a:alpha val="43137"/>
                    </a:srgbClr>
                  </a:outerShdw>
                </a:effectLst>
                <a:latin typeface="Berlin Sans FB Demi" panose="020E0802020502020306" pitchFamily="34" charset="0"/>
              </a:rPr>
            </a:br>
            <a:r>
              <a:rPr lang="en-US" sz="2800" b="1" dirty="0">
                <a:effectLst>
                  <a:outerShdw blurRad="38100" dist="38100" dir="2700000" algn="tl">
                    <a:srgbClr val="000000">
                      <a:alpha val="43137"/>
                    </a:srgbClr>
                  </a:outerShdw>
                </a:effectLst>
                <a:latin typeface="Berlin Sans FB Demi" panose="020E0802020502020306" pitchFamily="34" charset="0"/>
              </a:rPr>
              <a:t> </a:t>
            </a:r>
            <a:r>
              <a:rPr lang="en-US" sz="2800" b="1" dirty="0" smtClean="0">
                <a:effectLst>
                  <a:outerShdw blurRad="38100" dist="38100" dir="2700000" algn="tl">
                    <a:srgbClr val="000000">
                      <a:alpha val="43137"/>
                    </a:srgbClr>
                  </a:outerShdw>
                </a:effectLst>
                <a:latin typeface="Berlin Sans FB Demi" panose="020E0802020502020306" pitchFamily="34" charset="0"/>
              </a:rPr>
              <a:t>  </a:t>
            </a:r>
            <a:r>
              <a:rPr lang="en-US" sz="28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was the emergence of British musicals</a:t>
            </a:r>
            <a:br>
              <a:rPr lang="en-US" sz="28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36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a:t>
            </a:r>
            <a:endParaRPr lang="en-US" sz="36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59" y="1180663"/>
            <a:ext cx="4608411" cy="2304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40" y="143147"/>
            <a:ext cx="3676650" cy="207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4184" y="1682491"/>
            <a:ext cx="4227195" cy="2377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400" y="4218745"/>
            <a:ext cx="4330700" cy="2436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6881" y="3223236"/>
            <a:ext cx="1678132" cy="2592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7966" y="4352925"/>
            <a:ext cx="4891409" cy="2301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251" y="2057120"/>
            <a:ext cx="1427749" cy="1427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95292" y="2710035"/>
            <a:ext cx="3578900" cy="1852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7410803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857376"/>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b="1" dirty="0" smtClean="0">
                <a:effectLst>
                  <a:outerShdw blurRad="38100" dist="38100" dir="2700000" algn="tl">
                    <a:srgbClr val="000000">
                      <a:alpha val="43137"/>
                    </a:srgbClr>
                  </a:outerShdw>
                </a:effectLst>
                <a:latin typeface="Berlin Sans FB Demi" panose="020E0802020502020306" pitchFamily="34" charset="0"/>
              </a:rPr>
              <a:t>opera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a drama set entirely to music</a:t>
            </a:r>
            <a:endParaRPr lang="en-US"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466" y="152399"/>
            <a:ext cx="3910889" cy="2533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414337" y="3095624"/>
            <a:ext cx="11496675" cy="3354765"/>
          </a:xfrm>
          <a:prstGeom prst="rect">
            <a:avLst/>
          </a:prstGeom>
          <a:noFill/>
        </p:spPr>
        <p:txBody>
          <a:bodyPr wrap="square" rtlCol="0">
            <a:spAutoFit/>
          </a:bodyPr>
          <a:lstStyle/>
          <a:p>
            <a:pPr marL="571500" indent="-571500">
              <a:buFont typeface="Arial" panose="020B0604020202020204" pitchFamily="34" charset="0"/>
              <a:buChar char="•"/>
            </a:pPr>
            <a:r>
              <a:rPr lang="en-US" sz="4400" b="1" dirty="0" smtClean="0">
                <a:solidFill>
                  <a:schemeClr val="bg2"/>
                </a:solidFill>
                <a:effectLst>
                  <a:outerShdw blurRad="38100" dist="38100" dir="2700000" algn="tl">
                    <a:srgbClr val="000000">
                      <a:alpha val="43137"/>
                    </a:srgbClr>
                  </a:outerShdw>
                </a:effectLst>
                <a:latin typeface="Berlin Sans FB Demi" panose="020E0802020502020306" pitchFamily="34" charset="0"/>
              </a:rPr>
              <a:t>Began in Florence, Italy around 1600</a:t>
            </a:r>
          </a:p>
          <a:p>
            <a:pPr marL="571500" indent="-571500">
              <a:buFont typeface="Arial" panose="020B0604020202020204" pitchFamily="34" charset="0"/>
              <a:buChar char="•"/>
            </a:pPr>
            <a:endParaRPr lang="en-US" sz="4400" b="1" dirty="0" smtClean="0">
              <a:solidFill>
                <a:schemeClr val="bg2"/>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Arial" panose="020B0604020202020204" pitchFamily="34" charset="0"/>
              <a:buChar char="•"/>
            </a:pPr>
            <a:r>
              <a:rPr lang="en-US" sz="4400" b="1" dirty="0" smtClean="0">
                <a:solidFill>
                  <a:schemeClr val="bg2"/>
                </a:solidFill>
                <a:effectLst>
                  <a:outerShdw blurRad="38100" dist="38100" dir="2700000" algn="tl">
                    <a:srgbClr val="000000">
                      <a:alpha val="43137"/>
                    </a:srgbClr>
                  </a:outerShdw>
                </a:effectLst>
                <a:latin typeface="Berlin Sans FB Demi" panose="020E0802020502020306" pitchFamily="34" charset="0"/>
              </a:rPr>
              <a:t>Became widespread throughout Europe and England between 1600-1900</a:t>
            </a:r>
            <a:r>
              <a:rPr lang="en-US" sz="3600" b="1" dirty="0" smtClean="0">
                <a:solidFill>
                  <a:schemeClr val="bg2"/>
                </a:solidFill>
                <a:effectLst>
                  <a:outerShdw blurRad="38100" dist="38100" dir="2700000" algn="tl">
                    <a:srgbClr val="000000">
                      <a:alpha val="43137"/>
                    </a:srgbClr>
                  </a:outerShdw>
                </a:effectLst>
                <a:latin typeface="Berlin Sans FB Demi" panose="020E0802020502020306" pitchFamily="34" charset="0"/>
              </a:rPr>
              <a:t> </a:t>
            </a:r>
          </a:p>
          <a:p>
            <a:pPr marL="571500" indent="-571500">
              <a:buFont typeface="Arial" panose="020B0604020202020204" pitchFamily="34" charset="0"/>
              <a:buChar char="•"/>
            </a:pP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04997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26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19276"/>
          </a:xfrm>
          <a:gradFill>
            <a:gsLst>
              <a:gs pos="3000">
                <a:schemeClr val="bg2">
                  <a:tint val="100000"/>
                  <a:shade val="0"/>
                  <a:satMod val="100000"/>
                </a:schemeClr>
              </a:gs>
              <a:gs pos="95000">
                <a:schemeClr val="bg2">
                  <a:shade val="100000"/>
                  <a:satMod val="100000"/>
                </a:schemeClr>
              </a:gs>
            </a:gsLst>
            <a:lin ang="5400000" scaled="0"/>
          </a:gradFill>
        </p:spPr>
        <p:txBody>
          <a:bodyPr>
            <a:normAutofit/>
          </a:bodyPr>
          <a:lstStyle/>
          <a:p>
            <a:r>
              <a:rPr lang="en-US" sz="4400" b="1" dirty="0" smtClean="0">
                <a:effectLst>
                  <a:outerShdw blurRad="38100" dist="38100" dir="2700000" algn="tl">
                    <a:srgbClr val="000000">
                      <a:alpha val="43137"/>
                    </a:srgbClr>
                  </a:outerShdw>
                </a:effectLst>
                <a:latin typeface="Berlin Sans FB Demi" panose="020E0802020502020306" pitchFamily="34" charset="0"/>
              </a:rPr>
              <a:t>       Musicals </a:t>
            </a:r>
            <a:br>
              <a:rPr lang="en-US" sz="4400" b="1" dirty="0" smtClean="0">
                <a:effectLst>
                  <a:outerShdw blurRad="38100" dist="38100" dir="2700000" algn="tl">
                    <a:srgbClr val="000000">
                      <a:alpha val="43137"/>
                    </a:srgbClr>
                  </a:outerShdw>
                </a:effectLst>
                <a:latin typeface="Berlin Sans FB Demi" panose="020E0802020502020306" pitchFamily="34" charset="0"/>
              </a:rPr>
            </a:br>
            <a:r>
              <a:rPr lang="en-US" sz="4400" b="1" dirty="0">
                <a:effectLst>
                  <a:outerShdw blurRad="38100" dist="38100" dir="2700000" algn="tl">
                    <a:srgbClr val="000000">
                      <a:alpha val="43137"/>
                    </a:srgbClr>
                  </a:outerShdw>
                </a:effectLst>
                <a:latin typeface="Berlin Sans FB Demi" panose="020E0802020502020306" pitchFamily="34" charset="0"/>
              </a:rPr>
              <a:t> </a:t>
            </a:r>
            <a:r>
              <a:rPr lang="en-US" sz="4400" b="1" dirty="0" smtClean="0">
                <a:effectLst>
                  <a:outerShdw blurRad="38100" dist="38100" dir="2700000" algn="tl">
                    <a:srgbClr val="000000">
                      <a:alpha val="43137"/>
                    </a:srgbClr>
                  </a:outerShdw>
                </a:effectLst>
                <a:latin typeface="Berlin Sans FB Demi" panose="020E0802020502020306" pitchFamily="34" charset="0"/>
              </a:rPr>
              <a:t>      </a:t>
            </a:r>
            <a:r>
              <a:rPr lang="en-US" sz="36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from</a:t>
            </a:r>
            <a:r>
              <a:rPr lang="en-US" sz="44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1990 </a:t>
            </a:r>
            <a:r>
              <a:rPr lang="en-US" sz="36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to the present</a:t>
            </a:r>
            <a:endParaRPr lang="en-US" sz="36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3" name="TextBox 2"/>
          <p:cNvSpPr txBox="1"/>
          <p:nvPr/>
        </p:nvSpPr>
        <p:spPr>
          <a:xfrm>
            <a:off x="647700" y="1819275"/>
            <a:ext cx="11544300" cy="317009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latin typeface="Berlin Sans FB Demi" panose="020E0802020502020306" pitchFamily="34" charset="0"/>
              </a:rPr>
              <a:t>4 Trends are Discernable</a:t>
            </a:r>
          </a:p>
          <a:p>
            <a:pPr marL="742950" indent="-742950">
              <a:buFont typeface="+mj-lt"/>
              <a:buAutoNum type="arabicPeriod"/>
            </a:pPr>
            <a:r>
              <a:rPr lang="en-US" sz="40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Revival of past musical successes</a:t>
            </a:r>
          </a:p>
          <a:p>
            <a:pPr marL="742950" indent="-742950">
              <a:buFont typeface="+mj-lt"/>
              <a:buAutoNum type="arabicPeriod"/>
            </a:pPr>
            <a:r>
              <a:rPr lang="en-US" sz="40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Appearance of fresh, off-beat musicals</a:t>
            </a:r>
          </a:p>
          <a:p>
            <a:pPr marL="742950" indent="-742950">
              <a:buFont typeface="+mj-lt"/>
              <a:buAutoNum type="arabicPeriod"/>
            </a:pPr>
            <a:r>
              <a:rPr lang="en-US" sz="40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Musicals based on films</a:t>
            </a:r>
          </a:p>
          <a:p>
            <a:pPr marL="742950" indent="-742950">
              <a:buFont typeface="+mj-lt"/>
              <a:buAutoNum type="arabicPeriod"/>
            </a:pPr>
            <a:r>
              <a:rPr lang="en-US" sz="40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Jukebox musicals</a:t>
            </a:r>
            <a:endParaRPr lang="en-US" sz="4000" b="1" dirty="0">
              <a:solidFill>
                <a:srgbClr val="FFC000"/>
              </a:solidFill>
              <a:effectLst>
                <a:outerShdw blurRad="38100" dist="38100" dir="2700000" algn="tl">
                  <a:srgbClr val="000000">
                    <a:alpha val="43137"/>
                  </a:srgbClr>
                </a:outerShdw>
              </a:effectLst>
              <a:latin typeface="Berlin Sans FB Demi" panose="020E0802020502020306" pitchFamily="34" charset="0"/>
            </a:endParaRPr>
          </a:p>
        </p:txBody>
      </p:sp>
      <p:sp>
        <p:nvSpPr>
          <p:cNvPr id="4" name="TextBox 3"/>
          <p:cNvSpPr txBox="1"/>
          <p:nvPr/>
        </p:nvSpPr>
        <p:spPr>
          <a:xfrm>
            <a:off x="647700" y="4989374"/>
            <a:ext cx="11029950" cy="1569660"/>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latin typeface="Berlin Sans FB Demi" panose="020E0802020502020306" pitchFamily="34" charset="0"/>
              </a:rPr>
              <a:t>Some new contemporary musicals have favored the book musicals of the past style, but musicals are here to stay as is evident in the continued success of Broadway</a:t>
            </a:r>
            <a:endParaRPr lang="en-US" sz="3200" b="1" dirty="0">
              <a:effectLst>
                <a:outerShdw blurRad="38100" dist="38100" dir="2700000" algn="tl">
                  <a:srgbClr val="000000">
                    <a:alpha val="43137"/>
                  </a:srgbClr>
                </a:outerShdw>
              </a:effectLst>
              <a:latin typeface="Berlin Sans FB Demi" panose="020E0802020502020306"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1674" y="-133351"/>
            <a:ext cx="2682621" cy="2403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6170722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3000">
              <a:schemeClr val="bg2">
                <a:tint val="100000"/>
                <a:shade val="0"/>
                <a:satMod val="100000"/>
              </a:schemeClr>
            </a:gs>
            <a:gs pos="95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5"/>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dirty="0" smtClean="0"/>
              <a:t>   </a:t>
            </a:r>
            <a:r>
              <a:rPr lang="en-US" b="1" dirty="0" smtClean="0">
                <a:effectLst>
                  <a:outerShdw blurRad="38100" dist="38100" dir="2700000" algn="tl">
                    <a:srgbClr val="000000">
                      <a:alpha val="43137"/>
                    </a:srgbClr>
                  </a:outerShdw>
                </a:effectLst>
                <a:latin typeface="Berlin Sans FB Demi" panose="020E0802020502020306" pitchFamily="34" charset="0"/>
              </a:rPr>
              <a:t>Scenes from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dirty="0" smtClean="0">
                <a:latin typeface="Berlin Sans FB Demi" panose="020E0802020502020306" pitchFamily="34" charset="0"/>
              </a:rPr>
              <a:t>  </a:t>
            </a:r>
            <a:r>
              <a:rPr lang="en-US" i="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Fiddler on the roof</a:t>
            </a:r>
            <a:endParaRPr lang="en-US" i="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9893" b="9893"/>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a:xfrm>
            <a:off x="7676387" y="4279591"/>
            <a:ext cx="4296537" cy="1464821"/>
          </a:xfrm>
        </p:spPr>
        <p:txBody>
          <a:bodyPr>
            <a:noAutofit/>
          </a:bodyPr>
          <a:lstStyle/>
          <a:p>
            <a:r>
              <a:rPr lang="en-US" sz="3600" b="1" dirty="0" smtClean="0">
                <a:effectLst>
                  <a:outerShdw blurRad="38100" dist="38100" dir="2700000" algn="tl">
                    <a:srgbClr val="000000">
                      <a:alpha val="43137"/>
                    </a:srgbClr>
                  </a:outerShdw>
                </a:effectLst>
                <a:latin typeface="Berlin Sans FB Demi" panose="020E0802020502020306" pitchFamily="34" charset="0"/>
              </a:rPr>
              <a:t>What makes this musical set apart from many others?</a:t>
            </a:r>
            <a:endParaRPr lang="en-US" sz="3600" b="1" dirty="0">
              <a:effectLst>
                <a:outerShdw blurRad="38100" dist="38100" dir="2700000" algn="tl">
                  <a:srgbClr val="000000">
                    <a:alpha val="43137"/>
                  </a:srgbClr>
                </a:outerShdw>
              </a:effectLst>
              <a:latin typeface="Berlin Sans FB Demi" panose="020E0802020502020306"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2013" y="630435"/>
            <a:ext cx="4362450" cy="2453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9734153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29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2590801"/>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dirty="0" smtClean="0"/>
              <a:t>                            </a:t>
            </a:r>
            <a:r>
              <a:rPr lang="en-US" b="1" dirty="0" smtClean="0">
                <a:effectLst>
                  <a:outerShdw blurRad="38100" dist="38100" dir="2700000" algn="tl">
                    <a:srgbClr val="000000">
                      <a:alpha val="43137"/>
                    </a:srgbClr>
                  </a:outerShdw>
                </a:effectLst>
                <a:latin typeface="Berlin Sans FB Demi" panose="020E0802020502020306" pitchFamily="34" charset="0"/>
              </a:rPr>
              <a:t>Chapter </a:t>
            </a:r>
            <a:r>
              <a:rPr lang="en-US" sz="4400" b="1" dirty="0" smtClean="0">
                <a:effectLst>
                  <a:outerShdw blurRad="38100" dist="38100" dir="2700000" algn="tl">
                    <a:srgbClr val="000000">
                      <a:alpha val="43137"/>
                    </a:srgbClr>
                  </a:outerShdw>
                </a:effectLst>
                <a:latin typeface="Berlin Sans FB Demi" panose="020E0802020502020306" pitchFamily="34" charset="0"/>
              </a:rPr>
              <a:t>12</a:t>
            </a:r>
            <a:r>
              <a:rPr lang="en-US" b="1" dirty="0" smtClean="0">
                <a:effectLst>
                  <a:outerShdw blurRad="38100" dist="38100" dir="2700000" algn="tl">
                    <a:srgbClr val="000000">
                      <a:alpha val="43137"/>
                    </a:srgbClr>
                  </a:outerShdw>
                </a:effectLst>
                <a:latin typeface="Berlin Sans FB Demi" panose="020E0802020502020306" pitchFamily="34" charset="0"/>
              </a:rPr>
              <a:t>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dirty="0" smtClean="0">
                <a:latin typeface="Berlin Sans FB Demi" panose="020E0802020502020306" pitchFamily="34" charset="0"/>
              </a:rPr>
              <a:t>                                  </a:t>
            </a:r>
            <a:r>
              <a:rPr lang="en-US"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exercises</a:t>
            </a:r>
            <a:endParaRPr lang="en-US" b="1" i="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sp>
        <p:nvSpPr>
          <p:cNvPr id="4" name="Text Placeholder 3"/>
          <p:cNvSpPr>
            <a:spLocks noGrp="1"/>
          </p:cNvSpPr>
          <p:nvPr>
            <p:ph type="body" sz="half" idx="2"/>
          </p:nvPr>
        </p:nvSpPr>
        <p:spPr>
          <a:xfrm>
            <a:off x="238124" y="3378615"/>
            <a:ext cx="7658101" cy="3288885"/>
          </a:xfrm>
        </p:spPr>
        <p:txBody>
          <a:bodyPr>
            <a:noAutofit/>
          </a:bodyPr>
          <a:lstStyle/>
          <a:p>
            <a:pPr>
              <a:spcBef>
                <a:spcPts val="0"/>
              </a:spcBef>
              <a:spcAft>
                <a:spcPts val="0"/>
              </a:spcAft>
            </a:pPr>
            <a:r>
              <a:rPr lang="en-US" sz="32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Exercise #18</a:t>
            </a:r>
          </a:p>
          <a:p>
            <a:pPr>
              <a:lnSpc>
                <a:spcPct val="100000"/>
              </a:lnSpc>
              <a:spcBef>
                <a:spcPts val="0"/>
              </a:spcBef>
              <a:spcAft>
                <a:spcPts val="0"/>
              </a:spcAft>
            </a:pPr>
            <a:r>
              <a:rPr lang="en-US" sz="2800" b="1" dirty="0" smtClean="0">
                <a:effectLst>
                  <a:outerShdw blurRad="38100" dist="38100" dir="2700000" algn="tl">
                    <a:srgbClr val="000000">
                      <a:alpha val="43137"/>
                    </a:srgbClr>
                  </a:outerShdw>
                </a:effectLst>
                <a:latin typeface="Berlin Sans FB Demi" panose="020E0802020502020306" pitchFamily="34" charset="0"/>
              </a:rPr>
              <a:t>What is the </a:t>
            </a:r>
            <a:r>
              <a:rPr lang="en-US" sz="28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spine</a:t>
            </a:r>
            <a:r>
              <a:rPr lang="en-US" sz="2800" b="1" dirty="0" smtClean="0">
                <a:effectLst>
                  <a:outerShdw blurRad="38100" dist="38100" dir="2700000" algn="tl">
                    <a:srgbClr val="000000">
                      <a:alpha val="43137"/>
                    </a:srgbClr>
                  </a:outerShdw>
                </a:effectLst>
                <a:latin typeface="Berlin Sans FB Demi" panose="020E0802020502020306" pitchFamily="34" charset="0"/>
              </a:rPr>
              <a:t> of the play </a:t>
            </a:r>
            <a:r>
              <a:rPr lang="en-US" sz="2800" b="1" i="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Fiddler?</a:t>
            </a:r>
          </a:p>
          <a:p>
            <a:pPr>
              <a:spcBef>
                <a:spcPts val="0"/>
              </a:spcBef>
              <a:spcAft>
                <a:spcPts val="0"/>
              </a:spcAft>
            </a:pPr>
            <a:r>
              <a:rPr lang="en-US" sz="2800" b="1" dirty="0" smtClean="0">
                <a:effectLst>
                  <a:outerShdw blurRad="38100" dist="38100" dir="2700000" algn="tl">
                    <a:srgbClr val="000000">
                      <a:alpha val="43137"/>
                    </a:srgbClr>
                  </a:outerShdw>
                </a:effectLst>
                <a:latin typeface="Berlin Sans FB Demi" panose="020E0802020502020306" pitchFamily="34" charset="0"/>
              </a:rPr>
              <a:t>Explain the type of musical it is and why?</a:t>
            </a:r>
          </a:p>
          <a:p>
            <a:pPr>
              <a:spcBef>
                <a:spcPts val="0"/>
              </a:spcBef>
              <a:spcAft>
                <a:spcPts val="0"/>
              </a:spcAft>
            </a:pPr>
            <a:r>
              <a:rPr lang="en-US" sz="32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Exercise #19</a:t>
            </a:r>
            <a:r>
              <a:rPr lang="en-US" sz="3200" b="1" dirty="0" smtClean="0">
                <a:solidFill>
                  <a:srgbClr val="FFC000"/>
                </a:solidFill>
                <a:effectLst>
                  <a:outerShdw blurRad="38100" dist="38100" dir="2700000" algn="tl">
                    <a:srgbClr val="000000">
                      <a:alpha val="43137"/>
                    </a:srgbClr>
                  </a:outerShdw>
                </a:effectLst>
                <a:latin typeface="Berlin Sans FB Demi" panose="020E0802020502020306" pitchFamily="34" charset="0"/>
              </a:rPr>
              <a:t> </a:t>
            </a:r>
          </a:p>
          <a:p>
            <a:pPr>
              <a:spcBef>
                <a:spcPts val="0"/>
              </a:spcBef>
              <a:spcAft>
                <a:spcPts val="0"/>
              </a:spcAft>
            </a:pPr>
            <a:r>
              <a:rPr lang="en-US" sz="2800" b="1" dirty="0" smtClean="0">
                <a:effectLst>
                  <a:outerShdw blurRad="38100" dist="38100" dir="2700000" algn="tl">
                    <a:srgbClr val="000000">
                      <a:alpha val="43137"/>
                    </a:srgbClr>
                  </a:outerShdw>
                </a:effectLst>
                <a:latin typeface="Berlin Sans FB Demi" panose="020E0802020502020306" pitchFamily="34" charset="0"/>
              </a:rPr>
              <a:t>What are the five types of musical theatre </a:t>
            </a:r>
          </a:p>
          <a:p>
            <a:pPr>
              <a:spcBef>
                <a:spcPts val="0"/>
              </a:spcBef>
              <a:spcAft>
                <a:spcPts val="0"/>
              </a:spcAft>
            </a:pPr>
            <a:r>
              <a:rPr lang="en-US" sz="2800" b="1" dirty="0" smtClean="0">
                <a:effectLst>
                  <a:outerShdw blurRad="38100" dist="38100" dir="2700000" algn="tl">
                    <a:srgbClr val="000000">
                      <a:alpha val="43137"/>
                    </a:srgbClr>
                  </a:outerShdw>
                </a:effectLst>
                <a:latin typeface="Berlin Sans FB Demi" panose="020E0802020502020306" pitchFamily="34" charset="0"/>
              </a:rPr>
              <a:t>and give examples. What type would you enjoy the most and why?</a:t>
            </a:r>
            <a:endParaRPr lang="en-US" sz="2800" b="1" dirty="0">
              <a:effectLst>
                <a:outerShdw blurRad="38100" dist="38100" dir="2700000" algn="tl">
                  <a:srgbClr val="000000">
                    <a:alpha val="43137"/>
                  </a:srgbClr>
                </a:outerShdw>
              </a:effectLst>
              <a:latin typeface="Berlin Sans FB Demi" panose="020E0802020502020306"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5081" y="670246"/>
            <a:ext cx="1661163" cy="180442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253" y="325734"/>
            <a:ext cx="2882522" cy="18674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571" y="109815"/>
            <a:ext cx="2148801" cy="2588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6403" y="2806661"/>
            <a:ext cx="4661867" cy="3298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25090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857376"/>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sz="4400" b="1" dirty="0" smtClean="0">
                <a:effectLst>
                  <a:outerShdw blurRad="38100" dist="38100" dir="2700000" algn="tl">
                    <a:srgbClr val="000000">
                      <a:alpha val="43137"/>
                    </a:srgbClr>
                  </a:outerShdw>
                </a:effectLst>
                <a:latin typeface="Berlin Sans FB Demi" panose="020E0802020502020306" pitchFamily="34" charset="0"/>
              </a:rPr>
              <a:t>   opera </a:t>
            </a:r>
            <a:r>
              <a:rPr lang="en-US" b="1" dirty="0" smtClean="0">
                <a:effectLst>
                  <a:outerShdw blurRad="38100" dist="38100" dir="2700000" algn="tl">
                    <a:srgbClr val="000000">
                      <a:alpha val="43137"/>
                    </a:srgbClr>
                  </a:outerShdw>
                </a:effectLst>
                <a:latin typeface="Berlin Sans FB Demi" panose="020E0802020502020306" pitchFamily="34" charset="0"/>
              </a:rPr>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effectLst>
                  <a:outerShdw blurRad="38100" dist="38100" dir="2700000" algn="tl">
                    <a:srgbClr val="000000">
                      <a:alpha val="43137"/>
                    </a:srgbClr>
                  </a:outerShdw>
                </a:effectLst>
                <a:latin typeface="Berlin Sans FB Demi" panose="020E0802020502020306" pitchFamily="34" charset="0"/>
              </a:rPr>
              <a:t>    </a:t>
            </a: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terminology developed…</a:t>
            </a:r>
            <a:b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br>
            <a:r>
              <a:rPr lang="en-US" sz="32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     Traits of opera</a:t>
            </a:r>
            <a:endParaRPr lang="en-US" sz="32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466" y="152399"/>
            <a:ext cx="3910889" cy="2533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228600" y="2152650"/>
            <a:ext cx="10944225" cy="5447645"/>
          </a:xfrm>
          <a:prstGeom prst="rect">
            <a:avLst/>
          </a:prstGeom>
          <a:noFill/>
        </p:spPr>
        <p:txBody>
          <a:bodyPr wrap="square" rtlCol="0">
            <a:spAutoFit/>
          </a:bodyPr>
          <a:lstStyle/>
          <a:p>
            <a:pPr marL="571500" indent="-571500">
              <a:buFont typeface="Arial" panose="020B0604020202020204" pitchFamily="34" charset="0"/>
              <a:buChar char="•"/>
            </a:pPr>
            <a:r>
              <a:rPr lang="en-US" sz="2800" b="1" dirty="0" smtClean="0">
                <a:effectLst>
                  <a:outerShdw blurRad="38100" dist="38100" dir="2700000" algn="tl">
                    <a:srgbClr val="000000">
                      <a:alpha val="43137"/>
                    </a:srgbClr>
                  </a:outerShdw>
                </a:effectLst>
                <a:latin typeface="Berlin Sans FB Demi" panose="020E0802020502020306" pitchFamily="34" charset="0"/>
              </a:rPr>
              <a:t>Arias – </a:t>
            </a:r>
            <a:r>
              <a:rPr lang="en-US" sz="2800" b="1" dirty="0" smtClean="0">
                <a:solidFill>
                  <a:schemeClr val="bg2"/>
                </a:solidFill>
                <a:effectLst>
                  <a:outerShdw blurRad="38100" dist="38100" dir="2700000" algn="tl">
                    <a:srgbClr val="000000">
                      <a:alpha val="43137"/>
                    </a:srgbClr>
                  </a:outerShdw>
                </a:effectLst>
                <a:latin typeface="Berlin Sans FB Demi" panose="020E0802020502020306" pitchFamily="34" charset="0"/>
              </a:rPr>
              <a:t>Strong melodic solos</a:t>
            </a:r>
            <a:endParaRPr lang="en-US" sz="2800" b="1" dirty="0" smtClean="0">
              <a:effectLst>
                <a:outerShdw blurRad="38100" dist="38100" dir="2700000" algn="tl">
                  <a:srgbClr val="000000">
                    <a:alpha val="43137"/>
                  </a:srgbClr>
                </a:outerShdw>
              </a:effectLst>
              <a:latin typeface="Berlin Sans FB Demi" panose="020E0802020502020306" pitchFamily="34" charset="0"/>
            </a:endParaRPr>
          </a:p>
          <a:p>
            <a:pPr marL="571500" indent="-571500">
              <a:buFont typeface="Arial" panose="020B0604020202020204" pitchFamily="34" charset="0"/>
              <a:buChar char="•"/>
            </a:pPr>
            <a:r>
              <a:rPr lang="en-US" sz="2800" b="1" dirty="0" smtClean="0">
                <a:effectLst>
                  <a:outerShdw blurRad="38100" dist="38100" dir="2700000" algn="tl">
                    <a:srgbClr val="000000">
                      <a:alpha val="43137"/>
                    </a:srgbClr>
                  </a:outerShdw>
                </a:effectLst>
                <a:latin typeface="Berlin Sans FB Demi" panose="020E0802020502020306" pitchFamily="34" charset="0"/>
              </a:rPr>
              <a:t>Recitatives – </a:t>
            </a:r>
            <a:r>
              <a:rPr lang="en-US" sz="2800" b="1" dirty="0" smtClean="0">
                <a:solidFill>
                  <a:schemeClr val="bg2"/>
                </a:solidFill>
                <a:effectLst>
                  <a:outerShdw blurRad="38100" dist="38100" dir="2700000" algn="tl">
                    <a:srgbClr val="000000">
                      <a:alpha val="43137"/>
                    </a:srgbClr>
                  </a:outerShdw>
                </a:effectLst>
                <a:latin typeface="Berlin Sans FB Demi" panose="020E0802020502020306" pitchFamily="34" charset="0"/>
              </a:rPr>
              <a:t>Transitional sections between arias</a:t>
            </a:r>
          </a:p>
          <a:p>
            <a:pPr marL="571500" indent="-571500">
              <a:buFont typeface="Arial" panose="020B0604020202020204" pitchFamily="34" charset="0"/>
              <a:buChar char="•"/>
            </a:pPr>
            <a:r>
              <a:rPr lang="en-US" sz="2800" b="1" dirty="0" smtClean="0">
                <a:effectLst>
                  <a:outerShdw blurRad="38100" dist="38100" dir="2700000" algn="tl">
                    <a:srgbClr val="000000">
                      <a:alpha val="43137"/>
                    </a:srgbClr>
                  </a:outerShdw>
                </a:effectLst>
                <a:latin typeface="Berlin Sans FB Demi" panose="020E0802020502020306" pitchFamily="34" charset="0"/>
              </a:rPr>
              <a:t>Duets, Trios, Quartets and Choruses – </a:t>
            </a:r>
            <a:r>
              <a:rPr lang="en-US" sz="2800" b="1" dirty="0" smtClean="0">
                <a:solidFill>
                  <a:schemeClr val="bg2"/>
                </a:solidFill>
                <a:effectLst>
                  <a:outerShdw blurRad="38100" dist="38100" dir="2700000" algn="tl">
                    <a:srgbClr val="000000">
                      <a:alpha val="43137"/>
                    </a:srgbClr>
                  </a:outerShdw>
                </a:effectLst>
                <a:latin typeface="Berlin Sans FB Demi" panose="020E0802020502020306" pitchFamily="34" charset="0"/>
              </a:rPr>
              <a:t>groups of singers in harmony</a:t>
            </a:r>
          </a:p>
          <a:p>
            <a:pPr marL="571500" indent="-571500">
              <a:buFont typeface="Arial" panose="020B0604020202020204" pitchFamily="34" charset="0"/>
              <a:buChar char="•"/>
            </a:pPr>
            <a:r>
              <a:rPr lang="en-US" sz="2800" b="1" dirty="0" smtClean="0">
                <a:effectLst>
                  <a:outerShdw blurRad="38100" dist="38100" dir="2700000" algn="tl">
                    <a:srgbClr val="000000">
                      <a:alpha val="43137"/>
                    </a:srgbClr>
                  </a:outerShdw>
                </a:effectLst>
                <a:latin typeface="Berlin Sans FB Demi" panose="020E0802020502020306" pitchFamily="34" charset="0"/>
              </a:rPr>
              <a:t>Operatic stories used: </a:t>
            </a:r>
            <a:r>
              <a:rPr lang="en-US" sz="2800" b="1" dirty="0" smtClean="0">
                <a:solidFill>
                  <a:schemeClr val="bg2"/>
                </a:solidFill>
                <a:effectLst>
                  <a:outerShdw blurRad="38100" dist="38100" dir="2700000" algn="tl">
                    <a:srgbClr val="000000">
                      <a:alpha val="43137"/>
                    </a:srgbClr>
                  </a:outerShdw>
                </a:effectLst>
                <a:latin typeface="Berlin Sans FB Demi" panose="020E0802020502020306" pitchFamily="34" charset="0"/>
              </a:rPr>
              <a:t>Mythology, history, and contemporary fictional and real events</a:t>
            </a:r>
          </a:p>
          <a:p>
            <a:pPr marL="571500" indent="-571500">
              <a:buFont typeface="Arial" panose="020B0604020202020204" pitchFamily="34" charset="0"/>
              <a:buChar char="•"/>
            </a:pPr>
            <a:r>
              <a:rPr lang="en-US" sz="2800" b="1" dirty="0" smtClean="0">
                <a:effectLst>
                  <a:outerShdw blurRad="38100" dist="38100" dir="2700000" algn="tl">
                    <a:srgbClr val="000000">
                      <a:alpha val="43137"/>
                    </a:srgbClr>
                  </a:outerShdw>
                </a:effectLst>
                <a:latin typeface="Berlin Sans FB Demi" panose="020E0802020502020306" pitchFamily="34" charset="0"/>
              </a:rPr>
              <a:t>Opera buffa – </a:t>
            </a:r>
            <a:r>
              <a:rPr lang="en-US" sz="2800" b="1" dirty="0" smtClean="0">
                <a:solidFill>
                  <a:schemeClr val="bg2"/>
                </a:solidFill>
                <a:effectLst>
                  <a:outerShdw blurRad="38100" dist="38100" dir="2700000" algn="tl">
                    <a:srgbClr val="000000">
                      <a:alpha val="43137"/>
                    </a:srgbClr>
                  </a:outerShdw>
                </a:effectLst>
                <a:latin typeface="Berlin Sans FB Demi" panose="020E0802020502020306" pitchFamily="34" charset="0"/>
              </a:rPr>
              <a:t>Comic opera as opposed to serious opera</a:t>
            </a:r>
          </a:p>
          <a:p>
            <a:pPr marL="571500" indent="-571500">
              <a:buFont typeface="Arial" panose="020B0604020202020204" pitchFamily="34" charset="0"/>
              <a:buChar char="•"/>
            </a:pPr>
            <a:r>
              <a:rPr lang="en-US" sz="2800" b="1" dirty="0" smtClean="0">
                <a:effectLst>
                  <a:outerShdw blurRad="38100" dist="38100" dir="2700000" algn="tl">
                    <a:srgbClr val="000000">
                      <a:alpha val="43137"/>
                    </a:srgbClr>
                  </a:outerShdw>
                </a:effectLst>
                <a:latin typeface="Berlin Sans FB Demi" panose="020E0802020502020306" pitchFamily="34" charset="0"/>
              </a:rPr>
              <a:t>Famous composers, singers other figures of opera were: </a:t>
            </a:r>
            <a:r>
              <a:rPr lang="en-US" sz="2800" b="1" dirty="0" err="1" smtClean="0">
                <a:solidFill>
                  <a:schemeClr val="bg2"/>
                </a:solidFill>
                <a:effectLst>
                  <a:outerShdw blurRad="38100" dist="38100" dir="2700000" algn="tl">
                    <a:srgbClr val="000000">
                      <a:alpha val="43137"/>
                    </a:srgbClr>
                  </a:outerShdw>
                </a:effectLst>
                <a:latin typeface="Berlin Sans FB Demi" panose="020E0802020502020306" pitchFamily="34" charset="0"/>
              </a:rPr>
              <a:t>Allesandro</a:t>
            </a:r>
            <a:r>
              <a:rPr lang="en-US" sz="2800" b="1" dirty="0" smtClean="0">
                <a:solidFill>
                  <a:schemeClr val="bg2"/>
                </a:solidFill>
                <a:effectLst>
                  <a:outerShdw blurRad="38100" dist="38100" dir="2700000" algn="tl">
                    <a:srgbClr val="000000">
                      <a:alpha val="43137"/>
                    </a:srgbClr>
                  </a:outerShdw>
                </a:effectLst>
                <a:latin typeface="Berlin Sans FB Demi" panose="020E0802020502020306" pitchFamily="34" charset="0"/>
              </a:rPr>
              <a:t> Scarlatti, Wolfgang Amadeus Mozart, Richard Wagner,  Giuseppe Verdi and Giacomo Puccini</a:t>
            </a:r>
            <a:endParaRPr lang="en-US" sz="2800" b="1" dirty="0" smtClean="0">
              <a:effectLst>
                <a:outerShdw blurRad="38100" dist="38100" dir="2700000" algn="tl">
                  <a:srgbClr val="000000">
                    <a:alpha val="43137"/>
                  </a:srgbClr>
                </a:outerShdw>
              </a:effectLst>
              <a:latin typeface="Berlin Sans FB Demi" panose="020E0802020502020306" pitchFamily="34" charset="0"/>
            </a:endParaRPr>
          </a:p>
          <a:p>
            <a:pPr marL="571500" indent="-571500">
              <a:buFont typeface="Arial" panose="020B0604020202020204" pitchFamily="34" charset="0"/>
              <a:buChar char="•"/>
            </a:pPr>
            <a:endParaRPr lang="en-US" sz="3200" b="1" dirty="0" smtClean="0">
              <a:effectLst>
                <a:outerShdw blurRad="38100" dist="38100" dir="2700000" algn="tl">
                  <a:srgbClr val="000000">
                    <a:alpha val="43137"/>
                  </a:srgbClr>
                </a:outerShdw>
              </a:effectLst>
            </a:endParaRPr>
          </a:p>
          <a:p>
            <a:pPr marL="571500" indent="-571500">
              <a:buFont typeface="Arial" panose="020B0604020202020204" pitchFamily="34" charset="0"/>
              <a:buChar char="•"/>
            </a:pP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22113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4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5"/>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sz="4400" b="1" dirty="0" smtClean="0">
                <a:effectLst>
                  <a:outerShdw blurRad="38100" dist="38100" dir="2700000" algn="tl">
                    <a:srgbClr val="000000">
                      <a:alpha val="43137"/>
                    </a:srgbClr>
                  </a:outerShdw>
                </a:effectLst>
                <a:latin typeface="Berlin Sans FB Demi" panose="020E0802020502020306" pitchFamily="34" charset="0"/>
              </a:rPr>
              <a:t>  Types of musical theatre</a:t>
            </a:r>
            <a:r>
              <a:rPr lang="en-US" b="1" dirty="0" smtClean="0">
                <a:effectLst>
                  <a:outerShdw blurRad="38100" dist="38100" dir="2700000" algn="tl">
                    <a:srgbClr val="000000">
                      <a:alpha val="43137"/>
                    </a:srgbClr>
                  </a:outerShdw>
                </a:effectLst>
                <a:latin typeface="Berlin Sans FB Demi" panose="020E0802020502020306" pitchFamily="34" charset="0"/>
              </a:rPr>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effectLst>
                  <a:outerShdw blurRad="38100" dist="38100" dir="2700000" algn="tl">
                    <a:srgbClr val="000000">
                      <a:alpha val="43137"/>
                    </a:srgbClr>
                  </a:outerShdw>
                </a:effectLst>
                <a:latin typeface="Berlin Sans FB Demi" panose="020E0802020502020306" pitchFamily="34" charset="0"/>
              </a:rPr>
              <a:t>   </a:t>
            </a:r>
            <a:r>
              <a:rPr lang="en-US" sz="36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Terms</a:t>
            </a:r>
            <a:endParaRPr lang="en-US" sz="3600" b="1" dirty="0">
              <a:solidFill>
                <a:schemeClr val="tx1"/>
              </a:solidFill>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466" y="152399"/>
            <a:ext cx="3910889" cy="2533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400050" y="2200275"/>
            <a:ext cx="11691305" cy="4093428"/>
          </a:xfrm>
          <a:prstGeom prst="rect">
            <a:avLst/>
          </a:prstGeom>
          <a:noFill/>
        </p:spPr>
        <p:txBody>
          <a:bodyPr wrap="square" rtlCol="0">
            <a:spAutoFit/>
          </a:bodyPr>
          <a:lstStyle/>
          <a:p>
            <a:r>
              <a:rPr lang="en-US" sz="3600" b="1" dirty="0" smtClean="0">
                <a:solidFill>
                  <a:schemeClr val="bg2"/>
                </a:solidFill>
                <a:effectLst>
                  <a:outerShdw blurRad="38100" dist="38100" dir="2700000" algn="tl">
                    <a:srgbClr val="000000">
                      <a:alpha val="43137"/>
                    </a:srgbClr>
                  </a:outerShdw>
                </a:effectLst>
                <a:latin typeface="Berlin Sans FB Demi" panose="020E0802020502020306" pitchFamily="34" charset="0"/>
              </a:rPr>
              <a:t>Musical Theatre</a:t>
            </a:r>
          </a:p>
          <a:p>
            <a:r>
              <a:rPr lang="en-US" sz="3600" b="1" dirty="0" smtClean="0">
                <a:effectLst>
                  <a:outerShdw blurRad="38100" dist="38100" dir="2700000" algn="tl">
                    <a:srgbClr val="000000">
                      <a:alpha val="43137"/>
                    </a:srgbClr>
                  </a:outerShdw>
                </a:effectLst>
                <a:latin typeface="Berlin Sans FB Demi" panose="020E0802020502020306" pitchFamily="34" charset="0"/>
              </a:rPr>
              <a:t>A type of theatre that integrates songs, spoken dialogue, acting and dance. The story and emotions are underscored and enhanced by the music and dance which are fully integrated into the plot.</a:t>
            </a:r>
          </a:p>
          <a:p>
            <a:endParaRPr lang="en-US" sz="1200" b="1" dirty="0" smtClean="0">
              <a:effectLst>
                <a:outerShdw blurRad="38100" dist="38100" dir="2700000" algn="tl">
                  <a:srgbClr val="000000">
                    <a:alpha val="43137"/>
                  </a:srgbClr>
                </a:outerShdw>
              </a:effectLst>
              <a:latin typeface="Berlin Sans FB Demi" panose="020E0802020502020306" pitchFamily="34" charset="0"/>
            </a:endParaRPr>
          </a:p>
          <a:p>
            <a:r>
              <a:rPr lang="en-US" sz="3600" b="1" dirty="0" smtClean="0">
                <a:solidFill>
                  <a:srgbClr val="002060"/>
                </a:solidFill>
                <a:effectLst>
                  <a:outerShdw blurRad="38100" dist="38100" dir="2700000" algn="tl">
                    <a:srgbClr val="000000">
                      <a:alpha val="43137"/>
                    </a:srgbClr>
                  </a:outerShdw>
                </a:effectLst>
                <a:latin typeface="Berlin Sans FB Demi" panose="020E0802020502020306" pitchFamily="34" charset="0"/>
              </a:rPr>
              <a:t>Types of Musical Theatre are:</a:t>
            </a:r>
          </a:p>
          <a:p>
            <a:r>
              <a:rPr lang="en-US" sz="3200" b="1" dirty="0" smtClean="0">
                <a:effectLst>
                  <a:outerShdw blurRad="38100" dist="38100" dir="2700000" algn="tl">
                    <a:srgbClr val="000000">
                      <a:alpha val="43137"/>
                    </a:srgbClr>
                  </a:outerShdw>
                </a:effectLst>
                <a:latin typeface="Berlin Sans FB Demi" panose="020E0802020502020306" pitchFamily="34" charset="0"/>
              </a:rPr>
              <a:t>Opera, operetta, musical comedy, musical theatre, and revue</a:t>
            </a:r>
            <a:endParaRPr lang="en-US" sz="3200" b="1" dirty="0">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427438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5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5"/>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b="1" dirty="0" smtClean="0">
                <a:effectLst>
                  <a:outerShdw blurRad="38100" dist="38100" dir="2700000" algn="tl">
                    <a:srgbClr val="000000">
                      <a:alpha val="43137"/>
                    </a:srgbClr>
                  </a:outerShdw>
                </a:effectLst>
                <a:latin typeface="Berlin Sans FB Demi" panose="020E0802020502020306" pitchFamily="34" charset="0"/>
              </a:rPr>
              <a:t>   Operettas</a:t>
            </a:r>
            <a:endParaRPr lang="en-US" b="1" dirty="0">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3888" y="119063"/>
            <a:ext cx="3271900" cy="3243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304800" y="2505075"/>
            <a:ext cx="11220450" cy="3785652"/>
          </a:xfrm>
          <a:prstGeom prst="rect">
            <a:avLst/>
          </a:prstGeom>
          <a:noFill/>
        </p:spPr>
        <p:txBody>
          <a:bodyPr wrap="square" rtlCol="0">
            <a:spAutoFit/>
          </a:bodyPr>
          <a:lstStyle/>
          <a:p>
            <a:pPr marL="571500" indent="-571500">
              <a:buFont typeface="Arial" panose="020B0604020202020204" pitchFamily="34" charset="0"/>
              <a:buChar char="•"/>
            </a:pPr>
            <a:r>
              <a:rPr lang="en-US" sz="4000" b="1" dirty="0" smtClean="0">
                <a:effectLst>
                  <a:outerShdw blurRad="38100" dist="38100" dir="2700000" algn="tl">
                    <a:srgbClr val="000000">
                      <a:alpha val="43137"/>
                    </a:srgbClr>
                  </a:outerShdw>
                </a:effectLst>
                <a:latin typeface="Berlin Sans FB Demi" panose="020E0802020502020306" pitchFamily="34" charset="0"/>
              </a:rPr>
              <a:t>Similar to operas but not entirely</a:t>
            </a:r>
          </a:p>
          <a:p>
            <a:pPr lvl="1"/>
            <a:r>
              <a:rPr lang="en-US" sz="4000" b="1" dirty="0" smtClean="0">
                <a:effectLst>
                  <a:outerShdw blurRad="38100" dist="38100" dir="2700000" algn="tl">
                    <a:srgbClr val="000000">
                      <a:alpha val="43137"/>
                    </a:srgbClr>
                  </a:outerShdw>
                </a:effectLst>
                <a:latin typeface="Berlin Sans FB Demi" panose="020E0802020502020306" pitchFamily="34" charset="0"/>
              </a:rPr>
              <a:t> set to music. Certain portions are </a:t>
            </a:r>
          </a:p>
          <a:p>
            <a:pPr lvl="1"/>
            <a:r>
              <a:rPr lang="en-US" sz="4000" b="1" dirty="0" smtClean="0">
                <a:effectLst>
                  <a:outerShdw blurRad="38100" dist="38100" dir="2700000" algn="tl">
                    <a:srgbClr val="000000">
                      <a:alpha val="43137"/>
                    </a:srgbClr>
                  </a:outerShdw>
                </a:effectLst>
                <a:latin typeface="Berlin Sans FB Demi" panose="020E0802020502020306" pitchFamily="34" charset="0"/>
              </a:rPr>
              <a:t> spoken, as in regular drama.</a:t>
            </a:r>
          </a:p>
          <a:p>
            <a:pPr marL="571500" indent="-571500">
              <a:buFont typeface="Arial" panose="020B0604020202020204" pitchFamily="34" charset="0"/>
              <a:buChar char="•"/>
            </a:pPr>
            <a:r>
              <a:rPr lang="en-US" sz="4000" b="1" dirty="0" smtClean="0">
                <a:effectLst>
                  <a:outerShdw blurRad="38100" dist="38100" dir="2700000" algn="tl">
                    <a:srgbClr val="000000">
                      <a:alpha val="43137"/>
                    </a:srgbClr>
                  </a:outerShdw>
                </a:effectLst>
                <a:latin typeface="Berlin Sans FB Demi" panose="020E0802020502020306" pitchFamily="34" charset="0"/>
              </a:rPr>
              <a:t>Generally features a romantic story set in a far off locale with an air of unreality and make-believe away from everyday life.</a:t>
            </a:r>
            <a:endParaRPr lang="en-US" sz="4000" b="1" dirty="0">
              <a:effectLst>
                <a:outerShdw blurRad="38100" dist="38100" dir="2700000" algn="tl">
                  <a:srgbClr val="000000">
                    <a:alpha val="43137"/>
                  </a:srgbClr>
                </a:outerShdw>
              </a:effectLst>
              <a:latin typeface="Berlin Sans FB Demi" panose="020E0802020502020306"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9434" y="235342"/>
            <a:ext cx="3174453" cy="2269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0511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1000">
              <a:schemeClr val="bg2">
                <a:tint val="100000"/>
                <a:shade val="0"/>
                <a:satMod val="100000"/>
              </a:schemeClr>
            </a:gs>
            <a:gs pos="95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5"/>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b="1" dirty="0" smtClean="0">
                <a:effectLst>
                  <a:outerShdw blurRad="38100" dist="38100" dir="2700000" algn="tl">
                    <a:srgbClr val="000000">
                      <a:alpha val="43137"/>
                    </a:srgbClr>
                  </a:outerShdw>
                </a:effectLst>
                <a:latin typeface="Berlin Sans FB Demi" panose="020E0802020502020306" pitchFamily="34" charset="0"/>
              </a:rPr>
              <a:t>  Musical comedy</a:t>
            </a:r>
            <a:endParaRPr lang="en-US" b="1" dirty="0">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8275" y="229253"/>
            <a:ext cx="6772275" cy="3120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01" y="1530535"/>
            <a:ext cx="4259073" cy="2337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885825" y="4248150"/>
            <a:ext cx="11020425" cy="1815882"/>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Berlin Sans FB Demi" panose="020E0802020502020306" pitchFamily="34" charset="0"/>
              </a:rPr>
              <a:t>Emerged in the U.S. in the early 20</a:t>
            </a:r>
            <a:r>
              <a:rPr lang="en-US" sz="2800" b="1" baseline="30000" dirty="0" smtClean="0">
                <a:effectLst>
                  <a:outerShdw blurRad="38100" dist="38100" dir="2700000" algn="tl">
                    <a:srgbClr val="000000">
                      <a:alpha val="43137"/>
                    </a:srgbClr>
                  </a:outerShdw>
                </a:effectLst>
                <a:latin typeface="Berlin Sans FB Demi" panose="020E0802020502020306" pitchFamily="34" charset="0"/>
              </a:rPr>
              <a:t>th</a:t>
            </a:r>
            <a:r>
              <a:rPr lang="en-US" sz="2800" b="1" dirty="0" smtClean="0">
                <a:effectLst>
                  <a:outerShdw blurRad="38100" dist="38100" dir="2700000" algn="tl">
                    <a:srgbClr val="000000">
                      <a:alpha val="43137"/>
                    </a:srgbClr>
                  </a:outerShdw>
                </a:effectLst>
                <a:latin typeface="Berlin Sans FB Demi" panose="020E0802020502020306" pitchFamily="34" charset="0"/>
              </a:rPr>
              <a:t> century that featured a light, comic story interspersed with popular music. It differed from operetta because it related to contemporary people and events which made it seem closer to real life than the fanciful operetta.</a:t>
            </a:r>
            <a:endParaRPr lang="en-US" sz="2800" b="1" dirty="0">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737349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8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5"/>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b="1" dirty="0" smtClean="0">
                <a:effectLst>
                  <a:outerShdw blurRad="38100" dist="38100" dir="2700000" algn="tl">
                    <a:srgbClr val="000000">
                      <a:alpha val="43137"/>
                    </a:srgbClr>
                  </a:outerShdw>
                </a:effectLst>
                <a:latin typeface="Berlin Sans FB Demi" panose="020E0802020502020306" pitchFamily="34" charset="0"/>
              </a:rPr>
              <a:t>   Musical </a:t>
            </a:r>
            <a:r>
              <a:rPr lang="en-US" sz="28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or</a:t>
            </a:r>
            <a:r>
              <a:rPr lang="en-US" b="1" dirty="0" smtClean="0">
                <a:effectLst>
                  <a:outerShdw blurRad="38100" dist="38100" dir="2700000" algn="tl">
                    <a:srgbClr val="000000">
                      <a:alpha val="43137"/>
                    </a:srgbClr>
                  </a:outerShdw>
                </a:effectLst>
                <a:latin typeface="Berlin Sans FB Demi" panose="020E0802020502020306" pitchFamily="34" charset="0"/>
              </a:rPr>
              <a:t> </a:t>
            </a:r>
            <a:br>
              <a:rPr lang="en-US" b="1" dirty="0" smtClean="0">
                <a:effectLst>
                  <a:outerShdw blurRad="38100" dist="38100" dir="2700000" algn="tl">
                    <a:srgbClr val="000000">
                      <a:alpha val="43137"/>
                    </a:srgbClr>
                  </a:outerShdw>
                </a:effectLst>
                <a:latin typeface="Berlin Sans FB Demi" panose="020E0802020502020306" pitchFamily="34" charset="0"/>
              </a:rPr>
            </a:br>
            <a:r>
              <a:rPr lang="en-US" b="1" dirty="0" smtClean="0">
                <a:effectLst>
                  <a:outerShdw blurRad="38100" dist="38100" dir="2700000" algn="tl">
                    <a:srgbClr val="000000">
                      <a:alpha val="43137"/>
                    </a:srgbClr>
                  </a:outerShdw>
                </a:effectLst>
                <a:latin typeface="Berlin Sans FB Demi" panose="020E0802020502020306" pitchFamily="34" charset="0"/>
              </a:rPr>
              <a:t>   Musical Theatre</a:t>
            </a:r>
            <a:endParaRPr lang="en-US" b="1" dirty="0">
              <a:effectLst>
                <a:outerShdw blurRad="38100" dist="38100" dir="2700000" algn="tl">
                  <a:srgbClr val="000000">
                    <a:alpha val="43137"/>
                  </a:srgbClr>
                </a:outerShdw>
              </a:effectLst>
              <a:latin typeface="Berlin Sans FB Demi" panose="020E0802020502020306" pitchFamily="34" charset="0"/>
            </a:endParaRPr>
          </a:p>
        </p:txBody>
      </p:sp>
      <p:sp>
        <p:nvSpPr>
          <p:cNvPr id="5" name="TextBox 4"/>
          <p:cNvSpPr txBox="1"/>
          <p:nvPr/>
        </p:nvSpPr>
        <p:spPr>
          <a:xfrm>
            <a:off x="742950" y="5216272"/>
            <a:ext cx="11020425" cy="1384995"/>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Berlin Sans FB Demi" panose="020E0802020502020306" pitchFamily="34" charset="0"/>
              </a:rPr>
              <a:t>Evolved out of operetta and musical comedy. This combination used the techniques of operettas but were more serious in their storyline. They related more to real life than either of its predecessors.  </a:t>
            </a:r>
            <a:endParaRPr lang="en-US" sz="2800" b="1" dirty="0">
              <a:effectLst>
                <a:outerShdw blurRad="38100" dist="38100" dir="2700000" algn="tl">
                  <a:srgbClr val="000000">
                    <a:alpha val="43137"/>
                  </a:srgbClr>
                </a:outerShdw>
              </a:effectLst>
              <a:latin typeface="Berlin Sans FB Demi" panose="020E0802020502020306"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244" y="189397"/>
            <a:ext cx="4417781" cy="2934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579" y="1528441"/>
            <a:ext cx="3856690" cy="3190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18" y="3123595"/>
            <a:ext cx="3328344" cy="1894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2388" y="3249977"/>
            <a:ext cx="2928937" cy="20424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6318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8000">
              <a:schemeClr val="bg2">
                <a:tint val="100000"/>
                <a:shade val="0"/>
                <a:satMod val="100000"/>
              </a:schemeClr>
            </a:gs>
            <a:gs pos="100000">
              <a:schemeClr val="bg2">
                <a:shade val="100000"/>
                <a:satMod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57375"/>
          </a:xfrm>
          <a:gradFill>
            <a:gsLst>
              <a:gs pos="3000">
                <a:schemeClr val="bg2">
                  <a:tint val="100000"/>
                  <a:shade val="0"/>
                  <a:satMod val="100000"/>
                </a:schemeClr>
              </a:gs>
              <a:gs pos="95000">
                <a:schemeClr val="bg2">
                  <a:shade val="100000"/>
                  <a:satMod val="100000"/>
                </a:schemeClr>
              </a:gs>
            </a:gsLst>
            <a:lin ang="5400000" scaled="0"/>
          </a:gradFill>
        </p:spPr>
        <p:txBody>
          <a:bodyPr/>
          <a:lstStyle/>
          <a:p>
            <a:r>
              <a:rPr lang="en-US" b="1" dirty="0" smtClean="0">
                <a:effectLst>
                  <a:outerShdw blurRad="38100" dist="38100" dir="2700000" algn="tl">
                    <a:srgbClr val="000000">
                      <a:alpha val="43137"/>
                    </a:srgbClr>
                  </a:outerShdw>
                </a:effectLst>
                <a:latin typeface="Berlin Sans FB Demi" panose="020E0802020502020306" pitchFamily="34" charset="0"/>
              </a:rPr>
              <a:t>   The Revue</a:t>
            </a:r>
            <a:endParaRPr lang="en-US" b="1" dirty="0">
              <a:effectLst>
                <a:outerShdw blurRad="38100" dist="38100" dir="2700000" algn="tl">
                  <a:srgbClr val="000000">
                    <a:alpha val="43137"/>
                  </a:srgbClr>
                </a:outerShdw>
              </a:effectLst>
              <a:latin typeface="Berlin Sans FB Demi" panose="020E0802020502020306" pitchFamily="34" charset="0"/>
            </a:endParaRPr>
          </a:p>
        </p:txBody>
      </p:sp>
      <p:sp>
        <p:nvSpPr>
          <p:cNvPr id="5" name="TextBox 4"/>
          <p:cNvSpPr txBox="1"/>
          <p:nvPr/>
        </p:nvSpPr>
        <p:spPr>
          <a:xfrm>
            <a:off x="866775" y="5063872"/>
            <a:ext cx="11020425" cy="1384995"/>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Berlin Sans FB Demi" panose="020E0802020502020306" pitchFamily="34" charset="0"/>
              </a:rPr>
              <a:t>A show in which sketches and vignettes alternate with musical numbers. There is no single storyline that carries through from beginning to end (modern day “Saturday Night Live”).</a:t>
            </a:r>
            <a:endParaRPr lang="en-US" sz="2800" b="1" dirty="0">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062" y="520732"/>
            <a:ext cx="5291138" cy="3521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95" y="1401508"/>
            <a:ext cx="6028267" cy="3390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35187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4464</TotalTime>
  <Words>1925</Words>
  <Application>Microsoft Office PowerPoint</Application>
  <PresentationFormat>Widescreen</PresentationFormat>
  <Paragraphs>166</Paragraphs>
  <Slides>32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Adobe Gothic Std B</vt:lpstr>
      <vt:lpstr>Arial</vt:lpstr>
      <vt:lpstr>Berlin Sans FB Demi</vt:lpstr>
      <vt:lpstr>Calibri</vt:lpstr>
      <vt:lpstr>Corbel</vt:lpstr>
      <vt:lpstr>Wingdings</vt:lpstr>
      <vt:lpstr>Banded</vt:lpstr>
      <vt:lpstr>   The Theatre today     Chapter 12     Musical Theatre</vt:lpstr>
      <vt:lpstr>   The appeal of     music and dance</vt:lpstr>
      <vt:lpstr>opera  a drama set entirely to music</vt:lpstr>
      <vt:lpstr>   opera      terminology developed…      Traits of opera</vt:lpstr>
      <vt:lpstr>  Types of musical theatre    Terms</vt:lpstr>
      <vt:lpstr>   Operettas</vt:lpstr>
      <vt:lpstr>  Musical comedy</vt:lpstr>
      <vt:lpstr>   Musical or     Musical Theatre</vt:lpstr>
      <vt:lpstr>   The Revue</vt:lpstr>
      <vt:lpstr>              The American musical         </vt:lpstr>
      <vt:lpstr>                               The                                     American                                             musical</vt:lpstr>
      <vt:lpstr>                 The 1920’s and 1930’s:    musical comedies </vt:lpstr>
      <vt:lpstr>                 The 1920’s and 1930’s:    musical comedies </vt:lpstr>
      <vt:lpstr>    Showboat            A Landmark Musical    </vt:lpstr>
      <vt:lpstr> of thee I sing           first Pulitzer prize Musical    </vt:lpstr>
      <vt:lpstr>                        porgy and bess          serious Musical    with timeless music    </vt:lpstr>
      <vt:lpstr>                                    on your toes                 introduced         serious dance               to musicals         </vt:lpstr>
      <vt:lpstr>                                    pal joey                 introduced                       the hero                                as a heel         </vt:lpstr>
      <vt:lpstr>         musical theatre   of the 1940’s and 1950’s </vt:lpstr>
      <vt:lpstr>                    oklahoma!  Rodgers &amp; Hammerstein (1943)  </vt:lpstr>
      <vt:lpstr>                    oklahoma!  Rodgers &amp; Hammerstein (1943)  </vt:lpstr>
      <vt:lpstr>                     Choreography in musical theatre   encompassed many dance forms   from classical pirouettes to muscular leaps   and rapid-fire tap dancing  </vt:lpstr>
      <vt:lpstr>               an outpouring of first-rate musicals    in the 1940’s and 1950’s </vt:lpstr>
      <vt:lpstr>               musicals     from the 1960’s through the 1980’s </vt:lpstr>
      <vt:lpstr>  Fiddler on the roof     </vt:lpstr>
      <vt:lpstr>                    changes in American musicals      </vt:lpstr>
      <vt:lpstr>                                                                    changes in                                     American musicals      </vt:lpstr>
      <vt:lpstr>                 Occasional breaking of fresh ground   by combining the old with the new  </vt:lpstr>
      <vt:lpstr>  Another trend of the 1970’s and 1980’s     was the emergence of British musicals     </vt:lpstr>
      <vt:lpstr>       Musicals         from 1990 to the present</vt:lpstr>
      <vt:lpstr>   Scenes from    Fiddler on the roof</vt:lpstr>
      <vt:lpstr>                            Chapter 12                                    exercises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del</dc:creator>
  <cp:lastModifiedBy>Toni del</cp:lastModifiedBy>
  <cp:revision>107</cp:revision>
  <dcterms:created xsi:type="dcterms:W3CDTF">2017-11-08T02:13:40Z</dcterms:created>
  <dcterms:modified xsi:type="dcterms:W3CDTF">2017-11-11T04:47:21Z</dcterms:modified>
</cp:coreProperties>
</file>