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80" r:id="rId5"/>
    <p:sldId id="259" r:id="rId6"/>
    <p:sldId id="258" r:id="rId7"/>
    <p:sldId id="279" r:id="rId8"/>
    <p:sldId id="260" r:id="rId9"/>
    <p:sldId id="261" r:id="rId10"/>
    <p:sldId id="263" r:id="rId11"/>
    <p:sldId id="262" r:id="rId12"/>
    <p:sldId id="264" r:id="rId13"/>
    <p:sldId id="265" r:id="rId14"/>
    <p:sldId id="266" r:id="rId15"/>
    <p:sldId id="267" r:id="rId16"/>
    <p:sldId id="268" r:id="rId17"/>
    <p:sldId id="271" r:id="rId18"/>
    <p:sldId id="275" r:id="rId19"/>
    <p:sldId id="269" r:id="rId20"/>
    <p:sldId id="270" r:id="rId21"/>
    <p:sldId id="272" r:id="rId22"/>
    <p:sldId id="278" r:id="rId23"/>
    <p:sldId id="276"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ountvernon.org/research-collections/digital-encyclopedia/article/growth-of-mount-vernon/" TargetMode="External"/><Relationship Id="rId2" Type="http://schemas.openxmlformats.org/officeDocument/2006/relationships/hyperlink" Target="https://www.mountvernon.org/research-collections/digital-encyclopedia/article/george-washington/" TargetMode="External"/><Relationship Id="rId1" Type="http://schemas.openxmlformats.org/officeDocument/2006/relationships/slideLayout" Target="../slideLayouts/slideLayout2.xml"/><Relationship Id="rId4" Type="http://schemas.openxmlformats.org/officeDocument/2006/relationships/hyperlink" Target="https://www.mountvernon.org/library/digitalhistory/digital-encyclopedia/article/slave-cloth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
            </a:r>
            <a:br>
              <a:rPr lang="en-US" sz="3200" dirty="0" smtClean="0"/>
            </a:br>
            <a:r>
              <a:rPr lang="en-US" sz="3200" dirty="0"/>
              <a:t/>
            </a:r>
            <a:br>
              <a:rPr lang="en-US" sz="3200" dirty="0"/>
            </a:br>
            <a:r>
              <a:rPr lang="en-US" dirty="0"/>
              <a:t/>
            </a:r>
            <a:br>
              <a:rPr lang="en-US" dirty="0"/>
            </a:br>
            <a:r>
              <a:rPr lang="en-US" sz="3600" b="1" dirty="0"/>
              <a:t>The Clothes Make the Man, the Woman and The Slave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8768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 for Slave Children </a:t>
            </a:r>
          </a:p>
        </p:txBody>
      </p:sp>
      <p:sp>
        <p:nvSpPr>
          <p:cNvPr id="3" name="Content Placeholder 2"/>
          <p:cNvSpPr>
            <a:spLocks noGrp="1"/>
          </p:cNvSpPr>
          <p:nvPr>
            <p:ph idx="1"/>
          </p:nvPr>
        </p:nvSpPr>
        <p:spPr/>
        <p:txBody>
          <a:bodyPr>
            <a:normAutofit fontScale="85000" lnSpcReduction="20000"/>
          </a:bodyPr>
          <a:lstStyle/>
          <a:p>
            <a:r>
              <a:rPr lang="en-US" dirty="0"/>
              <a:t>Slave children were often given minimal amounts of clothing. On some farms, they went entirely naked. Mattie Curtis, who was enslaved in North Carolina, remembered in an interview years later:</a:t>
            </a:r>
            <a:br>
              <a:rPr lang="en-US" dirty="0"/>
            </a:br>
            <a:r>
              <a:rPr lang="en-US" dirty="0"/>
              <a:t/>
            </a:r>
            <a:br>
              <a:rPr lang="en-US" dirty="0"/>
            </a:br>
            <a:r>
              <a:rPr lang="en-US" dirty="0"/>
              <a:t>"I went as naked as Yo' han' till I was fourteen years old. I was naked like that when my nature come to me. Marse Whitfield aren't carin', but atter dat mammy tol' him dat I had ter have clothes."</a:t>
            </a:r>
            <a:br>
              <a:rPr lang="en-US" dirty="0"/>
            </a:br>
            <a:r>
              <a:rPr lang="en-US" dirty="0"/>
              <a:t/>
            </a:r>
            <a:br>
              <a:rPr lang="en-US" dirty="0"/>
            </a:br>
            <a:r>
              <a:rPr lang="en-US" dirty="0"/>
              <a:t>As Mattie's memory suggests, changes in the dress of slaves often occurred at the onset of adolescence. For boys, this usually meant trading in long dress-like shirts, similar to those worn by the children pictured </a:t>
            </a:r>
            <a:r>
              <a:rPr lang="en-US" dirty="0" smtClean="0"/>
              <a:t>below, </a:t>
            </a:r>
            <a:r>
              <a:rPr lang="en-US" dirty="0"/>
              <a:t>for pants. Fountain Hughes, formerly a slave, recalled:</a:t>
            </a:r>
            <a:br>
              <a:rPr lang="en-US" dirty="0"/>
            </a:br>
            <a:r>
              <a:rPr lang="en-US" dirty="0"/>
              <a:t/>
            </a:r>
            <a:br>
              <a:rPr lang="en-US" dirty="0"/>
            </a:br>
            <a:r>
              <a:rPr lang="en-US" dirty="0"/>
              <a:t>" ... you wore a dress like a woman till I was ... ten, twelve, thirteen years old."</a:t>
            </a:r>
          </a:p>
        </p:txBody>
      </p:sp>
    </p:spTree>
    <p:extLst>
      <p:ext uri="{BB962C8B-B14F-4D97-AF65-F5344CB8AC3E}">
        <p14:creationId xmlns:p14="http://schemas.microsoft.com/office/powerpoint/2010/main" val="385063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47" y="468532"/>
            <a:ext cx="9601196" cy="1303867"/>
          </a:xfrm>
        </p:spPr>
        <p:txBody>
          <a:bodyPr>
            <a:normAutofit fontScale="90000"/>
          </a:bodyPr>
          <a:lstStyle/>
          <a:p>
            <a:r>
              <a:rPr lang="en-US" dirty="0" smtClean="0"/>
              <a:t>Clothing for Slave Children</a:t>
            </a:r>
            <a:br>
              <a:rPr lang="en-US" dirty="0" smtClean="0"/>
            </a:br>
            <a:r>
              <a:rPr lang="en-US" dirty="0" smtClean="0"/>
              <a:t> </a:t>
            </a:r>
            <a:endParaRPr lang="en-US" dirty="0"/>
          </a:p>
        </p:txBody>
      </p:sp>
      <p:pic>
        <p:nvPicPr>
          <p:cNvPr id="3074" name="Picture 2" descr="Photo of African-American children on a plan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3665" y="3559707"/>
            <a:ext cx="3124057" cy="24859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lave Children Att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22" y="1772399"/>
            <a:ext cx="3842662" cy="30521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lave Children Att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136" y="1372289"/>
            <a:ext cx="2700094" cy="437483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Slave clot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080" y="1205432"/>
            <a:ext cx="3032436" cy="227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09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Dress That </a:t>
            </a:r>
            <a:r>
              <a:rPr lang="en-US" dirty="0" smtClean="0"/>
              <a:t>Oppressed </a:t>
            </a:r>
            <a:r>
              <a:rPr lang="en-US" dirty="0"/>
              <a:t>and </a:t>
            </a:r>
            <a:br>
              <a:rPr lang="en-US" dirty="0"/>
            </a:br>
            <a:r>
              <a:rPr lang="en-US" dirty="0"/>
              <a:t>Clothing That Liberated </a:t>
            </a:r>
          </a:p>
        </p:txBody>
      </p:sp>
      <p:pic>
        <p:nvPicPr>
          <p:cNvPr id="4098" name="Picture 2" descr="Photo of Ellen Craft.  James E. Shepard Memorial Library, Treasure Room Collection, North Carolina Central University, Durham, North Carol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0509" y="2491088"/>
            <a:ext cx="4645754" cy="369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2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Dress That Oppressed and </a:t>
            </a:r>
            <a:br>
              <a:rPr lang="en-US" dirty="0" smtClean="0"/>
            </a:br>
            <a:r>
              <a:rPr lang="en-US" dirty="0" smtClean="0"/>
              <a:t>Clothing That Liberated </a:t>
            </a:r>
            <a:endParaRPr lang="en-US" dirty="0"/>
          </a:p>
        </p:txBody>
      </p:sp>
      <p:sp>
        <p:nvSpPr>
          <p:cNvPr id="3" name="Content Placeholder 2"/>
          <p:cNvSpPr>
            <a:spLocks noGrp="1"/>
          </p:cNvSpPr>
          <p:nvPr>
            <p:ph idx="1"/>
          </p:nvPr>
        </p:nvSpPr>
        <p:spPr>
          <a:xfrm>
            <a:off x="1079157" y="2556932"/>
            <a:ext cx="9817440" cy="3563782"/>
          </a:xfrm>
        </p:spPr>
        <p:txBody>
          <a:bodyPr>
            <a:normAutofit fontScale="85000" lnSpcReduction="20000"/>
          </a:bodyPr>
          <a:lstStyle/>
          <a:p>
            <a:r>
              <a:rPr lang="en-US" dirty="0"/>
              <a:t>Slave owners manipulated clothing in a variety of ways to oppress their slaves. Female slaves sometimes expressed resentment about dresses that were plain, coarse, and un-feminine. Evidence suggests that dances, attendance at church, and other social gatherings were events for which slave women often put on their fancier dresses and primped themselves in imitation of their mistresses, hoping to attract the attentions of young men. Former slave, Rosa Maddox, declared that good clothes were the reason that she "had lots of beaus."</a:t>
            </a:r>
            <a:br>
              <a:rPr lang="en-US" dirty="0"/>
            </a:br>
            <a:r>
              <a:rPr lang="en-US" dirty="0"/>
              <a:t/>
            </a:r>
            <a:br>
              <a:rPr lang="en-US" dirty="0"/>
            </a:br>
            <a:r>
              <a:rPr lang="en-US" dirty="0"/>
              <a:t>Masters knew that one way of punishing female slaves was to attack their identity as women. Records indicate that at least one master punished a captured female runaway by forcing her to wear attire designed for men. Harriet Jacobs' owner, Dr. Norcum, took a similar approach. Enraged by Harriet's affair with another man, he cut off her long hair, a traditional marker of feminine beauty.</a:t>
            </a:r>
            <a:br>
              <a:rPr lang="en-US" dirty="0"/>
            </a:br>
            <a:r>
              <a:rPr lang="en-US" dirty="0"/>
              <a:t/>
            </a:r>
            <a:br>
              <a:rPr lang="en-US" dirty="0"/>
            </a:br>
            <a:endParaRPr lang="en-US" dirty="0"/>
          </a:p>
        </p:txBody>
      </p:sp>
    </p:spTree>
    <p:extLst>
      <p:ext uri="{BB962C8B-B14F-4D97-AF65-F5344CB8AC3E}">
        <p14:creationId xmlns:p14="http://schemas.microsoft.com/office/powerpoint/2010/main" val="245780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Dress That </a:t>
            </a:r>
            <a:r>
              <a:rPr lang="en-US" dirty="0" smtClean="0"/>
              <a:t>Oppressed </a:t>
            </a:r>
            <a:r>
              <a:rPr lang="en-US" dirty="0"/>
              <a:t>and </a:t>
            </a:r>
            <a:br>
              <a:rPr lang="en-US" dirty="0"/>
            </a:br>
            <a:r>
              <a:rPr lang="en-US" dirty="0"/>
              <a:t>Clothing That Liberated </a:t>
            </a:r>
          </a:p>
        </p:txBody>
      </p:sp>
      <p:sp>
        <p:nvSpPr>
          <p:cNvPr id="3" name="Content Placeholder 2"/>
          <p:cNvSpPr>
            <a:spLocks noGrp="1"/>
          </p:cNvSpPr>
          <p:nvPr>
            <p:ph idx="1"/>
          </p:nvPr>
        </p:nvSpPr>
        <p:spPr/>
        <p:txBody>
          <a:bodyPr/>
          <a:lstStyle/>
          <a:p>
            <a:r>
              <a:rPr lang="en-US" dirty="0"/>
              <a:t>Slave women also manipulated clothing, however, and were known to use male garments to their benefit. In the fields, some women made leggings similar to pant legs to protect their calves. Other women employed men's clothing for less practical, more daring ends. Harriet Jacobs fled from the home of Dr. Norcum wearing a sailor's suit, and Ellen Craft, a light skinned black woman escaped captivity disguised as a white man. Posing as her servant, Ellen's husband, William, also achieved freedom.</a:t>
            </a:r>
          </a:p>
          <a:p>
            <a:endParaRPr lang="en-US" dirty="0"/>
          </a:p>
        </p:txBody>
      </p:sp>
    </p:spTree>
    <p:extLst>
      <p:ext uri="{BB962C8B-B14F-4D97-AF65-F5344CB8AC3E}">
        <p14:creationId xmlns:p14="http://schemas.microsoft.com/office/powerpoint/2010/main" val="209707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164" y="949180"/>
            <a:ext cx="9601196" cy="1303867"/>
          </a:xfrm>
        </p:spPr>
        <p:txBody>
          <a:bodyPr/>
          <a:lstStyle/>
          <a:p>
            <a:r>
              <a:rPr lang="en-US" dirty="0" smtClean="0"/>
              <a:t>Nudity and the Captive Body </a:t>
            </a:r>
            <a:endParaRPr lang="en-US" dirty="0"/>
          </a:p>
        </p:txBody>
      </p:sp>
      <p:pic>
        <p:nvPicPr>
          <p:cNvPr id="5122" name="Picture 2" descr="Illustration - Flagellation of A Female Sla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2930" y="2610350"/>
            <a:ext cx="4341339" cy="345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8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84424"/>
            <a:ext cx="9601196" cy="1303867"/>
          </a:xfrm>
        </p:spPr>
        <p:txBody>
          <a:bodyPr/>
          <a:lstStyle/>
          <a:p>
            <a:r>
              <a:rPr lang="en-US" dirty="0">
                <a:solidFill>
                  <a:prstClr val="black">
                    <a:lumMod val="85000"/>
                    <a:lumOff val="15000"/>
                  </a:prstClr>
                </a:solidFill>
              </a:rPr>
              <a:t>Nudity and the Captive Body </a:t>
            </a:r>
            <a:endParaRPr lang="en-US" dirty="0"/>
          </a:p>
        </p:txBody>
      </p:sp>
      <p:sp>
        <p:nvSpPr>
          <p:cNvPr id="3" name="Content Placeholder 2"/>
          <p:cNvSpPr>
            <a:spLocks noGrp="1"/>
          </p:cNvSpPr>
          <p:nvPr>
            <p:ph idx="1"/>
          </p:nvPr>
        </p:nvSpPr>
        <p:spPr/>
        <p:txBody>
          <a:bodyPr>
            <a:normAutofit fontScale="85000" lnSpcReduction="20000"/>
          </a:bodyPr>
          <a:lstStyle/>
          <a:p>
            <a:r>
              <a:rPr lang="en-US" dirty="0"/>
              <a:t>William Blake's </a:t>
            </a:r>
            <a:r>
              <a:rPr lang="en-US" dirty="0" smtClean="0"/>
              <a:t>image </a:t>
            </a:r>
            <a:r>
              <a:rPr lang="en-US" dirty="0"/>
              <a:t>of a black woman being whipped was created for a book about slavery in Surinam. However, the vision it presents is significant for North American slavery as well. In their efforts to assert control, masters not only dressed their slaves, but also undressed them. Slaves were stripped for inspection on the auction block and often provided with insufficient clothing while working in the fields.</a:t>
            </a:r>
            <a:br>
              <a:rPr lang="en-US" dirty="0"/>
            </a:br>
            <a:r>
              <a:rPr lang="en-US" dirty="0"/>
              <a:t/>
            </a:r>
            <a:br>
              <a:rPr lang="en-US" dirty="0"/>
            </a:br>
            <a:r>
              <a:rPr lang="en-US" dirty="0"/>
              <a:t>Whipping, a common form of slave punishment, demanded the removal of clothing. For the female slave, this generally meant disrobing down to the waist. Although her state of half dress allowed the woman some modesty, it also exposed her naked breasts to all eyes. This sight reinforced white perceptions associating sexuality with the "uncivilized" black female. At the same time, the slave's body, uncovered and vulnerable, could provoke the desire of onlookers, increasing the chances of the woman being sexually assaulted as well.</a:t>
            </a:r>
          </a:p>
        </p:txBody>
      </p:sp>
    </p:spTree>
    <p:extLst>
      <p:ext uri="{BB962C8B-B14F-4D97-AF65-F5344CB8AC3E}">
        <p14:creationId xmlns:p14="http://schemas.microsoft.com/office/powerpoint/2010/main" val="136995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Women and the Headwrap </a:t>
            </a:r>
            <a:endParaRPr lang="en-US" dirty="0"/>
          </a:p>
        </p:txBody>
      </p:sp>
      <p:pic>
        <p:nvPicPr>
          <p:cNvPr id="6146" name="Picture 2" descr="Photo of a large group of women wearing head-wraps, 18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306" y="2186288"/>
            <a:ext cx="5024694" cy="39984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tail from the photo of a large group of women wearing head-wr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466" y="2777908"/>
            <a:ext cx="4102961" cy="298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1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 Women and the Headwrap</a:t>
            </a:r>
          </a:p>
        </p:txBody>
      </p:sp>
      <p:pic>
        <p:nvPicPr>
          <p:cNvPr id="9218" name="Picture 2" descr="Image result for Slave women and m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091" y="2614528"/>
            <a:ext cx="5058547" cy="349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7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 Women and the Headwrap </a:t>
            </a:r>
          </a:p>
        </p:txBody>
      </p:sp>
      <p:sp>
        <p:nvSpPr>
          <p:cNvPr id="3" name="Content Placeholder 2"/>
          <p:cNvSpPr>
            <a:spLocks noGrp="1"/>
          </p:cNvSpPr>
          <p:nvPr>
            <p:ph idx="1"/>
          </p:nvPr>
        </p:nvSpPr>
        <p:spPr/>
        <p:txBody>
          <a:bodyPr>
            <a:normAutofit fontScale="92500"/>
          </a:bodyPr>
          <a:lstStyle/>
          <a:p>
            <a:r>
              <a:rPr lang="en-US" dirty="0"/>
              <a:t>Originally the head-wrap, or turban, was worn by both enslaved men and women. In time, however, it became almost exclusively a female accessory. In the photograph above, the women wear head-wraps, while the men wear hats.</a:t>
            </a:r>
            <a:br>
              <a:rPr lang="en-US" dirty="0"/>
            </a:br>
            <a:r>
              <a:rPr lang="en-US" dirty="0"/>
              <a:t/>
            </a:r>
            <a:br>
              <a:rPr lang="en-US" dirty="0"/>
            </a:br>
            <a:r>
              <a:rPr lang="en-US" dirty="0"/>
              <a:t>For their white European masters, the slaves' head-wraps were signs of poverty and subordination. Accounts of clothing distribution show that masters sometimes allotted extra handkerchiefs to their female slaves, ostensibly to be used as head coverings. In fact, in certain areas of the South, legislation appeared that required black women to wear their hair bound up in this manner.</a:t>
            </a:r>
          </a:p>
        </p:txBody>
      </p:sp>
    </p:spTree>
    <p:extLst>
      <p:ext uri="{BB962C8B-B14F-4D97-AF65-F5344CB8AC3E}">
        <p14:creationId xmlns:p14="http://schemas.microsoft.com/office/powerpoint/2010/main" val="15182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Clothes Make the Man, the Woman and The Slave</a:t>
            </a:r>
            <a:endParaRPr lang="en-US" dirty="0"/>
          </a:p>
        </p:txBody>
      </p:sp>
      <p:sp>
        <p:nvSpPr>
          <p:cNvPr id="3" name="Content Placeholder 2"/>
          <p:cNvSpPr>
            <a:spLocks noGrp="1"/>
          </p:cNvSpPr>
          <p:nvPr>
            <p:ph idx="1"/>
          </p:nvPr>
        </p:nvSpPr>
        <p:spPr/>
        <p:txBody>
          <a:bodyPr/>
          <a:lstStyle/>
          <a:p>
            <a:r>
              <a:rPr lang="en-US" dirty="0"/>
              <a:t>People wear clothing to protect their bodies against nature, to define their social roles, and to express their personalities. But what happens when a person is forced to wear clothing chosen by another? The images and text below show some of the ways that slaveholders used clothing to manipulate the gender identities of black men and women in order to sustain the institution of slavery. They also demonstrate some of the ways in which slaves used clothing both to survive their captivity and to rebel against it.</a:t>
            </a:r>
          </a:p>
        </p:txBody>
      </p:sp>
    </p:spTree>
    <p:extLst>
      <p:ext uri="{BB962C8B-B14F-4D97-AF65-F5344CB8AC3E}">
        <p14:creationId xmlns:p14="http://schemas.microsoft.com/office/powerpoint/2010/main" val="2499243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 Women and the Headwrap </a:t>
            </a:r>
          </a:p>
        </p:txBody>
      </p:sp>
      <p:sp>
        <p:nvSpPr>
          <p:cNvPr id="3" name="Content Placeholder 2"/>
          <p:cNvSpPr>
            <a:spLocks noGrp="1"/>
          </p:cNvSpPr>
          <p:nvPr>
            <p:ph idx="1"/>
          </p:nvPr>
        </p:nvSpPr>
        <p:spPr/>
        <p:txBody>
          <a:bodyPr>
            <a:normAutofit lnSpcReduction="10000"/>
          </a:bodyPr>
          <a:lstStyle/>
          <a:p>
            <a:r>
              <a:rPr lang="en-US" dirty="0"/>
              <a:t>The head-wrap, however, was more than a badge of enslavement imposed on female slaves by their owners. Embellishment of the head and hair was a central component of dress in various parts of Africa, particularly in West Africa. From the time European fabrics were made available to them, African women wore head-wraps similar to those worn by their enslaved counterparts in America. For these women, the wrap, which varied in form from region to region, signified communal identity. At the same time, the particular appearance of an individual head-wrap was an expression of personal identity.</a:t>
            </a:r>
          </a:p>
        </p:txBody>
      </p:sp>
    </p:spTree>
    <p:extLst>
      <p:ext uri="{BB962C8B-B14F-4D97-AF65-F5344CB8AC3E}">
        <p14:creationId xmlns:p14="http://schemas.microsoft.com/office/powerpoint/2010/main" val="327456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9" y="982132"/>
            <a:ext cx="7784757" cy="1303867"/>
          </a:xfrm>
        </p:spPr>
        <p:txBody>
          <a:bodyPr>
            <a:normAutofit fontScale="90000"/>
          </a:bodyPr>
          <a:lstStyle/>
          <a:p>
            <a:r>
              <a:rPr lang="en-US" dirty="0"/>
              <a:t>Slave Women and the Headwrap </a:t>
            </a:r>
            <a:r>
              <a:rPr lang="en-US" dirty="0" smtClean="0"/>
              <a:t/>
            </a:r>
            <a:br>
              <a:rPr lang="en-US" dirty="0" smtClean="0"/>
            </a:br>
            <a:endParaRPr lang="en-US" dirty="0"/>
          </a:p>
        </p:txBody>
      </p:sp>
      <p:sp>
        <p:nvSpPr>
          <p:cNvPr id="3" name="Content Placeholder 2"/>
          <p:cNvSpPr>
            <a:spLocks noGrp="1"/>
          </p:cNvSpPr>
          <p:nvPr>
            <p:ph idx="1"/>
          </p:nvPr>
        </p:nvSpPr>
        <p:spPr>
          <a:xfrm>
            <a:off x="1295401" y="2825578"/>
            <a:ext cx="7725031" cy="3050290"/>
          </a:xfrm>
        </p:spPr>
        <p:txBody>
          <a:bodyPr>
            <a:normAutofit fontScale="85000" lnSpcReduction="20000"/>
          </a:bodyPr>
          <a:lstStyle/>
          <a:p>
            <a:r>
              <a:rPr lang="en-US" dirty="0"/>
              <a:t>In America, the head-wrap was a utilitarian item, which kept the slave's hair protected from the elements in which she worked and helped to curb the spread of lice. Yet, as in Africa, the head-wrap also created community -- as an item shared by female slaves -- and individuality, as a thing unique to the wearer. Cassandra Stancil, enslaved in her youth, insisted that she never asked another woman how to tie her head-scarf. "I always figured I could do it," she said, "I could try and experiment and if not get that, get something that I liked."</a:t>
            </a:r>
            <a:br>
              <a:rPr lang="en-US" dirty="0"/>
            </a:br>
            <a:r>
              <a:rPr lang="en-US" dirty="0"/>
              <a:t/>
            </a:r>
            <a:br>
              <a:rPr lang="en-US" dirty="0"/>
            </a:br>
            <a:r>
              <a:rPr lang="en-US" dirty="0"/>
              <a:t>The head-wrap was an object of oppression from one vantage point. But from the other, the perspective of the slave community, it was a vehicle of empowerment and a memento of freedom.</a:t>
            </a:r>
          </a:p>
        </p:txBody>
      </p:sp>
      <p:sp>
        <p:nvSpPr>
          <p:cNvPr id="4" name="AutoShape 2" descr="https://outlook-sdf.office.com/owa/service.svc/s/GetFileAttachment?id=AAMkAGNhMGJiN2E0LTM3YmYtNDI2My1iNGUwLWJjZDg2ZWRkMmYyOABGAAAAAADPSw%2B97hxmTo%2BhxgFoJtU5BwDTqwtybVAHS6%2FZ54KG9udcAAAA70zBAAA0wZY45xO4Qb9EdInMSZ7cAAHhXtKzAAABEgAQAAbTWFQ%2BaWhKvf3dA5ZeLLU%3D&amp;X-OWA-CANARY=cBTeBGkIhEmwpPezJOybFzC9K0uUHNUYgLjXtqFYekl8KPPuEy-Asou9bN4FeBDC4lA9FkPkryY.&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624" y="2825578"/>
            <a:ext cx="2215927" cy="3179806"/>
          </a:xfrm>
          <a:prstGeom prst="rect">
            <a:avLst/>
          </a:prstGeom>
        </p:spPr>
      </p:pic>
    </p:spTree>
    <p:extLst>
      <p:ext uri="{BB962C8B-B14F-4D97-AF65-F5344CB8AC3E}">
        <p14:creationId xmlns:p14="http://schemas.microsoft.com/office/powerpoint/2010/main" val="191239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9" y="982132"/>
            <a:ext cx="7784757" cy="1303867"/>
          </a:xfrm>
        </p:spPr>
        <p:txBody>
          <a:bodyPr>
            <a:normAutofit fontScale="90000"/>
          </a:bodyPr>
          <a:lstStyle/>
          <a:p>
            <a:r>
              <a:rPr lang="en-US" dirty="0" err="1" smtClean="0"/>
              <a:t>Tignon</a:t>
            </a:r>
            <a:r>
              <a:rPr lang="en-US" dirty="0" smtClean="0"/>
              <a:t> Laws  </a:t>
            </a:r>
            <a:br>
              <a:rPr lang="en-US" dirty="0" smtClean="0"/>
            </a:br>
            <a:endParaRPr lang="en-US" dirty="0"/>
          </a:p>
        </p:txBody>
      </p:sp>
      <p:sp>
        <p:nvSpPr>
          <p:cNvPr id="3" name="Content Placeholder 2"/>
          <p:cNvSpPr>
            <a:spLocks noGrp="1"/>
          </p:cNvSpPr>
          <p:nvPr>
            <p:ph idx="1"/>
          </p:nvPr>
        </p:nvSpPr>
        <p:spPr>
          <a:xfrm>
            <a:off x="822960" y="2651753"/>
            <a:ext cx="7755776" cy="3067403"/>
          </a:xfrm>
        </p:spPr>
        <p:txBody>
          <a:bodyPr>
            <a:normAutofit fontScale="92500" lnSpcReduction="10000"/>
          </a:bodyPr>
          <a:lstStyle/>
          <a:p>
            <a:r>
              <a:rPr lang="en-US" dirty="0" err="1" smtClean="0"/>
              <a:t>Tignon</a:t>
            </a:r>
            <a:r>
              <a:rPr lang="en-US" dirty="0" smtClean="0"/>
              <a:t> Law – A rule that prohibited black women from displaying their hair.</a:t>
            </a:r>
          </a:p>
          <a:p>
            <a:r>
              <a:rPr lang="en-US" dirty="0" err="1" smtClean="0"/>
              <a:t>Tignon</a:t>
            </a:r>
            <a:r>
              <a:rPr lang="en-US" dirty="0" smtClean="0"/>
              <a:t> – a </a:t>
            </a:r>
            <a:r>
              <a:rPr lang="en-US" dirty="0" err="1" smtClean="0"/>
              <a:t>headwrap</a:t>
            </a:r>
            <a:r>
              <a:rPr lang="en-US" dirty="0" smtClean="0"/>
              <a:t> </a:t>
            </a:r>
          </a:p>
          <a:p>
            <a:r>
              <a:rPr lang="en-US" dirty="0" smtClean="0"/>
              <a:t>Worn by free and slave Creole women of African ancestry in the mid 1700’s. </a:t>
            </a:r>
          </a:p>
          <a:p>
            <a:r>
              <a:rPr lang="en-US" dirty="0" smtClean="0"/>
              <a:t>This Sumptuary Law was enacted by Governor Esteban Rodriguez Miro to regulate the appearance and style of dress for people of color. </a:t>
            </a:r>
            <a:endParaRPr lang="en-US" dirty="0"/>
          </a:p>
        </p:txBody>
      </p:sp>
      <p:sp>
        <p:nvSpPr>
          <p:cNvPr id="4" name="AutoShape 2" descr="https://outlook-sdf.office.com/owa/service.svc/s/GetFileAttachment?id=AAMkAGNhMGJiN2E0LTM3YmYtNDI2My1iNGUwLWJjZDg2ZWRkMmYyOABGAAAAAADPSw%2B97hxmTo%2BhxgFoJtU5BwDTqwtybVAHS6%2FZ54KG9udcAAAA70zBAAA0wZY45xO4Qb9EdInMSZ7cAAHhXtKzAAABEgAQAAbTWFQ%2BaWhKvf3dA5ZeLLU%3D&amp;X-OWA-CANARY=cBTeBGkIhEmwpPezJOybFzC9K0uUHNUYgLjXtqFYekl8KPPuEy-Asou9bN4FeBDC4lA9FkPkryY.&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s://cdn.face2faceafrica.com/www/wp-content/uploads/2018/02/The-Visibility-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949" y="1530924"/>
            <a:ext cx="2676239" cy="329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2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59" y="982132"/>
            <a:ext cx="7784757" cy="1303867"/>
          </a:xfrm>
        </p:spPr>
        <p:txBody>
          <a:bodyPr>
            <a:normAutofit fontScale="90000"/>
          </a:bodyPr>
          <a:lstStyle/>
          <a:p>
            <a:r>
              <a:rPr lang="en-US" dirty="0" err="1" smtClean="0"/>
              <a:t>Tignon</a:t>
            </a:r>
            <a:r>
              <a:rPr lang="en-US" dirty="0" smtClean="0"/>
              <a:t> Laws  </a:t>
            </a:r>
            <a:br>
              <a:rPr lang="en-US" dirty="0" smtClean="0"/>
            </a:br>
            <a:endParaRPr lang="en-US" dirty="0"/>
          </a:p>
        </p:txBody>
      </p:sp>
      <p:sp>
        <p:nvSpPr>
          <p:cNvPr id="3" name="Content Placeholder 2"/>
          <p:cNvSpPr>
            <a:spLocks noGrp="1"/>
          </p:cNvSpPr>
          <p:nvPr>
            <p:ph idx="1"/>
          </p:nvPr>
        </p:nvSpPr>
        <p:spPr>
          <a:xfrm>
            <a:off x="822959" y="2651753"/>
            <a:ext cx="8092969" cy="3158794"/>
          </a:xfrm>
        </p:spPr>
        <p:txBody>
          <a:bodyPr>
            <a:normAutofit fontScale="85000" lnSpcReduction="10000"/>
          </a:bodyPr>
          <a:lstStyle/>
          <a:p>
            <a:r>
              <a:rPr lang="en-US" dirty="0" smtClean="0"/>
              <a:t>It was said that black women’s features often attracted male, white, French, and Spanish suitors and their beauty was a perceived threat to white women. </a:t>
            </a:r>
          </a:p>
          <a:p>
            <a:r>
              <a:rPr lang="en-US" dirty="0" smtClean="0"/>
              <a:t>The </a:t>
            </a:r>
            <a:r>
              <a:rPr lang="en-US" dirty="0" err="1" smtClean="0"/>
              <a:t>Tignon</a:t>
            </a:r>
            <a:r>
              <a:rPr lang="en-US" dirty="0" smtClean="0"/>
              <a:t> Law was a tactic used to combat these men engaging in affairs with Creole women. </a:t>
            </a:r>
          </a:p>
          <a:p>
            <a:r>
              <a:rPr lang="en-US" dirty="0" smtClean="0"/>
              <a:t>Black women abided by the law and took it and turned it into fashion. </a:t>
            </a:r>
          </a:p>
          <a:p>
            <a:r>
              <a:rPr lang="en-US" dirty="0" smtClean="0"/>
              <a:t>The women used unique colors, jewels, ribbons and wrapping techniques. </a:t>
            </a:r>
          </a:p>
          <a:p>
            <a:r>
              <a:rPr lang="en-US" dirty="0" err="1" smtClean="0"/>
              <a:t>Tignon</a:t>
            </a:r>
            <a:r>
              <a:rPr lang="en-US" dirty="0" smtClean="0"/>
              <a:t> laws went out of effect in the 1800s, but black and other women worldwide continue to use them worldwide as wardrobe staples to pay homage to their culture and/or religions. </a:t>
            </a:r>
            <a:endParaRPr lang="en-US" dirty="0"/>
          </a:p>
        </p:txBody>
      </p:sp>
      <p:sp>
        <p:nvSpPr>
          <p:cNvPr id="4" name="AutoShape 2" descr="https://outlook-sdf.office.com/owa/service.svc/s/GetFileAttachment?id=AAMkAGNhMGJiN2E0LTM3YmYtNDI2My1iNGUwLWJjZDg2ZWRkMmYyOABGAAAAAADPSw%2B97hxmTo%2BhxgFoJtU5BwDTqwtybVAHS6%2FZ54KG9udcAAAA70zBAAA0wZY45xO4Qb9EdInMSZ7cAAHhXtKzAAABEgAQAAbTWFQ%2BaWhKvf3dA5ZeLLU%3D&amp;X-OWA-CANARY=cBTeBGkIhEmwpPezJOybFzC9K0uUHNUYgLjXtqFYekl8KPPuEy-Asou9bN4FeBDC4lA9FkPkryY.&amp;isImagePreview=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s://cdn.face2faceafrica.com/www/wp-content/uploads/2018/02/Tignon-833x6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752" y="524927"/>
            <a:ext cx="3130610" cy="234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4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 Women and the Headwrap </a:t>
            </a:r>
          </a:p>
        </p:txBody>
      </p:sp>
      <p:pic>
        <p:nvPicPr>
          <p:cNvPr id="7170" name="Picture 2" descr="Image result for Black woman head wr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703" y="2055265"/>
            <a:ext cx="3239432" cy="40442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lack woman head w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31" y="2412712"/>
            <a:ext cx="2766027" cy="36867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attachment.outlook.office.net/owa/andrea.bonner2@hccs.edu/service.svc/s/GetFileAttachment?id=AAMkAGNhMGJiN2E0LTM3YmYtNDI2My1iNGUwLWJjZDg2ZWRkMmYyOABGAAAAAADPSw%2B97hxmTo%2BhxgFoJtU5BwDTqwtybVAHS6%2FZ54KG9udcAAAA70zBAAA0wZY45xO4Qb9EdInMSZ7cAALMpVGvAAABEgAQAKosyRK3a1xEosPyTgdEGxA%3D&amp;X-OWA-CANARY=ePzxueldu0qfbLEKIwl7jRDhtmcVNdYYH91RALQYLdR1xO9dSL5rSuQlouLZs-n3a-INRfD3Yow.&amp;token=eyJhbGciOiJSUzI1NiIsImtpZCI6IjA2MDBGOUY2NzQ2MjA3MzdFNzM0MDRFMjg3QzQ1QTgxOENCN0NFQjgiLCJ4NXQiOiJCZ0Q1OW5SaUJ6Zm5OQVRpaDhSYWdZeTN6cmciLCJ0eXAiOiJKV1QifQ.eyJ2ZXIiOiJFeGNoYW5nZS5DYWxsYmFjay5WMSIsImFwcGN0eHNlbmRlciI6Ik93YURvd25sb2FkQGJlZGM1MzZkLTkzODAtNGQxMC05OTU0LWRkZmM4ZjViNWJkZCIsImFwcGN0eCI6IntcIm1zZXhjaHByb3RcIjpcIm93YVwiLFwicHJpbWFyeXNpZFwiOlwiUy0xLTUtMjEtMzg5NTc0NTUyMC01NzgxOTg1MDctMzUxMzE3Njg1MC03MTk3MDQ5XCIsXCJwdWlkXCI6XCIxMTUzNzY1OTMxOTY4NTIyMTIxXCIsXCJvaWRcIjpcIjBiYjhiZWRlLTUxNGMtNDAzOS04MTU4LWIwMDkxMmE3NGUwZlwiLFwic2NvcGVcIjpcIk93YURvd25sb2FkXCJ9IiwibmJmIjoxNTM5ODc5Mzg5LCJleHAiOjE1Mzk4Nzk5ODksImlzcyI6IjAwMDAwMDAyLTAwMDAtMGZmMS1jZTAwLTAwMDAwMDAwMDAwMEBiZWRjNTM2ZC05MzgwLTRkMTAtOTk1NC1kZGZjOGY1YjViZGQiLCJhdWQiOiIwMDAwMDAwMi0wMDAwLTBmZjEtY2UwMC0wMDAwMDAwMDAwMDAvYXR0YWNobWVudC5vdXRsb29rLm9mZmljZS5uZXRAYmVkYzUzNmQtOTM4MC00ZDEwLTk5NTQtZGRmYzhmNWI1YmRkIn0.Q3DxUEEW0E7jCNSoyN8XoWpeHCLmktiG3kLheLwDpupu8g6lineSXPYn_QgT8OO8qlLwM9Vkda0uksYy7V8j8XwUvAMsWMD2e5vTUEYxcUlH1pPiJt2omVibQDAdDKvc8EqCd9enOXGqV8Rj9D7bTGtTlTnEtAvphrVIwO_ePS3wgtAycaVOkkt9nMfiY4JxJIn8e-Xrwa4zxNb9-ZBRnsSGAh1cmAuSWzZ_4WK2fm9mErQ8SQ8rJY-J9hZ8V3tFiugjGKndPjt0zYOVa-_EpLwRdyZAsaprPbAD5-aNhfzx0eVhQjY7IsffT9lcOR0i0HCYjhjDpgXT_JCj0IRn_Q&amp;owa=outlook.office.com&amp;isImagePreview=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354" y="2054952"/>
            <a:ext cx="3766481" cy="404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7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Clothes Make the Man, the Woman and The Slave</a:t>
            </a:r>
            <a:endParaRPr lang="en-US" dirty="0"/>
          </a:p>
        </p:txBody>
      </p:sp>
      <p:sp>
        <p:nvSpPr>
          <p:cNvPr id="3" name="Content Placeholder 2"/>
          <p:cNvSpPr>
            <a:spLocks noGrp="1"/>
          </p:cNvSpPr>
          <p:nvPr>
            <p:ph idx="1"/>
          </p:nvPr>
        </p:nvSpPr>
        <p:spPr/>
        <p:txBody>
          <a:bodyPr>
            <a:normAutofit fontScale="92500" lnSpcReduction="10000"/>
          </a:bodyPr>
          <a:lstStyle/>
          <a:p>
            <a:r>
              <a:rPr lang="en-US" dirty="0"/>
              <a:t>Gender Specific Clothing </a:t>
            </a:r>
            <a:endParaRPr lang="en-US" dirty="0" smtClean="0"/>
          </a:p>
          <a:p>
            <a:r>
              <a:rPr lang="en-US" dirty="0"/>
              <a:t>The Power of a Uniform </a:t>
            </a:r>
            <a:endParaRPr lang="en-US" dirty="0" smtClean="0"/>
          </a:p>
          <a:p>
            <a:r>
              <a:rPr lang="en-US" dirty="0"/>
              <a:t>Clothing for Slave Children </a:t>
            </a:r>
            <a:endParaRPr lang="en-US" dirty="0" smtClean="0"/>
          </a:p>
          <a:p>
            <a:r>
              <a:rPr lang="en-US" dirty="0"/>
              <a:t>Dress That Oppressed and </a:t>
            </a:r>
            <a:br>
              <a:rPr lang="en-US" dirty="0"/>
            </a:br>
            <a:r>
              <a:rPr lang="en-US" dirty="0"/>
              <a:t>Clothing That Liberated </a:t>
            </a:r>
            <a:endParaRPr lang="en-US" dirty="0" smtClean="0"/>
          </a:p>
          <a:p>
            <a:r>
              <a:rPr lang="en-US" dirty="0"/>
              <a:t>Nudity and the Captive Body </a:t>
            </a:r>
            <a:endParaRPr lang="en-US" dirty="0" smtClean="0"/>
          </a:p>
          <a:p>
            <a:r>
              <a:rPr lang="en-US" dirty="0"/>
              <a:t>Slave Women and the Headwrap </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57402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Clothes Make the Man, the Woman and The Slave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r>
            <a:br>
              <a:rPr lang="en-US" dirty="0" smtClean="0"/>
            </a:br>
            <a:r>
              <a:rPr lang="en-US" dirty="0"/>
              <a:t>In 1797, </a:t>
            </a:r>
            <a:r>
              <a:rPr lang="en-US" dirty="0">
                <a:hlinkClick r:id="rId2"/>
              </a:rPr>
              <a:t>George Washington</a:t>
            </a:r>
            <a:r>
              <a:rPr lang="en-US" dirty="0"/>
              <a:t> wrote to farm manager James Anderson in regards to clothing his slaves that, "It has always been my aim to feed &amp; </a:t>
            </a:r>
            <a:r>
              <a:rPr lang="en-US" dirty="0" err="1"/>
              <a:t>cloath</a:t>
            </a:r>
            <a:r>
              <a:rPr lang="en-US" dirty="0"/>
              <a:t> them well...- in return, I expect such </a:t>
            </a:r>
            <a:r>
              <a:rPr lang="en-US" dirty="0" err="1"/>
              <a:t>labour</a:t>
            </a:r>
            <a:r>
              <a:rPr lang="en-US" dirty="0"/>
              <a:t> as they ought to render." Despite Washington's assurances, clothing issued to the slaves was minimal, plain, and often coarse. Some textiles were imported and crafted into clothing for slaves at </a:t>
            </a:r>
            <a:r>
              <a:rPr lang="en-US" dirty="0">
                <a:hlinkClick r:id="rId3"/>
              </a:rPr>
              <a:t>Mount Vernon</a:t>
            </a:r>
            <a:r>
              <a:rPr lang="en-US" dirty="0"/>
              <a:t>, while other garments were ordered ready-made in large quantities</a:t>
            </a:r>
            <a:r>
              <a:rPr lang="en-US" dirty="0" smtClean="0"/>
              <a:t>.</a:t>
            </a:r>
          </a:p>
          <a:p>
            <a:pPr marL="0" indent="0">
              <a:buNone/>
            </a:pPr>
            <a:r>
              <a:rPr lang="en-US" dirty="0">
                <a:hlinkClick r:id="rId4"/>
              </a:rPr>
              <a:t>https://www.mountvernon.org/library/digitalhistory/digital-encyclopedia/article/slave-clothing</a:t>
            </a:r>
            <a:r>
              <a:rPr lang="en-US" dirty="0" smtClean="0">
                <a:hlinkClick r:id="rId4"/>
              </a:rPr>
              <a:t>/</a:t>
            </a:r>
            <a:endParaRPr lang="en-US" dirty="0" smtClean="0"/>
          </a:p>
          <a:p>
            <a:pPr marL="0" indent="0">
              <a:buNone/>
            </a:pPr>
            <a:endParaRPr lang="en-US" baseline="30000" dirty="0"/>
          </a:p>
          <a:p>
            <a:pPr marL="0" indent="0">
              <a:buNone/>
            </a:pPr>
            <a:endParaRPr lang="en-US" dirty="0" smtClean="0"/>
          </a:p>
          <a:p>
            <a:endParaRPr lang="en-US" dirty="0"/>
          </a:p>
        </p:txBody>
      </p:sp>
    </p:spTree>
    <p:extLst>
      <p:ext uri="{BB962C8B-B14F-4D97-AF65-F5344CB8AC3E}">
        <p14:creationId xmlns:p14="http://schemas.microsoft.com/office/powerpoint/2010/main" val="389319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Specific Clothing </a:t>
            </a:r>
          </a:p>
        </p:txBody>
      </p:sp>
      <p:sp>
        <p:nvSpPr>
          <p:cNvPr id="3" name="Content Placeholder 2"/>
          <p:cNvSpPr>
            <a:spLocks noGrp="1"/>
          </p:cNvSpPr>
          <p:nvPr>
            <p:ph idx="1"/>
          </p:nvPr>
        </p:nvSpPr>
        <p:spPr/>
        <p:txBody>
          <a:bodyPr>
            <a:normAutofit fontScale="92500"/>
          </a:bodyPr>
          <a:lstStyle/>
          <a:p>
            <a:r>
              <a:rPr lang="en-US" dirty="0"/>
              <a:t>Adult male and female slaves usually dressed in clothing deemed gender appropriate by white society. Thus, men were given pants, women dresses. In the winter, masters generally distributed extra clothing to their slaves. These supplemental items, and others constructed by the slaves themselves, were also different for men and women. For instance, under their skirts women often made and wore pantalets, pant-like items that reached just above the knee. While men were given knee-length coats to wear during the colder seasons, women received heavy wraps, which they wore as shawls. The picture </a:t>
            </a:r>
            <a:r>
              <a:rPr lang="en-US" dirty="0" smtClean="0"/>
              <a:t>below, </a:t>
            </a:r>
            <a:r>
              <a:rPr lang="en-US" dirty="0"/>
              <a:t>though taken after Emancipation, shows a black man and woman in the gender distinct clothing that they would have worn as slaves.</a:t>
            </a:r>
          </a:p>
        </p:txBody>
      </p:sp>
    </p:spTree>
    <p:extLst>
      <p:ext uri="{BB962C8B-B14F-4D97-AF65-F5344CB8AC3E}">
        <p14:creationId xmlns:p14="http://schemas.microsoft.com/office/powerpoint/2010/main" val="178186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Specific </a:t>
            </a:r>
            <a:r>
              <a:rPr lang="en-US" dirty="0" smtClean="0"/>
              <a:t>Clothing</a:t>
            </a:r>
            <a:br>
              <a:rPr lang="en-US" dirty="0" smtClean="0"/>
            </a:br>
            <a:r>
              <a:rPr lang="en-US" dirty="0" smtClean="0"/>
              <a:t> </a:t>
            </a:r>
            <a:endParaRPr lang="en-US" dirty="0"/>
          </a:p>
        </p:txBody>
      </p:sp>
      <p:pic>
        <p:nvPicPr>
          <p:cNvPr id="1026" name="Picture 2" descr="Photo of a male and a female African-American slaves in a field wearing similar cloth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797" y="1705232"/>
            <a:ext cx="3964824" cy="2887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lave women and 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835" y="1763214"/>
            <a:ext cx="4351797" cy="3093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le Sl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414" y="3178318"/>
            <a:ext cx="3711618" cy="294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55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83368"/>
            <a:ext cx="9601196" cy="1303867"/>
          </a:xfrm>
        </p:spPr>
        <p:txBody>
          <a:bodyPr/>
          <a:lstStyle/>
          <a:p>
            <a:r>
              <a:rPr lang="en-US" dirty="0"/>
              <a:t>Gender Specific Clothing </a:t>
            </a:r>
          </a:p>
        </p:txBody>
      </p:sp>
      <p:pic>
        <p:nvPicPr>
          <p:cNvPr id="4098" name="Picture 2" descr="Image result for Slave cloth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10" y="1875819"/>
            <a:ext cx="2776440" cy="43175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lave clo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835" y="2285999"/>
            <a:ext cx="3563446" cy="35634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lave clot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266" y="260585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3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Power of a Uniform </a:t>
            </a:r>
            <a:br>
              <a:rPr lang="en-US" dirty="0" smtClean="0"/>
            </a:br>
            <a:endParaRPr lang="en-US" dirty="0"/>
          </a:p>
        </p:txBody>
      </p:sp>
      <p:pic>
        <p:nvPicPr>
          <p:cNvPr id="2050" name="Picture 2" descr="Photo of an African-American man in a Union Army uni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0260" y="2080053"/>
            <a:ext cx="4439808" cy="35330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lack soldier sla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219" y="2767913"/>
            <a:ext cx="5233163" cy="331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 Uniform </a:t>
            </a:r>
          </a:p>
        </p:txBody>
      </p:sp>
      <p:sp>
        <p:nvSpPr>
          <p:cNvPr id="3" name="Content Placeholder 2"/>
          <p:cNvSpPr>
            <a:spLocks noGrp="1"/>
          </p:cNvSpPr>
          <p:nvPr>
            <p:ph idx="1"/>
          </p:nvPr>
        </p:nvSpPr>
        <p:spPr/>
        <p:txBody>
          <a:bodyPr>
            <a:normAutofit fontScale="70000" lnSpcReduction="20000"/>
          </a:bodyPr>
          <a:lstStyle/>
          <a:p>
            <a:r>
              <a:rPr lang="en-US" dirty="0"/>
              <a:t>Many planters used a philosophy of paternalism to justify slavery. They imagined themselves as the fathers of slaves who needed to be cared for and guided. This way of thinking not only validated the master's ownership of slaves, but also his punishment of those in his custody. It was a system that disempowered all slaves, men and women, relegating them to the status of children.</a:t>
            </a:r>
            <a:br>
              <a:rPr lang="en-US" dirty="0"/>
            </a:br>
            <a:r>
              <a:rPr lang="en-US" dirty="0"/>
              <a:t/>
            </a:r>
            <a:br>
              <a:rPr lang="en-US" dirty="0"/>
            </a:br>
            <a:r>
              <a:rPr lang="en-US" dirty="0"/>
              <a:t>Enslaved men who escaped to union lines and became soldiers gained a renewed sense of power. For the first time, they put on uniforms in wage earning jobs and were permitted to carry firearms. One ex-slave described the experience in this way:</a:t>
            </a:r>
            <a:br>
              <a:rPr lang="en-US" dirty="0"/>
            </a:br>
            <a:r>
              <a:rPr lang="en-US" dirty="0"/>
              <a:t/>
            </a:r>
            <a:br>
              <a:rPr lang="en-US" dirty="0"/>
            </a:br>
            <a:r>
              <a:rPr lang="en-US" dirty="0"/>
              <a:t>"After the war started, I ran off and joined the army ... I was sent to Tullahoma for training. This was the biggest thing that ever happened in my life. I felt like a man, with a uniform on and a gun in my hand ..."</a:t>
            </a:r>
            <a:br>
              <a:rPr lang="en-US" dirty="0"/>
            </a:br>
            <a:r>
              <a:rPr lang="en-US" dirty="0"/>
              <a:t/>
            </a:r>
            <a:br>
              <a:rPr lang="en-US" dirty="0"/>
            </a:br>
            <a:r>
              <a:rPr lang="en-US" dirty="0"/>
              <a:t>This slave's identity as an adult male was restored by his position as a soldier in the fight against slavery and was symbolized by his attire.</a:t>
            </a:r>
          </a:p>
        </p:txBody>
      </p:sp>
    </p:spTree>
    <p:extLst>
      <p:ext uri="{BB962C8B-B14F-4D97-AF65-F5344CB8AC3E}">
        <p14:creationId xmlns:p14="http://schemas.microsoft.com/office/powerpoint/2010/main" val="33070454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572</TotalTime>
  <Words>1160</Words>
  <Application>Microsoft Office PowerPoint</Application>
  <PresentationFormat>Widescreen</PresentationFormat>
  <Paragraphs>52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Garamond</vt:lpstr>
      <vt:lpstr>Organic</vt:lpstr>
      <vt:lpstr>   The Clothes Make the Man, the Woman and The Slave</vt:lpstr>
      <vt:lpstr>The Clothes Make the Man, the Woman and The Slave</vt:lpstr>
      <vt:lpstr>The Clothes Make the Man, the Woman and The Slave</vt:lpstr>
      <vt:lpstr>The Clothes Make the Man, the Woman and The Slave</vt:lpstr>
      <vt:lpstr>Gender Specific Clothing </vt:lpstr>
      <vt:lpstr>Gender Specific Clothing  </vt:lpstr>
      <vt:lpstr>Gender Specific Clothing </vt:lpstr>
      <vt:lpstr>The Power of a Uniform  </vt:lpstr>
      <vt:lpstr>The Power of a Uniform </vt:lpstr>
      <vt:lpstr>Clothing for Slave Children </vt:lpstr>
      <vt:lpstr>Clothing for Slave Children  </vt:lpstr>
      <vt:lpstr>Dress That Oppressed and  Clothing That Liberated </vt:lpstr>
      <vt:lpstr>Dress That Oppressed and  Clothing That Liberated </vt:lpstr>
      <vt:lpstr>Dress That Oppressed and  Clothing That Liberated </vt:lpstr>
      <vt:lpstr>Nudity and the Captive Body </vt:lpstr>
      <vt:lpstr>Nudity and the Captive Body </vt:lpstr>
      <vt:lpstr>Slave Women and the Headwrap </vt:lpstr>
      <vt:lpstr>Slave Women and the Headwrap</vt:lpstr>
      <vt:lpstr>Slave Women and the Headwrap </vt:lpstr>
      <vt:lpstr>Slave Women and the Headwrap </vt:lpstr>
      <vt:lpstr>Slave Women and the Headwrap  </vt:lpstr>
      <vt:lpstr>Tignon Laws   </vt:lpstr>
      <vt:lpstr>Tignon Laws   </vt:lpstr>
      <vt:lpstr>Slave Women and the Headwrap </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Clothes Make the Man, the Woman and The Slave</dc:title>
  <dc:creator>andrea.bonner2</dc:creator>
  <cp:lastModifiedBy>andrea.bonner2</cp:lastModifiedBy>
  <cp:revision>17</cp:revision>
  <dcterms:created xsi:type="dcterms:W3CDTF">2017-10-26T14:21:29Z</dcterms:created>
  <dcterms:modified xsi:type="dcterms:W3CDTF">2019-03-28T18:14:43Z</dcterms:modified>
</cp:coreProperties>
</file>