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2" r:id="rId5"/>
    <p:sldId id="259" r:id="rId6"/>
    <p:sldId id="263" r:id="rId7"/>
    <p:sldId id="264" r:id="rId8"/>
    <p:sldId id="265" r:id="rId9"/>
    <p:sldId id="26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57722AA-FF66-4CA3-B145-70B4C14BED46}" type="datetimeFigureOut">
              <a:rPr lang="en-US" smtClean="0"/>
              <a:t>3/7/2019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FE1048-F5E5-4EE5-9A0C-B151807F859B}" type="slidenum">
              <a:rPr lang="en-US" smtClean="0"/>
              <a:t>‹#›</a:t>
            </a:fld>
            <a:endParaRPr lang="en-US" dirty="0"/>
          </a:p>
        </p:txBody>
      </p:sp>
    </p:spTree>
    <p:extLst>
      <p:ext uri="{BB962C8B-B14F-4D97-AF65-F5344CB8AC3E}">
        <p14:creationId xmlns:p14="http://schemas.microsoft.com/office/powerpoint/2010/main" val="4097796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7722AA-FF66-4CA3-B145-70B4C14BED46}" type="datetimeFigureOut">
              <a:rPr lang="en-US" smtClean="0"/>
              <a:t>3/7/2019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FE1048-F5E5-4EE5-9A0C-B151807F859B}" type="slidenum">
              <a:rPr lang="en-US" smtClean="0"/>
              <a:t>‹#›</a:t>
            </a:fld>
            <a:endParaRPr lang="en-US" dirty="0"/>
          </a:p>
        </p:txBody>
      </p:sp>
    </p:spTree>
    <p:extLst>
      <p:ext uri="{BB962C8B-B14F-4D97-AF65-F5344CB8AC3E}">
        <p14:creationId xmlns:p14="http://schemas.microsoft.com/office/powerpoint/2010/main" val="864073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7722AA-FF66-4CA3-B145-70B4C14BED46}" type="datetimeFigureOut">
              <a:rPr lang="en-US" smtClean="0"/>
              <a:t>3/7/2019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FE1048-F5E5-4EE5-9A0C-B151807F859B}" type="slidenum">
              <a:rPr lang="en-US" smtClean="0"/>
              <a:t>‹#›</a:t>
            </a:fld>
            <a:endParaRPr lang="en-US" dirty="0"/>
          </a:p>
        </p:txBody>
      </p:sp>
    </p:spTree>
    <p:extLst>
      <p:ext uri="{BB962C8B-B14F-4D97-AF65-F5344CB8AC3E}">
        <p14:creationId xmlns:p14="http://schemas.microsoft.com/office/powerpoint/2010/main" val="3010221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7722AA-FF66-4CA3-B145-70B4C14BED46}" type="datetimeFigureOut">
              <a:rPr lang="en-US" smtClean="0"/>
              <a:t>3/7/2019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FE1048-F5E5-4EE5-9A0C-B151807F859B}" type="slidenum">
              <a:rPr lang="en-US" smtClean="0"/>
              <a:t>‹#›</a:t>
            </a:fld>
            <a:endParaRPr lang="en-US" dirty="0"/>
          </a:p>
        </p:txBody>
      </p:sp>
    </p:spTree>
    <p:extLst>
      <p:ext uri="{BB962C8B-B14F-4D97-AF65-F5344CB8AC3E}">
        <p14:creationId xmlns:p14="http://schemas.microsoft.com/office/powerpoint/2010/main" val="3461172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7722AA-FF66-4CA3-B145-70B4C14BED46}" type="datetimeFigureOut">
              <a:rPr lang="en-US" smtClean="0"/>
              <a:t>3/7/2019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FE1048-F5E5-4EE5-9A0C-B151807F859B}" type="slidenum">
              <a:rPr lang="en-US" smtClean="0"/>
              <a:t>‹#›</a:t>
            </a:fld>
            <a:endParaRPr lang="en-US" dirty="0"/>
          </a:p>
        </p:txBody>
      </p:sp>
    </p:spTree>
    <p:extLst>
      <p:ext uri="{BB962C8B-B14F-4D97-AF65-F5344CB8AC3E}">
        <p14:creationId xmlns:p14="http://schemas.microsoft.com/office/powerpoint/2010/main" val="755003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57722AA-FF66-4CA3-B145-70B4C14BED46}" type="datetimeFigureOut">
              <a:rPr lang="en-US" smtClean="0"/>
              <a:t>3/7/2019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7FE1048-F5E5-4EE5-9A0C-B151807F859B}" type="slidenum">
              <a:rPr lang="en-US" smtClean="0"/>
              <a:t>‹#›</a:t>
            </a:fld>
            <a:endParaRPr lang="en-US" dirty="0"/>
          </a:p>
        </p:txBody>
      </p:sp>
    </p:spTree>
    <p:extLst>
      <p:ext uri="{BB962C8B-B14F-4D97-AF65-F5344CB8AC3E}">
        <p14:creationId xmlns:p14="http://schemas.microsoft.com/office/powerpoint/2010/main" val="4022956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57722AA-FF66-4CA3-B145-70B4C14BED46}" type="datetimeFigureOut">
              <a:rPr lang="en-US" smtClean="0"/>
              <a:t>3/7/2019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7FE1048-F5E5-4EE5-9A0C-B151807F859B}" type="slidenum">
              <a:rPr lang="en-US" smtClean="0"/>
              <a:t>‹#›</a:t>
            </a:fld>
            <a:endParaRPr lang="en-US" dirty="0"/>
          </a:p>
        </p:txBody>
      </p:sp>
    </p:spTree>
    <p:extLst>
      <p:ext uri="{BB962C8B-B14F-4D97-AF65-F5344CB8AC3E}">
        <p14:creationId xmlns:p14="http://schemas.microsoft.com/office/powerpoint/2010/main" val="3798295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57722AA-FF66-4CA3-B145-70B4C14BED46}" type="datetimeFigureOut">
              <a:rPr lang="en-US" smtClean="0"/>
              <a:t>3/7/2019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7FE1048-F5E5-4EE5-9A0C-B151807F859B}" type="slidenum">
              <a:rPr lang="en-US" smtClean="0"/>
              <a:t>‹#›</a:t>
            </a:fld>
            <a:endParaRPr lang="en-US" dirty="0"/>
          </a:p>
        </p:txBody>
      </p:sp>
    </p:spTree>
    <p:extLst>
      <p:ext uri="{BB962C8B-B14F-4D97-AF65-F5344CB8AC3E}">
        <p14:creationId xmlns:p14="http://schemas.microsoft.com/office/powerpoint/2010/main" val="2673855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7722AA-FF66-4CA3-B145-70B4C14BED46}" type="datetimeFigureOut">
              <a:rPr lang="en-US" smtClean="0"/>
              <a:t>3/7/2019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7FE1048-F5E5-4EE5-9A0C-B151807F859B}" type="slidenum">
              <a:rPr lang="en-US" smtClean="0"/>
              <a:t>‹#›</a:t>
            </a:fld>
            <a:endParaRPr lang="en-US" dirty="0"/>
          </a:p>
        </p:txBody>
      </p:sp>
    </p:spTree>
    <p:extLst>
      <p:ext uri="{BB962C8B-B14F-4D97-AF65-F5344CB8AC3E}">
        <p14:creationId xmlns:p14="http://schemas.microsoft.com/office/powerpoint/2010/main" val="2347518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7722AA-FF66-4CA3-B145-70B4C14BED46}" type="datetimeFigureOut">
              <a:rPr lang="en-US" smtClean="0"/>
              <a:t>3/7/2019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7FE1048-F5E5-4EE5-9A0C-B151807F859B}" type="slidenum">
              <a:rPr lang="en-US" smtClean="0"/>
              <a:t>‹#›</a:t>
            </a:fld>
            <a:endParaRPr lang="en-US" dirty="0"/>
          </a:p>
        </p:txBody>
      </p:sp>
    </p:spTree>
    <p:extLst>
      <p:ext uri="{BB962C8B-B14F-4D97-AF65-F5344CB8AC3E}">
        <p14:creationId xmlns:p14="http://schemas.microsoft.com/office/powerpoint/2010/main" val="2750793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7722AA-FF66-4CA3-B145-70B4C14BED46}" type="datetimeFigureOut">
              <a:rPr lang="en-US" smtClean="0"/>
              <a:t>3/7/2019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7FE1048-F5E5-4EE5-9A0C-B151807F859B}" type="slidenum">
              <a:rPr lang="en-US" smtClean="0"/>
              <a:t>‹#›</a:t>
            </a:fld>
            <a:endParaRPr lang="en-US" dirty="0"/>
          </a:p>
        </p:txBody>
      </p:sp>
    </p:spTree>
    <p:extLst>
      <p:ext uri="{BB962C8B-B14F-4D97-AF65-F5344CB8AC3E}">
        <p14:creationId xmlns:p14="http://schemas.microsoft.com/office/powerpoint/2010/main" val="2327438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7722AA-FF66-4CA3-B145-70B4C14BED46}" type="datetimeFigureOut">
              <a:rPr lang="en-US" smtClean="0"/>
              <a:t>3/7/2019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FE1048-F5E5-4EE5-9A0C-B151807F859B}" type="slidenum">
              <a:rPr lang="en-US" smtClean="0"/>
              <a:t>‹#›</a:t>
            </a:fld>
            <a:endParaRPr lang="en-US" dirty="0"/>
          </a:p>
        </p:txBody>
      </p:sp>
    </p:spTree>
    <p:extLst>
      <p:ext uri="{BB962C8B-B14F-4D97-AF65-F5344CB8AC3E}">
        <p14:creationId xmlns:p14="http://schemas.microsoft.com/office/powerpoint/2010/main" val="38667128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MIbCxM6EiPo" TargetMode="External"/><Relationship Id="rId2" Type="http://schemas.openxmlformats.org/officeDocument/2006/relationships/hyperlink" Target="https://www.youtube.com/watch?v=_pJTNQSvbcI"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a1ew-tsk8KA" TargetMode="External"/><Relationship Id="rId2" Type="http://schemas.openxmlformats.org/officeDocument/2006/relationships/hyperlink" Target="https://www.youtube.com/watch?v=C_E4j0T59J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07616" y="3348506"/>
            <a:ext cx="5455321" cy="1448493"/>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smtClean="0">
                <a:latin typeface="Bell MT" panose="02020503060305020303" pitchFamily="18" charset="0"/>
              </a:rPr>
              <a:t>Designer Spotlight </a:t>
            </a:r>
            <a:r>
              <a:rPr lang="en-US" dirty="0">
                <a:latin typeface="Bell MT" panose="02020503060305020303" pitchFamily="18" charset="0"/>
              </a:rPr>
              <a:t/>
            </a:r>
            <a:br>
              <a:rPr lang="en-US" dirty="0">
                <a:latin typeface="Bell MT" panose="02020503060305020303" pitchFamily="18" charset="0"/>
              </a:rPr>
            </a:br>
            <a:r>
              <a:rPr lang="en-US" dirty="0" smtClean="0">
                <a:latin typeface="Bell MT" panose="02020503060305020303" pitchFamily="18" charset="0"/>
              </a:rPr>
              <a:t/>
            </a:r>
            <a:br>
              <a:rPr lang="en-US" dirty="0" smtClean="0">
                <a:latin typeface="Bell MT" panose="02020503060305020303" pitchFamily="18" charset="0"/>
              </a:rPr>
            </a:br>
            <a:r>
              <a:rPr lang="en-US" dirty="0" smtClean="0">
                <a:latin typeface="Bell MT" panose="02020503060305020303" pitchFamily="18" charset="0"/>
              </a:rPr>
              <a:t>Guo Pei </a:t>
            </a:r>
            <a:r>
              <a:rPr lang="en-US" dirty="0" smtClean="0"/>
              <a:t/>
            </a:r>
            <a:br>
              <a:rPr lang="en-US" dirty="0" smtClean="0"/>
            </a:br>
            <a:endParaRPr lang="en-US" dirty="0"/>
          </a:p>
        </p:txBody>
      </p:sp>
      <p:sp>
        <p:nvSpPr>
          <p:cNvPr id="4" name="AutoShape 2" descr="https://static1.squarespace.com/static/5575b36ee4b084ce7380b9bb/t/586a853644024318a0842a3c/1483376177681/?format=500w"/>
          <p:cNvSpPr>
            <a:spLocks noChangeAspect="1" noChangeArrowheads="1"/>
          </p:cNvSpPr>
          <p:nvPr/>
        </p:nvSpPr>
        <p:spPr bwMode="auto">
          <a:xfrm>
            <a:off x="-152400" y="-152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028" name="Picture 4" descr="https://static1.squarespace.com/static/5575b36ee4b084ce7380b9bb/t/586a853644024318a0842a3c/1483376177681/?format=500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242" y="528034"/>
            <a:ext cx="5189158" cy="56769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4489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latin typeface="Bell MT" panose="02020503060305020303" pitchFamily="18" charset="0"/>
              </a:rPr>
              <a:t>Guo Pei </a:t>
            </a:r>
            <a:endParaRPr lang="en-US" sz="5400" dirty="0">
              <a:latin typeface="Bell MT" panose="02020503060305020303" pitchFamily="18" charset="0"/>
            </a:endParaRPr>
          </a:p>
        </p:txBody>
      </p:sp>
      <p:sp>
        <p:nvSpPr>
          <p:cNvPr id="3" name="Content Placeholder 2"/>
          <p:cNvSpPr>
            <a:spLocks noGrp="1"/>
          </p:cNvSpPr>
          <p:nvPr>
            <p:ph idx="1"/>
          </p:nvPr>
        </p:nvSpPr>
        <p:spPr/>
        <p:txBody>
          <a:bodyPr/>
          <a:lstStyle/>
          <a:p>
            <a:r>
              <a:rPr lang="en-US" dirty="0" smtClean="0"/>
              <a:t>Chinese Fashion Designer – Born in Beijing in 1967</a:t>
            </a:r>
          </a:p>
          <a:p>
            <a:r>
              <a:rPr lang="en-US" dirty="0" smtClean="0"/>
              <a:t>Started sewing at age two </a:t>
            </a:r>
          </a:p>
          <a:p>
            <a:r>
              <a:rPr lang="en-US" dirty="0" smtClean="0"/>
              <a:t>Studied Fashion Design at Beijing School of Industrial Fashion Design </a:t>
            </a:r>
          </a:p>
          <a:p>
            <a:r>
              <a:rPr lang="en-US" dirty="0" smtClean="0"/>
              <a:t>Three years after graduating, she became the chief designer at one of Beijing’s independently owned clothing companies</a:t>
            </a:r>
          </a:p>
          <a:p>
            <a:r>
              <a:rPr lang="en-US" dirty="0" smtClean="0"/>
              <a:t>1997, she launched her own label and atelier, Rose Studio </a:t>
            </a:r>
          </a:p>
          <a:p>
            <a:r>
              <a:rPr lang="en-US" dirty="0" smtClean="0"/>
              <a:t>2</a:t>
            </a:r>
            <a:r>
              <a:rPr lang="en-US" baseline="30000" dirty="0" smtClean="0"/>
              <a:t>nd</a:t>
            </a:r>
            <a:r>
              <a:rPr lang="en-US" dirty="0" smtClean="0"/>
              <a:t> born and raised Asian designer to be invited to be a member of the Chambre Sydicale de la Haute Couture  </a:t>
            </a:r>
          </a:p>
          <a:p>
            <a:pPr marL="0" indent="0">
              <a:buNone/>
            </a:pPr>
            <a:endParaRPr lang="en-US" dirty="0" smtClean="0"/>
          </a:p>
          <a:p>
            <a:pPr marL="0" indent="0">
              <a:buNone/>
            </a:pPr>
            <a:endParaRPr lang="en-US" dirty="0" smtClean="0"/>
          </a:p>
          <a:p>
            <a:endParaRPr lang="en-US" dirty="0" smtClean="0"/>
          </a:p>
        </p:txBody>
      </p:sp>
    </p:spTree>
    <p:extLst>
      <p:ext uri="{BB962C8B-B14F-4D97-AF65-F5344CB8AC3E}">
        <p14:creationId xmlns:p14="http://schemas.microsoft.com/office/powerpoint/2010/main" val="1617182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ell MT" panose="02020503060305020303" pitchFamily="18" charset="0"/>
              </a:rPr>
              <a:t>Chambre Syndicale De La Couture </a:t>
            </a:r>
            <a:endParaRPr lang="en-US" dirty="0">
              <a:latin typeface="Bell MT" panose="02020503060305020303" pitchFamily="18" charset="0"/>
            </a:endParaRPr>
          </a:p>
        </p:txBody>
      </p:sp>
      <p:sp>
        <p:nvSpPr>
          <p:cNvPr id="3" name="Content Placeholder 2"/>
          <p:cNvSpPr>
            <a:spLocks noGrp="1"/>
          </p:cNvSpPr>
          <p:nvPr>
            <p:ph idx="1"/>
          </p:nvPr>
        </p:nvSpPr>
        <p:spPr/>
        <p:txBody>
          <a:bodyPr/>
          <a:lstStyle/>
          <a:p>
            <a:r>
              <a:rPr lang="en-US" dirty="0" smtClean="0"/>
              <a:t>It </a:t>
            </a:r>
            <a:r>
              <a:rPr lang="en-US" dirty="0"/>
              <a:t>is the regulating commission that determines which fashion design houses are eligible to be true haute couture houses. Within the Fédération the Syndicale is a body that promotes, educates,  represents, defends, deals with social and working benefits and advises its members in all relations between </a:t>
            </a:r>
            <a:r>
              <a:rPr lang="en-US" dirty="0" smtClean="0"/>
              <a:t>labor </a:t>
            </a:r>
            <a:r>
              <a:rPr lang="en-US" dirty="0"/>
              <a:t>and management, including great names of the Paris couture world.  The Syndicale also deals with piracy of styles, foreign relations and organization and coordination of the fashion collection timetables.  They also institute some collective international advertising for the French fashion industry.</a:t>
            </a:r>
          </a:p>
        </p:txBody>
      </p:sp>
    </p:spTree>
    <p:extLst>
      <p:ext uri="{BB962C8B-B14F-4D97-AF65-F5344CB8AC3E}">
        <p14:creationId xmlns:p14="http://schemas.microsoft.com/office/powerpoint/2010/main" val="2019854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ell MT" panose="02020503060305020303" pitchFamily="18" charset="0"/>
              </a:rPr>
              <a:t>Chambre Syndicale De La Couture </a:t>
            </a:r>
            <a:endParaRPr lang="en-US" dirty="0">
              <a:latin typeface="Bell MT" panose="02020503060305020303" pitchFamily="18" charset="0"/>
            </a:endParaRPr>
          </a:p>
        </p:txBody>
      </p:sp>
      <p:sp>
        <p:nvSpPr>
          <p:cNvPr id="3" name="Content Placeholder 2"/>
          <p:cNvSpPr>
            <a:spLocks noGrp="1"/>
          </p:cNvSpPr>
          <p:nvPr>
            <p:ph idx="1"/>
          </p:nvPr>
        </p:nvSpPr>
        <p:spPr/>
        <p:txBody>
          <a:bodyPr>
            <a:normAutofit fontScale="85000" lnSpcReduction="20000"/>
          </a:bodyPr>
          <a:lstStyle/>
          <a:p>
            <a:r>
              <a:rPr lang="en-US" dirty="0"/>
              <a:t>According to Chambre Syndicale De La Couture rules, to classify as a couture house a couturier must produce 50 new and original designs of day and evening wear for each collection. They must show 2 collections a year. They must employ a minimum of at least twenty full-time technical people in at least one atelier or workshop.</a:t>
            </a:r>
          </a:p>
          <a:p>
            <a:r>
              <a:rPr lang="en-US" dirty="0"/>
              <a:t>Because of the strict regulations by the Chambre only a few design houses can use the exclusive Haute Couture label.  The current number of couture classification houses are entitled to free advertising on state run French television.</a:t>
            </a:r>
          </a:p>
          <a:p>
            <a:r>
              <a:rPr lang="en-US" dirty="0"/>
              <a:t>Private buyers form only a fraction of the sales of a couture house. Manufacturers attend collections to buy models, toile patterns or to seek inspiration.  Bi-annually in January and July buyers and world press flock to Paris for the spring/summer and fall/winter Haute Couture and Ready To Wear/Prêt-à-Porter collections.  The Fédération </a:t>
            </a:r>
            <a:r>
              <a:rPr lang="en-US" dirty="0" smtClean="0"/>
              <a:t>Françoise</a:t>
            </a:r>
            <a:r>
              <a:rPr lang="en-US" dirty="0"/>
              <a:t>  oversees the smooth running of organizing the buyers and press with the Chambre Syndicale. </a:t>
            </a:r>
          </a:p>
          <a:p>
            <a:endParaRPr lang="en-US" dirty="0"/>
          </a:p>
        </p:txBody>
      </p:sp>
    </p:spTree>
    <p:extLst>
      <p:ext uri="{BB962C8B-B14F-4D97-AF65-F5344CB8AC3E}">
        <p14:creationId xmlns:p14="http://schemas.microsoft.com/office/powerpoint/2010/main" val="2022475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1427" y="373363"/>
            <a:ext cx="10515600" cy="1325563"/>
          </a:xfrm>
        </p:spPr>
        <p:txBody>
          <a:bodyPr/>
          <a:lstStyle/>
          <a:p>
            <a:r>
              <a:rPr lang="en-US" sz="5400" dirty="0" smtClean="0">
                <a:latin typeface="Bell MT" panose="02020503060305020303" pitchFamily="18" charset="0"/>
              </a:rPr>
              <a:t>Guo Pei </a:t>
            </a:r>
            <a:endParaRPr lang="en-US" sz="5400" dirty="0">
              <a:latin typeface="Bell MT" panose="02020503060305020303" pitchFamily="18" charset="0"/>
            </a:endParaRPr>
          </a:p>
        </p:txBody>
      </p:sp>
      <p:sp>
        <p:nvSpPr>
          <p:cNvPr id="3" name="Content Placeholder 2"/>
          <p:cNvSpPr>
            <a:spLocks noGrp="1"/>
          </p:cNvSpPr>
          <p:nvPr>
            <p:ph idx="1"/>
          </p:nvPr>
        </p:nvSpPr>
        <p:spPr/>
        <p:txBody>
          <a:bodyPr>
            <a:normAutofit fontScale="92500" lnSpcReduction="10000"/>
          </a:bodyPr>
          <a:lstStyle/>
          <a:p>
            <a:r>
              <a:rPr lang="en-US" dirty="0" smtClean="0"/>
              <a:t>Her aesthetic borrows heavily from the traditional Chinese imperial court designs </a:t>
            </a:r>
          </a:p>
          <a:p>
            <a:r>
              <a:rPr lang="en-US" dirty="0" smtClean="0"/>
              <a:t>Her designs use a lot of fur, silk, and embroidery work </a:t>
            </a:r>
          </a:p>
          <a:p>
            <a:r>
              <a:rPr lang="en-US" dirty="0" smtClean="0"/>
              <a:t>Pei has worked as a costume designer on films and also did work on costumes worn at the 2008 Summer Olympics </a:t>
            </a:r>
          </a:p>
          <a:p>
            <a:r>
              <a:rPr lang="en-US" dirty="0" smtClean="0"/>
              <a:t>In 2008, she conceived a canary yellow floor length dress with a large circular train, edged with yellow colored fur and embroidered with silver floral patterns. It took approximately 50,000 hours over the course of 2 years for her design team to create and it weighed 55 lbs.</a:t>
            </a:r>
          </a:p>
          <a:p>
            <a:r>
              <a:rPr lang="en-US" dirty="0" smtClean="0"/>
              <a:t>Singer Rihanna came across the gown online when she was researching what to wear to the 2015 Met Gala in New York City  </a:t>
            </a:r>
          </a:p>
          <a:p>
            <a:pPr marL="0" indent="0">
              <a:buNone/>
            </a:pPr>
            <a:endParaRPr lang="en-US" dirty="0" smtClean="0"/>
          </a:p>
          <a:p>
            <a:endParaRPr lang="en-US" dirty="0" smtClean="0"/>
          </a:p>
        </p:txBody>
      </p:sp>
    </p:spTree>
    <p:extLst>
      <p:ext uri="{BB962C8B-B14F-4D97-AF65-F5344CB8AC3E}">
        <p14:creationId xmlns:p14="http://schemas.microsoft.com/office/powerpoint/2010/main" val="133411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86032" y="1"/>
            <a:ext cx="10867768" cy="1029729"/>
          </a:xfrm>
        </p:spPr>
        <p:txBody>
          <a:bodyPr/>
          <a:lstStyle/>
          <a:p>
            <a:r>
              <a:rPr lang="en-US" sz="5400" dirty="0" smtClean="0">
                <a:latin typeface="Bell MT" panose="02020503060305020303" pitchFamily="18" charset="0"/>
              </a:rPr>
              <a:t>Guo Pei </a:t>
            </a:r>
            <a:endParaRPr lang="en-US" sz="5400" dirty="0">
              <a:latin typeface="Bell MT" panose="02020503060305020303" pitchFamily="18" charset="0"/>
            </a:endParaRPr>
          </a:p>
        </p:txBody>
      </p:sp>
      <p:pic>
        <p:nvPicPr>
          <p:cNvPr id="1026" name="Picture 2" descr="Image result for rihanna guo pei"/>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02959" y="849043"/>
            <a:ext cx="9167765" cy="59142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595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1427" y="373363"/>
            <a:ext cx="10515600" cy="1325563"/>
          </a:xfrm>
        </p:spPr>
        <p:txBody>
          <a:bodyPr/>
          <a:lstStyle/>
          <a:p>
            <a:r>
              <a:rPr lang="en-US" sz="5400" dirty="0" smtClean="0">
                <a:latin typeface="Bell MT" panose="02020503060305020303" pitchFamily="18" charset="0"/>
              </a:rPr>
              <a:t>Guo Pei </a:t>
            </a:r>
            <a:endParaRPr lang="en-US" sz="5400" dirty="0">
              <a:latin typeface="Bell MT" panose="02020503060305020303" pitchFamily="18" charset="0"/>
            </a:endParaRPr>
          </a:p>
        </p:txBody>
      </p:sp>
      <p:sp>
        <p:nvSpPr>
          <p:cNvPr id="3" name="Content Placeholder 2"/>
          <p:cNvSpPr>
            <a:spLocks noGrp="1"/>
          </p:cNvSpPr>
          <p:nvPr>
            <p:ph idx="1"/>
          </p:nvPr>
        </p:nvSpPr>
        <p:spPr/>
        <p:txBody>
          <a:bodyPr>
            <a:normAutofit/>
          </a:bodyPr>
          <a:lstStyle/>
          <a:p>
            <a:r>
              <a:rPr lang="en-US" dirty="0" smtClean="0"/>
              <a:t>In 2016, </a:t>
            </a:r>
            <a:r>
              <a:rPr lang="en-US" dirty="0"/>
              <a:t>she was also named one of TIME magazine’s 100 Most Influential People and one of the Business of Fashion's 500 most influential people shaping the global fashion industry.</a:t>
            </a:r>
            <a:endParaRPr lang="en-US" dirty="0" smtClean="0"/>
          </a:p>
          <a:p>
            <a:r>
              <a:rPr lang="en-US" dirty="0"/>
              <a:t>Today, she employs nearly 500 skilled artisans dedicated to producing her stunning creations, some of which can take thousands of hours and up to two years to complete. </a:t>
            </a:r>
            <a:endParaRPr lang="en-US" dirty="0" smtClean="0"/>
          </a:p>
          <a:p>
            <a:r>
              <a:rPr lang="en-US" dirty="0" smtClean="0"/>
              <a:t>She has </a:t>
            </a:r>
            <a:r>
              <a:rPr lang="en-US" dirty="0"/>
              <a:t>a new studio on the prestigious Rue Saint Honoré in Paris, </a:t>
            </a:r>
            <a:r>
              <a:rPr lang="en-US" dirty="0" smtClean="0"/>
              <a:t>and has launched her own </a:t>
            </a:r>
            <a:r>
              <a:rPr lang="en-US" dirty="0"/>
              <a:t>eponymous brand, Guo </a:t>
            </a:r>
            <a:r>
              <a:rPr lang="en-US" dirty="0" smtClean="0"/>
              <a:t>Pei</a:t>
            </a:r>
            <a:endParaRPr lang="en-US" dirty="0"/>
          </a:p>
          <a:p>
            <a:endParaRPr lang="en-US" dirty="0" smtClean="0"/>
          </a:p>
        </p:txBody>
      </p:sp>
    </p:spTree>
    <p:extLst>
      <p:ext uri="{BB962C8B-B14F-4D97-AF65-F5344CB8AC3E}">
        <p14:creationId xmlns:p14="http://schemas.microsoft.com/office/powerpoint/2010/main" val="26481980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Bell MT" panose="02020503060305020303" pitchFamily="18" charset="0"/>
              </a:rPr>
              <a:t>Guo Pei </a:t>
            </a:r>
            <a:endParaRPr lang="en-US" dirty="0"/>
          </a:p>
        </p:txBody>
      </p:sp>
      <p:sp>
        <p:nvSpPr>
          <p:cNvPr id="3" name="Content Placeholder 2"/>
          <p:cNvSpPr>
            <a:spLocks noGrp="1"/>
          </p:cNvSpPr>
          <p:nvPr>
            <p:ph idx="1"/>
          </p:nvPr>
        </p:nvSpPr>
        <p:spPr/>
        <p:txBody>
          <a:bodyPr/>
          <a:lstStyle/>
          <a:p>
            <a:pPr marL="0" indent="0">
              <a:buNone/>
            </a:pPr>
            <a:r>
              <a:rPr lang="en-US" dirty="0">
                <a:hlinkClick r:id="rId2"/>
              </a:rPr>
              <a:t>https://www.youtube.com/watch?v=_</a:t>
            </a:r>
            <a:r>
              <a:rPr lang="en-US" dirty="0" smtClean="0">
                <a:hlinkClick r:id="rId2"/>
              </a:rPr>
              <a:t>pJTNQSvbcI</a:t>
            </a: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dirty="0">
                <a:hlinkClick r:id="rId3"/>
              </a:rPr>
              <a:t>https://</a:t>
            </a:r>
            <a:r>
              <a:rPr lang="en-US" dirty="0" smtClean="0">
                <a:hlinkClick r:id="rId3"/>
              </a:rPr>
              <a:t>www.youtube.com/watch?v=MIbCxM6EiPo</a:t>
            </a:r>
            <a:endParaRPr lang="en-US" dirty="0" smtClean="0"/>
          </a:p>
          <a:p>
            <a:pPr marL="0" indent="0">
              <a:buNone/>
            </a:pPr>
            <a:endParaRPr lang="en-US"/>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514885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latin typeface="Bell MT" panose="02020503060305020303" pitchFamily="18" charset="0"/>
              </a:rPr>
              <a:t>Guo Pei </a:t>
            </a:r>
            <a:endParaRPr lang="en-US" sz="5400" dirty="0">
              <a:latin typeface="Bell MT" panose="02020503060305020303" pitchFamily="18" charset="0"/>
            </a:endParaRPr>
          </a:p>
        </p:txBody>
      </p:sp>
      <p:sp>
        <p:nvSpPr>
          <p:cNvPr id="3" name="Content Placeholder 2"/>
          <p:cNvSpPr>
            <a:spLocks noGrp="1"/>
          </p:cNvSpPr>
          <p:nvPr>
            <p:ph idx="1"/>
          </p:nvPr>
        </p:nvSpPr>
        <p:spPr/>
        <p:txBody>
          <a:bodyPr/>
          <a:lstStyle/>
          <a:p>
            <a:endParaRPr lang="en-US" dirty="0" smtClean="0">
              <a:hlinkClick r:id="rId2"/>
            </a:endParaRPr>
          </a:p>
          <a:p>
            <a:r>
              <a:rPr lang="en-US" dirty="0" smtClean="0">
                <a:hlinkClick r:id="rId2"/>
              </a:rPr>
              <a:t>https</a:t>
            </a:r>
            <a:r>
              <a:rPr lang="en-US" dirty="0">
                <a:hlinkClick r:id="rId2"/>
              </a:rPr>
              <a:t>://</a:t>
            </a:r>
            <a:r>
              <a:rPr lang="en-US" dirty="0" smtClean="0">
                <a:hlinkClick r:id="rId2"/>
              </a:rPr>
              <a:t>www.youtube.com/watch?v=C_E4j0T59Jc</a:t>
            </a:r>
            <a:endParaRPr lang="en-US" dirty="0" smtClean="0"/>
          </a:p>
          <a:p>
            <a:endParaRPr lang="en-US" dirty="0"/>
          </a:p>
          <a:p>
            <a:endParaRPr lang="en-US" dirty="0" smtClean="0"/>
          </a:p>
          <a:p>
            <a:endParaRPr lang="en-US" dirty="0" smtClean="0"/>
          </a:p>
          <a:p>
            <a:r>
              <a:rPr lang="en-US">
                <a:hlinkClick r:id="rId3"/>
              </a:rPr>
              <a:t>https://</a:t>
            </a:r>
            <a:r>
              <a:rPr lang="en-US" smtClean="0">
                <a:hlinkClick r:id="rId3"/>
              </a:rPr>
              <a:t>www.youtube.com/watch?v=a1ew-tsk8KA</a:t>
            </a:r>
            <a:endParaRPr lang="en-US" smtClean="0"/>
          </a:p>
          <a:p>
            <a:endParaRPr lang="en-US" dirty="0" smtClean="0"/>
          </a:p>
        </p:txBody>
      </p:sp>
    </p:spTree>
    <p:extLst>
      <p:ext uri="{BB962C8B-B14F-4D97-AF65-F5344CB8AC3E}">
        <p14:creationId xmlns:p14="http://schemas.microsoft.com/office/powerpoint/2010/main" val="7529900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143</TotalTime>
  <Words>409</Words>
  <Application>Microsoft Office PowerPoint</Application>
  <PresentationFormat>Widescreen</PresentationFormat>
  <Paragraphs>40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Bell MT</vt:lpstr>
      <vt:lpstr>Calibri</vt:lpstr>
      <vt:lpstr>Calibri Light</vt:lpstr>
      <vt:lpstr>Office Theme</vt:lpstr>
      <vt:lpstr>   Designer Spotlight   Guo Pei  </vt:lpstr>
      <vt:lpstr>Guo Pei </vt:lpstr>
      <vt:lpstr>Chambre Syndicale De La Couture </vt:lpstr>
      <vt:lpstr>Chambre Syndicale De La Couture </vt:lpstr>
      <vt:lpstr>Guo Pei </vt:lpstr>
      <vt:lpstr>Guo Pei </vt:lpstr>
      <vt:lpstr>Guo Pei </vt:lpstr>
      <vt:lpstr>Guo Pei </vt:lpstr>
      <vt:lpstr>Guo Pei </vt:lpstr>
    </vt:vector>
  </TitlesOfParts>
  <Company>HCCS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Designer   Guo Pei</dc:title>
  <dc:creator>andrea.bonner2</dc:creator>
  <cp:lastModifiedBy>andrea.bonner2</cp:lastModifiedBy>
  <cp:revision>11</cp:revision>
  <dcterms:created xsi:type="dcterms:W3CDTF">2017-10-05T04:55:11Z</dcterms:created>
  <dcterms:modified xsi:type="dcterms:W3CDTF">2019-03-07T17:05:23Z</dcterms:modified>
</cp:coreProperties>
</file>