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7" r:id="rId2"/>
    <p:sldId id="258" r:id="rId3"/>
    <p:sldId id="259" r:id="rId4"/>
    <p:sldId id="260" r:id="rId5"/>
    <p:sldId id="261" r:id="rId6"/>
    <p:sldId id="262" r:id="rId7"/>
    <p:sldId id="264" r:id="rId8"/>
    <p:sldId id="263" r:id="rId9"/>
    <p:sldId id="265" r:id="rId10"/>
    <p:sldId id="309" r:id="rId11"/>
    <p:sldId id="310" r:id="rId12"/>
    <p:sldId id="311" r:id="rId13"/>
    <p:sldId id="312" r:id="rId14"/>
    <p:sldId id="313" r:id="rId15"/>
    <p:sldId id="314" r:id="rId16"/>
    <p:sldId id="319" r:id="rId17"/>
    <p:sldId id="320" r:id="rId18"/>
    <p:sldId id="321" r:id="rId19"/>
    <p:sldId id="322" r:id="rId20"/>
    <p:sldId id="267" r:id="rId21"/>
    <p:sldId id="268" r:id="rId22"/>
    <p:sldId id="269" r:id="rId23"/>
    <p:sldId id="270" r:id="rId24"/>
    <p:sldId id="271" r:id="rId25"/>
    <p:sldId id="272" r:id="rId26"/>
    <p:sldId id="273" r:id="rId27"/>
    <p:sldId id="289" r:id="rId28"/>
    <p:sldId id="290" r:id="rId29"/>
    <p:sldId id="276" r:id="rId30"/>
    <p:sldId id="277" r:id="rId31"/>
    <p:sldId id="278" r:id="rId32"/>
    <p:sldId id="279" r:id="rId33"/>
    <p:sldId id="280" r:id="rId34"/>
    <p:sldId id="281" r:id="rId35"/>
    <p:sldId id="282" r:id="rId36"/>
    <p:sldId id="283" r:id="rId37"/>
    <p:sldId id="284" r:id="rId38"/>
    <p:sldId id="286" r:id="rId39"/>
    <p:sldId id="287" r:id="rId40"/>
    <p:sldId id="288" r:id="rId41"/>
    <p:sldId id="30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377BA040-4F69-4B13-BEB2-C10C0A040661}" type="datetimeFigureOut">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16AD88F7-05A9-4070-8662-74303FCDA803}" type="slidenum">
              <a:rPr lang="en-US" smtClean="0"/>
              <a:t>‹#›</a:t>
            </a:fld>
            <a:endParaRPr lang="en-US" dirty="0"/>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7BA040-4F69-4B13-BEB2-C10C0A040661}" type="datetimeFigureOut">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AD88F7-05A9-4070-8662-74303FCDA80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7BA040-4F69-4B13-BEB2-C10C0A040661}" type="datetimeFigureOut">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AD88F7-05A9-4070-8662-74303FCDA803}"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7BA040-4F69-4B13-BEB2-C10C0A040661}" type="datetimeFigureOut">
              <a:rPr lang="en-US" smtClean="0"/>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AD88F7-05A9-4070-8662-74303FCDA803}"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377BA040-4F69-4B13-BEB2-C10C0A040661}" type="datetimeFigureOut">
              <a:rPr lang="en-US" smtClean="0"/>
              <a:t>4/29/2014</a:t>
            </a:fld>
            <a:endParaRPr lang="en-US" dirty="0"/>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AD88F7-05A9-4070-8662-74303FCDA803}" type="slidenum">
              <a:rPr lang="en-US" smtClean="0"/>
              <a:t>‹#›</a:t>
            </a:fld>
            <a:endParaRPr lang="en-US" dirty="0"/>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7BA040-4F69-4B13-BEB2-C10C0A040661}" type="datetimeFigureOut">
              <a:rPr lang="en-US" smtClean="0"/>
              <a:t>4/29/2014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AD88F7-05A9-4070-8662-74303FCDA80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7BA040-4F69-4B13-BEB2-C10C0A040661}" type="datetimeFigureOut">
              <a:rPr lang="en-US" smtClean="0"/>
              <a:t>4/29/2014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6AD88F7-05A9-4070-8662-74303FCDA80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7BA040-4F69-4B13-BEB2-C10C0A040661}" type="datetimeFigureOut">
              <a:rPr lang="en-US" smtClean="0"/>
              <a:t>4/29/2014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6AD88F7-05A9-4070-8662-74303FCDA80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377BA040-4F69-4B13-BEB2-C10C0A040661}" type="datetimeFigureOut">
              <a:rPr lang="en-US" smtClean="0"/>
              <a:t>4/29/2014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6AD88F7-05A9-4070-8662-74303FCDA80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7BA040-4F69-4B13-BEB2-C10C0A040661}" type="datetimeFigureOut">
              <a:rPr lang="en-US" smtClean="0"/>
              <a:t>4/29/2014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AD88F7-05A9-4070-8662-74303FCDA803}" type="slidenum">
              <a:rPr lang="en-US" smtClean="0"/>
              <a:t>‹#›</a:t>
            </a:fld>
            <a:endParaRPr lang="en-US" dirty="0"/>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p>
            <a:fld id="{377BA040-4F69-4B13-BEB2-C10C0A040661}" type="datetimeFigureOut">
              <a:rPr lang="en-US" smtClean="0"/>
              <a:t>4/29/2014</a:t>
            </a:fld>
            <a:endParaRPr lang="en-US" dirty="0"/>
          </a:p>
        </p:txBody>
      </p:sp>
      <p:sp>
        <p:nvSpPr>
          <p:cNvPr id="7" name="Slide Number Placeholder 6"/>
          <p:cNvSpPr>
            <a:spLocks noGrp="1"/>
          </p:cNvSpPr>
          <p:nvPr>
            <p:ph type="sldNum" sz="quarter" idx="12"/>
          </p:nvPr>
        </p:nvSpPr>
        <p:spPr/>
        <p:txBody>
          <a:bodyPr/>
          <a:lstStyle/>
          <a:p>
            <a:fld id="{16AD88F7-05A9-4070-8662-74303FCDA803}" type="slidenum">
              <a:rPr lang="en-US" smtClean="0"/>
              <a:t>‹#›</a:t>
            </a:fld>
            <a:endParaRPr lang="en-US" dirty="0"/>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377BA040-4F69-4B13-BEB2-C10C0A040661}" type="datetimeFigureOut">
              <a:rPr lang="en-US" smtClean="0"/>
              <a:t>4/29/2014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16AD88F7-05A9-4070-8662-74303FCDA803}" type="slidenum">
              <a:rPr lang="en-US" smtClean="0"/>
              <a:t>‹#›</a:t>
            </a:fld>
            <a:endParaRPr lang="en-US" dirty="0"/>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psychminds.com/is-the-internet-destroying-our-attentions-span/" TargetMode="External"/><Relationship Id="rId2" Type="http://schemas.openxmlformats.org/officeDocument/2006/relationships/hyperlink" Target="http://www.pbs.org/wgbh/aso/thenandnow/tech.html" TargetMode="External"/><Relationship Id="rId1" Type="http://schemas.openxmlformats.org/officeDocument/2006/relationships/slideLayout" Target="../slideLayouts/slideLayout6.xml"/><Relationship Id="rId4" Type="http://schemas.openxmlformats.org/officeDocument/2006/relationships/hyperlink" Target="http://www.bls.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85000" lnSpcReduction="20000"/>
          </a:bodyPr>
          <a:lstStyle/>
          <a:p>
            <a:r>
              <a:rPr lang="en-US" dirty="0" smtClean="0"/>
              <a:t>By: </a:t>
            </a:r>
            <a:r>
              <a:rPr lang="en-US" dirty="0"/>
              <a:t>Angie, Susan, </a:t>
            </a:r>
            <a:r>
              <a:rPr lang="en-US" dirty="0" smtClean="0"/>
              <a:t>Ashley, </a:t>
            </a:r>
            <a:r>
              <a:rPr lang="en-US" dirty="0"/>
              <a:t>Christian, and Sarah, </a:t>
            </a:r>
            <a:r>
              <a:rPr lang="en-US" dirty="0" smtClean="0"/>
              <a:t>RubIannys, </a:t>
            </a:r>
            <a:r>
              <a:rPr lang="en-US" dirty="0"/>
              <a:t>Carmen</a:t>
            </a:r>
          </a:p>
          <a:p>
            <a:endParaRPr lang="en-US" dirty="0"/>
          </a:p>
        </p:txBody>
      </p:sp>
      <p:sp>
        <p:nvSpPr>
          <p:cNvPr id="2" name="Title 1"/>
          <p:cNvSpPr>
            <a:spLocks noGrp="1"/>
          </p:cNvSpPr>
          <p:nvPr>
            <p:ph type="ctrTitle"/>
          </p:nvPr>
        </p:nvSpPr>
        <p:spPr/>
        <p:txBody>
          <a:bodyPr/>
          <a:lstStyle/>
          <a:p>
            <a:r>
              <a:rPr lang="en-US" dirty="0" smtClean="0"/>
              <a:t>Don’t forget to call grandpa!</a:t>
            </a:r>
            <a:endParaRPr lang="en-US" dirty="0"/>
          </a:p>
        </p:txBody>
      </p:sp>
    </p:spTree>
    <p:extLst>
      <p:ext uri="{BB962C8B-B14F-4D97-AF65-F5344CB8AC3E}">
        <p14:creationId xmlns:p14="http://schemas.microsoft.com/office/powerpoint/2010/main" val="3311122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Religion</a:t>
            </a:r>
            <a:endParaRPr lang="en-US" dirty="0"/>
          </a:p>
        </p:txBody>
      </p:sp>
      <p:sp>
        <p:nvSpPr>
          <p:cNvPr id="3" name="Text Placeholder 2"/>
          <p:cNvSpPr>
            <a:spLocks noGrp="1"/>
          </p:cNvSpPr>
          <p:nvPr>
            <p:ph type="body" idx="1"/>
          </p:nvPr>
        </p:nvSpPr>
        <p:spPr/>
        <p:txBody>
          <a:bodyPr/>
          <a:lstStyle/>
          <a:p>
            <a:r>
              <a:rPr lang="en-US" dirty="0" smtClean="0"/>
              <a:t>Rubiannys</a:t>
            </a:r>
            <a:endParaRPr lang="en-US" dirty="0"/>
          </a:p>
        </p:txBody>
      </p:sp>
    </p:spTree>
    <p:extLst>
      <p:ext uri="{BB962C8B-B14F-4D97-AF65-F5344CB8AC3E}">
        <p14:creationId xmlns:p14="http://schemas.microsoft.com/office/powerpoint/2010/main" val="3751516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05400" y="1981200"/>
            <a:ext cx="3505200" cy="3714225"/>
          </a:xfrm>
        </p:spPr>
      </p:pic>
      <p:sp>
        <p:nvSpPr>
          <p:cNvPr id="5" name="Marcador de contenido 2"/>
          <p:cNvSpPr>
            <a:spLocks noGrp="1"/>
          </p:cNvSpPr>
          <p:nvPr>
            <p:ph sz="half" idx="1"/>
          </p:nvPr>
        </p:nvSpPr>
        <p:spPr>
          <a:xfrm>
            <a:off x="426128" y="1719071"/>
            <a:ext cx="4038600" cy="4300730"/>
          </a:xfrm>
        </p:spPr>
        <p:txBody>
          <a:bodyPr>
            <a:noAutofit/>
          </a:bodyPr>
          <a:lstStyle/>
          <a:p>
            <a:pPr marL="0" indent="0" algn="just">
              <a:lnSpc>
                <a:spcPct val="150000"/>
              </a:lnSpc>
              <a:buNone/>
            </a:pPr>
            <a:r>
              <a:rPr lang="en-US" sz="2000" dirty="0"/>
              <a:t>Religion has remained vibrant and vital. New issues and interest have emerged, but </a:t>
            </a:r>
            <a:r>
              <a:rPr lang="en-US" sz="2000" dirty="0" smtClean="0"/>
              <a:t>religions </a:t>
            </a:r>
            <a:r>
              <a:rPr lang="en-US" sz="2000" dirty="0"/>
              <a:t>role in society remains intact. However, we believe that what </a:t>
            </a:r>
            <a:r>
              <a:rPr lang="en-US" sz="2000" dirty="0" smtClean="0"/>
              <a:t>distinguishes past </a:t>
            </a:r>
            <a:r>
              <a:rPr lang="en-US" sz="2000" dirty="0"/>
              <a:t>generations with this one is </a:t>
            </a:r>
            <a:r>
              <a:rPr lang="en-US" sz="2000" dirty="0" smtClean="0"/>
              <a:t>diversity </a:t>
            </a:r>
            <a:r>
              <a:rPr lang="en-US" sz="2000" dirty="0"/>
              <a:t>and development. </a:t>
            </a:r>
          </a:p>
        </p:txBody>
      </p:sp>
    </p:spTree>
    <p:extLst>
      <p:ext uri="{BB962C8B-B14F-4D97-AF65-F5344CB8AC3E}">
        <p14:creationId xmlns:p14="http://schemas.microsoft.com/office/powerpoint/2010/main" val="29277982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4" name="Content Placeholder 3"/>
          <p:cNvSpPr>
            <a:spLocks noGrp="1"/>
          </p:cNvSpPr>
          <p:nvPr>
            <p:ph sz="half" idx="2"/>
          </p:nvPr>
        </p:nvSpPr>
        <p:spPr/>
        <p:txBody>
          <a:bodyPr>
            <a:normAutofit fontScale="77500" lnSpcReduction="20000"/>
          </a:bodyPr>
          <a:lstStyle/>
          <a:p>
            <a:r>
              <a:rPr lang="en-US" dirty="0"/>
              <a:t>Nearly 6 out of 10 Americans pray one or more times each </a:t>
            </a:r>
            <a:r>
              <a:rPr lang="en-US" dirty="0" smtClean="0"/>
              <a:t>day</a:t>
            </a:r>
          </a:p>
          <a:p>
            <a:r>
              <a:rPr lang="en-US" dirty="0" smtClean="0"/>
              <a:t>However, belief in God has slipped and a growing number of Americans are finding themselves questioning God’s certainty </a:t>
            </a:r>
          </a:p>
          <a:p>
            <a:r>
              <a:rPr lang="en-US" dirty="0" smtClean="0"/>
              <a:t> With modernization and better education, religious beliefs and behaviors across countries tend to decline</a:t>
            </a:r>
            <a:endParaRPr lang="en-US" dirty="0"/>
          </a:p>
        </p:txBody>
      </p:sp>
      <p:pic>
        <p:nvPicPr>
          <p:cNvPr id="5" name="Imagen 3"/>
          <p:cNvPicPr>
            <a:picLocks noGrp="1" noChangeAspect="1"/>
          </p:cNvPicPr>
          <p:nvPr>
            <p:ph sz="half" idx="1"/>
          </p:nvPr>
        </p:nvPicPr>
        <p:blipFill>
          <a:blip r:embed="rId2"/>
          <a:stretch>
            <a:fillRect/>
          </a:stretch>
        </p:blipFill>
        <p:spPr>
          <a:xfrm rot="21335565">
            <a:off x="475525" y="2589706"/>
            <a:ext cx="4038600" cy="2615549"/>
          </a:xfrm>
          <a:prstGeom prst="rect">
            <a:avLst/>
          </a:prstGeom>
        </p:spPr>
      </p:pic>
    </p:spTree>
    <p:extLst>
      <p:ext uri="{BB962C8B-B14F-4D97-AF65-F5344CB8AC3E}">
        <p14:creationId xmlns:p14="http://schemas.microsoft.com/office/powerpoint/2010/main" val="1479018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Beginning</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a:t>Religion had humble beginnings, but as Rome fell and we entered the dark </a:t>
            </a:r>
            <a:r>
              <a:rPr lang="en-US" dirty="0" smtClean="0"/>
              <a:t>ages, Christianity became a very powerful force</a:t>
            </a:r>
          </a:p>
          <a:p>
            <a:r>
              <a:rPr lang="en-US" dirty="0" smtClean="0"/>
              <a:t>People </a:t>
            </a:r>
            <a:r>
              <a:rPr lang="en-US" dirty="0"/>
              <a:t>needed hope in something greater and a life beyond this one and Christianity’s message gave people something to believe </a:t>
            </a:r>
            <a:r>
              <a:rPr lang="en-US" dirty="0" smtClean="0"/>
              <a:t>in</a:t>
            </a:r>
            <a:endParaRPr lang="en-US" dirty="0"/>
          </a:p>
        </p:txBody>
      </p:sp>
      <p:pic>
        <p:nvPicPr>
          <p:cNvPr id="5" name="Imagen 3"/>
          <p:cNvPicPr>
            <a:picLocks noGrp="1" noChangeAspect="1"/>
          </p:cNvPicPr>
          <p:nvPr>
            <p:ph sz="half" idx="2"/>
          </p:nvPr>
        </p:nvPicPr>
        <p:blipFill>
          <a:blip r:embed="rId2"/>
          <a:stretch>
            <a:fillRect/>
          </a:stretch>
        </p:blipFill>
        <p:spPr>
          <a:xfrm>
            <a:off x="4724400" y="2590800"/>
            <a:ext cx="4239155" cy="2543493"/>
          </a:xfrm>
          <a:prstGeom prst="rect">
            <a:avLst/>
          </a:prstGeom>
        </p:spPr>
      </p:pic>
    </p:spTree>
    <p:extLst>
      <p:ext uri="{BB962C8B-B14F-4D97-AF65-F5344CB8AC3E}">
        <p14:creationId xmlns:p14="http://schemas.microsoft.com/office/powerpoint/2010/main" val="338663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03909" y="869089"/>
            <a:ext cx="4836796" cy="1475724"/>
          </a:xfrm>
          <a:prstGeom prst="rect">
            <a:avLst/>
          </a:prstGeom>
        </p:spPr>
        <p:txBody>
          <a:bodyPr>
            <a:norm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es-ES" sz="3600" dirty="0" smtClean="0"/>
              <a:t>RELIGION: </a:t>
            </a:r>
            <a:br>
              <a:rPr lang="es-ES" sz="3600" dirty="0" smtClean="0"/>
            </a:br>
            <a:r>
              <a:rPr lang="es-ES" sz="3600" dirty="0" smtClean="0"/>
              <a:t> then and now</a:t>
            </a:r>
            <a:endParaRPr lang="es-ES" sz="3600" dirty="0"/>
          </a:p>
        </p:txBody>
      </p:sp>
      <p:pic>
        <p:nvPicPr>
          <p:cNvPr id="3" name="Imagen 3"/>
          <p:cNvPicPr>
            <a:picLocks noChangeAspect="1"/>
          </p:cNvPicPr>
          <p:nvPr/>
        </p:nvPicPr>
        <p:blipFill>
          <a:blip r:embed="rId2"/>
          <a:stretch>
            <a:fillRect/>
          </a:stretch>
        </p:blipFill>
        <p:spPr>
          <a:xfrm rot="475910">
            <a:off x="4717248" y="467138"/>
            <a:ext cx="4072487" cy="2279625"/>
          </a:xfrm>
          <a:prstGeom prst="rect">
            <a:avLst/>
          </a:prstGeom>
        </p:spPr>
      </p:pic>
      <p:sp>
        <p:nvSpPr>
          <p:cNvPr id="4" name="Marcador de contenido 2"/>
          <p:cNvSpPr txBox="1">
            <a:spLocks/>
          </p:cNvSpPr>
          <p:nvPr/>
        </p:nvSpPr>
        <p:spPr>
          <a:xfrm>
            <a:off x="436932" y="2858583"/>
            <a:ext cx="8229600" cy="3739325"/>
          </a:xfrm>
          <a:prstGeom prst="rect">
            <a:avLst/>
          </a:prstGeom>
        </p:spPr>
        <p:txBody>
          <a:bodyPr>
            <a:normAutofit fontScale="85000" lnSpcReduction="100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just">
              <a:lnSpc>
                <a:spcPct val="160000"/>
              </a:lnSpc>
              <a:buFont typeface="Arial" pitchFamily="34" charset="0"/>
              <a:buNone/>
            </a:pPr>
            <a:r>
              <a:rPr lang="en-US" dirty="0" smtClean="0"/>
              <a:t>The biggest difference one would need to point out is that religion is considered today to be little more than someone's personal, spiritual beliefs - nothing is gained or granted in the West from being one religion or another. Christians simply maintain their own faith and congregate together, Jews go to their temples, Muslims pray in their Mosques, but there's no political acceptance or endorsement for any of these religions.</a:t>
            </a:r>
            <a:endParaRPr lang="es-ES" dirty="0"/>
          </a:p>
        </p:txBody>
      </p:sp>
    </p:spTree>
    <p:extLst>
      <p:ext uri="{BB962C8B-B14F-4D97-AF65-F5344CB8AC3E}">
        <p14:creationId xmlns:p14="http://schemas.microsoft.com/office/powerpoint/2010/main" val="375741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What </a:t>
            </a:r>
            <a:r>
              <a:rPr lang="en-US" dirty="0" smtClean="0"/>
              <a:t>made Religion </a:t>
            </a:r>
            <a:r>
              <a:rPr lang="en-US" dirty="0"/>
              <a:t>so </a:t>
            </a:r>
            <a:r>
              <a:rPr lang="en-US" dirty="0" smtClean="0"/>
              <a:t/>
            </a:r>
            <a:br>
              <a:rPr lang="en-US" dirty="0" smtClean="0"/>
            </a:br>
            <a:r>
              <a:rPr lang="en-US" dirty="0" smtClean="0"/>
              <a:t>strong </a:t>
            </a:r>
            <a:r>
              <a:rPr lang="en-US" dirty="0"/>
              <a:t>back </a:t>
            </a:r>
            <a:r>
              <a:rPr lang="en-US" dirty="0" smtClean="0"/>
              <a:t>then</a:t>
            </a:r>
            <a:r>
              <a:rPr lang="en-US" dirty="0"/>
              <a:t>?</a:t>
            </a:r>
            <a:endParaRPr lang="es-ES" dirty="0"/>
          </a:p>
        </p:txBody>
      </p:sp>
      <p:sp>
        <p:nvSpPr>
          <p:cNvPr id="3" name="Marcador de contenido 2"/>
          <p:cNvSpPr>
            <a:spLocks noGrp="1"/>
          </p:cNvSpPr>
          <p:nvPr>
            <p:ph idx="1"/>
          </p:nvPr>
        </p:nvSpPr>
        <p:spPr>
          <a:xfrm>
            <a:off x="457200" y="1814393"/>
            <a:ext cx="8229600" cy="1538407"/>
          </a:xfrm>
        </p:spPr>
        <p:txBody>
          <a:bodyPr>
            <a:normAutofit fontScale="92500" lnSpcReduction="10000"/>
          </a:bodyPr>
          <a:lstStyle/>
          <a:p>
            <a:pPr indent="-342900" algn="just">
              <a:lnSpc>
                <a:spcPct val="140000"/>
              </a:lnSpc>
            </a:pPr>
            <a:r>
              <a:rPr lang="en-US" dirty="0"/>
              <a:t>Medicine and treatment were no longer </a:t>
            </a:r>
            <a:r>
              <a:rPr lang="en-US" dirty="0" smtClean="0"/>
              <a:t>available </a:t>
            </a:r>
          </a:p>
          <a:p>
            <a:pPr indent="-342900" algn="just">
              <a:lnSpc>
                <a:spcPct val="140000"/>
              </a:lnSpc>
            </a:pPr>
            <a:r>
              <a:rPr lang="en-US" dirty="0"/>
              <a:t>T</a:t>
            </a:r>
            <a:r>
              <a:rPr lang="en-US" dirty="0" smtClean="0"/>
              <a:t>here </a:t>
            </a:r>
            <a:r>
              <a:rPr lang="en-US" dirty="0"/>
              <a:t>was no law of the land to keep the lords in </a:t>
            </a:r>
            <a:r>
              <a:rPr lang="en-US" dirty="0" smtClean="0"/>
              <a:t>check</a:t>
            </a:r>
          </a:p>
          <a:p>
            <a:pPr indent="-342900" algn="just">
              <a:lnSpc>
                <a:spcPct val="140000"/>
              </a:lnSpc>
            </a:pPr>
            <a:r>
              <a:rPr lang="en-US" dirty="0" smtClean="0"/>
              <a:t>The uncertainty of the soul after death</a:t>
            </a:r>
            <a:endParaRPr lang="en-US" dirty="0"/>
          </a:p>
          <a:p>
            <a:pPr marL="0" indent="0" algn="just">
              <a:lnSpc>
                <a:spcPct val="140000"/>
              </a:lnSpc>
              <a:buNone/>
            </a:pPr>
            <a:endParaRPr lang="en-US" dirty="0" smtClean="0"/>
          </a:p>
          <a:p>
            <a:pPr marL="0" indent="0" algn="just">
              <a:lnSpc>
                <a:spcPct val="140000"/>
              </a:lnSpc>
              <a:buNone/>
            </a:pPr>
            <a:endParaRPr lang="en-US" dirty="0"/>
          </a:p>
          <a:p>
            <a:pPr marL="0" indent="0" algn="just">
              <a:lnSpc>
                <a:spcPct val="140000"/>
              </a:lnSpc>
              <a:buNone/>
            </a:pPr>
            <a:endParaRPr lang="en-US" dirty="0" smtClean="0"/>
          </a:p>
          <a:p>
            <a:pPr marL="0" indent="0" algn="just">
              <a:lnSpc>
                <a:spcPct val="140000"/>
              </a:lnSpc>
              <a:buNone/>
            </a:pPr>
            <a:endParaRPr lang="en-US" dirty="0"/>
          </a:p>
          <a:p>
            <a:pPr marL="0" indent="0" algn="just">
              <a:lnSpc>
                <a:spcPct val="140000"/>
              </a:lnSpc>
              <a:buNone/>
            </a:pPr>
            <a:endParaRPr lang="en-US" dirty="0" smtClean="0"/>
          </a:p>
          <a:p>
            <a:pPr marL="0" indent="0" algn="just">
              <a:lnSpc>
                <a:spcPct val="140000"/>
              </a:lnSpc>
              <a:buNone/>
            </a:pPr>
            <a:endParaRPr lang="en-US" dirty="0"/>
          </a:p>
          <a:p>
            <a:pPr marL="0" indent="0" algn="just">
              <a:lnSpc>
                <a:spcPct val="140000"/>
              </a:lnSpc>
              <a:buNone/>
            </a:pPr>
            <a:endParaRPr lang="en-US" dirty="0" smtClean="0"/>
          </a:p>
          <a:p>
            <a:pPr marL="0" indent="0" algn="just">
              <a:lnSpc>
                <a:spcPct val="140000"/>
              </a:lnSpc>
              <a:buNone/>
            </a:pPr>
            <a:endParaRPr lang="en-US" dirty="0"/>
          </a:p>
          <a:p>
            <a:pPr marL="0" indent="0" algn="just">
              <a:lnSpc>
                <a:spcPct val="140000"/>
              </a:lnSpc>
              <a:buNone/>
            </a:pPr>
            <a:endParaRPr lang="en-US" dirty="0" smtClean="0"/>
          </a:p>
        </p:txBody>
      </p:sp>
      <p:sp>
        <p:nvSpPr>
          <p:cNvPr id="5" name="Rectangle 4"/>
          <p:cNvSpPr/>
          <p:nvPr/>
        </p:nvSpPr>
        <p:spPr>
          <a:xfrm>
            <a:off x="304800" y="3352800"/>
            <a:ext cx="8534400" cy="1524000"/>
          </a:xfrm>
          <a:prstGeom prst="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cap="all" dirty="0" smtClean="0">
                <a:solidFill>
                  <a:srgbClr val="93A299">
                    <a:lumMod val="75000"/>
                  </a:srgbClr>
                </a:solidFill>
                <a:latin typeface="Book Antiqua"/>
              </a:rPr>
              <a:t>The Unifying force?</a:t>
            </a:r>
            <a:endParaRPr lang="en-US" dirty="0">
              <a:solidFill>
                <a:schemeClr val="bg1"/>
              </a:solidFill>
            </a:endParaRPr>
          </a:p>
        </p:txBody>
      </p:sp>
      <p:sp>
        <p:nvSpPr>
          <p:cNvPr id="10" name="Marcador de contenido 2"/>
          <p:cNvSpPr txBox="1">
            <a:spLocks/>
          </p:cNvSpPr>
          <p:nvPr/>
        </p:nvSpPr>
        <p:spPr>
          <a:xfrm>
            <a:off x="457200" y="5029200"/>
            <a:ext cx="8229600" cy="1538407"/>
          </a:xfrm>
          <a:prstGeom prst="rect">
            <a:avLst/>
          </a:prstGeom>
        </p:spPr>
        <p:txBody>
          <a:bodyPr vert="horz" lIns="91440" tIns="45720" rIns="91440" bIns="45720" rtlCol="0">
            <a:normAutofit fontScale="925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indent="-342900" algn="just">
              <a:lnSpc>
                <a:spcPct val="140000"/>
              </a:lnSpc>
            </a:pPr>
            <a:r>
              <a:rPr lang="en-US" dirty="0"/>
              <a:t>Religion did not serve as a personal, spiritual beacon, but something of a guild, a union, or a society of which everyone could lean on one another for </a:t>
            </a:r>
            <a:r>
              <a:rPr lang="en-US" dirty="0" smtClean="0"/>
              <a:t>support</a:t>
            </a:r>
          </a:p>
          <a:p>
            <a:pPr marL="0" indent="0" algn="just">
              <a:lnSpc>
                <a:spcPct val="140000"/>
              </a:lnSpc>
              <a:buFont typeface="Arial" pitchFamily="34" charset="0"/>
              <a:buNone/>
            </a:pPr>
            <a:endParaRPr lang="en-US" dirty="0" smtClean="0"/>
          </a:p>
          <a:p>
            <a:pPr marL="0" indent="0" algn="just">
              <a:lnSpc>
                <a:spcPct val="140000"/>
              </a:lnSpc>
              <a:buFont typeface="Arial" pitchFamily="34" charset="0"/>
              <a:buNone/>
            </a:pPr>
            <a:endParaRPr lang="en-US" dirty="0" smtClean="0"/>
          </a:p>
          <a:p>
            <a:pPr marL="0" indent="0" algn="just">
              <a:lnSpc>
                <a:spcPct val="140000"/>
              </a:lnSpc>
              <a:buFont typeface="Arial" pitchFamily="34" charset="0"/>
              <a:buNone/>
            </a:pPr>
            <a:endParaRPr lang="en-US" dirty="0" smtClean="0"/>
          </a:p>
          <a:p>
            <a:pPr marL="0" indent="0" algn="just">
              <a:lnSpc>
                <a:spcPct val="140000"/>
              </a:lnSpc>
              <a:buFont typeface="Arial" pitchFamily="34" charset="0"/>
              <a:buNone/>
            </a:pPr>
            <a:endParaRPr lang="en-US" dirty="0" smtClean="0"/>
          </a:p>
          <a:p>
            <a:pPr marL="0" indent="0" algn="just">
              <a:lnSpc>
                <a:spcPct val="140000"/>
              </a:lnSpc>
              <a:buFont typeface="Arial" pitchFamily="34" charset="0"/>
              <a:buNone/>
            </a:pPr>
            <a:endParaRPr lang="en-US" dirty="0" smtClean="0"/>
          </a:p>
          <a:p>
            <a:pPr marL="0" indent="0" algn="just">
              <a:lnSpc>
                <a:spcPct val="140000"/>
              </a:lnSpc>
              <a:buFont typeface="Arial" pitchFamily="34" charset="0"/>
              <a:buNone/>
            </a:pPr>
            <a:endParaRPr lang="en-US" dirty="0" smtClean="0"/>
          </a:p>
          <a:p>
            <a:pPr marL="0" indent="0" algn="just">
              <a:lnSpc>
                <a:spcPct val="140000"/>
              </a:lnSpc>
              <a:buFont typeface="Arial" pitchFamily="34" charset="0"/>
              <a:buNone/>
            </a:pPr>
            <a:endParaRPr lang="en-US" dirty="0" smtClean="0"/>
          </a:p>
          <a:p>
            <a:pPr marL="0" indent="0" algn="just">
              <a:lnSpc>
                <a:spcPct val="140000"/>
              </a:lnSpc>
              <a:buFont typeface="Arial" pitchFamily="34" charset="0"/>
              <a:buNone/>
            </a:pPr>
            <a:endParaRPr lang="en-US" dirty="0" smtClean="0"/>
          </a:p>
        </p:txBody>
      </p:sp>
    </p:spTree>
    <p:extLst>
      <p:ext uri="{BB962C8B-B14F-4D97-AF65-F5344CB8AC3E}">
        <p14:creationId xmlns:p14="http://schemas.microsoft.com/office/powerpoint/2010/main" val="1664760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769000" y="2514600"/>
            <a:ext cx="2298634" cy="2209800"/>
          </a:xfrm>
        </p:spPr>
        <p:txBody>
          <a:bodyPr>
            <a:noAutofit/>
          </a:bodyPr>
          <a:lstStyle/>
          <a:p>
            <a:pPr algn="ctr"/>
            <a:r>
              <a:rPr lang="en-US" sz="4000" dirty="0" smtClean="0"/>
              <a:t>WHAT IS THE PRICE?</a:t>
            </a:r>
            <a:endParaRPr lang="en-US" sz="4000" dirty="0"/>
          </a:p>
        </p:txBody>
      </p:sp>
      <p:sp>
        <p:nvSpPr>
          <p:cNvPr id="4" name="Title 3"/>
          <p:cNvSpPr>
            <a:spLocks noGrp="1"/>
          </p:cNvSpPr>
          <p:nvPr>
            <p:ph type="title"/>
          </p:nvPr>
        </p:nvSpPr>
        <p:spPr>
          <a:xfrm>
            <a:off x="769000" y="1734312"/>
            <a:ext cx="2298634" cy="627888"/>
          </a:xfrm>
        </p:spPr>
        <p:txBody>
          <a:bodyPr>
            <a:normAutofit fontScale="90000"/>
          </a:bodyPr>
          <a:lstStyle/>
          <a:p>
            <a:pPr algn="ctr"/>
            <a:r>
              <a:rPr lang="en-US" dirty="0" smtClean="0"/>
              <a:t>Development and science</a:t>
            </a:r>
            <a:endParaRPr lang="en-US" dirty="0"/>
          </a:p>
        </p:txBody>
      </p:sp>
      <p:pic>
        <p:nvPicPr>
          <p:cNvPr id="5" name="Imagen 3"/>
          <p:cNvPicPr>
            <a:picLocks noChangeAspect="1"/>
          </p:cNvPicPr>
          <p:nvPr/>
        </p:nvPicPr>
        <p:blipFill>
          <a:blip r:embed="rId2"/>
          <a:stretch>
            <a:fillRect/>
          </a:stretch>
        </p:blipFill>
        <p:spPr>
          <a:xfrm>
            <a:off x="4191000" y="1447800"/>
            <a:ext cx="4167509" cy="3886200"/>
          </a:xfrm>
          <a:prstGeom prst="rect">
            <a:avLst/>
          </a:prstGeom>
        </p:spPr>
      </p:pic>
    </p:spTree>
    <p:extLst>
      <p:ext uri="{BB962C8B-B14F-4D97-AF65-F5344CB8AC3E}">
        <p14:creationId xmlns:p14="http://schemas.microsoft.com/office/powerpoint/2010/main" val="20491341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price</a:t>
            </a:r>
            <a:endParaRPr lang="en-US" dirty="0"/>
          </a:p>
        </p:txBody>
      </p:sp>
      <p:sp>
        <p:nvSpPr>
          <p:cNvPr id="3" name="Content Placeholder 2"/>
          <p:cNvSpPr>
            <a:spLocks noGrp="1"/>
          </p:cNvSpPr>
          <p:nvPr>
            <p:ph idx="1"/>
          </p:nvPr>
        </p:nvSpPr>
        <p:spPr/>
        <p:txBody>
          <a:bodyPr/>
          <a:lstStyle/>
          <a:p>
            <a:r>
              <a:rPr lang="en-US" dirty="0"/>
              <a:t>In the past, the majority of the people had no formal education but, things have changed drastically.  </a:t>
            </a:r>
          </a:p>
          <a:p>
            <a:r>
              <a:rPr lang="en-US" dirty="0"/>
              <a:t>Knowledge of science and technology gave our traditional way of life a big setback. Belief in superstitions has almost vanished. Faith in religions also has also been shaken</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391890"/>
            <a:ext cx="2514600" cy="21229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867047"/>
            <a:ext cx="4271963" cy="1647825"/>
          </a:xfrm>
          <a:prstGeom prst="rect">
            <a:avLst/>
          </a:prstGeom>
        </p:spPr>
      </p:pic>
    </p:spTree>
    <p:extLst>
      <p:ext uri="{BB962C8B-B14F-4D97-AF65-F5344CB8AC3E}">
        <p14:creationId xmlns:p14="http://schemas.microsoft.com/office/powerpoint/2010/main" val="3552358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price</a:t>
            </a:r>
            <a:endParaRPr lang="en-US" dirty="0"/>
          </a:p>
        </p:txBody>
      </p:sp>
      <p:sp>
        <p:nvSpPr>
          <p:cNvPr id="3" name="Content Placeholder 2"/>
          <p:cNvSpPr>
            <a:spLocks noGrp="1"/>
          </p:cNvSpPr>
          <p:nvPr>
            <p:ph idx="1"/>
          </p:nvPr>
        </p:nvSpPr>
        <p:spPr/>
        <p:txBody>
          <a:bodyPr/>
          <a:lstStyle/>
          <a:p>
            <a:r>
              <a:rPr lang="en-US" dirty="0"/>
              <a:t>Earlier, most people were involved in agriculture and fishing. Most of these people were illiterate with a blind faith in God. They did not have the courage to argue on issues relating to religion. </a:t>
            </a:r>
            <a:endParaRPr lang="en-US" dirty="0" smtClean="0"/>
          </a:p>
          <a:p>
            <a:r>
              <a:rPr lang="en-US" dirty="0"/>
              <a:t>With changing times, people got the opportunity of interacting with each other, in person or through television and analyzing everything, religious or otherwise</a:t>
            </a:r>
            <a:r>
              <a:rPr lang="en-US" dirty="0" smtClean="0"/>
              <a:t>.</a:t>
            </a:r>
            <a:endParaRPr lang="en-US" dirty="0"/>
          </a:p>
          <a:p>
            <a:endParaRPr lang="en-US" dirty="0"/>
          </a:p>
        </p:txBody>
      </p:sp>
    </p:spTree>
    <p:extLst>
      <p:ext uri="{BB962C8B-B14F-4D97-AF65-F5344CB8AC3E}">
        <p14:creationId xmlns:p14="http://schemas.microsoft.com/office/powerpoint/2010/main" val="2755326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matter of religion</a:t>
            </a:r>
            <a:endParaRPr lang="en-US" dirty="0"/>
          </a:p>
        </p:txBody>
      </p:sp>
      <p:sp>
        <p:nvSpPr>
          <p:cNvPr id="3" name="Content Placeholder 2"/>
          <p:cNvSpPr>
            <a:spLocks noGrp="1"/>
          </p:cNvSpPr>
          <p:nvPr>
            <p:ph sz="half" idx="1"/>
          </p:nvPr>
        </p:nvSpPr>
        <p:spPr>
          <a:xfrm>
            <a:off x="228600" y="1719071"/>
            <a:ext cx="4495800" cy="4407408"/>
          </a:xfrm>
        </p:spPr>
        <p:txBody>
          <a:bodyPr>
            <a:normAutofit fontScale="92500" lnSpcReduction="10000"/>
          </a:bodyPr>
          <a:lstStyle/>
          <a:p>
            <a:r>
              <a:rPr lang="en-US" dirty="0" smtClean="0"/>
              <a:t>With the belief in technology, the bond with religion is growing weaker and as we stray we are losing the importance of values</a:t>
            </a:r>
          </a:p>
          <a:p>
            <a:r>
              <a:rPr lang="en-US" dirty="0" smtClean="0"/>
              <a:t>Regardless of which religion, they all teach the value of love, sacrifice, and brotherhood</a:t>
            </a:r>
          </a:p>
          <a:p>
            <a:endParaRPr lang="en-US" dirty="0" smtClean="0"/>
          </a:p>
          <a:p>
            <a:endParaRPr lang="en-US" dirty="0" smtClean="0"/>
          </a:p>
          <a:p>
            <a:endParaRPr lang="en-US" dirty="0"/>
          </a:p>
        </p:txBody>
      </p:sp>
      <p:pic>
        <p:nvPicPr>
          <p:cNvPr id="5" name="Imagen 3"/>
          <p:cNvPicPr>
            <a:picLocks noGrp="1" noChangeAspect="1"/>
          </p:cNvPicPr>
          <p:nvPr>
            <p:ph sz="half" idx="2"/>
          </p:nvPr>
        </p:nvPicPr>
        <p:blipFill>
          <a:blip r:embed="rId2"/>
          <a:stretch>
            <a:fillRect/>
          </a:stretch>
        </p:blipFill>
        <p:spPr>
          <a:xfrm rot="236755">
            <a:off x="4826147" y="2268887"/>
            <a:ext cx="4038600" cy="3096259"/>
          </a:xfrm>
          <a:prstGeom prst="rect">
            <a:avLst/>
          </a:prstGeom>
        </p:spPr>
      </p:pic>
    </p:spTree>
    <p:extLst>
      <p:ext uri="{BB962C8B-B14F-4D97-AF65-F5344CB8AC3E}">
        <p14:creationId xmlns:p14="http://schemas.microsoft.com/office/powerpoint/2010/main" val="48624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85370" y="5181600"/>
            <a:ext cx="7344229" cy="914400"/>
          </a:xfrm>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533400"/>
            <a:ext cx="5638800" cy="4100945"/>
          </a:xfrm>
          <a:prstGeom prst="rect">
            <a:avLst/>
          </a:prstGeom>
        </p:spPr>
      </p:pic>
      <p:sp>
        <p:nvSpPr>
          <p:cNvPr id="7" name="Rectangle 6"/>
          <p:cNvSpPr/>
          <p:nvPr/>
        </p:nvSpPr>
        <p:spPr>
          <a:xfrm>
            <a:off x="914400" y="5181600"/>
            <a:ext cx="7315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1930-2014</a:t>
            </a:r>
          </a:p>
          <a:p>
            <a:pPr algn="ctr"/>
            <a:r>
              <a:rPr lang="en-US" dirty="0" smtClean="0"/>
              <a:t>Between our grandparents ‘ day and age and now we are lacking the basic principles they lived by. </a:t>
            </a:r>
            <a:endParaRPr lang="en-US" dirty="0"/>
          </a:p>
        </p:txBody>
      </p:sp>
      <p:sp>
        <p:nvSpPr>
          <p:cNvPr id="8" name="Rectangle 7"/>
          <p:cNvSpPr/>
          <p:nvPr/>
        </p:nvSpPr>
        <p:spPr>
          <a:xfrm>
            <a:off x="2667000" y="4267200"/>
            <a:ext cx="914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1930s</a:t>
            </a:r>
            <a:endParaRPr lang="en-US" dirty="0"/>
          </a:p>
        </p:txBody>
      </p:sp>
    </p:spTree>
    <p:extLst>
      <p:ext uri="{BB962C8B-B14F-4D97-AF65-F5344CB8AC3E}">
        <p14:creationId xmlns:p14="http://schemas.microsoft.com/office/powerpoint/2010/main" val="75673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Life:</a:t>
            </a:r>
            <a:br>
              <a:rPr lang="en-US" dirty="0" smtClean="0"/>
            </a:br>
            <a:r>
              <a:rPr lang="en-US" dirty="0" smtClean="0"/>
              <a:t> then and Now</a:t>
            </a:r>
            <a:endParaRPr lang="en-US" dirty="0"/>
          </a:p>
        </p:txBody>
      </p:sp>
      <p:sp>
        <p:nvSpPr>
          <p:cNvPr id="3" name="Text Placeholder 2"/>
          <p:cNvSpPr>
            <a:spLocks noGrp="1"/>
          </p:cNvSpPr>
          <p:nvPr>
            <p:ph type="body" idx="1"/>
          </p:nvPr>
        </p:nvSpPr>
        <p:spPr/>
        <p:txBody>
          <a:bodyPr/>
          <a:lstStyle/>
          <a:p>
            <a:r>
              <a:rPr lang="en-US" dirty="0" smtClean="0"/>
              <a:t>Christian</a:t>
            </a:r>
            <a:endParaRPr lang="en-US" dirty="0"/>
          </a:p>
        </p:txBody>
      </p:sp>
    </p:spTree>
    <p:extLst>
      <p:ext uri="{BB962C8B-B14F-4D97-AF65-F5344CB8AC3E}">
        <p14:creationId xmlns:p14="http://schemas.microsoft.com/office/powerpoint/2010/main" val="16869314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914400" y="5174673"/>
            <a:ext cx="7315200" cy="921327"/>
          </a:xfrm>
        </p:spPr>
        <p:txBody>
          <a:bodyPr/>
          <a:lstStyle/>
          <a:p>
            <a:endParaRPr lang="en-US" dirty="0"/>
          </a:p>
        </p:txBody>
      </p:sp>
      <p:pic>
        <p:nvPicPr>
          <p:cNvPr id="5" name="Lilo &amp; Stitch - This is my family [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09600"/>
            <a:ext cx="6705600" cy="3771900"/>
          </a:xfrm>
          <a:prstGeom prst="rect">
            <a:avLst/>
          </a:prstGeom>
        </p:spPr>
      </p:pic>
      <p:sp>
        <p:nvSpPr>
          <p:cNvPr id="6" name="Rectangle 5"/>
          <p:cNvSpPr/>
          <p:nvPr/>
        </p:nvSpPr>
        <p:spPr>
          <a:xfrm>
            <a:off x="914400" y="5181600"/>
            <a:ext cx="7315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t>“New </a:t>
            </a:r>
            <a:r>
              <a:rPr lang="en-US" i="1" dirty="0"/>
              <a:t>research about an old institution challenges the conventional wisdom that the family today is worse off than in the past</a:t>
            </a:r>
            <a:r>
              <a:rPr lang="en-US" i="1" dirty="0" smtClean="0"/>
              <a:t>.”  - Stephanie Coontz</a:t>
            </a:r>
            <a:endParaRPr lang="en-US" dirty="0"/>
          </a:p>
        </p:txBody>
      </p:sp>
    </p:spTree>
    <p:extLst>
      <p:ext uri="{BB962C8B-B14F-4D97-AF65-F5344CB8AC3E}">
        <p14:creationId xmlns:p14="http://schemas.microsoft.com/office/powerpoint/2010/main" val="179406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769000" y="1752600"/>
            <a:ext cx="2298634" cy="2971800"/>
          </a:xfrm>
        </p:spPr>
        <p:txBody>
          <a:bodyPr>
            <a:noAutofit/>
          </a:bodyPr>
          <a:lstStyle/>
          <a:p>
            <a:r>
              <a:rPr lang="en-US" sz="2000" dirty="0" smtClean="0"/>
              <a:t>1950’s television series called “Leave it to Beaver” shows the idealized suburban family of the mid 20</a:t>
            </a:r>
            <a:r>
              <a:rPr lang="en-US" sz="2000" baseline="30000" dirty="0" smtClean="0"/>
              <a:t>th</a:t>
            </a:r>
            <a:r>
              <a:rPr lang="en-US" sz="2000" dirty="0" smtClean="0"/>
              <a:t> century.</a:t>
            </a:r>
            <a:endParaRPr lang="en-US" sz="2000" dirty="0"/>
          </a:p>
        </p:txBody>
      </p:sp>
      <p:pic>
        <p:nvPicPr>
          <p:cNvPr id="5" name="IMG_0291.jpeg"/>
          <p:cNvPicPr>
            <a:picLocks noGrp="1"/>
          </p:cNvPicPr>
          <p:nvPr>
            <p:ph idx="1"/>
          </p:nvPr>
        </p:nvPicPr>
        <p:blipFill>
          <a:blip r:embed="rId2">
            <a:extLst/>
          </a:blip>
          <a:srcRect l="8652" r="8652"/>
          <a:stretch>
            <a:fillRect/>
          </a:stretch>
        </p:blipFill>
        <p:spPr>
          <a:xfrm>
            <a:off x="4468258" y="685800"/>
            <a:ext cx="4142342" cy="5562600"/>
          </a:xfrm>
          <a:prstGeom prst="rect">
            <a:avLst/>
          </a:prstGeom>
          <a:ln w="12700">
            <a:miter lim="400000"/>
          </a:ln>
        </p:spPr>
      </p:pic>
    </p:spTree>
    <p:extLst>
      <p:ext uri="{BB962C8B-B14F-4D97-AF65-F5344CB8AC3E}">
        <p14:creationId xmlns:p14="http://schemas.microsoft.com/office/powerpoint/2010/main" val="4062427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92.jpeg"/>
          <p:cNvPicPr>
            <a:picLocks/>
          </p:cNvPicPr>
          <p:nvPr/>
        </p:nvPicPr>
        <p:blipFill>
          <a:blip r:embed="rId2">
            <a:extLst/>
          </a:blip>
          <a:srcRect l="26350" r="26350"/>
          <a:stretch>
            <a:fillRect/>
          </a:stretch>
        </p:blipFill>
        <p:spPr>
          <a:xfrm>
            <a:off x="235856" y="272659"/>
            <a:ext cx="2507343" cy="3407104"/>
          </a:xfrm>
          <a:prstGeom prst="rect">
            <a:avLst/>
          </a:prstGeom>
          <a:ln w="12700">
            <a:miter lim="400000"/>
          </a:ln>
        </p:spPr>
      </p:pic>
      <p:pic>
        <p:nvPicPr>
          <p:cNvPr id="4" name="pasted-image.jpg"/>
          <p:cNvPicPr/>
          <p:nvPr/>
        </p:nvPicPr>
        <p:blipFill>
          <a:blip r:embed="rId3">
            <a:extLst/>
          </a:blip>
          <a:stretch>
            <a:fillRect/>
          </a:stretch>
        </p:blipFill>
        <p:spPr>
          <a:xfrm>
            <a:off x="2743199" y="3679763"/>
            <a:ext cx="3830782" cy="2428950"/>
          </a:xfrm>
          <a:prstGeom prst="rect">
            <a:avLst/>
          </a:prstGeom>
          <a:ln w="12700">
            <a:miter lim="400000"/>
          </a:ln>
        </p:spPr>
      </p:pic>
      <p:pic>
        <p:nvPicPr>
          <p:cNvPr id="3" name="pasted-image.jpg"/>
          <p:cNvPicPr>
            <a:picLocks/>
          </p:cNvPicPr>
          <p:nvPr/>
        </p:nvPicPr>
        <p:blipFill>
          <a:blip r:embed="rId4">
            <a:extLst/>
          </a:blip>
          <a:stretch>
            <a:fillRect/>
          </a:stretch>
        </p:blipFill>
        <p:spPr>
          <a:xfrm>
            <a:off x="6477000" y="283029"/>
            <a:ext cx="2307466" cy="3396734"/>
          </a:xfrm>
          <a:prstGeom prst="rect">
            <a:avLst/>
          </a:prstGeom>
          <a:ln w="12700">
            <a:miter lim="400000"/>
          </a:ln>
        </p:spPr>
      </p:pic>
      <p:sp>
        <p:nvSpPr>
          <p:cNvPr id="5" name="TextBox 4"/>
          <p:cNvSpPr txBox="1"/>
          <p:nvPr/>
        </p:nvSpPr>
        <p:spPr>
          <a:xfrm>
            <a:off x="235856" y="3679763"/>
            <a:ext cx="1228366" cy="400110"/>
          </a:xfrm>
          <a:prstGeom prst="rect">
            <a:avLst/>
          </a:prstGeom>
          <a:noFill/>
        </p:spPr>
        <p:txBody>
          <a:bodyPr wrap="square" rtlCol="0">
            <a:spAutoFit/>
          </a:bodyPr>
          <a:lstStyle/>
          <a:p>
            <a:r>
              <a:rPr lang="en-US" sz="2000" b="1" dirty="0" smtClean="0"/>
              <a:t>1A</a:t>
            </a:r>
            <a:endParaRPr lang="en-US" sz="2000" b="1" dirty="0"/>
          </a:p>
        </p:txBody>
      </p:sp>
      <p:sp>
        <p:nvSpPr>
          <p:cNvPr id="10" name="TextBox 9"/>
          <p:cNvSpPr txBox="1"/>
          <p:nvPr/>
        </p:nvSpPr>
        <p:spPr>
          <a:xfrm>
            <a:off x="3286990" y="1861257"/>
            <a:ext cx="1371600" cy="369332"/>
          </a:xfrm>
          <a:prstGeom prst="rect">
            <a:avLst/>
          </a:prstGeom>
          <a:noFill/>
        </p:spPr>
        <p:txBody>
          <a:bodyPr wrap="square" rtlCol="0">
            <a:spAutoFit/>
          </a:bodyPr>
          <a:lstStyle/>
          <a:p>
            <a:r>
              <a:rPr lang="en-US" b="1" dirty="0" smtClean="0"/>
              <a:t>2B</a:t>
            </a:r>
            <a:endParaRPr lang="en-US" b="1" dirty="0"/>
          </a:p>
        </p:txBody>
      </p:sp>
      <p:sp>
        <p:nvSpPr>
          <p:cNvPr id="11" name="TextBox 10"/>
          <p:cNvSpPr txBox="1"/>
          <p:nvPr/>
        </p:nvSpPr>
        <p:spPr>
          <a:xfrm>
            <a:off x="7310906" y="3710541"/>
            <a:ext cx="800100" cy="369332"/>
          </a:xfrm>
          <a:prstGeom prst="rect">
            <a:avLst/>
          </a:prstGeom>
          <a:noFill/>
        </p:spPr>
        <p:txBody>
          <a:bodyPr wrap="square" rtlCol="0">
            <a:spAutoFit/>
          </a:bodyPr>
          <a:lstStyle/>
          <a:p>
            <a:r>
              <a:rPr lang="en-US" b="1" dirty="0" smtClean="0"/>
              <a:t>3C</a:t>
            </a:r>
            <a:endParaRPr lang="en-US" b="1" dirty="0"/>
          </a:p>
        </p:txBody>
      </p:sp>
      <p:sp>
        <p:nvSpPr>
          <p:cNvPr id="12" name="TextBox 11"/>
          <p:cNvSpPr txBox="1"/>
          <p:nvPr/>
        </p:nvSpPr>
        <p:spPr>
          <a:xfrm>
            <a:off x="3068945" y="2209807"/>
            <a:ext cx="317929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Parens Patriae </a:t>
            </a:r>
          </a:p>
          <a:p>
            <a:pPr marL="285750" indent="-285750">
              <a:buFont typeface="Arial" panose="020B0604020202020204" pitchFamily="34" charset="0"/>
              <a:buChar char="•"/>
            </a:pPr>
            <a:r>
              <a:rPr lang="en-US" dirty="0" smtClean="0"/>
              <a:t>Binet’s IQ Test</a:t>
            </a:r>
          </a:p>
          <a:p>
            <a:pPr marL="285750" indent="-285750">
              <a:buFont typeface="Arial" panose="020B0604020202020204" pitchFamily="34" charset="0"/>
              <a:buChar char="•"/>
            </a:pPr>
            <a:r>
              <a:rPr lang="en-US" dirty="0" smtClean="0"/>
              <a:t>Child Welfare specialist, social workers, and private psychologists</a:t>
            </a:r>
            <a:endParaRPr lang="en-US" dirty="0"/>
          </a:p>
        </p:txBody>
      </p:sp>
      <p:sp>
        <p:nvSpPr>
          <p:cNvPr id="13" name="TextBox 12"/>
          <p:cNvSpPr txBox="1"/>
          <p:nvPr/>
        </p:nvSpPr>
        <p:spPr>
          <a:xfrm>
            <a:off x="6622472" y="4066018"/>
            <a:ext cx="2493819"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1963 – Equal Pay Act</a:t>
            </a:r>
          </a:p>
          <a:p>
            <a:pPr marL="285750" indent="-285750">
              <a:buFont typeface="Arial" panose="020B0604020202020204" pitchFamily="34" charset="0"/>
              <a:buChar char="•"/>
            </a:pPr>
            <a:r>
              <a:rPr lang="en-US" dirty="0" smtClean="0"/>
              <a:t>2006 – “Partial Birth”</a:t>
            </a:r>
          </a:p>
          <a:p>
            <a:pPr marL="285750" indent="-285750">
              <a:buFont typeface="Arial" panose="020B0604020202020204" pitchFamily="34" charset="0"/>
              <a:buChar char="•"/>
            </a:pPr>
            <a:r>
              <a:rPr lang="en-US" dirty="0" smtClean="0"/>
              <a:t>2009 – “Fair Pay Restoration Act”</a:t>
            </a:r>
            <a:endParaRPr lang="en-US" dirty="0"/>
          </a:p>
        </p:txBody>
      </p:sp>
      <p:sp>
        <p:nvSpPr>
          <p:cNvPr id="9" name="TextBox 8"/>
          <p:cNvSpPr txBox="1"/>
          <p:nvPr/>
        </p:nvSpPr>
        <p:spPr>
          <a:xfrm>
            <a:off x="235856" y="4066018"/>
            <a:ext cx="2354944"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1836 – First Child Labor Law</a:t>
            </a:r>
          </a:p>
          <a:p>
            <a:pPr marL="285750" indent="-285750">
              <a:buFont typeface="Arial" panose="020B0604020202020204" pitchFamily="34" charset="0"/>
              <a:buChar char="•"/>
            </a:pPr>
            <a:r>
              <a:rPr lang="en-US" dirty="0" smtClean="0"/>
              <a:t>1936 – Federal Purchase Law</a:t>
            </a:r>
          </a:p>
          <a:p>
            <a:pPr marL="285750" indent="-285750">
              <a:buFont typeface="Arial" panose="020B0604020202020204" pitchFamily="34" charset="0"/>
              <a:buChar char="•"/>
            </a:pPr>
            <a:r>
              <a:rPr lang="en-US" dirty="0" smtClean="0"/>
              <a:t>1938 – Minimum Age</a:t>
            </a:r>
            <a:endParaRPr lang="en-US" dirty="0"/>
          </a:p>
        </p:txBody>
      </p:sp>
    </p:spTree>
    <p:extLst>
      <p:ext uri="{BB962C8B-B14F-4D97-AF65-F5344CB8AC3E}">
        <p14:creationId xmlns:p14="http://schemas.microsoft.com/office/powerpoint/2010/main" val="32739914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jpg"/>
          <p:cNvPicPr/>
          <p:nvPr/>
        </p:nvPicPr>
        <p:blipFill>
          <a:blip r:embed="rId2">
            <a:extLst/>
          </a:blip>
          <a:stretch>
            <a:fillRect/>
          </a:stretch>
        </p:blipFill>
        <p:spPr>
          <a:xfrm>
            <a:off x="242455" y="381000"/>
            <a:ext cx="3200400" cy="2590800"/>
          </a:xfrm>
          <a:prstGeom prst="rect">
            <a:avLst/>
          </a:prstGeom>
          <a:ln w="12700">
            <a:miter lim="400000"/>
          </a:ln>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332509"/>
            <a:ext cx="4064000" cy="30480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836" y="3505200"/>
            <a:ext cx="4162339" cy="312175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76" y="3380508"/>
            <a:ext cx="4114324" cy="3085743"/>
          </a:xfrm>
          <a:prstGeom prst="rect">
            <a:avLst/>
          </a:prstGeom>
        </p:spPr>
      </p:pic>
    </p:spTree>
    <p:extLst>
      <p:ext uri="{BB962C8B-B14F-4D97-AF65-F5344CB8AC3E}">
        <p14:creationId xmlns:p14="http://schemas.microsoft.com/office/powerpoint/2010/main" val="4002904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Gatherings</a:t>
            </a:r>
            <a:endParaRPr lang="en-US" dirty="0"/>
          </a:p>
        </p:txBody>
      </p:sp>
      <p:sp>
        <p:nvSpPr>
          <p:cNvPr id="3" name="Text Placeholder 2"/>
          <p:cNvSpPr>
            <a:spLocks noGrp="1"/>
          </p:cNvSpPr>
          <p:nvPr>
            <p:ph type="body" idx="1"/>
          </p:nvPr>
        </p:nvSpPr>
        <p:spPr/>
        <p:txBody>
          <a:bodyPr/>
          <a:lstStyle/>
          <a:p>
            <a:r>
              <a:rPr lang="en-US" dirty="0" smtClean="0"/>
              <a:t>Ashley</a:t>
            </a:r>
            <a:endParaRPr lang="en-US" dirty="0"/>
          </a:p>
        </p:txBody>
      </p:sp>
    </p:spTree>
    <p:extLst>
      <p:ext uri="{BB962C8B-B14F-4D97-AF65-F5344CB8AC3E}">
        <p14:creationId xmlns:p14="http://schemas.microsoft.com/office/powerpoint/2010/main" val="3467134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1920’s – 1970’s</a:t>
            </a:r>
            <a:endParaRPr lang="en-US" dirty="0"/>
          </a:p>
        </p:txBody>
      </p:sp>
      <p:sp>
        <p:nvSpPr>
          <p:cNvPr id="3" name="Content Placeholder 2"/>
          <p:cNvSpPr>
            <a:spLocks noGrp="1"/>
          </p:cNvSpPr>
          <p:nvPr>
            <p:ph sz="half" idx="1"/>
          </p:nvPr>
        </p:nvSpPr>
        <p:spPr/>
        <p:txBody>
          <a:bodyPr>
            <a:normAutofit fontScale="70000" lnSpcReduction="20000"/>
          </a:bodyPr>
          <a:lstStyle/>
          <a:p>
            <a:r>
              <a:rPr lang="en-US" dirty="0"/>
              <a:t>At family gatherings like birthday parties and holidays the families would have different tables for the adults and for the children due to </a:t>
            </a:r>
            <a:r>
              <a:rPr lang="en-US" dirty="0" smtClean="0"/>
              <a:t>conversations</a:t>
            </a:r>
            <a:endParaRPr lang="en-US" dirty="0"/>
          </a:p>
          <a:p>
            <a:r>
              <a:rPr lang="en-US" dirty="0"/>
              <a:t>Women started working during this time so they didn’t have enough time to cook and clean for family holiday </a:t>
            </a:r>
            <a:r>
              <a:rPr lang="en-US" dirty="0" smtClean="0"/>
              <a:t>gatherings</a:t>
            </a:r>
            <a:endParaRPr lang="en-US" dirty="0"/>
          </a:p>
          <a:p>
            <a:r>
              <a:rPr lang="en-US" dirty="0"/>
              <a:t>Families were close, they were having casual meet ups once a week; usually on Sundays after </a:t>
            </a:r>
            <a:r>
              <a:rPr lang="en-US" dirty="0" smtClean="0"/>
              <a:t>church</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04749"/>
            <a:ext cx="4038600" cy="3235928"/>
          </a:xfrm>
        </p:spPr>
      </p:pic>
    </p:spTree>
    <p:extLst>
      <p:ext uri="{BB962C8B-B14F-4D97-AF65-F5344CB8AC3E}">
        <p14:creationId xmlns:p14="http://schemas.microsoft.com/office/powerpoint/2010/main" val="4077218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1980 - 1990</a:t>
            </a:r>
            <a:endParaRPr lang="en-US" dirty="0"/>
          </a:p>
        </p:txBody>
      </p:sp>
      <p:sp>
        <p:nvSpPr>
          <p:cNvPr id="3" name="Content Placeholder 2"/>
          <p:cNvSpPr>
            <a:spLocks noGrp="1"/>
          </p:cNvSpPr>
          <p:nvPr>
            <p:ph sz="half" idx="1"/>
          </p:nvPr>
        </p:nvSpPr>
        <p:spPr/>
        <p:txBody>
          <a:bodyPr>
            <a:normAutofit lnSpcReduction="10000"/>
          </a:bodyPr>
          <a:lstStyle/>
          <a:p>
            <a:r>
              <a:rPr lang="en-US" dirty="0"/>
              <a:t>Most of the families were drifting </a:t>
            </a:r>
            <a:r>
              <a:rPr lang="en-US" dirty="0" smtClean="0"/>
              <a:t>apart; </a:t>
            </a:r>
            <a:r>
              <a:rPr lang="en-US" dirty="0"/>
              <a:t>they were becoming more independent and more into </a:t>
            </a:r>
            <a:r>
              <a:rPr lang="en-US" dirty="0" smtClean="0"/>
              <a:t>technology</a:t>
            </a:r>
            <a:endParaRPr lang="en-US" dirty="0"/>
          </a:p>
          <a:p>
            <a:r>
              <a:rPr lang="en-US" dirty="0"/>
              <a:t>Immediate families weren’t close but they still had “family time</a:t>
            </a:r>
            <a:r>
              <a:rPr lang="en-US" dirty="0" smtClean="0"/>
              <a:t>”</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24400" y="2057400"/>
            <a:ext cx="4147874" cy="3878262"/>
          </a:xfrm>
        </p:spPr>
      </p:pic>
    </p:spTree>
    <p:extLst>
      <p:ext uri="{BB962C8B-B14F-4D97-AF65-F5344CB8AC3E}">
        <p14:creationId xmlns:p14="http://schemas.microsoft.com/office/powerpoint/2010/main" val="4204265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2000 - Now</a:t>
            </a:r>
            <a:endParaRPr lang="en-US" dirty="0"/>
          </a:p>
        </p:txBody>
      </p:sp>
      <p:sp>
        <p:nvSpPr>
          <p:cNvPr id="3" name="Content Placeholder 2"/>
          <p:cNvSpPr>
            <a:spLocks noGrp="1"/>
          </p:cNvSpPr>
          <p:nvPr>
            <p:ph sz="half" idx="1"/>
          </p:nvPr>
        </p:nvSpPr>
        <p:spPr>
          <a:xfrm>
            <a:off x="5334000" y="1828800"/>
            <a:ext cx="3688672" cy="4419600"/>
          </a:xfrm>
        </p:spPr>
        <p:txBody>
          <a:bodyPr>
            <a:normAutofit fontScale="70000" lnSpcReduction="20000"/>
          </a:bodyPr>
          <a:lstStyle/>
          <a:p>
            <a:r>
              <a:rPr lang="en-US" dirty="0"/>
              <a:t>Families don’t get together as much as they </a:t>
            </a:r>
            <a:r>
              <a:rPr lang="en-US" dirty="0" smtClean="0"/>
              <a:t>did. </a:t>
            </a:r>
            <a:r>
              <a:rPr lang="en-US" dirty="0"/>
              <a:t>Some families are very distant from each other and don’t communicate a </a:t>
            </a:r>
            <a:r>
              <a:rPr lang="en-US" dirty="0" smtClean="0"/>
              <a:t>lot</a:t>
            </a:r>
            <a:endParaRPr lang="en-US" dirty="0"/>
          </a:p>
          <a:p>
            <a:r>
              <a:rPr lang="en-US" dirty="0"/>
              <a:t>If families do get together for a holiday or some kind of family event they don’t stay long. They usually leave after two to four </a:t>
            </a:r>
            <a:r>
              <a:rPr lang="en-US" dirty="0" smtClean="0"/>
              <a:t>hours</a:t>
            </a:r>
            <a:endParaRPr lang="en-US" dirty="0"/>
          </a:p>
          <a:p>
            <a:r>
              <a:rPr lang="en-US" dirty="0"/>
              <a:t>Some families don’t even know most of their </a:t>
            </a:r>
            <a:r>
              <a:rPr lang="en-US" dirty="0" smtClean="0"/>
              <a:t>relatives</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1000" y="2057400"/>
            <a:ext cx="4920199" cy="3581400"/>
          </a:xfrm>
        </p:spPr>
      </p:pic>
    </p:spTree>
    <p:extLst>
      <p:ext uri="{BB962C8B-B14F-4D97-AF65-F5344CB8AC3E}">
        <p14:creationId xmlns:p14="http://schemas.microsoft.com/office/powerpoint/2010/main" val="16152704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Respect and discipline</a:t>
            </a:r>
            <a:endParaRPr lang="en-US" dirty="0"/>
          </a:p>
        </p:txBody>
      </p:sp>
      <p:sp>
        <p:nvSpPr>
          <p:cNvPr id="3" name="Text Placeholder 2"/>
          <p:cNvSpPr>
            <a:spLocks noGrp="1"/>
          </p:cNvSpPr>
          <p:nvPr>
            <p:ph type="body" idx="1"/>
          </p:nvPr>
        </p:nvSpPr>
        <p:spPr/>
        <p:txBody>
          <a:bodyPr/>
          <a:lstStyle/>
          <a:p>
            <a:r>
              <a:rPr lang="en-US" dirty="0" smtClean="0"/>
              <a:t>Angie and Susan</a:t>
            </a:r>
            <a:endParaRPr lang="en-US" dirty="0"/>
          </a:p>
        </p:txBody>
      </p:sp>
    </p:spTree>
    <p:extLst>
      <p:ext uri="{BB962C8B-B14F-4D97-AF65-F5344CB8AC3E}">
        <p14:creationId xmlns:p14="http://schemas.microsoft.com/office/powerpoint/2010/main" val="1809601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principles </a:t>
            </a:r>
            <a:endParaRPr lang="en-US" dirty="0"/>
          </a:p>
        </p:txBody>
      </p:sp>
      <p:sp>
        <p:nvSpPr>
          <p:cNvPr id="3" name="Content Placeholder 2"/>
          <p:cNvSpPr>
            <a:spLocks noGrp="1"/>
          </p:cNvSpPr>
          <p:nvPr>
            <p:ph idx="1"/>
          </p:nvPr>
        </p:nvSpPr>
        <p:spPr/>
        <p:txBody>
          <a:bodyPr>
            <a:normAutofit lnSpcReduction="10000"/>
          </a:bodyPr>
          <a:lstStyle/>
          <a:p>
            <a:r>
              <a:rPr lang="en-US" dirty="0" smtClean="0"/>
              <a:t>Communication and Social Skills</a:t>
            </a:r>
          </a:p>
          <a:p>
            <a:r>
              <a:rPr lang="en-US" dirty="0" smtClean="0"/>
              <a:t>Religion</a:t>
            </a:r>
          </a:p>
          <a:p>
            <a:r>
              <a:rPr lang="en-US" dirty="0" smtClean="0"/>
              <a:t>Family Life</a:t>
            </a:r>
          </a:p>
          <a:p>
            <a:r>
              <a:rPr lang="en-US" dirty="0" smtClean="0"/>
              <a:t>Family Traditions</a:t>
            </a:r>
          </a:p>
          <a:p>
            <a:r>
              <a:rPr lang="en-US" dirty="0" smtClean="0"/>
              <a:t>Respect</a:t>
            </a:r>
          </a:p>
          <a:p>
            <a:endParaRPr lang="en-US" dirty="0"/>
          </a:p>
          <a:p>
            <a:endParaRPr lang="en-US" dirty="0" smtClean="0"/>
          </a:p>
          <a:p>
            <a:r>
              <a:rPr lang="en-US" dirty="0" smtClean="0"/>
              <a:t>These beliefs and misunderstandings hinder the interpersonal communication process because these five concepts suspend the ability to gain any relationship.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2362200"/>
            <a:ext cx="2654300" cy="1755263"/>
          </a:xfrm>
          <a:prstGeom prst="rect">
            <a:avLst/>
          </a:prstGeom>
        </p:spPr>
      </p:pic>
    </p:spTree>
    <p:extLst>
      <p:ext uri="{BB962C8B-B14F-4D97-AF65-F5344CB8AC3E}">
        <p14:creationId xmlns:p14="http://schemas.microsoft.com/office/powerpoint/2010/main" val="12073927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Behavior and Etiquette</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When </a:t>
            </a:r>
            <a:r>
              <a:rPr lang="en-US" dirty="0"/>
              <a:t>looking Back at the men and women of the early 1900’s we can obviously see the change in social behavior </a:t>
            </a:r>
            <a:r>
              <a:rPr lang="en-US" dirty="0" smtClean="0"/>
              <a:t>and </a:t>
            </a:r>
            <a:r>
              <a:rPr lang="en-US" dirty="0"/>
              <a:t>etiquette from then and now.</a:t>
            </a:r>
          </a:p>
          <a:p>
            <a:r>
              <a:rPr lang="en-US" dirty="0"/>
              <a:t>So much has been socially modified </a:t>
            </a:r>
            <a:r>
              <a:rPr lang="en-US" dirty="0" smtClean="0"/>
              <a:t>throughout </a:t>
            </a:r>
            <a:r>
              <a:rPr lang="en-US" dirty="0"/>
              <a:t>the course of time</a:t>
            </a:r>
            <a:r>
              <a:rPr lang="en-US" dirty="0" smtClean="0"/>
              <a:t>. Such as:</a:t>
            </a:r>
            <a:endParaRPr lang="en-US" dirty="0"/>
          </a:p>
          <a:p>
            <a:pPr lvl="1"/>
            <a:r>
              <a:rPr lang="en-US" dirty="0"/>
              <a:t>Core Values</a:t>
            </a:r>
          </a:p>
          <a:p>
            <a:pPr lvl="1"/>
            <a:r>
              <a:rPr lang="en-US" dirty="0" smtClean="0"/>
              <a:t>Attributes</a:t>
            </a:r>
            <a:endParaRPr lang="en-US" dirty="0"/>
          </a:p>
        </p:txBody>
      </p:sp>
    </p:spTree>
    <p:extLst>
      <p:ext uri="{BB962C8B-B14F-4D97-AF65-F5344CB8AC3E}">
        <p14:creationId xmlns:p14="http://schemas.microsoft.com/office/powerpoint/2010/main" val="1779149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Values</a:t>
            </a:r>
            <a:endParaRPr lang="en-US" dirty="0"/>
          </a:p>
        </p:txBody>
      </p:sp>
      <p:sp>
        <p:nvSpPr>
          <p:cNvPr id="3" name="Text Placeholder 2"/>
          <p:cNvSpPr>
            <a:spLocks noGrp="1"/>
          </p:cNvSpPr>
          <p:nvPr>
            <p:ph type="body" idx="1"/>
          </p:nvPr>
        </p:nvSpPr>
        <p:spPr/>
        <p:txBody>
          <a:bodyPr/>
          <a:lstStyle/>
          <a:p>
            <a:r>
              <a:rPr lang="en-US" dirty="0" smtClean="0"/>
              <a:t>1900’s – 1950’s</a:t>
            </a:r>
            <a:endParaRPr lang="en-US" dirty="0"/>
          </a:p>
        </p:txBody>
      </p:sp>
      <p:sp>
        <p:nvSpPr>
          <p:cNvPr id="4" name="Content Placeholder 3"/>
          <p:cNvSpPr>
            <a:spLocks noGrp="1"/>
          </p:cNvSpPr>
          <p:nvPr>
            <p:ph sz="half" idx="2"/>
          </p:nvPr>
        </p:nvSpPr>
        <p:spPr/>
        <p:txBody>
          <a:bodyPr/>
          <a:lstStyle/>
          <a:p>
            <a:r>
              <a:rPr lang="en-US" u="sng" dirty="0" smtClean="0"/>
              <a:t>Traditionalist </a:t>
            </a:r>
          </a:p>
          <a:p>
            <a:pPr lvl="1"/>
            <a:r>
              <a:rPr lang="en-US" dirty="0"/>
              <a:t>Discipline</a:t>
            </a:r>
          </a:p>
          <a:p>
            <a:pPr lvl="1"/>
            <a:r>
              <a:rPr lang="en-US" dirty="0"/>
              <a:t>Patience</a:t>
            </a:r>
          </a:p>
          <a:p>
            <a:pPr lvl="1"/>
            <a:r>
              <a:rPr lang="en-US" dirty="0" smtClean="0"/>
              <a:t>Responsibility</a:t>
            </a:r>
            <a:endParaRPr lang="en-US" dirty="0"/>
          </a:p>
          <a:p>
            <a:pPr lvl="1"/>
            <a:r>
              <a:rPr lang="en-US" dirty="0"/>
              <a:t>Duty </a:t>
            </a:r>
            <a:r>
              <a:rPr lang="en-US" dirty="0" smtClean="0"/>
              <a:t>before </a:t>
            </a:r>
            <a:r>
              <a:rPr lang="en-US" dirty="0"/>
              <a:t>p</a:t>
            </a:r>
            <a:r>
              <a:rPr lang="en-US" dirty="0" smtClean="0"/>
              <a:t>leasure</a:t>
            </a:r>
            <a:endParaRPr lang="en-US" dirty="0"/>
          </a:p>
          <a:p>
            <a:pPr lvl="1"/>
            <a:r>
              <a:rPr lang="en-US" dirty="0"/>
              <a:t>Quality</a:t>
            </a:r>
          </a:p>
          <a:p>
            <a:pPr lvl="1"/>
            <a:r>
              <a:rPr lang="en-US" dirty="0"/>
              <a:t>Family </a:t>
            </a:r>
            <a:r>
              <a:rPr lang="en-US" dirty="0" smtClean="0"/>
              <a:t>focus</a:t>
            </a:r>
            <a:endParaRPr lang="en-US" dirty="0"/>
          </a:p>
          <a:p>
            <a:pPr lvl="1"/>
            <a:endParaRPr lang="en-US" dirty="0"/>
          </a:p>
        </p:txBody>
      </p:sp>
      <p:sp>
        <p:nvSpPr>
          <p:cNvPr id="5" name="Text Placeholder 4"/>
          <p:cNvSpPr>
            <a:spLocks noGrp="1"/>
          </p:cNvSpPr>
          <p:nvPr>
            <p:ph type="body" sz="quarter" idx="3"/>
          </p:nvPr>
        </p:nvSpPr>
        <p:spPr/>
        <p:txBody>
          <a:bodyPr/>
          <a:lstStyle/>
          <a:p>
            <a:r>
              <a:rPr lang="en-US" dirty="0" smtClean="0"/>
              <a:t>1980’s - Now</a:t>
            </a:r>
            <a:endParaRPr lang="en-US" dirty="0"/>
          </a:p>
        </p:txBody>
      </p:sp>
      <p:sp>
        <p:nvSpPr>
          <p:cNvPr id="6" name="Content Placeholder 5"/>
          <p:cNvSpPr>
            <a:spLocks noGrp="1"/>
          </p:cNvSpPr>
          <p:nvPr>
            <p:ph sz="quarter" idx="4"/>
          </p:nvPr>
        </p:nvSpPr>
        <p:spPr/>
        <p:txBody>
          <a:bodyPr>
            <a:normAutofit/>
          </a:bodyPr>
          <a:lstStyle/>
          <a:p>
            <a:r>
              <a:rPr lang="en-US" u="sng" dirty="0" smtClean="0"/>
              <a:t>Millennials</a:t>
            </a:r>
          </a:p>
          <a:p>
            <a:pPr lvl="1"/>
            <a:r>
              <a:rPr lang="en-US" dirty="0"/>
              <a:t>Tolerant</a:t>
            </a:r>
          </a:p>
          <a:p>
            <a:pPr lvl="1"/>
            <a:r>
              <a:rPr lang="en-US" dirty="0"/>
              <a:t>“I Want It NOW!” attitude</a:t>
            </a:r>
          </a:p>
          <a:p>
            <a:pPr lvl="1"/>
            <a:r>
              <a:rPr lang="en-US" dirty="0"/>
              <a:t>Sociable</a:t>
            </a:r>
          </a:p>
          <a:p>
            <a:pPr lvl="1"/>
            <a:r>
              <a:rPr lang="en-US" dirty="0"/>
              <a:t>Extreme </a:t>
            </a:r>
            <a:r>
              <a:rPr lang="en-US" dirty="0" smtClean="0"/>
              <a:t>fun</a:t>
            </a:r>
            <a:endParaRPr lang="en-US" dirty="0"/>
          </a:p>
          <a:p>
            <a:pPr lvl="1"/>
            <a:r>
              <a:rPr lang="en-US" dirty="0"/>
              <a:t>Quantity</a:t>
            </a:r>
          </a:p>
          <a:p>
            <a:pPr lvl="1"/>
            <a:r>
              <a:rPr lang="en-US" dirty="0"/>
              <a:t>Friendly </a:t>
            </a:r>
            <a:r>
              <a:rPr lang="en-US" dirty="0" smtClean="0"/>
              <a:t>scheduled</a:t>
            </a:r>
            <a:r>
              <a:rPr lang="en-US" dirty="0"/>
              <a:t>, </a:t>
            </a:r>
            <a:r>
              <a:rPr lang="en-US" dirty="0" smtClean="0"/>
              <a:t>but </a:t>
            </a:r>
            <a:r>
              <a:rPr lang="en-US" dirty="0"/>
              <a:t>s</a:t>
            </a:r>
            <a:r>
              <a:rPr lang="en-US" dirty="0" smtClean="0"/>
              <a:t>tructured </a:t>
            </a:r>
            <a:r>
              <a:rPr lang="en-US" dirty="0"/>
              <a:t>l</a:t>
            </a:r>
            <a:r>
              <a:rPr lang="en-US" dirty="0" smtClean="0"/>
              <a:t>ives</a:t>
            </a:r>
            <a:r>
              <a:rPr lang="en-US" dirty="0"/>
              <a:t>; </a:t>
            </a:r>
            <a:r>
              <a:rPr lang="en-US" dirty="0" smtClean="0"/>
              <a:t>kids </a:t>
            </a:r>
            <a:r>
              <a:rPr lang="en-US" dirty="0"/>
              <a:t>w</a:t>
            </a:r>
            <a:r>
              <a:rPr lang="en-US" dirty="0" smtClean="0"/>
              <a:t>ith </a:t>
            </a:r>
            <a:r>
              <a:rPr lang="en-US" dirty="0"/>
              <a:t>s</a:t>
            </a:r>
            <a:r>
              <a:rPr lang="en-US" dirty="0" smtClean="0"/>
              <a:t>chedules</a:t>
            </a:r>
            <a:endParaRPr lang="en-US" dirty="0"/>
          </a:p>
          <a:p>
            <a:endParaRPr lang="en-US" u="sng" dirty="0"/>
          </a:p>
        </p:txBody>
      </p:sp>
    </p:spTree>
    <p:extLst>
      <p:ext uri="{BB962C8B-B14F-4D97-AF65-F5344CB8AC3E}">
        <p14:creationId xmlns:p14="http://schemas.microsoft.com/office/powerpoint/2010/main" val="4168981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85370" y="5181600"/>
            <a:ext cx="7344229" cy="914400"/>
          </a:xfrm>
        </p:spPr>
        <p:txBody>
          <a:bodyPr/>
          <a:lstStyle/>
          <a:p>
            <a:endParaRPr lang="en-US" dirty="0"/>
          </a:p>
        </p:txBody>
      </p:sp>
      <p:sp>
        <p:nvSpPr>
          <p:cNvPr id="7" name="Rectangle 6"/>
          <p:cNvSpPr/>
          <p:nvPr/>
        </p:nvSpPr>
        <p:spPr>
          <a:xfrm>
            <a:off x="914400" y="5181600"/>
            <a:ext cx="7315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 want it NOW!”</a:t>
            </a:r>
            <a:endParaRPr lang="en-US" dirty="0"/>
          </a:p>
        </p:txBody>
      </p:sp>
      <p:pic>
        <p:nvPicPr>
          <p:cNvPr id="2" name="J.G. Wentworth Commercial - It's Your Mone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8526" y="152400"/>
            <a:ext cx="6241473" cy="4681105"/>
          </a:xfrm>
          <a:prstGeom prst="rect">
            <a:avLst/>
          </a:prstGeom>
        </p:spPr>
      </p:pic>
    </p:spTree>
    <p:extLst>
      <p:ext uri="{BB962C8B-B14F-4D97-AF65-F5344CB8AC3E}">
        <p14:creationId xmlns:p14="http://schemas.microsoft.com/office/powerpoint/2010/main" val="2472001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1607127"/>
            <a:ext cx="4876800" cy="3416320"/>
          </a:xfrm>
          <a:prstGeom prst="rect">
            <a:avLst/>
          </a:prstGeom>
          <a:noFill/>
        </p:spPr>
        <p:txBody>
          <a:bodyPr wrap="square" rtlCol="0">
            <a:spAutoFit/>
          </a:bodyPr>
          <a:lstStyle/>
          <a:p>
            <a:pPr algn="ctr"/>
            <a:r>
              <a:rPr lang="en-US" sz="7200" dirty="0" smtClean="0">
                <a:solidFill>
                  <a:srgbClr val="002060"/>
                </a:solidFill>
                <a:latin typeface="Aharoni" panose="02010803020104030203" pitchFamily="2" charset="-79"/>
                <a:cs typeface="Aharoni" panose="02010803020104030203" pitchFamily="2" charset="-79"/>
              </a:rPr>
              <a:t>Quality</a:t>
            </a:r>
            <a:r>
              <a:rPr lang="en-US" sz="7200" dirty="0" smtClean="0">
                <a:latin typeface="Aharoni" panose="02010803020104030203" pitchFamily="2" charset="-79"/>
                <a:cs typeface="Aharoni" panose="02010803020104030203" pitchFamily="2" charset="-79"/>
              </a:rPr>
              <a:t> versus </a:t>
            </a:r>
            <a:r>
              <a:rPr lang="en-US" sz="7200" dirty="0" smtClean="0">
                <a:solidFill>
                  <a:srgbClr val="0070C0"/>
                </a:solidFill>
                <a:latin typeface="Aharoni" panose="02010803020104030203" pitchFamily="2" charset="-79"/>
                <a:cs typeface="Aharoni" panose="02010803020104030203" pitchFamily="2" charset="-79"/>
              </a:rPr>
              <a:t>Quantity</a:t>
            </a:r>
            <a:r>
              <a:rPr lang="en-US" sz="7200" dirty="0" smtClean="0">
                <a:latin typeface="Aharoni" panose="02010803020104030203" pitchFamily="2" charset="-79"/>
                <a:cs typeface="Aharoni" panose="02010803020104030203" pitchFamily="2" charset="-79"/>
              </a:rPr>
              <a:t> </a:t>
            </a:r>
            <a:endParaRPr lang="en-US" sz="72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9727179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dy and the Tramp - 'What is a Baby' and 'La La L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332509"/>
            <a:ext cx="8153400" cy="6115050"/>
          </a:xfrm>
          <a:prstGeom prst="rect">
            <a:avLst/>
          </a:prstGeom>
        </p:spPr>
      </p:pic>
    </p:spTree>
    <p:extLst>
      <p:ext uri="{BB962C8B-B14F-4D97-AF65-F5344CB8AC3E}">
        <p14:creationId xmlns:p14="http://schemas.microsoft.com/office/powerpoint/2010/main" val="39046476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US" dirty="0"/>
              <a:t>Meal times</a:t>
            </a:r>
          </a:p>
          <a:p>
            <a:pPr marL="285750" indent="-285750">
              <a:buFont typeface="Arial" panose="020B0604020202020204" pitchFamily="34" charset="0"/>
              <a:buChar char="•"/>
            </a:pPr>
            <a:r>
              <a:rPr lang="en-US" dirty="0"/>
              <a:t>Outings at the park</a:t>
            </a:r>
          </a:p>
          <a:p>
            <a:pPr marL="285750" indent="-285750">
              <a:buFont typeface="Arial" panose="020B0604020202020204" pitchFamily="34" charset="0"/>
              <a:buChar char="•"/>
            </a:pPr>
            <a:r>
              <a:rPr lang="en-US" dirty="0"/>
              <a:t>Listening to shows on radio</a:t>
            </a:r>
          </a:p>
          <a:p>
            <a:pPr marL="285750" indent="-285750">
              <a:buFont typeface="Arial" panose="020B0604020202020204" pitchFamily="34" charset="0"/>
              <a:buChar char="•"/>
            </a:pPr>
            <a:r>
              <a:rPr lang="en-US" dirty="0"/>
              <a:t>Study time</a:t>
            </a:r>
          </a:p>
          <a:p>
            <a:pPr marL="285750" indent="-285750">
              <a:buFont typeface="Arial" panose="020B0604020202020204" pitchFamily="34" charset="0"/>
              <a:buChar char="•"/>
            </a:pPr>
            <a:r>
              <a:rPr lang="en-US" dirty="0"/>
              <a:t>Play time/ </a:t>
            </a:r>
            <a:r>
              <a:rPr lang="en-US" dirty="0" smtClean="0"/>
              <a:t>Togetherness</a:t>
            </a:r>
            <a:endParaRPr lang="en-US" dirty="0"/>
          </a:p>
        </p:txBody>
      </p:sp>
      <p:sp>
        <p:nvSpPr>
          <p:cNvPr id="4" name="Title 3"/>
          <p:cNvSpPr>
            <a:spLocks noGrp="1"/>
          </p:cNvSpPr>
          <p:nvPr>
            <p:ph type="title"/>
          </p:nvPr>
        </p:nvSpPr>
        <p:spPr/>
        <p:txBody>
          <a:bodyPr/>
          <a:lstStyle/>
          <a:p>
            <a:r>
              <a:rPr lang="en-US" dirty="0" smtClean="0"/>
              <a:t>Family Moments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99" y="3733800"/>
            <a:ext cx="5476875" cy="29622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536" y="228600"/>
            <a:ext cx="4648200" cy="3302298"/>
          </a:xfrm>
          <a:prstGeom prst="rect">
            <a:avLst/>
          </a:prstGeom>
        </p:spPr>
      </p:pic>
    </p:spTree>
    <p:extLst>
      <p:ext uri="{BB962C8B-B14F-4D97-AF65-F5344CB8AC3E}">
        <p14:creationId xmlns:p14="http://schemas.microsoft.com/office/powerpoint/2010/main" val="14265381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457200"/>
            <a:ext cx="4749368" cy="5893029"/>
          </a:xfrm>
        </p:spPr>
      </p:pic>
      <p:sp>
        <p:nvSpPr>
          <p:cNvPr id="3" name="Text Placeholder 2"/>
          <p:cNvSpPr>
            <a:spLocks noGrp="1"/>
          </p:cNvSpPr>
          <p:nvPr>
            <p:ph type="body" sz="half" idx="2"/>
          </p:nvPr>
        </p:nvSpPr>
        <p:spPr/>
        <p:txBody>
          <a:bodyPr>
            <a:normAutofit fontScale="92500" lnSpcReduction="20000"/>
          </a:bodyPr>
          <a:lstStyle/>
          <a:p>
            <a:pPr marL="285750" indent="-285750">
              <a:buFont typeface="Arial" panose="020B0604020202020204" pitchFamily="34" charset="0"/>
              <a:buChar char="•"/>
            </a:pPr>
            <a:r>
              <a:rPr lang="en-US" dirty="0"/>
              <a:t>Eating when and </a:t>
            </a:r>
            <a:r>
              <a:rPr lang="en-US" dirty="0" smtClean="0"/>
              <a:t>where </a:t>
            </a:r>
            <a:r>
              <a:rPr lang="en-US" dirty="0"/>
              <a:t>you can</a:t>
            </a:r>
          </a:p>
          <a:p>
            <a:pPr marL="285750" indent="-285750">
              <a:buFont typeface="Arial" panose="020B0604020202020204" pitchFamily="34" charset="0"/>
              <a:buChar char="•"/>
            </a:pPr>
            <a:r>
              <a:rPr lang="en-US" dirty="0"/>
              <a:t>Scheduled </a:t>
            </a:r>
            <a:r>
              <a:rPr lang="en-US" dirty="0" smtClean="0"/>
              <a:t>play dates </a:t>
            </a:r>
            <a:r>
              <a:rPr lang="en-US" dirty="0"/>
              <a:t>with </a:t>
            </a:r>
            <a:r>
              <a:rPr lang="en-US" dirty="0" smtClean="0"/>
              <a:t>friends</a:t>
            </a:r>
            <a:endParaRPr lang="en-US" dirty="0"/>
          </a:p>
          <a:p>
            <a:pPr marL="285750" indent="-285750">
              <a:buFont typeface="Arial" panose="020B0604020202020204" pitchFamily="34" charset="0"/>
              <a:buChar char="•"/>
            </a:pPr>
            <a:r>
              <a:rPr lang="en-US" dirty="0"/>
              <a:t>A </a:t>
            </a:r>
            <a:r>
              <a:rPr lang="en-US" dirty="0" smtClean="0"/>
              <a:t>television in </a:t>
            </a:r>
            <a:r>
              <a:rPr lang="en-US" dirty="0"/>
              <a:t>EVERY ROOM</a:t>
            </a:r>
          </a:p>
          <a:p>
            <a:pPr marL="285750" indent="-285750">
              <a:buFont typeface="Arial" panose="020B0604020202020204" pitchFamily="34" charset="0"/>
              <a:buChar char="•"/>
            </a:pPr>
            <a:r>
              <a:rPr lang="en-US" dirty="0"/>
              <a:t>Individual study time at your </a:t>
            </a:r>
            <a:r>
              <a:rPr lang="en-US" dirty="0" smtClean="0"/>
              <a:t>leisure</a:t>
            </a:r>
            <a:endParaRPr lang="en-US" dirty="0"/>
          </a:p>
          <a:p>
            <a:pPr marL="285750" indent="-285750">
              <a:buFont typeface="Arial" panose="020B0604020202020204" pitchFamily="34" charset="0"/>
              <a:buChar char="•"/>
            </a:pPr>
            <a:r>
              <a:rPr lang="en-US" dirty="0"/>
              <a:t>Scheduling family </a:t>
            </a:r>
            <a:r>
              <a:rPr lang="en-US" dirty="0" smtClean="0"/>
              <a:t>time</a:t>
            </a:r>
            <a:endParaRPr lang="en-US" dirty="0"/>
          </a:p>
        </p:txBody>
      </p:sp>
      <p:sp>
        <p:nvSpPr>
          <p:cNvPr id="4" name="Title 3"/>
          <p:cNvSpPr>
            <a:spLocks noGrp="1"/>
          </p:cNvSpPr>
          <p:nvPr>
            <p:ph type="title"/>
          </p:nvPr>
        </p:nvSpPr>
        <p:spPr/>
        <p:txBody>
          <a:bodyPr/>
          <a:lstStyle/>
          <a:p>
            <a:r>
              <a:rPr lang="en-US" dirty="0" smtClean="0"/>
              <a:t>Busy Lives</a:t>
            </a:r>
            <a:endParaRPr lang="en-US" dirty="0"/>
          </a:p>
        </p:txBody>
      </p:sp>
    </p:spTree>
    <p:extLst>
      <p:ext uri="{BB962C8B-B14F-4D97-AF65-F5344CB8AC3E}">
        <p14:creationId xmlns:p14="http://schemas.microsoft.com/office/powerpoint/2010/main" val="1276658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Attributes</a:t>
            </a:r>
            <a:endParaRPr lang="en-US" dirty="0"/>
          </a:p>
        </p:txBody>
      </p:sp>
      <p:sp>
        <p:nvSpPr>
          <p:cNvPr id="3" name="Text Placeholder 2"/>
          <p:cNvSpPr>
            <a:spLocks noGrp="1"/>
          </p:cNvSpPr>
          <p:nvPr>
            <p:ph type="body" idx="1"/>
          </p:nvPr>
        </p:nvSpPr>
        <p:spPr/>
        <p:txBody>
          <a:bodyPr/>
          <a:lstStyle/>
          <a:p>
            <a:r>
              <a:rPr lang="en-US" dirty="0" smtClean="0"/>
              <a:t>1900’s – 1950’s </a:t>
            </a:r>
            <a:endParaRPr lang="en-US" dirty="0"/>
          </a:p>
        </p:txBody>
      </p:sp>
      <p:sp>
        <p:nvSpPr>
          <p:cNvPr id="4" name="Content Placeholder 3"/>
          <p:cNvSpPr>
            <a:spLocks noGrp="1"/>
          </p:cNvSpPr>
          <p:nvPr>
            <p:ph sz="half" idx="2"/>
          </p:nvPr>
        </p:nvSpPr>
        <p:spPr/>
        <p:txBody>
          <a:bodyPr/>
          <a:lstStyle/>
          <a:p>
            <a:r>
              <a:rPr lang="en-US" dirty="0" smtClean="0"/>
              <a:t>Traditionalists</a:t>
            </a:r>
          </a:p>
          <a:p>
            <a:pPr lvl="1"/>
            <a:r>
              <a:rPr lang="en-US" dirty="0" smtClean="0"/>
              <a:t>Trust in hierarchy and authority</a:t>
            </a:r>
            <a:endParaRPr lang="en-US" dirty="0"/>
          </a:p>
          <a:p>
            <a:pPr lvl="1"/>
            <a:r>
              <a:rPr lang="en-US" dirty="0"/>
              <a:t>Honor</a:t>
            </a:r>
          </a:p>
          <a:p>
            <a:pPr lvl="1"/>
            <a:r>
              <a:rPr lang="en-US" dirty="0"/>
              <a:t>Loyalty</a:t>
            </a:r>
          </a:p>
          <a:p>
            <a:pPr lvl="1"/>
            <a:r>
              <a:rPr lang="en-US" dirty="0"/>
              <a:t>Strong </a:t>
            </a:r>
            <a:r>
              <a:rPr lang="en-US" dirty="0" smtClean="0"/>
              <a:t>work ethic</a:t>
            </a:r>
            <a:endParaRPr lang="en-US" dirty="0"/>
          </a:p>
          <a:p>
            <a:pPr lvl="1"/>
            <a:r>
              <a:rPr lang="en-US" dirty="0"/>
              <a:t>Sacrifice</a:t>
            </a:r>
          </a:p>
          <a:p>
            <a:pPr lvl="1"/>
            <a:endParaRPr lang="en-US" dirty="0"/>
          </a:p>
        </p:txBody>
      </p:sp>
      <p:sp>
        <p:nvSpPr>
          <p:cNvPr id="5" name="Text Placeholder 4"/>
          <p:cNvSpPr>
            <a:spLocks noGrp="1"/>
          </p:cNvSpPr>
          <p:nvPr>
            <p:ph type="body" sz="quarter" idx="3"/>
          </p:nvPr>
        </p:nvSpPr>
        <p:spPr/>
        <p:txBody>
          <a:bodyPr/>
          <a:lstStyle/>
          <a:p>
            <a:r>
              <a:rPr lang="en-US" dirty="0" smtClean="0"/>
              <a:t>1980’s - Now</a:t>
            </a:r>
            <a:endParaRPr lang="en-US" dirty="0"/>
          </a:p>
        </p:txBody>
      </p:sp>
      <p:sp>
        <p:nvSpPr>
          <p:cNvPr id="6" name="Content Placeholder 5"/>
          <p:cNvSpPr>
            <a:spLocks noGrp="1"/>
          </p:cNvSpPr>
          <p:nvPr>
            <p:ph sz="quarter" idx="4"/>
          </p:nvPr>
        </p:nvSpPr>
        <p:spPr/>
        <p:txBody>
          <a:bodyPr>
            <a:normAutofit fontScale="92500"/>
          </a:bodyPr>
          <a:lstStyle/>
          <a:p>
            <a:r>
              <a:rPr lang="en-US" dirty="0" smtClean="0"/>
              <a:t>Millennials </a:t>
            </a:r>
          </a:p>
          <a:p>
            <a:pPr lvl="1"/>
            <a:r>
              <a:rPr lang="en-US" dirty="0"/>
              <a:t>Very patriotic (shaped by 9/11) /Political Savvy</a:t>
            </a:r>
          </a:p>
          <a:p>
            <a:pPr lvl="1"/>
            <a:r>
              <a:rPr lang="en-US" dirty="0"/>
              <a:t>Self-absorbed/strong sense of entitlement</a:t>
            </a:r>
          </a:p>
          <a:p>
            <a:pPr lvl="1"/>
            <a:r>
              <a:rPr lang="en-US" dirty="0"/>
              <a:t>Loyalty </a:t>
            </a:r>
            <a:r>
              <a:rPr lang="en-US" dirty="0" smtClean="0"/>
              <a:t>of self over peers; “Me First” attitude</a:t>
            </a:r>
          </a:p>
          <a:p>
            <a:pPr lvl="1"/>
            <a:r>
              <a:rPr lang="en-US" dirty="0" smtClean="0"/>
              <a:t>Respect </a:t>
            </a:r>
            <a:r>
              <a:rPr lang="en-US" dirty="0"/>
              <a:t>given for competency no title / Strong sense of entitlement</a:t>
            </a:r>
          </a:p>
          <a:p>
            <a:pPr lvl="1"/>
            <a:r>
              <a:rPr lang="en-US" dirty="0"/>
              <a:t>Eager to spend money</a:t>
            </a:r>
          </a:p>
          <a:p>
            <a:endParaRPr lang="en-US" dirty="0"/>
          </a:p>
        </p:txBody>
      </p:sp>
    </p:spTree>
    <p:extLst>
      <p:ext uri="{BB962C8B-B14F-4D97-AF65-F5344CB8AC3E}">
        <p14:creationId xmlns:p14="http://schemas.microsoft.com/office/powerpoint/2010/main" val="5719834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911" y="5396848"/>
            <a:ext cx="3872232" cy="12996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86" y="4618492"/>
            <a:ext cx="3138714" cy="209247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143" y="4295947"/>
            <a:ext cx="1905000" cy="2411392"/>
          </a:xfrm>
          <a:prstGeom prst="rect">
            <a:avLst/>
          </a:prstGeom>
        </p:spPr>
      </p:pic>
      <p:sp>
        <p:nvSpPr>
          <p:cNvPr id="2" name="TextBox 1"/>
          <p:cNvSpPr txBox="1"/>
          <p:nvPr/>
        </p:nvSpPr>
        <p:spPr>
          <a:xfrm>
            <a:off x="990600" y="609600"/>
            <a:ext cx="6248400" cy="3877985"/>
          </a:xfrm>
          <a:prstGeom prst="rect">
            <a:avLst/>
          </a:prstGeom>
          <a:noFill/>
        </p:spPr>
        <p:txBody>
          <a:bodyPr wrap="square" rtlCol="0">
            <a:spAutoFit/>
          </a:bodyPr>
          <a:lstStyle/>
          <a:p>
            <a:pPr algn="ctr"/>
            <a:r>
              <a:rPr lang="en-US" sz="6600" b="1" u="sng" dirty="0" smtClean="0"/>
              <a:t>Loyalty:</a:t>
            </a:r>
          </a:p>
          <a:p>
            <a:pPr algn="ctr"/>
            <a:r>
              <a:rPr lang="en-US" sz="6000" dirty="0" smtClean="0"/>
              <a:t>A strong feeling of support or allegiance</a:t>
            </a:r>
          </a:p>
        </p:txBody>
      </p:sp>
    </p:spTree>
    <p:extLst>
      <p:ext uri="{BB962C8B-B14F-4D97-AF65-F5344CB8AC3E}">
        <p14:creationId xmlns:p14="http://schemas.microsoft.com/office/powerpoint/2010/main" val="23848934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914400" y="5174673"/>
            <a:ext cx="7315200" cy="921327"/>
          </a:xfrm>
        </p:spPr>
        <p:txBody>
          <a:bodyPr/>
          <a:lstStyle/>
          <a:p>
            <a:endParaRPr lang="en-US" dirty="0"/>
          </a:p>
        </p:txBody>
      </p:sp>
      <p:sp>
        <p:nvSpPr>
          <p:cNvPr id="6" name="Rectangle 5"/>
          <p:cNvSpPr/>
          <p:nvPr/>
        </p:nvSpPr>
        <p:spPr>
          <a:xfrm>
            <a:off x="914400" y="5181600"/>
            <a:ext cx="7315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Vietnam War and Peace Movement</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380999"/>
            <a:ext cx="6263640" cy="4399461"/>
          </a:xfrm>
          <a:prstGeom prst="rect">
            <a:avLst/>
          </a:prstGeom>
        </p:spPr>
      </p:pic>
    </p:spTree>
    <p:extLst>
      <p:ext uri="{BB962C8B-B14F-4D97-AF65-F5344CB8AC3E}">
        <p14:creationId xmlns:p14="http://schemas.microsoft.com/office/powerpoint/2010/main" val="39424384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sp>
        <p:nvSpPr>
          <p:cNvPr id="3" name="Text Placeholder 2"/>
          <p:cNvSpPr>
            <a:spLocks noGrp="1"/>
          </p:cNvSpPr>
          <p:nvPr>
            <p:ph type="body" idx="1"/>
          </p:nvPr>
        </p:nvSpPr>
        <p:spPr/>
        <p:txBody>
          <a:bodyPr/>
          <a:lstStyle/>
          <a:p>
            <a:r>
              <a:rPr lang="en-US" dirty="0" smtClean="0"/>
              <a:t>Sarah</a:t>
            </a:r>
            <a:endParaRPr lang="en-US" dirty="0"/>
          </a:p>
        </p:txBody>
      </p:sp>
    </p:spTree>
    <p:extLst>
      <p:ext uri="{BB962C8B-B14F-4D97-AF65-F5344CB8AC3E}">
        <p14:creationId xmlns:p14="http://schemas.microsoft.com/office/powerpoint/2010/main" val="6230554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057400"/>
            <a:ext cx="8229600" cy="2819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If we don’t take control of these changes, what will come of future generations?</a:t>
            </a:r>
            <a:endParaRPr lang="en-US" dirty="0"/>
          </a:p>
        </p:txBody>
      </p:sp>
    </p:spTree>
    <p:extLst>
      <p:ext uri="{BB962C8B-B14F-4D97-AF65-F5344CB8AC3E}">
        <p14:creationId xmlns:p14="http://schemas.microsoft.com/office/powerpoint/2010/main" val="24629073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TextBox 2"/>
          <p:cNvSpPr txBox="1"/>
          <p:nvPr/>
        </p:nvSpPr>
        <p:spPr>
          <a:xfrm>
            <a:off x="304800" y="1752600"/>
            <a:ext cx="8610600" cy="3139321"/>
          </a:xfrm>
          <a:prstGeom prst="rect">
            <a:avLst/>
          </a:prstGeom>
          <a:noFill/>
        </p:spPr>
        <p:txBody>
          <a:bodyPr wrap="square" rtlCol="0">
            <a:spAutoFit/>
          </a:bodyPr>
          <a:lstStyle/>
          <a:p>
            <a:r>
              <a:rPr lang="en-US" b="1" dirty="0" smtClean="0"/>
              <a:t>Sarah</a:t>
            </a:r>
            <a:r>
              <a:rPr lang="en-US" dirty="0" smtClean="0"/>
              <a:t>:</a:t>
            </a:r>
          </a:p>
          <a:p>
            <a:pPr marL="285750" indent="-285750">
              <a:buFont typeface="Arial" panose="020B0604020202020204" pitchFamily="34" charset="0"/>
              <a:buChar char="•"/>
            </a:pPr>
            <a:r>
              <a:rPr lang="en-US" dirty="0">
                <a:hlinkClick r:id="rId2"/>
              </a:rPr>
              <a:t>http://</a:t>
            </a:r>
            <a:r>
              <a:rPr lang="en-US" dirty="0" smtClean="0">
                <a:hlinkClick r:id="rId2"/>
              </a:rPr>
              <a:t>www.pbs.org/wgbh/aso/thenandnow/tech.html</a:t>
            </a:r>
            <a:endParaRPr lang="en-US" dirty="0" smtClean="0"/>
          </a:p>
          <a:p>
            <a:pPr marL="285750" indent="-285750">
              <a:buFont typeface="Arial" panose="020B0604020202020204" pitchFamily="34" charset="0"/>
              <a:buChar char="•"/>
            </a:pPr>
            <a:r>
              <a:rPr lang="en-US" dirty="0">
                <a:hlinkClick r:id="rId3"/>
              </a:rPr>
              <a:t>http://psychminds.com/is-the-internet-destroying-our-attentions-span</a:t>
            </a:r>
            <a:r>
              <a:rPr lang="en-US" dirty="0" smtClean="0">
                <a:hlinkClick r:id="rId3"/>
              </a:rPr>
              <a:t>/</a:t>
            </a:r>
            <a:endParaRPr lang="en-US" dirty="0" smtClean="0"/>
          </a:p>
          <a:p>
            <a:r>
              <a:rPr lang="en-US" b="1" dirty="0" smtClean="0"/>
              <a:t>Christian</a:t>
            </a:r>
            <a:r>
              <a:rPr lang="en-US" dirty="0" smtClean="0"/>
              <a:t>:</a:t>
            </a:r>
          </a:p>
          <a:p>
            <a:pPr marL="285750" indent="-285750">
              <a:buFont typeface="Arial" panose="020B0604020202020204" pitchFamily="34" charset="0"/>
              <a:buChar char="•"/>
            </a:pPr>
            <a:r>
              <a:rPr lang="en-US" dirty="0"/>
              <a:t>www.continuetolearn.ulowa.edu</a:t>
            </a:r>
          </a:p>
          <a:p>
            <a:pPr marL="285750" indent="-285750">
              <a:buFont typeface="Arial" panose="020B0604020202020204" pitchFamily="34" charset="0"/>
              <a:buChar char="•"/>
            </a:pPr>
            <a:r>
              <a:rPr lang="en-US" dirty="0" smtClean="0">
                <a:hlinkClick r:id="rId4"/>
              </a:rPr>
              <a:t>www.bls.gov</a:t>
            </a:r>
            <a:endParaRPr lang="en-US" dirty="0" smtClean="0"/>
          </a:p>
          <a:p>
            <a:pPr marL="285750" indent="-285750">
              <a:buFont typeface="Arial" panose="020B0604020202020204" pitchFamily="34" charset="0"/>
              <a:buChar char="•"/>
            </a:pPr>
            <a:r>
              <a:rPr lang="en-US" dirty="0" smtClean="0"/>
              <a:t>Infoplease.com</a:t>
            </a:r>
          </a:p>
          <a:p>
            <a:pPr marL="285750" indent="-285750">
              <a:buFont typeface="Arial" panose="020B0604020202020204" pitchFamily="34" charset="0"/>
              <a:buChar char="•"/>
            </a:pPr>
            <a:r>
              <a:rPr lang="en-US" dirty="0" smtClean="0"/>
              <a:t>Historyforensicpsych.umwbloss.ors.</a:t>
            </a:r>
          </a:p>
          <a:p>
            <a:r>
              <a:rPr lang="en-US" b="1" dirty="0" smtClean="0"/>
              <a:t>Ashley</a:t>
            </a:r>
            <a:r>
              <a:rPr lang="en-US" dirty="0" smtClean="0"/>
              <a:t>:</a:t>
            </a:r>
          </a:p>
          <a:p>
            <a:r>
              <a:rPr lang="en-US" b="1" dirty="0" smtClean="0"/>
              <a:t>Rubi</a:t>
            </a:r>
            <a:r>
              <a:rPr lang="en-US" dirty="0" smtClean="0"/>
              <a:t>:</a:t>
            </a:r>
          </a:p>
          <a:p>
            <a:r>
              <a:rPr lang="en-US" b="1" dirty="0" smtClean="0"/>
              <a:t>Susan and Angie:</a:t>
            </a:r>
            <a:endParaRPr lang="en-US" b="1" dirty="0"/>
          </a:p>
        </p:txBody>
      </p:sp>
    </p:spTree>
    <p:extLst>
      <p:ext uri="{BB962C8B-B14F-4D97-AF65-F5344CB8AC3E}">
        <p14:creationId xmlns:p14="http://schemas.microsoft.com/office/powerpoint/2010/main" val="3490315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 HAPPEN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228600"/>
            <a:ext cx="8636000" cy="6477000"/>
          </a:xfrm>
          <a:prstGeom prst="rect">
            <a:avLst/>
          </a:prstGeom>
        </p:spPr>
      </p:pic>
    </p:spTree>
    <p:extLst>
      <p:ext uri="{BB962C8B-B14F-4D97-AF65-F5344CB8AC3E}">
        <p14:creationId xmlns:p14="http://schemas.microsoft.com/office/powerpoint/2010/main" val="4241222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versus now</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A fridge [or icebox] consisted of a small, two-door, wooden cabinet</a:t>
            </a:r>
          </a:p>
          <a:p>
            <a:r>
              <a:rPr lang="en-US" dirty="0" smtClean="0"/>
              <a:t>Clothing was hand-washed and hung to dry in the backyard</a:t>
            </a:r>
          </a:p>
          <a:p>
            <a:r>
              <a:rPr lang="en-US" dirty="0"/>
              <a:t>Family meals took place without the interference of </a:t>
            </a:r>
            <a:r>
              <a:rPr lang="en-US" dirty="0" smtClean="0"/>
              <a:t>phones</a:t>
            </a:r>
          </a:p>
          <a:p>
            <a:r>
              <a:rPr lang="en-US" dirty="0"/>
              <a:t>Parents could not get ahold of their children as easily</a:t>
            </a:r>
          </a:p>
          <a:p>
            <a:pPr marL="114300" indent="0">
              <a:buNone/>
            </a:pP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981200"/>
            <a:ext cx="4038600" cy="4016204"/>
          </a:xfrm>
        </p:spPr>
      </p:pic>
    </p:spTree>
    <p:extLst>
      <p:ext uri="{BB962C8B-B14F-4D97-AF65-F5344CB8AC3E}">
        <p14:creationId xmlns:p14="http://schemas.microsoft.com/office/powerpoint/2010/main" val="1604980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unny Vine - 'When you missed calls from your m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6964" y="152400"/>
            <a:ext cx="6477000" cy="6477000"/>
          </a:xfrm>
          <a:prstGeom prst="rect">
            <a:avLst/>
          </a:prstGeom>
        </p:spPr>
      </p:pic>
    </p:spTree>
    <p:extLst>
      <p:ext uri="{BB962C8B-B14F-4D97-AF65-F5344CB8AC3E}">
        <p14:creationId xmlns:p14="http://schemas.microsoft.com/office/powerpoint/2010/main" val="1786232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versus now</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5450" y="1903413"/>
            <a:ext cx="4038600" cy="4038600"/>
          </a:xfrm>
        </p:spPr>
      </p:pic>
      <p:sp>
        <p:nvSpPr>
          <p:cNvPr id="4" name="Content Placeholder 3"/>
          <p:cNvSpPr>
            <a:spLocks noGrp="1"/>
          </p:cNvSpPr>
          <p:nvPr>
            <p:ph sz="half" idx="2"/>
          </p:nvPr>
        </p:nvSpPr>
        <p:spPr/>
        <p:txBody>
          <a:bodyPr>
            <a:normAutofit fontScale="92500" lnSpcReduction="10000"/>
          </a:bodyPr>
          <a:lstStyle/>
          <a:p>
            <a:r>
              <a:rPr lang="en-US" dirty="0" smtClean="0"/>
              <a:t>Children have no imagination</a:t>
            </a:r>
          </a:p>
          <a:p>
            <a:r>
              <a:rPr lang="en-US" dirty="0" smtClean="0"/>
              <a:t>Everything is available at the click of a button</a:t>
            </a:r>
          </a:p>
          <a:p>
            <a:r>
              <a:rPr lang="en-US" dirty="0" smtClean="0"/>
              <a:t>According to a Pew Internet Study, children’s attention span in 2004 was 12 minutes. In 2014, it is 5 minutes</a:t>
            </a:r>
          </a:p>
        </p:txBody>
      </p:sp>
    </p:spTree>
    <p:extLst>
      <p:ext uri="{BB962C8B-B14F-4D97-AF65-F5344CB8AC3E}">
        <p14:creationId xmlns:p14="http://schemas.microsoft.com/office/powerpoint/2010/main" val="18721708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85370" y="5181600"/>
            <a:ext cx="7344229" cy="914400"/>
          </a:xfrm>
        </p:spPr>
        <p:txBody>
          <a:bodyPr/>
          <a:lstStyle/>
          <a:p>
            <a:endParaRPr lang="en-US" dirty="0"/>
          </a:p>
        </p:txBody>
      </p:sp>
      <p:sp>
        <p:nvSpPr>
          <p:cNvPr id="7" name="Rectangle 6"/>
          <p:cNvSpPr/>
          <p:nvPr/>
        </p:nvSpPr>
        <p:spPr>
          <a:xfrm>
            <a:off x="914400" y="5181600"/>
            <a:ext cx="7315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 fear the day that technology will surpass our human interaction. The world will have a generation of idiots.” </a:t>
            </a:r>
          </a:p>
          <a:p>
            <a:pPr algn="ctr"/>
            <a:r>
              <a:rPr lang="en-US" dirty="0" smtClean="0"/>
              <a:t>- Albert Einstein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78690"/>
            <a:ext cx="5715000" cy="4462743"/>
          </a:xfrm>
          <a:prstGeom prst="rect">
            <a:avLst/>
          </a:prstGeom>
        </p:spPr>
      </p:pic>
    </p:spTree>
    <p:extLst>
      <p:ext uri="{BB962C8B-B14F-4D97-AF65-F5344CB8AC3E}">
        <p14:creationId xmlns:p14="http://schemas.microsoft.com/office/powerpoint/2010/main" val="22188302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380</TotalTime>
  <Words>1178</Words>
  <Application>Microsoft Office PowerPoint</Application>
  <PresentationFormat>On-screen Show (4:3)</PresentationFormat>
  <Paragraphs>171</Paragraphs>
  <Slides>41</Slides>
  <Notes>0</Notes>
  <HiddenSlides>0</HiddenSlides>
  <MMClips>5</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Apothecary</vt:lpstr>
      <vt:lpstr>Don’t forget to call grandpa!</vt:lpstr>
      <vt:lpstr>PowerPoint Presentation</vt:lpstr>
      <vt:lpstr>Basic principles </vt:lpstr>
      <vt:lpstr>Technology</vt:lpstr>
      <vt:lpstr>PowerPoint Presentation</vt:lpstr>
      <vt:lpstr>Then versus now</vt:lpstr>
      <vt:lpstr>PowerPoint Presentation</vt:lpstr>
      <vt:lpstr>Then versus now</vt:lpstr>
      <vt:lpstr>PowerPoint Presentation</vt:lpstr>
      <vt:lpstr>Religion</vt:lpstr>
      <vt:lpstr>Introduction</vt:lpstr>
      <vt:lpstr>Introduction</vt:lpstr>
      <vt:lpstr>The Beginning</vt:lpstr>
      <vt:lpstr>PowerPoint Presentation</vt:lpstr>
      <vt:lpstr>What made Religion so  strong back then?</vt:lpstr>
      <vt:lpstr>Development and science</vt:lpstr>
      <vt:lpstr>The price</vt:lpstr>
      <vt:lpstr>The price</vt:lpstr>
      <vt:lpstr>The matter of religion</vt:lpstr>
      <vt:lpstr>Family Life:  then and Now</vt:lpstr>
      <vt:lpstr>PowerPoint Presentation</vt:lpstr>
      <vt:lpstr>PowerPoint Presentation</vt:lpstr>
      <vt:lpstr>PowerPoint Presentation</vt:lpstr>
      <vt:lpstr>PowerPoint Presentation</vt:lpstr>
      <vt:lpstr>Family Gatherings</vt:lpstr>
      <vt:lpstr>1920’s – 1970’s</vt:lpstr>
      <vt:lpstr>1980 - 1990</vt:lpstr>
      <vt:lpstr>2000 - Now</vt:lpstr>
      <vt:lpstr>Respect and discipline</vt:lpstr>
      <vt:lpstr>Social Behavior and Etiquette</vt:lpstr>
      <vt:lpstr>Core Values</vt:lpstr>
      <vt:lpstr>PowerPoint Presentation</vt:lpstr>
      <vt:lpstr>PowerPoint Presentation</vt:lpstr>
      <vt:lpstr>PowerPoint Presentation</vt:lpstr>
      <vt:lpstr>Family Moments</vt:lpstr>
      <vt:lpstr>Busy Lives</vt:lpstr>
      <vt:lpstr>Attributes</vt:lpstr>
      <vt:lpstr>PowerPoint Presentation</vt:lpstr>
      <vt:lpstr>PowerPoint Presentation</vt:lpstr>
      <vt:lpstr>PowerPoint Presentation</vt:lpstr>
      <vt:lpstr>Works cited</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forget to call grandpa!</dc:title>
  <dc:creator>Sarah</dc:creator>
  <cp:lastModifiedBy>Sarah</cp:lastModifiedBy>
  <cp:revision>36</cp:revision>
  <dcterms:created xsi:type="dcterms:W3CDTF">2014-04-22T16:45:32Z</dcterms:created>
  <dcterms:modified xsi:type="dcterms:W3CDTF">2014-04-30T02:09:52Z</dcterms:modified>
</cp:coreProperties>
</file>