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45"/>
  </p:notesMasterIdLst>
  <p:handoutMasterIdLst>
    <p:handoutMasterId r:id="rId46"/>
  </p:handoutMasterIdLst>
  <p:sldIdLst>
    <p:sldId id="377"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 id="408" r:id="rId34"/>
    <p:sldId id="409" r:id="rId35"/>
    <p:sldId id="410" r:id="rId36"/>
    <p:sldId id="411" r:id="rId37"/>
    <p:sldId id="412" r:id="rId38"/>
    <p:sldId id="413" r:id="rId39"/>
    <p:sldId id="414" r:id="rId40"/>
    <p:sldId id="415" r:id="rId41"/>
    <p:sldId id="416" r:id="rId42"/>
    <p:sldId id="417" r:id="rId43"/>
    <p:sldId id="418" r:id="rId44"/>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ext uri="{19B8F6BF-5375-455C-9EA6-DF929625EA0E}">
        <p15:presenceInfo xmlns:p15="http://schemas.microsoft.com/office/powerpoint/2012/main" userId="S-1-5-21-617317731-1927854996-104450171-119495" providerId="AD"/>
      </p:ext>
    </p:extLst>
  </p:cmAuthor>
  <p:cmAuthor id="2" name="R, Nithiyanandhan" initials="RN" lastIdx="1" clrIdx="1">
    <p:extLst>
      <p:ext uri="{19B8F6BF-5375-455C-9EA6-DF929625EA0E}">
        <p15:presenceInfo xmlns:p15="http://schemas.microsoft.com/office/powerpoint/2012/main" userId="R, Nithiyanand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3048" autoAdjust="0"/>
  </p:normalViewPr>
  <p:slideViewPr>
    <p:cSldViewPr>
      <p:cViewPr varScale="1">
        <p:scale>
          <a:sx n="107" d="100"/>
          <a:sy n="107" d="100"/>
        </p:scale>
        <p:origin x="1782" y="108"/>
      </p:cViewPr>
      <p:guideLst>
        <p:guide orient="horz" pos="2160"/>
        <p:guide pos="2880"/>
      </p:guideLst>
    </p:cSldViewPr>
  </p:slideViewPr>
  <p:outlineViewPr>
    <p:cViewPr>
      <p:scale>
        <a:sx n="66" d="100"/>
        <a:sy n="66" d="100"/>
      </p:scale>
      <p:origin x="0" y="-50286"/>
    </p:cViewPr>
  </p:outlineViewPr>
  <p:notesTextViewPr>
    <p:cViewPr>
      <p:scale>
        <a:sx n="1" d="1"/>
        <a:sy n="1" d="1"/>
      </p:scale>
      <p:origin x="0" y="0"/>
    </p:cViewPr>
  </p:notesTextViewPr>
  <p:sorterViewPr>
    <p:cViewPr>
      <p:scale>
        <a:sx n="100" d="100"/>
        <a:sy n="100" d="100"/>
      </p:scale>
      <p:origin x="0" y="-6132"/>
    </p:cViewPr>
  </p:sorterViewPr>
  <p:notesViewPr>
    <p:cSldViewPr>
      <p:cViewPr varScale="1">
        <p:scale>
          <a:sx n="85" d="100"/>
          <a:sy n="85" d="100"/>
        </p:scale>
        <p:origin x="38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32.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6/18/2019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6/18/2019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2149658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3920850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42</a:t>
            </a:fld>
            <a:endParaRPr lang="en-US"/>
          </a:p>
        </p:txBody>
      </p:sp>
    </p:spTree>
    <p:extLst>
      <p:ext uri="{BB962C8B-B14F-4D97-AF65-F5344CB8AC3E}">
        <p14:creationId xmlns:p14="http://schemas.microsoft.com/office/powerpoint/2010/main" val="2929676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6/18/2019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6/18/2019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86454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level1</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3581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hasCustomPrompt="1"/>
          </p:nvPr>
        </p:nvSpPr>
        <p:spPr>
          <a:xfrm>
            <a:off x="457200" y="2514600"/>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Second2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572000"/>
            <a:ext cx="8229600" cy="736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9"/>
          <p:cNvSpPr>
            <a:spLocks noGrp="1"/>
          </p:cNvSpPr>
          <p:nvPr>
            <p:ph sz="quarter" idx="16"/>
          </p:nvPr>
        </p:nvSpPr>
        <p:spPr>
          <a:xfrm>
            <a:off x="457200" y="54102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6/18/2019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6693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457200" y="1600201"/>
            <a:ext cx="8229600" cy="304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level1</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446866"/>
            <a:ext cx="8229600" cy="228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hasCustomPrompt="1"/>
          </p:nvPr>
        </p:nvSpPr>
        <p:spPr>
          <a:xfrm>
            <a:off x="457200" y="2023533"/>
            <a:ext cx="8229600" cy="25432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Second2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2844479"/>
            <a:ext cx="8229600" cy="27972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16"/>
          </p:nvPr>
        </p:nvSpPr>
        <p:spPr>
          <a:xfrm>
            <a:off x="457200" y="3225795"/>
            <a:ext cx="8229600" cy="3132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6/18/2019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2" name="Content Placeholder 11"/>
          <p:cNvSpPr>
            <a:spLocks noGrp="1"/>
          </p:cNvSpPr>
          <p:nvPr>
            <p:ph sz="quarter" idx="17"/>
          </p:nvPr>
        </p:nvSpPr>
        <p:spPr>
          <a:xfrm>
            <a:off x="457200" y="3657600"/>
            <a:ext cx="8229600" cy="2881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4" name="Content Placeholder 13"/>
          <p:cNvSpPr>
            <a:spLocks noGrp="1"/>
          </p:cNvSpPr>
          <p:nvPr>
            <p:ph sz="quarter" idx="18"/>
          </p:nvPr>
        </p:nvSpPr>
        <p:spPr>
          <a:xfrm>
            <a:off x="457200" y="4038600"/>
            <a:ext cx="8229600" cy="22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9"/>
          </p:nvPr>
        </p:nvSpPr>
        <p:spPr>
          <a:xfrm>
            <a:off x="457200" y="4343400"/>
            <a:ext cx="8229600" cy="2370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20"/>
          </p:nvPr>
        </p:nvSpPr>
        <p:spPr>
          <a:xfrm>
            <a:off x="457200" y="4724400"/>
            <a:ext cx="8229600" cy="22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0" name="Content Placeholder 19"/>
          <p:cNvSpPr>
            <a:spLocks noGrp="1"/>
          </p:cNvSpPr>
          <p:nvPr>
            <p:ph sz="quarter" idx="21"/>
          </p:nvPr>
        </p:nvSpPr>
        <p:spPr>
          <a:xfrm>
            <a:off x="457200" y="5105400"/>
            <a:ext cx="8229600" cy="2963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2" name="Content Placeholder 21"/>
          <p:cNvSpPr>
            <a:spLocks noGrp="1"/>
          </p:cNvSpPr>
          <p:nvPr>
            <p:ph sz="quarter" idx="22"/>
          </p:nvPr>
        </p:nvSpPr>
        <p:spPr>
          <a:xfrm>
            <a:off x="457200" y="5486400"/>
            <a:ext cx="8229600" cy="2790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4" name="Content Placeholder 23"/>
          <p:cNvSpPr>
            <a:spLocks noGrp="1"/>
          </p:cNvSpPr>
          <p:nvPr>
            <p:ph sz="quarter" idx="23"/>
          </p:nvPr>
        </p:nvSpPr>
        <p:spPr>
          <a:xfrm>
            <a:off x="457200" y="5867400"/>
            <a:ext cx="8229600" cy="22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25866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6/18/2019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6/18/2019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6/18/2019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b="0"/>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6/18/2019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127175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18-06-2019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176694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18-06-2019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365791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47A785-18BF-4013-A851-BFF89FE70027}" type="datetimeFigureOut">
              <a:rPr lang="en-IN" smtClean="0"/>
              <a:t>18-06-2019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68316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6/18/2019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2A47A785-18BF-4013-A851-BFF89FE70027}" type="datetimeFigureOut">
              <a:rPr lang="en-IN" smtClean="0"/>
              <a:t>18-06-2019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003458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2A47A785-18BF-4013-A851-BFF89FE70027}" type="datetimeFigureOut">
              <a:rPr lang="en-IN" smtClean="0"/>
              <a:t>18-06-2019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79754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18-06-2019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97489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7A785-18BF-4013-A851-BFF89FE70027}" type="datetimeFigureOut">
              <a:rPr lang="en-IN" smtClean="0"/>
              <a:t>18-06-2019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360767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18-06-2019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3599385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18-06-2019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499199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18-06-2019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498499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18-06-2019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567805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18-06-2019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53650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6/18/2019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11"/>
          <p:cNvSpPr>
            <a:spLocks noGrp="1"/>
          </p:cNvSpPr>
          <p:nvPr>
            <p:ph sz="quarter" idx="13"/>
          </p:nvPr>
        </p:nvSpPr>
        <p:spPr>
          <a:xfrm>
            <a:off x="457200" y="2277522"/>
            <a:ext cx="8229600" cy="4656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6/18/2019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886814"/>
            <a:ext cx="8229600" cy="5421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15"/>
          </p:nvPr>
        </p:nvSpPr>
        <p:spPr>
          <a:xfrm>
            <a:off x="457200" y="3513666"/>
            <a:ext cx="8229600" cy="448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6/18/2019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6/18/2019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4114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6/18/2019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735590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6/18/2019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4800600"/>
            <a:ext cx="8229600" cy="1524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0480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6/18/2019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37301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6/18/2019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pic>
        <p:nvPicPr>
          <p:cNvPr id="10" name="Picture 9" descr="Pearson Logo"/>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77" r:id="rId7"/>
    <p:sldLayoutId id="2147483660" r:id="rId8"/>
    <p:sldLayoutId id="2147483661" r:id="rId9"/>
    <p:sldLayoutId id="2147483662" r:id="rId10"/>
    <p:sldLayoutId id="2147483676" r:id="rId11"/>
    <p:sldLayoutId id="2147483678" r:id="rId12"/>
    <p:sldLayoutId id="2147483651" r:id="rId13"/>
    <p:sldLayoutId id="2147483654" r:id="rId14"/>
    <p:sldLayoutId id="2147483655" r:id="rId15"/>
    <p:sldLayoutId id="2147483679" r:id="rId16"/>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7A785-18BF-4013-A851-BFF89FE70027}" type="datetimeFigureOut">
              <a:rPr lang="en-IN" smtClean="0"/>
              <a:t>18-06-2019</a:t>
            </a:fld>
            <a:endParaRPr lang="en-IN"/>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45F62-B843-4DDE-BA76-657E37F1C421}" type="slidenum">
              <a:rPr lang="en-IN" smtClean="0"/>
              <a:t>‹#›</a:t>
            </a:fld>
            <a:endParaRPr lang="en-IN"/>
          </a:p>
        </p:txBody>
      </p:sp>
    </p:spTree>
    <p:extLst>
      <p:ext uri="{BB962C8B-B14F-4D97-AF65-F5344CB8AC3E}">
        <p14:creationId xmlns:p14="http://schemas.microsoft.com/office/powerpoint/2010/main" val="338419598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20.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7.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8.xml"/><Relationship Id="rId1" Type="http://schemas.openxmlformats.org/officeDocument/2006/relationships/vmlDrawing" Target="../drawings/vmlDrawing3.vml"/><Relationship Id="rId4" Type="http://schemas.openxmlformats.org/officeDocument/2006/relationships/image" Target="../media/image21.wm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8.xml"/><Relationship Id="rId1" Type="http://schemas.openxmlformats.org/officeDocument/2006/relationships/vmlDrawing" Target="../drawings/vmlDrawing4.vml"/><Relationship Id="rId5" Type="http://schemas.openxmlformats.org/officeDocument/2006/relationships/image" Target="../media/image23.jpeg"/><Relationship Id="rId4" Type="http://schemas.openxmlformats.org/officeDocument/2006/relationships/image" Target="../media/image22.wmf"/></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36.wmf"/><Relationship Id="rId3" Type="http://schemas.openxmlformats.org/officeDocument/2006/relationships/notesSlide" Target="../notesSlides/notesSlide3.xml"/><Relationship Id="rId7" Type="http://schemas.openxmlformats.org/officeDocument/2006/relationships/image" Target="../media/image33.wmf"/><Relationship Id="rId12"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2.bin"/><Relationship Id="rId11" Type="http://schemas.openxmlformats.org/officeDocument/2006/relationships/image" Target="../media/image35.wmf"/><Relationship Id="rId5" Type="http://schemas.openxmlformats.org/officeDocument/2006/relationships/image" Target="../media/image32.wmf"/><Relationship Id="rId15" Type="http://schemas.openxmlformats.org/officeDocument/2006/relationships/image" Target="../media/image37.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34.wmf"/><Relationship Id="rId14" Type="http://schemas.openxmlformats.org/officeDocument/2006/relationships/oleObject" Target="../embeddings/oleObject16.bin"/></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9.xml"/><Relationship Id="rId1" Type="http://schemas.openxmlformats.org/officeDocument/2006/relationships/vmlDrawing" Target="../drawings/vmlDrawing6.vml"/><Relationship Id="rId6" Type="http://schemas.openxmlformats.org/officeDocument/2006/relationships/image" Target="../media/image40.wmf"/><Relationship Id="rId5" Type="http://schemas.openxmlformats.org/officeDocument/2006/relationships/oleObject" Target="../embeddings/oleObject18.bin"/><Relationship Id="rId4" Type="http://schemas.openxmlformats.org/officeDocument/2006/relationships/image" Target="../media/image39.wmf"/></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47.wmf"/><Relationship Id="rId2" Type="http://schemas.openxmlformats.org/officeDocument/2006/relationships/slideLayout" Target="../slideLayouts/slideLayout8.xml"/><Relationship Id="rId1" Type="http://schemas.openxmlformats.org/officeDocument/2006/relationships/vmlDrawing" Target="../drawings/vmlDrawing7.vml"/><Relationship Id="rId6" Type="http://schemas.openxmlformats.org/officeDocument/2006/relationships/image" Target="../media/image44.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46.wmf"/><Relationship Id="rId4" Type="http://schemas.openxmlformats.org/officeDocument/2006/relationships/image" Target="../media/image32.wmf"/><Relationship Id="rId9" Type="http://schemas.openxmlformats.org/officeDocument/2006/relationships/oleObject" Target="../embeddings/oleObject23.bin"/><Relationship Id="rId14" Type="http://schemas.openxmlformats.org/officeDocument/2006/relationships/image" Target="../media/image48.wmf"/></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1.xml"/><Relationship Id="rId1" Type="http://schemas.openxmlformats.org/officeDocument/2006/relationships/vmlDrawing" Target="../drawings/vmlDrawing8.vml"/><Relationship Id="rId6" Type="http://schemas.openxmlformats.org/officeDocument/2006/relationships/image" Target="../media/image55.wmf"/><Relationship Id="rId5" Type="http://schemas.openxmlformats.org/officeDocument/2006/relationships/oleObject" Target="../embeddings/oleObject27.bin"/><Relationship Id="rId4" Type="http://schemas.openxmlformats.org/officeDocument/2006/relationships/image" Target="../media/image54.wmf"/></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534400" cy="806267"/>
          </a:xfrm>
        </p:spPr>
        <p:txBody>
          <a:bodyPr anchor="b"/>
          <a:lstStyle/>
          <a:p>
            <a:r>
              <a:rPr lang="en-US" altLang="en-US" dirty="0">
                <a:latin typeface="Times New Roman" panose="02020603050405020304" pitchFamily="18" charset="0"/>
              </a:rPr>
              <a:t>Chemistry: The Central Science</a:t>
            </a:r>
            <a:endParaRPr lang="en-IN" dirty="0">
              <a:latin typeface="Times New Roman" panose="02020603050405020304" pitchFamily="18" charset="0"/>
            </a:endParaRPr>
          </a:p>
        </p:txBody>
      </p:sp>
      <p:sp>
        <p:nvSpPr>
          <p:cNvPr id="3" name="Text Placeholder 2"/>
          <p:cNvSpPr>
            <a:spLocks noGrp="1"/>
          </p:cNvSpPr>
          <p:nvPr>
            <p:ph type="body" sz="quarter" idx="13"/>
          </p:nvPr>
        </p:nvSpPr>
        <p:spPr>
          <a:xfrm>
            <a:off x="457200" y="1174932"/>
            <a:ext cx="8229600" cy="349068"/>
          </a:xfrm>
        </p:spPr>
        <p:txBody>
          <a:bodyPr/>
          <a:lstStyle/>
          <a:p>
            <a:r>
              <a:rPr lang="en-US" altLang="en-US" dirty="0"/>
              <a:t>Fourteenth Edition</a:t>
            </a:r>
            <a:endParaRPr lang="en-IN" dirty="0">
              <a:latin typeface="+mj-lt"/>
            </a:endParaRPr>
          </a:p>
        </p:txBody>
      </p:sp>
      <p:sp>
        <p:nvSpPr>
          <p:cNvPr id="4" name="Text Placeholder 3"/>
          <p:cNvSpPr>
            <a:spLocks noGrp="1"/>
          </p:cNvSpPr>
          <p:nvPr>
            <p:ph type="body" sz="quarter" idx="14"/>
          </p:nvPr>
        </p:nvSpPr>
        <p:spPr>
          <a:xfrm>
            <a:off x="4800600" y="1600201"/>
            <a:ext cx="3657600" cy="1600199"/>
          </a:xfrm>
        </p:spPr>
        <p:txBody>
          <a:bodyPr/>
          <a:lstStyle/>
          <a:p>
            <a:pPr algn="ctr"/>
            <a:r>
              <a:rPr lang="en-IN" b="1" dirty="0">
                <a:latin typeface="+mj-lt"/>
              </a:rPr>
              <a:t>Chapter 7</a:t>
            </a:r>
          </a:p>
        </p:txBody>
      </p:sp>
      <p:sp>
        <p:nvSpPr>
          <p:cNvPr id="5" name="Text Placeholder 4"/>
          <p:cNvSpPr>
            <a:spLocks noGrp="1"/>
          </p:cNvSpPr>
          <p:nvPr>
            <p:ph type="body" sz="quarter" idx="15"/>
          </p:nvPr>
        </p:nvSpPr>
        <p:spPr>
          <a:xfrm>
            <a:off x="4724400" y="3322637"/>
            <a:ext cx="3943350" cy="989023"/>
          </a:xfrm>
        </p:spPr>
        <p:txBody>
          <a:bodyPr/>
          <a:lstStyle/>
          <a:p>
            <a:pPr algn="ctr"/>
            <a:r>
              <a:rPr lang="en-US" sz="3600" dirty="0">
                <a:cs typeface="Arial" charset="0"/>
              </a:rPr>
              <a:t> </a:t>
            </a:r>
            <a:r>
              <a:rPr lang="en-US" altLang="en-US" dirty="0">
                <a:cs typeface="Arial" charset="0"/>
              </a:rPr>
              <a:t>Periodic Properties</a:t>
            </a:r>
            <a:br>
              <a:rPr lang="en-US" altLang="en-US" dirty="0">
                <a:cs typeface="Arial" charset="0"/>
              </a:rPr>
            </a:br>
            <a:r>
              <a:rPr lang="en-US" altLang="en-US" dirty="0">
                <a:cs typeface="Arial" charset="0"/>
              </a:rPr>
              <a:t>of the Elements</a:t>
            </a:r>
            <a:endParaRPr lang="en-US" dirty="0"/>
          </a:p>
        </p:txBody>
      </p:sp>
      <p:pic>
        <p:nvPicPr>
          <p:cNvPr id="10" name="Picture 1" descr="Front Cover: Chemistry: The Central Science Fourteenth Edition by Brown, Lemay, Bursten, Murphy, Woodward, and Stoltzfus.">
            <a:extLst>
              <a:ext uri="{FF2B5EF4-FFF2-40B4-BE49-F238E27FC236}">
                <a16:creationId xmlns:a16="http://schemas.microsoft.com/office/drawing/2014/main" id="{4C9FC084-0030-4902-AB99-14C18DABC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659149"/>
            <a:ext cx="3505200" cy="45670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 Placeholder 3"/>
          <p:cNvSpPr>
            <a:spLocks noGrp="1"/>
          </p:cNvSpPr>
          <p:nvPr>
            <p:ph type="body" sz="quarter" idx="14"/>
          </p:nvPr>
        </p:nvSpPr>
        <p:spPr>
          <a:xfrm>
            <a:off x="2667000" y="6477194"/>
            <a:ext cx="6000750" cy="180975"/>
          </a:xfrm>
        </p:spPr>
        <p:txBody>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Tree>
    <p:extLst>
      <p:ext uri="{BB962C8B-B14F-4D97-AF65-F5344CB8AC3E}">
        <p14:creationId xmlns:p14="http://schemas.microsoft.com/office/powerpoint/2010/main" val="264555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Sizes of Ions </a:t>
            </a:r>
            <a:r>
              <a:rPr lang="en-US" altLang="en-US" sz="2000" b="0" dirty="0">
                <a:latin typeface="Times New Roman" panose="02020603050405020304" pitchFamily="18" charset="0"/>
              </a:rPr>
              <a:t>(1 of 2)</a:t>
            </a:r>
            <a:endParaRPr lang="en-IN" sz="2000" b="0" dirty="0">
              <a:latin typeface="Times New Roman" panose="02020603050405020304" pitchFamily="18" charset="0"/>
            </a:endParaRPr>
          </a:p>
        </p:txBody>
      </p:sp>
      <p:sp>
        <p:nvSpPr>
          <p:cNvPr id="3" name="Content Placeholder 2"/>
          <p:cNvSpPr>
            <a:spLocks noGrp="1"/>
          </p:cNvSpPr>
          <p:nvPr>
            <p:ph idx="1"/>
          </p:nvPr>
        </p:nvSpPr>
        <p:spPr>
          <a:xfrm>
            <a:off x="457200" y="1600200"/>
            <a:ext cx="4038600" cy="4533524"/>
          </a:xfrm>
        </p:spPr>
        <p:txBody>
          <a:bodyPr/>
          <a:lstStyle/>
          <a:p>
            <a:r>
              <a:rPr lang="en-US" altLang="en-US" sz="2600" dirty="0"/>
              <a:t>Determined by interatomic distances in ionic compounds</a:t>
            </a:r>
          </a:p>
          <a:p>
            <a:r>
              <a:rPr lang="en-US" altLang="en-US" sz="2600" dirty="0"/>
              <a:t>Ionic size depends on</a:t>
            </a:r>
          </a:p>
          <a:p>
            <a:pPr lvl="1">
              <a:buFont typeface="Lucida Grande"/>
              <a:buChar char="–"/>
            </a:pPr>
            <a:r>
              <a:rPr lang="en-US" altLang="en-US" sz="2600" dirty="0"/>
              <a:t>the nuclear charge.</a:t>
            </a:r>
          </a:p>
          <a:p>
            <a:pPr lvl="1">
              <a:buFont typeface="Lucida Grande"/>
              <a:buChar char="–"/>
            </a:pPr>
            <a:r>
              <a:rPr lang="en-US" altLang="en-US" sz="2600" dirty="0"/>
              <a:t>the number of electrons.</a:t>
            </a:r>
          </a:p>
          <a:p>
            <a:pPr lvl="1">
              <a:buFont typeface="Lucida Grande"/>
              <a:buChar char="–"/>
            </a:pPr>
            <a:r>
              <a:rPr lang="en-US" altLang="en-US" sz="2600" dirty="0"/>
              <a:t>the orbitals in which electrons reside.</a:t>
            </a:r>
          </a:p>
        </p:txBody>
      </p:sp>
      <p:pic>
        <p:nvPicPr>
          <p:cNvPr id="4" name="Picture 3" descr="A table compares sizes of atoms to their cation or anion. The table has 4 rows and 6 columns. The columns have the following headings from left to right. Period, Group 1 Ay, Group 2 Ay, Group 3 Ay, Group 6 Ay, Group 7 Ay. The row entries are as follows. Row 1. Period, 2. Group 1 Ay, L i: 1.28; L i plus: 0.90. Group 2 Ay, B e: 0.96; B e 2 plus: 0.59. Group 3 Ay, B: 0.84; B 3 plus: 0.41. Group 6 Ay, O: 0.66; O 2 minus: 1.26. Group 7 Ay, F: 0.57; F minus: 1.19. Row 2. Period, 3. Group 1 Ay, N ay: 1.66; N ay plus: 1.16. Group 2 Ay, M g: 1.41; M g 2 plus: 0.86. Group 3 Ay, Ay l: 1.21; Ay l 3 plus: 0.68. Group 6 Ay, S: 1.05; S 2 minus: 1.70. Group 7 Ay, C l: 1.02; C l minus: 1.67. Row 3. Period, 4. Group 1 Ay, K: 2.03; K plus: 1.52. Group 2 Ay, C ay: 1.76: C ay 2 plus: 1.14. Group 3 Ay, G ay: 1.22; G ay 3 plus: 0.76. Group 6 Ay, S e: 1.20; S e 2 minus: 1.84. Group 7 Ay, B r: 1.20; B r minus: 1.82. Row 4. Period, 5. Group 1 Ay, R b: 2.20; R b plus: 1.66. Group 2 Ay, S r: 1.95; S r 2 plus: 1.32. Group 3 Ay, I n: 1.42; I n 3 plus: 0.94. Group 6 Ay, T e: 1.38; T e 2 minus: 2.07. Group 7 Ay, I: 1.39; I minus 2.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375" y="1636541"/>
            <a:ext cx="3795039" cy="4497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62452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Sizes of Ions </a:t>
            </a:r>
            <a:r>
              <a:rPr lang="en-US" altLang="en-US" sz="2000" b="0" dirty="0">
                <a:latin typeface="Times New Roman" panose="02020603050405020304" pitchFamily="18" charset="0"/>
              </a:rPr>
              <a:t>(2 of 2)</a:t>
            </a:r>
            <a:endParaRPr lang="en-IN" sz="2000" b="0" dirty="0">
              <a:latin typeface="Times New Roman" panose="02020603050405020304" pitchFamily="18" charset="0"/>
            </a:endParaRPr>
          </a:p>
        </p:txBody>
      </p:sp>
      <p:sp>
        <p:nvSpPr>
          <p:cNvPr id="3" name="Content Placeholder 2"/>
          <p:cNvSpPr>
            <a:spLocks noGrp="1"/>
          </p:cNvSpPr>
          <p:nvPr>
            <p:ph idx="1"/>
          </p:nvPr>
        </p:nvSpPr>
        <p:spPr>
          <a:xfrm>
            <a:off x="457200" y="1600200"/>
            <a:ext cx="4191000" cy="4533524"/>
          </a:xfrm>
        </p:spPr>
        <p:txBody>
          <a:bodyPr/>
          <a:lstStyle/>
          <a:p>
            <a:r>
              <a:rPr lang="en-US" altLang="en-US" sz="2400" dirty="0"/>
              <a:t>Cations are smaller than their parent atoms:</a:t>
            </a:r>
          </a:p>
          <a:p>
            <a:pPr lvl="1">
              <a:buFont typeface="Lucida Grande"/>
              <a:buChar char="–"/>
            </a:pPr>
            <a:r>
              <a:rPr lang="en-US" altLang="en-US" sz="2400" dirty="0"/>
              <a:t>The outermost electron is removed and repulsions between electrons are reduced.</a:t>
            </a:r>
          </a:p>
          <a:p>
            <a:r>
              <a:rPr lang="en-US" altLang="en-US" sz="2400" dirty="0"/>
              <a:t>Anions are larger than their parent atoms:</a:t>
            </a:r>
          </a:p>
          <a:p>
            <a:pPr lvl="1">
              <a:buFont typeface="Lucida Grande"/>
              <a:buChar char="–"/>
            </a:pPr>
            <a:r>
              <a:rPr lang="en-US" altLang="en-US" sz="2400" dirty="0"/>
              <a:t>Electrons are added and repulsions between electrons are increased.</a:t>
            </a:r>
          </a:p>
        </p:txBody>
      </p:sp>
      <p:pic>
        <p:nvPicPr>
          <p:cNvPr id="5" name="Picture 4" descr="A table compares sizes of atoms to their cation or anion. The table has 4 rows and 6 columns. The columns have the following headings from left to right. Period, Group 1 Ay, Group 2 Ay, Group 3 Ay, Group 6 Ay, Group 7 Ay. The row entries are as follows. Row 1. Period, 2. Group 1 Ay, L i: 1.28; L i plus: 0.90. Group 2 Ay, B e: 0.96; B e 2 plus: 0.59. Group 3 Ay, B: 0.84; B 3 plus: 0.41. Group 6 Ay, O: 0.66; O 2 minus: 1.26. Group 7 Ay, F: 0.57; F minus: 1.19. Row 2. Period, 3. Group 1 Ay, N ay: 1.66; N ay plus: 1.16. Group 2 Ay, M g: 1.41; M g 2 plus: 0.86. Group 3 Ay, Ay l: 1.21; Ay l 3 plus: 0.68. Group 6 Ay, S: 1.05; S 2 minus: 1.70. Group 7 Ay, C l: 1.02; C l minus: 1.67. Row 3. Period, 4. Group 1 Ay, K: 2.03; K plus: 1.52. Group 2 Ay, C ay: 1.76: C ay 2 plus: 1.14. Group 3 Ay, G ay: 1.22; G ay 3 plus: 0.76. Group 6 Ay, S e: 1.20; S e 2 minus: 1.84. Group 7 Ay, B r: 1.20; B r minus: 1.82. Row 4. Period, 5. Group 1 Ay, R b: 2.20; R b plus: 1.66. Group 2 Ay, S r: 1.95; S r 2 plus: 1.32. Group 3 Ay, I n: 1.42; I n 3 plus: 0.94. Group 6 Ay, T e: 1.38; T e 2 minus: 2.07. Group 7 Ay, I: 1.39; I minus 2.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375" y="1636541"/>
            <a:ext cx="3795039" cy="4497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164465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Size of Ions—Isoelectronic Series</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2002049"/>
          </a:xfrm>
        </p:spPr>
        <p:txBody>
          <a:bodyPr/>
          <a:lstStyle/>
          <a:p>
            <a:pPr>
              <a:spcBef>
                <a:spcPts val="1000"/>
              </a:spcBef>
              <a:defRPr/>
            </a:pPr>
            <a:r>
              <a:rPr lang="en-US" altLang="en-US" sz="2000" dirty="0"/>
              <a:t>In an </a:t>
            </a:r>
            <a:r>
              <a:rPr lang="en-US" altLang="en-US" sz="2000" b="1" dirty="0"/>
              <a:t>isoelectronic series</a:t>
            </a:r>
            <a:r>
              <a:rPr lang="en-US" altLang="en-US" sz="2000" dirty="0"/>
              <a:t>, ions have the same number of electrons.</a:t>
            </a:r>
          </a:p>
          <a:p>
            <a:pPr>
              <a:spcBef>
                <a:spcPts val="1000"/>
              </a:spcBef>
              <a:defRPr/>
            </a:pPr>
            <a:r>
              <a:rPr lang="en-US" altLang="en-US" sz="2000" dirty="0"/>
              <a:t>Ionic size decreases with an increasing nuclear charge.</a:t>
            </a:r>
          </a:p>
          <a:p>
            <a:pPr marL="740664" indent="-283464">
              <a:buFont typeface="Lucida Grande"/>
              <a:buChar char="–"/>
              <a:defRPr/>
            </a:pPr>
            <a:r>
              <a:rPr lang="en-US" altLang="en-US" sz="2000" b="1" dirty="0"/>
              <a:t>An isoelectronic series (10 electrons)</a:t>
            </a:r>
          </a:p>
          <a:p>
            <a:pPr>
              <a:spcBef>
                <a:spcPts val="1000"/>
              </a:spcBef>
              <a:buFont typeface="Arial"/>
              <a:buChar char="•"/>
              <a:defRPr/>
            </a:pPr>
            <a:r>
              <a:rPr lang="en-US" altLang="en-US" sz="2000" dirty="0"/>
              <a:t>Note increasing nuclear charge with decreasing ionic radius as atomic number increases</a:t>
            </a:r>
          </a:p>
        </p:txBody>
      </p:sp>
      <p:sp>
        <p:nvSpPr>
          <p:cNvPr id="4" name="Content Placeholder 3"/>
          <p:cNvSpPr>
            <a:spLocks noGrp="1"/>
          </p:cNvSpPr>
          <p:nvPr>
            <p:ph idx="13"/>
          </p:nvPr>
        </p:nvSpPr>
        <p:spPr>
          <a:xfrm>
            <a:off x="2933700" y="3602250"/>
            <a:ext cx="3276600" cy="327448"/>
          </a:xfrm>
        </p:spPr>
        <p:txBody>
          <a:bodyPr/>
          <a:lstStyle/>
          <a:p>
            <a:pPr marL="0" indent="0">
              <a:buNone/>
            </a:pPr>
            <a:r>
              <a:rPr lang="en-IN" sz="2000" dirty="0"/>
              <a:t>Increasing nuclear charge →</a:t>
            </a:r>
          </a:p>
        </p:txBody>
      </p:sp>
      <p:pic>
        <p:nvPicPr>
          <p:cNvPr id="8" name="Picture 7" descr="A table. The table has 3 rows and 5 unlabeled columns. The columns have an increasing nuclear charge and a decreasing ionic radius from left to right. The column entries are as follows. Column 1. 8 protons, 10 electrons. O, 2 minus. 1.26 angstroms. Column 2. 9 protons, 10 electrons. F, minus. 1.19 angstroms. Column 3. 11 protons, 10 electrons. N ay, plus. 1.16 angstroms. Column 4. 12 protons, 10 electrons. Mg, 2 plus. 0.86 angstrom. Column 5. 13 protons, 10 electrons. Ay l, 3 plus. 0.68 angstr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030847"/>
            <a:ext cx="8312727" cy="1623499"/>
          </a:xfrm>
          <a:prstGeom prst="rect">
            <a:avLst/>
          </a:prstGeom>
        </p:spPr>
      </p:pic>
      <p:sp>
        <p:nvSpPr>
          <p:cNvPr id="5" name="Content Placeholder 4"/>
          <p:cNvSpPr>
            <a:spLocks noGrp="1"/>
          </p:cNvSpPr>
          <p:nvPr>
            <p:ph idx="14"/>
          </p:nvPr>
        </p:nvSpPr>
        <p:spPr>
          <a:xfrm>
            <a:off x="3002395" y="5755495"/>
            <a:ext cx="3124200" cy="304800"/>
          </a:xfrm>
        </p:spPr>
        <p:txBody>
          <a:bodyPr/>
          <a:lstStyle/>
          <a:p>
            <a:pPr marL="0" indent="0">
              <a:buNone/>
            </a:pPr>
            <a:r>
              <a:rPr lang="en-IN" sz="2000" dirty="0"/>
              <a:t>Decreasing ionic radius →</a:t>
            </a:r>
          </a:p>
        </p:txBody>
      </p:sp>
    </p:spTree>
    <p:extLst>
      <p:ext uri="{BB962C8B-B14F-4D97-AF65-F5344CB8AC3E}">
        <p14:creationId xmlns:p14="http://schemas.microsoft.com/office/powerpoint/2010/main" val="2412302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Ionization Energy (</a:t>
            </a:r>
            <a:r>
              <a:rPr lang="en-US" altLang="en-US" i="1" dirty="0">
                <a:latin typeface="Times New Roman" panose="02020603050405020304" pitchFamily="18" charset="0"/>
              </a:rPr>
              <a:t>I</a:t>
            </a:r>
            <a:r>
              <a:rPr lang="en-US" altLang="en-US" dirty="0">
                <a:latin typeface="Times New Roman" panose="02020603050405020304" pitchFamily="18" charset="0"/>
              </a:rPr>
              <a:t>)</a:t>
            </a:r>
            <a:endParaRPr lang="en-IN" dirty="0">
              <a:latin typeface="Times New Roman" panose="02020603050405020304" pitchFamily="18" charset="0"/>
            </a:endParaRPr>
          </a:p>
        </p:txBody>
      </p:sp>
      <p:sp>
        <p:nvSpPr>
          <p:cNvPr id="3" name="Content Placeholder 2"/>
          <p:cNvSpPr>
            <a:spLocks noGrp="1"/>
          </p:cNvSpPr>
          <p:nvPr>
            <p:ph idx="1"/>
          </p:nvPr>
        </p:nvSpPr>
        <p:spPr/>
        <p:txBody>
          <a:bodyPr/>
          <a:lstStyle/>
          <a:p>
            <a:r>
              <a:rPr lang="en-US" altLang="en-US" sz="2600" dirty="0"/>
              <a:t>The </a:t>
            </a:r>
            <a:r>
              <a:rPr lang="en-US" altLang="en-US" sz="2600" b="1" dirty="0"/>
              <a:t>ionization energy</a:t>
            </a:r>
            <a:r>
              <a:rPr lang="en-US" altLang="en-US" sz="2600" dirty="0"/>
              <a:t> is the minimum energy required to remove an electron from the ground state of a gaseous atom or ion.</a:t>
            </a:r>
          </a:p>
          <a:p>
            <a:pPr lvl="1">
              <a:buFont typeface="Lucida Grande"/>
              <a:buChar char="–"/>
            </a:pPr>
            <a:r>
              <a:rPr lang="en-US" altLang="en-US" sz="2600" dirty="0"/>
              <a:t>The first ionization energy is that energy required to remove the first electron.</a:t>
            </a:r>
          </a:p>
          <a:p>
            <a:pPr lvl="1">
              <a:buFont typeface="Lucida Grande"/>
              <a:buChar char="–"/>
            </a:pPr>
            <a:r>
              <a:rPr lang="en-US" altLang="en-US" sz="2600" dirty="0"/>
              <a:t>The second ionization energy is that energy required to remove the second electron.</a:t>
            </a:r>
          </a:p>
          <a:p>
            <a:r>
              <a:rPr lang="en-US" altLang="en-US" sz="2600" dirty="0"/>
              <a:t>Note: The higher the ionization energy, the more difficult it is to remove an electron!</a:t>
            </a:r>
          </a:p>
        </p:txBody>
      </p:sp>
    </p:spTree>
    <p:extLst>
      <p:ext uri="{BB962C8B-B14F-4D97-AF65-F5344CB8AC3E}">
        <p14:creationId xmlns:p14="http://schemas.microsoft.com/office/powerpoint/2010/main" val="964129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Ionization Energy</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2971800"/>
          </a:xfrm>
        </p:spPr>
        <p:txBody>
          <a:bodyPr/>
          <a:lstStyle/>
          <a:p>
            <a:r>
              <a:rPr lang="en-US" altLang="en-US" sz="2400" dirty="0"/>
              <a:t>It requires more energy to remove each successive electron.</a:t>
            </a:r>
          </a:p>
          <a:p>
            <a:r>
              <a:rPr lang="en-US" altLang="en-US" sz="2400" dirty="0"/>
              <a:t>When all valence electrons have been removed, it takes a great deal more energy to remove the next electron (a core electron).</a:t>
            </a:r>
          </a:p>
          <a:p>
            <a:pPr marL="0" indent="0">
              <a:buNone/>
            </a:pPr>
            <a:r>
              <a:rPr lang="en-IN" sz="2200" b="1" dirty="0"/>
              <a:t>Table 7.2 </a:t>
            </a:r>
            <a:r>
              <a:rPr lang="en-IN" sz="2200" dirty="0"/>
              <a:t>Successive Values of Ionization Energies, </a:t>
            </a:r>
            <a:r>
              <a:rPr lang="en-IN" sz="2200" i="1" dirty="0"/>
              <a:t>I</a:t>
            </a:r>
            <a:r>
              <a:rPr lang="en-IN" sz="2200" dirty="0"/>
              <a:t>, for the Elements Sodium through Argon (kJ/m</a:t>
            </a:r>
            <a:r>
              <a:rPr lang="en-IN" sz="100" dirty="0"/>
              <a:t> </a:t>
            </a:r>
            <a:r>
              <a:rPr lang="en-IN" sz="2200" dirty="0"/>
              <a:t>o</a:t>
            </a:r>
            <a:r>
              <a:rPr lang="en-IN" sz="100" dirty="0"/>
              <a:t> </a:t>
            </a:r>
            <a:r>
              <a:rPr lang="en-IN" sz="2200" dirty="0"/>
              <a:t>l)</a:t>
            </a:r>
            <a:endParaRPr lang="en-US" altLang="en-US" sz="2200" dirty="0"/>
          </a:p>
        </p:txBody>
      </p:sp>
      <p:pic>
        <p:nvPicPr>
          <p:cNvPr id="4" name="Picture 3" descr="A table. The table has 8 rows and 8 columns. The columns have the following headings from left to right. Element, I sub 1, I sub 2, I sub 3, I sub 4, I sub 5, I sub 6, and I sub 7. The last value for each element represents inner shell electrons. The row entries are as follows. Row 1. Element, N ay. I sub 1, 496. I sub 2, 4562. Row 2. Element, M g. I sub 1, 738. I sub 2, 1451. I sub 3, 7733. Row 3. Element, Ay l. I sub 1, 578. I sub 2, 1817. I sub 3, 2745. I sub 4, 11,577. Row 4. Element, S I. I sub 1, 786. I sub 2, 1577. I sub 3, 3232. I sub 4, 4356. I sub 5, 16,091. Row 5. Element, P. I sub 1, 1012. I sub 2, 1907. I sub 3, 2914. I sub 4, 4964. I sub 5, 6274. I sub 6, 21,267. Row 6. Element, S. I sub 1, 1000. I sub 2, 2252. I sub 3, 3357. I sub 4, 4556. I sub 5, 7004. I sub 6, 8496. I sub 7, 27,107. Row 7. Element, C l. I sub 1, 1251. I sub 2, 2298. I sub 3, 3822. I sub 4, 5159. I sub 5, 6542. I sub 6, 9362. I sub 7, 11,018. Row 8. Element, Ay r. I sub 1, 1521. I sub 2, 2666. I sub 3, 3931. I sub 4, 5771. I sub 5, 7238. I sub 6, 8781. I sub 7, 11,99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145" y="4667830"/>
            <a:ext cx="6989710" cy="1697180"/>
          </a:xfrm>
          <a:prstGeom prst="rect">
            <a:avLst/>
          </a:prstGeom>
        </p:spPr>
      </p:pic>
    </p:spTree>
    <p:extLst>
      <p:ext uri="{BB962C8B-B14F-4D97-AF65-F5344CB8AC3E}">
        <p14:creationId xmlns:p14="http://schemas.microsoft.com/office/powerpoint/2010/main" val="229037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96200" cy="1097280"/>
          </a:xfrm>
        </p:spPr>
        <p:txBody>
          <a:bodyPr/>
          <a:lstStyle/>
          <a:p>
            <a:r>
              <a:rPr lang="en-US" altLang="en-US" dirty="0">
                <a:latin typeface="Times New Roman" panose="02020603050405020304" pitchFamily="18" charset="0"/>
              </a:rPr>
              <a:t>Periodic Trends in First Ionization Energy (</a:t>
            </a:r>
            <a:r>
              <a:rPr lang="en-US" altLang="en-US" i="1" dirty="0">
                <a:latin typeface="Times New Roman" panose="02020603050405020304" pitchFamily="18" charset="0"/>
              </a:rPr>
              <a:t>I</a:t>
            </a:r>
            <a:r>
              <a:rPr lang="en-US" altLang="en-US" baseline="-25000" dirty="0">
                <a:latin typeface="Times New Roman" panose="02020603050405020304" pitchFamily="18" charset="0"/>
              </a:rPr>
              <a:t>1</a:t>
            </a:r>
            <a:r>
              <a:rPr lang="en-US" altLang="en-US" dirty="0">
                <a:latin typeface="Times New Roman" panose="02020603050405020304" pitchFamily="18" charset="0"/>
              </a:rPr>
              <a:t>)</a:t>
            </a:r>
            <a:endParaRPr lang="en-IN" dirty="0">
              <a:latin typeface="Times New Roman" panose="02020603050405020304" pitchFamily="18" charset="0"/>
            </a:endParaRPr>
          </a:p>
        </p:txBody>
      </p:sp>
      <p:sp>
        <p:nvSpPr>
          <p:cNvPr id="3" name="Content Placeholder 2"/>
          <p:cNvSpPr>
            <a:spLocks noGrp="1"/>
          </p:cNvSpPr>
          <p:nvPr>
            <p:ph idx="1"/>
          </p:nvPr>
        </p:nvSpPr>
        <p:spPr/>
        <p:txBody>
          <a:bodyPr/>
          <a:lstStyle/>
          <a:p>
            <a:pPr marL="514350" indent="-514350">
              <a:buFontTx/>
              <a:buAutoNum type="arabicParenR"/>
            </a:pPr>
            <a:r>
              <a:rPr lang="en-US" altLang="en-US" sz="2600" dirty="0"/>
              <a:t> </a:t>
            </a:r>
            <a:r>
              <a:rPr lang="en-US" altLang="en-US" sz="2600" i="1" dirty="0"/>
              <a:t>I</a:t>
            </a:r>
            <a:r>
              <a:rPr lang="en-US" altLang="en-US" sz="2600" baseline="-25000" dirty="0"/>
              <a:t>1</a:t>
            </a:r>
            <a:r>
              <a:rPr lang="en-US" altLang="en-US" sz="2600" dirty="0"/>
              <a:t> generally increases across a period.</a:t>
            </a:r>
          </a:p>
          <a:p>
            <a:pPr marL="514350" indent="-514350">
              <a:buFontTx/>
              <a:buAutoNum type="arabicParenR"/>
            </a:pPr>
            <a:r>
              <a:rPr lang="en-US" altLang="en-US" sz="2600" dirty="0"/>
              <a:t> </a:t>
            </a:r>
            <a:r>
              <a:rPr lang="en-US" altLang="en-US" sz="2600" i="1" dirty="0"/>
              <a:t>I</a:t>
            </a:r>
            <a:r>
              <a:rPr lang="en-US" altLang="en-US" sz="2600" baseline="-25000" dirty="0"/>
              <a:t>1</a:t>
            </a:r>
            <a:r>
              <a:rPr lang="en-US" altLang="en-US" sz="2600" dirty="0"/>
              <a:t> generally decreases down a group.</a:t>
            </a:r>
          </a:p>
          <a:p>
            <a:pPr marL="514350" indent="-514350">
              <a:buFontTx/>
              <a:buAutoNum type="arabicParenR"/>
            </a:pPr>
            <a:r>
              <a:rPr lang="en-US" altLang="en-US" sz="2600" dirty="0"/>
              <a:t>The </a:t>
            </a:r>
            <a:r>
              <a:rPr lang="en-US" altLang="en-US" sz="2600" i="1" dirty="0"/>
              <a:t>s</a:t>
            </a:r>
            <a:r>
              <a:rPr lang="en-US" altLang="en-US" sz="2600" dirty="0"/>
              <a:t>- and </a:t>
            </a:r>
            <a:r>
              <a:rPr lang="en-US" altLang="en-US" sz="2600" i="1" dirty="0"/>
              <a:t>p</a:t>
            </a:r>
            <a:r>
              <a:rPr lang="en-US" altLang="en-US" sz="2600" dirty="0"/>
              <a:t>-block elements show a larger range of values for </a:t>
            </a:r>
            <a:r>
              <a:rPr lang="en-US" altLang="en-US" sz="2600" i="1" dirty="0"/>
              <a:t>I</a:t>
            </a:r>
            <a:r>
              <a:rPr lang="en-US" altLang="en-US" sz="2600" baseline="-25000" dirty="0"/>
              <a:t>1</a:t>
            </a:r>
            <a:r>
              <a:rPr lang="en-US" altLang="en-US" sz="2600" dirty="0"/>
              <a:t>. (The </a:t>
            </a:r>
            <a:r>
              <a:rPr lang="en-US" altLang="en-US" sz="2600" i="1" dirty="0"/>
              <a:t>d</a:t>
            </a:r>
            <a:r>
              <a:rPr lang="en-US" altLang="en-US" sz="2600" dirty="0"/>
              <a:t>-block generally increases slowly across the period; the </a:t>
            </a:r>
            <a:r>
              <a:rPr lang="en-US" altLang="en-US" sz="2600" i="1" dirty="0"/>
              <a:t>f</a:t>
            </a:r>
            <a:r>
              <a:rPr lang="en-US" altLang="en-US" sz="2600" dirty="0"/>
              <a:t>-block elements show only small variations.)</a:t>
            </a:r>
          </a:p>
        </p:txBody>
      </p:sp>
    </p:spTree>
    <p:extLst>
      <p:ext uri="{BB962C8B-B14F-4D97-AF65-F5344CB8AC3E}">
        <p14:creationId xmlns:p14="http://schemas.microsoft.com/office/powerpoint/2010/main" val="1797663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latin typeface="Times New Roman" panose="02020603050405020304" pitchFamily="18" charset="0"/>
              </a:rPr>
              <a:t>Factors That Influence Ionization Energy</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1447800"/>
          </a:xfrm>
        </p:spPr>
        <p:txBody>
          <a:bodyPr/>
          <a:lstStyle/>
          <a:p>
            <a:pPr>
              <a:buFont typeface="Arial"/>
              <a:buChar char="•"/>
            </a:pPr>
            <a:r>
              <a:rPr lang="en-US" altLang="en-US" sz="2600" dirty="0"/>
              <a:t>Smaller atoms have higher </a:t>
            </a:r>
            <a:r>
              <a:rPr lang="en-US" altLang="en-US" sz="2600" i="1" dirty="0"/>
              <a:t>I</a:t>
            </a:r>
            <a:r>
              <a:rPr lang="en-US" altLang="en-US" sz="2600" dirty="0"/>
              <a:t> values.</a:t>
            </a:r>
          </a:p>
          <a:p>
            <a:pPr>
              <a:buFont typeface="Arial"/>
              <a:buChar char="•"/>
            </a:pPr>
            <a:r>
              <a:rPr lang="en-US" altLang="en-US" sz="2600" i="1" dirty="0"/>
              <a:t>I</a:t>
            </a:r>
            <a:r>
              <a:rPr lang="en-US" altLang="en-US" sz="2600" dirty="0"/>
              <a:t> values depend on effective nuclear charge and average distance of the electron from the nucleus.</a:t>
            </a:r>
          </a:p>
        </p:txBody>
      </p:sp>
      <p:pic>
        <p:nvPicPr>
          <p:cNvPr id="4" name="Picture 3" descr="A periodic table shows that ionization energy increases moving up the columns and right across the rows. Of those shown, Helium has the largest ionization energy and Cesium has the lowest.  Hydrogen is much higher than other group 1 elements.  The ionization energy of polonium is 812, Iodine is 1008, and Radon is 1037.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0521" y="3174911"/>
            <a:ext cx="5342959" cy="31798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545499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latin typeface="Times New Roman" panose="02020603050405020304" pitchFamily="18" charset="0"/>
              </a:rPr>
              <a:t>Irregularities in the General Trend</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2286000"/>
          </a:xfrm>
        </p:spPr>
        <p:txBody>
          <a:bodyPr/>
          <a:lstStyle/>
          <a:p>
            <a:r>
              <a:rPr lang="en-US" altLang="en-US" sz="2400" dirty="0"/>
              <a:t>The trend is </a:t>
            </a:r>
            <a:r>
              <a:rPr lang="en-US" altLang="en-US" sz="2400" b="1" dirty="0"/>
              <a:t>not</a:t>
            </a:r>
            <a:r>
              <a:rPr lang="en-US" altLang="en-US" sz="2400" dirty="0"/>
              <a:t> followed when the added valence electron in the next element</a:t>
            </a:r>
          </a:p>
          <a:p>
            <a:pPr marL="740664" indent="-283464">
              <a:buFont typeface="Lucida Grande"/>
              <a:buChar char="–"/>
            </a:pPr>
            <a:r>
              <a:rPr lang="en-US" altLang="en-US" sz="2400" dirty="0"/>
              <a:t>enters a new sublevel (higher energy sublevel);</a:t>
            </a:r>
          </a:p>
          <a:p>
            <a:pPr marL="740664" indent="-283464">
              <a:buFont typeface="Lucida Grande"/>
              <a:buChar char="–"/>
            </a:pPr>
            <a:r>
              <a:rPr lang="en-US" altLang="en-US" sz="2400" dirty="0"/>
              <a:t>is the first electron to pair in one orbital of the sublevel (electron repulsions lower energy).</a:t>
            </a:r>
          </a:p>
        </p:txBody>
      </p:sp>
      <p:pic>
        <p:nvPicPr>
          <p:cNvPr id="4" name="Picture 3" descr="A diagram shows that in nitrogen, the three 2 p orbitals each have one arrow pointing up, while in oxygen the first 2 p orbital has an additional arrow, pointing dow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3857" y="3994801"/>
            <a:ext cx="2316287" cy="24266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62598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Electron Configurations of Ions</a:t>
            </a:r>
            <a:endParaRPr lang="en-IN" dirty="0">
              <a:latin typeface="Times New Roman" panose="02020603050405020304" pitchFamily="18" charset="0"/>
            </a:endParaRPr>
          </a:p>
        </p:txBody>
      </p:sp>
      <p:sp>
        <p:nvSpPr>
          <p:cNvPr id="4" name="Content Placeholder 3"/>
          <p:cNvSpPr>
            <a:spLocks noGrp="1"/>
          </p:cNvSpPr>
          <p:nvPr>
            <p:ph idx="1"/>
          </p:nvPr>
        </p:nvSpPr>
        <p:spPr>
          <a:xfrm>
            <a:off x="457200" y="1600201"/>
            <a:ext cx="8229600" cy="835658"/>
          </a:xfrm>
        </p:spPr>
        <p:txBody>
          <a:bodyPr/>
          <a:lstStyle/>
          <a:p>
            <a:r>
              <a:rPr lang="en-US" altLang="en-US" sz="2600" dirty="0"/>
              <a:t>Cations: The electrons are lost from the </a:t>
            </a:r>
            <a:r>
              <a:rPr lang="en-US" altLang="en-US" sz="2600" b="1" dirty="0"/>
              <a:t>highest </a:t>
            </a:r>
            <a:r>
              <a:rPr lang="en-US" altLang="en-US" sz="2600" dirty="0"/>
              <a:t>energy level (</a:t>
            </a:r>
            <a:r>
              <a:rPr lang="en-US" altLang="en-US" sz="2600" i="1" dirty="0"/>
              <a:t>n</a:t>
            </a:r>
            <a:r>
              <a:rPr lang="en-US" altLang="en-US" sz="2600" dirty="0"/>
              <a:t> value).</a:t>
            </a:r>
          </a:p>
        </p:txBody>
      </p:sp>
      <p:sp>
        <p:nvSpPr>
          <p:cNvPr id="5" name="Content Placeholder 4"/>
          <p:cNvSpPr>
            <a:spLocks noGrp="1"/>
          </p:cNvSpPr>
          <p:nvPr>
            <p:ph idx="13"/>
          </p:nvPr>
        </p:nvSpPr>
        <p:spPr>
          <a:xfrm>
            <a:off x="457200" y="2507311"/>
            <a:ext cx="685800" cy="392918"/>
          </a:xfrm>
        </p:spPr>
        <p:txBody>
          <a:bodyPr/>
          <a:lstStyle/>
          <a:p>
            <a:pPr marL="741600" indent="-284400">
              <a:spcBef>
                <a:spcPts val="600"/>
              </a:spcBef>
              <a:buFont typeface="Arial" panose="020B0604020202020204" pitchFamily="34" charset="0"/>
              <a:buChar char="–"/>
            </a:pPr>
            <a:r>
              <a:rPr lang="en-IN" sz="2600" dirty="0"/>
              <a:t> </a:t>
            </a:r>
          </a:p>
        </p:txBody>
      </p:sp>
      <p:graphicFrame>
        <p:nvGraphicFramePr>
          <p:cNvPr id="16" name="Object 15" descr="Li, plus, is 1 s 2"/>
          <p:cNvGraphicFramePr>
            <a:graphicFrameLocks noChangeAspect="1"/>
          </p:cNvGraphicFramePr>
          <p:nvPr>
            <p:extLst>
              <p:ext uri="{D42A27DB-BD31-4B8C-83A1-F6EECF244321}">
                <p14:modId xmlns:p14="http://schemas.microsoft.com/office/powerpoint/2010/main" val="2686679527"/>
              </p:ext>
            </p:extLst>
          </p:nvPr>
        </p:nvGraphicFramePr>
        <p:xfrm>
          <a:off x="1222601" y="2493204"/>
          <a:ext cx="1286288" cy="395786"/>
        </p:xfrm>
        <a:graphic>
          <a:graphicData uri="http://schemas.openxmlformats.org/presentationml/2006/ole">
            <mc:AlternateContent xmlns:mc="http://schemas.openxmlformats.org/markup-compatibility/2006">
              <mc:Choice xmlns:v="urn:schemas-microsoft-com:vml" Requires="v">
                <p:oleObj spid="_x0000_s15732" name="Equation" r:id="rId3" imgW="660240" imgH="203040" progId="Equation.DSMT4">
                  <p:embed/>
                </p:oleObj>
              </mc:Choice>
              <mc:Fallback>
                <p:oleObj name="Equation" r:id="rId3" imgW="660240" imgH="203040" progId="Equation.DSMT4">
                  <p:embed/>
                  <p:pic>
                    <p:nvPicPr>
                      <p:cNvPr id="0" name=""/>
                      <p:cNvPicPr/>
                      <p:nvPr/>
                    </p:nvPicPr>
                    <p:blipFill>
                      <a:blip r:embed="rId4"/>
                      <a:stretch>
                        <a:fillRect/>
                      </a:stretch>
                    </p:blipFill>
                    <p:spPr>
                      <a:xfrm>
                        <a:off x="1222601" y="2493204"/>
                        <a:ext cx="1286288" cy="395786"/>
                      </a:xfrm>
                      <a:prstGeom prst="rect">
                        <a:avLst/>
                      </a:prstGeom>
                    </p:spPr>
                  </p:pic>
                </p:oleObj>
              </mc:Fallback>
            </mc:AlternateContent>
          </a:graphicData>
        </a:graphic>
      </p:graphicFrame>
      <p:sp>
        <p:nvSpPr>
          <p:cNvPr id="6" name="Content Placeholder 5"/>
          <p:cNvSpPr>
            <a:spLocks noGrp="1"/>
          </p:cNvSpPr>
          <p:nvPr>
            <p:ph idx="14"/>
          </p:nvPr>
        </p:nvSpPr>
        <p:spPr>
          <a:xfrm>
            <a:off x="2597727" y="2493616"/>
            <a:ext cx="6089073" cy="420243"/>
          </a:xfrm>
        </p:spPr>
        <p:txBody>
          <a:bodyPr/>
          <a:lstStyle/>
          <a:p>
            <a:pPr marL="0" indent="0">
              <a:buNone/>
            </a:pPr>
            <a:r>
              <a:rPr lang="en-US" altLang="en-US" sz="2600" dirty="0"/>
              <a:t>(losing a 2</a:t>
            </a:r>
            <a:r>
              <a:rPr lang="en-US" altLang="en-US" sz="2600" i="1" dirty="0"/>
              <a:t>s</a:t>
            </a:r>
            <a:r>
              <a:rPr lang="en-US" altLang="en-US" sz="2600" dirty="0"/>
              <a:t> electron).</a:t>
            </a:r>
          </a:p>
        </p:txBody>
      </p:sp>
      <p:sp>
        <p:nvSpPr>
          <p:cNvPr id="7" name="Content Placeholder 6"/>
          <p:cNvSpPr>
            <a:spLocks noGrp="1"/>
          </p:cNvSpPr>
          <p:nvPr>
            <p:ph sz="quarter" idx="15"/>
          </p:nvPr>
        </p:nvSpPr>
        <p:spPr>
          <a:xfrm>
            <a:off x="457200" y="2998907"/>
            <a:ext cx="685800" cy="355961"/>
          </a:xfrm>
        </p:spPr>
        <p:txBody>
          <a:bodyPr/>
          <a:lstStyle/>
          <a:p>
            <a:pPr marL="741600" indent="-284400">
              <a:spcBef>
                <a:spcPts val="600"/>
              </a:spcBef>
              <a:buFont typeface="Arial" panose="020B0604020202020204" pitchFamily="34" charset="0"/>
              <a:buChar char="–"/>
            </a:pPr>
            <a:r>
              <a:rPr lang="en-IN" sz="2600" dirty="0"/>
              <a:t> </a:t>
            </a:r>
          </a:p>
        </p:txBody>
      </p:sp>
      <p:graphicFrame>
        <p:nvGraphicFramePr>
          <p:cNvPr id="17" name="Object 16" descr="F e, 2 plus, is 1 s 2, 2 s 2, 2 p 6, 3 s 2, 3 p 6, 3 d 6"/>
          <p:cNvGraphicFramePr>
            <a:graphicFrameLocks noChangeAspect="1"/>
          </p:cNvGraphicFramePr>
          <p:nvPr>
            <p:extLst>
              <p:ext uri="{D42A27DB-BD31-4B8C-83A1-F6EECF244321}">
                <p14:modId xmlns:p14="http://schemas.microsoft.com/office/powerpoint/2010/main" val="1223430790"/>
              </p:ext>
            </p:extLst>
          </p:nvPr>
        </p:nvGraphicFramePr>
        <p:xfrm>
          <a:off x="1233945" y="2967628"/>
          <a:ext cx="3613090" cy="436483"/>
        </p:xfrm>
        <a:graphic>
          <a:graphicData uri="http://schemas.openxmlformats.org/presentationml/2006/ole">
            <mc:AlternateContent xmlns:mc="http://schemas.openxmlformats.org/markup-compatibility/2006">
              <mc:Choice xmlns:v="urn:schemas-microsoft-com:vml" Requires="v">
                <p:oleObj spid="_x0000_s15733" name="Equation" r:id="rId5" imgW="1892160" imgH="228600" progId="Equation.DSMT4">
                  <p:embed/>
                </p:oleObj>
              </mc:Choice>
              <mc:Fallback>
                <p:oleObj name="Equation" r:id="rId5" imgW="1892160" imgH="228600" progId="Equation.DSMT4">
                  <p:embed/>
                  <p:pic>
                    <p:nvPicPr>
                      <p:cNvPr id="16" name="Object 15"/>
                      <p:cNvPicPr/>
                      <p:nvPr/>
                    </p:nvPicPr>
                    <p:blipFill>
                      <a:blip r:embed="rId6"/>
                      <a:stretch>
                        <a:fillRect/>
                      </a:stretch>
                    </p:blipFill>
                    <p:spPr>
                      <a:xfrm>
                        <a:off x="1233945" y="2967628"/>
                        <a:ext cx="3613090" cy="436483"/>
                      </a:xfrm>
                      <a:prstGeom prst="rect">
                        <a:avLst/>
                      </a:prstGeom>
                    </p:spPr>
                  </p:pic>
                </p:oleObj>
              </mc:Fallback>
            </mc:AlternateContent>
          </a:graphicData>
        </a:graphic>
      </p:graphicFrame>
      <p:sp>
        <p:nvSpPr>
          <p:cNvPr id="8" name="Content Placeholder 7"/>
          <p:cNvSpPr>
            <a:spLocks noGrp="1"/>
          </p:cNvSpPr>
          <p:nvPr>
            <p:ph sz="quarter" idx="16"/>
          </p:nvPr>
        </p:nvSpPr>
        <p:spPr>
          <a:xfrm>
            <a:off x="4937980" y="2979542"/>
            <a:ext cx="3748820" cy="428955"/>
          </a:xfrm>
        </p:spPr>
        <p:txBody>
          <a:bodyPr/>
          <a:lstStyle/>
          <a:p>
            <a:pPr marL="0" indent="0">
              <a:buNone/>
            </a:pPr>
            <a:r>
              <a:rPr lang="en-US" altLang="en-US" sz="2600" dirty="0"/>
              <a:t>(losing two 4</a:t>
            </a:r>
            <a:r>
              <a:rPr lang="en-US" altLang="en-US" sz="2600" i="1" dirty="0"/>
              <a:t>s </a:t>
            </a:r>
            <a:r>
              <a:rPr lang="en-US" altLang="en-US" sz="2600" dirty="0"/>
              <a:t>electrons).</a:t>
            </a:r>
          </a:p>
        </p:txBody>
      </p:sp>
      <p:sp>
        <p:nvSpPr>
          <p:cNvPr id="10" name="Content Placeholder 9"/>
          <p:cNvSpPr>
            <a:spLocks noGrp="1"/>
          </p:cNvSpPr>
          <p:nvPr>
            <p:ph sz="quarter" idx="18"/>
          </p:nvPr>
        </p:nvSpPr>
        <p:spPr>
          <a:xfrm>
            <a:off x="457200" y="3507175"/>
            <a:ext cx="7162800" cy="428704"/>
          </a:xfrm>
        </p:spPr>
        <p:txBody>
          <a:bodyPr/>
          <a:lstStyle/>
          <a:p>
            <a:r>
              <a:rPr lang="en-US" altLang="en-US" sz="2600" dirty="0"/>
              <a:t>Anions: The electron configurations are filled to</a:t>
            </a:r>
            <a:endParaRPr lang="en-IN" sz="2600" dirty="0"/>
          </a:p>
        </p:txBody>
      </p:sp>
      <p:graphicFrame>
        <p:nvGraphicFramePr>
          <p:cNvPr id="18" name="Object 17" descr="N s 2, n p 6"/>
          <p:cNvGraphicFramePr>
            <a:graphicFrameLocks noChangeAspect="1"/>
          </p:cNvGraphicFramePr>
          <p:nvPr>
            <p:extLst>
              <p:ext uri="{D42A27DB-BD31-4B8C-83A1-F6EECF244321}">
                <p14:modId xmlns:p14="http://schemas.microsoft.com/office/powerpoint/2010/main" val="670110146"/>
              </p:ext>
            </p:extLst>
          </p:nvPr>
        </p:nvGraphicFramePr>
        <p:xfrm>
          <a:off x="7639808" y="3497590"/>
          <a:ext cx="1050996" cy="450195"/>
        </p:xfrm>
        <a:graphic>
          <a:graphicData uri="http://schemas.openxmlformats.org/presentationml/2006/ole">
            <mc:AlternateContent xmlns:mc="http://schemas.openxmlformats.org/markup-compatibility/2006">
              <mc:Choice xmlns:v="urn:schemas-microsoft-com:vml" Requires="v">
                <p:oleObj spid="_x0000_s15734" name="Equation" r:id="rId7" imgW="533160" imgH="228600" progId="Equation.DSMT4">
                  <p:embed/>
                </p:oleObj>
              </mc:Choice>
              <mc:Fallback>
                <p:oleObj name="Equation" r:id="rId7" imgW="533160" imgH="228600" progId="Equation.DSMT4">
                  <p:embed/>
                  <p:pic>
                    <p:nvPicPr>
                      <p:cNvPr id="17" name="Object 16"/>
                      <p:cNvPicPr/>
                      <p:nvPr/>
                    </p:nvPicPr>
                    <p:blipFill>
                      <a:blip r:embed="rId8"/>
                      <a:stretch>
                        <a:fillRect/>
                      </a:stretch>
                    </p:blipFill>
                    <p:spPr>
                      <a:xfrm>
                        <a:off x="7639808" y="3497590"/>
                        <a:ext cx="1050996" cy="450195"/>
                      </a:xfrm>
                      <a:prstGeom prst="rect">
                        <a:avLst/>
                      </a:prstGeom>
                    </p:spPr>
                  </p:pic>
                </p:oleObj>
              </mc:Fallback>
            </mc:AlternateContent>
          </a:graphicData>
        </a:graphic>
      </p:graphicFrame>
      <p:sp>
        <p:nvSpPr>
          <p:cNvPr id="12" name="Content Placeholder 11"/>
          <p:cNvSpPr>
            <a:spLocks noGrp="1"/>
          </p:cNvSpPr>
          <p:nvPr>
            <p:ph sz="quarter" idx="20"/>
          </p:nvPr>
        </p:nvSpPr>
        <p:spPr>
          <a:xfrm>
            <a:off x="685800" y="3999710"/>
            <a:ext cx="1886148" cy="406730"/>
          </a:xfrm>
        </p:spPr>
        <p:txBody>
          <a:bodyPr/>
          <a:lstStyle/>
          <a:p>
            <a:pPr marL="0" indent="0">
              <a:buNone/>
            </a:pPr>
            <a:r>
              <a:rPr lang="en-US" altLang="en-US" sz="2600" dirty="0"/>
              <a:t>for example,</a:t>
            </a:r>
            <a:endParaRPr lang="en-IN" sz="2600" dirty="0"/>
          </a:p>
        </p:txBody>
      </p:sp>
      <p:graphicFrame>
        <p:nvGraphicFramePr>
          <p:cNvPr id="19" name="Object 18" descr="F, minus"/>
          <p:cNvGraphicFramePr>
            <a:graphicFrameLocks noChangeAspect="1"/>
          </p:cNvGraphicFramePr>
          <p:nvPr>
            <p:extLst>
              <p:ext uri="{D42A27DB-BD31-4B8C-83A1-F6EECF244321}">
                <p14:modId xmlns:p14="http://schemas.microsoft.com/office/powerpoint/2010/main" val="3628481973"/>
              </p:ext>
            </p:extLst>
          </p:nvPr>
        </p:nvGraphicFramePr>
        <p:xfrm>
          <a:off x="2599879" y="4014892"/>
          <a:ext cx="371042" cy="371042"/>
        </p:xfrm>
        <a:graphic>
          <a:graphicData uri="http://schemas.openxmlformats.org/presentationml/2006/ole">
            <mc:AlternateContent xmlns:mc="http://schemas.openxmlformats.org/markup-compatibility/2006">
              <mc:Choice xmlns:v="urn:schemas-microsoft-com:vml" Requires="v">
                <p:oleObj spid="_x0000_s15735" name="Equation" r:id="rId9" imgW="190440" imgH="190440" progId="Equation.DSMT4">
                  <p:embed/>
                </p:oleObj>
              </mc:Choice>
              <mc:Fallback>
                <p:oleObj name="Equation" r:id="rId9" imgW="190440" imgH="190440" progId="Equation.DSMT4">
                  <p:embed/>
                  <p:pic>
                    <p:nvPicPr>
                      <p:cNvPr id="18" name="Object 17"/>
                      <p:cNvPicPr/>
                      <p:nvPr/>
                    </p:nvPicPr>
                    <p:blipFill>
                      <a:blip r:embed="rId10"/>
                      <a:stretch>
                        <a:fillRect/>
                      </a:stretch>
                    </p:blipFill>
                    <p:spPr>
                      <a:xfrm>
                        <a:off x="2599879" y="4014892"/>
                        <a:ext cx="371042" cy="371042"/>
                      </a:xfrm>
                      <a:prstGeom prst="rect">
                        <a:avLst/>
                      </a:prstGeom>
                    </p:spPr>
                  </p:pic>
                </p:oleObj>
              </mc:Fallback>
            </mc:AlternateContent>
          </a:graphicData>
        </a:graphic>
      </p:graphicFrame>
      <p:sp>
        <p:nvSpPr>
          <p:cNvPr id="13" name="Content Placeholder 12"/>
          <p:cNvSpPr>
            <a:spLocks noGrp="1"/>
          </p:cNvSpPr>
          <p:nvPr>
            <p:ph sz="quarter" idx="21"/>
          </p:nvPr>
        </p:nvSpPr>
        <p:spPr>
          <a:xfrm>
            <a:off x="3024325" y="4024538"/>
            <a:ext cx="303076" cy="354194"/>
          </a:xfrm>
        </p:spPr>
        <p:txBody>
          <a:bodyPr/>
          <a:lstStyle/>
          <a:p>
            <a:pPr marL="0" indent="0">
              <a:buNone/>
            </a:pPr>
            <a:r>
              <a:rPr lang="en-US" altLang="en-US" sz="2600" dirty="0"/>
              <a:t>is</a:t>
            </a:r>
            <a:endParaRPr lang="en-IN" sz="2600" dirty="0"/>
          </a:p>
        </p:txBody>
      </p:sp>
      <p:graphicFrame>
        <p:nvGraphicFramePr>
          <p:cNvPr id="20" name="Object 19" descr="1 s 2, 2 s 2, 2 p 6"/>
          <p:cNvGraphicFramePr>
            <a:graphicFrameLocks noChangeAspect="1"/>
          </p:cNvGraphicFramePr>
          <p:nvPr>
            <p:extLst>
              <p:ext uri="{D42A27DB-BD31-4B8C-83A1-F6EECF244321}">
                <p14:modId xmlns:p14="http://schemas.microsoft.com/office/powerpoint/2010/main" val="495825008"/>
              </p:ext>
            </p:extLst>
          </p:nvPr>
        </p:nvGraphicFramePr>
        <p:xfrm>
          <a:off x="3357527" y="4009836"/>
          <a:ext cx="1399091" cy="449709"/>
        </p:xfrm>
        <a:graphic>
          <a:graphicData uri="http://schemas.openxmlformats.org/presentationml/2006/ole">
            <mc:AlternateContent xmlns:mc="http://schemas.openxmlformats.org/markup-compatibility/2006">
              <mc:Choice xmlns:v="urn:schemas-microsoft-com:vml" Requires="v">
                <p:oleObj spid="_x0000_s15736" name="Equation" r:id="rId11" imgW="711000" imgH="228600" progId="Equation.DSMT4">
                  <p:embed/>
                </p:oleObj>
              </mc:Choice>
              <mc:Fallback>
                <p:oleObj name="Equation" r:id="rId11" imgW="711000" imgH="228600" progId="Equation.DSMT4">
                  <p:embed/>
                  <p:pic>
                    <p:nvPicPr>
                      <p:cNvPr id="17" name="Object 16"/>
                      <p:cNvPicPr/>
                      <p:nvPr/>
                    </p:nvPicPr>
                    <p:blipFill>
                      <a:blip r:embed="rId12"/>
                      <a:stretch>
                        <a:fillRect/>
                      </a:stretch>
                    </p:blipFill>
                    <p:spPr>
                      <a:xfrm>
                        <a:off x="3357527" y="4009836"/>
                        <a:ext cx="1399091" cy="449709"/>
                      </a:xfrm>
                      <a:prstGeom prst="rect">
                        <a:avLst/>
                      </a:prstGeom>
                    </p:spPr>
                  </p:pic>
                </p:oleObj>
              </mc:Fallback>
            </mc:AlternateContent>
          </a:graphicData>
        </a:graphic>
      </p:graphicFrame>
      <p:sp>
        <p:nvSpPr>
          <p:cNvPr id="14" name="Content Placeholder 13"/>
          <p:cNvSpPr>
            <a:spLocks noGrp="1"/>
          </p:cNvSpPr>
          <p:nvPr>
            <p:ph sz="quarter" idx="22"/>
          </p:nvPr>
        </p:nvSpPr>
        <p:spPr>
          <a:xfrm>
            <a:off x="4786744" y="4021821"/>
            <a:ext cx="3893705" cy="412929"/>
          </a:xfrm>
        </p:spPr>
        <p:txBody>
          <a:bodyPr/>
          <a:lstStyle/>
          <a:p>
            <a:pPr marL="0" indent="0">
              <a:buNone/>
            </a:pPr>
            <a:r>
              <a:rPr lang="en-US" altLang="en-US" sz="2600" dirty="0"/>
              <a:t>(gaining one electron in</a:t>
            </a:r>
          </a:p>
        </p:txBody>
      </p:sp>
      <p:sp>
        <p:nvSpPr>
          <p:cNvPr id="15" name="Content Placeholder 14"/>
          <p:cNvSpPr>
            <a:spLocks noGrp="1"/>
          </p:cNvSpPr>
          <p:nvPr>
            <p:ph sz="quarter" idx="23"/>
          </p:nvPr>
        </p:nvSpPr>
        <p:spPr>
          <a:xfrm>
            <a:off x="685800" y="4494749"/>
            <a:ext cx="8001000" cy="439779"/>
          </a:xfrm>
        </p:spPr>
        <p:txBody>
          <a:bodyPr/>
          <a:lstStyle/>
          <a:p>
            <a:pPr marL="0" indent="0">
              <a:buNone/>
            </a:pPr>
            <a:r>
              <a:rPr lang="en-US" altLang="en-US" sz="2600" dirty="0"/>
              <a:t>2</a:t>
            </a:r>
            <a:r>
              <a:rPr lang="en-US" altLang="en-US" sz="2600" i="1" dirty="0"/>
              <a:t>p</a:t>
            </a:r>
            <a:r>
              <a:rPr lang="en-US" altLang="en-US" sz="2600" dirty="0"/>
              <a:t>).</a:t>
            </a:r>
          </a:p>
        </p:txBody>
      </p:sp>
    </p:spTree>
    <p:extLst>
      <p:ext uri="{BB962C8B-B14F-4D97-AF65-F5344CB8AC3E}">
        <p14:creationId xmlns:p14="http://schemas.microsoft.com/office/powerpoint/2010/main" val="2723756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Electron Affinity</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1"/>
            <a:ext cx="8229600" cy="838200"/>
          </a:xfrm>
        </p:spPr>
        <p:txBody>
          <a:bodyPr/>
          <a:lstStyle/>
          <a:p>
            <a:r>
              <a:rPr lang="en-US" altLang="en-US" sz="2600" b="1" dirty="0"/>
              <a:t>Electron affinity</a:t>
            </a:r>
            <a:r>
              <a:rPr lang="en-US" altLang="en-US" sz="2600" dirty="0"/>
              <a:t> is the energy change accompanying the addition of an electron to a gaseous atom:</a:t>
            </a:r>
          </a:p>
        </p:txBody>
      </p:sp>
      <p:graphicFrame>
        <p:nvGraphicFramePr>
          <p:cNvPr id="5" name="Object 4" descr="C l plus e, minus, yields C l, minus"/>
          <p:cNvGraphicFramePr>
            <a:graphicFrameLocks noChangeAspect="1"/>
          </p:cNvGraphicFramePr>
          <p:nvPr>
            <p:extLst>
              <p:ext uri="{D42A27DB-BD31-4B8C-83A1-F6EECF244321}">
                <p14:modId xmlns:p14="http://schemas.microsoft.com/office/powerpoint/2010/main" val="3747754576"/>
              </p:ext>
            </p:extLst>
          </p:nvPr>
        </p:nvGraphicFramePr>
        <p:xfrm>
          <a:off x="3484301" y="2604607"/>
          <a:ext cx="2175396" cy="464090"/>
        </p:xfrm>
        <a:graphic>
          <a:graphicData uri="http://schemas.openxmlformats.org/presentationml/2006/ole">
            <mc:AlternateContent xmlns:mc="http://schemas.openxmlformats.org/markup-compatibility/2006">
              <mc:Choice xmlns:v="urn:schemas-microsoft-com:vml" Requires="v">
                <p:oleObj spid="_x0000_s16458" name="Equation" r:id="rId3" imgW="952200" imgH="203040" progId="Equation.DSMT4">
                  <p:embed/>
                </p:oleObj>
              </mc:Choice>
              <mc:Fallback>
                <p:oleObj name="Equation" r:id="rId3" imgW="952200" imgH="203040" progId="Equation.DSMT4">
                  <p:embed/>
                  <p:pic>
                    <p:nvPicPr>
                      <p:cNvPr id="0" name=""/>
                      <p:cNvPicPr/>
                      <p:nvPr/>
                    </p:nvPicPr>
                    <p:blipFill>
                      <a:blip r:embed="rId4"/>
                      <a:stretch>
                        <a:fillRect/>
                      </a:stretch>
                    </p:blipFill>
                    <p:spPr>
                      <a:xfrm>
                        <a:off x="3484301" y="2604607"/>
                        <a:ext cx="2175396" cy="464090"/>
                      </a:xfrm>
                      <a:prstGeom prst="rect">
                        <a:avLst/>
                      </a:prstGeom>
                    </p:spPr>
                  </p:pic>
                </p:oleObj>
              </mc:Fallback>
            </mc:AlternateContent>
          </a:graphicData>
        </a:graphic>
      </p:graphicFrame>
      <p:sp>
        <p:nvSpPr>
          <p:cNvPr id="4" name="Content Placeholder 3"/>
          <p:cNvSpPr>
            <a:spLocks noGrp="1"/>
          </p:cNvSpPr>
          <p:nvPr>
            <p:ph idx="13"/>
          </p:nvPr>
        </p:nvSpPr>
        <p:spPr>
          <a:xfrm>
            <a:off x="457200" y="3241968"/>
            <a:ext cx="8229600" cy="838200"/>
          </a:xfrm>
        </p:spPr>
        <p:txBody>
          <a:bodyPr/>
          <a:lstStyle/>
          <a:p>
            <a:r>
              <a:rPr lang="en-US" altLang="en-US" sz="2600" dirty="0">
                <a:cs typeface="Arial" charset="0"/>
                <a:sym typeface="Symbol" pitchFamily="18" charset="2"/>
              </a:rPr>
              <a:t>It is typically </a:t>
            </a:r>
            <a:r>
              <a:rPr lang="en-US" altLang="en-US" sz="2600" b="1" dirty="0">
                <a:cs typeface="Arial" charset="0"/>
                <a:sym typeface="Symbol" pitchFamily="18" charset="2"/>
              </a:rPr>
              <a:t>exothermic</a:t>
            </a:r>
            <a:r>
              <a:rPr lang="en-US" altLang="en-US" sz="2600" dirty="0">
                <a:cs typeface="Arial" charset="0"/>
                <a:sym typeface="Symbol" pitchFamily="18" charset="2"/>
              </a:rPr>
              <a:t>, so, for most</a:t>
            </a:r>
            <a:r>
              <a:rPr lang="en-US" altLang="en-US" sz="2600" baseline="0" dirty="0">
                <a:cs typeface="Arial" charset="0"/>
                <a:sym typeface="Symbol" pitchFamily="18" charset="2"/>
              </a:rPr>
              <a:t> </a:t>
            </a:r>
            <a:r>
              <a:rPr lang="en-US" altLang="en-US" sz="2600" dirty="0">
                <a:cs typeface="Arial" charset="0"/>
                <a:sym typeface="Symbol" pitchFamily="18" charset="2"/>
              </a:rPr>
              <a:t>elements, it is negative!</a:t>
            </a:r>
          </a:p>
        </p:txBody>
      </p:sp>
    </p:spTree>
    <p:extLst>
      <p:ext uri="{BB962C8B-B14F-4D97-AF65-F5344CB8AC3E}">
        <p14:creationId xmlns:p14="http://schemas.microsoft.com/office/powerpoint/2010/main" val="1736286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latin typeface="Times New Roman" panose="02020603050405020304" pitchFamily="18" charset="0"/>
              </a:rPr>
              <a:t>Development of the Periodic Table</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1108334"/>
          </a:xfrm>
        </p:spPr>
        <p:txBody>
          <a:bodyPr/>
          <a:lstStyle/>
          <a:p>
            <a:r>
              <a:rPr lang="en-US" altLang="en-US" sz="2400" dirty="0"/>
              <a:t>Dmitri Mendeleev and Lothar Meyer independently came to the same conclusion about how elements should be grouped.</a:t>
            </a:r>
          </a:p>
        </p:txBody>
      </p:sp>
      <p:pic>
        <p:nvPicPr>
          <p:cNvPr id="5" name="Picture 3" descr="A periodic table is shown with the elements colored by era of discovery. The eras in which elements were discovered are summarized in the following list. The following list provides the Era of discovery, Elements for the data. Item 1. Era of discovery, Ancient times, 9 elements. Elements, C, S, F e, C u, Ay g, S n, Ay u, H g, P b. Item 2. Era of discovery, Middle Ages to 1700, 6 elements. Elements, P, Z n, Ay s, S b, P t, B i. Item 3. Era of discovery, 1735 to 1843, 42 elements. Elements, H, L i, B e, B, N, O, F, N ay, M g, Ay l, S i, C l, K, C ay, T i, V, C r, M n, C o, N i, S e, B r, S r, Y, Z r, N b, M o, R h, P d, C d, T e, I, B ay, C e, T b, E r, T ay, W, O s, I r, T h, U. Item 4. Era of discovery, 18 43 to 18 86, 8 elements. Elements, H e, S c, G ay, G e, R b, R u, I n, C s, L ay, P r, N d, S m, G d, D y, H o, T m, Y b, T l. Item 5. Era of discovery, 18 94 to 19 18, 11 elements. Elements, N e, Ay r, K r, X e, E u, L u, P o, R n, R ay, A c, P ay. Item 6. Era of discovery, 19 23 to 1961, 17 elements. Elements, T c, P m, H f, R e, Ay t, Fr, N p, P u, Ay m, C m, B k, C f, E s, F m, M d, N o, L r. Item 7. Era of discovery, 19 65 to present, 15 elements. Elements, R f, D b, S g, B h, Hs, M t, D s, R g, C n, U u t, F l, U u p, L v, U u s, U u 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024" y="2845331"/>
            <a:ext cx="5901953" cy="34735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21747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General Trend in Electron Affinity</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3733800" cy="3733800"/>
          </a:xfrm>
        </p:spPr>
        <p:txBody>
          <a:bodyPr/>
          <a:lstStyle/>
          <a:p>
            <a:pPr>
              <a:defRPr/>
            </a:pPr>
            <a:r>
              <a:rPr lang="en-US" altLang="en-US" sz="1800" dirty="0">
                <a:cs typeface="Arial" charset="0"/>
                <a:sym typeface="Symbol" pitchFamily="18" charset="2"/>
              </a:rPr>
              <a:t>Not much change in a group.</a:t>
            </a:r>
          </a:p>
          <a:p>
            <a:pPr>
              <a:defRPr/>
            </a:pPr>
            <a:r>
              <a:rPr lang="en-US" altLang="en-US" sz="1800" dirty="0">
                <a:cs typeface="Arial" charset="0"/>
                <a:sym typeface="Symbol" pitchFamily="18" charset="2"/>
              </a:rPr>
              <a:t>Across a period, it generally increases.</a:t>
            </a:r>
            <a:r>
              <a:rPr lang="en-US" altLang="en-US" sz="1800" baseline="0" dirty="0">
                <a:cs typeface="Arial" charset="0"/>
                <a:sym typeface="Symbol" pitchFamily="18" charset="2"/>
              </a:rPr>
              <a:t> </a:t>
            </a:r>
            <a:r>
              <a:rPr lang="en-US" altLang="en-US" sz="1800" b="1" dirty="0">
                <a:cs typeface="Arial" charset="0"/>
                <a:sym typeface="Symbol" pitchFamily="18" charset="2"/>
              </a:rPr>
              <a:t>Three</a:t>
            </a:r>
            <a:r>
              <a:rPr lang="en-US" altLang="en-US" sz="1800" dirty="0">
                <a:cs typeface="Arial" charset="0"/>
                <a:sym typeface="Symbol" pitchFamily="18" charset="2"/>
              </a:rPr>
              <a:t> notable exceptions include the following:</a:t>
            </a:r>
          </a:p>
          <a:p>
            <a:pPr marL="720725" lvl="1" indent="-320675">
              <a:buFont typeface="+mj-lt"/>
              <a:buAutoNum type="arabicParenR"/>
              <a:defRPr/>
            </a:pPr>
            <a:r>
              <a:rPr lang="en-US" altLang="en-US" sz="1800" dirty="0">
                <a:cs typeface="Arial" charset="0"/>
                <a:sym typeface="Symbol" pitchFamily="18" charset="2"/>
              </a:rPr>
              <a:t>Group 2A: </a:t>
            </a:r>
            <a:r>
              <a:rPr lang="en-US" altLang="en-US" sz="1800" i="1" dirty="0">
                <a:cs typeface="Arial" charset="0"/>
                <a:sym typeface="Symbol" pitchFamily="18" charset="2"/>
              </a:rPr>
              <a:t>s</a:t>
            </a:r>
            <a:r>
              <a:rPr lang="en-US" altLang="en-US" sz="1800" dirty="0">
                <a:cs typeface="Arial" charset="0"/>
                <a:sym typeface="Symbol" pitchFamily="18" charset="2"/>
              </a:rPr>
              <a:t> sublevel is full!</a:t>
            </a:r>
          </a:p>
          <a:p>
            <a:pPr marL="720725" lvl="1" indent="-320675">
              <a:buFont typeface="+mj-lt"/>
              <a:buAutoNum type="arabicParenR"/>
              <a:defRPr/>
            </a:pPr>
            <a:r>
              <a:rPr lang="en-US" altLang="en-US" sz="1800" dirty="0">
                <a:cs typeface="Arial" charset="0"/>
                <a:sym typeface="Symbol" pitchFamily="18" charset="2"/>
              </a:rPr>
              <a:t>Group 5A: </a:t>
            </a:r>
            <a:r>
              <a:rPr lang="en-US" altLang="en-US" sz="1800" i="1" dirty="0">
                <a:cs typeface="Arial" charset="0"/>
                <a:sym typeface="Symbol" pitchFamily="18" charset="2"/>
              </a:rPr>
              <a:t>p</a:t>
            </a:r>
            <a:r>
              <a:rPr lang="en-US" altLang="en-US" sz="1800" dirty="0">
                <a:cs typeface="Arial" charset="0"/>
                <a:sym typeface="Symbol" pitchFamily="18" charset="2"/>
              </a:rPr>
              <a:t> sublevel is half-full!</a:t>
            </a:r>
          </a:p>
          <a:p>
            <a:pPr marL="720725" lvl="1" indent="-320675">
              <a:buFont typeface="+mj-lt"/>
              <a:buAutoNum type="arabicParenR"/>
              <a:defRPr/>
            </a:pPr>
            <a:r>
              <a:rPr lang="en-US" altLang="en-US" sz="1800" dirty="0">
                <a:cs typeface="Arial" charset="0"/>
                <a:sym typeface="Symbol" pitchFamily="18" charset="2"/>
              </a:rPr>
              <a:t>Group 8A: </a:t>
            </a:r>
            <a:r>
              <a:rPr lang="en-US" altLang="en-US" sz="1800" i="1" dirty="0">
                <a:cs typeface="Arial" charset="0"/>
                <a:sym typeface="Symbol" pitchFamily="18" charset="2"/>
              </a:rPr>
              <a:t>p</a:t>
            </a:r>
            <a:r>
              <a:rPr lang="en-US" altLang="en-US" sz="1800" dirty="0">
                <a:cs typeface="Arial" charset="0"/>
                <a:sym typeface="Symbol" pitchFamily="18" charset="2"/>
              </a:rPr>
              <a:t> sublevel is full!</a:t>
            </a:r>
          </a:p>
          <a:p>
            <a:pPr marL="400050" lvl="1" indent="0">
              <a:buNone/>
              <a:defRPr/>
            </a:pPr>
            <a:r>
              <a:rPr lang="en-US" altLang="en-US" sz="1800" dirty="0">
                <a:cs typeface="Arial" charset="0"/>
                <a:sym typeface="Symbol" pitchFamily="18" charset="2"/>
              </a:rPr>
              <a:t>*Note: The electron affinity for many of these elements is</a:t>
            </a:r>
            <a:endParaRPr lang="en-US" sz="1800" dirty="0"/>
          </a:p>
        </p:txBody>
      </p:sp>
      <p:sp>
        <p:nvSpPr>
          <p:cNvPr id="5" name="Content Placeholder 4"/>
          <p:cNvSpPr>
            <a:spLocks noGrp="1"/>
          </p:cNvSpPr>
          <p:nvPr>
            <p:ph idx="13"/>
          </p:nvPr>
        </p:nvSpPr>
        <p:spPr>
          <a:xfrm>
            <a:off x="838200" y="4876800"/>
            <a:ext cx="990600" cy="304800"/>
          </a:xfrm>
        </p:spPr>
        <p:txBody>
          <a:bodyPr/>
          <a:lstStyle/>
          <a:p>
            <a:pPr marL="0" indent="0">
              <a:buNone/>
            </a:pPr>
            <a:r>
              <a:rPr lang="en-US" altLang="en-US" sz="1800" b="1" dirty="0">
                <a:cs typeface="Arial" charset="0"/>
                <a:sym typeface="Symbol" pitchFamily="18" charset="2"/>
              </a:rPr>
              <a:t>positive</a:t>
            </a:r>
            <a:endParaRPr lang="en-IN" sz="1800" dirty="0"/>
          </a:p>
        </p:txBody>
      </p:sp>
      <p:graphicFrame>
        <p:nvGraphicFramePr>
          <p:cNvPr id="6" name="Object 5" descr="(X, minus is unstable)"/>
          <p:cNvGraphicFramePr>
            <a:graphicFrameLocks noChangeAspect="1"/>
          </p:cNvGraphicFramePr>
          <p:nvPr>
            <p:extLst>
              <p:ext uri="{D42A27DB-BD31-4B8C-83A1-F6EECF244321}">
                <p14:modId xmlns:p14="http://schemas.microsoft.com/office/powerpoint/2010/main" val="908508486"/>
              </p:ext>
            </p:extLst>
          </p:nvPr>
        </p:nvGraphicFramePr>
        <p:xfrm>
          <a:off x="1731816" y="4848382"/>
          <a:ext cx="1593787" cy="333218"/>
        </p:xfrm>
        <a:graphic>
          <a:graphicData uri="http://schemas.openxmlformats.org/presentationml/2006/ole">
            <mc:AlternateContent xmlns:mc="http://schemas.openxmlformats.org/markup-compatibility/2006">
              <mc:Choice xmlns:v="urn:schemas-microsoft-com:vml" Requires="v">
                <p:oleObj spid="_x0000_s17483" name="Equation" r:id="rId3" imgW="1091880" imgH="228600" progId="Equation.DSMT4">
                  <p:embed/>
                </p:oleObj>
              </mc:Choice>
              <mc:Fallback>
                <p:oleObj name="Equation" r:id="rId3" imgW="1091880" imgH="228600" progId="Equation.DSMT4">
                  <p:embed/>
                  <p:pic>
                    <p:nvPicPr>
                      <p:cNvPr id="0" name=""/>
                      <p:cNvPicPr/>
                      <p:nvPr/>
                    </p:nvPicPr>
                    <p:blipFill>
                      <a:blip r:embed="rId4"/>
                      <a:stretch>
                        <a:fillRect/>
                      </a:stretch>
                    </p:blipFill>
                    <p:spPr>
                      <a:xfrm>
                        <a:off x="1731816" y="4848382"/>
                        <a:ext cx="1593787" cy="333218"/>
                      </a:xfrm>
                      <a:prstGeom prst="rect">
                        <a:avLst/>
                      </a:prstGeom>
                    </p:spPr>
                  </p:pic>
                </p:oleObj>
              </mc:Fallback>
            </mc:AlternateContent>
          </a:graphicData>
        </a:graphic>
      </p:graphicFrame>
      <p:pic>
        <p:nvPicPr>
          <p:cNvPr id="4" name="Picture 3" descr="A section of the periodic table shows electron affinities for select groups. The figure is described in the following list, which provides the period, row, group 1 Ay to 8 Ay for the data. Item 1. Period, item, 1. Group 1 Ay, H minus 73. Group 8 Ay, H e Greater than 0. Item 2. Period, item, 2. Group 1 Ay, L i  60. Group 1 Ay, B e Greater than 0. Group 3 Ay, B minus 27. Group 4 Ay, C minus 122. Group 5 Ay, N Greater than 0. Group 6 Ay, O minus 141. Group 7 Ay, F minus 328. Group 8 Ay, N e Greater than 0. Item 3. Period, item, 3. Group 1 Ay, N ay minus 53. Group 1 Ay, M g Greater than 0. Group 3 Ay, Al y minus 43. Group 4 Ay, S i minus 134. Group 5 Ay, P minus 72. Group 6 Ay, S minus 200. Group 7 Ay, C l minus 349. Group 8 Ay, Ay r Greater than 0. Item 4. Period, item, 4. Group 1 Ay, K minus 48. Group 1 Ay, C ay minus 2. Group 3 Ay, G ay minus 30. Group 4 Ay, G e minus 119. Group 5 Ay, Ay s minus 78. Group 6 Ay, S e 195. Group 7 Ay, B r minus 325. Group 8 Ay, K r Greater than 0. Item 5. Period, item, 5. Group 1 Ay, R b minus 7. Group 1 Ay, S r minus 5. Group 3 Ay, I n minus 30. Group 4 Ay, S n minus 107. Group 5 Ay, S b minus 103. Group 6 Ay, T e minus 190. Group 7 Ay, I minus 295. Group 8 Ay, X e Greater than 0.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1363" y="1752600"/>
            <a:ext cx="4335437" cy="27186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40854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Metal, Nonmetals, and Metalloids</a:t>
            </a:r>
            <a:endParaRPr lang="en-IN" dirty="0">
              <a:latin typeface="Times New Roman" panose="02020603050405020304" pitchFamily="18" charset="0"/>
            </a:endParaRPr>
          </a:p>
        </p:txBody>
      </p:sp>
      <p:pic>
        <p:nvPicPr>
          <p:cNvPr id="4" name="Picture 3" descr="A periodic table shows that metallic character energy increases moving down the columns and left across the rows. Nonmetals are: H, H e, C, N, O, F, N e, P, S, C l, Ay r, S e, B r, K r, I, X e, At, R n, and O g.  Metalloids are: B, S i, G e, Ay s, S b, and T e.  The rest of the elements are metal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06" y="1752455"/>
            <a:ext cx="7720988" cy="44006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23751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Metals Differ from Nonmetals</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1600200"/>
          </a:xfrm>
        </p:spPr>
        <p:txBody>
          <a:bodyPr/>
          <a:lstStyle/>
          <a:p>
            <a:r>
              <a:rPr lang="en-US" altLang="en-US" sz="2600" dirty="0"/>
              <a:t>Metals tend to form cations.</a:t>
            </a:r>
          </a:p>
          <a:p>
            <a:r>
              <a:rPr lang="en-US" altLang="en-US" sz="2600" dirty="0"/>
              <a:t>Nonmetals tend to form anions.</a:t>
            </a:r>
          </a:p>
          <a:p>
            <a:r>
              <a:rPr lang="en-US" altLang="en-US" sz="2600" dirty="0"/>
              <a:t>Note the special property of hydrogen.</a:t>
            </a:r>
          </a:p>
        </p:txBody>
      </p:sp>
      <p:pic>
        <p:nvPicPr>
          <p:cNvPr id="4" name="Picture 3" descr="An abbreviated periodic table is shown, with different oxidation states for elements in different groups.  The abbreviated table is described in the following list, arranged by group and characteristics, elements for the data. Item 1. Group and characteristics, 1 Ay, metals. Elements, H plus, Li plus, N ay plus, K plus, R b plus, C s plus. Item 2. Group and characteristics, 2 Ay, metals. Elements, M g 2 plus, Ca2 plus, S r 2 plus, B ay 2 plus. Item 3. Group and characteristics, Transition metals. Elements, S c 3 plus, Y 3 plus, L u 3 plus, T i 4 plus, Z r 4 plus, H f 4 plus, V 4 plus, V 5 plus, C r 3 plus, M n 2 plus, M n 4 plus, F e 2 plus, F e 3 plus, C o 2plus, C o 3 plus, N i 2 plus, P d 2 plus, P t 2plus, C u plus, C u 2 plus, Ay g plus, Ay u plus, Ay u 3 plus, Z n 2 plus, C d 2 plus, H g 2 plus, H g 22 plus. Item 4. Group and characteristics, 3 Ay, metals. Elements, Ay l 3 plus. Item 5. Group and characteristics, 4 Ay, metals. Elements, S n 2 plus, S n 4 plus, P b 3 minus, P b 4 plus. Item 6. Group and characteristics, 5 Ay, nonmetals. Elements, N 3 minus, P 3 minus. Item 7. Group and characteristics, 5 Ay, metals. Elements, S b 3 plus, S b 5 plus, B i 3 plus, B i 5plus. Item 8. Group and characteristics, 6 Ay, nonmetals. Elements, O 2 minus, S 2 minus, S e 2 minus, T e 2 minus. Item 9. Group and characteristics, 7 Ay, nonmetals. Elements, H minus, F minus, C l minus, B r minus, I minus. Item 10. Group and characteristics, 8 Ay. Elements, Noble gas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06" y="3347810"/>
            <a:ext cx="7720988" cy="28524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46275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Metals</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2819400"/>
          </a:xfrm>
        </p:spPr>
        <p:txBody>
          <a:bodyPr/>
          <a:lstStyle/>
          <a:p>
            <a:pPr>
              <a:buFont typeface="Arial"/>
              <a:buChar char="•"/>
            </a:pPr>
            <a:r>
              <a:rPr lang="en-US" altLang="en-US" sz="2000" dirty="0"/>
              <a:t>Most of the elements in nature are metals.</a:t>
            </a:r>
          </a:p>
          <a:p>
            <a:pPr>
              <a:buFont typeface="Arial"/>
              <a:buChar char="•"/>
            </a:pPr>
            <a:r>
              <a:rPr lang="en-US" altLang="en-US" sz="2000" dirty="0"/>
              <a:t>Properties of metals:</a:t>
            </a:r>
          </a:p>
          <a:p>
            <a:pPr lvl="1">
              <a:buFont typeface="Lucida Grande"/>
              <a:buChar char="–"/>
            </a:pPr>
            <a:r>
              <a:rPr lang="en-US" altLang="en-US" sz="2000" dirty="0"/>
              <a:t>Shiny luster</a:t>
            </a:r>
          </a:p>
          <a:p>
            <a:pPr lvl="1">
              <a:buFont typeface="Lucida Grande"/>
              <a:buChar char="–"/>
            </a:pPr>
            <a:r>
              <a:rPr lang="en-US" altLang="en-US" sz="2000" dirty="0"/>
              <a:t>Conduct heat and electricity</a:t>
            </a:r>
          </a:p>
          <a:p>
            <a:pPr lvl="1">
              <a:buFont typeface="Lucida Grande"/>
              <a:buChar char="–"/>
            </a:pPr>
            <a:r>
              <a:rPr lang="en-US" altLang="en-US" sz="2000" dirty="0"/>
              <a:t>Malleable and ductile</a:t>
            </a:r>
          </a:p>
          <a:p>
            <a:pPr lvl="1">
              <a:buFont typeface="Lucida Grande"/>
              <a:buChar char="–"/>
            </a:pPr>
            <a:r>
              <a:rPr lang="en-US" altLang="en-US" sz="2000" dirty="0"/>
              <a:t>Solids at room temperature (except mercury)</a:t>
            </a:r>
          </a:p>
          <a:p>
            <a:pPr lvl="1">
              <a:buFont typeface="Lucida Grande"/>
              <a:buChar char="–"/>
            </a:pPr>
            <a:r>
              <a:rPr lang="en-US" altLang="en-US" sz="2000" dirty="0"/>
              <a:t>Low ionization energies/form cations easily</a:t>
            </a:r>
          </a:p>
        </p:txBody>
      </p:sp>
      <p:pic>
        <p:nvPicPr>
          <p:cNvPr id="5" name="Picture 4" descr="A photograph shows a piece of thin, crinkly gold foi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2184" y="4492294"/>
            <a:ext cx="1958102" cy="1918945"/>
          </a:xfrm>
          <a:prstGeom prst="rect">
            <a:avLst/>
          </a:prstGeom>
        </p:spPr>
      </p:pic>
    </p:spTree>
    <p:extLst>
      <p:ext uri="{BB962C8B-B14F-4D97-AF65-F5344CB8AC3E}">
        <p14:creationId xmlns:p14="http://schemas.microsoft.com/office/powerpoint/2010/main" val="1433286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Metal Chemistry</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1371600"/>
          </a:xfrm>
        </p:spPr>
        <p:txBody>
          <a:bodyPr/>
          <a:lstStyle/>
          <a:p>
            <a:r>
              <a:rPr lang="en-US" altLang="en-US" sz="2600" dirty="0"/>
              <a:t>Compounds formed between metals and nonmetals tend to be ionic.</a:t>
            </a:r>
          </a:p>
          <a:p>
            <a:r>
              <a:rPr lang="en-US" altLang="en-US" sz="2600" dirty="0"/>
              <a:t>Metal oxides tend to be basic and react with acids.</a:t>
            </a:r>
          </a:p>
        </p:txBody>
      </p:sp>
      <p:pic>
        <p:nvPicPr>
          <p:cNvPr id="4" name="Picture 3" descr="Photographs show that nickel oxide is insoluble in water but reacts with nitric acid. The first photograph shows beakers of nitric acid, H N O 3, and water, H 2 O, as clear, colorless solutions, and powdered nickel oxide, N i O, as a dark green color. The second photograph shows that N i O is insoluble in water, water remains clear and colorless, but reacts with H N O 3 to give a green solution of the salt N i, N O 3, sub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248" y="3209733"/>
            <a:ext cx="7201505" cy="30193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91252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Nonmetals</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2362200"/>
          </a:xfrm>
        </p:spPr>
        <p:txBody>
          <a:bodyPr/>
          <a:lstStyle/>
          <a:p>
            <a:r>
              <a:rPr lang="en-US" altLang="en-US" sz="2000" dirty="0"/>
              <a:t>Nonmetals are found on the right hand side of the periodic table.</a:t>
            </a:r>
          </a:p>
          <a:p>
            <a:r>
              <a:rPr lang="en-US" altLang="en-US" sz="2000" dirty="0"/>
              <a:t>Properties of nonmetals include the following:</a:t>
            </a:r>
          </a:p>
          <a:p>
            <a:pPr marL="740664" indent="-283464">
              <a:buFont typeface="Arial" pitchFamily="34" charset="0"/>
              <a:buChar char="–"/>
            </a:pPr>
            <a:r>
              <a:rPr lang="en-US" altLang="en-US" sz="2000" dirty="0"/>
              <a:t>Solid, liquid, or gas (depends on element)</a:t>
            </a:r>
          </a:p>
          <a:p>
            <a:pPr marL="740664" indent="-283464">
              <a:buFont typeface="Arial" pitchFamily="34" charset="0"/>
              <a:buChar char="–"/>
            </a:pPr>
            <a:r>
              <a:rPr lang="en-US" altLang="en-US" sz="2000" dirty="0"/>
              <a:t>Solids are dull, brittle, poor conductors</a:t>
            </a:r>
          </a:p>
          <a:p>
            <a:pPr marL="740664" indent="-283464">
              <a:buFont typeface="Arial" pitchFamily="34" charset="0"/>
              <a:buChar char="–"/>
            </a:pPr>
            <a:r>
              <a:rPr lang="en-US" altLang="en-US" sz="2000" dirty="0"/>
              <a:t>Large negative electron affinity, so they form anions readily</a:t>
            </a:r>
          </a:p>
        </p:txBody>
      </p:sp>
      <p:pic>
        <p:nvPicPr>
          <p:cNvPr id="4" name="Picture 3" descr="A photograph shows a hammer and a yellow, chalky substance that has been broken in many piec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9023" y="4022840"/>
            <a:ext cx="3885955" cy="2409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72688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Nonmetal Chemistry</a:t>
            </a:r>
            <a:endParaRPr lang="en-IN" dirty="0">
              <a:latin typeface="Times New Roman" panose="02020603050405020304" pitchFamily="18" charset="0"/>
            </a:endParaRPr>
          </a:p>
        </p:txBody>
      </p:sp>
      <p:pic>
        <p:nvPicPr>
          <p:cNvPr id="4" name="Picture 3" descr="A photograph shows a beaker with a blue liquid.  When dry ice, solid C O 2, is added, the solution turns pale yellow and clouds of vapor for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1198" y="1677764"/>
            <a:ext cx="4741605" cy="31092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 name="Content Placeholder 2"/>
          <p:cNvSpPr>
            <a:spLocks noGrp="1"/>
          </p:cNvSpPr>
          <p:nvPr>
            <p:ph idx="1"/>
          </p:nvPr>
        </p:nvSpPr>
        <p:spPr>
          <a:xfrm>
            <a:off x="457200" y="4876800"/>
            <a:ext cx="8229600" cy="1371600"/>
          </a:xfrm>
        </p:spPr>
        <p:txBody>
          <a:bodyPr/>
          <a:lstStyle/>
          <a:p>
            <a:r>
              <a:rPr lang="en-US" altLang="en-US" sz="2600" dirty="0"/>
              <a:t>Substances containing only nonmetals are molecular compounds.</a:t>
            </a:r>
          </a:p>
          <a:p>
            <a:r>
              <a:rPr lang="en-US" altLang="en-US" sz="2600" dirty="0"/>
              <a:t>Most nonmetal oxides are acidic.</a:t>
            </a:r>
          </a:p>
        </p:txBody>
      </p:sp>
    </p:spTree>
    <p:extLst>
      <p:ext uri="{BB962C8B-B14F-4D97-AF65-F5344CB8AC3E}">
        <p14:creationId xmlns:p14="http://schemas.microsoft.com/office/powerpoint/2010/main" val="2168361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latin typeface="Times New Roman" panose="02020603050405020304" pitchFamily="18" charset="0"/>
              </a:rPr>
              <a:t>Recap of a Comparison of the Properties of Metals and Nonmetals</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381000"/>
          </a:xfrm>
        </p:spPr>
        <p:txBody>
          <a:bodyPr/>
          <a:lstStyle/>
          <a:p>
            <a:pPr marL="0" indent="0">
              <a:buNone/>
            </a:pPr>
            <a:r>
              <a:rPr lang="en-IN" sz="2400" b="1" dirty="0"/>
              <a:t>Table 7.3 </a:t>
            </a:r>
            <a:r>
              <a:rPr lang="en-IN" sz="2400" dirty="0"/>
              <a:t>Characteristic Properties of Metals and Nonmetals</a:t>
            </a:r>
          </a:p>
        </p:txBody>
      </p:sp>
      <p:graphicFrame>
        <p:nvGraphicFramePr>
          <p:cNvPr id="4" name="Table 3"/>
          <p:cNvGraphicFramePr>
            <a:graphicFrameLocks noGrp="1"/>
          </p:cNvGraphicFramePr>
          <p:nvPr>
            <p:extLst>
              <p:ext uri="{D42A27DB-BD31-4B8C-83A1-F6EECF244321}">
                <p14:modId xmlns:p14="http://schemas.microsoft.com/office/powerpoint/2010/main" val="3774148501"/>
              </p:ext>
            </p:extLst>
          </p:nvPr>
        </p:nvGraphicFramePr>
        <p:xfrm>
          <a:off x="457200" y="2235202"/>
          <a:ext cx="8229600" cy="3058160"/>
        </p:xfrm>
        <a:graphic>
          <a:graphicData uri="http://schemas.openxmlformats.org/drawingml/2006/table">
            <a:tbl>
              <a:tblPr firstRow="1" bandRow="1">
                <a:tableStyleId>{3B4B98B0-60AC-42C2-AFA5-B58CD77FA1E5}</a:tableStyleId>
              </a:tblPr>
              <a:tblGrid>
                <a:gridCol w="4114800">
                  <a:extLst>
                    <a:ext uri="{9D8B030D-6E8A-4147-A177-3AD203B41FA5}">
                      <a16:colId xmlns:a16="http://schemas.microsoft.com/office/drawing/2014/main" val="3290015453"/>
                    </a:ext>
                  </a:extLst>
                </a:gridCol>
                <a:gridCol w="4114800">
                  <a:extLst>
                    <a:ext uri="{9D8B030D-6E8A-4147-A177-3AD203B41FA5}">
                      <a16:colId xmlns:a16="http://schemas.microsoft.com/office/drawing/2014/main" val="2559442583"/>
                    </a:ext>
                  </a:extLst>
                </a:gridCol>
              </a:tblGrid>
              <a:tr h="370840">
                <a:tc>
                  <a:txBody>
                    <a:bodyPr/>
                    <a:lstStyle/>
                    <a:p>
                      <a:pPr algn="ctr"/>
                      <a:r>
                        <a:rPr lang="en-IN" sz="1600" b="1" i="0" u="none" strike="noStrike" kern="1200" baseline="0" dirty="0">
                          <a:solidFill>
                            <a:schemeClr val="tx1"/>
                          </a:solidFill>
                          <a:latin typeface="+mn-lt"/>
                          <a:ea typeface="+mn-ea"/>
                          <a:cs typeface="+mn-cs"/>
                        </a:rPr>
                        <a:t>Metals</a:t>
                      </a:r>
                      <a:endParaRPr lang="en-IN" sz="1600" dirty="0"/>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600" b="1" i="0" u="none" strike="noStrike" kern="1200" baseline="0" dirty="0">
                          <a:solidFill>
                            <a:schemeClr val="tx1"/>
                          </a:solidFill>
                          <a:latin typeface="+mn-lt"/>
                          <a:ea typeface="+mn-ea"/>
                          <a:cs typeface="+mn-cs"/>
                        </a:rPr>
                        <a:t>Nonmetals</a:t>
                      </a:r>
                      <a:endParaRPr lang="en-IN" sz="1600" dirty="0"/>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0841511"/>
                  </a:ext>
                </a:extLst>
              </a:tr>
              <a:tr h="370840">
                <a:tc>
                  <a:txBody>
                    <a:bodyPr/>
                    <a:lstStyle/>
                    <a:p>
                      <a:r>
                        <a:rPr lang="en-IN" sz="1600" b="0" i="0" u="none" strike="noStrike" kern="1200" baseline="0" dirty="0">
                          <a:solidFill>
                            <a:schemeClr val="tx1"/>
                          </a:solidFill>
                          <a:latin typeface="+mn-lt"/>
                          <a:ea typeface="+mn-ea"/>
                          <a:cs typeface="+mn-cs"/>
                        </a:rPr>
                        <a:t>Have a shiny luster; various colors, although most are silvery</a:t>
                      </a:r>
                      <a:endParaRPr lang="en-IN" sz="16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r>
                        <a:rPr lang="en-IN" sz="1600" b="0" i="0" u="none" strike="noStrike" kern="1200" baseline="0" dirty="0">
                          <a:solidFill>
                            <a:schemeClr val="tx1"/>
                          </a:solidFill>
                          <a:latin typeface="+mn-lt"/>
                          <a:ea typeface="+mn-ea"/>
                          <a:cs typeface="+mn-cs"/>
                        </a:rPr>
                        <a:t>Do not have a luster; various colors</a:t>
                      </a:r>
                      <a:endParaRPr lang="en-IN" sz="16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6097514"/>
                  </a:ext>
                </a:extLst>
              </a:tr>
              <a:tr h="370840">
                <a:tc>
                  <a:txBody>
                    <a:bodyPr/>
                    <a:lstStyle/>
                    <a:p>
                      <a:r>
                        <a:rPr lang="en-IN" sz="1600" b="0" i="0" u="none" strike="noStrike" kern="1200" baseline="0" dirty="0">
                          <a:solidFill>
                            <a:schemeClr val="tx1"/>
                          </a:solidFill>
                          <a:latin typeface="+mn-lt"/>
                          <a:ea typeface="+mn-ea"/>
                          <a:cs typeface="+mn-cs"/>
                        </a:rPr>
                        <a:t>Solids are malleable and ductile</a:t>
                      </a:r>
                      <a:endParaRPr lang="en-IN" sz="1600" dirty="0"/>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IN" sz="1600" b="0" i="0" u="none" strike="noStrike" kern="1200" baseline="0" dirty="0">
                          <a:solidFill>
                            <a:schemeClr val="tx1"/>
                          </a:solidFill>
                          <a:latin typeface="+mn-lt"/>
                          <a:ea typeface="+mn-ea"/>
                          <a:cs typeface="+mn-cs"/>
                        </a:rPr>
                        <a:t>Solids are usually brittle; some are hard, and some are soft</a:t>
                      </a:r>
                      <a:endParaRPr lang="en-IN" sz="16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1059195"/>
                  </a:ext>
                </a:extLst>
              </a:tr>
              <a:tr h="370840">
                <a:tc>
                  <a:txBody>
                    <a:bodyPr/>
                    <a:lstStyle/>
                    <a:p>
                      <a:r>
                        <a:rPr lang="en-IN" sz="1600" b="0" i="0" u="none" strike="noStrike" kern="1200" baseline="0" dirty="0">
                          <a:solidFill>
                            <a:schemeClr val="tx1"/>
                          </a:solidFill>
                          <a:latin typeface="+mn-lt"/>
                          <a:ea typeface="+mn-ea"/>
                          <a:cs typeface="+mn-cs"/>
                        </a:rPr>
                        <a:t>Good conductors of heat and electricity</a:t>
                      </a:r>
                      <a:endParaRPr lang="en-IN" sz="1600" dirty="0"/>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IN" sz="1600" b="0" i="0" u="none" strike="noStrike" kern="1200" baseline="0" dirty="0">
                          <a:solidFill>
                            <a:schemeClr val="tx1"/>
                          </a:solidFill>
                          <a:latin typeface="+mn-lt"/>
                          <a:ea typeface="+mn-ea"/>
                          <a:cs typeface="+mn-cs"/>
                        </a:rPr>
                        <a:t>Poor conductors of heat and electricity</a:t>
                      </a:r>
                      <a:endParaRPr lang="en-IN" sz="16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7044912"/>
                  </a:ext>
                </a:extLst>
              </a:tr>
              <a:tr h="370840">
                <a:tc>
                  <a:txBody>
                    <a:bodyPr/>
                    <a:lstStyle/>
                    <a:p>
                      <a:r>
                        <a:rPr lang="en-IN" sz="1600" b="0" i="0" u="none" strike="noStrike" kern="1200" baseline="0" dirty="0">
                          <a:solidFill>
                            <a:schemeClr val="tx1"/>
                          </a:solidFill>
                          <a:latin typeface="+mn-lt"/>
                          <a:ea typeface="+mn-ea"/>
                          <a:cs typeface="+mn-cs"/>
                        </a:rPr>
                        <a:t>Most metal oxides are ionic solids that are basic</a:t>
                      </a:r>
                      <a:endParaRPr lang="en-IN" sz="1600" dirty="0"/>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r>
                        <a:rPr lang="en-IN" sz="1600" b="0" i="0" u="none" strike="noStrike" kern="1200" baseline="0" dirty="0">
                          <a:solidFill>
                            <a:schemeClr val="tx1"/>
                          </a:solidFill>
                          <a:latin typeface="+mn-lt"/>
                          <a:ea typeface="+mn-ea"/>
                          <a:cs typeface="+mn-cs"/>
                        </a:rPr>
                        <a:t>Most nonmetal oxides are molecular substances that form acidic solutions</a:t>
                      </a:r>
                      <a:endParaRPr lang="en-IN" sz="1600" dirty="0"/>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3947119"/>
                  </a:ext>
                </a:extLst>
              </a:tr>
              <a:tr h="370840">
                <a:tc>
                  <a:txBody>
                    <a:bodyPr/>
                    <a:lstStyle/>
                    <a:p>
                      <a:r>
                        <a:rPr lang="en-IN" sz="1600" b="0" i="0" u="none" strike="noStrike" kern="1200" baseline="0" dirty="0">
                          <a:solidFill>
                            <a:schemeClr val="tx1"/>
                          </a:solidFill>
                          <a:latin typeface="+mn-lt"/>
                          <a:ea typeface="+mn-ea"/>
                          <a:cs typeface="+mn-cs"/>
                        </a:rPr>
                        <a:t>Tend to form cations in aqueous solution</a:t>
                      </a:r>
                      <a:endParaRPr lang="en-IN" sz="16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600" b="0" i="0" u="none" strike="noStrike" kern="1200" baseline="0" dirty="0">
                          <a:solidFill>
                            <a:schemeClr val="tx1"/>
                          </a:solidFill>
                          <a:latin typeface="+mn-lt"/>
                          <a:ea typeface="+mn-ea"/>
                          <a:cs typeface="+mn-cs"/>
                        </a:rPr>
                        <a:t>Tend to form anions or oxyanions in aqueous solution</a:t>
                      </a:r>
                      <a:endParaRPr lang="en-IN" sz="16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114883"/>
                  </a:ext>
                </a:extLst>
              </a:tr>
            </a:tbl>
          </a:graphicData>
        </a:graphic>
      </p:graphicFrame>
    </p:spTree>
    <p:extLst>
      <p:ext uri="{BB962C8B-B14F-4D97-AF65-F5344CB8AC3E}">
        <p14:creationId xmlns:p14="http://schemas.microsoft.com/office/powerpoint/2010/main" val="1615012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Metalloids</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1828800"/>
          </a:xfrm>
        </p:spPr>
        <p:txBody>
          <a:bodyPr/>
          <a:lstStyle/>
          <a:p>
            <a:r>
              <a:rPr lang="en-US" altLang="en-US" sz="2600" dirty="0"/>
              <a:t>Metalloids have some characteristics of metals and some of nonmetals.</a:t>
            </a:r>
          </a:p>
          <a:p>
            <a:r>
              <a:rPr lang="en-US" altLang="en-US" sz="2600" dirty="0"/>
              <a:t>Several metalloids are electrical semiconductors (computer chips).</a:t>
            </a:r>
          </a:p>
        </p:txBody>
      </p:sp>
      <p:pic>
        <p:nvPicPr>
          <p:cNvPr id="4" name="Picture 3" descr="A misshapen piece of shiny met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8865" y="3561045"/>
            <a:ext cx="4166270" cy="27970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57604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Group Trends</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4648200"/>
          </a:xfrm>
        </p:spPr>
        <p:txBody>
          <a:bodyPr/>
          <a:lstStyle/>
          <a:p>
            <a:r>
              <a:rPr lang="en-US" altLang="en-US" sz="2200" dirty="0"/>
              <a:t>Elements in a group have similar properties.</a:t>
            </a:r>
          </a:p>
          <a:p>
            <a:r>
              <a:rPr lang="en-US" altLang="en-US" sz="2200" dirty="0"/>
              <a:t>Trends also exist within groups.</a:t>
            </a:r>
          </a:p>
          <a:p>
            <a:r>
              <a:rPr lang="en-US" altLang="en-US" sz="2200" dirty="0"/>
              <a:t>Groups compared:</a:t>
            </a:r>
          </a:p>
          <a:p>
            <a:pPr marL="740664" indent="-283464">
              <a:buFont typeface="Lucida Grande"/>
              <a:buChar char="–"/>
            </a:pPr>
            <a:r>
              <a:rPr lang="en-US" altLang="en-US" sz="2200" dirty="0"/>
              <a:t>Group 1A: the alkali metals</a:t>
            </a:r>
          </a:p>
          <a:p>
            <a:pPr marL="740664" indent="-283464">
              <a:buFont typeface="Lucida Grande"/>
              <a:buChar char="–"/>
            </a:pPr>
            <a:r>
              <a:rPr lang="en-US" altLang="en-US" sz="2200" dirty="0"/>
              <a:t>Group 2A: the alkaline earth metals</a:t>
            </a:r>
          </a:p>
          <a:p>
            <a:pPr marL="740664" indent="-283464">
              <a:buFont typeface="Lucida Grande"/>
              <a:buChar char="–"/>
            </a:pPr>
            <a:r>
              <a:rPr lang="en-US" altLang="en-US" sz="2200" dirty="0"/>
              <a:t>Group 6A: the oxygen group</a:t>
            </a:r>
          </a:p>
          <a:p>
            <a:pPr marL="740664" indent="-283464">
              <a:buFont typeface="Lucida Grande"/>
              <a:buChar char="–"/>
            </a:pPr>
            <a:r>
              <a:rPr lang="en-US" altLang="en-US" sz="2200" dirty="0"/>
              <a:t>Group 7A: the halogens</a:t>
            </a:r>
          </a:p>
          <a:p>
            <a:pPr marL="740664" indent="-283464">
              <a:buFont typeface="Lucida Grande"/>
              <a:buChar char="–"/>
            </a:pPr>
            <a:r>
              <a:rPr lang="en-US" altLang="en-US" sz="2200" dirty="0"/>
              <a:t>Group 8A: the noble gases</a:t>
            </a:r>
          </a:p>
          <a:p>
            <a:pPr marL="740664" indent="-283464">
              <a:buFont typeface="Lucida Grande"/>
              <a:buChar char="–"/>
            </a:pPr>
            <a:r>
              <a:rPr lang="en-US" altLang="en-US" sz="2200" dirty="0"/>
              <a:t>Why hydrogen is a nonmetal</a:t>
            </a:r>
          </a:p>
        </p:txBody>
      </p:sp>
    </p:spTree>
    <p:extLst>
      <p:ext uri="{BB962C8B-B14F-4D97-AF65-F5344CB8AC3E}">
        <p14:creationId xmlns:p14="http://schemas.microsoft.com/office/powerpoint/2010/main" val="4163956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latin typeface="Times New Roman" panose="02020603050405020304" pitchFamily="18" charset="0"/>
              </a:rPr>
              <a:t>Mendeleev and the Periodic Table</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1"/>
            <a:ext cx="8229600" cy="660399"/>
          </a:xfrm>
        </p:spPr>
        <p:txBody>
          <a:bodyPr/>
          <a:lstStyle/>
          <a:p>
            <a:pPr marL="0" indent="0">
              <a:buNone/>
            </a:pPr>
            <a:r>
              <a:rPr lang="en-IN" sz="2000" b="1" dirty="0"/>
              <a:t>Table 7.1 </a:t>
            </a:r>
            <a:r>
              <a:rPr lang="en-IN" sz="2000" dirty="0"/>
              <a:t>Comparison of the Properties of Eka-Silicon Predicted by Mendeleev with the Observed Properties of Germanium</a:t>
            </a:r>
            <a:endParaRPr lang="en-US" alt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2647331902"/>
              </p:ext>
            </p:extLst>
          </p:nvPr>
        </p:nvGraphicFramePr>
        <p:xfrm>
          <a:off x="808175" y="2299856"/>
          <a:ext cx="7529949" cy="2926080"/>
        </p:xfrm>
        <a:graphic>
          <a:graphicData uri="http://schemas.openxmlformats.org/drawingml/2006/table">
            <a:tbl>
              <a:tblPr firstRow="1" bandRow="1">
                <a:tableStyleId>{3B4B98B0-60AC-42C2-AFA5-B58CD77FA1E5}</a:tableStyleId>
              </a:tblPr>
              <a:tblGrid>
                <a:gridCol w="2087425">
                  <a:extLst>
                    <a:ext uri="{9D8B030D-6E8A-4147-A177-3AD203B41FA5}">
                      <a16:colId xmlns:a16="http://schemas.microsoft.com/office/drawing/2014/main" val="4269476929"/>
                    </a:ext>
                  </a:extLst>
                </a:gridCol>
                <a:gridCol w="2374767">
                  <a:extLst>
                    <a:ext uri="{9D8B030D-6E8A-4147-A177-3AD203B41FA5}">
                      <a16:colId xmlns:a16="http://schemas.microsoft.com/office/drawing/2014/main" val="170383994"/>
                    </a:ext>
                  </a:extLst>
                </a:gridCol>
                <a:gridCol w="3067757">
                  <a:extLst>
                    <a:ext uri="{9D8B030D-6E8A-4147-A177-3AD203B41FA5}">
                      <a16:colId xmlns:a16="http://schemas.microsoft.com/office/drawing/2014/main" val="3450866993"/>
                    </a:ext>
                  </a:extLst>
                </a:gridCol>
              </a:tblGrid>
              <a:tr h="169863">
                <a:tc>
                  <a:txBody>
                    <a:bodyPr/>
                    <a:lstStyle/>
                    <a:p>
                      <a:pPr algn="ctr"/>
                      <a:r>
                        <a:rPr lang="en-IN" sz="1200" b="1" i="0" u="none" strike="noStrike" kern="1200" baseline="0" dirty="0">
                          <a:solidFill>
                            <a:schemeClr val="tx1"/>
                          </a:solidFill>
                          <a:latin typeface="+mn-lt"/>
                          <a:ea typeface="+mn-ea"/>
                          <a:cs typeface="+mn-cs"/>
                        </a:rPr>
                        <a:t>Property</a:t>
                      </a:r>
                      <a:endParaRPr lang="en-IN" sz="1200" dirty="0">
                        <a:latin typeface="+mn-lt"/>
                      </a:endParaRP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b="1" i="0" u="none" strike="noStrike" kern="1200" baseline="0" dirty="0">
                          <a:solidFill>
                            <a:schemeClr val="tx1"/>
                          </a:solidFill>
                          <a:latin typeface="+mn-lt"/>
                          <a:ea typeface="+mn-ea"/>
                          <a:cs typeface="+mn-cs"/>
                        </a:rPr>
                        <a:t>Mendeleev’s Predictions for</a:t>
                      </a:r>
                    </a:p>
                    <a:p>
                      <a:pPr algn="ctr"/>
                      <a:r>
                        <a:rPr lang="en-IN" sz="1200" b="1" i="0" u="none" strike="noStrike" kern="1200" baseline="0" dirty="0">
                          <a:solidFill>
                            <a:schemeClr val="tx1"/>
                          </a:solidFill>
                          <a:latin typeface="+mn-lt"/>
                          <a:ea typeface="+mn-ea"/>
                          <a:cs typeface="+mn-cs"/>
                        </a:rPr>
                        <a:t>Eka-Silicon (made in 1871)</a:t>
                      </a:r>
                      <a:endParaRPr lang="en-IN" sz="1200" dirty="0">
                        <a:latin typeface="+mn-lt"/>
                      </a:endParaRP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200" b="1" i="0" u="none" strike="noStrike" kern="1200" baseline="0" dirty="0">
                          <a:solidFill>
                            <a:schemeClr val="tx1"/>
                          </a:solidFill>
                          <a:latin typeface="+mn-lt"/>
                          <a:ea typeface="+mn-ea"/>
                          <a:cs typeface="+mn-cs"/>
                        </a:rPr>
                        <a:t>Observed Properties of Germanium (discovered in 1886)</a:t>
                      </a:r>
                      <a:endParaRPr lang="en-IN" sz="1200" dirty="0">
                        <a:latin typeface="+mn-lt"/>
                      </a:endParaRP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020210"/>
                  </a:ext>
                </a:extLst>
              </a:tr>
              <a:tr h="0">
                <a:tc>
                  <a:txBody>
                    <a:bodyPr/>
                    <a:lstStyle/>
                    <a:p>
                      <a:pPr algn="l"/>
                      <a:r>
                        <a:rPr lang="en-IN" sz="1200" b="0" i="0" u="none" strike="noStrike" kern="1200" baseline="0" dirty="0">
                          <a:solidFill>
                            <a:schemeClr val="tx1"/>
                          </a:solidFill>
                          <a:latin typeface="+mn-lt"/>
                          <a:ea typeface="+mn-ea"/>
                          <a:cs typeface="+mn-cs"/>
                        </a:rPr>
                        <a:t>Atomic weight</a:t>
                      </a:r>
                      <a:endParaRPr lang="en-IN" sz="1200" dirty="0">
                        <a:latin typeface="+mn-lt"/>
                      </a:endParaRP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l"/>
                      <a:r>
                        <a:rPr lang="en-IN" sz="1200" b="0" i="0" u="none" strike="noStrike" kern="1200" baseline="0" dirty="0">
                          <a:solidFill>
                            <a:schemeClr val="tx1"/>
                          </a:solidFill>
                          <a:latin typeface="+mn-lt"/>
                          <a:ea typeface="+mn-ea"/>
                          <a:cs typeface="+mn-cs"/>
                        </a:rPr>
                        <a:t>72</a:t>
                      </a:r>
                      <a:endParaRPr lang="en-IN" sz="1200" dirty="0">
                        <a:latin typeface="+mn-lt"/>
                      </a:endParaRP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l"/>
                      <a:r>
                        <a:rPr lang="en-IN" sz="1200" b="0" i="0" u="none" strike="noStrike" kern="1200" baseline="0" dirty="0">
                          <a:solidFill>
                            <a:schemeClr val="tx1"/>
                          </a:solidFill>
                          <a:latin typeface="+mn-lt"/>
                          <a:ea typeface="+mn-ea"/>
                          <a:cs typeface="+mn-cs"/>
                        </a:rPr>
                        <a:t>72.59</a:t>
                      </a:r>
                      <a:endParaRPr lang="en-IN" sz="1200" dirty="0">
                        <a:latin typeface="+mn-lt"/>
                      </a:endParaRP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6471904"/>
                  </a:ext>
                </a:extLst>
              </a:tr>
              <a:tr h="0">
                <a:tc>
                  <a:txBody>
                    <a:bodyPr/>
                    <a:lstStyle/>
                    <a:p>
                      <a:pPr algn="l"/>
                      <a:r>
                        <a:rPr lang="en-US" sz="500" dirty="0">
                          <a:solidFill>
                            <a:schemeClr val="bg1"/>
                          </a:solidFill>
                          <a:latin typeface="+mn-lt"/>
                        </a:rPr>
                        <a:t>Density (gram per centimeter cubed)</a:t>
                      </a:r>
                      <a:endParaRPr lang="en-IN" sz="500" dirty="0">
                        <a:solidFill>
                          <a:schemeClr val="bg1"/>
                        </a:solidFill>
                        <a:latin typeface="+mn-lt"/>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IN" sz="1200" b="0" i="0" u="none" strike="noStrike" kern="1200" baseline="0" dirty="0">
                          <a:solidFill>
                            <a:schemeClr val="tx1"/>
                          </a:solidFill>
                          <a:latin typeface="+mn-lt"/>
                          <a:ea typeface="+mn-ea"/>
                          <a:cs typeface="+mn-cs"/>
                        </a:rPr>
                        <a:t>5.5</a:t>
                      </a:r>
                      <a:endParaRPr lang="en-IN" sz="1200" dirty="0">
                        <a:latin typeface="+mn-lt"/>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IN" sz="1200" b="0" i="0" u="none" strike="noStrike" kern="1200" baseline="0" dirty="0">
                          <a:solidFill>
                            <a:schemeClr val="tx1"/>
                          </a:solidFill>
                          <a:latin typeface="+mn-lt"/>
                          <a:ea typeface="+mn-ea"/>
                          <a:cs typeface="+mn-cs"/>
                        </a:rPr>
                        <a:t>5.35</a:t>
                      </a:r>
                      <a:endParaRPr lang="en-IN" sz="1200" dirty="0">
                        <a:latin typeface="+mn-lt"/>
                      </a:endParaRPr>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5931340"/>
                  </a:ext>
                </a:extLst>
              </a:tr>
              <a:tr h="0">
                <a:tc>
                  <a:txBody>
                    <a:bodyPr/>
                    <a:lstStyle/>
                    <a:p>
                      <a:pPr algn="l"/>
                      <a:r>
                        <a:rPr lang="en-US" sz="500" dirty="0">
                          <a:solidFill>
                            <a:schemeClr val="bg1"/>
                          </a:solidFill>
                          <a:latin typeface="+mn-lt"/>
                        </a:rPr>
                        <a:t>Specific heat (joule per gram - kelvin)</a:t>
                      </a:r>
                      <a:endParaRPr lang="en-IN" sz="500" dirty="0">
                        <a:solidFill>
                          <a:schemeClr val="bg1"/>
                        </a:solidFill>
                        <a:latin typeface="+mn-lt"/>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IN" sz="1200" b="0" i="0" u="none" strike="noStrike" kern="1200" baseline="0" dirty="0">
                          <a:solidFill>
                            <a:schemeClr val="tx1"/>
                          </a:solidFill>
                          <a:latin typeface="+mn-lt"/>
                          <a:ea typeface="+mn-ea"/>
                          <a:cs typeface="+mn-cs"/>
                        </a:rPr>
                        <a:t>0.305</a:t>
                      </a:r>
                      <a:endParaRPr lang="en-IN" sz="1200" dirty="0">
                        <a:latin typeface="+mn-lt"/>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IN" sz="1200" b="0" i="0" u="none" strike="noStrike" kern="1200" baseline="0" dirty="0">
                          <a:solidFill>
                            <a:schemeClr val="tx1"/>
                          </a:solidFill>
                          <a:latin typeface="+mn-lt"/>
                          <a:ea typeface="+mn-ea"/>
                          <a:cs typeface="+mn-cs"/>
                        </a:rPr>
                        <a:t>0.309</a:t>
                      </a:r>
                      <a:endParaRPr lang="en-IN" sz="1200" dirty="0">
                        <a:latin typeface="+mn-lt"/>
                      </a:endParaRPr>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8985671"/>
                  </a:ext>
                </a:extLst>
              </a:tr>
              <a:tr h="0">
                <a:tc>
                  <a:txBody>
                    <a:bodyPr/>
                    <a:lstStyle/>
                    <a:p>
                      <a:pPr algn="l"/>
                      <a:r>
                        <a:rPr lang="en-IN" sz="1200" b="0" i="0" u="none" strike="noStrike" kern="1200" baseline="0" dirty="0">
                          <a:solidFill>
                            <a:schemeClr val="tx1"/>
                          </a:solidFill>
                          <a:latin typeface="+mn-lt"/>
                          <a:ea typeface="+mn-ea"/>
                          <a:cs typeface="+mn-cs"/>
                        </a:rPr>
                        <a:t>Melting point (</a:t>
                      </a:r>
                      <a:r>
                        <a:rPr lang="en-IN" sz="1200" b="0" i="0" u="none" strike="noStrike" kern="1200" baseline="0" dirty="0">
                          <a:solidFill>
                            <a:schemeClr val="tx1"/>
                          </a:solidFill>
                          <a:latin typeface="+mn-lt"/>
                          <a:ea typeface="+mn-ea"/>
                          <a:cs typeface="Arial" panose="020B0604020202020204" pitchFamily="34" charset="0"/>
                        </a:rPr>
                        <a:t>°</a:t>
                      </a:r>
                      <a:r>
                        <a:rPr lang="en-IN" sz="1200" b="0" i="0" u="none" strike="noStrike" kern="1200" baseline="0" dirty="0">
                          <a:solidFill>
                            <a:schemeClr val="tx1"/>
                          </a:solidFill>
                          <a:latin typeface="+mn-lt"/>
                          <a:ea typeface="+mn-ea"/>
                          <a:cs typeface="+mn-cs"/>
                        </a:rPr>
                        <a:t>C)</a:t>
                      </a:r>
                      <a:endParaRPr lang="en-IN" sz="1200" dirty="0">
                        <a:latin typeface="+mn-lt"/>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IN" sz="1200" b="0" i="0" u="none" strike="noStrike" kern="1200" baseline="0" dirty="0">
                          <a:solidFill>
                            <a:schemeClr val="tx1"/>
                          </a:solidFill>
                          <a:latin typeface="+mn-lt"/>
                          <a:ea typeface="+mn-ea"/>
                          <a:cs typeface="+mn-cs"/>
                        </a:rPr>
                        <a:t>High</a:t>
                      </a:r>
                      <a:endParaRPr lang="en-IN" sz="1200" dirty="0">
                        <a:latin typeface="+mn-lt"/>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IN" sz="1200" b="0" i="0" u="none" strike="noStrike" kern="1200" baseline="0" dirty="0">
                          <a:solidFill>
                            <a:schemeClr val="tx1"/>
                          </a:solidFill>
                          <a:latin typeface="+mn-lt"/>
                          <a:ea typeface="+mn-ea"/>
                          <a:cs typeface="+mn-cs"/>
                        </a:rPr>
                        <a:t>947</a:t>
                      </a:r>
                      <a:endParaRPr lang="en-IN" sz="1200" dirty="0">
                        <a:latin typeface="+mn-lt"/>
                      </a:endParaRPr>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777860"/>
                  </a:ext>
                </a:extLst>
              </a:tr>
              <a:tr h="0">
                <a:tc>
                  <a:txBody>
                    <a:bodyPr/>
                    <a:lstStyle/>
                    <a:p>
                      <a:pPr algn="l"/>
                      <a:r>
                        <a:rPr lang="en-IN" sz="1200" b="0" i="0" u="none" strike="noStrike" kern="1200" baseline="0" dirty="0">
                          <a:solidFill>
                            <a:schemeClr val="tx1"/>
                          </a:solidFill>
                          <a:latin typeface="+mn-lt"/>
                          <a:ea typeface="+mn-ea"/>
                          <a:cs typeface="+mn-cs"/>
                        </a:rPr>
                        <a:t>Color</a:t>
                      </a:r>
                      <a:endParaRPr lang="en-IN" sz="1200" dirty="0">
                        <a:latin typeface="+mn-lt"/>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IN" sz="1200" b="0" i="0" u="none" strike="noStrike" kern="1200" baseline="0" dirty="0">
                          <a:solidFill>
                            <a:schemeClr val="tx1"/>
                          </a:solidFill>
                          <a:latin typeface="+mn-lt"/>
                          <a:ea typeface="+mn-ea"/>
                          <a:cs typeface="+mn-cs"/>
                        </a:rPr>
                        <a:t>Dark gray</a:t>
                      </a:r>
                      <a:endParaRPr lang="en-IN" sz="1200" dirty="0">
                        <a:latin typeface="+mn-lt"/>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IN" sz="1200" b="0" i="0" u="none" strike="noStrike" kern="1200" baseline="0" dirty="0">
                          <a:solidFill>
                            <a:schemeClr val="tx1"/>
                          </a:solidFill>
                          <a:latin typeface="+mn-lt"/>
                          <a:ea typeface="+mn-ea"/>
                          <a:cs typeface="+mn-cs"/>
                        </a:rPr>
                        <a:t>Grayish white</a:t>
                      </a:r>
                      <a:endParaRPr lang="en-IN" sz="1200" dirty="0">
                        <a:latin typeface="+mn-lt"/>
                      </a:endParaRPr>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012482"/>
                  </a:ext>
                </a:extLst>
              </a:tr>
              <a:tr h="0">
                <a:tc>
                  <a:txBody>
                    <a:bodyPr/>
                    <a:lstStyle/>
                    <a:p>
                      <a:pPr algn="l"/>
                      <a:r>
                        <a:rPr lang="en-IN" sz="1200" b="0" i="0" u="none" strike="noStrike" kern="1200" baseline="0" dirty="0">
                          <a:solidFill>
                            <a:schemeClr val="tx1"/>
                          </a:solidFill>
                          <a:latin typeface="+mn-lt"/>
                          <a:ea typeface="+mn-ea"/>
                          <a:cs typeface="+mn-cs"/>
                        </a:rPr>
                        <a:t>Formula of oxide</a:t>
                      </a:r>
                      <a:endParaRPr lang="en-IN" sz="1200" dirty="0">
                        <a:latin typeface="+mn-lt"/>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IN" sz="1200" b="0" i="0" u="none" strike="noStrike" kern="1200" baseline="0" dirty="0">
                          <a:solidFill>
                            <a:schemeClr val="tx1"/>
                          </a:solidFill>
                          <a:latin typeface="+mn-lt"/>
                          <a:ea typeface="+mn-ea"/>
                          <a:cs typeface="+mn-cs"/>
                        </a:rPr>
                        <a:t>XO</a:t>
                      </a:r>
                      <a:r>
                        <a:rPr lang="en-IN" sz="1200" b="0" i="0" u="none" strike="noStrike" kern="1200" baseline="-25000" dirty="0">
                          <a:solidFill>
                            <a:schemeClr val="tx1"/>
                          </a:solidFill>
                          <a:latin typeface="+mn-lt"/>
                          <a:ea typeface="+mn-ea"/>
                          <a:cs typeface="+mn-cs"/>
                        </a:rPr>
                        <a:t>2</a:t>
                      </a:r>
                      <a:endParaRPr lang="en-IN" sz="1200" baseline="-25000" dirty="0">
                        <a:latin typeface="+mn-lt"/>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IN" sz="1200" b="0" i="0" u="none" strike="noStrike" kern="1200" baseline="0" dirty="0">
                          <a:solidFill>
                            <a:schemeClr val="tx1"/>
                          </a:solidFill>
                          <a:latin typeface="+mn-lt"/>
                          <a:ea typeface="+mn-ea"/>
                          <a:cs typeface="+mn-cs"/>
                        </a:rPr>
                        <a:t>GeO</a:t>
                      </a:r>
                      <a:r>
                        <a:rPr lang="en-IN" sz="1200" b="0" i="0" u="none" strike="noStrike" kern="1200" baseline="-25000" dirty="0">
                          <a:solidFill>
                            <a:schemeClr val="tx1"/>
                          </a:solidFill>
                          <a:latin typeface="+mn-lt"/>
                          <a:ea typeface="+mn-ea"/>
                          <a:cs typeface="+mn-cs"/>
                        </a:rPr>
                        <a:t>2</a:t>
                      </a:r>
                      <a:endParaRPr lang="en-IN" sz="1200" baseline="-25000" dirty="0">
                        <a:latin typeface="+mn-lt"/>
                      </a:endParaRPr>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5658409"/>
                  </a:ext>
                </a:extLst>
              </a:tr>
              <a:tr h="0">
                <a:tc>
                  <a:txBody>
                    <a:bodyPr/>
                    <a:lstStyle/>
                    <a:p>
                      <a:pPr algn="l"/>
                      <a:r>
                        <a:rPr lang="en-US" sz="500" dirty="0">
                          <a:solidFill>
                            <a:schemeClr val="bg1"/>
                          </a:solidFill>
                          <a:latin typeface="+mn-lt"/>
                        </a:rPr>
                        <a:t>Density of oxide (gram per centimeter cubed)</a:t>
                      </a:r>
                      <a:endParaRPr lang="en-IN" sz="500" dirty="0">
                        <a:solidFill>
                          <a:schemeClr val="bg1"/>
                        </a:solidFill>
                        <a:latin typeface="+mn-lt"/>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IN" sz="1200" b="0" i="0" u="none" strike="noStrike" kern="1200" baseline="0" dirty="0">
                          <a:solidFill>
                            <a:schemeClr val="tx1"/>
                          </a:solidFill>
                          <a:latin typeface="+mn-lt"/>
                          <a:ea typeface="+mn-ea"/>
                          <a:cs typeface="+mn-cs"/>
                        </a:rPr>
                        <a:t>4.7</a:t>
                      </a:r>
                      <a:endParaRPr lang="en-IN" sz="1200" dirty="0">
                        <a:latin typeface="+mn-lt"/>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IN" sz="1200" b="0" i="0" u="none" strike="noStrike" kern="1200" baseline="0" dirty="0">
                          <a:solidFill>
                            <a:schemeClr val="tx1"/>
                          </a:solidFill>
                          <a:latin typeface="+mn-lt"/>
                          <a:ea typeface="+mn-ea"/>
                          <a:cs typeface="+mn-cs"/>
                        </a:rPr>
                        <a:t>4.70</a:t>
                      </a:r>
                      <a:endParaRPr lang="en-IN" sz="1200" dirty="0">
                        <a:latin typeface="+mn-lt"/>
                      </a:endParaRPr>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9715067"/>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baseline="0" dirty="0">
                          <a:solidFill>
                            <a:schemeClr val="tx1"/>
                          </a:solidFill>
                          <a:latin typeface="+mn-lt"/>
                          <a:ea typeface="+mn-ea"/>
                          <a:cs typeface="+mn-cs"/>
                        </a:rPr>
                        <a:t>Formula of chloride</a:t>
                      </a:r>
                      <a:endParaRPr lang="en-IN" sz="1200" dirty="0">
                        <a:latin typeface="+mn-lt"/>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IN" sz="1200" b="0" i="0" u="none" strike="noStrike" kern="1200" baseline="0" dirty="0">
                          <a:solidFill>
                            <a:schemeClr val="tx1"/>
                          </a:solidFill>
                          <a:latin typeface="+mn-lt"/>
                          <a:ea typeface="+mn-ea"/>
                          <a:cs typeface="+mn-cs"/>
                        </a:rPr>
                        <a:t>XCl</a:t>
                      </a:r>
                      <a:r>
                        <a:rPr lang="en-IN" sz="1200" b="0" i="0" u="none" strike="noStrike" kern="1200" baseline="-25000" dirty="0">
                          <a:solidFill>
                            <a:schemeClr val="tx1"/>
                          </a:solidFill>
                          <a:latin typeface="+mn-lt"/>
                          <a:ea typeface="+mn-ea"/>
                          <a:cs typeface="+mn-cs"/>
                        </a:rPr>
                        <a:t>4</a:t>
                      </a:r>
                      <a:endParaRPr lang="en-IN" sz="1200" baseline="-25000" dirty="0">
                        <a:latin typeface="+mn-lt"/>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IN" sz="1200" b="0" i="0" u="none" strike="noStrike" kern="1200" baseline="0" dirty="0">
                          <a:solidFill>
                            <a:schemeClr val="tx1"/>
                          </a:solidFill>
                          <a:latin typeface="+mn-lt"/>
                          <a:ea typeface="+mn-ea"/>
                          <a:cs typeface="+mn-cs"/>
                        </a:rPr>
                        <a:t>GeCl</a:t>
                      </a:r>
                      <a:r>
                        <a:rPr lang="en-IN" sz="1200" b="0" i="0" u="none" strike="noStrike" kern="1200" baseline="-25000" dirty="0">
                          <a:solidFill>
                            <a:schemeClr val="tx1"/>
                          </a:solidFill>
                          <a:latin typeface="+mn-lt"/>
                          <a:ea typeface="+mn-ea"/>
                          <a:cs typeface="+mn-cs"/>
                        </a:rPr>
                        <a:t>4</a:t>
                      </a:r>
                      <a:endParaRPr lang="en-IN" sz="1200" baseline="-25000" dirty="0">
                        <a:latin typeface="+mn-lt"/>
                      </a:endParaRPr>
                    </a:p>
                  </a:txBody>
                  <a:tcP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4376413"/>
                  </a:ext>
                </a:extLst>
              </a:tr>
              <a:tr h="0">
                <a:tc>
                  <a:txBody>
                    <a:bodyPr/>
                    <a:lstStyle/>
                    <a:p>
                      <a:pPr algn="l"/>
                      <a:r>
                        <a:rPr lang="en-IN" sz="1200" b="0" i="0" u="none" strike="noStrike" kern="1200" baseline="0" dirty="0">
                          <a:solidFill>
                            <a:schemeClr val="tx1"/>
                          </a:solidFill>
                          <a:latin typeface="+mn-lt"/>
                          <a:ea typeface="+mn-ea"/>
                          <a:cs typeface="+mn-cs"/>
                        </a:rPr>
                        <a:t>Boiling point of chloride (</a:t>
                      </a:r>
                      <a:r>
                        <a:rPr lang="en-IN" sz="1200" b="0" i="0" u="none" strike="noStrike" kern="1200" baseline="0" dirty="0">
                          <a:solidFill>
                            <a:schemeClr val="tx1"/>
                          </a:solidFill>
                          <a:latin typeface="+mn-lt"/>
                          <a:ea typeface="+mn-ea"/>
                          <a:cs typeface="Arial" panose="020B0604020202020204" pitchFamily="34" charset="0"/>
                        </a:rPr>
                        <a:t>°</a:t>
                      </a:r>
                      <a:r>
                        <a:rPr lang="en-IN" sz="1200" b="0" i="0" u="none" strike="noStrike" kern="1200" baseline="0" dirty="0">
                          <a:solidFill>
                            <a:schemeClr val="tx1"/>
                          </a:solidFill>
                          <a:latin typeface="+mn-lt"/>
                          <a:ea typeface="+mn-ea"/>
                          <a:cs typeface="+mn-cs"/>
                        </a:rPr>
                        <a:t>C)</a:t>
                      </a:r>
                      <a:endParaRPr lang="en-IN" sz="1200" dirty="0">
                        <a:latin typeface="+mn-lt"/>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IN" sz="1200" b="0" i="0" u="none" strike="noStrike" kern="1200" baseline="0" dirty="0">
                          <a:solidFill>
                            <a:schemeClr val="tx1"/>
                          </a:solidFill>
                          <a:latin typeface="+mn-lt"/>
                          <a:ea typeface="+mn-ea"/>
                          <a:cs typeface="+mn-cs"/>
                        </a:rPr>
                        <a:t>A little under 100</a:t>
                      </a:r>
                      <a:endParaRPr lang="en-IN" sz="1200" dirty="0">
                        <a:latin typeface="+mn-lt"/>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IN" sz="1200" b="0" i="0" u="none" strike="noStrike" kern="1200" baseline="0" dirty="0">
                          <a:solidFill>
                            <a:schemeClr val="tx1"/>
                          </a:solidFill>
                          <a:latin typeface="+mn-lt"/>
                          <a:ea typeface="+mn-ea"/>
                          <a:cs typeface="+mn-cs"/>
                        </a:rPr>
                        <a:t>84</a:t>
                      </a:r>
                      <a:endParaRPr lang="en-IN" sz="1200" dirty="0">
                        <a:latin typeface="+mn-lt"/>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4229141"/>
                  </a:ext>
                </a:extLst>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57449706"/>
              </p:ext>
            </p:extLst>
          </p:nvPr>
        </p:nvGraphicFramePr>
        <p:xfrm>
          <a:off x="876667" y="3060459"/>
          <a:ext cx="1090295" cy="282194"/>
        </p:xfrm>
        <a:graphic>
          <a:graphicData uri="http://schemas.openxmlformats.org/presentationml/2006/ole">
            <mc:AlternateContent xmlns:mc="http://schemas.openxmlformats.org/markup-compatibility/2006">
              <mc:Choice xmlns:v="urn:schemas-microsoft-com:vml" Requires="v">
                <p:oleObj spid="_x0000_s13569" name="Equation" r:id="rId3" imgW="1079280" imgH="279360" progId="Equation.DSMT4">
                  <p:embed/>
                </p:oleObj>
              </mc:Choice>
              <mc:Fallback>
                <p:oleObj name="Equation" r:id="rId3" imgW="1079280" imgH="279360" progId="Equation.DSMT4">
                  <p:embed/>
                  <p:pic>
                    <p:nvPicPr>
                      <p:cNvPr id="0" name=""/>
                      <p:cNvPicPr/>
                      <p:nvPr/>
                    </p:nvPicPr>
                    <p:blipFill>
                      <a:blip r:embed="rId4"/>
                      <a:stretch>
                        <a:fillRect/>
                      </a:stretch>
                    </p:blipFill>
                    <p:spPr>
                      <a:xfrm>
                        <a:off x="876667" y="3060459"/>
                        <a:ext cx="1090295" cy="282194"/>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59832892"/>
              </p:ext>
            </p:extLst>
          </p:nvPr>
        </p:nvGraphicFramePr>
        <p:xfrm>
          <a:off x="865464" y="3357998"/>
          <a:ext cx="1487932" cy="256540"/>
        </p:xfrm>
        <a:graphic>
          <a:graphicData uri="http://schemas.openxmlformats.org/presentationml/2006/ole">
            <mc:AlternateContent xmlns:mc="http://schemas.openxmlformats.org/markup-compatibility/2006">
              <mc:Choice xmlns:v="urn:schemas-microsoft-com:vml" Requires="v">
                <p:oleObj spid="_x0000_s13570" name="Equation" r:id="rId5" imgW="1473120" imgH="253800" progId="Equation.DSMT4">
                  <p:embed/>
                </p:oleObj>
              </mc:Choice>
              <mc:Fallback>
                <p:oleObj name="Equation" r:id="rId5" imgW="1473120" imgH="253800" progId="Equation.DSMT4">
                  <p:embed/>
                  <p:pic>
                    <p:nvPicPr>
                      <p:cNvPr id="6" name="Object 5"/>
                      <p:cNvPicPr/>
                      <p:nvPr/>
                    </p:nvPicPr>
                    <p:blipFill>
                      <a:blip r:embed="rId6"/>
                      <a:stretch>
                        <a:fillRect/>
                      </a:stretch>
                    </p:blipFill>
                    <p:spPr>
                      <a:xfrm>
                        <a:off x="865464" y="3357998"/>
                        <a:ext cx="1487932" cy="25654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15912649"/>
              </p:ext>
            </p:extLst>
          </p:nvPr>
        </p:nvGraphicFramePr>
        <p:xfrm>
          <a:off x="873747" y="4412663"/>
          <a:ext cx="1680337" cy="282194"/>
        </p:xfrm>
        <a:graphic>
          <a:graphicData uri="http://schemas.openxmlformats.org/presentationml/2006/ole">
            <mc:AlternateContent xmlns:mc="http://schemas.openxmlformats.org/markup-compatibility/2006">
              <mc:Choice xmlns:v="urn:schemas-microsoft-com:vml" Requires="v">
                <p:oleObj spid="_x0000_s13571" name="Equation" r:id="rId7" imgW="1663560" imgH="279360" progId="Equation.DSMT4">
                  <p:embed/>
                </p:oleObj>
              </mc:Choice>
              <mc:Fallback>
                <p:oleObj name="Equation" r:id="rId7" imgW="1663560" imgH="279360" progId="Equation.DSMT4">
                  <p:embed/>
                  <p:pic>
                    <p:nvPicPr>
                      <p:cNvPr id="7" name="Object 6"/>
                      <p:cNvPicPr/>
                      <p:nvPr/>
                    </p:nvPicPr>
                    <p:blipFill>
                      <a:blip r:embed="rId8"/>
                      <a:stretch>
                        <a:fillRect/>
                      </a:stretch>
                    </p:blipFill>
                    <p:spPr>
                      <a:xfrm>
                        <a:off x="873747" y="4412663"/>
                        <a:ext cx="1680337" cy="282194"/>
                      </a:xfrm>
                      <a:prstGeom prst="rect">
                        <a:avLst/>
                      </a:prstGeom>
                    </p:spPr>
                  </p:pic>
                </p:oleObj>
              </mc:Fallback>
            </mc:AlternateContent>
          </a:graphicData>
        </a:graphic>
      </p:graphicFrame>
      <p:sp>
        <p:nvSpPr>
          <p:cNvPr id="4" name="Content Placeholder 3"/>
          <p:cNvSpPr>
            <a:spLocks noGrp="1"/>
          </p:cNvSpPr>
          <p:nvPr>
            <p:ph idx="13"/>
          </p:nvPr>
        </p:nvSpPr>
        <p:spPr>
          <a:xfrm>
            <a:off x="457200" y="5317837"/>
            <a:ext cx="8229600" cy="935182"/>
          </a:xfrm>
        </p:spPr>
        <p:txBody>
          <a:bodyPr/>
          <a:lstStyle/>
          <a:p>
            <a:r>
              <a:rPr lang="en-US" altLang="en-US" sz="2000" dirty="0"/>
              <a:t>Chemists mostly credit Mendeleev because he also used chemical properties to organize the table and predicted some missing elements and their expected properties, including germanium.</a:t>
            </a:r>
          </a:p>
        </p:txBody>
      </p:sp>
    </p:spTree>
    <p:extLst>
      <p:ext uri="{BB962C8B-B14F-4D97-AF65-F5344CB8AC3E}">
        <p14:creationId xmlns:p14="http://schemas.microsoft.com/office/powerpoint/2010/main" val="3801278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Alkali Metals</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199"/>
            <a:ext cx="4572000" cy="3540307"/>
          </a:xfrm>
        </p:spPr>
        <p:txBody>
          <a:bodyPr/>
          <a:lstStyle/>
          <a:p>
            <a:r>
              <a:rPr lang="en-US" altLang="en-US" sz="2600" b="1" dirty="0"/>
              <a:t>Alkali metals</a:t>
            </a:r>
            <a:r>
              <a:rPr lang="en-US" altLang="en-US" sz="2600" dirty="0"/>
              <a:t> are soft, metallic solids.</a:t>
            </a:r>
          </a:p>
          <a:p>
            <a:r>
              <a:rPr lang="en-US" altLang="en-US" sz="2600" dirty="0"/>
              <a:t>They are found only in compounds in nature, not in their elemental forms.</a:t>
            </a:r>
          </a:p>
          <a:p>
            <a:r>
              <a:rPr lang="en-US" altLang="en-US" sz="2600" dirty="0"/>
              <a:t>Typical metallic properties (luster,</a:t>
            </a:r>
            <a:r>
              <a:rPr lang="en-US" altLang="en-US" sz="2600" baseline="0" dirty="0"/>
              <a:t> </a:t>
            </a:r>
            <a:r>
              <a:rPr lang="en-US" altLang="en-US" sz="2600" dirty="0"/>
              <a:t>conductivity) are seen in them.</a:t>
            </a:r>
          </a:p>
        </p:txBody>
      </p:sp>
      <p:pic>
        <p:nvPicPr>
          <p:cNvPr id="4" name="Picture 3" descr="A photograph shows a blade cutting thin slices off a cylinder of sod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4830" y="1668537"/>
            <a:ext cx="3403633" cy="34036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6321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Alkali Metal Properties</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1600200"/>
          </a:xfrm>
        </p:spPr>
        <p:txBody>
          <a:bodyPr/>
          <a:lstStyle/>
          <a:p>
            <a:r>
              <a:rPr lang="en-US" altLang="en-US" sz="2600" dirty="0"/>
              <a:t>They have low densities and melting points.</a:t>
            </a:r>
          </a:p>
          <a:p>
            <a:r>
              <a:rPr lang="en-US" altLang="en-US" sz="2600" dirty="0"/>
              <a:t>They also have low ionization energies.</a:t>
            </a:r>
            <a:endParaRPr lang="en-IN" altLang="en-US" sz="2600" dirty="0"/>
          </a:p>
          <a:p>
            <a:pPr marL="0" indent="0">
              <a:buNone/>
            </a:pPr>
            <a:r>
              <a:rPr lang="en-IN" sz="2400" b="1" dirty="0"/>
              <a:t>Table 7.4 </a:t>
            </a:r>
            <a:r>
              <a:rPr lang="en-IN" sz="2400" dirty="0"/>
              <a:t>Some Properties of the Alkali Metals</a:t>
            </a:r>
            <a:endParaRPr lang="en-US" alt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401670840"/>
              </p:ext>
            </p:extLst>
          </p:nvPr>
        </p:nvGraphicFramePr>
        <p:xfrm>
          <a:off x="457200" y="3487948"/>
          <a:ext cx="8229600" cy="2303252"/>
        </p:xfrm>
        <a:graphic>
          <a:graphicData uri="http://schemas.openxmlformats.org/drawingml/2006/table">
            <a:tbl>
              <a:tblPr firstRow="1" bandRow="1">
                <a:tableStyleId>{3B4B98B0-60AC-42C2-AFA5-B58CD77FA1E5}</a:tableStyleId>
              </a:tblPr>
              <a:tblGrid>
                <a:gridCol w="1066800">
                  <a:extLst>
                    <a:ext uri="{9D8B030D-6E8A-4147-A177-3AD203B41FA5}">
                      <a16:colId xmlns:a16="http://schemas.microsoft.com/office/drawing/2014/main" val="4213806343"/>
                    </a:ext>
                  </a:extLst>
                </a:gridCol>
                <a:gridCol w="1371600">
                  <a:extLst>
                    <a:ext uri="{9D8B030D-6E8A-4147-A177-3AD203B41FA5}">
                      <a16:colId xmlns:a16="http://schemas.microsoft.com/office/drawing/2014/main" val="588893657"/>
                    </a:ext>
                  </a:extLst>
                </a:gridCol>
                <a:gridCol w="1066800">
                  <a:extLst>
                    <a:ext uri="{9D8B030D-6E8A-4147-A177-3AD203B41FA5}">
                      <a16:colId xmlns:a16="http://schemas.microsoft.com/office/drawing/2014/main" val="341093995"/>
                    </a:ext>
                  </a:extLst>
                </a:gridCol>
                <a:gridCol w="1828800">
                  <a:extLst>
                    <a:ext uri="{9D8B030D-6E8A-4147-A177-3AD203B41FA5}">
                      <a16:colId xmlns:a16="http://schemas.microsoft.com/office/drawing/2014/main" val="2777284164"/>
                    </a:ext>
                  </a:extLst>
                </a:gridCol>
                <a:gridCol w="1752600">
                  <a:extLst>
                    <a:ext uri="{9D8B030D-6E8A-4147-A177-3AD203B41FA5}">
                      <a16:colId xmlns:a16="http://schemas.microsoft.com/office/drawing/2014/main" val="2910728732"/>
                    </a:ext>
                  </a:extLst>
                </a:gridCol>
                <a:gridCol w="1143000">
                  <a:extLst>
                    <a:ext uri="{9D8B030D-6E8A-4147-A177-3AD203B41FA5}">
                      <a16:colId xmlns:a16="http://schemas.microsoft.com/office/drawing/2014/main" val="1455064273"/>
                    </a:ext>
                  </a:extLst>
                </a:gridCol>
              </a:tblGrid>
              <a:tr h="584407">
                <a:tc>
                  <a:txBody>
                    <a:bodyPr/>
                    <a:lstStyle/>
                    <a:p>
                      <a:pPr algn="ctr"/>
                      <a:r>
                        <a:rPr lang="en-IN" sz="1400" b="1" i="0" u="none" strike="noStrike" kern="1200" baseline="0" dirty="0">
                          <a:solidFill>
                            <a:schemeClr val="tx1"/>
                          </a:solidFill>
                          <a:latin typeface="+mn-lt"/>
                          <a:ea typeface="+mn-ea"/>
                          <a:cs typeface="+mn-cs"/>
                        </a:rPr>
                        <a:t>Element</a:t>
                      </a:r>
                      <a:endParaRPr lang="en-IN" sz="1400" dirty="0">
                        <a:latin typeface="+mn-lt"/>
                      </a:endParaRP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400" b="1" i="0" u="none" strike="noStrike" kern="1200" baseline="0" dirty="0">
                          <a:solidFill>
                            <a:schemeClr val="tx1"/>
                          </a:solidFill>
                          <a:latin typeface="+mn-lt"/>
                          <a:ea typeface="+mn-ea"/>
                          <a:cs typeface="+mn-cs"/>
                        </a:rPr>
                        <a:t>Electron</a:t>
                      </a:r>
                    </a:p>
                    <a:p>
                      <a:pPr algn="ctr"/>
                      <a:r>
                        <a:rPr lang="en-IN" sz="1400" b="1" i="0" u="none" strike="noStrike" kern="1200" baseline="0" dirty="0">
                          <a:solidFill>
                            <a:schemeClr val="tx1"/>
                          </a:solidFill>
                          <a:latin typeface="+mn-lt"/>
                          <a:ea typeface="+mn-ea"/>
                          <a:cs typeface="+mn-cs"/>
                        </a:rPr>
                        <a:t>Configuration</a:t>
                      </a:r>
                      <a:endParaRPr lang="en-IN" sz="1400" dirty="0">
                        <a:latin typeface="+mn-lt"/>
                      </a:endParaRP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400" b="1" i="0" u="none" strike="noStrike" kern="1200" baseline="0" dirty="0">
                          <a:solidFill>
                            <a:schemeClr val="tx1"/>
                          </a:solidFill>
                          <a:latin typeface="+mn-lt"/>
                          <a:ea typeface="+mn-ea"/>
                          <a:cs typeface="+mn-cs"/>
                        </a:rPr>
                        <a:t>Melting Point </a:t>
                      </a:r>
                      <a:r>
                        <a:rPr lang="en-IN" sz="1400" b="0" i="0" u="none" strike="noStrike" kern="1200" baseline="0" dirty="0">
                          <a:solidFill>
                            <a:schemeClr val="tx1"/>
                          </a:solidFill>
                          <a:latin typeface="+mn-lt"/>
                          <a:ea typeface="+mn-ea"/>
                          <a:cs typeface="+mn-cs"/>
                        </a:rPr>
                        <a:t>(</a:t>
                      </a:r>
                      <a:r>
                        <a:rPr lang="en-IN" sz="1400" b="0" i="0" u="none" strike="noStrike" kern="1200" baseline="0" dirty="0">
                          <a:solidFill>
                            <a:schemeClr val="tx1"/>
                          </a:solidFill>
                          <a:latin typeface="+mn-lt"/>
                          <a:ea typeface="+mn-ea"/>
                          <a:cs typeface="Arial" panose="020B0604020202020204" pitchFamily="34" charset="0"/>
                        </a:rPr>
                        <a:t>°</a:t>
                      </a:r>
                      <a:r>
                        <a:rPr lang="en-IN" sz="1400" b="1" i="0" u="none" strike="noStrike" kern="1200" baseline="0" dirty="0">
                          <a:solidFill>
                            <a:schemeClr val="tx1"/>
                          </a:solidFill>
                          <a:latin typeface="+mn-lt"/>
                          <a:ea typeface="+mn-ea"/>
                          <a:cs typeface="+mn-cs"/>
                        </a:rPr>
                        <a:t>C</a:t>
                      </a:r>
                      <a:r>
                        <a:rPr lang="en-IN" sz="1400" b="0" i="0" u="none" strike="noStrike" kern="1200" baseline="0" dirty="0">
                          <a:solidFill>
                            <a:schemeClr val="tx1"/>
                          </a:solidFill>
                          <a:latin typeface="+mn-lt"/>
                          <a:ea typeface="+mn-ea"/>
                          <a:cs typeface="+mn-cs"/>
                        </a:rPr>
                        <a:t>)</a:t>
                      </a:r>
                      <a:endParaRPr lang="en-IN" sz="1400" dirty="0">
                        <a:latin typeface="+mn-lt"/>
                      </a:endParaRP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400" b="1" i="0" u="none" strike="noStrike" kern="1200" baseline="0" dirty="0">
                          <a:solidFill>
                            <a:schemeClr val="tx1"/>
                          </a:solidFill>
                          <a:latin typeface="+mn-lt"/>
                          <a:ea typeface="+mn-ea"/>
                          <a:cs typeface="+mn-cs"/>
                        </a:rPr>
                        <a:t>Density </a:t>
                      </a:r>
                      <a:r>
                        <a:rPr lang="en-US" sz="800" b="1" kern="1200" dirty="0">
                          <a:solidFill>
                            <a:schemeClr val="bg1"/>
                          </a:solidFill>
                          <a:effectLst/>
                          <a:latin typeface="+mn-lt"/>
                          <a:ea typeface="+mn-ea"/>
                          <a:cs typeface="+mn-cs"/>
                        </a:rPr>
                        <a:t>gram per cubic centimeter</a:t>
                      </a:r>
                      <a:endParaRPr lang="en-IN" sz="800" b="1" i="0" u="none" strike="noStrike" kern="1200" baseline="0" dirty="0">
                        <a:solidFill>
                          <a:schemeClr val="bg1"/>
                        </a:solidFill>
                        <a:latin typeface="+mn-lt"/>
                        <a:ea typeface="+mn-ea"/>
                        <a:cs typeface="+mn-cs"/>
                      </a:endParaRP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400" b="1" i="0" u="none" strike="noStrike" kern="1200" baseline="0" dirty="0">
                          <a:solidFill>
                            <a:schemeClr val="tx1"/>
                          </a:solidFill>
                          <a:latin typeface="+mn-lt"/>
                          <a:ea typeface="+mn-ea"/>
                          <a:cs typeface="+mn-cs"/>
                        </a:rPr>
                        <a:t>Atomic Radius (Å)</a:t>
                      </a:r>
                      <a:endParaRPr lang="en-IN" sz="1400" dirty="0">
                        <a:latin typeface="+mn-lt"/>
                      </a:endParaRP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400" b="1" i="0" u="none" strike="noStrike" kern="1200" baseline="0" dirty="0">
                          <a:solidFill>
                            <a:schemeClr val="tx1"/>
                          </a:solidFill>
                          <a:latin typeface="+mn-lt"/>
                          <a:ea typeface="+mn-ea"/>
                          <a:cs typeface="+mn-cs"/>
                        </a:rPr>
                        <a:t>I</a:t>
                      </a:r>
                      <a:r>
                        <a:rPr lang="en-IN" sz="1400" b="1" i="0" u="none" strike="noStrike" kern="1200" baseline="-25000" dirty="0">
                          <a:solidFill>
                            <a:schemeClr val="tx1"/>
                          </a:solidFill>
                          <a:latin typeface="+mn-lt"/>
                          <a:ea typeface="+mn-ea"/>
                          <a:cs typeface="+mn-cs"/>
                        </a:rPr>
                        <a:t>1</a:t>
                      </a:r>
                      <a:r>
                        <a:rPr lang="en-IN" sz="1400" b="1" i="0" u="none" strike="noStrike" kern="1200" baseline="0" dirty="0">
                          <a:solidFill>
                            <a:schemeClr val="tx1"/>
                          </a:solidFill>
                          <a:latin typeface="+mn-lt"/>
                          <a:ea typeface="+mn-ea"/>
                          <a:cs typeface="+mn-cs"/>
                        </a:rPr>
                        <a:t> </a:t>
                      </a:r>
                      <a:r>
                        <a:rPr lang="en-IN" sz="1400" b="0" i="0" u="none" strike="noStrike" kern="1200" baseline="0" dirty="0">
                          <a:solidFill>
                            <a:schemeClr val="tx1"/>
                          </a:solidFill>
                          <a:latin typeface="+mn-lt"/>
                          <a:ea typeface="+mn-ea"/>
                          <a:cs typeface="+mn-cs"/>
                        </a:rPr>
                        <a:t>(</a:t>
                      </a:r>
                      <a:r>
                        <a:rPr lang="en-IN" sz="1400" b="1" i="0" u="none" strike="noStrike" kern="1200" baseline="0" dirty="0">
                          <a:solidFill>
                            <a:schemeClr val="tx1"/>
                          </a:solidFill>
                          <a:latin typeface="+mn-lt"/>
                          <a:ea typeface="+mn-ea"/>
                          <a:cs typeface="+mn-cs"/>
                        </a:rPr>
                        <a:t>kJ </a:t>
                      </a:r>
                      <a:r>
                        <a:rPr lang="en-IN" sz="1400" b="0" i="0" u="none" strike="noStrike" kern="1200" baseline="0" dirty="0">
                          <a:solidFill>
                            <a:schemeClr val="tx1"/>
                          </a:solidFill>
                          <a:latin typeface="+mn-lt"/>
                          <a:ea typeface="+mn-ea"/>
                          <a:cs typeface="+mn-cs"/>
                        </a:rPr>
                        <a:t>/</a:t>
                      </a:r>
                      <a:r>
                        <a:rPr lang="en-IN" sz="1400" b="1" i="0" u="none" strike="noStrike" kern="1200" baseline="0" dirty="0">
                          <a:solidFill>
                            <a:schemeClr val="tx1"/>
                          </a:solidFill>
                          <a:latin typeface="+mn-lt"/>
                          <a:ea typeface="+mn-ea"/>
                          <a:cs typeface="+mn-cs"/>
                        </a:rPr>
                        <a:t>mol</a:t>
                      </a:r>
                      <a:r>
                        <a:rPr lang="en-IN" sz="1400" b="0" i="0" u="none" strike="noStrike" kern="1200" baseline="0" dirty="0">
                          <a:solidFill>
                            <a:schemeClr val="tx1"/>
                          </a:solidFill>
                          <a:latin typeface="+mn-lt"/>
                          <a:ea typeface="+mn-ea"/>
                          <a:cs typeface="+mn-cs"/>
                        </a:rPr>
                        <a:t>)</a:t>
                      </a:r>
                      <a:endParaRPr lang="en-IN" sz="1400" dirty="0">
                        <a:latin typeface="+mn-lt"/>
                      </a:endParaRP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3166138"/>
                  </a:ext>
                </a:extLst>
              </a:tr>
              <a:tr h="343769">
                <a:tc>
                  <a:txBody>
                    <a:bodyPr/>
                    <a:lstStyle/>
                    <a:p>
                      <a:r>
                        <a:rPr lang="en-IN" sz="1400" b="0" i="0" u="none" strike="noStrike" kern="1200" baseline="0" dirty="0">
                          <a:solidFill>
                            <a:schemeClr val="tx1"/>
                          </a:solidFill>
                          <a:latin typeface="+mn-lt"/>
                          <a:ea typeface="+mn-ea"/>
                          <a:cs typeface="+mn-cs"/>
                        </a:rPr>
                        <a:t>Lithium</a:t>
                      </a:r>
                      <a:endParaRPr lang="en-IN" sz="1400" dirty="0">
                        <a:latin typeface="+mn-lt"/>
                      </a:endParaRP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l"/>
                      <a:r>
                        <a:rPr lang="en-US" sz="800" kern="1200" dirty="0">
                          <a:solidFill>
                            <a:schemeClr val="bg1"/>
                          </a:solidFill>
                          <a:effectLst/>
                          <a:latin typeface="+mn-lt"/>
                          <a:ea typeface="+mn-ea"/>
                          <a:cs typeface="+mn-cs"/>
                        </a:rPr>
                        <a:t>Electron, left bracket, H e, right bracket, 2 s 1.</a:t>
                      </a:r>
                      <a:endParaRPr lang="en-IN" sz="800" dirty="0">
                        <a:solidFill>
                          <a:schemeClr val="bg1"/>
                        </a:solidFill>
                        <a:latin typeface="+mn-lt"/>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IN" sz="1400" b="0" i="0" u="none" strike="noStrike" kern="1200" baseline="0" dirty="0">
                          <a:solidFill>
                            <a:schemeClr val="tx1"/>
                          </a:solidFill>
                          <a:latin typeface="+mn-lt"/>
                          <a:ea typeface="+mn-ea"/>
                          <a:cs typeface="+mn-cs"/>
                        </a:rPr>
                        <a:t>181</a:t>
                      </a:r>
                      <a:endParaRPr lang="en-IN" sz="1400" dirty="0">
                        <a:latin typeface="+mn-lt"/>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IN" sz="1400" dirty="0">
                          <a:latin typeface="+mn-lt"/>
                        </a:rPr>
                        <a:t>0.53</a:t>
                      </a: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IN" sz="1400" dirty="0">
                          <a:latin typeface="+mn-lt"/>
                        </a:rPr>
                        <a:t>1.28</a:t>
                      </a: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IN" sz="1400" dirty="0">
                          <a:latin typeface="+mn-lt"/>
                        </a:rPr>
                        <a:t>520</a:t>
                      </a: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715861"/>
                  </a:ext>
                </a:extLst>
              </a:tr>
              <a:tr h="343769">
                <a:tc>
                  <a:txBody>
                    <a:bodyPr/>
                    <a:lstStyle/>
                    <a:p>
                      <a:r>
                        <a:rPr lang="en-IN" sz="1400" b="0" i="0" u="none" strike="noStrike" kern="1200" baseline="0" dirty="0">
                          <a:solidFill>
                            <a:schemeClr val="tx1"/>
                          </a:solidFill>
                          <a:latin typeface="+mn-lt"/>
                          <a:ea typeface="+mn-ea"/>
                          <a:cs typeface="+mn-cs"/>
                        </a:rPr>
                        <a:t>Sodium</a:t>
                      </a:r>
                      <a:endParaRPr lang="en-IN" sz="1400" dirty="0">
                        <a:latin typeface="+mn-lt"/>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800" kern="1200" dirty="0">
                          <a:solidFill>
                            <a:schemeClr val="bg1"/>
                          </a:solidFill>
                          <a:effectLst/>
                          <a:latin typeface="+mn-lt"/>
                          <a:ea typeface="+mn-ea"/>
                          <a:cs typeface="+mn-cs"/>
                        </a:rPr>
                        <a:t>Electron, left bracket, N e, right bracket, 3 s 1.</a:t>
                      </a:r>
                      <a:endParaRPr lang="en-IN" sz="800" dirty="0">
                        <a:solidFill>
                          <a:schemeClr val="bg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N" sz="1400" dirty="0">
                          <a:latin typeface="+mn-lt"/>
                        </a:rPr>
                        <a:t>98</a:t>
                      </a:r>
                    </a:p>
                  </a:txBody>
                  <a:tcPr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N" sz="1400" dirty="0">
                          <a:latin typeface="+mn-lt"/>
                        </a:rPr>
                        <a:t>0.97</a:t>
                      </a:r>
                    </a:p>
                  </a:txBody>
                  <a:tcPr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N" sz="1400" dirty="0">
                          <a:latin typeface="+mn-lt"/>
                        </a:rPr>
                        <a:t>1.66</a:t>
                      </a:r>
                    </a:p>
                  </a:txBody>
                  <a:tcPr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N" sz="1400" dirty="0">
                          <a:latin typeface="+mn-lt"/>
                        </a:rPr>
                        <a:t>496</a:t>
                      </a:r>
                    </a:p>
                  </a:txBody>
                  <a:tcPr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4864868"/>
                  </a:ext>
                </a:extLst>
              </a:tr>
              <a:tr h="343769">
                <a:tc>
                  <a:txBody>
                    <a:bodyPr/>
                    <a:lstStyle/>
                    <a:p>
                      <a:r>
                        <a:rPr lang="en-IN" sz="1400" b="0" i="0" u="none" strike="noStrike" kern="1200" baseline="0" dirty="0">
                          <a:solidFill>
                            <a:schemeClr val="tx1"/>
                          </a:solidFill>
                          <a:latin typeface="+mn-lt"/>
                          <a:ea typeface="+mn-ea"/>
                          <a:cs typeface="+mn-cs"/>
                        </a:rPr>
                        <a:t>Potassium</a:t>
                      </a:r>
                      <a:endParaRPr lang="en-IN" sz="1400" dirty="0">
                        <a:latin typeface="+mn-lt"/>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800" kern="1200" dirty="0">
                          <a:solidFill>
                            <a:schemeClr val="bg1"/>
                          </a:solidFill>
                          <a:effectLst/>
                          <a:latin typeface="+mn-lt"/>
                          <a:ea typeface="+mn-ea"/>
                          <a:cs typeface="+mn-cs"/>
                        </a:rPr>
                        <a:t>Electron, left bracket, Ay r, right bracket, 4 s 1.</a:t>
                      </a:r>
                      <a:endParaRPr lang="en-IN" sz="800" dirty="0">
                        <a:solidFill>
                          <a:schemeClr val="bg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N" sz="1400" dirty="0">
                          <a:latin typeface="+mn-lt"/>
                        </a:rPr>
                        <a:t>63</a:t>
                      </a:r>
                    </a:p>
                  </a:txBody>
                  <a:tcPr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N" sz="1400" dirty="0">
                          <a:latin typeface="+mn-lt"/>
                        </a:rPr>
                        <a:t>0.86</a:t>
                      </a:r>
                    </a:p>
                  </a:txBody>
                  <a:tcPr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N" sz="1400" dirty="0">
                          <a:latin typeface="+mn-lt"/>
                        </a:rPr>
                        <a:t>2.03</a:t>
                      </a:r>
                    </a:p>
                  </a:txBody>
                  <a:tcPr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N" sz="1400" dirty="0">
                          <a:latin typeface="+mn-lt"/>
                        </a:rPr>
                        <a:t>419</a:t>
                      </a:r>
                    </a:p>
                  </a:txBody>
                  <a:tcPr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4314995"/>
                  </a:ext>
                </a:extLst>
              </a:tr>
              <a:tr h="343769">
                <a:tc>
                  <a:txBody>
                    <a:bodyPr/>
                    <a:lstStyle/>
                    <a:p>
                      <a:r>
                        <a:rPr lang="en-IN" sz="1400" b="0" i="0" u="none" strike="noStrike" kern="1200" baseline="0" dirty="0">
                          <a:solidFill>
                            <a:schemeClr val="tx1"/>
                          </a:solidFill>
                          <a:latin typeface="+mn-lt"/>
                          <a:ea typeface="+mn-ea"/>
                          <a:cs typeface="+mn-cs"/>
                        </a:rPr>
                        <a:t>Rubidium</a:t>
                      </a:r>
                      <a:endParaRPr lang="en-IN" sz="1400" dirty="0">
                        <a:latin typeface="+mn-lt"/>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800" kern="1200" dirty="0">
                          <a:solidFill>
                            <a:schemeClr val="bg1"/>
                          </a:solidFill>
                          <a:effectLst/>
                          <a:latin typeface="+mn-lt"/>
                          <a:ea typeface="+mn-ea"/>
                          <a:cs typeface="+mn-cs"/>
                        </a:rPr>
                        <a:t>Electron, left bracket, K r, right bracket, 5 s 1. </a:t>
                      </a:r>
                      <a:endParaRPr lang="en-IN" sz="800" dirty="0">
                        <a:solidFill>
                          <a:schemeClr val="bg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N" sz="1400" dirty="0">
                          <a:latin typeface="+mn-lt"/>
                        </a:rPr>
                        <a:t>39</a:t>
                      </a:r>
                    </a:p>
                  </a:txBody>
                  <a:tcPr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N" sz="1400" dirty="0">
                          <a:latin typeface="+mn-lt"/>
                        </a:rPr>
                        <a:t>1.53</a:t>
                      </a:r>
                    </a:p>
                  </a:txBody>
                  <a:tcPr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N" sz="1400" dirty="0">
                          <a:latin typeface="+mn-lt"/>
                        </a:rPr>
                        <a:t>2.20</a:t>
                      </a:r>
                    </a:p>
                  </a:txBody>
                  <a:tcPr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N" sz="1400" dirty="0">
                          <a:latin typeface="+mn-lt"/>
                        </a:rPr>
                        <a:t>403</a:t>
                      </a:r>
                    </a:p>
                  </a:txBody>
                  <a:tcPr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9227910"/>
                  </a:ext>
                </a:extLst>
              </a:tr>
              <a:tr h="343769">
                <a:tc>
                  <a:txBody>
                    <a:bodyPr/>
                    <a:lstStyle/>
                    <a:p>
                      <a:r>
                        <a:rPr lang="en-IN" sz="1400" b="0" i="0" u="none" strike="noStrike" kern="1200" baseline="0" dirty="0">
                          <a:solidFill>
                            <a:schemeClr val="tx1"/>
                          </a:solidFill>
                          <a:latin typeface="+mn-lt"/>
                          <a:ea typeface="+mn-ea"/>
                          <a:cs typeface="+mn-cs"/>
                        </a:rPr>
                        <a:t>Cesium</a:t>
                      </a:r>
                      <a:endParaRPr lang="en-IN" sz="1400" dirty="0">
                        <a:latin typeface="+mn-lt"/>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800" kern="1200" dirty="0">
                          <a:solidFill>
                            <a:schemeClr val="bg1"/>
                          </a:solidFill>
                          <a:effectLst/>
                          <a:latin typeface="+mn-lt"/>
                          <a:ea typeface="+mn-ea"/>
                          <a:cs typeface="+mn-cs"/>
                        </a:rPr>
                        <a:t>Electron, left bracket, X e, right bracket, 6 s 1.</a:t>
                      </a:r>
                      <a:endParaRPr lang="en-IN" sz="800" dirty="0">
                        <a:solidFill>
                          <a:schemeClr val="bg1"/>
                        </a:solidFill>
                        <a:latin typeface="+mn-lt"/>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400" dirty="0">
                          <a:latin typeface="+mn-lt"/>
                        </a:rPr>
                        <a:t>28</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400" dirty="0">
                          <a:latin typeface="+mn-lt"/>
                        </a:rPr>
                        <a:t>1.88</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400" dirty="0">
                          <a:latin typeface="+mn-lt"/>
                        </a:rPr>
                        <a:t>2.44</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400" dirty="0">
                          <a:latin typeface="+mn-lt"/>
                        </a:rPr>
                        <a:t>376</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65518697"/>
                  </a:ext>
                </a:extLst>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01616618"/>
              </p:ext>
            </p:extLst>
          </p:nvPr>
        </p:nvGraphicFramePr>
        <p:xfrm>
          <a:off x="4890928" y="3554499"/>
          <a:ext cx="586236" cy="511460"/>
        </p:xfrm>
        <a:graphic>
          <a:graphicData uri="http://schemas.openxmlformats.org/presentationml/2006/ole">
            <mc:AlternateContent xmlns:mc="http://schemas.openxmlformats.org/markup-compatibility/2006">
              <mc:Choice xmlns:v="urn:schemas-microsoft-com:vml" Requires="v">
                <p:oleObj spid="_x0000_s18848" name="Equation" r:id="rId4" imgW="495000" imgH="431640" progId="Equation.DSMT4">
                  <p:embed/>
                </p:oleObj>
              </mc:Choice>
              <mc:Fallback>
                <p:oleObj name="Equation" r:id="rId4" imgW="495000" imgH="431640" progId="Equation.DSMT4">
                  <p:embed/>
                  <p:pic>
                    <p:nvPicPr>
                      <p:cNvPr id="0" name=""/>
                      <p:cNvPicPr/>
                      <p:nvPr/>
                    </p:nvPicPr>
                    <p:blipFill>
                      <a:blip r:embed="rId5"/>
                      <a:stretch>
                        <a:fillRect/>
                      </a:stretch>
                    </p:blipFill>
                    <p:spPr>
                      <a:xfrm>
                        <a:off x="4890928" y="3554499"/>
                        <a:ext cx="586236" cy="51146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37726789"/>
              </p:ext>
            </p:extLst>
          </p:nvPr>
        </p:nvGraphicFramePr>
        <p:xfrm>
          <a:off x="1902507" y="4102903"/>
          <a:ext cx="597262" cy="277795"/>
        </p:xfrm>
        <a:graphic>
          <a:graphicData uri="http://schemas.openxmlformats.org/presentationml/2006/ole">
            <mc:AlternateContent xmlns:mc="http://schemas.openxmlformats.org/markup-compatibility/2006">
              <mc:Choice xmlns:v="urn:schemas-microsoft-com:vml" Requires="v">
                <p:oleObj spid="_x0000_s18849" name="Equation" r:id="rId6" imgW="545760" imgH="253800" progId="Equation.DSMT4">
                  <p:embed/>
                </p:oleObj>
              </mc:Choice>
              <mc:Fallback>
                <p:oleObj name="Equation" r:id="rId6" imgW="545760" imgH="253800" progId="Equation.DSMT4">
                  <p:embed/>
                  <p:pic>
                    <p:nvPicPr>
                      <p:cNvPr id="0" name=""/>
                      <p:cNvPicPr/>
                      <p:nvPr/>
                    </p:nvPicPr>
                    <p:blipFill>
                      <a:blip r:embed="rId7"/>
                      <a:stretch>
                        <a:fillRect/>
                      </a:stretch>
                    </p:blipFill>
                    <p:spPr>
                      <a:xfrm>
                        <a:off x="1902507" y="4102903"/>
                        <a:ext cx="597262" cy="27779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29535596"/>
              </p:ext>
            </p:extLst>
          </p:nvPr>
        </p:nvGraphicFramePr>
        <p:xfrm>
          <a:off x="1902507" y="4450750"/>
          <a:ext cx="597262" cy="277795"/>
        </p:xfrm>
        <a:graphic>
          <a:graphicData uri="http://schemas.openxmlformats.org/presentationml/2006/ole">
            <mc:AlternateContent xmlns:mc="http://schemas.openxmlformats.org/markup-compatibility/2006">
              <mc:Choice xmlns:v="urn:schemas-microsoft-com:vml" Requires="v">
                <p:oleObj spid="_x0000_s18850" name="Equation" r:id="rId8" imgW="545760" imgH="253800" progId="Equation.DSMT4">
                  <p:embed/>
                </p:oleObj>
              </mc:Choice>
              <mc:Fallback>
                <p:oleObj name="Equation" r:id="rId8" imgW="545760" imgH="253800" progId="Equation.DSMT4">
                  <p:embed/>
                  <p:pic>
                    <p:nvPicPr>
                      <p:cNvPr id="6" name="Object 5"/>
                      <p:cNvPicPr/>
                      <p:nvPr/>
                    </p:nvPicPr>
                    <p:blipFill>
                      <a:blip r:embed="rId9"/>
                      <a:stretch>
                        <a:fillRect/>
                      </a:stretch>
                    </p:blipFill>
                    <p:spPr>
                      <a:xfrm>
                        <a:off x="1902507" y="4450750"/>
                        <a:ext cx="597262" cy="27779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19529952"/>
              </p:ext>
            </p:extLst>
          </p:nvPr>
        </p:nvGraphicFramePr>
        <p:xfrm>
          <a:off x="1902507" y="4787878"/>
          <a:ext cx="583372" cy="277795"/>
        </p:xfrm>
        <a:graphic>
          <a:graphicData uri="http://schemas.openxmlformats.org/presentationml/2006/ole">
            <mc:AlternateContent xmlns:mc="http://schemas.openxmlformats.org/markup-compatibility/2006">
              <mc:Choice xmlns:v="urn:schemas-microsoft-com:vml" Requires="v">
                <p:oleObj spid="_x0000_s18851" name="Equation" r:id="rId10" imgW="533160" imgH="253800" progId="Equation.DSMT4">
                  <p:embed/>
                </p:oleObj>
              </mc:Choice>
              <mc:Fallback>
                <p:oleObj name="Equation" r:id="rId10" imgW="533160" imgH="253800" progId="Equation.DSMT4">
                  <p:embed/>
                  <p:pic>
                    <p:nvPicPr>
                      <p:cNvPr id="6" name="Object 5"/>
                      <p:cNvPicPr/>
                      <p:nvPr/>
                    </p:nvPicPr>
                    <p:blipFill>
                      <a:blip r:embed="rId11"/>
                      <a:stretch>
                        <a:fillRect/>
                      </a:stretch>
                    </p:blipFill>
                    <p:spPr>
                      <a:xfrm>
                        <a:off x="1902507" y="4787878"/>
                        <a:ext cx="583372" cy="27779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86405381"/>
              </p:ext>
            </p:extLst>
          </p:nvPr>
        </p:nvGraphicFramePr>
        <p:xfrm>
          <a:off x="1902507" y="5144119"/>
          <a:ext cx="555592" cy="277795"/>
        </p:xfrm>
        <a:graphic>
          <a:graphicData uri="http://schemas.openxmlformats.org/presentationml/2006/ole">
            <mc:AlternateContent xmlns:mc="http://schemas.openxmlformats.org/markup-compatibility/2006">
              <mc:Choice xmlns:v="urn:schemas-microsoft-com:vml" Requires="v">
                <p:oleObj spid="_x0000_s18852" name="Equation" r:id="rId12" imgW="507960" imgH="253800" progId="Equation.DSMT4">
                  <p:embed/>
                </p:oleObj>
              </mc:Choice>
              <mc:Fallback>
                <p:oleObj name="Equation" r:id="rId12" imgW="507960" imgH="253800" progId="Equation.DSMT4">
                  <p:embed/>
                  <p:pic>
                    <p:nvPicPr>
                      <p:cNvPr id="6" name="Object 5"/>
                      <p:cNvPicPr/>
                      <p:nvPr/>
                    </p:nvPicPr>
                    <p:blipFill>
                      <a:blip r:embed="rId13"/>
                      <a:stretch>
                        <a:fillRect/>
                      </a:stretch>
                    </p:blipFill>
                    <p:spPr>
                      <a:xfrm>
                        <a:off x="1902507" y="5144119"/>
                        <a:ext cx="555592" cy="27779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07076543"/>
              </p:ext>
            </p:extLst>
          </p:nvPr>
        </p:nvGraphicFramePr>
        <p:xfrm>
          <a:off x="1888617" y="5479776"/>
          <a:ext cx="569482" cy="277795"/>
        </p:xfrm>
        <a:graphic>
          <a:graphicData uri="http://schemas.openxmlformats.org/presentationml/2006/ole">
            <mc:AlternateContent xmlns:mc="http://schemas.openxmlformats.org/markup-compatibility/2006">
              <mc:Choice xmlns:v="urn:schemas-microsoft-com:vml" Requires="v">
                <p:oleObj spid="_x0000_s18853" name="Equation" r:id="rId14" imgW="520560" imgH="253800" progId="Equation.DSMT4">
                  <p:embed/>
                </p:oleObj>
              </mc:Choice>
              <mc:Fallback>
                <p:oleObj name="Equation" r:id="rId14" imgW="520560" imgH="253800" progId="Equation.DSMT4">
                  <p:embed/>
                  <p:pic>
                    <p:nvPicPr>
                      <p:cNvPr id="6" name="Object 5"/>
                      <p:cNvPicPr/>
                      <p:nvPr/>
                    </p:nvPicPr>
                    <p:blipFill>
                      <a:blip r:embed="rId15"/>
                      <a:stretch>
                        <a:fillRect/>
                      </a:stretch>
                    </p:blipFill>
                    <p:spPr>
                      <a:xfrm>
                        <a:off x="1888617" y="5479776"/>
                        <a:ext cx="569482" cy="277795"/>
                      </a:xfrm>
                      <a:prstGeom prst="rect">
                        <a:avLst/>
                      </a:prstGeom>
                    </p:spPr>
                  </p:pic>
                </p:oleObj>
              </mc:Fallback>
            </mc:AlternateContent>
          </a:graphicData>
        </a:graphic>
      </p:graphicFrame>
    </p:spTree>
    <p:extLst>
      <p:ext uri="{BB962C8B-B14F-4D97-AF65-F5344CB8AC3E}">
        <p14:creationId xmlns:p14="http://schemas.microsoft.com/office/powerpoint/2010/main" val="3297667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Alkali Metal Chemistry</a:t>
            </a:r>
            <a:endParaRPr lang="en-IN" dirty="0">
              <a:latin typeface="Times New Roman" panose="02020603050405020304" pitchFamily="18" charset="0"/>
            </a:endParaRPr>
          </a:p>
        </p:txBody>
      </p:sp>
      <p:pic>
        <p:nvPicPr>
          <p:cNvPr id="4" name="Picture 3" descr="Photographs show that Lithium in water produces some bubbles, sodium in water produces a flame, and potassium in water produces a large, sparking 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910" y="1702807"/>
            <a:ext cx="7876180" cy="3668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 name="Content Placeholder 2"/>
          <p:cNvSpPr>
            <a:spLocks noGrp="1"/>
          </p:cNvSpPr>
          <p:nvPr>
            <p:ph idx="1"/>
          </p:nvPr>
        </p:nvSpPr>
        <p:spPr>
          <a:xfrm>
            <a:off x="457200" y="5491017"/>
            <a:ext cx="8229600" cy="457200"/>
          </a:xfrm>
        </p:spPr>
        <p:txBody>
          <a:bodyPr/>
          <a:lstStyle/>
          <a:p>
            <a:r>
              <a:rPr lang="en-US" altLang="en-US" sz="2600" dirty="0"/>
              <a:t>Their reactions with water are famously exothermic.</a:t>
            </a:r>
          </a:p>
        </p:txBody>
      </p:sp>
    </p:spTree>
    <p:extLst>
      <p:ext uri="{BB962C8B-B14F-4D97-AF65-F5344CB8AC3E}">
        <p14:creationId xmlns:p14="http://schemas.microsoft.com/office/powerpoint/2010/main" val="854547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Differences in Alkali Metal Chemistry</a:t>
            </a:r>
            <a:endParaRPr lang="en-IN" dirty="0">
              <a:latin typeface="Times New Roman" panose="02020603050405020304" pitchFamily="18" charset="0"/>
            </a:endParaRPr>
          </a:p>
        </p:txBody>
      </p:sp>
      <p:sp>
        <p:nvSpPr>
          <p:cNvPr id="4" name="Content Placeholder 3"/>
          <p:cNvSpPr>
            <a:spLocks noGrp="1"/>
          </p:cNvSpPr>
          <p:nvPr>
            <p:ph idx="1"/>
          </p:nvPr>
        </p:nvSpPr>
        <p:spPr>
          <a:xfrm>
            <a:off x="457200" y="1600201"/>
            <a:ext cx="8229600" cy="457199"/>
          </a:xfrm>
        </p:spPr>
        <p:txBody>
          <a:bodyPr/>
          <a:lstStyle/>
          <a:p>
            <a:r>
              <a:rPr lang="en-US" altLang="en-US" sz="2600" dirty="0"/>
              <a:t>Lithium reacts with oxygen to make an oxide:</a:t>
            </a:r>
            <a:endParaRPr lang="en-US" altLang="en-US" sz="2600" i="1" dirty="0"/>
          </a:p>
        </p:txBody>
      </p:sp>
      <p:graphicFrame>
        <p:nvGraphicFramePr>
          <p:cNvPr id="7" name="Object 6" descr="4 L i plus O 2 yields 2 L I 2 O"/>
          <p:cNvGraphicFramePr>
            <a:graphicFrameLocks noChangeAspect="1"/>
          </p:cNvGraphicFramePr>
          <p:nvPr>
            <p:extLst>
              <p:ext uri="{D42A27DB-BD31-4B8C-83A1-F6EECF244321}">
                <p14:modId xmlns:p14="http://schemas.microsoft.com/office/powerpoint/2010/main" val="4283988248"/>
              </p:ext>
            </p:extLst>
          </p:nvPr>
        </p:nvGraphicFramePr>
        <p:xfrm>
          <a:off x="3306542" y="2158011"/>
          <a:ext cx="2544668" cy="482148"/>
        </p:xfrm>
        <a:graphic>
          <a:graphicData uri="http://schemas.openxmlformats.org/presentationml/2006/ole">
            <mc:AlternateContent xmlns:mc="http://schemas.openxmlformats.org/markup-compatibility/2006">
              <mc:Choice xmlns:v="urn:schemas-microsoft-com:vml" Requires="v">
                <p:oleObj spid="_x0000_s19659" name="Equation" r:id="rId3" imgW="1206360" imgH="228600" progId="Equation.DSMT4">
                  <p:embed/>
                </p:oleObj>
              </mc:Choice>
              <mc:Fallback>
                <p:oleObj name="Equation" r:id="rId3" imgW="1206360" imgH="228600" progId="Equation.DSMT4">
                  <p:embed/>
                  <p:pic>
                    <p:nvPicPr>
                      <p:cNvPr id="0" name=""/>
                      <p:cNvPicPr/>
                      <p:nvPr/>
                    </p:nvPicPr>
                    <p:blipFill>
                      <a:blip r:embed="rId4"/>
                      <a:stretch>
                        <a:fillRect/>
                      </a:stretch>
                    </p:blipFill>
                    <p:spPr>
                      <a:xfrm>
                        <a:off x="3306542" y="2158011"/>
                        <a:ext cx="2544668" cy="482148"/>
                      </a:xfrm>
                      <a:prstGeom prst="rect">
                        <a:avLst/>
                      </a:prstGeom>
                    </p:spPr>
                  </p:pic>
                </p:oleObj>
              </mc:Fallback>
            </mc:AlternateContent>
          </a:graphicData>
        </a:graphic>
      </p:graphicFrame>
      <p:sp>
        <p:nvSpPr>
          <p:cNvPr id="5" name="Content Placeholder 4"/>
          <p:cNvSpPr>
            <a:spLocks noGrp="1"/>
          </p:cNvSpPr>
          <p:nvPr>
            <p:ph idx="13"/>
          </p:nvPr>
        </p:nvSpPr>
        <p:spPr>
          <a:xfrm>
            <a:off x="457200" y="2706256"/>
            <a:ext cx="8229600" cy="457199"/>
          </a:xfrm>
        </p:spPr>
        <p:txBody>
          <a:bodyPr/>
          <a:lstStyle/>
          <a:p>
            <a:r>
              <a:rPr lang="en-US" altLang="en-US" sz="2600" dirty="0"/>
              <a:t>Sodium reacts with oxygen to form a peroxide:</a:t>
            </a:r>
          </a:p>
        </p:txBody>
      </p:sp>
      <p:graphicFrame>
        <p:nvGraphicFramePr>
          <p:cNvPr id="8" name="Object 7" descr="2 N ay plus O 2 yields N ay 2 O 2"/>
          <p:cNvGraphicFramePr>
            <a:graphicFrameLocks noChangeAspect="1"/>
          </p:cNvGraphicFramePr>
          <p:nvPr>
            <p:extLst>
              <p:ext uri="{D42A27DB-BD31-4B8C-83A1-F6EECF244321}">
                <p14:modId xmlns:p14="http://schemas.microsoft.com/office/powerpoint/2010/main" val="2576500654"/>
              </p:ext>
            </p:extLst>
          </p:nvPr>
        </p:nvGraphicFramePr>
        <p:xfrm>
          <a:off x="3200400" y="3314928"/>
          <a:ext cx="2758952" cy="482148"/>
        </p:xfrm>
        <a:graphic>
          <a:graphicData uri="http://schemas.openxmlformats.org/presentationml/2006/ole">
            <mc:AlternateContent xmlns:mc="http://schemas.openxmlformats.org/markup-compatibility/2006">
              <mc:Choice xmlns:v="urn:schemas-microsoft-com:vml" Requires="v">
                <p:oleObj spid="_x0000_s19660" name="Equation" r:id="rId5" imgW="1307880" imgH="228600" progId="Equation.DSMT4">
                  <p:embed/>
                </p:oleObj>
              </mc:Choice>
              <mc:Fallback>
                <p:oleObj name="Equation" r:id="rId5" imgW="1307880" imgH="228600" progId="Equation.DSMT4">
                  <p:embed/>
                  <p:pic>
                    <p:nvPicPr>
                      <p:cNvPr id="7" name="Object 6"/>
                      <p:cNvPicPr/>
                      <p:nvPr/>
                    </p:nvPicPr>
                    <p:blipFill>
                      <a:blip r:embed="rId6"/>
                      <a:stretch>
                        <a:fillRect/>
                      </a:stretch>
                    </p:blipFill>
                    <p:spPr>
                      <a:xfrm>
                        <a:off x="3200400" y="3314928"/>
                        <a:ext cx="2758952" cy="482148"/>
                      </a:xfrm>
                      <a:prstGeom prst="rect">
                        <a:avLst/>
                      </a:prstGeom>
                    </p:spPr>
                  </p:pic>
                </p:oleObj>
              </mc:Fallback>
            </mc:AlternateContent>
          </a:graphicData>
        </a:graphic>
      </p:graphicFrame>
      <p:sp>
        <p:nvSpPr>
          <p:cNvPr id="6" name="Content Placeholder 5"/>
          <p:cNvSpPr>
            <a:spLocks noGrp="1"/>
          </p:cNvSpPr>
          <p:nvPr>
            <p:ph idx="14"/>
          </p:nvPr>
        </p:nvSpPr>
        <p:spPr>
          <a:xfrm>
            <a:off x="457200" y="3941618"/>
            <a:ext cx="8229600" cy="457200"/>
          </a:xfrm>
        </p:spPr>
        <p:txBody>
          <a:bodyPr/>
          <a:lstStyle/>
          <a:p>
            <a:r>
              <a:rPr lang="en-US" altLang="en-US" sz="2600" dirty="0"/>
              <a:t>K, Rb, and Cs also form superoxides:</a:t>
            </a:r>
          </a:p>
        </p:txBody>
      </p:sp>
      <p:graphicFrame>
        <p:nvGraphicFramePr>
          <p:cNvPr id="9" name="Object 8" descr="M plus O 2 yields M O 2"/>
          <p:cNvGraphicFramePr>
            <a:graphicFrameLocks noChangeAspect="1"/>
          </p:cNvGraphicFramePr>
          <p:nvPr>
            <p:extLst>
              <p:ext uri="{D42A27DB-BD31-4B8C-83A1-F6EECF244321}">
                <p14:modId xmlns:p14="http://schemas.microsoft.com/office/powerpoint/2010/main" val="3257645336"/>
              </p:ext>
            </p:extLst>
          </p:nvPr>
        </p:nvGraphicFramePr>
        <p:xfrm>
          <a:off x="3534224" y="4563694"/>
          <a:ext cx="2089304" cy="482148"/>
        </p:xfrm>
        <a:graphic>
          <a:graphicData uri="http://schemas.openxmlformats.org/presentationml/2006/ole">
            <mc:AlternateContent xmlns:mc="http://schemas.openxmlformats.org/markup-compatibility/2006">
              <mc:Choice xmlns:v="urn:schemas-microsoft-com:vml" Requires="v">
                <p:oleObj spid="_x0000_s19661" name="Equation" r:id="rId7" imgW="990360" imgH="228600" progId="Equation.DSMT4">
                  <p:embed/>
                </p:oleObj>
              </mc:Choice>
              <mc:Fallback>
                <p:oleObj name="Equation" r:id="rId7" imgW="990360" imgH="228600" progId="Equation.DSMT4">
                  <p:embed/>
                  <p:pic>
                    <p:nvPicPr>
                      <p:cNvPr id="7" name="Object 6"/>
                      <p:cNvPicPr/>
                      <p:nvPr/>
                    </p:nvPicPr>
                    <p:blipFill>
                      <a:blip r:embed="rId8"/>
                      <a:stretch>
                        <a:fillRect/>
                      </a:stretch>
                    </p:blipFill>
                    <p:spPr>
                      <a:xfrm>
                        <a:off x="3534224" y="4563694"/>
                        <a:ext cx="2089304" cy="482148"/>
                      </a:xfrm>
                      <a:prstGeom prst="rect">
                        <a:avLst/>
                      </a:prstGeom>
                    </p:spPr>
                  </p:pic>
                </p:oleObj>
              </mc:Fallback>
            </mc:AlternateContent>
          </a:graphicData>
        </a:graphic>
      </p:graphicFrame>
    </p:spTree>
    <p:extLst>
      <p:ext uri="{BB962C8B-B14F-4D97-AF65-F5344CB8AC3E}">
        <p14:creationId xmlns:p14="http://schemas.microsoft.com/office/powerpoint/2010/main" val="87658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Flame Tests</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1371600"/>
          </a:xfrm>
        </p:spPr>
        <p:txBody>
          <a:bodyPr/>
          <a:lstStyle/>
          <a:p>
            <a:r>
              <a:rPr lang="en-US" altLang="en-US" sz="2600" dirty="0"/>
              <a:t>Qualitative tests for alkali metals include their characteristic colors in flames.</a:t>
            </a:r>
          </a:p>
          <a:p>
            <a:r>
              <a:rPr lang="en-US" altLang="en-US" sz="2600" dirty="0"/>
              <a:t>These are caused by electronic transitions.</a:t>
            </a:r>
          </a:p>
        </p:txBody>
      </p:sp>
      <p:pic>
        <p:nvPicPr>
          <p:cNvPr id="4" name="Picture 3" descr="Photographs show that lithium has a red flame, sodium has a yellow flame, and potassium has a purple fla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429000"/>
            <a:ext cx="4084178" cy="19690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 name="Picture 3" descr="A diagram shows that electrical energy is used to excite an electron from the 3 s to the 3 p orbital, and a yellow photon is emitted when the electron drops in energy from the 3 p to the 3 s orbital, such as in a streetl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0442" y="3198002"/>
            <a:ext cx="3774726" cy="30507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78141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Alkaline Earth Metals </a:t>
            </a:r>
            <a:r>
              <a:rPr lang="en-US" altLang="en-US" sz="2000" b="0" dirty="0">
                <a:latin typeface="Times New Roman" panose="02020603050405020304" pitchFamily="18" charset="0"/>
              </a:rPr>
              <a:t>(1 of 2)</a:t>
            </a:r>
            <a:endParaRPr lang="en-IN" sz="2000" b="0" dirty="0">
              <a:latin typeface="Times New Roman" panose="02020603050405020304" pitchFamily="18" charset="0"/>
            </a:endParaRPr>
          </a:p>
        </p:txBody>
      </p:sp>
      <p:sp>
        <p:nvSpPr>
          <p:cNvPr id="3" name="Content Placeholder 2"/>
          <p:cNvSpPr>
            <a:spLocks noGrp="1"/>
          </p:cNvSpPr>
          <p:nvPr>
            <p:ph idx="1"/>
          </p:nvPr>
        </p:nvSpPr>
        <p:spPr>
          <a:xfrm>
            <a:off x="457200" y="1600201"/>
            <a:ext cx="8229600" cy="397375"/>
          </a:xfrm>
        </p:spPr>
        <p:txBody>
          <a:bodyPr/>
          <a:lstStyle/>
          <a:p>
            <a:pPr marL="0" indent="0">
              <a:buNone/>
            </a:pPr>
            <a:r>
              <a:rPr lang="en-IN" sz="2400" b="1" dirty="0"/>
              <a:t>Table 7.5 </a:t>
            </a:r>
            <a:r>
              <a:rPr lang="en-IN" sz="2400" dirty="0"/>
              <a:t>Some Properties of the Alkaline Earth Metals</a:t>
            </a:r>
          </a:p>
        </p:txBody>
      </p:sp>
      <p:graphicFrame>
        <p:nvGraphicFramePr>
          <p:cNvPr id="5" name="Table 4"/>
          <p:cNvGraphicFramePr>
            <a:graphicFrameLocks noGrp="1"/>
          </p:cNvGraphicFramePr>
          <p:nvPr>
            <p:extLst>
              <p:ext uri="{D42A27DB-BD31-4B8C-83A1-F6EECF244321}">
                <p14:modId xmlns:p14="http://schemas.microsoft.com/office/powerpoint/2010/main" val="1951429270"/>
              </p:ext>
            </p:extLst>
          </p:nvPr>
        </p:nvGraphicFramePr>
        <p:xfrm>
          <a:off x="457200" y="2047077"/>
          <a:ext cx="8229600" cy="2303252"/>
        </p:xfrm>
        <a:graphic>
          <a:graphicData uri="http://schemas.openxmlformats.org/drawingml/2006/table">
            <a:tbl>
              <a:tblPr firstRow="1" bandRow="1">
                <a:tableStyleId>{3B4B98B0-60AC-42C2-AFA5-B58CD77FA1E5}</a:tableStyleId>
              </a:tblPr>
              <a:tblGrid>
                <a:gridCol w="1143000">
                  <a:extLst>
                    <a:ext uri="{9D8B030D-6E8A-4147-A177-3AD203B41FA5}">
                      <a16:colId xmlns:a16="http://schemas.microsoft.com/office/drawing/2014/main" val="4213806343"/>
                    </a:ext>
                  </a:extLst>
                </a:gridCol>
                <a:gridCol w="1371600">
                  <a:extLst>
                    <a:ext uri="{9D8B030D-6E8A-4147-A177-3AD203B41FA5}">
                      <a16:colId xmlns:a16="http://schemas.microsoft.com/office/drawing/2014/main" val="588893657"/>
                    </a:ext>
                  </a:extLst>
                </a:gridCol>
                <a:gridCol w="1066800">
                  <a:extLst>
                    <a:ext uri="{9D8B030D-6E8A-4147-A177-3AD203B41FA5}">
                      <a16:colId xmlns:a16="http://schemas.microsoft.com/office/drawing/2014/main" val="341093995"/>
                    </a:ext>
                  </a:extLst>
                </a:gridCol>
                <a:gridCol w="1752600">
                  <a:extLst>
                    <a:ext uri="{9D8B030D-6E8A-4147-A177-3AD203B41FA5}">
                      <a16:colId xmlns:a16="http://schemas.microsoft.com/office/drawing/2014/main" val="2777284164"/>
                    </a:ext>
                  </a:extLst>
                </a:gridCol>
                <a:gridCol w="1752600">
                  <a:extLst>
                    <a:ext uri="{9D8B030D-6E8A-4147-A177-3AD203B41FA5}">
                      <a16:colId xmlns:a16="http://schemas.microsoft.com/office/drawing/2014/main" val="2910728732"/>
                    </a:ext>
                  </a:extLst>
                </a:gridCol>
                <a:gridCol w="1143000">
                  <a:extLst>
                    <a:ext uri="{9D8B030D-6E8A-4147-A177-3AD203B41FA5}">
                      <a16:colId xmlns:a16="http://schemas.microsoft.com/office/drawing/2014/main" val="1455064273"/>
                    </a:ext>
                  </a:extLst>
                </a:gridCol>
              </a:tblGrid>
              <a:tr h="584407">
                <a:tc>
                  <a:txBody>
                    <a:bodyPr/>
                    <a:lstStyle/>
                    <a:p>
                      <a:pPr algn="ctr"/>
                      <a:r>
                        <a:rPr lang="en-IN" sz="1400" b="1" i="0" u="none" strike="noStrike" kern="1200" baseline="0" dirty="0">
                          <a:solidFill>
                            <a:schemeClr val="tx1"/>
                          </a:solidFill>
                          <a:latin typeface="+mn-lt"/>
                          <a:ea typeface="+mn-ea"/>
                          <a:cs typeface="+mn-cs"/>
                        </a:rPr>
                        <a:t>Element</a:t>
                      </a:r>
                      <a:endParaRPr lang="en-IN" sz="1400" dirty="0">
                        <a:latin typeface="+mn-lt"/>
                      </a:endParaRP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400" b="1" i="0" u="none" strike="noStrike" kern="1200" baseline="0" dirty="0">
                          <a:solidFill>
                            <a:schemeClr val="tx1"/>
                          </a:solidFill>
                          <a:latin typeface="+mn-lt"/>
                          <a:ea typeface="+mn-ea"/>
                          <a:cs typeface="+mn-cs"/>
                        </a:rPr>
                        <a:t>Electron</a:t>
                      </a:r>
                    </a:p>
                    <a:p>
                      <a:pPr algn="ctr"/>
                      <a:r>
                        <a:rPr lang="en-IN" sz="1400" b="1" i="0" u="none" strike="noStrike" kern="1200" baseline="0" dirty="0">
                          <a:solidFill>
                            <a:schemeClr val="tx1"/>
                          </a:solidFill>
                          <a:latin typeface="+mn-lt"/>
                          <a:ea typeface="+mn-ea"/>
                          <a:cs typeface="+mn-cs"/>
                        </a:rPr>
                        <a:t>Configuration</a:t>
                      </a:r>
                      <a:endParaRPr lang="en-IN" sz="1400" dirty="0">
                        <a:latin typeface="+mn-lt"/>
                      </a:endParaRP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400" b="1" i="0" u="none" strike="noStrike" kern="1200" baseline="0" dirty="0">
                          <a:solidFill>
                            <a:schemeClr val="tx1"/>
                          </a:solidFill>
                          <a:latin typeface="+mn-lt"/>
                          <a:ea typeface="+mn-ea"/>
                          <a:cs typeface="+mn-cs"/>
                        </a:rPr>
                        <a:t>Melting Point </a:t>
                      </a:r>
                      <a:r>
                        <a:rPr lang="en-IN" sz="1400" b="0" i="0" u="none" strike="noStrike" kern="1200" baseline="0" dirty="0">
                          <a:solidFill>
                            <a:schemeClr val="tx1"/>
                          </a:solidFill>
                          <a:latin typeface="+mn-lt"/>
                          <a:ea typeface="+mn-ea"/>
                          <a:cs typeface="+mn-cs"/>
                        </a:rPr>
                        <a:t>(</a:t>
                      </a:r>
                      <a:r>
                        <a:rPr lang="en-IN" sz="1400" b="0" i="0" u="none" strike="noStrike" kern="1200" baseline="0" dirty="0">
                          <a:solidFill>
                            <a:schemeClr val="tx1"/>
                          </a:solidFill>
                          <a:latin typeface="+mn-lt"/>
                          <a:ea typeface="+mn-ea"/>
                          <a:cs typeface="Arial" panose="020B0604020202020204" pitchFamily="34" charset="0"/>
                        </a:rPr>
                        <a:t>°</a:t>
                      </a:r>
                      <a:r>
                        <a:rPr lang="en-IN" sz="1400" b="1" i="0" u="none" strike="noStrike" kern="1200" baseline="0" dirty="0">
                          <a:solidFill>
                            <a:schemeClr val="tx1"/>
                          </a:solidFill>
                          <a:latin typeface="+mn-lt"/>
                          <a:ea typeface="+mn-ea"/>
                          <a:cs typeface="+mn-cs"/>
                        </a:rPr>
                        <a:t>C</a:t>
                      </a:r>
                      <a:r>
                        <a:rPr lang="en-IN" sz="1400" b="0" i="0" u="none" strike="noStrike" kern="1200" baseline="0" dirty="0">
                          <a:solidFill>
                            <a:schemeClr val="tx1"/>
                          </a:solidFill>
                          <a:latin typeface="+mn-lt"/>
                          <a:ea typeface="+mn-ea"/>
                          <a:cs typeface="+mn-cs"/>
                        </a:rPr>
                        <a:t>)</a:t>
                      </a:r>
                      <a:endParaRPr lang="en-IN" sz="1400" dirty="0">
                        <a:latin typeface="+mn-lt"/>
                      </a:endParaRP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400" b="1" i="0" u="none" strike="noStrike" kern="1200" baseline="0" dirty="0">
                          <a:solidFill>
                            <a:schemeClr val="tx1"/>
                          </a:solidFill>
                          <a:latin typeface="+mn-lt"/>
                          <a:ea typeface="+mn-ea"/>
                          <a:cs typeface="+mn-cs"/>
                        </a:rPr>
                        <a:t>Density </a:t>
                      </a:r>
                      <a:r>
                        <a:rPr lang="en-US" sz="800" b="1" kern="1200" dirty="0">
                          <a:solidFill>
                            <a:schemeClr val="bg1"/>
                          </a:solidFill>
                          <a:effectLst/>
                          <a:latin typeface="+mn-lt"/>
                          <a:ea typeface="+mn-ea"/>
                          <a:cs typeface="+mn-cs"/>
                        </a:rPr>
                        <a:t>gram per cubic centimeter</a:t>
                      </a:r>
                      <a:endParaRPr lang="en-IN" sz="800" b="1" i="0" u="none" strike="noStrike" kern="1200" baseline="0" dirty="0">
                        <a:solidFill>
                          <a:schemeClr val="bg1"/>
                        </a:solidFill>
                        <a:latin typeface="+mn-lt"/>
                        <a:ea typeface="+mn-ea"/>
                        <a:cs typeface="+mn-cs"/>
                      </a:endParaRP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400" b="1" i="0" u="none" strike="noStrike" kern="1200" baseline="0" dirty="0">
                          <a:solidFill>
                            <a:schemeClr val="tx1"/>
                          </a:solidFill>
                          <a:latin typeface="+mn-lt"/>
                          <a:ea typeface="+mn-ea"/>
                          <a:cs typeface="+mn-cs"/>
                        </a:rPr>
                        <a:t>Atomic Radius (Å)</a:t>
                      </a:r>
                      <a:endParaRPr lang="en-IN" sz="1400" dirty="0">
                        <a:latin typeface="+mn-lt"/>
                      </a:endParaRP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400" b="1" i="0" u="none" strike="noStrike" kern="1200" baseline="0" dirty="0">
                          <a:solidFill>
                            <a:schemeClr val="tx1"/>
                          </a:solidFill>
                          <a:latin typeface="+mn-lt"/>
                          <a:ea typeface="+mn-ea"/>
                          <a:cs typeface="+mn-cs"/>
                        </a:rPr>
                        <a:t>I</a:t>
                      </a:r>
                      <a:r>
                        <a:rPr lang="en-IN" sz="1400" b="1" i="0" u="none" strike="noStrike" kern="1200" baseline="-25000" dirty="0">
                          <a:solidFill>
                            <a:schemeClr val="tx1"/>
                          </a:solidFill>
                          <a:latin typeface="+mn-lt"/>
                          <a:ea typeface="+mn-ea"/>
                          <a:cs typeface="+mn-cs"/>
                        </a:rPr>
                        <a:t>1</a:t>
                      </a:r>
                      <a:r>
                        <a:rPr lang="en-IN" sz="1400" b="1" i="0" u="none" strike="noStrike" kern="1200" baseline="0" dirty="0">
                          <a:solidFill>
                            <a:schemeClr val="tx1"/>
                          </a:solidFill>
                          <a:latin typeface="+mn-lt"/>
                          <a:ea typeface="+mn-ea"/>
                          <a:cs typeface="+mn-cs"/>
                        </a:rPr>
                        <a:t> </a:t>
                      </a:r>
                      <a:r>
                        <a:rPr lang="en-IN" sz="1400" b="0" i="0" u="none" strike="noStrike" kern="1200" baseline="0" dirty="0">
                          <a:solidFill>
                            <a:schemeClr val="tx1"/>
                          </a:solidFill>
                          <a:latin typeface="+mn-lt"/>
                          <a:ea typeface="+mn-ea"/>
                          <a:cs typeface="+mn-cs"/>
                        </a:rPr>
                        <a:t>(</a:t>
                      </a:r>
                      <a:r>
                        <a:rPr lang="en-IN" sz="1400" b="1" i="0" u="none" strike="noStrike" kern="1200" baseline="0" dirty="0">
                          <a:solidFill>
                            <a:schemeClr val="tx1"/>
                          </a:solidFill>
                          <a:latin typeface="+mn-lt"/>
                          <a:ea typeface="+mn-ea"/>
                          <a:cs typeface="+mn-cs"/>
                        </a:rPr>
                        <a:t>kJ </a:t>
                      </a:r>
                      <a:r>
                        <a:rPr lang="en-IN" sz="1400" b="0" i="0" u="none" strike="noStrike" kern="1200" baseline="0" dirty="0">
                          <a:solidFill>
                            <a:schemeClr val="tx1"/>
                          </a:solidFill>
                          <a:latin typeface="+mn-lt"/>
                          <a:ea typeface="+mn-ea"/>
                          <a:cs typeface="+mn-cs"/>
                        </a:rPr>
                        <a:t>/</a:t>
                      </a:r>
                      <a:r>
                        <a:rPr lang="en-IN" sz="1400" b="1" i="0" u="none" strike="noStrike" kern="1200" baseline="0" dirty="0">
                          <a:solidFill>
                            <a:schemeClr val="tx1"/>
                          </a:solidFill>
                          <a:latin typeface="+mn-lt"/>
                          <a:ea typeface="+mn-ea"/>
                          <a:cs typeface="+mn-cs"/>
                        </a:rPr>
                        <a:t>mol</a:t>
                      </a:r>
                      <a:r>
                        <a:rPr lang="en-IN" sz="1400" b="0" i="0" u="none" strike="noStrike" kern="1200" baseline="0" dirty="0">
                          <a:solidFill>
                            <a:schemeClr val="tx1"/>
                          </a:solidFill>
                          <a:latin typeface="+mn-lt"/>
                          <a:ea typeface="+mn-ea"/>
                          <a:cs typeface="+mn-cs"/>
                        </a:rPr>
                        <a:t>)</a:t>
                      </a:r>
                      <a:endParaRPr lang="en-IN" sz="1400" dirty="0">
                        <a:latin typeface="+mn-lt"/>
                      </a:endParaRP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3166138"/>
                  </a:ext>
                </a:extLst>
              </a:tr>
              <a:tr h="343769">
                <a:tc>
                  <a:txBody>
                    <a:bodyPr/>
                    <a:lstStyle/>
                    <a:p>
                      <a:r>
                        <a:rPr lang="en-IN" sz="1400" b="0" i="0" u="none" strike="noStrike" kern="1200" baseline="0" dirty="0">
                          <a:solidFill>
                            <a:schemeClr val="tx1"/>
                          </a:solidFill>
                          <a:latin typeface="+mn-lt"/>
                          <a:ea typeface="+mn-ea"/>
                          <a:cs typeface="+mn-cs"/>
                        </a:rPr>
                        <a:t>Beryllium</a:t>
                      </a:r>
                      <a:endParaRPr lang="en-IN" sz="1400" dirty="0">
                        <a:latin typeface="+mn-lt"/>
                      </a:endParaRP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l"/>
                      <a:r>
                        <a:rPr lang="en-US" sz="800" kern="1200" dirty="0">
                          <a:solidFill>
                            <a:schemeClr val="bg1"/>
                          </a:solidFill>
                          <a:effectLst/>
                          <a:latin typeface="+mn-lt"/>
                          <a:ea typeface="+mn-ea"/>
                          <a:cs typeface="+mn-cs"/>
                        </a:rPr>
                        <a:t>Electron, left bracket, H e, right bracket, 2 s 2.</a:t>
                      </a:r>
                      <a:endParaRPr lang="en-IN" sz="800" dirty="0">
                        <a:solidFill>
                          <a:schemeClr val="bg1"/>
                        </a:solidFill>
                        <a:latin typeface="+mn-lt"/>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IN" sz="1400" b="0" i="0" u="none" strike="noStrike" kern="1200" baseline="0" dirty="0">
                          <a:solidFill>
                            <a:schemeClr val="tx1"/>
                          </a:solidFill>
                          <a:latin typeface="+mn-lt"/>
                          <a:ea typeface="+mn-ea"/>
                          <a:cs typeface="+mn-cs"/>
                        </a:rPr>
                        <a:t>1287</a:t>
                      </a:r>
                      <a:endParaRPr lang="en-IN" sz="1400" dirty="0">
                        <a:latin typeface="+mn-lt"/>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IN" sz="1400" b="0" i="0" u="none" strike="noStrike" kern="1200" baseline="0" dirty="0">
                          <a:solidFill>
                            <a:schemeClr val="tx1"/>
                          </a:solidFill>
                          <a:latin typeface="+mn-lt"/>
                          <a:ea typeface="+mn-ea"/>
                          <a:cs typeface="+mn-cs"/>
                        </a:rPr>
                        <a:t>1.85</a:t>
                      </a:r>
                      <a:endParaRPr lang="en-IN" sz="1400" dirty="0">
                        <a:latin typeface="+mn-lt"/>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IN" sz="1400" b="0" i="0" u="none" strike="noStrike" kern="1200" baseline="0" dirty="0">
                          <a:solidFill>
                            <a:schemeClr val="tx1"/>
                          </a:solidFill>
                          <a:latin typeface="+mn-lt"/>
                          <a:ea typeface="+mn-ea"/>
                          <a:cs typeface="+mn-cs"/>
                        </a:rPr>
                        <a:t>0.96</a:t>
                      </a:r>
                      <a:endParaRPr lang="en-IN" sz="1400" dirty="0">
                        <a:latin typeface="+mn-lt"/>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IN" sz="1400" b="0" i="0" u="none" strike="noStrike" kern="1200" baseline="0" dirty="0">
                          <a:solidFill>
                            <a:schemeClr val="tx1"/>
                          </a:solidFill>
                          <a:latin typeface="+mn-lt"/>
                          <a:ea typeface="+mn-ea"/>
                          <a:cs typeface="+mn-cs"/>
                        </a:rPr>
                        <a:t>899</a:t>
                      </a:r>
                      <a:endParaRPr lang="en-IN" sz="1400" dirty="0">
                        <a:latin typeface="+mn-lt"/>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715861"/>
                  </a:ext>
                </a:extLst>
              </a:tr>
              <a:tr h="343769">
                <a:tc>
                  <a:txBody>
                    <a:bodyPr/>
                    <a:lstStyle/>
                    <a:p>
                      <a:r>
                        <a:rPr lang="en-IN" sz="1400" b="0" i="0" u="none" strike="noStrike" kern="1200" baseline="0" dirty="0">
                          <a:solidFill>
                            <a:schemeClr val="tx1"/>
                          </a:solidFill>
                          <a:latin typeface="+mn-lt"/>
                          <a:ea typeface="+mn-ea"/>
                          <a:cs typeface="+mn-cs"/>
                        </a:rPr>
                        <a:t>Magnesium</a:t>
                      </a:r>
                      <a:endParaRPr lang="en-IN" sz="1400" dirty="0">
                        <a:latin typeface="+mn-lt"/>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800" kern="1200" dirty="0">
                          <a:solidFill>
                            <a:schemeClr val="bg1"/>
                          </a:solidFill>
                          <a:effectLst/>
                          <a:latin typeface="+mn-lt"/>
                          <a:ea typeface="+mn-ea"/>
                          <a:cs typeface="+mn-cs"/>
                        </a:rPr>
                        <a:t>Electron, left bracket, N e, right bracket, 3 s 2. </a:t>
                      </a:r>
                      <a:endParaRPr lang="en-IN" sz="800" dirty="0">
                        <a:solidFill>
                          <a:schemeClr val="bg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N" sz="1400" b="0" i="0" u="none" strike="noStrike" kern="1200" baseline="0" dirty="0">
                          <a:solidFill>
                            <a:schemeClr val="tx1"/>
                          </a:solidFill>
                          <a:latin typeface="+mn-lt"/>
                          <a:ea typeface="+mn-ea"/>
                          <a:cs typeface="+mn-cs"/>
                        </a:rPr>
                        <a:t>650</a:t>
                      </a:r>
                      <a:endParaRPr lang="en-IN" sz="1400" dirty="0">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N" sz="1400" b="0" i="0" u="none" strike="noStrike" kern="1200" baseline="0" dirty="0">
                          <a:solidFill>
                            <a:schemeClr val="tx1"/>
                          </a:solidFill>
                          <a:latin typeface="+mn-lt"/>
                          <a:ea typeface="+mn-ea"/>
                          <a:cs typeface="+mn-cs"/>
                        </a:rPr>
                        <a:t>1.74</a:t>
                      </a:r>
                      <a:endParaRPr lang="en-IN" sz="1400" dirty="0">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N" sz="1400" b="0" i="0" u="none" strike="noStrike" kern="1200" baseline="0" dirty="0">
                          <a:solidFill>
                            <a:schemeClr val="tx1"/>
                          </a:solidFill>
                          <a:latin typeface="+mn-lt"/>
                          <a:ea typeface="+mn-ea"/>
                          <a:cs typeface="+mn-cs"/>
                        </a:rPr>
                        <a:t>1.41</a:t>
                      </a:r>
                      <a:endParaRPr lang="en-IN" sz="1400" dirty="0">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N" sz="1400" dirty="0">
                          <a:latin typeface="+mn-lt"/>
                        </a:rPr>
                        <a:t>738</a:t>
                      </a:r>
                    </a:p>
                  </a:txBody>
                  <a:tcPr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4864868"/>
                  </a:ext>
                </a:extLst>
              </a:tr>
              <a:tr h="343769">
                <a:tc>
                  <a:txBody>
                    <a:bodyPr/>
                    <a:lstStyle/>
                    <a:p>
                      <a:r>
                        <a:rPr lang="en-IN" sz="1400" b="0" i="0" u="none" strike="noStrike" kern="1200" baseline="0" dirty="0">
                          <a:solidFill>
                            <a:schemeClr val="tx1"/>
                          </a:solidFill>
                          <a:latin typeface="+mn-lt"/>
                          <a:ea typeface="+mn-ea"/>
                          <a:cs typeface="+mn-cs"/>
                        </a:rPr>
                        <a:t>Calcium</a:t>
                      </a:r>
                      <a:endParaRPr lang="en-IN" sz="1400" dirty="0">
                        <a:latin typeface="+mn-lt"/>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800" kern="1200" dirty="0">
                          <a:solidFill>
                            <a:schemeClr val="bg1"/>
                          </a:solidFill>
                          <a:effectLst/>
                          <a:latin typeface="+mn-lt"/>
                          <a:ea typeface="+mn-ea"/>
                          <a:cs typeface="+mn-cs"/>
                        </a:rPr>
                        <a:t>Electron, left bracket, Ay r, right bracket, 4 s 2.</a:t>
                      </a:r>
                      <a:endParaRPr lang="en-IN" sz="800" dirty="0">
                        <a:solidFill>
                          <a:schemeClr val="bg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N" sz="1400" b="0" i="0" u="none" strike="noStrike" kern="1200" baseline="0" dirty="0">
                          <a:solidFill>
                            <a:schemeClr val="tx1"/>
                          </a:solidFill>
                          <a:latin typeface="+mn-lt"/>
                          <a:ea typeface="+mn-ea"/>
                          <a:cs typeface="+mn-cs"/>
                        </a:rPr>
                        <a:t>842</a:t>
                      </a:r>
                      <a:endParaRPr lang="en-IN" sz="1400" dirty="0">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N" sz="1400" b="0" i="0" u="none" strike="noStrike" kern="1200" baseline="0" dirty="0">
                          <a:solidFill>
                            <a:schemeClr val="tx1"/>
                          </a:solidFill>
                          <a:latin typeface="+mn-lt"/>
                          <a:ea typeface="+mn-ea"/>
                          <a:cs typeface="+mn-cs"/>
                        </a:rPr>
                        <a:t>1.55</a:t>
                      </a:r>
                      <a:endParaRPr lang="en-IN" sz="1400" dirty="0">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N" sz="1400" b="0" i="0" u="none" strike="noStrike" kern="1200" baseline="0" dirty="0">
                          <a:solidFill>
                            <a:schemeClr val="tx1"/>
                          </a:solidFill>
                          <a:latin typeface="+mn-lt"/>
                          <a:ea typeface="+mn-ea"/>
                          <a:cs typeface="+mn-cs"/>
                        </a:rPr>
                        <a:t>1.76</a:t>
                      </a:r>
                      <a:endParaRPr lang="en-IN" sz="1400" dirty="0">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N" sz="1400" b="0" i="0" u="none" strike="noStrike" kern="1200" baseline="0" dirty="0">
                          <a:solidFill>
                            <a:schemeClr val="tx1"/>
                          </a:solidFill>
                          <a:latin typeface="+mn-lt"/>
                          <a:ea typeface="+mn-ea"/>
                          <a:cs typeface="+mn-cs"/>
                        </a:rPr>
                        <a:t>590</a:t>
                      </a:r>
                      <a:endParaRPr lang="en-IN" sz="1400" dirty="0">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4314995"/>
                  </a:ext>
                </a:extLst>
              </a:tr>
              <a:tr h="343769">
                <a:tc>
                  <a:txBody>
                    <a:bodyPr/>
                    <a:lstStyle/>
                    <a:p>
                      <a:r>
                        <a:rPr lang="en-IN" sz="1400" b="0" i="0" u="none" strike="noStrike" kern="1200" baseline="0" dirty="0">
                          <a:solidFill>
                            <a:schemeClr val="tx1"/>
                          </a:solidFill>
                          <a:latin typeface="+mn-lt"/>
                          <a:ea typeface="+mn-ea"/>
                          <a:cs typeface="+mn-cs"/>
                        </a:rPr>
                        <a:t>Strontium</a:t>
                      </a:r>
                      <a:endParaRPr lang="en-IN" sz="1400" dirty="0">
                        <a:latin typeface="+mn-lt"/>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800" kern="1200" dirty="0">
                          <a:solidFill>
                            <a:schemeClr val="bg1"/>
                          </a:solidFill>
                          <a:effectLst/>
                          <a:latin typeface="+mn-lt"/>
                          <a:ea typeface="+mn-ea"/>
                          <a:cs typeface="+mn-cs"/>
                        </a:rPr>
                        <a:t>Electron, left bracket, K r, right bracket, 5 s 2. </a:t>
                      </a:r>
                      <a:endParaRPr lang="en-IN" sz="800" dirty="0">
                        <a:solidFill>
                          <a:schemeClr val="bg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N" sz="1400" b="0" i="0" u="none" strike="noStrike" kern="1200" baseline="0" dirty="0">
                          <a:solidFill>
                            <a:schemeClr val="tx1"/>
                          </a:solidFill>
                          <a:latin typeface="+mn-lt"/>
                          <a:ea typeface="+mn-ea"/>
                          <a:cs typeface="+mn-cs"/>
                        </a:rPr>
                        <a:t>777</a:t>
                      </a:r>
                      <a:endParaRPr lang="en-IN" sz="1400" dirty="0">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N" sz="1400" b="0" i="0" u="none" strike="noStrike" kern="1200" baseline="0" dirty="0">
                          <a:solidFill>
                            <a:schemeClr val="tx1"/>
                          </a:solidFill>
                          <a:latin typeface="+mn-lt"/>
                          <a:ea typeface="+mn-ea"/>
                          <a:cs typeface="+mn-cs"/>
                        </a:rPr>
                        <a:t>2.63</a:t>
                      </a:r>
                      <a:endParaRPr lang="en-IN" sz="1400" dirty="0">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N" sz="1400" b="0" i="0" u="none" strike="noStrike" kern="1200" baseline="0" dirty="0">
                          <a:solidFill>
                            <a:schemeClr val="tx1"/>
                          </a:solidFill>
                          <a:latin typeface="+mn-lt"/>
                          <a:ea typeface="+mn-ea"/>
                          <a:cs typeface="+mn-cs"/>
                        </a:rPr>
                        <a:t>1.95</a:t>
                      </a:r>
                      <a:endParaRPr lang="en-IN" sz="1400" dirty="0">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N" sz="1400" dirty="0">
                          <a:latin typeface="+mn-lt"/>
                        </a:rPr>
                        <a:t>549</a:t>
                      </a:r>
                    </a:p>
                  </a:txBody>
                  <a:tcPr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9227910"/>
                  </a:ext>
                </a:extLst>
              </a:tr>
              <a:tr h="343769">
                <a:tc>
                  <a:txBody>
                    <a:bodyPr/>
                    <a:lstStyle/>
                    <a:p>
                      <a:r>
                        <a:rPr lang="en-IN" sz="1400" b="0" i="0" u="none" strike="noStrike" kern="1200" baseline="0" dirty="0">
                          <a:solidFill>
                            <a:schemeClr val="tx1"/>
                          </a:solidFill>
                          <a:latin typeface="+mn-lt"/>
                          <a:ea typeface="+mn-ea"/>
                          <a:cs typeface="+mn-cs"/>
                        </a:rPr>
                        <a:t>Barium</a:t>
                      </a:r>
                      <a:endParaRPr lang="en-IN" sz="1400" dirty="0">
                        <a:latin typeface="+mn-lt"/>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800" kern="1200" dirty="0">
                          <a:solidFill>
                            <a:schemeClr val="bg1"/>
                          </a:solidFill>
                          <a:effectLst/>
                          <a:latin typeface="+mn-lt"/>
                          <a:ea typeface="+mn-ea"/>
                          <a:cs typeface="+mn-cs"/>
                        </a:rPr>
                        <a:t>Electron, left bracket, X e, right bracket, 6 s 2</a:t>
                      </a:r>
                      <a:endParaRPr lang="en-IN" sz="800" dirty="0">
                        <a:solidFill>
                          <a:schemeClr val="bg1"/>
                        </a:solidFill>
                        <a:latin typeface="+mn-lt"/>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400" dirty="0">
                          <a:latin typeface="+mn-lt"/>
                        </a:rPr>
                        <a:t>727</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400" b="0" i="0" u="none" strike="noStrike" kern="1200" baseline="0" dirty="0">
                          <a:solidFill>
                            <a:schemeClr val="tx1"/>
                          </a:solidFill>
                          <a:latin typeface="+mn-lt"/>
                          <a:ea typeface="+mn-ea"/>
                          <a:cs typeface="+mn-cs"/>
                        </a:rPr>
                        <a:t>3.51</a:t>
                      </a:r>
                      <a:endParaRPr lang="en-IN" sz="1400" dirty="0">
                        <a:latin typeface="+mn-lt"/>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400" dirty="0">
                          <a:latin typeface="+mn-lt"/>
                        </a:rPr>
                        <a:t>2.15</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1400" b="0" i="0" u="none" strike="noStrike" kern="1200" baseline="0" dirty="0">
                          <a:solidFill>
                            <a:schemeClr val="tx1"/>
                          </a:solidFill>
                          <a:latin typeface="+mn-lt"/>
                          <a:ea typeface="+mn-ea"/>
                          <a:cs typeface="+mn-cs"/>
                        </a:rPr>
                        <a:t>503</a:t>
                      </a:r>
                      <a:endParaRPr lang="en-IN" sz="1400" dirty="0">
                        <a:latin typeface="+mn-lt"/>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65518697"/>
                  </a:ext>
                </a:extLst>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18232438"/>
              </p:ext>
            </p:extLst>
          </p:nvPr>
        </p:nvGraphicFramePr>
        <p:xfrm>
          <a:off x="4906820" y="2122864"/>
          <a:ext cx="586236" cy="511460"/>
        </p:xfrm>
        <a:graphic>
          <a:graphicData uri="http://schemas.openxmlformats.org/presentationml/2006/ole">
            <mc:AlternateContent xmlns:mc="http://schemas.openxmlformats.org/markup-compatibility/2006">
              <mc:Choice xmlns:v="urn:schemas-microsoft-com:vml" Requires="v">
                <p:oleObj spid="_x0000_s20878" name="Equation" r:id="rId3" imgW="495000" imgH="431640" progId="Equation.DSMT4">
                  <p:embed/>
                </p:oleObj>
              </mc:Choice>
              <mc:Fallback>
                <p:oleObj name="Equation" r:id="rId3" imgW="495000" imgH="431640" progId="Equation.DSMT4">
                  <p:embed/>
                  <p:pic>
                    <p:nvPicPr>
                      <p:cNvPr id="5" name="Object 4"/>
                      <p:cNvPicPr/>
                      <p:nvPr/>
                    </p:nvPicPr>
                    <p:blipFill>
                      <a:blip r:embed="rId4"/>
                      <a:stretch>
                        <a:fillRect/>
                      </a:stretch>
                    </p:blipFill>
                    <p:spPr>
                      <a:xfrm>
                        <a:off x="4906820" y="2122864"/>
                        <a:ext cx="586236" cy="51146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29684290"/>
              </p:ext>
            </p:extLst>
          </p:nvPr>
        </p:nvGraphicFramePr>
        <p:xfrm>
          <a:off x="1895475" y="2662239"/>
          <a:ext cx="612775" cy="277812"/>
        </p:xfrm>
        <a:graphic>
          <a:graphicData uri="http://schemas.openxmlformats.org/presentationml/2006/ole">
            <mc:AlternateContent xmlns:mc="http://schemas.openxmlformats.org/markup-compatibility/2006">
              <mc:Choice xmlns:v="urn:schemas-microsoft-com:vml" Requires="v">
                <p:oleObj spid="_x0000_s20879" name="Equation" r:id="rId5" imgW="558720" imgH="253800" progId="Equation.DSMT4">
                  <p:embed/>
                </p:oleObj>
              </mc:Choice>
              <mc:Fallback>
                <p:oleObj name="Equation" r:id="rId5" imgW="558720" imgH="253800" progId="Equation.DSMT4">
                  <p:embed/>
                  <p:pic>
                    <p:nvPicPr>
                      <p:cNvPr id="6" name="Object 5"/>
                      <p:cNvPicPr/>
                      <p:nvPr/>
                    </p:nvPicPr>
                    <p:blipFill>
                      <a:blip r:embed="rId6"/>
                      <a:stretch>
                        <a:fillRect/>
                      </a:stretch>
                    </p:blipFill>
                    <p:spPr>
                      <a:xfrm>
                        <a:off x="1895475" y="2662239"/>
                        <a:ext cx="612775" cy="27781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05689033"/>
              </p:ext>
            </p:extLst>
          </p:nvPr>
        </p:nvGraphicFramePr>
        <p:xfrm>
          <a:off x="1895475" y="3009901"/>
          <a:ext cx="612775" cy="277813"/>
        </p:xfrm>
        <a:graphic>
          <a:graphicData uri="http://schemas.openxmlformats.org/presentationml/2006/ole">
            <mc:AlternateContent xmlns:mc="http://schemas.openxmlformats.org/markup-compatibility/2006">
              <mc:Choice xmlns:v="urn:schemas-microsoft-com:vml" Requires="v">
                <p:oleObj spid="_x0000_s20880" name="Equation" r:id="rId7" imgW="558720" imgH="253800" progId="Equation.DSMT4">
                  <p:embed/>
                </p:oleObj>
              </mc:Choice>
              <mc:Fallback>
                <p:oleObj name="Equation" r:id="rId7" imgW="558720" imgH="253800" progId="Equation.DSMT4">
                  <p:embed/>
                  <p:pic>
                    <p:nvPicPr>
                      <p:cNvPr id="7" name="Object 6"/>
                      <p:cNvPicPr/>
                      <p:nvPr/>
                    </p:nvPicPr>
                    <p:blipFill>
                      <a:blip r:embed="rId8"/>
                      <a:stretch>
                        <a:fillRect/>
                      </a:stretch>
                    </p:blipFill>
                    <p:spPr>
                      <a:xfrm>
                        <a:off x="1895475" y="3009901"/>
                        <a:ext cx="612775" cy="27781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63074790"/>
              </p:ext>
            </p:extLst>
          </p:nvPr>
        </p:nvGraphicFramePr>
        <p:xfrm>
          <a:off x="1895475" y="3346451"/>
          <a:ext cx="596900" cy="277813"/>
        </p:xfrm>
        <a:graphic>
          <a:graphicData uri="http://schemas.openxmlformats.org/presentationml/2006/ole">
            <mc:AlternateContent xmlns:mc="http://schemas.openxmlformats.org/markup-compatibility/2006">
              <mc:Choice xmlns:v="urn:schemas-microsoft-com:vml" Requires="v">
                <p:oleObj spid="_x0000_s20881" name="Equation" r:id="rId9" imgW="545760" imgH="253800" progId="Equation.DSMT4">
                  <p:embed/>
                </p:oleObj>
              </mc:Choice>
              <mc:Fallback>
                <p:oleObj name="Equation" r:id="rId9" imgW="545760" imgH="253800" progId="Equation.DSMT4">
                  <p:embed/>
                  <p:pic>
                    <p:nvPicPr>
                      <p:cNvPr id="8" name="Object 7"/>
                      <p:cNvPicPr/>
                      <p:nvPr/>
                    </p:nvPicPr>
                    <p:blipFill>
                      <a:blip r:embed="rId10"/>
                      <a:stretch>
                        <a:fillRect/>
                      </a:stretch>
                    </p:blipFill>
                    <p:spPr>
                      <a:xfrm>
                        <a:off x="1895475" y="3346451"/>
                        <a:ext cx="596900" cy="27781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8500377"/>
              </p:ext>
            </p:extLst>
          </p:nvPr>
        </p:nvGraphicFramePr>
        <p:xfrm>
          <a:off x="1889125" y="3703639"/>
          <a:ext cx="582613" cy="277812"/>
        </p:xfrm>
        <a:graphic>
          <a:graphicData uri="http://schemas.openxmlformats.org/presentationml/2006/ole">
            <mc:AlternateContent xmlns:mc="http://schemas.openxmlformats.org/markup-compatibility/2006">
              <mc:Choice xmlns:v="urn:schemas-microsoft-com:vml" Requires="v">
                <p:oleObj spid="_x0000_s20882" name="Equation" r:id="rId11" imgW="533160" imgH="253800" progId="Equation.DSMT4">
                  <p:embed/>
                </p:oleObj>
              </mc:Choice>
              <mc:Fallback>
                <p:oleObj name="Equation" r:id="rId11" imgW="533160" imgH="253800" progId="Equation.DSMT4">
                  <p:embed/>
                  <p:pic>
                    <p:nvPicPr>
                      <p:cNvPr id="9" name="Object 8"/>
                      <p:cNvPicPr/>
                      <p:nvPr/>
                    </p:nvPicPr>
                    <p:blipFill>
                      <a:blip r:embed="rId12"/>
                      <a:stretch>
                        <a:fillRect/>
                      </a:stretch>
                    </p:blipFill>
                    <p:spPr>
                      <a:xfrm>
                        <a:off x="1889125" y="3703639"/>
                        <a:ext cx="582613" cy="277812"/>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016910517"/>
              </p:ext>
            </p:extLst>
          </p:nvPr>
        </p:nvGraphicFramePr>
        <p:xfrm>
          <a:off x="1874838" y="4038601"/>
          <a:ext cx="596900" cy="277813"/>
        </p:xfrm>
        <a:graphic>
          <a:graphicData uri="http://schemas.openxmlformats.org/presentationml/2006/ole">
            <mc:AlternateContent xmlns:mc="http://schemas.openxmlformats.org/markup-compatibility/2006">
              <mc:Choice xmlns:v="urn:schemas-microsoft-com:vml" Requires="v">
                <p:oleObj spid="_x0000_s20883" name="Equation" r:id="rId13" imgW="545760" imgH="253800" progId="Equation.DSMT4">
                  <p:embed/>
                </p:oleObj>
              </mc:Choice>
              <mc:Fallback>
                <p:oleObj name="Equation" r:id="rId13" imgW="545760" imgH="253800" progId="Equation.DSMT4">
                  <p:embed/>
                  <p:pic>
                    <p:nvPicPr>
                      <p:cNvPr id="10" name="Object 9"/>
                      <p:cNvPicPr/>
                      <p:nvPr/>
                    </p:nvPicPr>
                    <p:blipFill>
                      <a:blip r:embed="rId14"/>
                      <a:stretch>
                        <a:fillRect/>
                      </a:stretch>
                    </p:blipFill>
                    <p:spPr>
                      <a:xfrm>
                        <a:off x="1874838" y="4038601"/>
                        <a:ext cx="596900" cy="277813"/>
                      </a:xfrm>
                      <a:prstGeom prst="rect">
                        <a:avLst/>
                      </a:prstGeom>
                    </p:spPr>
                  </p:pic>
                </p:oleObj>
              </mc:Fallback>
            </mc:AlternateContent>
          </a:graphicData>
        </a:graphic>
      </p:graphicFrame>
      <p:sp>
        <p:nvSpPr>
          <p:cNvPr id="4" name="Content Placeholder 3"/>
          <p:cNvSpPr>
            <a:spLocks noGrp="1"/>
          </p:cNvSpPr>
          <p:nvPr>
            <p:ph idx="13"/>
          </p:nvPr>
        </p:nvSpPr>
        <p:spPr>
          <a:xfrm>
            <a:off x="457200" y="4398243"/>
            <a:ext cx="8229600" cy="1934374"/>
          </a:xfrm>
        </p:spPr>
        <p:txBody>
          <a:bodyPr/>
          <a:lstStyle/>
          <a:p>
            <a:pPr>
              <a:spcBef>
                <a:spcPts val="1000"/>
              </a:spcBef>
            </a:pPr>
            <a:r>
              <a:rPr lang="en-US" altLang="en-US" sz="2200" dirty="0"/>
              <a:t>Alkaline earth metals have higher densities and melting points than alkali metals.</a:t>
            </a:r>
          </a:p>
          <a:p>
            <a:pPr>
              <a:spcBef>
                <a:spcPts val="1000"/>
              </a:spcBef>
            </a:pPr>
            <a:r>
              <a:rPr lang="en-US" altLang="en-US" sz="2200" dirty="0"/>
              <a:t>Their ionization energies are low, but not as low as those of alkali metals.</a:t>
            </a:r>
          </a:p>
          <a:p>
            <a:pPr>
              <a:spcBef>
                <a:spcPts val="1000"/>
              </a:spcBef>
            </a:pPr>
            <a:r>
              <a:rPr lang="en-US" altLang="en-US" sz="2200" dirty="0"/>
              <a:t>They readily form +2 cations, losing the 2 valence electrons.</a:t>
            </a:r>
          </a:p>
        </p:txBody>
      </p:sp>
    </p:spTree>
    <p:extLst>
      <p:ext uri="{BB962C8B-B14F-4D97-AF65-F5344CB8AC3E}">
        <p14:creationId xmlns:p14="http://schemas.microsoft.com/office/powerpoint/2010/main" val="1767012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Alkaline Earth Metals </a:t>
            </a:r>
            <a:r>
              <a:rPr lang="en-US" altLang="en-US" sz="2000" b="0" dirty="0">
                <a:latin typeface="Times New Roman" panose="02020603050405020304" pitchFamily="18" charset="0"/>
              </a:rPr>
              <a:t>(2 of 2)</a:t>
            </a:r>
            <a:endParaRPr lang="en-IN" sz="2000" b="0" dirty="0">
              <a:latin typeface="Times New Roman" panose="02020603050405020304" pitchFamily="18" charset="0"/>
            </a:endParaRPr>
          </a:p>
        </p:txBody>
      </p:sp>
      <p:sp>
        <p:nvSpPr>
          <p:cNvPr id="3" name="Content Placeholder 2"/>
          <p:cNvSpPr>
            <a:spLocks noGrp="1"/>
          </p:cNvSpPr>
          <p:nvPr>
            <p:ph idx="1"/>
          </p:nvPr>
        </p:nvSpPr>
        <p:spPr>
          <a:xfrm>
            <a:off x="457200" y="1600200"/>
            <a:ext cx="5562600" cy="2667000"/>
          </a:xfrm>
        </p:spPr>
        <p:txBody>
          <a:bodyPr/>
          <a:lstStyle/>
          <a:p>
            <a:r>
              <a:rPr lang="en-US" altLang="en-US" sz="2600" dirty="0"/>
              <a:t>Beryllium</a:t>
            </a:r>
            <a:r>
              <a:rPr lang="en-US" altLang="en-US" sz="2600" dirty="0">
                <a:solidFill>
                  <a:srgbClr val="001996"/>
                </a:solidFill>
              </a:rPr>
              <a:t> </a:t>
            </a:r>
            <a:r>
              <a:rPr lang="en-US" altLang="en-US" sz="2600" dirty="0"/>
              <a:t>does not react with water, and  magnesium reacts only with steam, but the other alkaline earth metals react readily with water.</a:t>
            </a:r>
          </a:p>
          <a:p>
            <a:r>
              <a:rPr lang="en-US" altLang="en-US" sz="2600" dirty="0"/>
              <a:t>Reactivity tends to increase as you go down the group.</a:t>
            </a:r>
          </a:p>
        </p:txBody>
      </p:sp>
      <p:pic>
        <p:nvPicPr>
          <p:cNvPr id="4" name="Picture 3" descr="A photograph shows solid calcium producing bubbles in water.  A diagram shows molecules of C ay entering solution as C ay 2 plus as the water produces H 2 and O H min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9879" y="1623368"/>
            <a:ext cx="2459859" cy="46334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48612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latin typeface="Times New Roman" panose="02020603050405020304" pitchFamily="18" charset="0"/>
              </a:rPr>
              <a:t>Group 6A—Increasing in Metallic Character down the Group</a:t>
            </a:r>
            <a:endParaRPr lang="en-IN" dirty="0">
              <a:latin typeface="Times New Roman" panose="02020603050405020304" pitchFamily="18" charset="0"/>
            </a:endParaRPr>
          </a:p>
        </p:txBody>
      </p:sp>
      <p:sp>
        <p:nvSpPr>
          <p:cNvPr id="4" name="Content Placeholder 3"/>
          <p:cNvSpPr>
            <a:spLocks noGrp="1"/>
          </p:cNvSpPr>
          <p:nvPr>
            <p:ph idx="1"/>
          </p:nvPr>
        </p:nvSpPr>
        <p:spPr>
          <a:xfrm>
            <a:off x="457200" y="1600201"/>
            <a:ext cx="8229600" cy="381000"/>
          </a:xfrm>
        </p:spPr>
        <p:txBody>
          <a:bodyPr/>
          <a:lstStyle/>
          <a:p>
            <a:pPr marL="0" indent="0">
              <a:buNone/>
            </a:pPr>
            <a:r>
              <a:rPr lang="en-IN" sz="2200" b="1" dirty="0"/>
              <a:t>Table 7.6 </a:t>
            </a:r>
            <a:r>
              <a:rPr lang="en-IN" sz="2200" dirty="0"/>
              <a:t>Some Properties of the Group 6A Elements</a:t>
            </a:r>
          </a:p>
        </p:txBody>
      </p:sp>
      <p:pic>
        <p:nvPicPr>
          <p:cNvPr id="3" name="Picture 2" descr="A table. The table has 5 rows and 6 columns. The columns have the following headings from left to right. Element, Electron configuration, melting point in degrees Celsius, density in gram per cubic centimeter except as noted, atomic radius in angstrom, and I sub 1 in kilojoule per mole. The row entries are as follows. Row 1. Element, oxygen. Electron, left bracket, H e, right bracket, 2 s 2, 2 p 4. Melting point, negative 218. Density, 1.43 grams per liter. Atomic radius, 0.66. I sub 1, 1314. Row 2. Element, sulfur. Electron, left bracket, N e, right bracket, 3 s 2, 3 p 4. Melting point, 115. Density, 1.96. Atomic radius, 1.05. I sub 1, 1000. Row 3. Element, selenium. Electron, left bracket, Ay r, right bracket, 3 d 10, 4 s 2, 4 p 4. Melting point, 221. Density, 4.82. Atomic radius, 1.20. I sub 1, 941. Row 4. Element, tellurium. Electron, left bracket, K r, right bracket, 4 d 10, 5 s 2, 5 p 4. Melting point, 450. Density, 6.24. Atomic radius, 1.38. I sub 1, 869. Row 5. Element, polonium. Electron, left bracket, X e, right bracket, 4 f 15, 5 d 10, 6 s 2, 6 p 4. Melting point, 254. Density, 9.20. Atomic radius, 1.40. I sub 1, 8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057" y="2049295"/>
            <a:ext cx="7954942" cy="2248456"/>
          </a:xfrm>
          <a:prstGeom prst="rect">
            <a:avLst/>
          </a:prstGeom>
        </p:spPr>
      </p:pic>
      <p:sp>
        <p:nvSpPr>
          <p:cNvPr id="5" name="Content Placeholder 4"/>
          <p:cNvSpPr>
            <a:spLocks noGrp="1"/>
          </p:cNvSpPr>
          <p:nvPr>
            <p:ph idx="13"/>
          </p:nvPr>
        </p:nvSpPr>
        <p:spPr>
          <a:xfrm>
            <a:off x="457200" y="4438072"/>
            <a:ext cx="8229600" cy="1905000"/>
          </a:xfrm>
        </p:spPr>
        <p:txBody>
          <a:bodyPr/>
          <a:lstStyle/>
          <a:p>
            <a:pPr>
              <a:spcBef>
                <a:spcPts val="1000"/>
              </a:spcBef>
            </a:pPr>
            <a:r>
              <a:rPr lang="en-US" altLang="en-US" sz="2000" dirty="0"/>
              <a:t>Oxygen, sulfur, and selenium are nonmetals.</a:t>
            </a:r>
          </a:p>
          <a:p>
            <a:pPr>
              <a:spcBef>
                <a:spcPts val="1000"/>
              </a:spcBef>
            </a:pPr>
            <a:r>
              <a:rPr lang="en-US" altLang="en-US" sz="2000" dirty="0"/>
              <a:t>Tellurium is a metalloid.</a:t>
            </a:r>
          </a:p>
          <a:p>
            <a:pPr>
              <a:spcBef>
                <a:spcPts val="1000"/>
              </a:spcBef>
            </a:pPr>
            <a:r>
              <a:rPr lang="en-US" altLang="en-US" sz="2000" dirty="0"/>
              <a:t>The radioactive polonium is a metal.</a:t>
            </a:r>
          </a:p>
          <a:p>
            <a:pPr>
              <a:spcBef>
                <a:spcPts val="1000"/>
              </a:spcBef>
            </a:pPr>
            <a:r>
              <a:rPr lang="en-US" altLang="en-US" sz="2000" dirty="0"/>
              <a:t>Trend: Oxygen is more likely to form –2 anion; polonium is most likely to have a positive charge.</a:t>
            </a:r>
          </a:p>
        </p:txBody>
      </p:sp>
    </p:spTree>
    <p:extLst>
      <p:ext uri="{BB962C8B-B14F-4D97-AF65-F5344CB8AC3E}">
        <p14:creationId xmlns:p14="http://schemas.microsoft.com/office/powerpoint/2010/main" val="1411524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Allotropes of Oxygen</a:t>
            </a:r>
            <a:endParaRPr lang="en-IN" dirty="0">
              <a:latin typeface="Times New Roman" panose="02020603050405020304" pitchFamily="18" charset="0"/>
            </a:endParaRPr>
          </a:p>
        </p:txBody>
      </p:sp>
      <p:sp>
        <p:nvSpPr>
          <p:cNvPr id="3" name="Content Placeholder 2"/>
          <p:cNvSpPr>
            <a:spLocks noGrp="1"/>
          </p:cNvSpPr>
          <p:nvPr>
            <p:ph idx="1"/>
          </p:nvPr>
        </p:nvSpPr>
        <p:spPr/>
        <p:txBody>
          <a:bodyPr/>
          <a:lstStyle/>
          <a:p>
            <a:pPr>
              <a:defRPr/>
            </a:pPr>
            <a:r>
              <a:rPr lang="en-US" altLang="en-US" sz="2600" dirty="0">
                <a:sym typeface="Symbol" pitchFamily="18" charset="2"/>
              </a:rPr>
              <a:t>Oxygen can exist as two different elemental forms:</a:t>
            </a:r>
          </a:p>
          <a:p>
            <a:pPr marL="740664" indent="-283464">
              <a:buFont typeface="Lucida Grande"/>
              <a:buChar char="–"/>
              <a:defRPr/>
            </a:pPr>
            <a:r>
              <a:rPr lang="en-US" altLang="en-US" sz="2400" dirty="0">
                <a:sym typeface="Symbol" pitchFamily="18" charset="2"/>
              </a:rPr>
              <a:t>Oxygen gas,</a:t>
            </a:r>
            <a:r>
              <a:rPr lang="en-US" altLang="en-US" sz="2400" baseline="0" dirty="0">
                <a:sym typeface="Symbol" pitchFamily="18" charset="2"/>
              </a:rPr>
              <a:t> </a:t>
            </a:r>
            <a:r>
              <a:rPr lang="en-US" altLang="en-US" sz="2400" dirty="0">
                <a:sym typeface="Symbol" pitchFamily="18" charset="2"/>
              </a:rPr>
              <a:t>O</a:t>
            </a:r>
            <a:r>
              <a:rPr lang="en-US" altLang="en-US" sz="2400" baseline="-25000" dirty="0">
                <a:sym typeface="Symbol" pitchFamily="18" charset="2"/>
              </a:rPr>
              <a:t>2</a:t>
            </a:r>
            <a:r>
              <a:rPr lang="en-US" altLang="en-US" sz="2400" dirty="0">
                <a:sym typeface="Symbol" pitchFamily="18" charset="2"/>
              </a:rPr>
              <a:t> (technically called dioxygen)</a:t>
            </a:r>
          </a:p>
          <a:p>
            <a:pPr marL="740664" indent="-283464">
              <a:buFont typeface="Lucida Grande"/>
              <a:buChar char="–"/>
              <a:defRPr/>
            </a:pPr>
            <a:r>
              <a:rPr lang="en-US" altLang="en-US" sz="2400" dirty="0">
                <a:sym typeface="Symbol" pitchFamily="18" charset="2"/>
              </a:rPr>
              <a:t>Ozone gas, O</a:t>
            </a:r>
            <a:r>
              <a:rPr lang="en-US" altLang="en-US" sz="2400" baseline="-25000" dirty="0">
                <a:sym typeface="Symbol" pitchFamily="18" charset="2"/>
              </a:rPr>
              <a:t>3</a:t>
            </a:r>
            <a:endParaRPr lang="en-US" altLang="en-US" sz="2400" dirty="0">
              <a:sym typeface="Symbol" pitchFamily="18" charset="2"/>
            </a:endParaRPr>
          </a:p>
        </p:txBody>
      </p:sp>
    </p:spTree>
    <p:extLst>
      <p:ext uri="{BB962C8B-B14F-4D97-AF65-F5344CB8AC3E}">
        <p14:creationId xmlns:p14="http://schemas.microsoft.com/office/powerpoint/2010/main" val="1578412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Group 7A—Halogens</a:t>
            </a:r>
            <a:endParaRPr lang="en-IN" dirty="0">
              <a:latin typeface="Times New Roman" panose="02020603050405020304" pitchFamily="18" charset="0"/>
            </a:endParaRPr>
          </a:p>
        </p:txBody>
      </p:sp>
      <p:sp>
        <p:nvSpPr>
          <p:cNvPr id="4" name="Content Placeholder 3"/>
          <p:cNvSpPr>
            <a:spLocks noGrp="1"/>
          </p:cNvSpPr>
          <p:nvPr>
            <p:ph idx="1"/>
          </p:nvPr>
        </p:nvSpPr>
        <p:spPr>
          <a:xfrm>
            <a:off x="457200" y="1600200"/>
            <a:ext cx="8229600" cy="380999"/>
          </a:xfrm>
        </p:spPr>
        <p:txBody>
          <a:bodyPr/>
          <a:lstStyle/>
          <a:p>
            <a:pPr marL="0" indent="0">
              <a:buNone/>
            </a:pPr>
            <a:r>
              <a:rPr lang="en-IN" sz="2200" b="1" dirty="0"/>
              <a:t>Table 7.7 </a:t>
            </a:r>
            <a:r>
              <a:rPr lang="en-IN" sz="2200" dirty="0"/>
              <a:t>Some Properties of the Halogens</a:t>
            </a:r>
          </a:p>
        </p:txBody>
      </p:sp>
      <p:pic>
        <p:nvPicPr>
          <p:cNvPr id="3" name="Picture 2" descr="A table. The table has 4 rows and 6 columns. The columns have the following headings from left to right. Element, Electron configuration, melting point in degrees Celsius, density, atomic radius in angstrom, and I sub 1 in kilojoule per mole. The row entries are as follows. Row 1. Element, fluorine. Electron, left bracket, H e, right bracket, 2 s 2, 2 p 5. Melting point, negative 220. Density, 1.69 grams per liter. Atomic radius, 0.57. I sub 1, 1681. Row 2. Element, chlorine. Electron, left bracket, N e, right bracket, 3 s 2, 3 p 5. Melting point, negative 102. Density, 3.12 grams per liter. Atomic radius, 1.02. I sub 1, 1251. Row 3. Element, bromine. Electron, left bracket, Ay r, right bracket, 4 s 3, 3 d 10, 4 p 5. Melting point, negative 7.3. Density, 3.12 grams per cubic centimeter. Row 4. Element, iodine. Electron, left bracket, K r, right bracket, 5 s 2, 4 d 10, 5 p 5. Melting point, 114. Density, 4.94 grams per cubic centimeter. Atomic radius, 1.39. I sub 1, 100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741" y="2041901"/>
            <a:ext cx="8034491" cy="1922229"/>
          </a:xfrm>
          <a:prstGeom prst="rect">
            <a:avLst/>
          </a:prstGeom>
        </p:spPr>
      </p:pic>
      <p:sp>
        <p:nvSpPr>
          <p:cNvPr id="5" name="Content Placeholder 4"/>
          <p:cNvSpPr>
            <a:spLocks noGrp="1"/>
          </p:cNvSpPr>
          <p:nvPr>
            <p:ph idx="13"/>
          </p:nvPr>
        </p:nvSpPr>
        <p:spPr>
          <a:xfrm>
            <a:off x="457200" y="4266553"/>
            <a:ext cx="5181600" cy="1891787"/>
          </a:xfrm>
        </p:spPr>
        <p:txBody>
          <a:bodyPr/>
          <a:lstStyle/>
          <a:p>
            <a:r>
              <a:rPr lang="en-US" altLang="en-US" sz="2000" dirty="0"/>
              <a:t>The </a:t>
            </a:r>
            <a:r>
              <a:rPr lang="en-US" altLang="en-US" sz="2000" b="1" dirty="0"/>
              <a:t>halogens</a:t>
            </a:r>
            <a:r>
              <a:rPr lang="en-US" altLang="en-US" sz="2000" dirty="0"/>
              <a:t> are typical nonmetals.</a:t>
            </a:r>
          </a:p>
          <a:p>
            <a:r>
              <a:rPr lang="en-US" altLang="en-US" sz="2000" dirty="0"/>
              <a:t>They have highly negative electron affinities, so they exist as anions in nature.</a:t>
            </a:r>
          </a:p>
          <a:p>
            <a:r>
              <a:rPr lang="en-US" altLang="en-US" sz="2000" dirty="0"/>
              <a:t>They react directly with metals to form metal halides.</a:t>
            </a:r>
          </a:p>
        </p:txBody>
      </p:sp>
      <p:pic>
        <p:nvPicPr>
          <p:cNvPr id="6" name="Picture 3" descr="A vial of I 2, appearing purple, contains many diatomic molecules, mostly in solid form.  A vial of B r 2, appearing brown, contains many diatomic molecules, mostly in liquid.  A vial of C l 2, appearing colorless, has very few diatomic gas molecu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2706" y="4210167"/>
            <a:ext cx="2682944" cy="21968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192886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Atomic Number</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4419600"/>
          </a:xfrm>
        </p:spPr>
        <p:txBody>
          <a:bodyPr/>
          <a:lstStyle/>
          <a:p>
            <a:r>
              <a:rPr lang="en-US" altLang="en-US" sz="2600" dirty="0"/>
              <a:t>Mendeleev’s table was based on atomic masses. It was the most fundamental property of elements known at the time.</a:t>
            </a:r>
          </a:p>
          <a:p>
            <a:r>
              <a:rPr lang="en-US" altLang="en-US" sz="2600" dirty="0"/>
              <a:t>About 35 years later, the nuclear atom was discovered by Ernest Rutherford.</a:t>
            </a:r>
          </a:p>
          <a:p>
            <a:r>
              <a:rPr lang="en-US" altLang="en-US" sz="2600" dirty="0"/>
              <a:t>Henry Moseley developed the concept of atomic number experimentally. The number of protons was considered the basis for the periodic property of elements.</a:t>
            </a:r>
          </a:p>
        </p:txBody>
      </p:sp>
    </p:spTree>
    <p:extLst>
      <p:ext uri="{BB962C8B-B14F-4D97-AF65-F5344CB8AC3E}">
        <p14:creationId xmlns:p14="http://schemas.microsoft.com/office/powerpoint/2010/main" val="1052889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Group 8A—Noble Gases</a:t>
            </a:r>
            <a:endParaRPr lang="en-IN" dirty="0">
              <a:latin typeface="Times New Roman" panose="02020603050405020304" pitchFamily="18" charset="0"/>
            </a:endParaRPr>
          </a:p>
        </p:txBody>
      </p:sp>
      <p:sp>
        <p:nvSpPr>
          <p:cNvPr id="4" name="Content Placeholder 3"/>
          <p:cNvSpPr>
            <a:spLocks noGrp="1"/>
          </p:cNvSpPr>
          <p:nvPr>
            <p:ph idx="1"/>
          </p:nvPr>
        </p:nvSpPr>
        <p:spPr>
          <a:xfrm>
            <a:off x="457200" y="1600201"/>
            <a:ext cx="8229600" cy="271533"/>
          </a:xfrm>
        </p:spPr>
        <p:txBody>
          <a:bodyPr/>
          <a:lstStyle/>
          <a:p>
            <a:pPr marL="0" indent="0">
              <a:buNone/>
            </a:pPr>
            <a:r>
              <a:rPr lang="en-IN" sz="1800" b="1" dirty="0"/>
              <a:t>Table 7.8 </a:t>
            </a:r>
            <a:r>
              <a:rPr lang="en-IN" sz="1800" dirty="0"/>
              <a:t>Some Properties of the Noble Gases</a:t>
            </a:r>
          </a:p>
        </p:txBody>
      </p:sp>
      <p:pic>
        <p:nvPicPr>
          <p:cNvPr id="3" name="Picture 2" descr="A table. The table has 6 rows and 6 columns. The columns have the following headings from left to right. Element, Electron configuration, boiling point in kelvins, density in gram per liter, atomic radius in angstrom, and I sub 1 in kilojoule per mole. An asterisk for atomic radius is as follows. Only the heaviest of the noble-gas elements form chemical compounds. Thus, the atomic radii for the lighter noble-gas elements are estimated values. The row entries are as follows. Row 1. Element, helium. Electron, 1 s 2. Boiling point, 4.2. Density, 0.18. Atomic radius, 0.28. I sub 1, 2372. Row 2. Element, neon. Electron, left bracket, H e, right bracket, 2 s 2, 2 p 6. Boiling point, 27.1. Density, 0.90. Atomic radius, 0.58. I sub 1, 2081. Row 3. Element, argon. Electron, left bracket, N e, right bracket, 3 s 2, 3 p 6. Boiling point, 87.3. Density, 1.78. Atomic radius, 1.06. I sub 1, 1521. Row 4. Element, krypton. Electron, left bracket, Ay r, right bracket, 4 s 2, 3 d 10, 4 p 6. Boiling point, 120. Density, 3.75. Atomic radius, 1.16. I sub 1, 1351. Row 5. Element, xenon. Electron, left bracket, K r, right bracket, 5 s 2, 4 d 10, 5 p 6. Boiling point, 165. Density, 5.90. Atomic radius, 1.40. I sub 1, 1170. Row 6. Element, radon. Electron, left bracket, X e, right bracket, 6 s 2, 4 f 14, 5 d 10, 6 p 6. Boiling point, 211. Density, 9.73. Atomic radius, 1.50. I sub 1, 10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51" y="1968082"/>
            <a:ext cx="7798198" cy="2473309"/>
          </a:xfrm>
          <a:prstGeom prst="rect">
            <a:avLst/>
          </a:prstGeom>
        </p:spPr>
      </p:pic>
      <p:sp>
        <p:nvSpPr>
          <p:cNvPr id="5" name="Content Placeholder 4"/>
          <p:cNvSpPr>
            <a:spLocks noGrp="1"/>
          </p:cNvSpPr>
          <p:nvPr>
            <p:ph idx="13"/>
          </p:nvPr>
        </p:nvSpPr>
        <p:spPr>
          <a:xfrm>
            <a:off x="459509" y="4546599"/>
            <a:ext cx="8229600" cy="360218"/>
          </a:xfrm>
        </p:spPr>
        <p:txBody>
          <a:bodyPr/>
          <a:lstStyle/>
          <a:p>
            <a:pPr marL="0" indent="0">
              <a:buNone/>
            </a:pPr>
            <a:r>
              <a:rPr lang="en-IN" sz="1200" dirty="0"/>
              <a:t>*Only the heaviest of the noble-gas elements form chemical compounds. Thus, the atomic radii for the lighter noble-gas elements are estimated values.</a:t>
            </a:r>
            <a:endParaRPr lang="en-US" altLang="en-US" sz="1200" dirty="0"/>
          </a:p>
        </p:txBody>
      </p:sp>
      <p:sp>
        <p:nvSpPr>
          <p:cNvPr id="6" name="Content Placeholder 5"/>
          <p:cNvSpPr>
            <a:spLocks noGrp="1"/>
          </p:cNvSpPr>
          <p:nvPr>
            <p:ph idx="14"/>
          </p:nvPr>
        </p:nvSpPr>
        <p:spPr>
          <a:xfrm>
            <a:off x="457200" y="4942754"/>
            <a:ext cx="8229600" cy="1411861"/>
          </a:xfrm>
        </p:spPr>
        <p:txBody>
          <a:bodyPr/>
          <a:lstStyle/>
          <a:p>
            <a:pPr>
              <a:spcBef>
                <a:spcPts val="800"/>
              </a:spcBef>
            </a:pPr>
            <a:r>
              <a:rPr lang="en-US" altLang="en-US" sz="1800" dirty="0"/>
              <a:t>The noble gases have very large ionization energies.</a:t>
            </a:r>
          </a:p>
          <a:p>
            <a:pPr>
              <a:spcBef>
                <a:spcPts val="800"/>
              </a:spcBef>
            </a:pPr>
            <a:r>
              <a:rPr lang="en-US" altLang="en-US" sz="1800" dirty="0"/>
              <a:t>Their electron affinities are positive (can’t form stable anions).</a:t>
            </a:r>
          </a:p>
          <a:p>
            <a:pPr>
              <a:spcBef>
                <a:spcPts val="800"/>
              </a:spcBef>
            </a:pPr>
            <a:r>
              <a:rPr lang="en-US" altLang="en-US" sz="1800" dirty="0"/>
              <a:t>Therefore, they are relatively unreactive.</a:t>
            </a:r>
          </a:p>
          <a:p>
            <a:pPr>
              <a:spcBef>
                <a:spcPts val="800"/>
              </a:spcBef>
            </a:pPr>
            <a:r>
              <a:rPr lang="en-US" altLang="en-US" sz="1800" dirty="0"/>
              <a:t>They are found as monatomic gases.</a:t>
            </a:r>
          </a:p>
        </p:txBody>
      </p:sp>
    </p:spTree>
    <p:extLst>
      <p:ext uri="{BB962C8B-B14F-4D97-AF65-F5344CB8AC3E}">
        <p14:creationId xmlns:p14="http://schemas.microsoft.com/office/powerpoint/2010/main" val="2453284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Hydrogen</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1"/>
            <a:ext cx="8229600" cy="1388851"/>
          </a:xfrm>
        </p:spPr>
        <p:txBody>
          <a:bodyPr/>
          <a:lstStyle/>
          <a:p>
            <a:r>
              <a:rPr lang="en-US" altLang="en-US" sz="2600" dirty="0"/>
              <a:t>Is 1</a:t>
            </a:r>
            <a:r>
              <a:rPr lang="en-US" altLang="en-US" sz="2600" i="1" dirty="0"/>
              <a:t>s</a:t>
            </a:r>
            <a:r>
              <a:rPr lang="en-US" altLang="en-US" sz="2600" baseline="30000" dirty="0"/>
              <a:t>1</a:t>
            </a:r>
            <a:r>
              <a:rPr lang="en-US" altLang="en-US" sz="2600" dirty="0"/>
              <a:t> a metallic electron configuration like the other </a:t>
            </a:r>
            <a:r>
              <a:rPr lang="en-US" altLang="en-US" sz="2600" i="1" dirty="0"/>
              <a:t>ns</a:t>
            </a:r>
            <a:r>
              <a:rPr lang="en-US" altLang="en-US" sz="2600" baseline="30000" dirty="0"/>
              <a:t>1</a:t>
            </a:r>
            <a:r>
              <a:rPr lang="en-US" altLang="en-US" sz="2600" dirty="0"/>
              <a:t> elements?</a:t>
            </a:r>
          </a:p>
          <a:p>
            <a:r>
              <a:rPr lang="en-US" altLang="en-US" sz="2600" dirty="0"/>
              <a:t>We do think of acid compounds, like HCl, as having</a:t>
            </a:r>
          </a:p>
        </p:txBody>
      </p:sp>
      <p:graphicFrame>
        <p:nvGraphicFramePr>
          <p:cNvPr id="8" name="Object 7" descr="H, plus"/>
          <p:cNvGraphicFramePr>
            <a:graphicFrameLocks noChangeAspect="1"/>
          </p:cNvGraphicFramePr>
          <p:nvPr>
            <p:extLst>
              <p:ext uri="{D42A27DB-BD31-4B8C-83A1-F6EECF244321}">
                <p14:modId xmlns:p14="http://schemas.microsoft.com/office/powerpoint/2010/main" val="757652819"/>
              </p:ext>
            </p:extLst>
          </p:nvPr>
        </p:nvGraphicFramePr>
        <p:xfrm>
          <a:off x="747555" y="3015808"/>
          <a:ext cx="415975" cy="389969"/>
        </p:xfrm>
        <a:graphic>
          <a:graphicData uri="http://schemas.openxmlformats.org/presentationml/2006/ole">
            <mc:AlternateContent xmlns:mc="http://schemas.openxmlformats.org/markup-compatibility/2006">
              <mc:Choice xmlns:v="urn:schemas-microsoft-com:vml" Requires="v">
                <p:oleObj spid="_x0000_s24690" name="Equation" r:id="rId3" imgW="203040" imgH="190440" progId="Equation.DSMT4">
                  <p:embed/>
                </p:oleObj>
              </mc:Choice>
              <mc:Fallback>
                <p:oleObj name="Equation" r:id="rId3" imgW="203040" imgH="190440" progId="Equation.DSMT4">
                  <p:embed/>
                  <p:pic>
                    <p:nvPicPr>
                      <p:cNvPr id="0" name=""/>
                      <p:cNvPicPr/>
                      <p:nvPr/>
                    </p:nvPicPr>
                    <p:blipFill>
                      <a:blip r:embed="rId4"/>
                      <a:stretch>
                        <a:fillRect/>
                      </a:stretch>
                    </p:blipFill>
                    <p:spPr>
                      <a:xfrm>
                        <a:off x="747555" y="3015808"/>
                        <a:ext cx="415975" cy="389969"/>
                      </a:xfrm>
                      <a:prstGeom prst="rect">
                        <a:avLst/>
                      </a:prstGeom>
                    </p:spPr>
                  </p:pic>
                </p:oleObj>
              </mc:Fallback>
            </mc:AlternateContent>
          </a:graphicData>
        </a:graphic>
      </p:graphicFrame>
      <p:sp>
        <p:nvSpPr>
          <p:cNvPr id="4" name="Content Placeholder 3"/>
          <p:cNvSpPr>
            <a:spLocks noGrp="1"/>
          </p:cNvSpPr>
          <p:nvPr>
            <p:ph idx="13"/>
          </p:nvPr>
        </p:nvSpPr>
        <p:spPr>
          <a:xfrm>
            <a:off x="1219200" y="3028372"/>
            <a:ext cx="7467600" cy="417110"/>
          </a:xfrm>
        </p:spPr>
        <p:txBody>
          <a:bodyPr/>
          <a:lstStyle/>
          <a:p>
            <a:pPr marL="0" indent="0">
              <a:buNone/>
            </a:pPr>
            <a:r>
              <a:rPr lang="en-US" altLang="en-US" sz="2600" dirty="0"/>
              <a:t>however they are really covalent in nature.</a:t>
            </a:r>
          </a:p>
        </p:txBody>
      </p:sp>
      <p:sp>
        <p:nvSpPr>
          <p:cNvPr id="5" name="Content Placeholder 4"/>
          <p:cNvSpPr>
            <a:spLocks noGrp="1"/>
          </p:cNvSpPr>
          <p:nvPr>
            <p:ph idx="14"/>
          </p:nvPr>
        </p:nvSpPr>
        <p:spPr>
          <a:xfrm>
            <a:off x="457200" y="3498273"/>
            <a:ext cx="6477000" cy="392547"/>
          </a:xfrm>
        </p:spPr>
        <p:txBody>
          <a:bodyPr/>
          <a:lstStyle/>
          <a:p>
            <a:r>
              <a:rPr lang="en-US" altLang="en-US" sz="2600" dirty="0"/>
              <a:t>When reacting with metals, hydride anions</a:t>
            </a:r>
          </a:p>
        </p:txBody>
      </p:sp>
      <p:graphicFrame>
        <p:nvGraphicFramePr>
          <p:cNvPr id="9" name="Object 8" descr="(H, minus)"/>
          <p:cNvGraphicFramePr>
            <a:graphicFrameLocks noChangeAspect="1"/>
          </p:cNvGraphicFramePr>
          <p:nvPr>
            <p:extLst>
              <p:ext uri="{D42A27DB-BD31-4B8C-83A1-F6EECF244321}">
                <p14:modId xmlns:p14="http://schemas.microsoft.com/office/powerpoint/2010/main" val="3722071528"/>
              </p:ext>
            </p:extLst>
          </p:nvPr>
        </p:nvGraphicFramePr>
        <p:xfrm>
          <a:off x="6979515" y="3497694"/>
          <a:ext cx="622300" cy="449263"/>
        </p:xfrm>
        <a:graphic>
          <a:graphicData uri="http://schemas.openxmlformats.org/presentationml/2006/ole">
            <mc:AlternateContent xmlns:mc="http://schemas.openxmlformats.org/markup-compatibility/2006">
              <mc:Choice xmlns:v="urn:schemas-microsoft-com:vml" Requires="v">
                <p:oleObj spid="_x0000_s24691" name="Equation" r:id="rId5" imgW="317160" imgH="228600" progId="Equation.DSMT4">
                  <p:embed/>
                </p:oleObj>
              </mc:Choice>
              <mc:Fallback>
                <p:oleObj name="Equation" r:id="rId5" imgW="317160" imgH="228600" progId="Equation.DSMT4">
                  <p:embed/>
                  <p:pic>
                    <p:nvPicPr>
                      <p:cNvPr id="8" name="Object 7"/>
                      <p:cNvPicPr/>
                      <p:nvPr/>
                    </p:nvPicPr>
                    <p:blipFill>
                      <a:blip r:embed="rId6"/>
                      <a:stretch>
                        <a:fillRect/>
                      </a:stretch>
                    </p:blipFill>
                    <p:spPr>
                      <a:xfrm>
                        <a:off x="6979515" y="3497694"/>
                        <a:ext cx="622300" cy="449263"/>
                      </a:xfrm>
                      <a:prstGeom prst="rect">
                        <a:avLst/>
                      </a:prstGeom>
                    </p:spPr>
                  </p:pic>
                </p:oleObj>
              </mc:Fallback>
            </mc:AlternateContent>
          </a:graphicData>
        </a:graphic>
      </p:graphicFrame>
      <p:sp>
        <p:nvSpPr>
          <p:cNvPr id="6" name="Content Placeholder 5"/>
          <p:cNvSpPr>
            <a:spLocks noGrp="1"/>
          </p:cNvSpPr>
          <p:nvPr>
            <p:ph sz="quarter" idx="15"/>
          </p:nvPr>
        </p:nvSpPr>
        <p:spPr>
          <a:xfrm>
            <a:off x="7554769" y="3516747"/>
            <a:ext cx="965779" cy="374073"/>
          </a:xfrm>
        </p:spPr>
        <p:txBody>
          <a:bodyPr/>
          <a:lstStyle/>
          <a:p>
            <a:pPr marL="0" indent="0">
              <a:buNone/>
            </a:pPr>
            <a:r>
              <a:rPr lang="en-US" altLang="en-US" sz="2600" dirty="0"/>
              <a:t> form.</a:t>
            </a:r>
          </a:p>
        </p:txBody>
      </p:sp>
    </p:spTree>
    <p:extLst>
      <p:ext uri="{BB962C8B-B14F-4D97-AF65-F5344CB8AC3E}">
        <p14:creationId xmlns:p14="http://schemas.microsoft.com/office/powerpoint/2010/main" val="3006213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Title 1"/>
          <p:cNvSpPr txBox="1">
            <a:spLocks noGrp="1"/>
          </p:cNvSpPr>
          <p:nvPr>
            <p:ph type="title"/>
          </p:nvPr>
        </p:nvSpPr>
        <p:spPr>
          <a:xfrm>
            <a:off x="457200" y="215371"/>
            <a:ext cx="8229600" cy="1097400"/>
          </a:xfrm>
          <a:prstGeom prst="rect">
            <a:avLst/>
          </a:prstGeom>
        </p:spPr>
        <p:txBody>
          <a:bodyPr lIns="91425" tIns="91425" rIns="91425" bIns="91425" anchor="b" anchorCtr="0">
            <a:noAutofit/>
          </a:bodyPr>
          <a:lstStyle/>
          <a:p>
            <a:pPr lvl="0">
              <a:spcBef>
                <a:spcPts val="0"/>
              </a:spcBef>
              <a:buClr>
                <a:schemeClr val="lt2"/>
              </a:buClr>
              <a:buSzPct val="25000"/>
              <a:buFont typeface="Times New Roman"/>
              <a:buNone/>
            </a:pPr>
            <a:r>
              <a:rPr lang="en-US" dirty="0">
                <a:solidFill>
                  <a:schemeClr val="lt2"/>
                </a:solidFill>
              </a:rPr>
              <a:t>Copyright</a:t>
            </a: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3"/>
          <a:srcRect/>
          <a:stretch>
            <a:fillRect/>
          </a:stretch>
        </p:blipFill>
        <p:spPr bwMode="auto">
          <a:xfrm>
            <a:off x="767157"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1786600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Periodicity</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4572000"/>
          </a:xfrm>
        </p:spPr>
        <p:txBody>
          <a:bodyPr/>
          <a:lstStyle/>
          <a:p>
            <a:r>
              <a:rPr lang="en-US" altLang="en-US" sz="2600" dirty="0"/>
              <a:t>Periodicity is the repetitive pattern of a property for elements based on atomic number.</a:t>
            </a:r>
          </a:p>
          <a:p>
            <a:r>
              <a:rPr lang="en-US" altLang="en-US" sz="2600" dirty="0"/>
              <a:t>The following properties are discussed in this chapter:</a:t>
            </a:r>
          </a:p>
          <a:p>
            <a:pPr lvl="1">
              <a:buFont typeface="Lucida Grande"/>
              <a:buChar char="–"/>
            </a:pPr>
            <a:r>
              <a:rPr lang="en-US" altLang="en-US" sz="2600" dirty="0"/>
              <a:t>Sizes of atoms and ions</a:t>
            </a:r>
          </a:p>
          <a:p>
            <a:pPr lvl="1">
              <a:buFont typeface="Lucida Grande"/>
              <a:buChar char="–"/>
            </a:pPr>
            <a:r>
              <a:rPr lang="en-US" altLang="en-US" sz="2600" dirty="0"/>
              <a:t>Ionization energy</a:t>
            </a:r>
          </a:p>
          <a:p>
            <a:pPr lvl="1">
              <a:buFont typeface="Lucida Grande"/>
              <a:buChar char="–"/>
            </a:pPr>
            <a:r>
              <a:rPr lang="en-US" altLang="en-US" sz="2600" dirty="0"/>
              <a:t>Electron affinity</a:t>
            </a:r>
          </a:p>
          <a:p>
            <a:pPr lvl="1">
              <a:buFont typeface="Lucida Grande"/>
              <a:buChar char="–"/>
            </a:pPr>
            <a:r>
              <a:rPr lang="en-US" altLang="en-US" sz="2600" dirty="0"/>
              <a:t>Some group chemical property trends</a:t>
            </a:r>
          </a:p>
          <a:p>
            <a:r>
              <a:rPr lang="en-US" altLang="en-US" sz="2600" dirty="0"/>
              <a:t>First, we will discuss a fundamental property that leads to may of the trends, effective </a:t>
            </a:r>
            <a:br>
              <a:rPr lang="en-US" altLang="en-US" sz="2600" dirty="0"/>
            </a:br>
            <a:r>
              <a:rPr lang="en-US" altLang="en-US" sz="2600" dirty="0"/>
              <a:t>nuclear charge.</a:t>
            </a:r>
          </a:p>
        </p:txBody>
      </p:sp>
    </p:spTree>
    <p:extLst>
      <p:ext uri="{BB962C8B-B14F-4D97-AF65-F5344CB8AC3E}">
        <p14:creationId xmlns:p14="http://schemas.microsoft.com/office/powerpoint/2010/main" val="1870428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Effective Nuclear Charge </a:t>
            </a:r>
            <a:r>
              <a:rPr lang="en-US" altLang="en-US" sz="2000" b="0" dirty="0">
                <a:latin typeface="Times New Roman" panose="02020603050405020304" pitchFamily="18" charset="0"/>
              </a:rPr>
              <a:t>(1 of 2)</a:t>
            </a:r>
            <a:endParaRPr lang="en-IN" sz="2000" b="0" dirty="0">
              <a:latin typeface="Times New Roman" panose="02020603050405020304" pitchFamily="18" charset="0"/>
            </a:endParaRPr>
          </a:p>
        </p:txBody>
      </p:sp>
      <p:sp>
        <p:nvSpPr>
          <p:cNvPr id="3" name="Content Placeholder 2"/>
          <p:cNvSpPr>
            <a:spLocks noGrp="1"/>
          </p:cNvSpPr>
          <p:nvPr>
            <p:ph idx="1"/>
          </p:nvPr>
        </p:nvSpPr>
        <p:spPr>
          <a:xfrm>
            <a:off x="457200" y="1600200"/>
            <a:ext cx="4343400" cy="4343400"/>
          </a:xfrm>
        </p:spPr>
        <p:txBody>
          <a:bodyPr/>
          <a:lstStyle/>
          <a:p>
            <a:r>
              <a:rPr lang="en-US" altLang="en-US" sz="2600" dirty="0"/>
              <a:t>Many properties depend on attractions between valence electrons and the nucleus.</a:t>
            </a:r>
          </a:p>
          <a:p>
            <a:r>
              <a:rPr lang="en-US" altLang="en-US" sz="2600" dirty="0"/>
              <a:t>Electrons are both attracted to the nucleus and repelled by other electrons.</a:t>
            </a:r>
          </a:p>
          <a:p>
            <a:r>
              <a:rPr lang="en-US" altLang="en-US" sz="2600" dirty="0"/>
              <a:t>The forces an electron experiences depend on both factors.</a:t>
            </a:r>
          </a:p>
        </p:txBody>
      </p:sp>
      <p:pic>
        <p:nvPicPr>
          <p:cNvPr id="4" name="Picture 3" descr="The odium nucleus contains 11 protons, 11 positive charges.  Ten core electrons, 1 s 2, 2 s 2, 2 p 6, screen the nucleus from the valence electron, 10 negative charges.  The valence electron, 3 s, is beyond the core electr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5078" y="1752600"/>
            <a:ext cx="3791722" cy="3112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363839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Effective Nuclear Charge </a:t>
            </a:r>
            <a:r>
              <a:rPr lang="en-US" altLang="en-US" sz="2000" b="0" dirty="0">
                <a:latin typeface="Times New Roman" panose="02020603050405020304" pitchFamily="18" charset="0"/>
              </a:rPr>
              <a:t>(2 of 2)</a:t>
            </a:r>
            <a:endParaRPr lang="en-IN" sz="2000" b="0" dirty="0">
              <a:latin typeface="Times New Roman" panose="02020603050405020304" pitchFamily="18" charset="0"/>
            </a:endParaRPr>
          </a:p>
        </p:txBody>
      </p:sp>
      <p:sp>
        <p:nvSpPr>
          <p:cNvPr id="4" name="Content Placeholder 3"/>
          <p:cNvSpPr>
            <a:spLocks noGrp="1"/>
          </p:cNvSpPr>
          <p:nvPr>
            <p:ph idx="1"/>
          </p:nvPr>
        </p:nvSpPr>
        <p:spPr>
          <a:xfrm>
            <a:off x="457200" y="1600201"/>
            <a:ext cx="4572000" cy="685799"/>
          </a:xfrm>
        </p:spPr>
        <p:txBody>
          <a:bodyPr/>
          <a:lstStyle/>
          <a:p>
            <a:r>
              <a:rPr lang="en-US" altLang="en-US" sz="2200" dirty="0"/>
              <a:t>The effective nuclear charge, Z</a:t>
            </a:r>
            <a:r>
              <a:rPr lang="en-US" altLang="en-US" sz="2200" baseline="-25000" dirty="0"/>
              <a:t>eff</a:t>
            </a:r>
            <a:r>
              <a:rPr lang="en-US" altLang="en-US" sz="2200" dirty="0"/>
              <a:t>, is found this way:</a:t>
            </a:r>
            <a:endParaRPr lang="en-IN" sz="2200" dirty="0"/>
          </a:p>
        </p:txBody>
      </p:sp>
      <p:sp>
        <p:nvSpPr>
          <p:cNvPr id="5" name="Content Placeholder 4"/>
          <p:cNvSpPr>
            <a:spLocks noGrp="1"/>
          </p:cNvSpPr>
          <p:nvPr>
            <p:ph idx="13"/>
          </p:nvPr>
        </p:nvSpPr>
        <p:spPr>
          <a:xfrm>
            <a:off x="2028825" y="2337478"/>
            <a:ext cx="1428750" cy="398252"/>
          </a:xfrm>
        </p:spPr>
        <p:txBody>
          <a:bodyPr/>
          <a:lstStyle/>
          <a:p>
            <a:pPr marL="0" indent="0">
              <a:buNone/>
            </a:pPr>
            <a:r>
              <a:rPr lang="en-US" altLang="en-US" sz="2200" dirty="0"/>
              <a:t>Z</a:t>
            </a:r>
            <a:r>
              <a:rPr lang="en-US" altLang="en-US" sz="2200" baseline="-25000" dirty="0"/>
              <a:t>eff</a:t>
            </a:r>
            <a:r>
              <a:rPr lang="en-US" altLang="en-US" sz="2200" dirty="0"/>
              <a:t> = Z − S</a:t>
            </a:r>
            <a:endParaRPr lang="en-IN" sz="2200" dirty="0"/>
          </a:p>
        </p:txBody>
      </p:sp>
      <p:sp>
        <p:nvSpPr>
          <p:cNvPr id="6" name="Content Placeholder 5"/>
          <p:cNvSpPr>
            <a:spLocks noGrp="1"/>
          </p:cNvSpPr>
          <p:nvPr>
            <p:ph idx="14"/>
          </p:nvPr>
        </p:nvSpPr>
        <p:spPr>
          <a:xfrm>
            <a:off x="457200" y="2787208"/>
            <a:ext cx="4572000" cy="3537393"/>
          </a:xfrm>
        </p:spPr>
        <p:txBody>
          <a:bodyPr/>
          <a:lstStyle/>
          <a:p>
            <a:pPr marL="0" indent="0">
              <a:buNone/>
            </a:pPr>
            <a:r>
              <a:rPr lang="en-US" altLang="en-US" sz="2200" dirty="0"/>
              <a:t>where Z is the atomic number and S is a screening constant, usually close to the number of inner electrons.</a:t>
            </a:r>
          </a:p>
          <a:p>
            <a:r>
              <a:rPr lang="en-US" altLang="en-US" sz="2200" dirty="0"/>
              <a:t>Effective nuclear charge is a periodic property:</a:t>
            </a:r>
          </a:p>
          <a:p>
            <a:pPr marL="740664" indent="-283464">
              <a:buFont typeface="Lucida Grande"/>
              <a:buChar char="–"/>
            </a:pPr>
            <a:r>
              <a:rPr lang="en-US" altLang="en-US" sz="2200" dirty="0"/>
              <a:t>It increases across a period.</a:t>
            </a:r>
          </a:p>
          <a:p>
            <a:pPr marL="740664" indent="-283464">
              <a:buFont typeface="Lucida Grande"/>
              <a:buChar char="–"/>
            </a:pPr>
            <a:r>
              <a:rPr lang="en-US" altLang="en-US" sz="2200" dirty="0"/>
              <a:t>It increases </a:t>
            </a:r>
            <a:r>
              <a:rPr lang="en-US" altLang="en-US" sz="2200" b="1" dirty="0"/>
              <a:t>slightly</a:t>
            </a:r>
            <a:r>
              <a:rPr lang="en-US" altLang="en-US" sz="2200" dirty="0"/>
              <a:t> down a group.</a:t>
            </a:r>
          </a:p>
        </p:txBody>
      </p:sp>
      <p:pic>
        <p:nvPicPr>
          <p:cNvPr id="7" name="Picture 3" descr="A line graph shows the effective charges of elements according to different calculations. A line graph has atomic number, Z, on the X-axis, ranging from 2 to 20 with intervals of 2, and Z effective on the Y-axis, ranging from 0 to 20 with intervals of two.  4 lines are shown, each for different calculations of effective charge.  Data are summarized in the following list; values are approximate. The following list provides the Element, Atomic number, Z, charge of nucleus, Z effective for core 1 s electrons calculated with advanced methods, Z effective for valence electrons calculated with Equation 7.1, assuming S equals number of core electrons, Z effective for valence electrons calculated with advanced methods, Z effective for valence electrons calculated with Slater’s rules for the data. Item 1. L i, 3, 3, 1, 1.5, 1. Item 2. B e, 4, 4, 2, 2, 1.8. Item 3. B, 5, 5, 3, 2.5, 2.3. Item 4. C, 6, 5.9, 4, 3, 2.8. Item 5. N, 7, 6.8, 5, 4, 3.8. Item 6. O, 8, 7.8, 6, 4.4, 4.2. Item 7. F, 9, 8.7, 7, 5, 4.9. Item 8. N e, 10, 9.9, 8, 5.9, 5.7. Item 9. N ay, 11, 10.8, 1, 2.7, 2. Item 10. M g, 12, 11.9, 2, 3.5, 2.5. Item 11. Ay l, 13, 12.8, 3, 4.1, 3. Item 12. S i, 14, 13.9, 4, 4.3, 3.9. Item 13. P, 15, 14.6, 5, 5, 4.5. Item 14. S, 16, 15.8, 6, 5.8, 5.2. Item 15. C l, 17, 16.4, 7, 6, 5.8. Item 16. Ay r, 18, 17.7, 8, 6.7, 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8650" y="1627909"/>
            <a:ext cx="3588150" cy="39515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328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latin typeface="Times New Roman" panose="02020603050405020304" pitchFamily="18" charset="0"/>
              </a:rPr>
              <a:t>What Is the Size of an Atom?</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5029200" cy="4497183"/>
          </a:xfrm>
        </p:spPr>
        <p:txBody>
          <a:bodyPr/>
          <a:lstStyle/>
          <a:p>
            <a:r>
              <a:rPr lang="en-US" altLang="en-US" sz="2600" dirty="0"/>
              <a:t>The </a:t>
            </a:r>
            <a:r>
              <a:rPr lang="en-US" altLang="en-US" sz="2600" b="1" dirty="0"/>
              <a:t>nonbonding atomic radius,</a:t>
            </a:r>
            <a:r>
              <a:rPr lang="en-US" altLang="en-US" sz="2600" dirty="0"/>
              <a:t> or </a:t>
            </a:r>
            <a:r>
              <a:rPr lang="en-US" altLang="en-US" sz="2600" b="1" dirty="0"/>
              <a:t>van der Waals radius,</a:t>
            </a:r>
            <a:r>
              <a:rPr lang="en-US" altLang="en-US" sz="2600" dirty="0"/>
              <a:t> is half of the shortest distance separating two nuclei during a collision of atoms.</a:t>
            </a:r>
          </a:p>
          <a:p>
            <a:r>
              <a:rPr lang="en-US" altLang="en-US" sz="2600" dirty="0"/>
              <a:t>The </a:t>
            </a:r>
            <a:r>
              <a:rPr lang="en-US" altLang="en-US" sz="2600" b="1" dirty="0"/>
              <a:t>bonding atomic radius</a:t>
            </a:r>
            <a:r>
              <a:rPr lang="en-US" altLang="en-US" sz="2600" dirty="0"/>
              <a:t>, or covalent radius, is half the distance between nuclei in a bond.</a:t>
            </a:r>
          </a:p>
        </p:txBody>
      </p:sp>
      <p:pic>
        <p:nvPicPr>
          <p:cNvPr id="4" name="Picture 3" descr="A diagram shows two adjacent nuclei with the nuclear repulsion forces keeping them separated. Two nuclei are shown, each with an electron distribution cloud in the molecule around the nucleus; the nonbonding atomic radius is the distance between the nucleus and the edge of the electron distribution.  Due to their proximity, the distribution clouds of the two nuclei are in contact, and the distance between the nuclei is d.  The bonding atomic radius is half that distance.  The nuclei cannot get any closer to each other due to repulsion between core electrons on neighboring ato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064" y="1644506"/>
            <a:ext cx="2893654" cy="44085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353756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rPr>
              <a:t>Sizes of Atoms</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1981200"/>
          </a:xfrm>
        </p:spPr>
        <p:txBody>
          <a:bodyPr/>
          <a:lstStyle/>
          <a:p>
            <a:pPr>
              <a:buFont typeface="Arial"/>
              <a:buChar char="•"/>
            </a:pPr>
            <a:r>
              <a:rPr lang="en-US" altLang="en-US" sz="2600" dirty="0"/>
              <a:t>This figure shows the trend in bonding atomic radius.</a:t>
            </a:r>
          </a:p>
          <a:p>
            <a:pPr>
              <a:buFont typeface="Arial"/>
              <a:buChar char="•"/>
            </a:pPr>
            <a:r>
              <a:rPr lang="en-US" altLang="en-US" sz="2600" dirty="0"/>
              <a:t>The bonding atomic radius tends to</a:t>
            </a:r>
          </a:p>
          <a:p>
            <a:pPr lvl="1"/>
            <a:r>
              <a:rPr lang="en-US" altLang="en-US" sz="2600" dirty="0"/>
              <a:t>decrease from left to right across a period (</a:t>
            </a:r>
            <a:r>
              <a:rPr lang="en-US" altLang="en-US" sz="2600" i="1" dirty="0"/>
              <a:t>Z</a:t>
            </a:r>
            <a:r>
              <a:rPr lang="en-US" altLang="en-US" sz="2600" baseline="-25000" dirty="0"/>
              <a:t>eff</a:t>
            </a:r>
            <a:r>
              <a:rPr lang="en-US" altLang="en-US" sz="2600" dirty="0"/>
              <a:t> </a:t>
            </a:r>
            <a:r>
              <a:rPr lang="en-US" altLang="en-US" sz="2600" dirty="0">
                <a:cs typeface="Times New Roman" pitchFamily="18" charset="0"/>
              </a:rPr>
              <a:t>↑</a:t>
            </a:r>
            <a:r>
              <a:rPr lang="en-US" altLang="en-US" sz="2600" dirty="0"/>
              <a:t>).</a:t>
            </a:r>
          </a:p>
          <a:p>
            <a:pPr lvl="1"/>
            <a:r>
              <a:rPr lang="en-US" altLang="en-US" sz="2600" dirty="0"/>
              <a:t>increase from top to bottom of a group (</a:t>
            </a:r>
            <a:r>
              <a:rPr lang="en-US" altLang="en-US" sz="2600" i="1" dirty="0"/>
              <a:t>n</a:t>
            </a:r>
            <a:r>
              <a:rPr lang="en-US" altLang="en-US" sz="2600" i="0" baseline="0" dirty="0"/>
              <a:t> </a:t>
            </a:r>
            <a:r>
              <a:rPr lang="en-US" altLang="en-US" sz="2600" dirty="0">
                <a:cs typeface="Times New Roman" pitchFamily="18" charset="0"/>
              </a:rPr>
              <a:t>↑).</a:t>
            </a:r>
            <a:endParaRPr lang="en-US" altLang="en-US" sz="2600" i="1" dirty="0"/>
          </a:p>
        </p:txBody>
      </p:sp>
      <p:pic>
        <p:nvPicPr>
          <p:cNvPr id="4" name="Picture 3" descr="A periodic table shows that radius increases moving down the columns and left across the rows. Of those shown, Rubidium has the largest radius, and Helium has the smalle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4761" y="3683078"/>
            <a:ext cx="5134478" cy="26991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027018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18f79b1d14ae15313930e089852d7cb4cb4a549"/>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13165</TotalTime>
  <Words>2162</Words>
  <Application>Microsoft Office PowerPoint</Application>
  <PresentationFormat>On-screen Show (4:3)</PresentationFormat>
  <Paragraphs>320</Paragraphs>
  <Slides>42</Slides>
  <Notes>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3" baseType="lpstr">
      <vt:lpstr>Arial</vt:lpstr>
      <vt:lpstr>Calibri</vt:lpstr>
      <vt:lpstr>Calibri Light</vt:lpstr>
      <vt:lpstr>Lucida Grande</vt:lpstr>
      <vt:lpstr>Symbol</vt:lpstr>
      <vt:lpstr>Times New Roman</vt:lpstr>
      <vt:lpstr>Verdana</vt:lpstr>
      <vt:lpstr>Wingdings</vt:lpstr>
      <vt:lpstr>508 Lecture</vt:lpstr>
      <vt:lpstr>Custom Design</vt:lpstr>
      <vt:lpstr>Equation</vt:lpstr>
      <vt:lpstr>Chemistry: The Central Science</vt:lpstr>
      <vt:lpstr>Development of the Periodic Table</vt:lpstr>
      <vt:lpstr>Mendeleev and the Periodic Table</vt:lpstr>
      <vt:lpstr>Atomic Number</vt:lpstr>
      <vt:lpstr>Periodicity</vt:lpstr>
      <vt:lpstr>Effective Nuclear Charge (1 of 2)</vt:lpstr>
      <vt:lpstr>Effective Nuclear Charge (2 of 2)</vt:lpstr>
      <vt:lpstr>What Is the Size of an Atom?</vt:lpstr>
      <vt:lpstr>Sizes of Atoms</vt:lpstr>
      <vt:lpstr>Sizes of Ions (1 of 2)</vt:lpstr>
      <vt:lpstr>Sizes of Ions (2 of 2)</vt:lpstr>
      <vt:lpstr>Size of Ions—Isoelectronic Series</vt:lpstr>
      <vt:lpstr>Ionization Energy (I)</vt:lpstr>
      <vt:lpstr>Ionization Energy</vt:lpstr>
      <vt:lpstr>Periodic Trends in First Ionization Energy (I1)</vt:lpstr>
      <vt:lpstr>Factors That Influence Ionization Energy</vt:lpstr>
      <vt:lpstr>Irregularities in the General Trend</vt:lpstr>
      <vt:lpstr>Electron Configurations of Ions</vt:lpstr>
      <vt:lpstr>Electron Affinity</vt:lpstr>
      <vt:lpstr>General Trend in Electron Affinity</vt:lpstr>
      <vt:lpstr>Metal, Nonmetals, and Metalloids</vt:lpstr>
      <vt:lpstr>Metals Differ from Nonmetals</vt:lpstr>
      <vt:lpstr>Metals</vt:lpstr>
      <vt:lpstr>Metal Chemistry</vt:lpstr>
      <vt:lpstr>Nonmetals</vt:lpstr>
      <vt:lpstr>Nonmetal Chemistry</vt:lpstr>
      <vt:lpstr>Recap of a Comparison of the Properties of Metals and Nonmetals</vt:lpstr>
      <vt:lpstr>Metalloids</vt:lpstr>
      <vt:lpstr>Group Trends</vt:lpstr>
      <vt:lpstr>Alkali Metals</vt:lpstr>
      <vt:lpstr>Alkali Metal Properties</vt:lpstr>
      <vt:lpstr>Alkali Metal Chemistry</vt:lpstr>
      <vt:lpstr>Differences in Alkali Metal Chemistry</vt:lpstr>
      <vt:lpstr>Flame Tests</vt:lpstr>
      <vt:lpstr>Alkaline Earth Metals (1 of 2)</vt:lpstr>
      <vt:lpstr>Alkaline Earth Metals (2 of 2)</vt:lpstr>
      <vt:lpstr>Group 6A—Increasing in Metallic Character down the Group</vt:lpstr>
      <vt:lpstr>Allotropes of Oxygen</vt:lpstr>
      <vt:lpstr>Group 7A—Halogens</vt:lpstr>
      <vt:lpstr>Group 8A—Noble Gases</vt:lpstr>
      <vt:lpstr>Hydrogen</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The Central Science, 14e</dc:title>
  <dc:subject>Chemistry</dc:subject>
  <dc:creator>Brown/Lemay/Bursten/Murphy/Woodward/Stoltzfus</dc:creator>
  <cp:keywords>Chemistry</cp:keywords>
  <cp:lastModifiedBy>asma.akhter</cp:lastModifiedBy>
  <cp:revision>4897</cp:revision>
  <dcterms:created xsi:type="dcterms:W3CDTF">2014-07-14T20:04:21Z</dcterms:created>
  <dcterms:modified xsi:type="dcterms:W3CDTF">2019-06-18T16:23:34Z</dcterms:modified>
</cp:coreProperties>
</file>