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60"/>
  </p:notesMasterIdLst>
  <p:handoutMasterIdLst>
    <p:handoutMasterId r:id="rId61"/>
  </p:handoutMasterIdLst>
  <p:sldIdLst>
    <p:sldId id="377"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3" r:id="rId18"/>
    <p:sldId id="392"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 id="408" r:id="rId34"/>
    <p:sldId id="409" r:id="rId35"/>
    <p:sldId id="410" r:id="rId36"/>
    <p:sldId id="411" r:id="rId37"/>
    <p:sldId id="412" r:id="rId38"/>
    <p:sldId id="413" r:id="rId39"/>
    <p:sldId id="414" r:id="rId40"/>
    <p:sldId id="415" r:id="rId41"/>
    <p:sldId id="417" r:id="rId42"/>
    <p:sldId id="418" r:id="rId43"/>
    <p:sldId id="419" r:id="rId44"/>
    <p:sldId id="420" r:id="rId45"/>
    <p:sldId id="421" r:id="rId46"/>
    <p:sldId id="422" r:id="rId47"/>
    <p:sldId id="423" r:id="rId48"/>
    <p:sldId id="424" r:id="rId49"/>
    <p:sldId id="425" r:id="rId50"/>
    <p:sldId id="426" r:id="rId51"/>
    <p:sldId id="427" r:id="rId52"/>
    <p:sldId id="428" r:id="rId53"/>
    <p:sldId id="429" r:id="rId54"/>
    <p:sldId id="430" r:id="rId55"/>
    <p:sldId id="431" r:id="rId56"/>
    <p:sldId id="432" r:id="rId57"/>
    <p:sldId id="433" r:id="rId58"/>
    <p:sldId id="43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ext uri="{19B8F6BF-5375-455C-9EA6-DF929625EA0E}">
        <p15:presenceInfo xmlns:p15="http://schemas.microsoft.com/office/powerpoint/2012/main" userId="S-1-5-21-617317731-1927854996-104450171-119495" providerId="AD"/>
      </p:ext>
    </p:extLst>
  </p:cmAuthor>
  <p:cmAuthor id="2" name="R, Nithiyanandhan" initials="RN" lastIdx="1" clrIdx="1">
    <p:extLst>
      <p:ext uri="{19B8F6BF-5375-455C-9EA6-DF929625EA0E}">
        <p15:presenceInfo xmlns:p15="http://schemas.microsoft.com/office/powerpoint/2012/main" userId="R, Nithiyanand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94" autoAdjust="0"/>
    <p:restoredTop sz="84241" autoAdjust="0"/>
  </p:normalViewPr>
  <p:slideViewPr>
    <p:cSldViewPr>
      <p:cViewPr varScale="1">
        <p:scale>
          <a:sx n="97" d="100"/>
          <a:sy n="97" d="100"/>
        </p:scale>
        <p:origin x="1674" y="78"/>
      </p:cViewPr>
      <p:guideLst>
        <p:guide orient="horz" pos="2160"/>
        <p:guide pos="2880"/>
      </p:guideLst>
    </p:cSldViewPr>
  </p:slideViewPr>
  <p:outlineViewPr>
    <p:cViewPr>
      <p:scale>
        <a:sx n="50" d="100"/>
        <a:sy n="50" d="100"/>
      </p:scale>
      <p:origin x="0" y="-23058"/>
    </p:cViewPr>
  </p:outlineViewPr>
  <p:notesTextViewPr>
    <p:cViewPr>
      <p:scale>
        <a:sx n="1" d="1"/>
        <a:sy n="1" d="1"/>
      </p:scale>
      <p:origin x="0" y="0"/>
    </p:cViewPr>
  </p:notesTextViewPr>
  <p:sorterViewPr>
    <p:cViewPr>
      <p:scale>
        <a:sx n="100" d="100"/>
        <a:sy n="100" d="100"/>
      </p:scale>
      <p:origin x="0" y="-6132"/>
    </p:cViewPr>
  </p:sorterViewPr>
  <p:notesViewPr>
    <p:cSldViewPr>
      <p:cViewPr varScale="1">
        <p:scale>
          <a:sx n="85" d="100"/>
          <a:sy n="85" d="100"/>
        </p:scale>
        <p:origin x="38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1.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1.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1.wmf"/><Relationship Id="rId4" Type="http://schemas.openxmlformats.org/officeDocument/2006/relationships/image" Target="../media/image58.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51.wmf"/><Relationship Id="rId4" Type="http://schemas.openxmlformats.org/officeDocument/2006/relationships/image" Target="../media/image6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6/11/2019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6/11/2019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483638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453301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2852464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177616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57</a:t>
            </a:fld>
            <a:endParaRPr lang="en-US"/>
          </a:p>
        </p:txBody>
      </p:sp>
    </p:spTree>
    <p:extLst>
      <p:ext uri="{BB962C8B-B14F-4D97-AF65-F5344CB8AC3E}">
        <p14:creationId xmlns:p14="http://schemas.microsoft.com/office/powerpoint/2010/main" val="631478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6/11/2019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6/11/2019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86454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level1</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457200" y="3581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hasCustomPrompt="1"/>
          </p:nvPr>
        </p:nvSpPr>
        <p:spPr>
          <a:xfrm>
            <a:off x="457200" y="2514600"/>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Second2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5"/>
          </p:nvPr>
        </p:nvSpPr>
        <p:spPr>
          <a:xfrm>
            <a:off x="457200" y="4572000"/>
            <a:ext cx="8229600" cy="7362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 name="Content Placeholder 9"/>
          <p:cNvSpPr>
            <a:spLocks noGrp="1"/>
          </p:cNvSpPr>
          <p:nvPr>
            <p:ph sz="quarter" idx="16"/>
          </p:nvPr>
        </p:nvSpPr>
        <p:spPr>
          <a:xfrm>
            <a:off x="457200" y="5410200"/>
            <a:ext cx="8229600" cy="6858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6/11/2019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6693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6/11/2019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6/11/2019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6/11/2019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b="0"/>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6/11/2019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41319517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11-06-2019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176694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11-06-2019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365791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47A785-18BF-4013-A851-BFF89FE70027}" type="datetimeFigureOut">
              <a:rPr lang="en-IN" smtClean="0"/>
              <a:t>11-06-2019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683164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A47A785-18BF-4013-A851-BFF89FE70027}" type="datetimeFigureOut">
              <a:rPr lang="en-IN" smtClean="0"/>
              <a:t>11-06-2019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00345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6/11/2019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A47A785-18BF-4013-A851-BFF89FE70027}" type="datetimeFigureOut">
              <a:rPr lang="en-IN" smtClean="0"/>
              <a:t>11-06-2019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79754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11-06-2019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97489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7A785-18BF-4013-A851-BFF89FE70027}" type="datetimeFigureOut">
              <a:rPr lang="en-IN" smtClean="0"/>
              <a:t>11-06-2019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360767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11-06-2019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3599385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11-06-2019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499199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11-06-2019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498499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11-06-2019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567805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11-06-2019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53650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6/11/2019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Content Placeholder 11"/>
          <p:cNvSpPr>
            <a:spLocks noGrp="1"/>
          </p:cNvSpPr>
          <p:nvPr>
            <p:ph sz="quarter" idx="13"/>
          </p:nvPr>
        </p:nvSpPr>
        <p:spPr>
          <a:xfrm>
            <a:off x="457200" y="2277522"/>
            <a:ext cx="8229600" cy="46567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6/11/2019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886814"/>
            <a:ext cx="8229600" cy="542186"/>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6" name="Content Placeholder 15"/>
          <p:cNvSpPr>
            <a:spLocks noGrp="1"/>
          </p:cNvSpPr>
          <p:nvPr>
            <p:ph sz="quarter" idx="15"/>
          </p:nvPr>
        </p:nvSpPr>
        <p:spPr>
          <a:xfrm>
            <a:off x="457200" y="3513666"/>
            <a:ext cx="8229600" cy="4487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6/11/2019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6/11/2019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114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6/11/2019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735590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6/11/2019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457200" y="4800600"/>
            <a:ext cx="8229600" cy="1524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0480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6/11/2019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37301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6/11/2019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77" r:id="rId7"/>
    <p:sldLayoutId id="2147483660" r:id="rId8"/>
    <p:sldLayoutId id="2147483661" r:id="rId9"/>
    <p:sldLayoutId id="2147483662" r:id="rId10"/>
    <p:sldLayoutId id="2147483676" r:id="rId11"/>
    <p:sldLayoutId id="2147483651" r:id="rId12"/>
    <p:sldLayoutId id="2147483654" r:id="rId13"/>
    <p:sldLayoutId id="2147483655" r:id="rId14"/>
    <p:sldLayoutId id="2147483678"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7A785-18BF-4013-A851-BFF89FE70027}" type="datetimeFigureOut">
              <a:rPr lang="en-IN" smtClean="0"/>
              <a:t>11-06-2019</a:t>
            </a:fld>
            <a:endParaRPr lang="en-IN"/>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45F62-B843-4DDE-BA76-657E37F1C421}" type="slidenum">
              <a:rPr lang="en-IN" smtClean="0"/>
              <a:t>‹#›</a:t>
            </a:fld>
            <a:endParaRPr lang="en-IN"/>
          </a:p>
        </p:txBody>
      </p:sp>
    </p:spTree>
    <p:extLst>
      <p:ext uri="{BB962C8B-B14F-4D97-AF65-F5344CB8AC3E}">
        <p14:creationId xmlns:p14="http://schemas.microsoft.com/office/powerpoint/2010/main" val="33841959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0.jpg"/><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0.jpg"/><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9.xml"/><Relationship Id="rId1" Type="http://schemas.openxmlformats.org/officeDocument/2006/relationships/vmlDrawing" Target="../drawings/vmlDrawing6.vml"/><Relationship Id="rId5" Type="http://schemas.openxmlformats.org/officeDocument/2006/relationships/oleObject" Target="../embeddings/oleObject9.bin"/><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8.jpg"/><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1.jpg"/><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8.xml"/><Relationship Id="rId1" Type="http://schemas.openxmlformats.org/officeDocument/2006/relationships/vmlDrawing" Target="../drawings/vmlDrawing9.vml"/><Relationship Id="rId5" Type="http://schemas.openxmlformats.org/officeDocument/2006/relationships/image" Target="../media/image23.jpg"/><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8.xml"/><Relationship Id="rId1" Type="http://schemas.openxmlformats.org/officeDocument/2006/relationships/vmlDrawing" Target="../drawings/vmlDrawing10.vml"/><Relationship Id="rId5" Type="http://schemas.openxmlformats.org/officeDocument/2006/relationships/image" Target="../media/image26.jpg"/><Relationship Id="rId4" Type="http://schemas.openxmlformats.org/officeDocument/2006/relationships/image" Target="../media/image2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7.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2.xml"/><Relationship Id="rId7" Type="http://schemas.openxmlformats.org/officeDocument/2006/relationships/image" Target="../media/image29.wmf"/><Relationship Id="rId2" Type="http://schemas.openxmlformats.org/officeDocument/2006/relationships/slideLayout" Target="../slideLayouts/slideLayout8.xml"/><Relationship Id="rId1" Type="http://schemas.openxmlformats.org/officeDocument/2006/relationships/vmlDrawing" Target="../drawings/vmlDrawing12.vml"/><Relationship Id="rId6" Type="http://schemas.openxmlformats.org/officeDocument/2006/relationships/oleObject" Target="../embeddings/oleObject16.bin"/><Relationship Id="rId5" Type="http://schemas.openxmlformats.org/officeDocument/2006/relationships/image" Target="../media/image28.wmf"/><Relationship Id="rId4" Type="http://schemas.openxmlformats.org/officeDocument/2006/relationships/oleObject" Target="../embeddings/oleObject15.bin"/><Relationship Id="rId9" Type="http://schemas.openxmlformats.org/officeDocument/2006/relationships/image" Target="../media/image30.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9.xml"/><Relationship Id="rId1" Type="http://schemas.openxmlformats.org/officeDocument/2006/relationships/vmlDrawing" Target="../drawings/vmlDrawing13.vml"/><Relationship Id="rId6" Type="http://schemas.openxmlformats.org/officeDocument/2006/relationships/image" Target="../media/image32.wmf"/><Relationship Id="rId5" Type="http://schemas.openxmlformats.org/officeDocument/2006/relationships/oleObject" Target="../embeddings/oleObject19.bin"/><Relationship Id="rId4" Type="http://schemas.openxmlformats.org/officeDocument/2006/relationships/image" Target="../media/image31.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image" Target="../media/image35.jpg"/><Relationship Id="rId2" Type="http://schemas.openxmlformats.org/officeDocument/2006/relationships/slideLayout" Target="../slideLayouts/slideLayout8.xml"/><Relationship Id="rId1" Type="http://schemas.openxmlformats.org/officeDocument/2006/relationships/vmlDrawing" Target="../drawings/vmlDrawing14.vml"/><Relationship Id="rId6" Type="http://schemas.openxmlformats.org/officeDocument/2006/relationships/image" Target="../media/image34.wmf"/><Relationship Id="rId5" Type="http://schemas.openxmlformats.org/officeDocument/2006/relationships/oleObject" Target="../embeddings/oleObject21.bin"/><Relationship Id="rId4" Type="http://schemas.openxmlformats.org/officeDocument/2006/relationships/image" Target="../media/image3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38.jpg"/><Relationship Id="rId2" Type="http://schemas.openxmlformats.org/officeDocument/2006/relationships/slideLayout" Target="../slideLayouts/slideLayout8.xml"/><Relationship Id="rId1" Type="http://schemas.openxmlformats.org/officeDocument/2006/relationships/vmlDrawing" Target="../drawings/vmlDrawing15.vml"/><Relationship Id="rId6" Type="http://schemas.openxmlformats.org/officeDocument/2006/relationships/image" Target="../media/image37.wmf"/><Relationship Id="rId5" Type="http://schemas.openxmlformats.org/officeDocument/2006/relationships/oleObject" Target="../embeddings/oleObject23.bin"/><Relationship Id="rId4" Type="http://schemas.openxmlformats.org/officeDocument/2006/relationships/image" Target="../media/image36.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8.xml"/><Relationship Id="rId1" Type="http://schemas.openxmlformats.org/officeDocument/2006/relationships/vmlDrawing" Target="../drawings/vmlDrawing16.vml"/><Relationship Id="rId5" Type="http://schemas.openxmlformats.org/officeDocument/2006/relationships/image" Target="../media/image40.jpg"/><Relationship Id="rId4" Type="http://schemas.openxmlformats.org/officeDocument/2006/relationships/image" Target="../media/image39.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8.xml"/><Relationship Id="rId1" Type="http://schemas.openxmlformats.org/officeDocument/2006/relationships/vmlDrawing" Target="../drawings/vmlDrawing17.vml"/><Relationship Id="rId4" Type="http://schemas.openxmlformats.org/officeDocument/2006/relationships/image" Target="../media/image41.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8.xml"/><Relationship Id="rId1" Type="http://schemas.openxmlformats.org/officeDocument/2006/relationships/vmlDrawing" Target="../drawings/vmlDrawing18.vml"/><Relationship Id="rId5" Type="http://schemas.openxmlformats.org/officeDocument/2006/relationships/image" Target="../media/image42.jpg"/><Relationship Id="rId4" Type="http://schemas.openxmlformats.org/officeDocument/2006/relationships/image" Target="../media/image41.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jpg"/><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42.jpg"/><Relationship Id="rId4" Type="http://schemas.openxmlformats.org/officeDocument/2006/relationships/image" Target="../media/image44.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46.jpg"/><Relationship Id="rId4" Type="http://schemas.openxmlformats.org/officeDocument/2006/relationships/image" Target="../media/image45.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8.xml"/><Relationship Id="rId1" Type="http://schemas.openxmlformats.org/officeDocument/2006/relationships/vmlDrawing" Target="../drawings/vmlDrawing21.vml"/><Relationship Id="rId5" Type="http://schemas.openxmlformats.org/officeDocument/2006/relationships/image" Target="../media/image46.jpg"/><Relationship Id="rId4" Type="http://schemas.openxmlformats.org/officeDocument/2006/relationships/image" Target="../media/image47.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50.jpg"/><Relationship Id="rId5" Type="http://schemas.openxmlformats.org/officeDocument/2006/relationships/image" Target="../media/image49.wmf"/><Relationship Id="rId4" Type="http://schemas.openxmlformats.org/officeDocument/2006/relationships/oleObject" Target="../embeddings/oleObject30.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1.bin"/><Relationship Id="rId7" Type="http://schemas.openxmlformats.org/officeDocument/2006/relationships/image" Target="../media/image53.jpg"/><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52.wmf"/><Relationship Id="rId5" Type="http://schemas.openxmlformats.org/officeDocument/2006/relationships/oleObject" Target="../embeddings/oleObject32.bin"/><Relationship Id="rId4" Type="http://schemas.openxmlformats.org/officeDocument/2006/relationships/image" Target="../media/image51.wmf"/></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3.bin"/><Relationship Id="rId7" Type="http://schemas.openxmlformats.org/officeDocument/2006/relationships/image" Target="../media/image53.jpg"/><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54.wmf"/><Relationship Id="rId5" Type="http://schemas.openxmlformats.org/officeDocument/2006/relationships/oleObject" Target="../embeddings/oleObject34.bin"/><Relationship Id="rId4" Type="http://schemas.openxmlformats.org/officeDocument/2006/relationships/image" Target="../media/image51.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5.bin"/><Relationship Id="rId7" Type="http://schemas.openxmlformats.org/officeDocument/2006/relationships/image" Target="../media/image53.jpg"/><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55.wmf"/><Relationship Id="rId5" Type="http://schemas.openxmlformats.org/officeDocument/2006/relationships/oleObject" Target="../embeddings/oleObject36.bin"/><Relationship Id="rId4" Type="http://schemas.openxmlformats.org/officeDocument/2006/relationships/image" Target="../media/image51.wmf"/></Relationships>
</file>

<file path=ppt/slides/_rels/slide42.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56.wmf"/><Relationship Id="rId11" Type="http://schemas.openxmlformats.org/officeDocument/2006/relationships/image" Target="../media/image53.jpg"/><Relationship Id="rId5" Type="http://schemas.openxmlformats.org/officeDocument/2006/relationships/oleObject" Target="../embeddings/oleObject38.bin"/><Relationship Id="rId10" Type="http://schemas.openxmlformats.org/officeDocument/2006/relationships/image" Target="../media/image58.wmf"/><Relationship Id="rId4" Type="http://schemas.openxmlformats.org/officeDocument/2006/relationships/image" Target="../media/image51.wmf"/><Relationship Id="rId9" Type="http://schemas.openxmlformats.org/officeDocument/2006/relationships/oleObject" Target="../embeddings/oleObject40.bin"/></Relationships>
</file>

<file path=ppt/slides/_rels/slide43.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59.wmf"/><Relationship Id="rId5" Type="http://schemas.openxmlformats.org/officeDocument/2006/relationships/oleObject" Target="../embeddings/oleObject42.bin"/><Relationship Id="rId4" Type="http://schemas.openxmlformats.org/officeDocument/2006/relationships/image" Target="../media/image51.wmf"/><Relationship Id="rId9" Type="http://schemas.openxmlformats.org/officeDocument/2006/relationships/image" Target="../media/image53.jp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8.xml"/><Relationship Id="rId1" Type="http://schemas.openxmlformats.org/officeDocument/2006/relationships/vmlDrawing" Target="../drawings/vmlDrawing28.vml"/><Relationship Id="rId4" Type="http://schemas.openxmlformats.org/officeDocument/2006/relationships/image" Target="../media/image61.wmf"/></Relationships>
</file>

<file path=ppt/slides/_rels/slide45.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62.wmf"/><Relationship Id="rId11" Type="http://schemas.openxmlformats.org/officeDocument/2006/relationships/image" Target="../media/image53.jpg"/><Relationship Id="rId5" Type="http://schemas.openxmlformats.org/officeDocument/2006/relationships/oleObject" Target="../embeddings/oleObject46.bin"/><Relationship Id="rId10" Type="http://schemas.openxmlformats.org/officeDocument/2006/relationships/image" Target="../media/image64.wmf"/><Relationship Id="rId4" Type="http://schemas.openxmlformats.org/officeDocument/2006/relationships/image" Target="../media/image51.wmf"/><Relationship Id="rId9" Type="http://schemas.openxmlformats.org/officeDocument/2006/relationships/oleObject" Target="../embeddings/oleObject48.bin"/></Relationships>
</file>

<file path=ppt/slides/_rels/slide46.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image" Target="../media/image6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9.xml"/><Relationship Id="rId1" Type="http://schemas.openxmlformats.org/officeDocument/2006/relationships/vmlDrawing" Target="../drawings/vmlDrawing31.vml"/><Relationship Id="rId6" Type="http://schemas.openxmlformats.org/officeDocument/2006/relationships/image" Target="../media/image71.wmf"/><Relationship Id="rId5" Type="http://schemas.openxmlformats.org/officeDocument/2006/relationships/oleObject" Target="../embeddings/oleObject51.bin"/><Relationship Id="rId4" Type="http://schemas.openxmlformats.org/officeDocument/2006/relationships/image" Target="../media/image70.wmf"/></Relationships>
</file>

<file path=ppt/slides/_rels/slide54.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jpg"/><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3.jpg"/><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5.bin"/><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534400" cy="806267"/>
          </a:xfrm>
        </p:spPr>
        <p:txBody>
          <a:bodyPr anchor="b"/>
          <a:lstStyle/>
          <a:p>
            <a:r>
              <a:rPr lang="en-US" altLang="en-US" dirty="0" smtClean="0">
                <a:latin typeface="Times New Roman" panose="02020603050405020304" pitchFamily="18" charset="0"/>
              </a:rPr>
              <a:t>Chemistry: The Central Science</a:t>
            </a:r>
            <a:endParaRPr lang="en-IN" dirty="0">
              <a:latin typeface="Times New Roman" panose="02020603050405020304" pitchFamily="18" charset="0"/>
            </a:endParaRPr>
          </a:p>
        </p:txBody>
      </p:sp>
      <p:sp>
        <p:nvSpPr>
          <p:cNvPr id="3" name="Text Placeholder 2"/>
          <p:cNvSpPr>
            <a:spLocks noGrp="1"/>
          </p:cNvSpPr>
          <p:nvPr>
            <p:ph type="body" sz="quarter" idx="13"/>
          </p:nvPr>
        </p:nvSpPr>
        <p:spPr>
          <a:xfrm>
            <a:off x="457200" y="1174932"/>
            <a:ext cx="8229600" cy="349068"/>
          </a:xfrm>
        </p:spPr>
        <p:txBody>
          <a:bodyPr/>
          <a:lstStyle/>
          <a:p>
            <a:r>
              <a:rPr lang="en-US" altLang="en-US" dirty="0" smtClean="0"/>
              <a:t>Fourteenth </a:t>
            </a:r>
            <a:r>
              <a:rPr lang="en-US" altLang="en-US" dirty="0"/>
              <a:t>Edition</a:t>
            </a:r>
            <a:endParaRPr lang="en-IN" dirty="0" smtClean="0">
              <a:latin typeface="+mj-lt"/>
            </a:endParaRPr>
          </a:p>
        </p:txBody>
      </p:sp>
      <p:sp>
        <p:nvSpPr>
          <p:cNvPr id="4" name="Text Placeholder 3"/>
          <p:cNvSpPr>
            <a:spLocks noGrp="1"/>
          </p:cNvSpPr>
          <p:nvPr>
            <p:ph type="body" sz="quarter" idx="14"/>
          </p:nvPr>
        </p:nvSpPr>
        <p:spPr>
          <a:xfrm>
            <a:off x="4800600" y="2133600"/>
            <a:ext cx="3657600" cy="1066800"/>
          </a:xfrm>
        </p:spPr>
        <p:txBody>
          <a:bodyPr/>
          <a:lstStyle/>
          <a:p>
            <a:pPr algn="ctr"/>
            <a:r>
              <a:rPr lang="en-IN" b="1" dirty="0">
                <a:latin typeface="+mj-lt"/>
              </a:rPr>
              <a:t>Chapter </a:t>
            </a:r>
            <a:r>
              <a:rPr lang="en-IN" b="1" dirty="0" smtClean="0">
                <a:latin typeface="+mj-lt"/>
              </a:rPr>
              <a:t>5</a:t>
            </a:r>
          </a:p>
        </p:txBody>
      </p:sp>
      <p:sp>
        <p:nvSpPr>
          <p:cNvPr id="5" name="Text Placeholder 4"/>
          <p:cNvSpPr>
            <a:spLocks noGrp="1"/>
          </p:cNvSpPr>
          <p:nvPr>
            <p:ph type="body" sz="quarter" idx="15"/>
          </p:nvPr>
        </p:nvSpPr>
        <p:spPr>
          <a:xfrm>
            <a:off x="4724400" y="3322637"/>
            <a:ext cx="3943350" cy="715963"/>
          </a:xfrm>
        </p:spPr>
        <p:txBody>
          <a:bodyPr/>
          <a:lstStyle/>
          <a:p>
            <a:pPr algn="ctr"/>
            <a:r>
              <a:rPr lang="en-US" dirty="0"/>
              <a:t>Thermochemistry</a:t>
            </a:r>
          </a:p>
        </p:txBody>
      </p:sp>
      <p:pic>
        <p:nvPicPr>
          <p:cNvPr id="8" name="Picture 1" descr="Front Cover: Chemistry: The Central Science Fourteenth Edition by Brown, Lemay, Bursten, Murphy, Woodward, and Stoltzfus.">
            <a:extLst>
              <a:ext uri="{FF2B5EF4-FFF2-40B4-BE49-F238E27FC236}">
                <a16:creationId xmlns:a16="http://schemas.microsoft.com/office/drawing/2014/main" id="{4C9FC084-0030-4902-AB99-14C18DABC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659149"/>
            <a:ext cx="3505200" cy="45670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 Placeholder 3"/>
          <p:cNvSpPr>
            <a:spLocks noGrp="1"/>
          </p:cNvSpPr>
          <p:nvPr>
            <p:ph type="body" sz="quarter" idx="14"/>
          </p:nvPr>
        </p:nvSpPr>
        <p:spPr>
          <a:xfrm>
            <a:off x="2667000" y="6477194"/>
            <a:ext cx="6000750" cy="180975"/>
          </a:xfrm>
        </p:spPr>
        <p:txBody>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Tree>
    <p:extLst>
      <p:ext uri="{BB962C8B-B14F-4D97-AF65-F5344CB8AC3E}">
        <p14:creationId xmlns:p14="http://schemas.microsoft.com/office/powerpoint/2010/main" val="264555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Changes in Internal Energy </a:t>
            </a:r>
            <a:r>
              <a:rPr lang="en-US" sz="2000" b="0" dirty="0">
                <a:latin typeface="Times New Roman" panose="02020603050405020304" pitchFamily="18" charset="0"/>
              </a:rPr>
              <a:t>(1 of 2)</a:t>
            </a:r>
          </a:p>
        </p:txBody>
      </p:sp>
      <p:graphicFrame>
        <p:nvGraphicFramePr>
          <p:cNvPr id="5" name="Object 4" descr="If delta E is greater than 0, then E final is greater than E initial"/>
          <p:cNvGraphicFramePr>
            <a:graphicFrameLocks noChangeAspect="1"/>
          </p:cNvGraphicFramePr>
          <p:nvPr>
            <p:extLst>
              <p:ext uri="{D42A27DB-BD31-4B8C-83A1-F6EECF244321}">
                <p14:modId xmlns:p14="http://schemas.microsoft.com/office/powerpoint/2010/main" val="3116559097"/>
              </p:ext>
            </p:extLst>
          </p:nvPr>
        </p:nvGraphicFramePr>
        <p:xfrm>
          <a:off x="457200" y="1600200"/>
          <a:ext cx="3321276" cy="490025"/>
        </p:xfrm>
        <a:graphic>
          <a:graphicData uri="http://schemas.openxmlformats.org/presentationml/2006/ole">
            <mc:AlternateContent xmlns:mc="http://schemas.openxmlformats.org/markup-compatibility/2006">
              <mc:Choice xmlns:v="urn:schemas-microsoft-com:vml" Requires="v">
                <p:oleObj spid="_x0000_s30764" name="Equation" r:id="rId3" imgW="1549080" imgH="228600" progId="Equation.DSMT4">
                  <p:embed/>
                </p:oleObj>
              </mc:Choice>
              <mc:Fallback>
                <p:oleObj name="Equation" r:id="rId3" imgW="1549080" imgH="228600" progId="Equation.DSMT4">
                  <p:embed/>
                  <p:pic>
                    <p:nvPicPr>
                      <p:cNvPr id="0" name=""/>
                      <p:cNvPicPr/>
                      <p:nvPr/>
                    </p:nvPicPr>
                    <p:blipFill>
                      <a:blip r:embed="rId4"/>
                      <a:stretch>
                        <a:fillRect/>
                      </a:stretch>
                    </p:blipFill>
                    <p:spPr>
                      <a:xfrm>
                        <a:off x="457200" y="1600200"/>
                        <a:ext cx="3321276" cy="490025"/>
                      </a:xfrm>
                      <a:prstGeom prst="rect">
                        <a:avLst/>
                      </a:prstGeom>
                    </p:spPr>
                  </p:pic>
                </p:oleObj>
              </mc:Fallback>
            </mc:AlternateContent>
          </a:graphicData>
        </a:graphic>
      </p:graphicFrame>
      <p:sp>
        <p:nvSpPr>
          <p:cNvPr id="3" name="Content Placeholder 2"/>
          <p:cNvSpPr>
            <a:spLocks noGrp="1"/>
          </p:cNvSpPr>
          <p:nvPr>
            <p:ph idx="1"/>
          </p:nvPr>
        </p:nvSpPr>
        <p:spPr>
          <a:xfrm>
            <a:off x="457200" y="2136427"/>
            <a:ext cx="8229600" cy="381000"/>
          </a:xfrm>
        </p:spPr>
        <p:txBody>
          <a:bodyPr/>
          <a:lstStyle/>
          <a:p>
            <a:pPr marL="0" indent="0">
              <a:lnSpc>
                <a:spcPct val="90000"/>
              </a:lnSpc>
              <a:buNone/>
            </a:pPr>
            <a:r>
              <a:rPr lang="en-US" sz="2600" dirty="0" smtClean="0"/>
              <a:t>the </a:t>
            </a:r>
            <a:r>
              <a:rPr lang="en-US" sz="2600" dirty="0"/>
              <a:t>system </a:t>
            </a:r>
            <a:r>
              <a:rPr lang="en-US" sz="2600" b="1" dirty="0" smtClean="0"/>
              <a:t>absorbed</a:t>
            </a:r>
            <a:r>
              <a:rPr lang="en-US" sz="2600" dirty="0" smtClean="0"/>
              <a:t> </a:t>
            </a:r>
            <a:r>
              <a:rPr lang="en-US" sz="2600" dirty="0"/>
              <a:t>energy from the surroundings.</a:t>
            </a:r>
          </a:p>
        </p:txBody>
      </p:sp>
      <p:pic>
        <p:nvPicPr>
          <p:cNvPr id="4" name="Picture 3" descr="A graph shows changes in internal energy for a system away from the initial energy state. The graph has internal energy on the Y-axis, increasing. The X-axis shows the initial state of the system, at E initial. Loss of energy from the system is represented by an arrow pointing downward from the initial state of the system to the final state, E final. This is energy lost to the surroundings; thus the internal energy of the system decreases and delta E is negative. Gain of energy by the system is represented by an arrow pointing upward from the initial state to the final state, E final. This is energy gained from the surroundings; thus the internal energy of the system increases and delta E is positiv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8153" y="2683204"/>
            <a:ext cx="6327693" cy="3676010"/>
          </a:xfrm>
          <a:prstGeom prst="rect">
            <a:avLst/>
          </a:prstGeom>
        </p:spPr>
      </p:pic>
    </p:spTree>
    <p:extLst>
      <p:ext uri="{BB962C8B-B14F-4D97-AF65-F5344CB8AC3E}">
        <p14:creationId xmlns:p14="http://schemas.microsoft.com/office/powerpoint/2010/main" val="3380192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Changes in Internal Energy </a:t>
            </a:r>
            <a:r>
              <a:rPr lang="en-US" sz="2000" b="0" dirty="0">
                <a:latin typeface="Times New Roman" panose="02020603050405020304" pitchFamily="18" charset="0"/>
              </a:rPr>
              <a:t>(2 of 2)</a:t>
            </a:r>
          </a:p>
        </p:txBody>
      </p:sp>
      <p:graphicFrame>
        <p:nvGraphicFramePr>
          <p:cNvPr id="5" name="Object 4" descr="If delta E is less than 0, then E final is less than E initial"/>
          <p:cNvGraphicFramePr>
            <a:graphicFrameLocks noChangeAspect="1"/>
          </p:cNvGraphicFramePr>
          <p:nvPr>
            <p:extLst>
              <p:ext uri="{D42A27DB-BD31-4B8C-83A1-F6EECF244321}">
                <p14:modId xmlns:p14="http://schemas.microsoft.com/office/powerpoint/2010/main" val="2291567720"/>
              </p:ext>
            </p:extLst>
          </p:nvPr>
        </p:nvGraphicFramePr>
        <p:xfrm>
          <a:off x="471488" y="1600200"/>
          <a:ext cx="3292475" cy="490538"/>
        </p:xfrm>
        <a:graphic>
          <a:graphicData uri="http://schemas.openxmlformats.org/presentationml/2006/ole">
            <mc:AlternateContent xmlns:mc="http://schemas.openxmlformats.org/markup-compatibility/2006">
              <mc:Choice xmlns:v="urn:schemas-microsoft-com:vml" Requires="v">
                <p:oleObj spid="_x0000_s31788" name="Equation" r:id="rId3" imgW="1536480" imgH="228600" progId="Equation.DSMT4">
                  <p:embed/>
                </p:oleObj>
              </mc:Choice>
              <mc:Fallback>
                <p:oleObj name="Equation" r:id="rId3" imgW="1536480" imgH="228600" progId="Equation.DSMT4">
                  <p:embed/>
                  <p:pic>
                    <p:nvPicPr>
                      <p:cNvPr id="5" name="Object 4"/>
                      <p:cNvPicPr/>
                      <p:nvPr/>
                    </p:nvPicPr>
                    <p:blipFill>
                      <a:blip r:embed="rId4"/>
                      <a:stretch>
                        <a:fillRect/>
                      </a:stretch>
                    </p:blipFill>
                    <p:spPr>
                      <a:xfrm>
                        <a:off x="471488" y="1600200"/>
                        <a:ext cx="3292475" cy="490538"/>
                      </a:xfrm>
                      <a:prstGeom prst="rect">
                        <a:avLst/>
                      </a:prstGeom>
                    </p:spPr>
                  </p:pic>
                </p:oleObj>
              </mc:Fallback>
            </mc:AlternateContent>
          </a:graphicData>
        </a:graphic>
      </p:graphicFrame>
      <p:sp>
        <p:nvSpPr>
          <p:cNvPr id="3" name="Content Placeholder 2"/>
          <p:cNvSpPr>
            <a:spLocks noGrp="1"/>
          </p:cNvSpPr>
          <p:nvPr>
            <p:ph idx="1"/>
          </p:nvPr>
        </p:nvSpPr>
        <p:spPr>
          <a:xfrm>
            <a:off x="457200" y="2156778"/>
            <a:ext cx="8229600" cy="423862"/>
          </a:xfrm>
        </p:spPr>
        <p:txBody>
          <a:bodyPr/>
          <a:lstStyle/>
          <a:p>
            <a:pPr marL="0" indent="0">
              <a:lnSpc>
                <a:spcPct val="90000"/>
              </a:lnSpc>
              <a:buNone/>
            </a:pPr>
            <a:r>
              <a:rPr lang="en-US" sz="2600" dirty="0" smtClean="0"/>
              <a:t>the </a:t>
            </a:r>
            <a:r>
              <a:rPr lang="en-US" sz="2600" dirty="0"/>
              <a:t>system </a:t>
            </a:r>
            <a:r>
              <a:rPr lang="en-US" sz="2600" b="1" dirty="0"/>
              <a:t>released</a:t>
            </a:r>
            <a:r>
              <a:rPr lang="en-US" sz="2600" dirty="0"/>
              <a:t> energy to the surroundings.</a:t>
            </a:r>
          </a:p>
        </p:txBody>
      </p:sp>
      <p:pic>
        <p:nvPicPr>
          <p:cNvPr id="4" name="Picture 3" descr="A graph shows changes in internal energy for a system away from the initial energy state. The graph has internal energy on the Y-axis, increasing. The X-axis shows the initial state of the system, at E initial. Loss of energy from the system is represented by an arrow pointing downward from the initial state of the system to the final state, E final. This is energy lost to the surroundings; thus the internal energy of the system decreases and delta E is negative. Gain of energy by the system is represented by an arrow pointing upward from the initial state to the final state, E final. This is energy gained from the surroundings; thus the internal energy of the system increases and delta E is positiv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8153" y="2683204"/>
            <a:ext cx="6327693" cy="3676010"/>
          </a:xfrm>
          <a:prstGeom prst="rect">
            <a:avLst/>
          </a:prstGeom>
        </p:spPr>
      </p:pic>
    </p:spTree>
    <p:extLst>
      <p:ext uri="{BB962C8B-B14F-4D97-AF65-F5344CB8AC3E}">
        <p14:creationId xmlns:p14="http://schemas.microsoft.com/office/powerpoint/2010/main" val="2092904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Thermodynamic Quantities Have Three Parts</a:t>
            </a:r>
          </a:p>
        </p:txBody>
      </p:sp>
      <p:sp>
        <p:nvSpPr>
          <p:cNvPr id="3" name="Content Placeholder 2"/>
          <p:cNvSpPr>
            <a:spLocks noGrp="1"/>
          </p:cNvSpPr>
          <p:nvPr>
            <p:ph idx="1"/>
          </p:nvPr>
        </p:nvSpPr>
        <p:spPr>
          <a:xfrm>
            <a:off x="457200" y="1600201"/>
            <a:ext cx="8229600" cy="2138996"/>
          </a:xfrm>
        </p:spPr>
        <p:txBody>
          <a:bodyPr/>
          <a:lstStyle/>
          <a:p>
            <a:pPr marL="429768" indent="-429768">
              <a:buFont typeface="+mj-lt"/>
              <a:buAutoNum type="arabicParenR"/>
            </a:pPr>
            <a:r>
              <a:rPr lang="en-US" sz="2600" dirty="0"/>
              <a:t>A number</a:t>
            </a:r>
          </a:p>
          <a:p>
            <a:pPr marL="429768" indent="-429768">
              <a:buFont typeface="+mj-lt"/>
              <a:buAutoNum type="arabicParenR"/>
            </a:pPr>
            <a:r>
              <a:rPr lang="en-US" sz="2600" dirty="0"/>
              <a:t>A unit</a:t>
            </a:r>
          </a:p>
          <a:p>
            <a:pPr marL="429768" indent="-429768">
              <a:buFont typeface="+mj-lt"/>
              <a:buAutoNum type="arabicParenR"/>
            </a:pPr>
            <a:r>
              <a:rPr lang="en-US" sz="2600" dirty="0"/>
              <a:t>A sign</a:t>
            </a:r>
          </a:p>
          <a:p>
            <a:pPr marL="0" indent="0">
              <a:buNone/>
            </a:pPr>
            <a:r>
              <a:rPr lang="en-US" sz="2600" dirty="0"/>
              <a:t>Note about the sign:</a:t>
            </a:r>
          </a:p>
          <a:p>
            <a:pPr marL="740664" indent="-283464">
              <a:buFont typeface="Arial" pitchFamily="34" charset="0"/>
              <a:buChar char="–"/>
            </a:pPr>
            <a:r>
              <a:rPr lang="en-US" sz="2600" dirty="0"/>
              <a:t>A </a:t>
            </a:r>
            <a:r>
              <a:rPr lang="en-US" sz="2600" dirty="0" smtClean="0"/>
              <a:t>positive</a:t>
            </a:r>
            <a:endParaRPr lang="en-US" sz="2600" dirty="0"/>
          </a:p>
        </p:txBody>
      </p:sp>
      <p:graphicFrame>
        <p:nvGraphicFramePr>
          <p:cNvPr id="7" name="Object 6" descr="Delta E"/>
          <p:cNvGraphicFramePr>
            <a:graphicFrameLocks noChangeAspect="1"/>
          </p:cNvGraphicFramePr>
          <p:nvPr>
            <p:extLst>
              <p:ext uri="{D42A27DB-BD31-4B8C-83A1-F6EECF244321}">
                <p14:modId xmlns:p14="http://schemas.microsoft.com/office/powerpoint/2010/main" val="2257112359"/>
              </p:ext>
            </p:extLst>
          </p:nvPr>
        </p:nvGraphicFramePr>
        <p:xfrm>
          <a:off x="2638344" y="3962994"/>
          <a:ext cx="544471" cy="353907"/>
        </p:xfrm>
        <a:graphic>
          <a:graphicData uri="http://schemas.openxmlformats.org/presentationml/2006/ole">
            <mc:AlternateContent xmlns:mc="http://schemas.openxmlformats.org/markup-compatibility/2006">
              <mc:Choice xmlns:v="urn:schemas-microsoft-com:vml" Requires="v">
                <p:oleObj spid="_x0000_s32855" name="Equation" r:id="rId3" imgW="253800" imgH="164880" progId="Equation.DSMT4">
                  <p:embed/>
                </p:oleObj>
              </mc:Choice>
              <mc:Fallback>
                <p:oleObj name="Equation" r:id="rId3" imgW="253800" imgH="164880" progId="Equation.DSMT4">
                  <p:embed/>
                  <p:pic>
                    <p:nvPicPr>
                      <p:cNvPr id="6" name="Object 5"/>
                      <p:cNvPicPr/>
                      <p:nvPr/>
                    </p:nvPicPr>
                    <p:blipFill>
                      <a:blip r:embed="rId4"/>
                      <a:stretch>
                        <a:fillRect/>
                      </a:stretch>
                    </p:blipFill>
                    <p:spPr>
                      <a:xfrm>
                        <a:off x="2638344" y="3962994"/>
                        <a:ext cx="544471" cy="353907"/>
                      </a:xfrm>
                      <a:prstGeom prst="rect">
                        <a:avLst/>
                      </a:prstGeom>
                    </p:spPr>
                  </p:pic>
                </p:oleObj>
              </mc:Fallback>
            </mc:AlternateContent>
          </a:graphicData>
        </a:graphic>
      </p:graphicFrame>
      <p:sp>
        <p:nvSpPr>
          <p:cNvPr id="4" name="Content Placeholder 3"/>
          <p:cNvSpPr>
            <a:spLocks noGrp="1"/>
          </p:cNvSpPr>
          <p:nvPr>
            <p:ph idx="13"/>
          </p:nvPr>
        </p:nvSpPr>
        <p:spPr>
          <a:xfrm>
            <a:off x="457200" y="3932237"/>
            <a:ext cx="8229600" cy="792163"/>
          </a:xfrm>
        </p:spPr>
        <p:txBody>
          <a:bodyPr/>
          <a:lstStyle/>
          <a:p>
            <a:pPr marL="457200" indent="0">
              <a:buNone/>
            </a:pPr>
            <a:r>
              <a:rPr lang="en-US" sz="2600" dirty="0" smtClean="0"/>
              <a:t>                         results </a:t>
            </a:r>
            <a:r>
              <a:rPr lang="en-US" sz="2600" dirty="0"/>
              <a:t>when the system gains energy from the surroundings.</a:t>
            </a:r>
          </a:p>
          <a:p>
            <a:pPr marL="740664" indent="-283464">
              <a:buFont typeface="Arial" pitchFamily="34" charset="0"/>
              <a:buChar char="–"/>
            </a:pPr>
            <a:r>
              <a:rPr lang="en-US" sz="2600" dirty="0"/>
              <a:t>A negative</a:t>
            </a:r>
            <a:endParaRPr lang="en-IN" sz="2600" dirty="0"/>
          </a:p>
        </p:txBody>
      </p:sp>
      <p:graphicFrame>
        <p:nvGraphicFramePr>
          <p:cNvPr id="6" name="Object 5" descr="Delta E"/>
          <p:cNvGraphicFramePr>
            <a:graphicFrameLocks noChangeAspect="1"/>
          </p:cNvGraphicFramePr>
          <p:nvPr>
            <p:extLst>
              <p:ext uri="{D42A27DB-BD31-4B8C-83A1-F6EECF244321}">
                <p14:modId xmlns:p14="http://schemas.microsoft.com/office/powerpoint/2010/main" val="4105102879"/>
              </p:ext>
            </p:extLst>
          </p:nvPr>
        </p:nvGraphicFramePr>
        <p:xfrm>
          <a:off x="2760264" y="4930056"/>
          <a:ext cx="544471" cy="353907"/>
        </p:xfrm>
        <a:graphic>
          <a:graphicData uri="http://schemas.openxmlformats.org/presentationml/2006/ole">
            <mc:AlternateContent xmlns:mc="http://schemas.openxmlformats.org/markup-compatibility/2006">
              <mc:Choice xmlns:v="urn:schemas-microsoft-com:vml" Requires="v">
                <p:oleObj spid="_x0000_s32856" name="Equation" r:id="rId5" imgW="253800" imgH="164880" progId="Equation.DSMT4">
                  <p:embed/>
                </p:oleObj>
              </mc:Choice>
              <mc:Fallback>
                <p:oleObj name="Equation" r:id="rId5" imgW="253800" imgH="164880" progId="Equation.DSMT4">
                  <p:embed/>
                  <p:pic>
                    <p:nvPicPr>
                      <p:cNvPr id="0" name=""/>
                      <p:cNvPicPr/>
                      <p:nvPr/>
                    </p:nvPicPr>
                    <p:blipFill>
                      <a:blip r:embed="rId4"/>
                      <a:stretch>
                        <a:fillRect/>
                      </a:stretch>
                    </p:blipFill>
                    <p:spPr>
                      <a:xfrm>
                        <a:off x="2760264" y="4930056"/>
                        <a:ext cx="544471" cy="353907"/>
                      </a:xfrm>
                      <a:prstGeom prst="rect">
                        <a:avLst/>
                      </a:prstGeom>
                    </p:spPr>
                  </p:pic>
                </p:oleObj>
              </mc:Fallback>
            </mc:AlternateContent>
          </a:graphicData>
        </a:graphic>
      </p:graphicFrame>
      <p:sp>
        <p:nvSpPr>
          <p:cNvPr id="5" name="Content Placeholder 4"/>
          <p:cNvSpPr>
            <a:spLocks noGrp="1"/>
          </p:cNvSpPr>
          <p:nvPr>
            <p:ph idx="14"/>
          </p:nvPr>
        </p:nvSpPr>
        <p:spPr>
          <a:xfrm>
            <a:off x="457200" y="4917440"/>
            <a:ext cx="8229600" cy="873760"/>
          </a:xfrm>
        </p:spPr>
        <p:txBody>
          <a:bodyPr/>
          <a:lstStyle/>
          <a:p>
            <a:pPr marL="720725" indent="-720725">
              <a:buNone/>
              <a:tabLst>
                <a:tab pos="720725" algn="l"/>
              </a:tabLst>
            </a:pPr>
            <a:r>
              <a:rPr lang="en-US" sz="2600" dirty="0" smtClean="0"/>
              <a:t>                               results </a:t>
            </a:r>
            <a:r>
              <a:rPr lang="en-US" sz="2600" dirty="0"/>
              <a:t>when the system loses energy to the surroundings</a:t>
            </a:r>
            <a:r>
              <a:rPr lang="en-US" sz="2600" dirty="0" smtClean="0"/>
              <a:t>.</a:t>
            </a:r>
            <a:endParaRPr lang="en-US" sz="2600" dirty="0"/>
          </a:p>
        </p:txBody>
      </p:sp>
    </p:spTree>
    <p:extLst>
      <p:ext uri="{BB962C8B-B14F-4D97-AF65-F5344CB8AC3E}">
        <p14:creationId xmlns:p14="http://schemas.microsoft.com/office/powerpoint/2010/main" val="630389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Changes in Internal Energy</a:t>
            </a:r>
          </a:p>
        </p:txBody>
      </p:sp>
      <p:sp>
        <p:nvSpPr>
          <p:cNvPr id="3" name="Content Placeholder 2"/>
          <p:cNvSpPr>
            <a:spLocks noGrp="1"/>
          </p:cNvSpPr>
          <p:nvPr>
            <p:ph idx="1"/>
          </p:nvPr>
        </p:nvSpPr>
        <p:spPr>
          <a:xfrm>
            <a:off x="457200" y="1600200"/>
            <a:ext cx="3429000" cy="3200400"/>
          </a:xfrm>
        </p:spPr>
        <p:txBody>
          <a:bodyPr/>
          <a:lstStyle/>
          <a:p>
            <a:r>
              <a:rPr lang="en-US" sz="2600" dirty="0"/>
              <a:t>When energy is exchanged between the system and the surroundings, it is exchanged as either heat (</a:t>
            </a:r>
            <a:r>
              <a:rPr lang="en-US" sz="2600" i="1" dirty="0"/>
              <a:t>q</a:t>
            </a:r>
            <a:r>
              <a:rPr lang="en-US" sz="2600" dirty="0"/>
              <a:t>) or work (</a:t>
            </a:r>
            <a:r>
              <a:rPr lang="en-US" sz="2600" i="1" dirty="0"/>
              <a:t>w</a:t>
            </a:r>
            <a:r>
              <a:rPr lang="en-US" sz="2600" dirty="0"/>
              <a:t>).</a:t>
            </a:r>
          </a:p>
          <a:p>
            <a:r>
              <a:rPr lang="en-US" sz="2600" dirty="0"/>
              <a:t>That is</a:t>
            </a:r>
            <a:r>
              <a:rPr lang="en-US" sz="2600" dirty="0" smtClean="0"/>
              <a:t>,</a:t>
            </a:r>
            <a:endParaRPr lang="en-US" sz="2600" dirty="0"/>
          </a:p>
        </p:txBody>
      </p:sp>
      <p:graphicFrame>
        <p:nvGraphicFramePr>
          <p:cNvPr id="5" name="Object 4" descr="Delta E = q plus w"/>
          <p:cNvGraphicFramePr>
            <a:graphicFrameLocks noChangeAspect="1"/>
          </p:cNvGraphicFramePr>
          <p:nvPr>
            <p:extLst>
              <p:ext uri="{D42A27DB-BD31-4B8C-83A1-F6EECF244321}">
                <p14:modId xmlns:p14="http://schemas.microsoft.com/office/powerpoint/2010/main" val="3308700610"/>
              </p:ext>
            </p:extLst>
          </p:nvPr>
        </p:nvGraphicFramePr>
        <p:xfrm>
          <a:off x="1828800" y="4180840"/>
          <a:ext cx="1687512" cy="433387"/>
        </p:xfrm>
        <a:graphic>
          <a:graphicData uri="http://schemas.openxmlformats.org/presentationml/2006/ole">
            <mc:AlternateContent xmlns:mc="http://schemas.openxmlformats.org/markup-compatibility/2006">
              <mc:Choice xmlns:v="urn:schemas-microsoft-com:vml" Requires="v">
                <p:oleObj spid="_x0000_s33835" name="Equation" r:id="rId3" imgW="787320" imgH="203040" progId="Equation.DSMT4">
                  <p:embed/>
                </p:oleObj>
              </mc:Choice>
              <mc:Fallback>
                <p:oleObj name="Equation" r:id="rId3" imgW="787320" imgH="203040" progId="Equation.DSMT4">
                  <p:embed/>
                  <p:pic>
                    <p:nvPicPr>
                      <p:cNvPr id="6" name="Object 5"/>
                      <p:cNvPicPr/>
                      <p:nvPr/>
                    </p:nvPicPr>
                    <p:blipFill>
                      <a:blip r:embed="rId4"/>
                      <a:stretch>
                        <a:fillRect/>
                      </a:stretch>
                    </p:blipFill>
                    <p:spPr>
                      <a:xfrm>
                        <a:off x="1828800" y="4180840"/>
                        <a:ext cx="1687512" cy="433387"/>
                      </a:xfrm>
                      <a:prstGeom prst="rect">
                        <a:avLst/>
                      </a:prstGeom>
                    </p:spPr>
                  </p:pic>
                </p:oleObj>
              </mc:Fallback>
            </mc:AlternateContent>
          </a:graphicData>
        </a:graphic>
      </p:graphicFrame>
      <p:pic>
        <p:nvPicPr>
          <p:cNvPr id="4" name="Picture 3" descr="A diagram uses the analogy of a safe to show that heat entering and work on the system increase internal energy and heat lost and work done by system decrease it. The diagram shows a closed safe with a bag of internal energy inside; the system is the interior of the vault. If heat is gained, q greater than 0, or work is done on the system, w greater than 0, energy is deposited into the system, delta E greater than 0; and the bag of internal energy increases. If heat is lost, q less than 0, or work is done by the system, w less than 0, energy is withdrawn from the system, delta E less than 0; and the bag of internal energy decreas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0306" y="1752600"/>
            <a:ext cx="4426174" cy="3984217"/>
          </a:xfrm>
          <a:prstGeom prst="rect">
            <a:avLst/>
          </a:prstGeom>
        </p:spPr>
      </p:pic>
    </p:spTree>
    <p:extLst>
      <p:ext uri="{BB962C8B-B14F-4D97-AF65-F5344CB8AC3E}">
        <p14:creationId xmlns:p14="http://schemas.microsoft.com/office/powerpoint/2010/main" val="2530954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ΔE, Q, W, and Their Signs</a:t>
            </a:r>
          </a:p>
        </p:txBody>
      </p:sp>
      <p:sp>
        <p:nvSpPr>
          <p:cNvPr id="3" name="Content Placeholder 2"/>
          <p:cNvSpPr>
            <a:spLocks noGrp="1"/>
          </p:cNvSpPr>
          <p:nvPr>
            <p:ph idx="1"/>
          </p:nvPr>
        </p:nvSpPr>
        <p:spPr>
          <a:xfrm>
            <a:off x="457200" y="1600200"/>
            <a:ext cx="8229600" cy="381000"/>
          </a:xfrm>
        </p:spPr>
        <p:txBody>
          <a:bodyPr/>
          <a:lstStyle/>
          <a:p>
            <a:pPr marL="0" indent="0">
              <a:buNone/>
            </a:pPr>
            <a:r>
              <a:rPr lang="en-US" sz="2600" b="1" dirty="0"/>
              <a:t>Table 5.1 </a:t>
            </a:r>
            <a:r>
              <a:rPr lang="en-US" sz="2600" dirty="0"/>
              <a:t>Sign Conventions for </a:t>
            </a:r>
            <a:r>
              <a:rPr lang="en-US" sz="2600" i="1" dirty="0"/>
              <a:t>q</a:t>
            </a:r>
            <a:r>
              <a:rPr lang="en-US" sz="2600" dirty="0"/>
              <a:t>, </a:t>
            </a:r>
            <a:r>
              <a:rPr lang="en-US" sz="2600" i="1" dirty="0"/>
              <a:t>w</a:t>
            </a:r>
            <a:r>
              <a:rPr lang="en-US" sz="2600" dirty="0"/>
              <a:t>, and </a:t>
            </a:r>
            <a:r>
              <a:rPr lang="en-US" sz="2600" i="1" dirty="0"/>
              <a:t>E</a:t>
            </a:r>
            <a:endParaRPr lang="en-US" sz="2600" dirty="0"/>
          </a:p>
        </p:txBody>
      </p:sp>
      <p:graphicFrame>
        <p:nvGraphicFramePr>
          <p:cNvPr id="4" name="Table 3"/>
          <p:cNvGraphicFramePr>
            <a:graphicFrameLocks noGrp="1"/>
          </p:cNvGraphicFramePr>
          <p:nvPr>
            <p:extLst>
              <p:ext uri="{D42A27DB-BD31-4B8C-83A1-F6EECF244321}">
                <p14:modId xmlns:p14="http://schemas.microsoft.com/office/powerpoint/2010/main" val="2227823731"/>
              </p:ext>
            </p:extLst>
          </p:nvPr>
        </p:nvGraphicFramePr>
        <p:xfrm>
          <a:off x="451338" y="2133600"/>
          <a:ext cx="8077200" cy="1798320"/>
        </p:xfrm>
        <a:graphic>
          <a:graphicData uri="http://schemas.openxmlformats.org/drawingml/2006/table">
            <a:tbl>
              <a:tblPr firstRow="1" bandRow="1">
                <a:tableStyleId>{3B4B98B0-60AC-42C2-AFA5-B58CD77FA1E5}</a:tableStyleId>
              </a:tblPr>
              <a:tblGrid>
                <a:gridCol w="9906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370840">
                <a:tc>
                  <a:txBody>
                    <a:bodyPr/>
                    <a:lstStyle/>
                    <a:p>
                      <a:r>
                        <a:rPr lang="en-US" sz="2000" b="0" i="0" u="none" strike="noStrike" kern="1200" baseline="0" dirty="0" smtClean="0">
                          <a:solidFill>
                            <a:schemeClr val="tx1"/>
                          </a:solidFill>
                          <a:latin typeface="+mn-lt"/>
                          <a:ea typeface="+mn-ea"/>
                          <a:cs typeface="+mn-cs"/>
                        </a:rPr>
                        <a:t>For </a:t>
                      </a:r>
                      <a:r>
                        <a:rPr lang="en-US" sz="2000" b="0" i="1" u="none" strike="noStrike" kern="1200" baseline="0" dirty="0" smtClean="0">
                          <a:solidFill>
                            <a:schemeClr val="tx1"/>
                          </a:solidFill>
                          <a:latin typeface="+mn-lt"/>
                          <a:ea typeface="+mn-ea"/>
                          <a:cs typeface="+mn-cs"/>
                        </a:rPr>
                        <a:t>q</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i="0" u="none" strike="noStrike" kern="1200" baseline="0" dirty="0" smtClean="0">
                          <a:solidFill>
                            <a:schemeClr val="tx1"/>
                          </a:solidFill>
                          <a:latin typeface="+mn-lt"/>
                          <a:ea typeface="+mn-ea"/>
                          <a:cs typeface="+mn-cs"/>
                        </a:rPr>
                        <a:t>+ means system </a:t>
                      </a:r>
                      <a:r>
                        <a:rPr lang="en-US" sz="2000" b="1" i="0" u="none" strike="noStrike" kern="1200" baseline="0" dirty="0" smtClean="0">
                          <a:solidFill>
                            <a:schemeClr val="tx1"/>
                          </a:solidFill>
                          <a:latin typeface="+mn-lt"/>
                          <a:ea typeface="+mn-ea"/>
                          <a:cs typeface="+mn-cs"/>
                        </a:rPr>
                        <a:t>gains</a:t>
                      </a:r>
                      <a:r>
                        <a:rPr lang="en-US" sz="2000" b="0" i="1" u="none" strike="noStrike" kern="1200" baseline="0" dirty="0" smtClean="0">
                          <a:solidFill>
                            <a:schemeClr val="tx1"/>
                          </a:solidFill>
                          <a:latin typeface="+mn-lt"/>
                          <a:ea typeface="+mn-ea"/>
                          <a:cs typeface="+mn-cs"/>
                        </a:rPr>
                        <a:t> </a:t>
                      </a:r>
                      <a:r>
                        <a:rPr lang="en-US" sz="2000" b="0" i="0" u="none" strike="noStrike" kern="1200" baseline="0" dirty="0" smtClean="0">
                          <a:solidFill>
                            <a:schemeClr val="tx1"/>
                          </a:solidFill>
                          <a:latin typeface="+mn-lt"/>
                          <a:ea typeface="+mn-ea"/>
                          <a:cs typeface="+mn-cs"/>
                        </a:rPr>
                        <a:t>heat</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i="0" u="none" strike="noStrike" kern="1200" baseline="0" dirty="0" smtClean="0">
                          <a:solidFill>
                            <a:schemeClr val="tx1"/>
                          </a:solidFill>
                          <a:latin typeface="+mn-lt"/>
                          <a:ea typeface="+mn-ea"/>
                          <a:cs typeface="Arial" panose="020B0604020202020204" pitchFamily="34" charset="0"/>
                        </a:rPr>
                        <a:t>− </a:t>
                      </a:r>
                      <a:r>
                        <a:rPr lang="en-US" sz="2000" b="0" i="0" u="none" strike="noStrike" kern="1200" baseline="0" dirty="0" smtClean="0">
                          <a:solidFill>
                            <a:schemeClr val="tx1"/>
                          </a:solidFill>
                          <a:latin typeface="+mn-lt"/>
                          <a:ea typeface="+mn-ea"/>
                          <a:cs typeface="+mn-cs"/>
                        </a:rPr>
                        <a:t>means system </a:t>
                      </a:r>
                      <a:r>
                        <a:rPr lang="en-US" sz="2000" b="1" i="0" u="none" strike="noStrike" kern="1200" baseline="0" dirty="0" smtClean="0">
                          <a:solidFill>
                            <a:schemeClr val="tx1"/>
                          </a:solidFill>
                          <a:latin typeface="+mn-lt"/>
                          <a:ea typeface="+mn-ea"/>
                          <a:cs typeface="+mn-cs"/>
                        </a:rPr>
                        <a:t>loses</a:t>
                      </a:r>
                      <a:r>
                        <a:rPr lang="en-US" sz="2000" b="0" i="0" u="none" strike="noStrike" kern="1200" baseline="0" dirty="0" smtClean="0">
                          <a:solidFill>
                            <a:schemeClr val="tx1"/>
                          </a:solidFill>
                          <a:latin typeface="+mn-lt"/>
                          <a:ea typeface="+mn-ea"/>
                          <a:cs typeface="+mn-cs"/>
                        </a:rPr>
                        <a:t> heat</a:t>
                      </a:r>
                      <a:endParaRPr lang="en-US" sz="20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2000" b="0" i="0" u="none" strike="noStrike" kern="1200" baseline="0" dirty="0" smtClean="0">
                          <a:solidFill>
                            <a:schemeClr val="tx1"/>
                          </a:solidFill>
                          <a:latin typeface="+mn-lt"/>
                          <a:ea typeface="+mn-ea"/>
                          <a:cs typeface="+mn-cs"/>
                        </a:rPr>
                        <a:t>For </a:t>
                      </a:r>
                      <a:r>
                        <a:rPr lang="en-US" sz="2000" b="0" i="1" u="none" strike="noStrike" kern="1200" baseline="0" dirty="0" smtClean="0">
                          <a:solidFill>
                            <a:schemeClr val="tx1"/>
                          </a:solidFill>
                          <a:latin typeface="+mn-lt"/>
                          <a:ea typeface="+mn-ea"/>
                          <a:cs typeface="+mn-cs"/>
                        </a:rPr>
                        <a:t>w</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0" i="0" u="none" strike="noStrike" kern="1200" baseline="0" dirty="0" smtClean="0">
                          <a:solidFill>
                            <a:schemeClr val="tx1"/>
                          </a:solidFill>
                          <a:latin typeface="+mn-lt"/>
                          <a:ea typeface="+mn-ea"/>
                          <a:cs typeface="+mn-cs"/>
                        </a:rPr>
                        <a:t>+ means work done </a:t>
                      </a:r>
                      <a:r>
                        <a:rPr lang="en-US" sz="2000" b="1" i="0" u="none" strike="noStrike" kern="1200" baseline="0" dirty="0" smtClean="0">
                          <a:solidFill>
                            <a:schemeClr val="tx1"/>
                          </a:solidFill>
                          <a:latin typeface="+mn-lt"/>
                          <a:ea typeface="+mn-ea"/>
                          <a:cs typeface="+mn-cs"/>
                        </a:rPr>
                        <a:t>on</a:t>
                      </a:r>
                      <a:r>
                        <a:rPr lang="en-US" sz="2000" b="0" i="1" u="none" strike="noStrike" kern="1200" baseline="0" dirty="0" smtClean="0">
                          <a:solidFill>
                            <a:schemeClr val="tx1"/>
                          </a:solidFill>
                          <a:latin typeface="+mn-lt"/>
                          <a:ea typeface="+mn-ea"/>
                          <a:cs typeface="+mn-cs"/>
                        </a:rPr>
                        <a:t> </a:t>
                      </a:r>
                      <a:r>
                        <a:rPr lang="en-US" sz="2000" b="0" i="0" u="none" strike="noStrike" kern="1200" baseline="0" dirty="0" smtClean="0">
                          <a:solidFill>
                            <a:schemeClr val="tx1"/>
                          </a:solidFill>
                          <a:latin typeface="+mn-lt"/>
                          <a:ea typeface="+mn-ea"/>
                          <a:cs typeface="+mn-cs"/>
                        </a:rPr>
                        <a:t>system</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0" i="0" u="none" strike="noStrike" kern="1200" baseline="0" dirty="0" smtClean="0">
                          <a:solidFill>
                            <a:schemeClr val="tx1"/>
                          </a:solidFill>
                          <a:latin typeface="+mn-lt"/>
                          <a:ea typeface="+mn-ea"/>
                          <a:cs typeface="Arial" panose="020B0604020202020204" pitchFamily="34" charset="0"/>
                        </a:rPr>
                        <a:t>−</a:t>
                      </a:r>
                      <a:r>
                        <a:rPr lang="en-US" sz="2000" b="0" i="0" u="none" strike="noStrike" kern="1200" baseline="0" dirty="0" smtClean="0">
                          <a:solidFill>
                            <a:schemeClr val="tx1"/>
                          </a:solidFill>
                          <a:latin typeface="+mn-lt"/>
                          <a:ea typeface="+mn-ea"/>
                          <a:cs typeface="+mn-cs"/>
                        </a:rPr>
                        <a:t> means work done </a:t>
                      </a:r>
                      <a:r>
                        <a:rPr lang="en-US" sz="2000" b="1" i="0" u="none" strike="noStrike" kern="1200" baseline="0" dirty="0" smtClean="0">
                          <a:solidFill>
                            <a:schemeClr val="tx1"/>
                          </a:solidFill>
                          <a:latin typeface="+mn-lt"/>
                          <a:ea typeface="+mn-ea"/>
                          <a:cs typeface="+mn-cs"/>
                        </a:rPr>
                        <a:t>by</a:t>
                      </a:r>
                      <a:r>
                        <a:rPr lang="en-US" sz="2000" b="0" i="0" u="none" strike="noStrike" kern="1200" baseline="0" dirty="0" smtClean="0">
                          <a:solidFill>
                            <a:schemeClr val="tx1"/>
                          </a:solidFill>
                          <a:latin typeface="+mn-lt"/>
                          <a:ea typeface="+mn-ea"/>
                          <a:cs typeface="+mn-cs"/>
                        </a:rPr>
                        <a:t> system</a:t>
                      </a:r>
                      <a:endParaRPr lang="en-US" sz="20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2000" b="0" i="0" u="none" strike="noStrike" kern="1200" baseline="0" dirty="0" smtClean="0">
                          <a:solidFill>
                            <a:schemeClr val="tx1"/>
                          </a:solidFill>
                          <a:latin typeface="+mn-lt"/>
                          <a:ea typeface="+mn-ea"/>
                          <a:cs typeface="+mn-cs"/>
                        </a:rPr>
                        <a:t>For </a:t>
                      </a:r>
                      <a:r>
                        <a:rPr lang="en-US" sz="2000" b="0" i="1" u="none" strike="noStrike" kern="1200" baseline="0" dirty="0" smtClean="0">
                          <a:solidFill>
                            <a:schemeClr val="tx1"/>
                          </a:solidFill>
                          <a:latin typeface="+mn-lt"/>
                          <a:ea typeface="+mn-ea"/>
                          <a:cs typeface="+mn-cs"/>
                        </a:rPr>
                        <a:t>E</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i="0" u="none" strike="noStrike" kern="1200" baseline="0" dirty="0" smtClean="0">
                          <a:solidFill>
                            <a:schemeClr val="tx1"/>
                          </a:solidFill>
                          <a:latin typeface="+mn-lt"/>
                          <a:ea typeface="+mn-ea"/>
                          <a:cs typeface="+mn-cs"/>
                        </a:rPr>
                        <a:t>+ means </a:t>
                      </a:r>
                      <a:r>
                        <a:rPr lang="en-US" sz="2000" b="1" i="0" u="none" strike="noStrike" kern="1200" baseline="0" dirty="0" smtClean="0">
                          <a:solidFill>
                            <a:schemeClr val="tx1"/>
                          </a:solidFill>
                          <a:latin typeface="+mn-lt"/>
                          <a:ea typeface="+mn-ea"/>
                          <a:cs typeface="+mn-cs"/>
                        </a:rPr>
                        <a:t>net gain</a:t>
                      </a:r>
                      <a:r>
                        <a:rPr lang="en-US" sz="2000" b="0" i="0" u="none" strike="noStrike" kern="1200" baseline="0" dirty="0" smtClean="0">
                          <a:solidFill>
                            <a:schemeClr val="tx1"/>
                          </a:solidFill>
                          <a:latin typeface="+mn-lt"/>
                          <a:ea typeface="+mn-ea"/>
                          <a:cs typeface="+mn-cs"/>
                        </a:rPr>
                        <a:t> of energy by system</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i="0" u="none" strike="noStrike" kern="1200" baseline="0" dirty="0" smtClean="0">
                          <a:solidFill>
                            <a:schemeClr val="tx1"/>
                          </a:solidFill>
                          <a:latin typeface="+mn-lt"/>
                          <a:ea typeface="+mn-ea"/>
                          <a:cs typeface="Arial" panose="020B0604020202020204" pitchFamily="34" charset="0"/>
                        </a:rPr>
                        <a:t>−</a:t>
                      </a:r>
                      <a:r>
                        <a:rPr lang="en-US" sz="2000" b="0" i="0" u="none" strike="noStrike" kern="1200" baseline="0" dirty="0" smtClean="0">
                          <a:solidFill>
                            <a:schemeClr val="tx1"/>
                          </a:solidFill>
                          <a:latin typeface="+mn-lt"/>
                          <a:ea typeface="+mn-ea"/>
                          <a:cs typeface="+mn-cs"/>
                        </a:rPr>
                        <a:t> means </a:t>
                      </a:r>
                      <a:r>
                        <a:rPr lang="en-US" sz="2000" b="1" i="0" u="none" strike="noStrike" kern="1200" baseline="0" dirty="0" smtClean="0">
                          <a:solidFill>
                            <a:schemeClr val="tx1"/>
                          </a:solidFill>
                          <a:latin typeface="+mn-lt"/>
                          <a:ea typeface="+mn-ea"/>
                          <a:cs typeface="+mn-cs"/>
                        </a:rPr>
                        <a:t>net loss</a:t>
                      </a:r>
                      <a:r>
                        <a:rPr lang="en-US" sz="2000" b="0" i="0" u="none" strike="noStrike" kern="1200" baseline="0" dirty="0" smtClean="0">
                          <a:solidFill>
                            <a:schemeClr val="tx1"/>
                          </a:solidFill>
                          <a:latin typeface="+mn-lt"/>
                          <a:ea typeface="+mn-ea"/>
                          <a:cs typeface="+mn-cs"/>
                        </a:rPr>
                        <a:t> of energy by system</a:t>
                      </a:r>
                      <a:endParaRPr lang="en-US" sz="20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47655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Exchange of Heat Between System and Surroundings </a:t>
            </a:r>
            <a:r>
              <a:rPr lang="en-US" sz="2000" b="0" dirty="0">
                <a:latin typeface="Times New Roman" panose="02020603050405020304" pitchFamily="18" charset="0"/>
              </a:rPr>
              <a:t>(1 of 2)</a:t>
            </a:r>
          </a:p>
        </p:txBody>
      </p:sp>
      <p:sp>
        <p:nvSpPr>
          <p:cNvPr id="3" name="Content Placeholder 2"/>
          <p:cNvSpPr>
            <a:spLocks noGrp="1"/>
          </p:cNvSpPr>
          <p:nvPr>
            <p:ph idx="1"/>
          </p:nvPr>
        </p:nvSpPr>
        <p:spPr>
          <a:xfrm>
            <a:off x="457200" y="1600200"/>
            <a:ext cx="8229600" cy="914400"/>
          </a:xfrm>
        </p:spPr>
        <p:txBody>
          <a:bodyPr/>
          <a:lstStyle/>
          <a:p>
            <a:pPr marL="0" indent="0">
              <a:buNone/>
            </a:pPr>
            <a:r>
              <a:rPr lang="en-US" sz="2600" dirty="0"/>
              <a:t>When heat is absorbed by the system from the surroundings, the process is </a:t>
            </a:r>
            <a:r>
              <a:rPr lang="en-US" sz="2600" b="1" dirty="0"/>
              <a:t>endothermic</a:t>
            </a:r>
            <a:r>
              <a:rPr lang="en-US" sz="2600" dirty="0"/>
              <a:t>.</a:t>
            </a:r>
          </a:p>
        </p:txBody>
      </p:sp>
      <p:pic>
        <p:nvPicPr>
          <p:cNvPr id="4" name="Picture 3" descr="Part Ay. An endothermic reaction, B ay, O H, sub 2, complexed with 8 H 2 O plus 2 N H 4, S C N yields B ay, S C N, sub 2 plus 2 N H 3 plus 10 H 2 O. The system is N H 4, S C N plus B ay, O H, sub 2 complexed with 8 H 2 O, in a beaker, and after the reaction heat flows from surroundings into the system; the temperature of the beaker and surrounding air dro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486" y="2662320"/>
            <a:ext cx="4295026" cy="3500784"/>
          </a:xfrm>
          <a:prstGeom prst="rect">
            <a:avLst/>
          </a:prstGeom>
        </p:spPr>
      </p:pic>
    </p:spTree>
    <p:extLst>
      <p:ext uri="{BB962C8B-B14F-4D97-AF65-F5344CB8AC3E}">
        <p14:creationId xmlns:p14="http://schemas.microsoft.com/office/powerpoint/2010/main" val="2492725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Exchange of Heat Between System and Surroundings </a:t>
            </a:r>
            <a:r>
              <a:rPr lang="en-US" sz="2000" b="0" dirty="0">
                <a:latin typeface="Times New Roman" panose="02020603050405020304" pitchFamily="18" charset="0"/>
              </a:rPr>
              <a:t>(2 of 2)</a:t>
            </a:r>
          </a:p>
        </p:txBody>
      </p:sp>
      <p:sp>
        <p:nvSpPr>
          <p:cNvPr id="3" name="Content Placeholder 2"/>
          <p:cNvSpPr>
            <a:spLocks noGrp="1"/>
          </p:cNvSpPr>
          <p:nvPr>
            <p:ph idx="1"/>
          </p:nvPr>
        </p:nvSpPr>
        <p:spPr>
          <a:xfrm>
            <a:off x="457200" y="1600200"/>
            <a:ext cx="8229600" cy="914400"/>
          </a:xfrm>
        </p:spPr>
        <p:txBody>
          <a:bodyPr/>
          <a:lstStyle/>
          <a:p>
            <a:pPr marL="0" indent="0">
              <a:buNone/>
            </a:pPr>
            <a:r>
              <a:rPr lang="en-US" sz="2600" dirty="0"/>
              <a:t>When heat is released by the system into the surroundings, the process is </a:t>
            </a:r>
            <a:r>
              <a:rPr lang="en-US" sz="2600" b="1" dirty="0"/>
              <a:t>exothermic</a:t>
            </a:r>
            <a:r>
              <a:rPr lang="en-US" sz="2600" dirty="0"/>
              <a:t>.</a:t>
            </a:r>
          </a:p>
        </p:txBody>
      </p:sp>
      <p:pic>
        <p:nvPicPr>
          <p:cNvPr id="5" name="Picture 4" descr="Part B. An exothermic reaction, 2 K plus 2 H 2 O yields 2 K O H plus H 2. The system is K, solid, plus H 2 O in a beaker, and after the reaction heat flows, violently, from the system into the surroundings; the temperature of the water and surrounding air increa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744" y="2660317"/>
            <a:ext cx="4476509" cy="3571150"/>
          </a:xfrm>
          <a:prstGeom prst="rect">
            <a:avLst/>
          </a:prstGeom>
        </p:spPr>
      </p:pic>
    </p:spTree>
    <p:extLst>
      <p:ext uri="{BB962C8B-B14F-4D97-AF65-F5344CB8AC3E}">
        <p14:creationId xmlns:p14="http://schemas.microsoft.com/office/powerpoint/2010/main" val="2751775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State Functions </a:t>
            </a:r>
            <a:r>
              <a:rPr lang="en-US" sz="2000" b="0" dirty="0">
                <a:latin typeface="Times New Roman" panose="02020603050405020304" pitchFamily="18" charset="0"/>
              </a:rPr>
              <a:t>(1 of 3)</a:t>
            </a:r>
          </a:p>
        </p:txBody>
      </p:sp>
      <p:sp>
        <p:nvSpPr>
          <p:cNvPr id="3" name="Content Placeholder 2"/>
          <p:cNvSpPr>
            <a:spLocks noGrp="1"/>
          </p:cNvSpPr>
          <p:nvPr>
            <p:ph idx="1"/>
          </p:nvPr>
        </p:nvSpPr>
        <p:spPr>
          <a:xfrm>
            <a:off x="457200" y="1600199"/>
            <a:ext cx="8229600" cy="3259015"/>
          </a:xfrm>
        </p:spPr>
        <p:txBody>
          <a:bodyPr/>
          <a:lstStyle/>
          <a:p>
            <a:r>
              <a:rPr lang="en-US" sz="2400" dirty="0"/>
              <a:t>Usually we have no way of knowing the internal energy of a system; finding that value is simply too complex a problem.</a:t>
            </a:r>
          </a:p>
          <a:p>
            <a:r>
              <a:rPr lang="en-US" sz="2400" dirty="0"/>
              <a:t>However, we do know that the internal energy of a system is independent of the path by which the system achieved that state.</a:t>
            </a:r>
          </a:p>
          <a:p>
            <a:pPr lvl="1"/>
            <a:r>
              <a:rPr lang="en-US" sz="2400" dirty="0"/>
              <a:t>In the system below, the water could have reached room temperature from either direction.</a:t>
            </a:r>
          </a:p>
        </p:txBody>
      </p:sp>
      <p:pic>
        <p:nvPicPr>
          <p:cNvPr id="4" name="Picture 3" descr="A diagram shows solid water, ice, and hot water being converted to room temperature liquid water. The diagram shows 50 grams of H 2 O, solid, at 0 degrees Celsius. Ice warms up to water at 25 degrees C; once this temperature is reached, the system has internal energy E, and is 50 grams of H 2 O, liquid, at 25 degrees C. Also shown is 50 grams of H 2 O, liquid, at 100 degrees Celsius. Initially hot water cools to water at 25 degrees C; once this temperature is reached, the system has internal energy E, and is 50 grams of H 2 O, liquid, at 25 degrees 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971" y="4899855"/>
            <a:ext cx="5290058" cy="1522535"/>
          </a:xfrm>
          <a:prstGeom prst="rect">
            <a:avLst/>
          </a:prstGeom>
        </p:spPr>
      </p:pic>
    </p:spTree>
    <p:extLst>
      <p:ext uri="{BB962C8B-B14F-4D97-AF65-F5344CB8AC3E}">
        <p14:creationId xmlns:p14="http://schemas.microsoft.com/office/powerpoint/2010/main" val="4245438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State Functions </a:t>
            </a:r>
            <a:r>
              <a:rPr lang="en-US" sz="2000" b="0" dirty="0">
                <a:latin typeface="Times New Roman" panose="02020603050405020304" pitchFamily="18" charset="0"/>
              </a:rPr>
              <a:t>(2 of 3)</a:t>
            </a:r>
          </a:p>
        </p:txBody>
      </p:sp>
      <p:sp>
        <p:nvSpPr>
          <p:cNvPr id="3" name="Content Placeholder 2"/>
          <p:cNvSpPr>
            <a:spLocks noGrp="1"/>
          </p:cNvSpPr>
          <p:nvPr>
            <p:ph idx="1"/>
          </p:nvPr>
        </p:nvSpPr>
        <p:spPr>
          <a:xfrm>
            <a:off x="457200" y="1600200"/>
            <a:ext cx="8229600" cy="2133600"/>
          </a:xfrm>
        </p:spPr>
        <p:txBody>
          <a:bodyPr/>
          <a:lstStyle/>
          <a:p>
            <a:r>
              <a:rPr lang="en-US" sz="2600" dirty="0"/>
              <a:t>Therefore, internal energy is a state function.</a:t>
            </a:r>
          </a:p>
          <a:p>
            <a:r>
              <a:rPr lang="en-US" sz="2600" dirty="0"/>
              <a:t>It depends only on the present state of the system, not on the path by which the system arrived at that state.</a:t>
            </a:r>
          </a:p>
          <a:p>
            <a:r>
              <a:rPr lang="en-US" sz="2600" dirty="0"/>
              <a:t>And so</a:t>
            </a:r>
            <a:r>
              <a:rPr lang="en-US" sz="2600" dirty="0" smtClean="0"/>
              <a:t>,</a:t>
            </a:r>
            <a:endParaRPr lang="en-US" sz="2600" dirty="0"/>
          </a:p>
        </p:txBody>
      </p:sp>
      <p:graphicFrame>
        <p:nvGraphicFramePr>
          <p:cNvPr id="5" name="Object 4" descr="Delta E depends only on E initial and E final"/>
          <p:cNvGraphicFramePr>
            <a:graphicFrameLocks noChangeAspect="1"/>
          </p:cNvGraphicFramePr>
          <p:nvPr>
            <p:extLst>
              <p:ext uri="{D42A27DB-BD31-4B8C-83A1-F6EECF244321}">
                <p14:modId xmlns:p14="http://schemas.microsoft.com/office/powerpoint/2010/main" val="3136086439"/>
              </p:ext>
            </p:extLst>
          </p:nvPr>
        </p:nvGraphicFramePr>
        <p:xfrm>
          <a:off x="1879600" y="3166403"/>
          <a:ext cx="5254150" cy="490025"/>
        </p:xfrm>
        <a:graphic>
          <a:graphicData uri="http://schemas.openxmlformats.org/presentationml/2006/ole">
            <mc:AlternateContent xmlns:mc="http://schemas.openxmlformats.org/markup-compatibility/2006">
              <mc:Choice xmlns:v="urn:schemas-microsoft-com:vml" Requires="v">
                <p:oleObj spid="_x0000_s34858" name="Equation" r:id="rId3" imgW="2450880" imgH="228600" progId="Equation.DSMT4">
                  <p:embed/>
                </p:oleObj>
              </mc:Choice>
              <mc:Fallback>
                <p:oleObj name="Equation" r:id="rId3" imgW="2450880" imgH="228600" progId="Equation.DSMT4">
                  <p:embed/>
                  <p:pic>
                    <p:nvPicPr>
                      <p:cNvPr id="0" name=""/>
                      <p:cNvPicPr/>
                      <p:nvPr/>
                    </p:nvPicPr>
                    <p:blipFill>
                      <a:blip r:embed="rId4"/>
                      <a:stretch>
                        <a:fillRect/>
                      </a:stretch>
                    </p:blipFill>
                    <p:spPr>
                      <a:xfrm>
                        <a:off x="1879600" y="3166403"/>
                        <a:ext cx="5254150" cy="490025"/>
                      </a:xfrm>
                      <a:prstGeom prst="rect">
                        <a:avLst/>
                      </a:prstGeom>
                    </p:spPr>
                  </p:pic>
                </p:oleObj>
              </mc:Fallback>
            </mc:AlternateContent>
          </a:graphicData>
        </a:graphic>
      </p:graphicFrame>
      <p:pic>
        <p:nvPicPr>
          <p:cNvPr id="4" name="Picture 3" descr="A diagram shows solid water, ice, and hot water being converted to room temperature liquid water. The diagram shows 50 grams of H 2 O, solid, at 0 degrees Celsius. Ice warms up to water at 25 degrees C; once this temperature is reached, the system has internal energy E, and is 50 grams of H 2 O, liquid, at 25 degrees C. Also shown is 50 grams of H 2 O, liquid, at 100 degrees Celsius. Initially hot water cools to water at 25 degrees C; once this temperature is reached, the system has internal energy E, and is 50 grams of H 2 O, liquid, at 25 degrees C."/>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3513" y="4191000"/>
            <a:ext cx="6716974" cy="1933216"/>
          </a:xfrm>
          <a:prstGeom prst="rect">
            <a:avLst/>
          </a:prstGeom>
        </p:spPr>
      </p:pic>
    </p:spTree>
    <p:extLst>
      <p:ext uri="{BB962C8B-B14F-4D97-AF65-F5344CB8AC3E}">
        <p14:creationId xmlns:p14="http://schemas.microsoft.com/office/powerpoint/2010/main" val="1452429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State Functions </a:t>
            </a:r>
            <a:r>
              <a:rPr lang="en-US" sz="2000" b="0" dirty="0">
                <a:latin typeface="Times New Roman" panose="02020603050405020304" pitchFamily="18" charset="0"/>
              </a:rPr>
              <a:t>(3 of 3)</a:t>
            </a:r>
          </a:p>
        </p:txBody>
      </p:sp>
      <p:sp>
        <p:nvSpPr>
          <p:cNvPr id="3" name="Content Placeholder 2"/>
          <p:cNvSpPr>
            <a:spLocks noGrp="1"/>
          </p:cNvSpPr>
          <p:nvPr>
            <p:ph idx="1"/>
          </p:nvPr>
        </p:nvSpPr>
        <p:spPr>
          <a:xfrm>
            <a:off x="457200" y="1600200"/>
            <a:ext cx="4419600" cy="2163763"/>
          </a:xfrm>
        </p:spPr>
        <p:txBody>
          <a:bodyPr/>
          <a:lstStyle/>
          <a:p>
            <a:pPr>
              <a:lnSpc>
                <a:spcPct val="90000"/>
              </a:lnSpc>
            </a:pPr>
            <a:r>
              <a:rPr lang="en-US" sz="2600" dirty="0"/>
              <a:t>However,</a:t>
            </a:r>
            <a:r>
              <a:rPr lang="en-US" sz="2600" i="1" dirty="0"/>
              <a:t> q</a:t>
            </a:r>
            <a:r>
              <a:rPr lang="en-US" sz="2600" dirty="0"/>
              <a:t> and </a:t>
            </a:r>
            <a:r>
              <a:rPr lang="en-US" sz="2600" i="1" dirty="0"/>
              <a:t>w</a:t>
            </a:r>
            <a:r>
              <a:rPr lang="en-US" sz="2600" dirty="0"/>
              <a:t> are </a:t>
            </a:r>
            <a:r>
              <a:rPr lang="en-US" sz="2600" b="1" dirty="0"/>
              <a:t>not</a:t>
            </a:r>
            <a:r>
              <a:rPr lang="en-US" sz="2600" dirty="0"/>
              <a:t> state functions.</a:t>
            </a:r>
          </a:p>
          <a:p>
            <a:pPr>
              <a:lnSpc>
                <a:spcPct val="90000"/>
              </a:lnSpc>
            </a:pPr>
            <a:r>
              <a:rPr lang="en-US" sz="2600" dirty="0"/>
              <a:t>Whether the battery is shorted out or is discharged by running the fan, </a:t>
            </a:r>
            <a:r>
              <a:rPr lang="en-US" sz="2600" dirty="0" smtClean="0"/>
              <a:t>its</a:t>
            </a:r>
            <a:endParaRPr lang="en-US" sz="2600" dirty="0"/>
          </a:p>
        </p:txBody>
      </p:sp>
      <p:graphicFrame>
        <p:nvGraphicFramePr>
          <p:cNvPr id="5" name="Object 4" descr="Delta E"/>
          <p:cNvGraphicFramePr>
            <a:graphicFrameLocks noChangeAspect="1"/>
          </p:cNvGraphicFramePr>
          <p:nvPr>
            <p:extLst>
              <p:ext uri="{D42A27DB-BD31-4B8C-83A1-F6EECF244321}">
                <p14:modId xmlns:p14="http://schemas.microsoft.com/office/powerpoint/2010/main" val="3748427614"/>
              </p:ext>
            </p:extLst>
          </p:nvPr>
        </p:nvGraphicFramePr>
        <p:xfrm>
          <a:off x="3886200" y="3200400"/>
          <a:ext cx="544471" cy="353907"/>
        </p:xfrm>
        <a:graphic>
          <a:graphicData uri="http://schemas.openxmlformats.org/presentationml/2006/ole">
            <mc:AlternateContent xmlns:mc="http://schemas.openxmlformats.org/markup-compatibility/2006">
              <mc:Choice xmlns:v="urn:schemas-microsoft-com:vml" Requires="v">
                <p:oleObj spid="_x0000_s35881" name="Equation" r:id="rId3" imgW="253800" imgH="164880" progId="Equation.DSMT4">
                  <p:embed/>
                </p:oleObj>
              </mc:Choice>
              <mc:Fallback>
                <p:oleObj name="Equation" r:id="rId3" imgW="253800" imgH="164880" progId="Equation.DSMT4">
                  <p:embed/>
                  <p:pic>
                    <p:nvPicPr>
                      <p:cNvPr id="6" name="Object 5"/>
                      <p:cNvPicPr/>
                      <p:nvPr/>
                    </p:nvPicPr>
                    <p:blipFill>
                      <a:blip r:embed="rId4"/>
                      <a:stretch>
                        <a:fillRect/>
                      </a:stretch>
                    </p:blipFill>
                    <p:spPr>
                      <a:xfrm>
                        <a:off x="3886200" y="3200400"/>
                        <a:ext cx="544471" cy="353907"/>
                      </a:xfrm>
                      <a:prstGeom prst="rect">
                        <a:avLst/>
                      </a:prstGeom>
                    </p:spPr>
                  </p:pic>
                </p:oleObj>
              </mc:Fallback>
            </mc:AlternateContent>
          </a:graphicData>
        </a:graphic>
      </p:graphicFrame>
      <p:sp>
        <p:nvSpPr>
          <p:cNvPr id="6" name="Content Placeholder 5"/>
          <p:cNvSpPr>
            <a:spLocks noGrp="1"/>
          </p:cNvSpPr>
          <p:nvPr>
            <p:ph idx="13"/>
          </p:nvPr>
        </p:nvSpPr>
        <p:spPr>
          <a:xfrm>
            <a:off x="457200" y="3581400"/>
            <a:ext cx="4495800" cy="990600"/>
          </a:xfrm>
        </p:spPr>
        <p:txBody>
          <a:bodyPr/>
          <a:lstStyle/>
          <a:p>
            <a:pPr marL="255588" indent="7938">
              <a:buNone/>
            </a:pPr>
            <a:r>
              <a:rPr lang="en-US" sz="2600" dirty="0"/>
              <a:t>is the same, but </a:t>
            </a:r>
            <a:r>
              <a:rPr lang="en-US" sz="2600" i="1" dirty="0"/>
              <a:t>q</a:t>
            </a:r>
            <a:r>
              <a:rPr lang="en-US" sz="2600" dirty="0"/>
              <a:t> and </a:t>
            </a:r>
            <a:r>
              <a:rPr lang="en-US" sz="2600" i="1" dirty="0"/>
              <a:t>w</a:t>
            </a:r>
            <a:r>
              <a:rPr lang="en-US" sz="2600" dirty="0"/>
              <a:t> are </a:t>
            </a:r>
            <a:r>
              <a:rPr lang="en-US" sz="2600" b="1" dirty="0"/>
              <a:t>different </a:t>
            </a:r>
            <a:r>
              <a:rPr lang="en-US" sz="2600" dirty="0"/>
              <a:t>in the two cases</a:t>
            </a:r>
            <a:r>
              <a:rPr lang="en-US" sz="2600" dirty="0" smtClean="0"/>
              <a:t>.</a:t>
            </a:r>
            <a:endParaRPr lang="en-US" sz="2600" dirty="0"/>
          </a:p>
        </p:txBody>
      </p:sp>
      <p:pic>
        <p:nvPicPr>
          <p:cNvPr id="4" name="Picture 3" descr="A diagram shows energy loss, in part ay, only as heat and, in part b, as both heat and work. Part Ay. Energy lost only as heat. A diagram shows a battery connected to a resistor. Initially, the battery is fully charged, but as energy is lost via heat, the battery is discharged. The total energy lost by the battery is delta E. Part b. Energy lost as both heat and work. A diagram shows a battery connected to a fan. Initially, the battery is fully charged, but as energy is lost via heat and work, the battery is discharged. The total energy lost by the battery, through both heat and work, is delta 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9266" y="1752600"/>
            <a:ext cx="3512774" cy="4533652"/>
          </a:xfrm>
          <a:prstGeom prst="rect">
            <a:avLst/>
          </a:prstGeom>
        </p:spPr>
      </p:pic>
    </p:spTree>
    <p:extLst>
      <p:ext uri="{BB962C8B-B14F-4D97-AF65-F5344CB8AC3E}">
        <p14:creationId xmlns:p14="http://schemas.microsoft.com/office/powerpoint/2010/main" val="2078434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Times New Roman" panose="02020603050405020304" pitchFamily="18" charset="0"/>
              </a:rPr>
              <a:t>Energy</a:t>
            </a:r>
          </a:p>
        </p:txBody>
      </p:sp>
      <p:sp>
        <p:nvSpPr>
          <p:cNvPr id="8" name="Content Placeholder 7"/>
          <p:cNvSpPr>
            <a:spLocks noGrp="1"/>
          </p:cNvSpPr>
          <p:nvPr>
            <p:ph idx="1"/>
          </p:nvPr>
        </p:nvSpPr>
        <p:spPr>
          <a:xfrm>
            <a:off x="457200" y="1600200"/>
            <a:ext cx="8229600" cy="3505200"/>
          </a:xfrm>
        </p:spPr>
        <p:txBody>
          <a:bodyPr/>
          <a:lstStyle/>
          <a:p>
            <a:r>
              <a:rPr lang="en-US" sz="2600" dirty="0"/>
              <a:t>From Chapter 1, </a:t>
            </a:r>
            <a:r>
              <a:rPr lang="en-US" sz="2600" b="1" dirty="0"/>
              <a:t>energy</a:t>
            </a:r>
            <a:r>
              <a:rPr lang="en-US" sz="2600" dirty="0"/>
              <a:t> is the ability to do work or transfer heat.</a:t>
            </a:r>
          </a:p>
          <a:p>
            <a:r>
              <a:rPr lang="en-US" sz="2600" dirty="0"/>
              <a:t>This chapter is about </a:t>
            </a:r>
            <a:r>
              <a:rPr lang="en-US" sz="2600" b="1" dirty="0"/>
              <a:t>thermodynamics</a:t>
            </a:r>
            <a:r>
              <a:rPr lang="en-US" sz="2600" dirty="0"/>
              <a:t>, which is the study of energy and its transformations.</a:t>
            </a:r>
          </a:p>
          <a:p>
            <a:r>
              <a:rPr lang="en-US" sz="2600" dirty="0"/>
              <a:t>Specifically, </a:t>
            </a:r>
            <a:r>
              <a:rPr lang="en-US" sz="2600" b="1" dirty="0"/>
              <a:t>thermochemistry</a:t>
            </a:r>
            <a:r>
              <a:rPr lang="en-US" sz="2600" dirty="0"/>
              <a:t> is the study of chemical reactions and the energy changes that involve heat.</a:t>
            </a:r>
          </a:p>
        </p:txBody>
      </p:sp>
    </p:spTree>
    <p:extLst>
      <p:ext uri="{BB962C8B-B14F-4D97-AF65-F5344CB8AC3E}">
        <p14:creationId xmlns:p14="http://schemas.microsoft.com/office/powerpoint/2010/main" val="2691669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Work </a:t>
            </a:r>
            <a:r>
              <a:rPr lang="en-US" sz="2000" b="0" dirty="0">
                <a:latin typeface="Times New Roman" panose="02020603050405020304" pitchFamily="18" charset="0"/>
              </a:rPr>
              <a:t>(1 of 2)</a:t>
            </a:r>
          </a:p>
        </p:txBody>
      </p:sp>
      <p:sp>
        <p:nvSpPr>
          <p:cNvPr id="3" name="Content Placeholder 2"/>
          <p:cNvSpPr>
            <a:spLocks noGrp="1"/>
          </p:cNvSpPr>
          <p:nvPr>
            <p:ph idx="1"/>
          </p:nvPr>
        </p:nvSpPr>
        <p:spPr>
          <a:xfrm>
            <a:off x="457200" y="1600200"/>
            <a:ext cx="8229600" cy="1219200"/>
          </a:xfrm>
        </p:spPr>
        <p:txBody>
          <a:bodyPr/>
          <a:lstStyle/>
          <a:p>
            <a:pPr marL="0" indent="0">
              <a:buNone/>
            </a:pPr>
            <a:r>
              <a:rPr lang="en-US" sz="2600" dirty="0"/>
              <a:t>Usually the only work done by chemical or physical change is the mechanical work associated with a change in volume of gas.</a:t>
            </a:r>
          </a:p>
        </p:txBody>
      </p:sp>
      <p:pic>
        <p:nvPicPr>
          <p:cNvPr id="4" name="Picture 3" descr="A diagram shows a piston moving as the system does work. The diagram of a piston shows gas enclosed in the cylinder in the initial state as taking up a cross-sectional area, Ay. Pressure, P, by the piston equals force, F, divided by area, Ay. In the final state, the cross-sectional area has increased by height delta h, producing a volume change of delta V. The system does work, work, w, equals minus P times delta V, on the surroundings as the gas expands, pushing the piston up distance delta 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903" y="3012261"/>
            <a:ext cx="4308195" cy="3266213"/>
          </a:xfrm>
          <a:prstGeom prst="rect">
            <a:avLst/>
          </a:prstGeom>
        </p:spPr>
      </p:pic>
    </p:spTree>
    <p:extLst>
      <p:ext uri="{BB962C8B-B14F-4D97-AF65-F5344CB8AC3E}">
        <p14:creationId xmlns:p14="http://schemas.microsoft.com/office/powerpoint/2010/main" val="3346681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Work </a:t>
            </a:r>
            <a:r>
              <a:rPr lang="en-US" sz="2000" b="0" dirty="0">
                <a:latin typeface="Times New Roman" panose="02020603050405020304" pitchFamily="18" charset="0"/>
              </a:rPr>
              <a:t>(2 of 2)</a:t>
            </a:r>
          </a:p>
        </p:txBody>
      </p:sp>
      <p:sp>
        <p:nvSpPr>
          <p:cNvPr id="3" name="Content Placeholder 2"/>
          <p:cNvSpPr>
            <a:spLocks noGrp="1"/>
          </p:cNvSpPr>
          <p:nvPr>
            <p:ph idx="1"/>
          </p:nvPr>
        </p:nvSpPr>
        <p:spPr>
          <a:xfrm>
            <a:off x="457200" y="1600200"/>
            <a:ext cx="8229600" cy="709613"/>
          </a:xfrm>
        </p:spPr>
        <p:txBody>
          <a:bodyPr/>
          <a:lstStyle/>
          <a:p>
            <a:r>
              <a:rPr lang="en-US" sz="2200" dirty="0"/>
              <a:t>We can measure the work done by the gas if the reaction is done in a vessel that has been fitted with a </a:t>
            </a:r>
            <a:r>
              <a:rPr lang="en-US" sz="2200" dirty="0" smtClean="0"/>
              <a:t>piston:</a:t>
            </a:r>
            <a:endParaRPr lang="en-US" sz="2200" dirty="0"/>
          </a:p>
        </p:txBody>
      </p:sp>
      <p:graphicFrame>
        <p:nvGraphicFramePr>
          <p:cNvPr id="6" name="Object 5" descr="W = negative P delta V "/>
          <p:cNvGraphicFramePr>
            <a:graphicFrameLocks noChangeAspect="1"/>
          </p:cNvGraphicFramePr>
          <p:nvPr>
            <p:extLst>
              <p:ext uri="{D42A27DB-BD31-4B8C-83A1-F6EECF244321}">
                <p14:modId xmlns:p14="http://schemas.microsoft.com/office/powerpoint/2010/main" val="2556061959"/>
              </p:ext>
            </p:extLst>
          </p:nvPr>
        </p:nvGraphicFramePr>
        <p:xfrm>
          <a:off x="6949440" y="1957599"/>
          <a:ext cx="1435426" cy="321734"/>
        </p:xfrm>
        <a:graphic>
          <a:graphicData uri="http://schemas.openxmlformats.org/presentationml/2006/ole">
            <mc:AlternateContent xmlns:mc="http://schemas.openxmlformats.org/markup-compatibility/2006">
              <mc:Choice xmlns:v="urn:schemas-microsoft-com:vml" Requires="v">
                <p:oleObj spid="_x0000_s36904" name="Equation" r:id="rId3" imgW="736560" imgH="164880" progId="Equation.DSMT4">
                  <p:embed/>
                </p:oleObj>
              </mc:Choice>
              <mc:Fallback>
                <p:oleObj name="Equation" r:id="rId3" imgW="736560" imgH="164880" progId="Equation.DSMT4">
                  <p:embed/>
                  <p:pic>
                    <p:nvPicPr>
                      <p:cNvPr id="0" name=""/>
                      <p:cNvPicPr/>
                      <p:nvPr/>
                    </p:nvPicPr>
                    <p:blipFill>
                      <a:blip r:embed="rId4"/>
                      <a:stretch>
                        <a:fillRect/>
                      </a:stretch>
                    </p:blipFill>
                    <p:spPr>
                      <a:xfrm>
                        <a:off x="6949440" y="1957599"/>
                        <a:ext cx="1435426" cy="321734"/>
                      </a:xfrm>
                      <a:prstGeom prst="rect">
                        <a:avLst/>
                      </a:prstGeom>
                    </p:spPr>
                  </p:pic>
                </p:oleObj>
              </mc:Fallback>
            </mc:AlternateContent>
          </a:graphicData>
        </a:graphic>
      </p:graphicFrame>
      <p:sp>
        <p:nvSpPr>
          <p:cNvPr id="5" name="Content Placeholder 4"/>
          <p:cNvSpPr>
            <a:spLocks noGrp="1"/>
          </p:cNvSpPr>
          <p:nvPr>
            <p:ph idx="13"/>
          </p:nvPr>
        </p:nvSpPr>
        <p:spPr>
          <a:xfrm>
            <a:off x="457200" y="2438400"/>
            <a:ext cx="8229600" cy="457200"/>
          </a:xfrm>
        </p:spPr>
        <p:txBody>
          <a:bodyPr/>
          <a:lstStyle/>
          <a:p>
            <a:r>
              <a:rPr lang="en-US" sz="2200" dirty="0"/>
              <a:t>The work is </a:t>
            </a:r>
            <a:r>
              <a:rPr lang="en-US" sz="2200" b="1" dirty="0"/>
              <a:t>negative</a:t>
            </a:r>
            <a:r>
              <a:rPr lang="en-US" sz="2200" dirty="0"/>
              <a:t> because it is work done </a:t>
            </a:r>
            <a:r>
              <a:rPr lang="en-US" sz="2200" b="1" dirty="0"/>
              <a:t>by</a:t>
            </a:r>
            <a:r>
              <a:rPr lang="en-US" sz="2200" dirty="0"/>
              <a:t> the system</a:t>
            </a:r>
            <a:r>
              <a:rPr lang="en-US" sz="2200" dirty="0" smtClean="0"/>
              <a:t>.</a:t>
            </a:r>
            <a:endParaRPr lang="en-US" sz="2200" dirty="0"/>
          </a:p>
        </p:txBody>
      </p:sp>
      <p:pic>
        <p:nvPicPr>
          <p:cNvPr id="4" name="Picture 3" descr="A diagram shows a system that does pressure-volume work by moving a piston. The diagram shows a flask containing H C l, aqueous. The top of the flask leads to a piston, and the side of the flask has a small inlet for Z n, solid. After some zinc is added, the inlet is closed, and the following reaction takes place in the flask: Z n, solid, plus 2 H plus, aqueous, yields Z n 2 plus, aqueous, plus H 2, gas. The flask now contains H 2 gas plus the original atmosphere. The piston has moved up; the increase in volume means the system does pressure-volume work."/>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1762" y="3019425"/>
            <a:ext cx="5237681" cy="3202658"/>
          </a:xfrm>
          <a:prstGeom prst="rect">
            <a:avLst/>
          </a:prstGeom>
        </p:spPr>
      </p:pic>
    </p:spTree>
    <p:extLst>
      <p:ext uri="{BB962C8B-B14F-4D97-AF65-F5344CB8AC3E}">
        <p14:creationId xmlns:p14="http://schemas.microsoft.com/office/powerpoint/2010/main" val="2877224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Enthalpy </a:t>
            </a:r>
            <a:r>
              <a:rPr lang="en-US" sz="2000" b="0" dirty="0">
                <a:latin typeface="Times New Roman" panose="02020603050405020304" pitchFamily="18" charset="0"/>
              </a:rPr>
              <a:t>(1 of 3)</a:t>
            </a:r>
          </a:p>
        </p:txBody>
      </p:sp>
      <p:sp>
        <p:nvSpPr>
          <p:cNvPr id="3" name="Content Placeholder 2"/>
          <p:cNvSpPr>
            <a:spLocks noGrp="1"/>
          </p:cNvSpPr>
          <p:nvPr>
            <p:ph idx="1"/>
          </p:nvPr>
        </p:nvSpPr>
        <p:spPr>
          <a:xfrm>
            <a:off x="457200" y="1600200"/>
            <a:ext cx="8229600" cy="3048000"/>
          </a:xfrm>
        </p:spPr>
        <p:txBody>
          <a:bodyPr/>
          <a:lstStyle/>
          <a:p>
            <a:r>
              <a:rPr lang="en-US" sz="2600" dirty="0"/>
              <a:t>If a process takes place at constant pressure (and we usually work at atmospheric pressure) and the only work done is this pressure–volume work, we can account for heat flow during the process by measuring the </a:t>
            </a:r>
            <a:r>
              <a:rPr lang="en-US" sz="2600" b="1" dirty="0"/>
              <a:t>enthalpy</a:t>
            </a:r>
            <a:r>
              <a:rPr lang="en-US" sz="2600" i="1" dirty="0"/>
              <a:t> </a:t>
            </a:r>
            <a:r>
              <a:rPr lang="en-US" sz="2600" dirty="0"/>
              <a:t>(</a:t>
            </a:r>
            <a:r>
              <a:rPr lang="en-US" sz="2600" b="1" i="1" dirty="0"/>
              <a:t>H</a:t>
            </a:r>
            <a:r>
              <a:rPr lang="en-US" sz="2600" dirty="0"/>
              <a:t>)</a:t>
            </a:r>
            <a:r>
              <a:rPr lang="en-US" sz="2600" i="1" dirty="0"/>
              <a:t> </a:t>
            </a:r>
            <a:r>
              <a:rPr lang="en-US" sz="2600" dirty="0"/>
              <a:t>of the system.</a:t>
            </a:r>
          </a:p>
          <a:p>
            <a:r>
              <a:rPr lang="en-US" sz="2600" b="1" dirty="0"/>
              <a:t>Enthalpy</a:t>
            </a:r>
            <a:r>
              <a:rPr lang="en-US" sz="2600" dirty="0"/>
              <a:t> is the internal energy plus the product of pressure and volume:</a:t>
            </a:r>
          </a:p>
        </p:txBody>
      </p:sp>
      <p:graphicFrame>
        <p:nvGraphicFramePr>
          <p:cNvPr id="4" name="Object 3" descr="H = E + P V"/>
          <p:cNvGraphicFramePr>
            <a:graphicFrameLocks noChangeAspect="1"/>
          </p:cNvGraphicFramePr>
          <p:nvPr>
            <p:extLst>
              <p:ext uri="{D42A27DB-BD31-4B8C-83A1-F6EECF244321}">
                <p14:modId xmlns:p14="http://schemas.microsoft.com/office/powerpoint/2010/main" val="3396324482"/>
              </p:ext>
            </p:extLst>
          </p:nvPr>
        </p:nvGraphicFramePr>
        <p:xfrm>
          <a:off x="3429000" y="4876800"/>
          <a:ext cx="1687514" cy="348220"/>
        </p:xfrm>
        <a:graphic>
          <a:graphicData uri="http://schemas.openxmlformats.org/presentationml/2006/ole">
            <mc:AlternateContent xmlns:mc="http://schemas.openxmlformats.org/markup-compatibility/2006">
              <mc:Choice xmlns:v="urn:schemas-microsoft-com:vml" Requires="v">
                <p:oleObj spid="_x0000_s15526" name="Equation" r:id="rId3" imgW="799920" imgH="164880" progId="Equation.DSMT4">
                  <p:embed/>
                </p:oleObj>
              </mc:Choice>
              <mc:Fallback>
                <p:oleObj name="Equation" r:id="rId3" imgW="799920" imgH="164880" progId="Equation.DSMT4">
                  <p:embed/>
                  <p:pic>
                    <p:nvPicPr>
                      <p:cNvPr id="0" name=""/>
                      <p:cNvPicPr/>
                      <p:nvPr/>
                    </p:nvPicPr>
                    <p:blipFill>
                      <a:blip r:embed="rId4"/>
                      <a:stretch>
                        <a:fillRect/>
                      </a:stretch>
                    </p:blipFill>
                    <p:spPr>
                      <a:xfrm>
                        <a:off x="3429000" y="4876800"/>
                        <a:ext cx="1687514" cy="348220"/>
                      </a:xfrm>
                      <a:prstGeom prst="rect">
                        <a:avLst/>
                      </a:prstGeom>
                    </p:spPr>
                  </p:pic>
                </p:oleObj>
              </mc:Fallback>
            </mc:AlternateContent>
          </a:graphicData>
        </a:graphic>
      </p:graphicFrame>
    </p:spTree>
    <p:extLst>
      <p:ext uri="{BB962C8B-B14F-4D97-AF65-F5344CB8AC3E}">
        <p14:creationId xmlns:p14="http://schemas.microsoft.com/office/powerpoint/2010/main" val="317870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Times New Roman" panose="02020603050405020304" pitchFamily="18" charset="0"/>
              </a:rPr>
              <a:t>Enthalpy </a:t>
            </a:r>
            <a:r>
              <a:rPr lang="en-US" sz="2000" b="0" dirty="0">
                <a:latin typeface="Times New Roman" panose="02020603050405020304" pitchFamily="18" charset="0"/>
              </a:rPr>
              <a:t>(2 of 3)</a:t>
            </a:r>
          </a:p>
        </p:txBody>
      </p:sp>
      <p:sp>
        <p:nvSpPr>
          <p:cNvPr id="5" name="Content Placeholder 4"/>
          <p:cNvSpPr>
            <a:spLocks noGrp="1"/>
          </p:cNvSpPr>
          <p:nvPr>
            <p:ph idx="1"/>
          </p:nvPr>
        </p:nvSpPr>
        <p:spPr>
          <a:xfrm>
            <a:off x="457200" y="1600201"/>
            <a:ext cx="8229600" cy="914400"/>
          </a:xfrm>
        </p:spPr>
        <p:txBody>
          <a:bodyPr/>
          <a:lstStyle/>
          <a:p>
            <a:r>
              <a:rPr lang="en-US" sz="2600" dirty="0"/>
              <a:t>When the system changes at constant pressure, the change in enthalpy</a:t>
            </a:r>
            <a:r>
              <a:rPr lang="en-US" sz="2600" dirty="0" smtClean="0"/>
              <a:t>,</a:t>
            </a:r>
            <a:endParaRPr lang="en-US" sz="2600" dirty="0"/>
          </a:p>
        </p:txBody>
      </p:sp>
      <p:graphicFrame>
        <p:nvGraphicFramePr>
          <p:cNvPr id="2" name="Object 1" descr="Delta H is"/>
          <p:cNvGraphicFramePr>
            <a:graphicFrameLocks noChangeAspect="1"/>
          </p:cNvGraphicFramePr>
          <p:nvPr>
            <p:extLst>
              <p:ext uri="{D42A27DB-BD31-4B8C-83A1-F6EECF244321}">
                <p14:modId xmlns:p14="http://schemas.microsoft.com/office/powerpoint/2010/main" val="1433616908"/>
              </p:ext>
            </p:extLst>
          </p:nvPr>
        </p:nvGraphicFramePr>
        <p:xfrm>
          <a:off x="3564727" y="2048521"/>
          <a:ext cx="1007273" cy="408354"/>
        </p:xfrm>
        <a:graphic>
          <a:graphicData uri="http://schemas.openxmlformats.org/presentationml/2006/ole">
            <mc:AlternateContent xmlns:mc="http://schemas.openxmlformats.org/markup-compatibility/2006">
              <mc:Choice xmlns:v="urn:schemas-microsoft-com:vml" Requires="v">
                <p:oleObj spid="_x0000_s16749" name="Equation" r:id="rId4" imgW="469800" imgH="190440" progId="Equation.DSMT4">
                  <p:embed/>
                </p:oleObj>
              </mc:Choice>
              <mc:Fallback>
                <p:oleObj name="Equation" r:id="rId4" imgW="469800" imgH="190440" progId="Equation.DSMT4">
                  <p:embed/>
                  <p:pic>
                    <p:nvPicPr>
                      <p:cNvPr id="0" name=""/>
                      <p:cNvPicPr/>
                      <p:nvPr/>
                    </p:nvPicPr>
                    <p:blipFill>
                      <a:blip r:embed="rId5"/>
                      <a:stretch>
                        <a:fillRect/>
                      </a:stretch>
                    </p:blipFill>
                    <p:spPr>
                      <a:xfrm>
                        <a:off x="3564727" y="2048521"/>
                        <a:ext cx="1007273" cy="408354"/>
                      </a:xfrm>
                      <a:prstGeom prst="rect">
                        <a:avLst/>
                      </a:prstGeom>
                    </p:spPr>
                  </p:pic>
                </p:oleObj>
              </mc:Fallback>
            </mc:AlternateContent>
          </a:graphicData>
        </a:graphic>
      </p:graphicFrame>
      <p:graphicFrame>
        <p:nvGraphicFramePr>
          <p:cNvPr id="7" name="Object 6" descr="Delta H = delta, E plus P V"/>
          <p:cNvGraphicFramePr>
            <a:graphicFrameLocks noChangeAspect="1"/>
          </p:cNvGraphicFramePr>
          <p:nvPr>
            <p:extLst>
              <p:ext uri="{D42A27DB-BD31-4B8C-83A1-F6EECF244321}">
                <p14:modId xmlns:p14="http://schemas.microsoft.com/office/powerpoint/2010/main" val="1710965891"/>
              </p:ext>
            </p:extLst>
          </p:nvPr>
        </p:nvGraphicFramePr>
        <p:xfrm>
          <a:off x="3238156" y="2636075"/>
          <a:ext cx="2400988" cy="441566"/>
        </p:xfrm>
        <a:graphic>
          <a:graphicData uri="http://schemas.openxmlformats.org/presentationml/2006/ole">
            <mc:AlternateContent xmlns:mc="http://schemas.openxmlformats.org/markup-compatibility/2006">
              <mc:Choice xmlns:v="urn:schemas-microsoft-com:vml" Requires="v">
                <p:oleObj spid="_x0000_s16750" name="Equation" r:id="rId6" imgW="1104840" imgH="203040" progId="Equation.DSMT4">
                  <p:embed/>
                </p:oleObj>
              </mc:Choice>
              <mc:Fallback>
                <p:oleObj name="Equation" r:id="rId6" imgW="1104840" imgH="203040" progId="Equation.DSMT4">
                  <p:embed/>
                  <p:pic>
                    <p:nvPicPr>
                      <p:cNvPr id="0" name=""/>
                      <p:cNvPicPr/>
                      <p:nvPr/>
                    </p:nvPicPr>
                    <p:blipFill>
                      <a:blip r:embed="rId7"/>
                      <a:stretch>
                        <a:fillRect/>
                      </a:stretch>
                    </p:blipFill>
                    <p:spPr>
                      <a:xfrm>
                        <a:off x="3238156" y="2636075"/>
                        <a:ext cx="2400988" cy="441566"/>
                      </a:xfrm>
                      <a:prstGeom prst="rect">
                        <a:avLst/>
                      </a:prstGeom>
                    </p:spPr>
                  </p:pic>
                </p:oleObj>
              </mc:Fallback>
            </mc:AlternateContent>
          </a:graphicData>
        </a:graphic>
      </p:graphicFrame>
      <p:sp>
        <p:nvSpPr>
          <p:cNvPr id="6" name="Content Placeholder 5"/>
          <p:cNvSpPr>
            <a:spLocks noGrp="1"/>
          </p:cNvSpPr>
          <p:nvPr>
            <p:ph idx="13"/>
          </p:nvPr>
        </p:nvSpPr>
        <p:spPr>
          <a:xfrm>
            <a:off x="457200" y="3223852"/>
            <a:ext cx="8229600" cy="457200"/>
          </a:xfrm>
        </p:spPr>
        <p:txBody>
          <a:bodyPr/>
          <a:lstStyle/>
          <a:p>
            <a:r>
              <a:rPr lang="en-US" sz="2600" dirty="0"/>
              <a:t>This can be written</a:t>
            </a:r>
          </a:p>
        </p:txBody>
      </p:sp>
      <p:graphicFrame>
        <p:nvGraphicFramePr>
          <p:cNvPr id="8" name="Object 7" descr="Delta H = delta E plus P delta V"/>
          <p:cNvGraphicFramePr>
            <a:graphicFrameLocks noChangeAspect="1"/>
          </p:cNvGraphicFramePr>
          <p:nvPr>
            <p:extLst>
              <p:ext uri="{D42A27DB-BD31-4B8C-83A1-F6EECF244321}">
                <p14:modId xmlns:p14="http://schemas.microsoft.com/office/powerpoint/2010/main" val="1403707505"/>
              </p:ext>
            </p:extLst>
          </p:nvPr>
        </p:nvGraphicFramePr>
        <p:xfrm>
          <a:off x="3371850" y="3810489"/>
          <a:ext cx="2400300" cy="358775"/>
        </p:xfrm>
        <a:graphic>
          <a:graphicData uri="http://schemas.openxmlformats.org/presentationml/2006/ole">
            <mc:AlternateContent xmlns:mc="http://schemas.openxmlformats.org/markup-compatibility/2006">
              <mc:Choice xmlns:v="urn:schemas-microsoft-com:vml" Requires="v">
                <p:oleObj spid="_x0000_s16751" name="Equation" r:id="rId8" imgW="1104840" imgH="164880" progId="Equation.DSMT4">
                  <p:embed/>
                </p:oleObj>
              </mc:Choice>
              <mc:Fallback>
                <p:oleObj name="Equation" r:id="rId8" imgW="1104840" imgH="164880" progId="Equation.DSMT4">
                  <p:embed/>
                  <p:pic>
                    <p:nvPicPr>
                      <p:cNvPr id="0" name=""/>
                      <p:cNvPicPr/>
                      <p:nvPr/>
                    </p:nvPicPr>
                    <p:blipFill>
                      <a:blip r:embed="rId9"/>
                      <a:stretch>
                        <a:fillRect/>
                      </a:stretch>
                    </p:blipFill>
                    <p:spPr>
                      <a:xfrm>
                        <a:off x="3371850" y="3810489"/>
                        <a:ext cx="2400300" cy="358775"/>
                      </a:xfrm>
                      <a:prstGeom prst="rect">
                        <a:avLst/>
                      </a:prstGeom>
                    </p:spPr>
                  </p:pic>
                </p:oleObj>
              </mc:Fallback>
            </mc:AlternateContent>
          </a:graphicData>
        </a:graphic>
      </p:graphicFrame>
    </p:spTree>
    <p:extLst>
      <p:ext uri="{BB962C8B-B14F-4D97-AF65-F5344CB8AC3E}">
        <p14:creationId xmlns:p14="http://schemas.microsoft.com/office/powerpoint/2010/main" val="2550997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Enthalpy </a:t>
            </a:r>
            <a:r>
              <a:rPr lang="en-US" sz="2000" b="0" dirty="0">
                <a:latin typeface="Times New Roman" panose="02020603050405020304" pitchFamily="18" charset="0"/>
              </a:rPr>
              <a:t>(3 of 3)</a:t>
            </a:r>
          </a:p>
        </p:txBody>
      </p:sp>
      <p:sp>
        <p:nvSpPr>
          <p:cNvPr id="3" name="Content Placeholder 2"/>
          <p:cNvSpPr>
            <a:spLocks noGrp="1"/>
          </p:cNvSpPr>
          <p:nvPr>
            <p:ph idx="1"/>
          </p:nvPr>
        </p:nvSpPr>
        <p:spPr>
          <a:xfrm>
            <a:off x="457200" y="1600201"/>
            <a:ext cx="1143000" cy="468185"/>
          </a:xfrm>
        </p:spPr>
        <p:txBody>
          <a:bodyPr/>
          <a:lstStyle/>
          <a:p>
            <a:r>
              <a:rPr lang="en-US" sz="2600" dirty="0" smtClean="0"/>
              <a:t>Since</a:t>
            </a:r>
            <a:endParaRPr lang="en-US" sz="2600" dirty="0"/>
          </a:p>
        </p:txBody>
      </p:sp>
      <p:graphicFrame>
        <p:nvGraphicFramePr>
          <p:cNvPr id="7" name="Object 6" descr="Delta E = q plus w and w = negative P delta V"/>
          <p:cNvGraphicFramePr>
            <a:graphicFrameLocks noChangeAspect="1"/>
          </p:cNvGraphicFramePr>
          <p:nvPr>
            <p:extLst>
              <p:ext uri="{D42A27DB-BD31-4B8C-83A1-F6EECF244321}">
                <p14:modId xmlns:p14="http://schemas.microsoft.com/office/powerpoint/2010/main" val="3294437537"/>
              </p:ext>
            </p:extLst>
          </p:nvPr>
        </p:nvGraphicFramePr>
        <p:xfrm>
          <a:off x="1600200" y="1632808"/>
          <a:ext cx="3947420" cy="435578"/>
        </p:xfrm>
        <a:graphic>
          <a:graphicData uri="http://schemas.openxmlformats.org/presentationml/2006/ole">
            <mc:AlternateContent xmlns:mc="http://schemas.openxmlformats.org/markup-compatibility/2006">
              <mc:Choice xmlns:v="urn:schemas-microsoft-com:vml" Requires="v">
                <p:oleObj spid="_x0000_s17607" name="Equation" r:id="rId3" imgW="1841400" imgH="203040" progId="Equation.DSMT4">
                  <p:embed/>
                </p:oleObj>
              </mc:Choice>
              <mc:Fallback>
                <p:oleObj name="Equation" r:id="rId3" imgW="1841400" imgH="203040" progId="Equation.DSMT4">
                  <p:embed/>
                  <p:pic>
                    <p:nvPicPr>
                      <p:cNvPr id="0" name=""/>
                      <p:cNvPicPr/>
                      <p:nvPr/>
                    </p:nvPicPr>
                    <p:blipFill>
                      <a:blip r:embed="rId4"/>
                      <a:stretch>
                        <a:fillRect/>
                      </a:stretch>
                    </p:blipFill>
                    <p:spPr>
                      <a:xfrm>
                        <a:off x="1600200" y="1632808"/>
                        <a:ext cx="3947420" cy="435578"/>
                      </a:xfrm>
                      <a:prstGeom prst="rect">
                        <a:avLst/>
                      </a:prstGeom>
                    </p:spPr>
                  </p:pic>
                </p:oleObj>
              </mc:Fallback>
            </mc:AlternateContent>
          </a:graphicData>
        </a:graphic>
      </p:graphicFrame>
      <p:sp>
        <p:nvSpPr>
          <p:cNvPr id="5" name="Content Placeholder 4"/>
          <p:cNvSpPr>
            <a:spLocks noGrp="1"/>
          </p:cNvSpPr>
          <p:nvPr>
            <p:ph idx="14"/>
          </p:nvPr>
        </p:nvSpPr>
        <p:spPr>
          <a:xfrm>
            <a:off x="457200" y="1600200"/>
            <a:ext cx="8229600" cy="855316"/>
          </a:xfrm>
        </p:spPr>
        <p:txBody>
          <a:bodyPr/>
          <a:lstStyle/>
          <a:p>
            <a:pPr marL="263525" indent="0">
              <a:buNone/>
            </a:pPr>
            <a:r>
              <a:rPr lang="en-US" sz="2600" dirty="0" smtClean="0"/>
              <a:t>                                                     we </a:t>
            </a:r>
            <a:r>
              <a:rPr lang="en-US" sz="2600" dirty="0"/>
              <a:t>can substitute these into the enthalpy expression</a:t>
            </a:r>
            <a:r>
              <a:rPr lang="en-US" sz="2600" dirty="0" smtClean="0"/>
              <a:t>:</a:t>
            </a:r>
            <a:endParaRPr lang="en-US" sz="2600" dirty="0"/>
          </a:p>
        </p:txBody>
      </p:sp>
      <p:graphicFrame>
        <p:nvGraphicFramePr>
          <p:cNvPr id="6" name="Object 5" descr="Delta H = delta E plus P delta V,&#10;Delta H = q plus w, minus w,&#10;Delta H = q"/>
          <p:cNvGraphicFramePr>
            <a:graphicFrameLocks noChangeAspect="1"/>
          </p:cNvGraphicFramePr>
          <p:nvPr>
            <p:extLst>
              <p:ext uri="{D42A27DB-BD31-4B8C-83A1-F6EECF244321}">
                <p14:modId xmlns:p14="http://schemas.microsoft.com/office/powerpoint/2010/main" val="3926931614"/>
              </p:ext>
            </p:extLst>
          </p:nvPr>
        </p:nvGraphicFramePr>
        <p:xfrm>
          <a:off x="2667000" y="2743064"/>
          <a:ext cx="2505225" cy="1463946"/>
        </p:xfrm>
        <a:graphic>
          <a:graphicData uri="http://schemas.openxmlformats.org/presentationml/2006/ole">
            <mc:AlternateContent xmlns:mc="http://schemas.openxmlformats.org/markup-compatibility/2006">
              <mc:Choice xmlns:v="urn:schemas-microsoft-com:vml" Requires="v">
                <p:oleObj spid="_x0000_s17608" name="Equation" r:id="rId5" imgW="1130040" imgH="660240" progId="Equation.DSMT4">
                  <p:embed/>
                </p:oleObj>
              </mc:Choice>
              <mc:Fallback>
                <p:oleObj name="Equation" r:id="rId5" imgW="1130040" imgH="660240" progId="Equation.DSMT4">
                  <p:embed/>
                  <p:pic>
                    <p:nvPicPr>
                      <p:cNvPr id="0" name=""/>
                      <p:cNvPicPr/>
                      <p:nvPr/>
                    </p:nvPicPr>
                    <p:blipFill>
                      <a:blip r:embed="rId6"/>
                      <a:stretch>
                        <a:fillRect/>
                      </a:stretch>
                    </p:blipFill>
                    <p:spPr>
                      <a:xfrm>
                        <a:off x="2667000" y="2743064"/>
                        <a:ext cx="2505225" cy="1463946"/>
                      </a:xfrm>
                      <a:prstGeom prst="rect">
                        <a:avLst/>
                      </a:prstGeom>
                    </p:spPr>
                  </p:pic>
                </p:oleObj>
              </mc:Fallback>
            </mc:AlternateContent>
          </a:graphicData>
        </a:graphic>
      </p:graphicFrame>
      <p:sp>
        <p:nvSpPr>
          <p:cNvPr id="4" name="Content Placeholder 3"/>
          <p:cNvSpPr>
            <a:spLocks noGrp="1"/>
          </p:cNvSpPr>
          <p:nvPr>
            <p:ph idx="13"/>
          </p:nvPr>
        </p:nvSpPr>
        <p:spPr>
          <a:xfrm>
            <a:off x="457200" y="4419600"/>
            <a:ext cx="8229600" cy="868363"/>
          </a:xfrm>
        </p:spPr>
        <p:txBody>
          <a:bodyPr/>
          <a:lstStyle/>
          <a:p>
            <a:r>
              <a:rPr lang="en-US" sz="2600" dirty="0"/>
              <a:t>So, at constant pressure, the change in enthalpy </a:t>
            </a:r>
            <a:r>
              <a:rPr lang="en-US" sz="2600" b="1" dirty="0" smtClean="0"/>
              <a:t>is</a:t>
            </a:r>
            <a:r>
              <a:rPr lang="en-US" sz="2600" dirty="0" smtClean="0"/>
              <a:t> </a:t>
            </a:r>
            <a:r>
              <a:rPr lang="en-US" sz="2600" dirty="0"/>
              <a:t>the heat gained or lost.</a:t>
            </a:r>
          </a:p>
        </p:txBody>
      </p:sp>
    </p:spTree>
    <p:extLst>
      <p:ext uri="{BB962C8B-B14F-4D97-AF65-F5344CB8AC3E}">
        <p14:creationId xmlns:p14="http://schemas.microsoft.com/office/powerpoint/2010/main" val="137588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rPr>
              <a:t>Endothermic and Exothermic</a:t>
            </a:r>
          </a:p>
        </p:txBody>
      </p:sp>
      <p:sp>
        <p:nvSpPr>
          <p:cNvPr id="6" name="Content Placeholder 5"/>
          <p:cNvSpPr>
            <a:spLocks noGrp="1"/>
          </p:cNvSpPr>
          <p:nvPr>
            <p:ph idx="1"/>
          </p:nvPr>
        </p:nvSpPr>
        <p:spPr>
          <a:xfrm>
            <a:off x="457200" y="1600200"/>
            <a:ext cx="4876800" cy="457200"/>
          </a:xfrm>
        </p:spPr>
        <p:txBody>
          <a:bodyPr/>
          <a:lstStyle/>
          <a:p>
            <a:r>
              <a:rPr lang="en-US" sz="2600" dirty="0"/>
              <a:t>A process is endothermic </a:t>
            </a:r>
            <a:r>
              <a:rPr lang="en-US" sz="2600" dirty="0" smtClean="0"/>
              <a:t>when</a:t>
            </a:r>
          </a:p>
        </p:txBody>
      </p:sp>
      <p:graphicFrame>
        <p:nvGraphicFramePr>
          <p:cNvPr id="3" name="Object 2" descr="Delta H is positive."/>
          <p:cNvGraphicFramePr>
            <a:graphicFrameLocks noChangeAspect="1"/>
          </p:cNvGraphicFramePr>
          <p:nvPr>
            <p:extLst>
              <p:ext uri="{D42A27DB-BD31-4B8C-83A1-F6EECF244321}">
                <p14:modId xmlns:p14="http://schemas.microsoft.com/office/powerpoint/2010/main" val="967503141"/>
              </p:ext>
            </p:extLst>
          </p:nvPr>
        </p:nvGraphicFramePr>
        <p:xfrm>
          <a:off x="679612" y="2079324"/>
          <a:ext cx="2177888" cy="435578"/>
        </p:xfrm>
        <a:graphic>
          <a:graphicData uri="http://schemas.openxmlformats.org/presentationml/2006/ole">
            <mc:AlternateContent xmlns:mc="http://schemas.openxmlformats.org/markup-compatibility/2006">
              <mc:Choice xmlns:v="urn:schemas-microsoft-com:vml" Requires="v">
                <p:oleObj spid="_x0000_s37960" name="Equation" r:id="rId3" imgW="1015920" imgH="203040" progId="Equation.DSMT4">
                  <p:embed/>
                </p:oleObj>
              </mc:Choice>
              <mc:Fallback>
                <p:oleObj name="Equation" r:id="rId3" imgW="1015920" imgH="203040" progId="Equation.DSMT4">
                  <p:embed/>
                  <p:pic>
                    <p:nvPicPr>
                      <p:cNvPr id="0" name=""/>
                      <p:cNvPicPr/>
                      <p:nvPr/>
                    </p:nvPicPr>
                    <p:blipFill>
                      <a:blip r:embed="rId4"/>
                      <a:stretch>
                        <a:fillRect/>
                      </a:stretch>
                    </p:blipFill>
                    <p:spPr>
                      <a:xfrm>
                        <a:off x="679612" y="2079324"/>
                        <a:ext cx="2177888" cy="435578"/>
                      </a:xfrm>
                      <a:prstGeom prst="rect">
                        <a:avLst/>
                      </a:prstGeom>
                    </p:spPr>
                  </p:pic>
                </p:oleObj>
              </mc:Fallback>
            </mc:AlternateContent>
          </a:graphicData>
        </a:graphic>
      </p:graphicFrame>
      <p:sp>
        <p:nvSpPr>
          <p:cNvPr id="2" name="Content Placeholder 1"/>
          <p:cNvSpPr>
            <a:spLocks noGrp="1"/>
          </p:cNvSpPr>
          <p:nvPr>
            <p:ph idx="13"/>
          </p:nvPr>
        </p:nvSpPr>
        <p:spPr>
          <a:xfrm>
            <a:off x="457200" y="2667000"/>
            <a:ext cx="4800600" cy="457200"/>
          </a:xfrm>
        </p:spPr>
        <p:txBody>
          <a:bodyPr/>
          <a:lstStyle/>
          <a:p>
            <a:r>
              <a:rPr lang="en-US" sz="2600" dirty="0"/>
              <a:t>A process is exothermic when</a:t>
            </a:r>
            <a:endParaRPr lang="en-IN" sz="2600" dirty="0"/>
          </a:p>
        </p:txBody>
      </p:sp>
      <p:graphicFrame>
        <p:nvGraphicFramePr>
          <p:cNvPr id="8" name="Object 7" descr="Delta H is negative."/>
          <p:cNvGraphicFramePr>
            <a:graphicFrameLocks noChangeAspect="1"/>
          </p:cNvGraphicFramePr>
          <p:nvPr>
            <p:extLst>
              <p:ext uri="{D42A27DB-BD31-4B8C-83A1-F6EECF244321}">
                <p14:modId xmlns:p14="http://schemas.microsoft.com/office/powerpoint/2010/main" val="2127585514"/>
              </p:ext>
            </p:extLst>
          </p:nvPr>
        </p:nvGraphicFramePr>
        <p:xfrm>
          <a:off x="679612" y="3124200"/>
          <a:ext cx="2314575" cy="436562"/>
        </p:xfrm>
        <a:graphic>
          <a:graphicData uri="http://schemas.openxmlformats.org/presentationml/2006/ole">
            <mc:AlternateContent xmlns:mc="http://schemas.openxmlformats.org/markup-compatibility/2006">
              <mc:Choice xmlns:v="urn:schemas-microsoft-com:vml" Requires="v">
                <p:oleObj spid="_x0000_s37961" name="Equation" r:id="rId5" imgW="1079280" imgH="203040" progId="Equation.DSMT4">
                  <p:embed/>
                </p:oleObj>
              </mc:Choice>
              <mc:Fallback>
                <p:oleObj name="Equation" r:id="rId5" imgW="1079280" imgH="203040" progId="Equation.DSMT4">
                  <p:embed/>
                  <p:pic>
                    <p:nvPicPr>
                      <p:cNvPr id="3" name="Object 2"/>
                      <p:cNvPicPr/>
                      <p:nvPr/>
                    </p:nvPicPr>
                    <p:blipFill>
                      <a:blip r:embed="rId6"/>
                      <a:stretch>
                        <a:fillRect/>
                      </a:stretch>
                    </p:blipFill>
                    <p:spPr>
                      <a:xfrm>
                        <a:off x="679612" y="3124200"/>
                        <a:ext cx="2314575" cy="436562"/>
                      </a:xfrm>
                      <a:prstGeom prst="rect">
                        <a:avLst/>
                      </a:prstGeom>
                    </p:spPr>
                  </p:pic>
                </p:oleObj>
              </mc:Fallback>
            </mc:AlternateContent>
          </a:graphicData>
        </a:graphic>
      </p:graphicFrame>
      <p:pic>
        <p:nvPicPr>
          <p:cNvPr id="7" name="Picture 6" descr="Diagrams show that, part ay, endothermic reactions involve heat gain, while, part b, exothermic reactions involve heat loss. Both diagrams show a safe containing a bag of internal energy, H. Constant pressure is maintained in the system; delta H is the amount of heat that flows into or out of the system under constant pressure. Part Ay. An endothermic reaction. Heat is gained by the system, and delta H is greater than 0. Part b. An exothermic reaction. Heat is lost by the system, and delta H is less than 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8400" y="1676400"/>
            <a:ext cx="2051572" cy="4560591"/>
          </a:xfrm>
          <a:prstGeom prst="rect">
            <a:avLst/>
          </a:prstGeom>
        </p:spPr>
      </p:pic>
    </p:spTree>
    <p:extLst>
      <p:ext uri="{BB962C8B-B14F-4D97-AF65-F5344CB8AC3E}">
        <p14:creationId xmlns:p14="http://schemas.microsoft.com/office/powerpoint/2010/main" val="2823620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Enthalpy of Reaction </a:t>
            </a:r>
            <a:r>
              <a:rPr lang="en-US" sz="2000" b="0" dirty="0">
                <a:latin typeface="Times New Roman" panose="02020603050405020304" pitchFamily="18" charset="0"/>
              </a:rPr>
              <a:t>(1 of 2)</a:t>
            </a:r>
          </a:p>
        </p:txBody>
      </p:sp>
      <p:sp>
        <p:nvSpPr>
          <p:cNvPr id="3" name="Content Placeholder 2"/>
          <p:cNvSpPr>
            <a:spLocks noGrp="1"/>
          </p:cNvSpPr>
          <p:nvPr>
            <p:ph idx="1"/>
          </p:nvPr>
        </p:nvSpPr>
        <p:spPr>
          <a:xfrm>
            <a:off x="457200" y="1600201"/>
            <a:ext cx="3581400" cy="454024"/>
          </a:xfrm>
        </p:spPr>
        <p:txBody>
          <a:bodyPr/>
          <a:lstStyle/>
          <a:p>
            <a:pPr marL="0" indent="0">
              <a:buNone/>
            </a:pPr>
            <a:r>
              <a:rPr lang="en-US" sz="2600" dirty="0"/>
              <a:t>The </a:t>
            </a:r>
            <a:r>
              <a:rPr lang="en-US" sz="2600" b="1" dirty="0"/>
              <a:t>change</a:t>
            </a:r>
            <a:r>
              <a:rPr lang="en-US" sz="2600" dirty="0"/>
              <a:t> in enthalpy</a:t>
            </a:r>
            <a:r>
              <a:rPr lang="en-US" sz="2600" dirty="0" smtClean="0"/>
              <a:t>,</a:t>
            </a:r>
            <a:endParaRPr lang="en-US" sz="2600" dirty="0"/>
          </a:p>
        </p:txBody>
      </p:sp>
      <p:graphicFrame>
        <p:nvGraphicFramePr>
          <p:cNvPr id="6" name="Object 5" descr="Delta H"/>
          <p:cNvGraphicFramePr>
            <a:graphicFrameLocks noChangeAspect="1"/>
          </p:cNvGraphicFramePr>
          <p:nvPr>
            <p:extLst>
              <p:ext uri="{D42A27DB-BD31-4B8C-83A1-F6EECF244321}">
                <p14:modId xmlns:p14="http://schemas.microsoft.com/office/powerpoint/2010/main" val="981515117"/>
              </p:ext>
            </p:extLst>
          </p:nvPr>
        </p:nvGraphicFramePr>
        <p:xfrm>
          <a:off x="4038600" y="1646237"/>
          <a:ext cx="625475" cy="407987"/>
        </p:xfrm>
        <a:graphic>
          <a:graphicData uri="http://schemas.openxmlformats.org/presentationml/2006/ole">
            <mc:AlternateContent xmlns:mc="http://schemas.openxmlformats.org/markup-compatibility/2006">
              <mc:Choice xmlns:v="urn:schemas-microsoft-com:vml" Requires="v">
                <p:oleObj spid="_x0000_s18627" name="Equation" r:id="rId3" imgW="291960" imgH="190440" progId="Equation.DSMT4">
                  <p:embed/>
                </p:oleObj>
              </mc:Choice>
              <mc:Fallback>
                <p:oleObj name="Equation" r:id="rId3" imgW="291960" imgH="190440" progId="Equation.DSMT4">
                  <p:embed/>
                  <p:pic>
                    <p:nvPicPr>
                      <p:cNvPr id="5" name="Object 4"/>
                      <p:cNvPicPr/>
                      <p:nvPr/>
                    </p:nvPicPr>
                    <p:blipFill>
                      <a:blip r:embed="rId4"/>
                      <a:stretch>
                        <a:fillRect/>
                      </a:stretch>
                    </p:blipFill>
                    <p:spPr>
                      <a:xfrm>
                        <a:off x="4038600" y="1646237"/>
                        <a:ext cx="625475" cy="407987"/>
                      </a:xfrm>
                      <a:prstGeom prst="rect">
                        <a:avLst/>
                      </a:prstGeom>
                    </p:spPr>
                  </p:pic>
                </p:oleObj>
              </mc:Fallback>
            </mc:AlternateContent>
          </a:graphicData>
        </a:graphic>
      </p:graphicFrame>
      <p:sp>
        <p:nvSpPr>
          <p:cNvPr id="7" name="Content Placeholder 6"/>
          <p:cNvSpPr>
            <a:spLocks noGrp="1"/>
          </p:cNvSpPr>
          <p:nvPr>
            <p:ph idx="13"/>
          </p:nvPr>
        </p:nvSpPr>
        <p:spPr>
          <a:xfrm>
            <a:off x="457200" y="1646237"/>
            <a:ext cx="8229600" cy="792163"/>
          </a:xfrm>
        </p:spPr>
        <p:txBody>
          <a:bodyPr/>
          <a:lstStyle/>
          <a:p>
            <a:pPr marL="0" indent="0">
              <a:buNone/>
            </a:pPr>
            <a:r>
              <a:rPr lang="en-US" sz="2400" dirty="0" smtClean="0"/>
              <a:t>                                                   is the enthalpy of the products minus the enthalpy of the reactants: </a:t>
            </a:r>
            <a:endParaRPr lang="en-US" sz="2400" dirty="0"/>
          </a:p>
        </p:txBody>
      </p:sp>
      <p:graphicFrame>
        <p:nvGraphicFramePr>
          <p:cNvPr id="4" name="Object 3" descr="Delta H of the reaction = H of the products minus H of the reactants"/>
          <p:cNvGraphicFramePr>
            <a:graphicFrameLocks noChangeAspect="1"/>
          </p:cNvGraphicFramePr>
          <p:nvPr>
            <p:extLst>
              <p:ext uri="{D42A27DB-BD31-4B8C-83A1-F6EECF244321}">
                <p14:modId xmlns:p14="http://schemas.microsoft.com/office/powerpoint/2010/main" val="2013339649"/>
              </p:ext>
            </p:extLst>
          </p:nvPr>
        </p:nvGraphicFramePr>
        <p:xfrm>
          <a:off x="2543429" y="2482308"/>
          <a:ext cx="3421169" cy="503889"/>
        </p:xfrm>
        <a:graphic>
          <a:graphicData uri="http://schemas.openxmlformats.org/presentationml/2006/ole">
            <mc:AlternateContent xmlns:mc="http://schemas.openxmlformats.org/markup-compatibility/2006">
              <mc:Choice xmlns:v="urn:schemas-microsoft-com:vml" Requires="v">
                <p:oleObj spid="_x0000_s18628" name="Equation" r:id="rId5" imgW="1638000" imgH="241200" progId="Equation.DSMT4">
                  <p:embed/>
                </p:oleObj>
              </mc:Choice>
              <mc:Fallback>
                <p:oleObj name="Equation" r:id="rId5" imgW="1638000" imgH="241200" progId="Equation.DSMT4">
                  <p:embed/>
                  <p:pic>
                    <p:nvPicPr>
                      <p:cNvPr id="0" name=""/>
                      <p:cNvPicPr/>
                      <p:nvPr/>
                    </p:nvPicPr>
                    <p:blipFill>
                      <a:blip r:embed="rId6"/>
                      <a:stretch>
                        <a:fillRect/>
                      </a:stretch>
                    </p:blipFill>
                    <p:spPr>
                      <a:xfrm>
                        <a:off x="2543429" y="2482308"/>
                        <a:ext cx="3421169" cy="503889"/>
                      </a:xfrm>
                      <a:prstGeom prst="rect">
                        <a:avLst/>
                      </a:prstGeom>
                    </p:spPr>
                  </p:pic>
                </p:oleObj>
              </mc:Fallback>
            </mc:AlternateContent>
          </a:graphicData>
        </a:graphic>
      </p:graphicFrame>
      <p:pic>
        <p:nvPicPr>
          <p:cNvPr id="5" name="Picture 4" descr="An enthalpy diagram shows that reactants C H 4 plus 2 O 2 go to products C O 2 plus 2 H 2 O. The reaction has a delta H of negative 890 kilojoules, while the reverse reaction has a delta H of positive 890 kilojoule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78282" y="3093492"/>
            <a:ext cx="3216383" cy="3284098"/>
          </a:xfrm>
          <a:prstGeom prst="rect">
            <a:avLst/>
          </a:prstGeom>
        </p:spPr>
      </p:pic>
    </p:spTree>
    <p:extLst>
      <p:ext uri="{BB962C8B-B14F-4D97-AF65-F5344CB8AC3E}">
        <p14:creationId xmlns:p14="http://schemas.microsoft.com/office/powerpoint/2010/main" val="2325396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Enthalpy of Reaction </a:t>
            </a:r>
            <a:r>
              <a:rPr lang="en-US" sz="2000" b="0" dirty="0">
                <a:latin typeface="Times New Roman" panose="02020603050405020304" pitchFamily="18" charset="0"/>
              </a:rPr>
              <a:t>(2 of 2)</a:t>
            </a:r>
          </a:p>
        </p:txBody>
      </p:sp>
      <p:sp>
        <p:nvSpPr>
          <p:cNvPr id="3" name="Content Placeholder 2"/>
          <p:cNvSpPr>
            <a:spLocks noGrp="1"/>
          </p:cNvSpPr>
          <p:nvPr>
            <p:ph idx="1"/>
          </p:nvPr>
        </p:nvSpPr>
        <p:spPr>
          <a:xfrm>
            <a:off x="457200" y="1600201"/>
            <a:ext cx="1981200" cy="495300"/>
          </a:xfrm>
        </p:spPr>
        <p:txBody>
          <a:bodyPr/>
          <a:lstStyle/>
          <a:p>
            <a:pPr marL="0" indent="0">
              <a:buNone/>
            </a:pPr>
            <a:r>
              <a:rPr lang="en-US" sz="2600" dirty="0" smtClean="0"/>
              <a:t>This </a:t>
            </a:r>
            <a:r>
              <a:rPr lang="en-US" sz="2600" dirty="0"/>
              <a:t>quantity, </a:t>
            </a:r>
          </a:p>
        </p:txBody>
      </p:sp>
      <p:graphicFrame>
        <p:nvGraphicFramePr>
          <p:cNvPr id="6" name="Object 5" descr="Delta H of the reaction"/>
          <p:cNvGraphicFramePr>
            <a:graphicFrameLocks noChangeAspect="1"/>
          </p:cNvGraphicFramePr>
          <p:nvPr>
            <p:extLst>
              <p:ext uri="{D42A27DB-BD31-4B8C-83A1-F6EECF244321}">
                <p14:modId xmlns:p14="http://schemas.microsoft.com/office/powerpoint/2010/main" val="4234929108"/>
              </p:ext>
            </p:extLst>
          </p:nvPr>
        </p:nvGraphicFramePr>
        <p:xfrm>
          <a:off x="2458720" y="1655763"/>
          <a:ext cx="923925" cy="490537"/>
        </p:xfrm>
        <a:graphic>
          <a:graphicData uri="http://schemas.openxmlformats.org/presentationml/2006/ole">
            <mc:AlternateContent xmlns:mc="http://schemas.openxmlformats.org/markup-compatibility/2006">
              <mc:Choice xmlns:v="urn:schemas-microsoft-com:vml" Requires="v">
                <p:oleObj spid="_x0000_s38946" name="Equation" r:id="rId3" imgW="431640" imgH="228600" progId="Equation.DSMT4">
                  <p:embed/>
                </p:oleObj>
              </mc:Choice>
              <mc:Fallback>
                <p:oleObj name="Equation" r:id="rId3" imgW="431640" imgH="228600" progId="Equation.DSMT4">
                  <p:embed/>
                  <p:pic>
                    <p:nvPicPr>
                      <p:cNvPr id="6" name="Object 5"/>
                      <p:cNvPicPr/>
                      <p:nvPr/>
                    </p:nvPicPr>
                    <p:blipFill>
                      <a:blip r:embed="rId4"/>
                      <a:stretch>
                        <a:fillRect/>
                      </a:stretch>
                    </p:blipFill>
                    <p:spPr>
                      <a:xfrm>
                        <a:off x="2458720" y="1655763"/>
                        <a:ext cx="923925" cy="490537"/>
                      </a:xfrm>
                      <a:prstGeom prst="rect">
                        <a:avLst/>
                      </a:prstGeom>
                    </p:spPr>
                  </p:pic>
                </p:oleObj>
              </mc:Fallback>
            </mc:AlternateContent>
          </a:graphicData>
        </a:graphic>
      </p:graphicFrame>
      <p:sp>
        <p:nvSpPr>
          <p:cNvPr id="5" name="Content Placeholder 4"/>
          <p:cNvSpPr>
            <a:spLocks noGrp="1"/>
          </p:cNvSpPr>
          <p:nvPr>
            <p:ph idx="13"/>
          </p:nvPr>
        </p:nvSpPr>
        <p:spPr>
          <a:xfrm>
            <a:off x="457200" y="1646237"/>
            <a:ext cx="8229600" cy="736813"/>
          </a:xfrm>
        </p:spPr>
        <p:txBody>
          <a:bodyPr/>
          <a:lstStyle/>
          <a:p>
            <a:pPr marL="0" indent="0">
              <a:buNone/>
            </a:pPr>
            <a:r>
              <a:rPr lang="en-US" sz="2600" dirty="0" smtClean="0"/>
              <a:t>                                is </a:t>
            </a:r>
            <a:r>
              <a:rPr lang="en-US" sz="2600" dirty="0"/>
              <a:t>called the </a:t>
            </a:r>
            <a:r>
              <a:rPr lang="en-US" sz="2600" b="1" dirty="0"/>
              <a:t>enthalpy of</a:t>
            </a:r>
            <a:r>
              <a:rPr lang="en-US" sz="2600" dirty="0">
                <a:solidFill>
                  <a:srgbClr val="416BB3"/>
                </a:solidFill>
              </a:rPr>
              <a:t> </a:t>
            </a:r>
            <a:r>
              <a:rPr lang="en-US" sz="2600" b="1" dirty="0"/>
              <a:t>reaction</a:t>
            </a:r>
            <a:r>
              <a:rPr lang="en-US" sz="2600" dirty="0"/>
              <a:t>, or the </a:t>
            </a:r>
            <a:r>
              <a:rPr lang="en-US" sz="2600" b="1" dirty="0"/>
              <a:t>heat of</a:t>
            </a:r>
            <a:r>
              <a:rPr lang="en-US" sz="2600" dirty="0">
                <a:solidFill>
                  <a:srgbClr val="416BB3"/>
                </a:solidFill>
              </a:rPr>
              <a:t> </a:t>
            </a:r>
            <a:r>
              <a:rPr lang="en-US" sz="2600" b="1" dirty="0"/>
              <a:t>reaction</a:t>
            </a:r>
            <a:r>
              <a:rPr lang="en-US" sz="2600" dirty="0" smtClean="0"/>
              <a:t>.</a:t>
            </a:r>
            <a:endParaRPr lang="en-US" sz="2600" dirty="0"/>
          </a:p>
        </p:txBody>
      </p:sp>
      <p:pic>
        <p:nvPicPr>
          <p:cNvPr id="4" name="Picture 3" descr="A diagram shows the exothermic reaction of hydrogen and oxygen gas, producing violent flames. A photograph shows a balloon filled with hydrogen and oxygen gas molecules. When ignited, a violent reaction form H 2 O takes place: 2 H 2, gas, plus O 2, gas, yields 2 H 2 O, gas. A photograph shows the balloon with an explosion and flames indicating the system releasing heat to the surroundings. A diagram shows that the enthalpy of the product, 2 H 2 O, is much lower than the reactants, 2 H 2 and O 2, meaning that delta H is less than 0 and the reaction is exothermic."/>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6000" y="2520461"/>
            <a:ext cx="6203013" cy="3813657"/>
          </a:xfrm>
          <a:prstGeom prst="rect">
            <a:avLst/>
          </a:prstGeom>
        </p:spPr>
      </p:pic>
    </p:spTree>
    <p:extLst>
      <p:ext uri="{BB962C8B-B14F-4D97-AF65-F5344CB8AC3E}">
        <p14:creationId xmlns:p14="http://schemas.microsoft.com/office/powerpoint/2010/main" val="922154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The Truth About Enthalpy</a:t>
            </a:r>
          </a:p>
        </p:txBody>
      </p:sp>
      <p:sp>
        <p:nvSpPr>
          <p:cNvPr id="3" name="Content Placeholder 2"/>
          <p:cNvSpPr>
            <a:spLocks noGrp="1"/>
          </p:cNvSpPr>
          <p:nvPr>
            <p:ph idx="1"/>
          </p:nvPr>
        </p:nvSpPr>
        <p:spPr>
          <a:xfrm>
            <a:off x="457200" y="1600201"/>
            <a:ext cx="8229600" cy="1447800"/>
          </a:xfrm>
        </p:spPr>
        <p:txBody>
          <a:bodyPr/>
          <a:lstStyle/>
          <a:p>
            <a:pPr marL="429768" indent="-429768">
              <a:buFontTx/>
              <a:buAutoNum type="arabicPeriod"/>
            </a:pPr>
            <a:r>
              <a:rPr lang="en-US" sz="2600" dirty="0"/>
              <a:t>Enthalpy is an extensive property.</a:t>
            </a:r>
          </a:p>
          <a:p>
            <a:pPr marL="429768" indent="-429768">
              <a:buFontTx/>
              <a:buAutoNum type="arabicPeriod"/>
            </a:pPr>
            <a:r>
              <a:rPr lang="en-US" sz="2600" dirty="0"/>
              <a:t>The enthalpy change for a reaction is equal in magnitude, but opposite in sign, </a:t>
            </a:r>
            <a:r>
              <a:rPr lang="en-US" sz="2600" dirty="0" smtClean="0"/>
              <a:t>to</a:t>
            </a:r>
            <a:endParaRPr lang="en-US" sz="2600" dirty="0"/>
          </a:p>
        </p:txBody>
      </p:sp>
      <p:graphicFrame>
        <p:nvGraphicFramePr>
          <p:cNvPr id="5" name="Object 4" descr="Delta H"/>
          <p:cNvGraphicFramePr>
            <a:graphicFrameLocks noChangeAspect="1"/>
          </p:cNvGraphicFramePr>
          <p:nvPr>
            <p:extLst>
              <p:ext uri="{D42A27DB-BD31-4B8C-83A1-F6EECF244321}">
                <p14:modId xmlns:p14="http://schemas.microsoft.com/office/powerpoint/2010/main" val="1709530378"/>
              </p:ext>
            </p:extLst>
          </p:nvPr>
        </p:nvGraphicFramePr>
        <p:xfrm>
          <a:off x="5960428" y="2597468"/>
          <a:ext cx="571500" cy="354012"/>
        </p:xfrm>
        <a:graphic>
          <a:graphicData uri="http://schemas.openxmlformats.org/presentationml/2006/ole">
            <mc:AlternateContent xmlns:mc="http://schemas.openxmlformats.org/markup-compatibility/2006">
              <mc:Choice xmlns:v="urn:schemas-microsoft-com:vml" Requires="v">
                <p:oleObj spid="_x0000_s39968" name="Equation" r:id="rId3" imgW="266400" imgH="164880" progId="Equation.DSMT4">
                  <p:embed/>
                </p:oleObj>
              </mc:Choice>
              <mc:Fallback>
                <p:oleObj name="Equation" r:id="rId3" imgW="266400" imgH="164880" progId="Equation.DSMT4">
                  <p:embed/>
                  <p:pic>
                    <p:nvPicPr>
                      <p:cNvPr id="6" name="Object 5"/>
                      <p:cNvPicPr/>
                      <p:nvPr/>
                    </p:nvPicPr>
                    <p:blipFill>
                      <a:blip r:embed="rId4"/>
                      <a:stretch>
                        <a:fillRect/>
                      </a:stretch>
                    </p:blipFill>
                    <p:spPr>
                      <a:xfrm>
                        <a:off x="5960428" y="2597468"/>
                        <a:ext cx="571500" cy="354012"/>
                      </a:xfrm>
                      <a:prstGeom prst="rect">
                        <a:avLst/>
                      </a:prstGeom>
                    </p:spPr>
                  </p:pic>
                </p:oleObj>
              </mc:Fallback>
            </mc:AlternateContent>
          </a:graphicData>
        </a:graphic>
      </p:graphicFrame>
      <p:sp>
        <p:nvSpPr>
          <p:cNvPr id="4" name="Content Placeholder 3"/>
          <p:cNvSpPr>
            <a:spLocks noGrp="1"/>
          </p:cNvSpPr>
          <p:nvPr>
            <p:ph idx="13"/>
          </p:nvPr>
        </p:nvSpPr>
        <p:spPr>
          <a:xfrm>
            <a:off x="457200" y="2575877"/>
            <a:ext cx="8229600" cy="2163763"/>
          </a:xfrm>
        </p:spPr>
        <p:txBody>
          <a:bodyPr/>
          <a:lstStyle/>
          <a:p>
            <a:pPr marL="447675" indent="-447675">
              <a:buNone/>
            </a:pPr>
            <a:r>
              <a:rPr lang="en-US" sz="2600" dirty="0" smtClean="0"/>
              <a:t>                                                                  for </a:t>
            </a:r>
            <a:r>
              <a:rPr lang="en-US" sz="2600" dirty="0"/>
              <a:t>the reverse reaction.</a:t>
            </a:r>
          </a:p>
          <a:p>
            <a:pPr marL="429768" indent="-429768">
              <a:buFont typeface="+mj-lt"/>
              <a:buAutoNum type="arabicPeriod" startAt="3"/>
            </a:pPr>
            <a:r>
              <a:rPr lang="en-US" sz="2600" dirty="0">
                <a:sym typeface="Symbol" pitchFamily="-104" charset="2"/>
              </a:rPr>
              <a:t>The enthalpy change for </a:t>
            </a:r>
            <a:r>
              <a:rPr lang="en-US" sz="2600" dirty="0"/>
              <a:t>a reaction depends on the states of the reactants and the products</a:t>
            </a:r>
            <a:r>
              <a:rPr lang="en-US" sz="2600" dirty="0" smtClean="0"/>
              <a:t>.</a:t>
            </a:r>
            <a:endParaRPr lang="en-US" sz="2600" dirty="0"/>
          </a:p>
        </p:txBody>
      </p:sp>
    </p:spTree>
    <p:extLst>
      <p:ext uri="{BB962C8B-B14F-4D97-AF65-F5344CB8AC3E}">
        <p14:creationId xmlns:p14="http://schemas.microsoft.com/office/powerpoint/2010/main" val="3305203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Calorimetry</a:t>
            </a:r>
          </a:p>
        </p:txBody>
      </p:sp>
      <p:sp>
        <p:nvSpPr>
          <p:cNvPr id="3" name="Content Placeholder 2"/>
          <p:cNvSpPr>
            <a:spLocks noGrp="1"/>
          </p:cNvSpPr>
          <p:nvPr>
            <p:ph idx="1"/>
          </p:nvPr>
        </p:nvSpPr>
        <p:spPr>
          <a:xfrm>
            <a:off x="457200" y="1600200"/>
            <a:ext cx="3810000" cy="2163763"/>
          </a:xfrm>
        </p:spPr>
        <p:txBody>
          <a:bodyPr/>
          <a:lstStyle/>
          <a:p>
            <a:r>
              <a:rPr lang="en-US" sz="2600" dirty="0"/>
              <a:t>Since we cannot know the exact enthalpy of the reactants and products, we </a:t>
            </a:r>
            <a:r>
              <a:rPr lang="en-US" sz="2600" dirty="0" smtClean="0"/>
              <a:t>measure</a:t>
            </a:r>
            <a:endParaRPr lang="en-US" sz="2600" dirty="0"/>
          </a:p>
        </p:txBody>
      </p:sp>
      <p:graphicFrame>
        <p:nvGraphicFramePr>
          <p:cNvPr id="5" name="Object 4" descr="Delta H"/>
          <p:cNvGraphicFramePr>
            <a:graphicFrameLocks noChangeAspect="1"/>
          </p:cNvGraphicFramePr>
          <p:nvPr>
            <p:extLst>
              <p:ext uri="{D42A27DB-BD31-4B8C-83A1-F6EECF244321}">
                <p14:modId xmlns:p14="http://schemas.microsoft.com/office/powerpoint/2010/main" val="4157692759"/>
              </p:ext>
            </p:extLst>
          </p:nvPr>
        </p:nvGraphicFramePr>
        <p:xfrm>
          <a:off x="4000500" y="2819400"/>
          <a:ext cx="571500" cy="354012"/>
        </p:xfrm>
        <a:graphic>
          <a:graphicData uri="http://schemas.openxmlformats.org/presentationml/2006/ole">
            <mc:AlternateContent xmlns:mc="http://schemas.openxmlformats.org/markup-compatibility/2006">
              <mc:Choice xmlns:v="urn:schemas-microsoft-com:vml" Requires="v">
                <p:oleObj spid="_x0000_s40992" name="Equation" r:id="rId3" imgW="266400" imgH="164880" progId="Equation.DSMT4">
                  <p:embed/>
                </p:oleObj>
              </mc:Choice>
              <mc:Fallback>
                <p:oleObj name="Equation" r:id="rId3" imgW="266400" imgH="164880" progId="Equation.DSMT4">
                  <p:embed/>
                  <p:pic>
                    <p:nvPicPr>
                      <p:cNvPr id="5" name="Object 4"/>
                      <p:cNvPicPr/>
                      <p:nvPr/>
                    </p:nvPicPr>
                    <p:blipFill>
                      <a:blip r:embed="rId4"/>
                      <a:stretch>
                        <a:fillRect/>
                      </a:stretch>
                    </p:blipFill>
                    <p:spPr>
                      <a:xfrm>
                        <a:off x="4000500" y="2819400"/>
                        <a:ext cx="571500" cy="354012"/>
                      </a:xfrm>
                      <a:prstGeom prst="rect">
                        <a:avLst/>
                      </a:prstGeom>
                    </p:spPr>
                  </p:pic>
                </p:oleObj>
              </mc:Fallback>
            </mc:AlternateContent>
          </a:graphicData>
        </a:graphic>
      </p:graphicFrame>
      <p:sp>
        <p:nvSpPr>
          <p:cNvPr id="6" name="Content Placeholder 5"/>
          <p:cNvSpPr>
            <a:spLocks noGrp="1"/>
          </p:cNvSpPr>
          <p:nvPr>
            <p:ph idx="13"/>
          </p:nvPr>
        </p:nvSpPr>
        <p:spPr>
          <a:xfrm>
            <a:off x="457200" y="3246437"/>
            <a:ext cx="4343400" cy="2163763"/>
          </a:xfrm>
        </p:spPr>
        <p:txBody>
          <a:bodyPr/>
          <a:lstStyle/>
          <a:p>
            <a:pPr marL="263525" indent="0">
              <a:buNone/>
            </a:pPr>
            <a:r>
              <a:rPr lang="en-US" sz="2600" dirty="0"/>
              <a:t>through </a:t>
            </a:r>
            <a:r>
              <a:rPr lang="en-US" sz="2600" b="1" dirty="0"/>
              <a:t>calorimetry</a:t>
            </a:r>
            <a:r>
              <a:rPr lang="en-US" sz="2600" dirty="0"/>
              <a:t>, the measurement of heat flow.</a:t>
            </a:r>
          </a:p>
          <a:p>
            <a:r>
              <a:rPr lang="en-US" sz="2600" dirty="0"/>
              <a:t>The instrument used to measure heat flow is called a </a:t>
            </a:r>
            <a:r>
              <a:rPr lang="en-US" sz="2600" b="1" dirty="0"/>
              <a:t>calorimeter</a:t>
            </a:r>
            <a:r>
              <a:rPr lang="en-US" sz="2600" dirty="0" smtClean="0"/>
              <a:t>.</a:t>
            </a:r>
            <a:endParaRPr lang="en-US" sz="2600" dirty="0"/>
          </a:p>
        </p:txBody>
      </p:sp>
      <p:pic>
        <p:nvPicPr>
          <p:cNvPr id="4" name="Picture 3" descr="A diagram shows two Styrofoam cups nested together. The inside cup contains the reaction mixture in solution, and is covered by a cork stopper, through which a thermometer and glass stirrer are plac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1752600"/>
            <a:ext cx="3791116" cy="4382639"/>
          </a:xfrm>
          <a:prstGeom prst="rect">
            <a:avLst/>
          </a:prstGeom>
        </p:spPr>
      </p:pic>
    </p:spTree>
    <p:extLst>
      <p:ext uri="{BB962C8B-B14F-4D97-AF65-F5344CB8AC3E}">
        <p14:creationId xmlns:p14="http://schemas.microsoft.com/office/powerpoint/2010/main" val="2848579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Times New Roman" panose="02020603050405020304" pitchFamily="18" charset="0"/>
              </a:rPr>
              <a:t>Chemical Energy Is Mainly Potential Energy</a:t>
            </a:r>
          </a:p>
        </p:txBody>
      </p:sp>
      <p:sp>
        <p:nvSpPr>
          <p:cNvPr id="5" name="Content Placeholder 4"/>
          <p:cNvSpPr>
            <a:spLocks noGrp="1"/>
          </p:cNvSpPr>
          <p:nvPr>
            <p:ph idx="1"/>
          </p:nvPr>
        </p:nvSpPr>
        <p:spPr>
          <a:xfrm>
            <a:off x="457200" y="1600200"/>
            <a:ext cx="3962400" cy="1676400"/>
          </a:xfrm>
        </p:spPr>
        <p:txBody>
          <a:bodyPr/>
          <a:lstStyle/>
          <a:p>
            <a:r>
              <a:rPr lang="en-US" sz="2600" dirty="0"/>
              <a:t>The most important form of potential energy in molecules is electrostatic potential energy, </a:t>
            </a:r>
            <a:r>
              <a:rPr lang="en-US" sz="2600" i="1" dirty="0"/>
              <a:t>E</a:t>
            </a:r>
            <a:r>
              <a:rPr lang="en-US" sz="2600" baseline="-25000" dirty="0"/>
              <a:t>el</a:t>
            </a:r>
            <a:r>
              <a:rPr lang="en-US" sz="2600" dirty="0"/>
              <a:t>:</a:t>
            </a:r>
          </a:p>
        </p:txBody>
      </p:sp>
      <p:graphicFrame>
        <p:nvGraphicFramePr>
          <p:cNvPr id="7" name="Object 6" descr="E sub e l = k times Q 1 times Q 2, over d"/>
          <p:cNvGraphicFramePr>
            <a:graphicFrameLocks noChangeAspect="1"/>
          </p:cNvGraphicFramePr>
          <p:nvPr>
            <p:extLst>
              <p:ext uri="{D42A27DB-BD31-4B8C-83A1-F6EECF244321}">
                <p14:modId xmlns:p14="http://schemas.microsoft.com/office/powerpoint/2010/main" val="2027910318"/>
              </p:ext>
            </p:extLst>
          </p:nvPr>
        </p:nvGraphicFramePr>
        <p:xfrm>
          <a:off x="1510062" y="3348085"/>
          <a:ext cx="1607862" cy="791564"/>
        </p:xfrm>
        <a:graphic>
          <a:graphicData uri="http://schemas.openxmlformats.org/presentationml/2006/ole">
            <mc:AlternateContent xmlns:mc="http://schemas.openxmlformats.org/markup-compatibility/2006">
              <mc:Choice xmlns:v="urn:schemas-microsoft-com:vml" Requires="v">
                <p:oleObj spid="_x0000_s13692" name="Equation" r:id="rId3" imgW="825480" imgH="406080" progId="Equation.DSMT4">
                  <p:embed/>
                </p:oleObj>
              </mc:Choice>
              <mc:Fallback>
                <p:oleObj name="Equation" r:id="rId3" imgW="825480" imgH="406080" progId="Equation.DSMT4">
                  <p:embed/>
                  <p:pic>
                    <p:nvPicPr>
                      <p:cNvPr id="0" name=""/>
                      <p:cNvPicPr/>
                      <p:nvPr/>
                    </p:nvPicPr>
                    <p:blipFill>
                      <a:blip r:embed="rId4"/>
                      <a:stretch>
                        <a:fillRect/>
                      </a:stretch>
                    </p:blipFill>
                    <p:spPr>
                      <a:xfrm>
                        <a:off x="1510062" y="3348085"/>
                        <a:ext cx="1607862" cy="791564"/>
                      </a:xfrm>
                      <a:prstGeom prst="rect">
                        <a:avLst/>
                      </a:prstGeom>
                    </p:spPr>
                  </p:pic>
                </p:oleObj>
              </mc:Fallback>
            </mc:AlternateContent>
          </a:graphicData>
        </a:graphic>
      </p:graphicFrame>
      <p:sp>
        <p:nvSpPr>
          <p:cNvPr id="6" name="Content Placeholder 5"/>
          <p:cNvSpPr>
            <a:spLocks noGrp="1"/>
          </p:cNvSpPr>
          <p:nvPr>
            <p:ph idx="13"/>
          </p:nvPr>
        </p:nvSpPr>
        <p:spPr>
          <a:xfrm>
            <a:off x="457200" y="4243753"/>
            <a:ext cx="3733800" cy="1218797"/>
          </a:xfrm>
        </p:spPr>
        <p:txBody>
          <a:bodyPr/>
          <a:lstStyle/>
          <a:p>
            <a:r>
              <a:rPr lang="en-US" sz="2600" dirty="0"/>
              <a:t>Reminder: the unit of energy commonly used is the Joule:</a:t>
            </a:r>
          </a:p>
        </p:txBody>
      </p:sp>
      <p:graphicFrame>
        <p:nvGraphicFramePr>
          <p:cNvPr id="8" name="Object 7" descr="1 joule = 1 kilogram per meter squared per second squared"/>
          <p:cNvGraphicFramePr>
            <a:graphicFrameLocks noChangeAspect="1"/>
          </p:cNvGraphicFramePr>
          <p:nvPr>
            <p:extLst>
              <p:ext uri="{D42A27DB-BD31-4B8C-83A1-F6EECF244321}">
                <p14:modId xmlns:p14="http://schemas.microsoft.com/office/powerpoint/2010/main" val="2397263876"/>
              </p:ext>
            </p:extLst>
          </p:nvPr>
        </p:nvGraphicFramePr>
        <p:xfrm>
          <a:off x="1535028" y="5542895"/>
          <a:ext cx="1715886" cy="832708"/>
        </p:xfrm>
        <a:graphic>
          <a:graphicData uri="http://schemas.openxmlformats.org/presentationml/2006/ole">
            <mc:AlternateContent xmlns:mc="http://schemas.openxmlformats.org/markup-compatibility/2006">
              <mc:Choice xmlns:v="urn:schemas-microsoft-com:vml" Requires="v">
                <p:oleObj spid="_x0000_s13693" name="Equation" r:id="rId5" imgW="863280" imgH="419040" progId="Equation.DSMT4">
                  <p:embed/>
                </p:oleObj>
              </mc:Choice>
              <mc:Fallback>
                <p:oleObj name="Equation" r:id="rId5" imgW="863280" imgH="419040" progId="Equation.DSMT4">
                  <p:embed/>
                  <p:pic>
                    <p:nvPicPr>
                      <p:cNvPr id="0" name=""/>
                      <p:cNvPicPr/>
                      <p:nvPr/>
                    </p:nvPicPr>
                    <p:blipFill>
                      <a:blip r:embed="rId6"/>
                      <a:stretch>
                        <a:fillRect/>
                      </a:stretch>
                    </p:blipFill>
                    <p:spPr>
                      <a:xfrm>
                        <a:off x="1535028" y="5542895"/>
                        <a:ext cx="1715886" cy="832708"/>
                      </a:xfrm>
                      <a:prstGeom prst="rect">
                        <a:avLst/>
                      </a:prstGeom>
                    </p:spPr>
                  </p:pic>
                </p:oleObj>
              </mc:Fallback>
            </mc:AlternateContent>
          </a:graphicData>
        </a:graphic>
      </p:graphicFrame>
      <p:pic>
        <p:nvPicPr>
          <p:cNvPr id="9" name="Picture 8" descr="A graph of electrostatic potential energy shows that repulsive and attractive forces are largest at small separations and small at large separations. The graph has separation distance on the X-axis, ranging from 0 to infinity, unscaled. The Y-axis is electrostatic potential energy, with increasingly negative values below the X-axis and increasingly positive values above the X-axis. The x-axis is equal to 0. Lines are shown for like charges, repulsion, and opposite chargers, attraction. For like charges, at smaller separation objects experience greater repulsion, higher potential. As the distance increases, the potential rapidly decreases and is asymptotic to the X-axis as follows: greater separation results in less repulsion, lower potential. For opposite charges, at smaller separation objects experience greater attraction, lower potential. As the distance increases, the potential rapidly increases and is asymptotic to the X-axis as follows: greater separation results in less attraction, higher or less negative potential."/>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0265" y="1934562"/>
            <a:ext cx="4368710" cy="4087768"/>
          </a:xfrm>
          <a:prstGeom prst="rect">
            <a:avLst/>
          </a:prstGeom>
        </p:spPr>
      </p:pic>
    </p:spTree>
    <p:extLst>
      <p:ext uri="{BB962C8B-B14F-4D97-AF65-F5344CB8AC3E}">
        <p14:creationId xmlns:p14="http://schemas.microsoft.com/office/powerpoint/2010/main" val="3565432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Heat Capacity and Specific Heat</a:t>
            </a:r>
          </a:p>
        </p:txBody>
      </p:sp>
      <p:sp>
        <p:nvSpPr>
          <p:cNvPr id="3" name="Content Placeholder 2"/>
          <p:cNvSpPr>
            <a:spLocks noGrp="1"/>
          </p:cNvSpPr>
          <p:nvPr>
            <p:ph idx="1"/>
          </p:nvPr>
        </p:nvSpPr>
        <p:spPr>
          <a:xfrm>
            <a:off x="457200" y="1600201"/>
            <a:ext cx="8229600" cy="1371600"/>
          </a:xfrm>
        </p:spPr>
        <p:txBody>
          <a:bodyPr/>
          <a:lstStyle/>
          <a:p>
            <a:pPr marL="0" indent="0">
              <a:buNone/>
            </a:pPr>
            <a:r>
              <a:rPr lang="en-US" sz="2200" dirty="0"/>
              <a:t>The amount of energy required to raise the temperature of a substance by 1 K (1 </a:t>
            </a:r>
            <a:r>
              <a:rPr lang="en-US" sz="2200" dirty="0">
                <a:ea typeface="Calibri"/>
              </a:rPr>
              <a:t>degree Celsius</a:t>
            </a:r>
            <a:r>
              <a:rPr lang="en-US" sz="2200" dirty="0" smtClean="0">
                <a:sym typeface="Symbol" pitchFamily="-104" charset="2"/>
              </a:rPr>
              <a:t>) </a:t>
            </a:r>
            <a:r>
              <a:rPr lang="en-US" sz="2200" dirty="0">
                <a:sym typeface="Symbol" pitchFamily="-104" charset="2"/>
              </a:rPr>
              <a:t>is</a:t>
            </a:r>
            <a:r>
              <a:rPr lang="en-US" sz="2200" dirty="0"/>
              <a:t> its </a:t>
            </a:r>
            <a:r>
              <a:rPr lang="en-US" sz="2200" b="1" dirty="0"/>
              <a:t>heat capacity</a:t>
            </a:r>
            <a:r>
              <a:rPr lang="en-US" sz="2200" dirty="0"/>
              <a:t>. If the amount of the substance heated is one gram, it is the </a:t>
            </a:r>
            <a:r>
              <a:rPr lang="en-US" sz="2200" b="1" dirty="0"/>
              <a:t>specific heat</a:t>
            </a:r>
            <a:r>
              <a:rPr lang="en-US" sz="2200" dirty="0"/>
              <a:t>. </a:t>
            </a:r>
            <a:r>
              <a:rPr lang="en-US" sz="2200" dirty="0" smtClean="0"/>
              <a:t>If </a:t>
            </a:r>
            <a:r>
              <a:rPr lang="en-US" sz="2200" dirty="0"/>
              <a:t>the amount is one mole, it is the </a:t>
            </a:r>
            <a:r>
              <a:rPr lang="en-US" sz="2200" b="1" dirty="0"/>
              <a:t>molar </a:t>
            </a:r>
            <a:r>
              <a:rPr lang="en-US" sz="2200" b="1" dirty="0" smtClean="0"/>
              <a:t>heat </a:t>
            </a:r>
            <a:r>
              <a:rPr lang="en-US" sz="2200" b="1" dirty="0"/>
              <a:t>capacity</a:t>
            </a:r>
            <a:r>
              <a:rPr lang="en-US" sz="2200" dirty="0" smtClean="0"/>
              <a:t>.</a:t>
            </a:r>
          </a:p>
        </p:txBody>
      </p:sp>
      <p:sp>
        <p:nvSpPr>
          <p:cNvPr id="4" name="Content Placeholder 3"/>
          <p:cNvSpPr>
            <a:spLocks noGrp="1"/>
          </p:cNvSpPr>
          <p:nvPr>
            <p:ph idx="13"/>
          </p:nvPr>
        </p:nvSpPr>
        <p:spPr>
          <a:xfrm>
            <a:off x="457200" y="3083174"/>
            <a:ext cx="8229600" cy="381000"/>
          </a:xfrm>
        </p:spPr>
        <p:txBody>
          <a:bodyPr/>
          <a:lstStyle/>
          <a:p>
            <a:pPr marL="0" indent="0">
              <a:buNone/>
            </a:pPr>
            <a:r>
              <a:rPr lang="en-US" sz="2200" b="1" dirty="0"/>
              <a:t>Table 5.2 </a:t>
            </a:r>
            <a:r>
              <a:rPr lang="en-US" sz="2200" dirty="0"/>
              <a:t>Specific Heats of Some Substances at 298 </a:t>
            </a:r>
            <a:r>
              <a:rPr lang="en-US" sz="2200" i="1" dirty="0"/>
              <a:t>K</a:t>
            </a:r>
            <a:endParaRPr lang="en-US" sz="2200" dirty="0"/>
          </a:p>
        </p:txBody>
      </p:sp>
      <p:graphicFrame>
        <p:nvGraphicFramePr>
          <p:cNvPr id="5" name="Table 4"/>
          <p:cNvGraphicFramePr>
            <a:graphicFrameLocks noGrp="1"/>
          </p:cNvGraphicFramePr>
          <p:nvPr>
            <p:extLst>
              <p:ext uri="{D42A27DB-BD31-4B8C-83A1-F6EECF244321}">
                <p14:modId xmlns:p14="http://schemas.microsoft.com/office/powerpoint/2010/main" val="2491820353"/>
              </p:ext>
            </p:extLst>
          </p:nvPr>
        </p:nvGraphicFramePr>
        <p:xfrm>
          <a:off x="457200" y="3575547"/>
          <a:ext cx="5791200" cy="2433320"/>
        </p:xfrm>
        <a:graphic>
          <a:graphicData uri="http://schemas.openxmlformats.org/drawingml/2006/table">
            <a:tbl>
              <a:tblPr firstRow="1" bandRow="1">
                <a:tableStyleId>{3B4B98B0-60AC-42C2-AFA5-B58CD77FA1E5}</a:tableStyleId>
              </a:tblPr>
              <a:tblGrid>
                <a:gridCol w="1219199">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451897">
                  <a:extLst>
                    <a:ext uri="{9D8B030D-6E8A-4147-A177-3AD203B41FA5}">
                      <a16:colId xmlns:a16="http://schemas.microsoft.com/office/drawing/2014/main" val="20002"/>
                    </a:ext>
                  </a:extLst>
                </a:gridCol>
                <a:gridCol w="1596104">
                  <a:extLst>
                    <a:ext uri="{9D8B030D-6E8A-4147-A177-3AD203B41FA5}">
                      <a16:colId xmlns:a16="http://schemas.microsoft.com/office/drawing/2014/main" val="20003"/>
                    </a:ext>
                  </a:extLst>
                </a:gridCol>
              </a:tblGrid>
              <a:tr h="370840">
                <a:tc>
                  <a:txBody>
                    <a:bodyPr/>
                    <a:lstStyle/>
                    <a:p>
                      <a:pPr algn="r"/>
                      <a:r>
                        <a:rPr lang="en-US" sz="1600" b="1" i="0" u="none" strike="noStrike" kern="1200" baseline="0" dirty="0" smtClean="0">
                          <a:solidFill>
                            <a:schemeClr val="tx1"/>
                          </a:solidFill>
                          <a:latin typeface="+mn-lt"/>
                          <a:ea typeface="+mn-ea"/>
                          <a:cs typeface="+mn-cs"/>
                        </a:rPr>
                        <a:t>Elements</a:t>
                      </a:r>
                      <a:endParaRPr lang="en-US"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bg1"/>
                          </a:solidFill>
                        </a:rPr>
                        <a:t>Blank</a:t>
                      </a:r>
                      <a:endParaRPr lang="en-US" sz="1600" dirty="0">
                        <a:solidFill>
                          <a:schemeClr val="bg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i="0" u="none" strike="noStrike" kern="1200" baseline="0" dirty="0" smtClean="0">
                          <a:solidFill>
                            <a:schemeClr val="tx1"/>
                          </a:solidFill>
                          <a:latin typeface="+mn-lt"/>
                          <a:ea typeface="+mn-ea"/>
                          <a:cs typeface="+mn-cs"/>
                        </a:rPr>
                        <a:t>Compounds</a:t>
                      </a:r>
                      <a:endParaRPr lang="en-US"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bg1"/>
                          </a:solidFill>
                        </a:rPr>
                        <a:t>Blank</a:t>
                      </a:r>
                      <a:endParaRPr lang="en-US" sz="1600" dirty="0">
                        <a:solidFill>
                          <a:schemeClr val="bg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600" b="1" i="0" u="none" strike="noStrike" kern="1200" baseline="0" dirty="0" smtClean="0">
                          <a:solidFill>
                            <a:schemeClr val="tx1"/>
                          </a:solidFill>
                          <a:latin typeface="+mn-lt"/>
                          <a:ea typeface="+mn-ea"/>
                          <a:cs typeface="+mn-cs"/>
                        </a:rPr>
                        <a:t>Substance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i="0" u="none" strike="noStrike" kern="1200" baseline="0" dirty="0" smtClean="0">
                          <a:solidFill>
                            <a:schemeClr val="tx1"/>
                          </a:solidFill>
                          <a:latin typeface="+mn-lt"/>
                          <a:ea typeface="+mn-ea"/>
                          <a:cs typeface="+mn-cs"/>
                        </a:rPr>
                        <a:t>Specific Heat (J/g-K)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i="0" u="none" strike="noStrike" kern="1200" baseline="0" dirty="0" smtClean="0">
                          <a:solidFill>
                            <a:schemeClr val="tx1"/>
                          </a:solidFill>
                          <a:latin typeface="+mn-lt"/>
                          <a:ea typeface="+mn-ea"/>
                          <a:cs typeface="+mn-cs"/>
                        </a:rPr>
                        <a:t>Substance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i="0" u="none" strike="noStrike" kern="1200" baseline="0" dirty="0" smtClean="0">
                          <a:solidFill>
                            <a:schemeClr val="tx1"/>
                          </a:solidFill>
                          <a:latin typeface="+mn-lt"/>
                          <a:ea typeface="+mn-ea"/>
                          <a:cs typeface="+mn-cs"/>
                        </a:rPr>
                        <a:t>Specific Heat (J/g-K)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1600" baseline="0" dirty="0" smtClean="0"/>
                        <a:t>N</a:t>
                      </a:r>
                      <a:r>
                        <a:rPr lang="en-US" sz="1600" baseline="-25000" dirty="0" smtClean="0"/>
                        <a:t>2</a:t>
                      </a:r>
                      <a:r>
                        <a:rPr lang="en-US" sz="1600" baseline="0" dirty="0" smtClean="0"/>
                        <a:t>(</a:t>
                      </a:r>
                      <a:r>
                        <a:rPr lang="en-US" sz="1600" i="1" baseline="0" dirty="0" smtClean="0"/>
                        <a:t>g</a:t>
                      </a:r>
                      <a:r>
                        <a:rPr lang="en-US" sz="1600" baseline="0" dirty="0" smtClean="0"/>
                        <a:t>)</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1.04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H</a:t>
                      </a:r>
                      <a:r>
                        <a:rPr lang="en-US" sz="1600" baseline="-25000" dirty="0" smtClean="0"/>
                        <a:t>2</a:t>
                      </a:r>
                      <a:r>
                        <a:rPr lang="en-US" sz="1600" dirty="0" smtClean="0"/>
                        <a:t>O(</a:t>
                      </a:r>
                      <a:r>
                        <a:rPr lang="en-US" sz="1600" i="1" dirty="0" smtClean="0"/>
                        <a:t>l</a:t>
                      </a:r>
                      <a:r>
                        <a:rPr lang="en-US" sz="1600" dirty="0" smtClean="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4.18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600" dirty="0" smtClean="0"/>
                        <a:t>Al(</a:t>
                      </a:r>
                      <a:r>
                        <a:rPr lang="en-US" sz="1600" i="1" dirty="0" smtClean="0"/>
                        <a:t>g</a:t>
                      </a:r>
                      <a:r>
                        <a:rPr lang="en-US" sz="1600" dirty="0" smtClean="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0.90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CH</a:t>
                      </a:r>
                      <a:r>
                        <a:rPr lang="en-US" sz="1600" baseline="-25000" dirty="0" smtClean="0"/>
                        <a:t>4</a:t>
                      </a:r>
                      <a:r>
                        <a:rPr lang="en-US" sz="1600" dirty="0" smtClean="0"/>
                        <a:t>(</a:t>
                      </a:r>
                      <a:r>
                        <a:rPr lang="en-US" sz="1600" i="1" dirty="0" smtClean="0"/>
                        <a:t>g</a:t>
                      </a:r>
                      <a:r>
                        <a:rPr lang="en-US" sz="1600" dirty="0" smtClean="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2.20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1600" dirty="0" smtClean="0"/>
                        <a:t>Fe(</a:t>
                      </a:r>
                      <a:r>
                        <a:rPr lang="en-US" sz="1600" i="1" dirty="0" smtClean="0"/>
                        <a:t>s</a:t>
                      </a:r>
                      <a:r>
                        <a:rPr lang="en-US" sz="1600" dirty="0" smtClean="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0.45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CO</a:t>
                      </a:r>
                      <a:r>
                        <a:rPr lang="en-US" sz="1600" baseline="-25000" dirty="0" smtClean="0"/>
                        <a:t>2</a:t>
                      </a:r>
                      <a:r>
                        <a:rPr lang="en-US" sz="1600" dirty="0" smtClean="0"/>
                        <a:t>(</a:t>
                      </a:r>
                      <a:r>
                        <a:rPr lang="en-US" sz="1600" i="1" dirty="0" smtClean="0"/>
                        <a:t>g</a:t>
                      </a:r>
                      <a:r>
                        <a:rPr lang="en-US" sz="1600" dirty="0" smtClean="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0.84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1600" dirty="0" smtClean="0"/>
                        <a:t>Hg(</a:t>
                      </a:r>
                      <a:r>
                        <a:rPr lang="en-US" sz="1600" i="1" dirty="0" smtClean="0"/>
                        <a:t>l</a:t>
                      </a:r>
                      <a:r>
                        <a:rPr lang="en-US" sz="1600" dirty="0" smtClean="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0.14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  CaCO</a:t>
                      </a:r>
                      <a:r>
                        <a:rPr lang="en-US" sz="1600" baseline="-25000" dirty="0" smtClean="0"/>
                        <a:t>3</a:t>
                      </a:r>
                      <a:r>
                        <a:rPr lang="en-US" sz="1600" dirty="0" smtClean="0"/>
                        <a:t>(</a:t>
                      </a:r>
                      <a:r>
                        <a:rPr lang="en-US" sz="1600" i="1" dirty="0" smtClean="0"/>
                        <a:t>s</a:t>
                      </a:r>
                      <a:r>
                        <a:rPr lang="en-US" sz="1600" dirty="0" smtClean="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0.82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pic>
        <p:nvPicPr>
          <p:cNvPr id="6" name="Picture 5" descr="A diagram shows 4.184 joules, 1 calorie of heat being added to 1.000 grams of liquid water at the initial temperature of 14.5 degrees C, leading to 1.000 grams of liquid water at the final temperature of 15.5 degrees 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8188" y="3513852"/>
            <a:ext cx="2384891" cy="2773018"/>
          </a:xfrm>
          <a:prstGeom prst="rect">
            <a:avLst/>
          </a:prstGeom>
        </p:spPr>
      </p:pic>
    </p:spTree>
    <p:extLst>
      <p:ext uri="{BB962C8B-B14F-4D97-AF65-F5344CB8AC3E}">
        <p14:creationId xmlns:p14="http://schemas.microsoft.com/office/powerpoint/2010/main" val="4080607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 </a:t>
            </a:r>
            <a:r>
              <a:rPr lang="en-US" dirty="0">
                <a:latin typeface="Times New Roman" panose="02020603050405020304" pitchFamily="18" charset="0"/>
              </a:rPr>
              <a:t>Constant Pressure Calorimetry</a:t>
            </a:r>
          </a:p>
        </p:txBody>
      </p:sp>
      <p:sp>
        <p:nvSpPr>
          <p:cNvPr id="7" name="Content Placeholder 6"/>
          <p:cNvSpPr>
            <a:spLocks noGrp="1"/>
          </p:cNvSpPr>
          <p:nvPr>
            <p:ph idx="1"/>
          </p:nvPr>
        </p:nvSpPr>
        <p:spPr>
          <a:xfrm>
            <a:off x="457200" y="1600200"/>
            <a:ext cx="4572000" cy="4191000"/>
          </a:xfrm>
        </p:spPr>
        <p:txBody>
          <a:bodyPr/>
          <a:lstStyle/>
          <a:p>
            <a:r>
              <a:rPr lang="en-US" sz="2200" dirty="0"/>
              <a:t>By carrying out a reaction in aqueous solution in a simple calorimeter, the heat change for the system can be found by measuring the heat change for the water in the calorimeter.</a:t>
            </a:r>
          </a:p>
          <a:p>
            <a:r>
              <a:rPr lang="en-US" sz="2200" dirty="0"/>
              <a:t>The specific heat for water is </a:t>
            </a:r>
            <a:r>
              <a:rPr lang="en-US" sz="2200" dirty="0" smtClean="0"/>
              <a:t>4.184 </a:t>
            </a:r>
            <a:r>
              <a:rPr lang="en-US" sz="2200" dirty="0"/>
              <a:t>J/g</a:t>
            </a:r>
            <a:r>
              <a:rPr lang="en-US" sz="2200" dirty="0">
                <a:ea typeface="Times New Roman" pitchFamily="-104" charset="0"/>
                <a:cs typeface="Times New Roman" pitchFamily="-104" charset="0"/>
              </a:rPr>
              <a:t>∙</a:t>
            </a:r>
            <a:r>
              <a:rPr lang="en-US" sz="2200" dirty="0"/>
              <a:t>K. </a:t>
            </a:r>
            <a:r>
              <a:rPr lang="en-US" sz="2200" dirty="0" smtClean="0"/>
              <a:t>We </a:t>
            </a:r>
            <a:r>
              <a:rPr lang="en-US" sz="2200" dirty="0"/>
              <a:t>use this value for dilute solutions.</a:t>
            </a:r>
          </a:p>
          <a:p>
            <a:r>
              <a:rPr lang="en-US" sz="2200" dirty="0"/>
              <a:t>We can calculate </a:t>
            </a:r>
            <a:r>
              <a:rPr lang="en-US" sz="2200" dirty="0">
                <a:cs typeface="Arial"/>
                <a:sym typeface="Symbol" pitchFamily="-104" charset="2"/>
              </a:rPr>
              <a:t>Δ</a:t>
            </a:r>
            <a:r>
              <a:rPr lang="en-US" sz="2200" i="1" dirty="0"/>
              <a:t>H</a:t>
            </a:r>
            <a:r>
              <a:rPr lang="en-US" sz="2200" dirty="0"/>
              <a:t> for the reaction with this equation</a:t>
            </a:r>
            <a:r>
              <a:rPr lang="en-US" sz="2200" dirty="0" smtClean="0"/>
              <a:t>:</a:t>
            </a:r>
            <a:endParaRPr lang="en-US" sz="2200" i="1" dirty="0">
              <a:sym typeface="Symbol" pitchFamily="-104" charset="2"/>
            </a:endParaRPr>
          </a:p>
        </p:txBody>
      </p:sp>
      <p:graphicFrame>
        <p:nvGraphicFramePr>
          <p:cNvPr id="8" name="Object 7" descr="Q of the solution = C of the system times m of the solution times delta T = negative q of the reaction"/>
          <p:cNvGraphicFramePr>
            <a:graphicFrameLocks noChangeAspect="1"/>
          </p:cNvGraphicFramePr>
          <p:nvPr>
            <p:extLst>
              <p:ext uri="{D42A27DB-BD31-4B8C-83A1-F6EECF244321}">
                <p14:modId xmlns:p14="http://schemas.microsoft.com/office/powerpoint/2010/main" val="2763062458"/>
              </p:ext>
            </p:extLst>
          </p:nvPr>
        </p:nvGraphicFramePr>
        <p:xfrm>
          <a:off x="1030443" y="5785671"/>
          <a:ext cx="3425514" cy="419451"/>
        </p:xfrm>
        <a:graphic>
          <a:graphicData uri="http://schemas.openxmlformats.org/presentationml/2006/ole">
            <mc:AlternateContent xmlns:mc="http://schemas.openxmlformats.org/markup-compatibility/2006">
              <mc:Choice xmlns:v="urn:schemas-microsoft-com:vml" Requires="v">
                <p:oleObj spid="_x0000_s19612" name="Equation" r:id="rId3" imgW="1866600" imgH="228600" progId="Equation.DSMT4">
                  <p:embed/>
                </p:oleObj>
              </mc:Choice>
              <mc:Fallback>
                <p:oleObj name="Equation" r:id="rId3" imgW="1866600" imgH="228600" progId="Equation.DSMT4">
                  <p:embed/>
                  <p:pic>
                    <p:nvPicPr>
                      <p:cNvPr id="0" name=""/>
                      <p:cNvPicPr/>
                      <p:nvPr/>
                    </p:nvPicPr>
                    <p:blipFill>
                      <a:blip r:embed="rId4"/>
                      <a:stretch>
                        <a:fillRect/>
                      </a:stretch>
                    </p:blipFill>
                    <p:spPr>
                      <a:xfrm>
                        <a:off x="1030443" y="5785671"/>
                        <a:ext cx="3425514" cy="419451"/>
                      </a:xfrm>
                      <a:prstGeom prst="rect">
                        <a:avLst/>
                      </a:prstGeom>
                    </p:spPr>
                  </p:pic>
                </p:oleObj>
              </mc:Fallback>
            </mc:AlternateContent>
          </a:graphicData>
        </a:graphic>
      </p:graphicFrame>
      <p:pic>
        <p:nvPicPr>
          <p:cNvPr id="9" name="Picture 8" descr="A diagram shows two Styrofoam cups nested together. The inside cup contains the reaction mixture in solution, and is covered by a cork stopper, through which a thermometer and glass stirrer are plac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7446" y="1682261"/>
            <a:ext cx="3466369" cy="4007223"/>
          </a:xfrm>
          <a:prstGeom prst="rect">
            <a:avLst/>
          </a:prstGeom>
        </p:spPr>
      </p:pic>
    </p:spTree>
    <p:extLst>
      <p:ext uri="{BB962C8B-B14F-4D97-AF65-F5344CB8AC3E}">
        <p14:creationId xmlns:p14="http://schemas.microsoft.com/office/powerpoint/2010/main" val="866320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Bomb Calorimetry </a:t>
            </a:r>
            <a:r>
              <a:rPr lang="en-US" sz="2000" b="0" dirty="0">
                <a:latin typeface="Times New Roman" panose="02020603050405020304" pitchFamily="18" charset="0"/>
              </a:rPr>
              <a:t>(1 of 2)</a:t>
            </a:r>
          </a:p>
        </p:txBody>
      </p:sp>
      <p:sp>
        <p:nvSpPr>
          <p:cNvPr id="3" name="Content Placeholder 2"/>
          <p:cNvSpPr>
            <a:spLocks noGrp="1"/>
          </p:cNvSpPr>
          <p:nvPr>
            <p:ph idx="1"/>
          </p:nvPr>
        </p:nvSpPr>
        <p:spPr>
          <a:xfrm>
            <a:off x="457200" y="1600200"/>
            <a:ext cx="4267200" cy="3429000"/>
          </a:xfrm>
        </p:spPr>
        <p:txBody>
          <a:bodyPr/>
          <a:lstStyle/>
          <a:p>
            <a:r>
              <a:rPr lang="en-US" sz="2600" dirty="0"/>
              <a:t>Reactions can be carried out in a sealed “bomb</a:t>
            </a:r>
            <a:r>
              <a:rPr lang="en-US" sz="2600" dirty="0" smtClean="0"/>
              <a:t>” such </a:t>
            </a:r>
            <a:r>
              <a:rPr lang="en-US" sz="2600" dirty="0"/>
              <a:t>as this one.</a:t>
            </a:r>
          </a:p>
          <a:p>
            <a:r>
              <a:rPr lang="en-US" sz="2600" dirty="0"/>
              <a:t>The heat absorbed (or released) by the water is </a:t>
            </a:r>
            <a:r>
              <a:rPr lang="en-US" sz="2600" dirty="0" smtClean="0"/>
              <a:t>a </a:t>
            </a:r>
            <a:r>
              <a:rPr lang="en-US" sz="2600" dirty="0"/>
              <a:t>very good approximation of the enthalpy change for the reaction</a:t>
            </a:r>
            <a:r>
              <a:rPr lang="en-US" sz="2600" dirty="0" smtClean="0"/>
              <a:t>.</a:t>
            </a:r>
          </a:p>
          <a:p>
            <a:r>
              <a:rPr lang="en-US" sz="2600" i="1" dirty="0" smtClean="0"/>
              <a:t> </a:t>
            </a:r>
            <a:endParaRPr lang="en-US" sz="2600" dirty="0"/>
          </a:p>
        </p:txBody>
      </p:sp>
      <p:graphicFrame>
        <p:nvGraphicFramePr>
          <p:cNvPr id="5" name="Object 4" descr="Q of the reaction = negative C of the calorimetry times delta T"/>
          <p:cNvGraphicFramePr>
            <a:graphicFrameLocks noChangeAspect="1"/>
          </p:cNvGraphicFramePr>
          <p:nvPr>
            <p:extLst>
              <p:ext uri="{D42A27DB-BD31-4B8C-83A1-F6EECF244321}">
                <p14:modId xmlns:p14="http://schemas.microsoft.com/office/powerpoint/2010/main" val="1661807256"/>
              </p:ext>
            </p:extLst>
          </p:nvPr>
        </p:nvGraphicFramePr>
        <p:xfrm>
          <a:off x="685800" y="5088798"/>
          <a:ext cx="2545407" cy="539028"/>
        </p:xfrm>
        <a:graphic>
          <a:graphicData uri="http://schemas.openxmlformats.org/presentationml/2006/ole">
            <mc:AlternateContent xmlns:mc="http://schemas.openxmlformats.org/markup-compatibility/2006">
              <mc:Choice xmlns:v="urn:schemas-microsoft-com:vml" Requires="v">
                <p:oleObj spid="_x0000_s43037" name="Equation" r:id="rId3" imgW="1079280" imgH="228600" progId="Equation.DSMT4">
                  <p:embed/>
                </p:oleObj>
              </mc:Choice>
              <mc:Fallback>
                <p:oleObj name="Equation" r:id="rId3" imgW="1079280" imgH="228600" progId="Equation.DSMT4">
                  <p:embed/>
                  <p:pic>
                    <p:nvPicPr>
                      <p:cNvPr id="0" name=""/>
                      <p:cNvPicPr/>
                      <p:nvPr/>
                    </p:nvPicPr>
                    <p:blipFill>
                      <a:blip r:embed="rId4"/>
                      <a:stretch>
                        <a:fillRect/>
                      </a:stretch>
                    </p:blipFill>
                    <p:spPr>
                      <a:xfrm>
                        <a:off x="685800" y="5088798"/>
                        <a:ext cx="2545407" cy="539028"/>
                      </a:xfrm>
                      <a:prstGeom prst="rect">
                        <a:avLst/>
                      </a:prstGeom>
                    </p:spPr>
                  </p:pic>
                </p:oleObj>
              </mc:Fallback>
            </mc:AlternateContent>
          </a:graphicData>
        </a:graphic>
      </p:graphicFrame>
      <p:pic>
        <p:nvPicPr>
          <p:cNvPr id="4" name="Picture 3" descr="A diagram shows an insulated container filled with water, inside of which is the reaction chamber, bomb, containing the sample. Sample ignitions wires, positive and negative, reach into the bomb, while a stirrer and thermometer reach into the insulated containe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3652" y="1751553"/>
            <a:ext cx="3624076" cy="4210676"/>
          </a:xfrm>
          <a:prstGeom prst="rect">
            <a:avLst/>
          </a:prstGeom>
        </p:spPr>
      </p:pic>
    </p:spTree>
    <p:extLst>
      <p:ext uri="{BB962C8B-B14F-4D97-AF65-F5344CB8AC3E}">
        <p14:creationId xmlns:p14="http://schemas.microsoft.com/office/powerpoint/2010/main" val="2872610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Bomb Calorimetry </a:t>
            </a:r>
            <a:r>
              <a:rPr lang="en-US" sz="2000" b="0" dirty="0">
                <a:latin typeface="Times New Roman" panose="02020603050405020304" pitchFamily="18" charset="0"/>
              </a:rPr>
              <a:t>(2 of 2)</a:t>
            </a:r>
          </a:p>
        </p:txBody>
      </p:sp>
      <p:sp>
        <p:nvSpPr>
          <p:cNvPr id="3" name="Content Placeholder 2"/>
          <p:cNvSpPr>
            <a:spLocks noGrp="1"/>
          </p:cNvSpPr>
          <p:nvPr>
            <p:ph idx="1"/>
          </p:nvPr>
        </p:nvSpPr>
        <p:spPr>
          <a:xfrm>
            <a:off x="457200" y="1600201"/>
            <a:ext cx="4191000" cy="2057400"/>
          </a:xfrm>
        </p:spPr>
        <p:txBody>
          <a:bodyPr/>
          <a:lstStyle/>
          <a:p>
            <a:r>
              <a:rPr lang="en-US" sz="2600" dirty="0"/>
              <a:t>Because the volume in the bomb calorimeter is constant, what is measured is really the change in internal energy, </a:t>
            </a:r>
            <a:endParaRPr lang="en-US" sz="2600" dirty="0" smtClean="0"/>
          </a:p>
        </p:txBody>
      </p:sp>
      <p:graphicFrame>
        <p:nvGraphicFramePr>
          <p:cNvPr id="5" name="Object 4" descr="Delta E, not Delta H."/>
          <p:cNvGraphicFramePr>
            <a:graphicFrameLocks noChangeAspect="1"/>
          </p:cNvGraphicFramePr>
          <p:nvPr>
            <p:extLst>
              <p:ext uri="{D42A27DB-BD31-4B8C-83A1-F6EECF244321}">
                <p14:modId xmlns:p14="http://schemas.microsoft.com/office/powerpoint/2010/main" val="3613156968"/>
              </p:ext>
            </p:extLst>
          </p:nvPr>
        </p:nvGraphicFramePr>
        <p:xfrm>
          <a:off x="675640" y="3642361"/>
          <a:ext cx="1824038" cy="407987"/>
        </p:xfrm>
        <a:graphic>
          <a:graphicData uri="http://schemas.openxmlformats.org/presentationml/2006/ole">
            <mc:AlternateContent xmlns:mc="http://schemas.openxmlformats.org/markup-compatibility/2006">
              <mc:Choice xmlns:v="urn:schemas-microsoft-com:vml" Requires="v">
                <p:oleObj spid="_x0000_s42015" name="Equation" r:id="rId3" imgW="850680" imgH="190440" progId="Equation.DSMT4">
                  <p:embed/>
                </p:oleObj>
              </mc:Choice>
              <mc:Fallback>
                <p:oleObj name="Equation" r:id="rId3" imgW="850680" imgH="190440" progId="Equation.DSMT4">
                  <p:embed/>
                  <p:pic>
                    <p:nvPicPr>
                      <p:cNvPr id="5" name="Object 4"/>
                      <p:cNvPicPr/>
                      <p:nvPr/>
                    </p:nvPicPr>
                    <p:blipFill>
                      <a:blip r:embed="rId4"/>
                      <a:stretch>
                        <a:fillRect/>
                      </a:stretch>
                    </p:blipFill>
                    <p:spPr>
                      <a:xfrm>
                        <a:off x="675640" y="3642361"/>
                        <a:ext cx="1824038" cy="407987"/>
                      </a:xfrm>
                      <a:prstGeom prst="rect">
                        <a:avLst/>
                      </a:prstGeom>
                    </p:spPr>
                  </p:pic>
                </p:oleObj>
              </mc:Fallback>
            </mc:AlternateContent>
          </a:graphicData>
        </a:graphic>
      </p:graphicFrame>
      <p:sp>
        <p:nvSpPr>
          <p:cNvPr id="6" name="Content Placeholder 5"/>
          <p:cNvSpPr>
            <a:spLocks noGrp="1"/>
          </p:cNvSpPr>
          <p:nvPr>
            <p:ph idx="13"/>
          </p:nvPr>
        </p:nvSpPr>
        <p:spPr>
          <a:xfrm>
            <a:off x="457200" y="4191000"/>
            <a:ext cx="4191000" cy="1280161"/>
          </a:xfrm>
        </p:spPr>
        <p:txBody>
          <a:bodyPr/>
          <a:lstStyle/>
          <a:p>
            <a:r>
              <a:rPr lang="en-US" sz="2400" dirty="0"/>
              <a:t>For most reactions, the difference is very small</a:t>
            </a:r>
            <a:r>
              <a:rPr lang="en-US" sz="2400" dirty="0" smtClean="0"/>
              <a:t>.</a:t>
            </a:r>
            <a:endParaRPr lang="en-US" sz="2400" dirty="0"/>
          </a:p>
        </p:txBody>
      </p:sp>
      <p:pic>
        <p:nvPicPr>
          <p:cNvPr id="4" name="Picture 3" descr="A diagram shows an insulated container filled with water, inside of which is the reaction chamber, bomb, containing the sample. Sample ignitions wires, positive and negative, reach into the bomb, while a stirrer and thermometer reach into the insulated containe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1741016"/>
            <a:ext cx="3624076" cy="4210676"/>
          </a:xfrm>
          <a:prstGeom prst="rect">
            <a:avLst/>
          </a:prstGeom>
        </p:spPr>
      </p:pic>
    </p:spTree>
    <p:extLst>
      <p:ext uri="{BB962C8B-B14F-4D97-AF65-F5344CB8AC3E}">
        <p14:creationId xmlns:p14="http://schemas.microsoft.com/office/powerpoint/2010/main" val="1420885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Hess’s Law </a:t>
            </a:r>
            <a:r>
              <a:rPr lang="en-US" sz="2000" b="0" dirty="0">
                <a:latin typeface="Times New Roman" panose="02020603050405020304" pitchFamily="18" charset="0"/>
              </a:rPr>
              <a:t>(1 of 2)</a:t>
            </a:r>
          </a:p>
        </p:txBody>
      </p:sp>
      <p:sp>
        <p:nvSpPr>
          <p:cNvPr id="3" name="Content Placeholder 2"/>
          <p:cNvSpPr>
            <a:spLocks noGrp="1"/>
          </p:cNvSpPr>
          <p:nvPr>
            <p:ph idx="1"/>
          </p:nvPr>
        </p:nvSpPr>
        <p:spPr>
          <a:xfrm>
            <a:off x="457200" y="1600200"/>
            <a:ext cx="8229600" cy="2590800"/>
          </a:xfrm>
        </p:spPr>
        <p:txBody>
          <a:bodyPr/>
          <a:lstStyle/>
          <a:p>
            <a:pPr>
              <a:buFont typeface="Arial"/>
              <a:buChar char="•"/>
            </a:pPr>
            <a:r>
              <a:rPr lang="en-US" sz="2600" dirty="0">
                <a:cs typeface="Arial"/>
                <a:sym typeface="Symbol" pitchFamily="-104" charset="2"/>
              </a:rPr>
              <a:t>Δ</a:t>
            </a:r>
            <a:r>
              <a:rPr lang="en-US" sz="2600" i="1" dirty="0"/>
              <a:t>H</a:t>
            </a:r>
            <a:r>
              <a:rPr lang="en-US" sz="2600" dirty="0"/>
              <a:t> is well known for many reactions, and it is inconvenient to measure </a:t>
            </a:r>
            <a:r>
              <a:rPr lang="en-US" sz="2600" dirty="0">
                <a:cs typeface="Arial"/>
                <a:sym typeface="Symbol" pitchFamily="-104" charset="2"/>
              </a:rPr>
              <a:t>Δ</a:t>
            </a:r>
            <a:r>
              <a:rPr lang="en-US" sz="2600" i="1" dirty="0"/>
              <a:t>H</a:t>
            </a:r>
            <a:r>
              <a:rPr lang="en-US" sz="2600" dirty="0"/>
              <a:t> for every reaction in which we are interested.</a:t>
            </a:r>
          </a:p>
          <a:p>
            <a:r>
              <a:rPr lang="en-US" sz="2600" dirty="0"/>
              <a:t>However, we can calculate </a:t>
            </a:r>
            <a:r>
              <a:rPr lang="en-US" sz="2600" dirty="0">
                <a:cs typeface="Arial"/>
                <a:sym typeface="Symbol" pitchFamily="-104" charset="2"/>
              </a:rPr>
              <a:t>Δ</a:t>
            </a:r>
            <a:r>
              <a:rPr lang="en-US" sz="2600" i="1" dirty="0"/>
              <a:t>H</a:t>
            </a:r>
            <a:r>
              <a:rPr lang="en-US" sz="2600" dirty="0"/>
              <a:t> using published </a:t>
            </a:r>
            <a:r>
              <a:rPr lang="en-US" sz="2600" dirty="0">
                <a:cs typeface="Arial"/>
                <a:sym typeface="Symbol" pitchFamily="-104" charset="2"/>
              </a:rPr>
              <a:t>Δ</a:t>
            </a:r>
            <a:r>
              <a:rPr lang="en-US" sz="2600" i="1" dirty="0"/>
              <a:t>H</a:t>
            </a:r>
            <a:r>
              <a:rPr lang="en-US" sz="2600" dirty="0"/>
              <a:t> values and the properties of enthalpy.</a:t>
            </a:r>
          </a:p>
        </p:txBody>
      </p:sp>
    </p:spTree>
    <p:extLst>
      <p:ext uri="{BB962C8B-B14F-4D97-AF65-F5344CB8AC3E}">
        <p14:creationId xmlns:p14="http://schemas.microsoft.com/office/powerpoint/2010/main" val="1546516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Hess’s Law </a:t>
            </a:r>
            <a:r>
              <a:rPr lang="en-US" sz="2000" b="0" dirty="0">
                <a:latin typeface="Times New Roman" panose="02020603050405020304" pitchFamily="18" charset="0"/>
              </a:rPr>
              <a:t>(2 of 2)</a:t>
            </a:r>
          </a:p>
        </p:txBody>
      </p:sp>
      <p:sp>
        <p:nvSpPr>
          <p:cNvPr id="3" name="Content Placeholder 2"/>
          <p:cNvSpPr>
            <a:spLocks noGrp="1"/>
          </p:cNvSpPr>
          <p:nvPr>
            <p:ph idx="1"/>
          </p:nvPr>
        </p:nvSpPr>
        <p:spPr>
          <a:xfrm>
            <a:off x="457200" y="1600200"/>
            <a:ext cx="8229600" cy="2209800"/>
          </a:xfrm>
        </p:spPr>
        <p:txBody>
          <a:bodyPr/>
          <a:lstStyle/>
          <a:p>
            <a:r>
              <a:rPr lang="en-US" sz="2200" dirty="0"/>
              <a:t>Hess’s law: If a reaction is carried out in a series of steps, </a:t>
            </a:r>
            <a:r>
              <a:rPr lang="en-US" sz="2200" dirty="0">
                <a:cs typeface="Arial"/>
                <a:sym typeface="Symbol" pitchFamily="-104" charset="2"/>
              </a:rPr>
              <a:t>Δ</a:t>
            </a:r>
            <a:r>
              <a:rPr lang="en-US" sz="2200" i="1" dirty="0"/>
              <a:t>H</a:t>
            </a:r>
            <a:r>
              <a:rPr lang="en-US" sz="2200" dirty="0"/>
              <a:t> for the overall reaction equals the sum of the enthalpy changes for the individual steps.</a:t>
            </a:r>
          </a:p>
          <a:p>
            <a:r>
              <a:rPr lang="en-US" sz="2200" dirty="0"/>
              <a:t>Because </a:t>
            </a:r>
            <a:r>
              <a:rPr lang="en-US" sz="2200" i="1" dirty="0"/>
              <a:t>H</a:t>
            </a:r>
            <a:r>
              <a:rPr lang="en-US" sz="2200" dirty="0"/>
              <a:t> is a state function, for a particular set of reactants and products, </a:t>
            </a:r>
            <a:r>
              <a:rPr lang="en-US" sz="2200" dirty="0">
                <a:cs typeface="Arial"/>
                <a:sym typeface="Symbol" pitchFamily="-104" charset="2"/>
              </a:rPr>
              <a:t>Δ</a:t>
            </a:r>
            <a:r>
              <a:rPr lang="en-US" sz="2200" i="1" dirty="0"/>
              <a:t>H</a:t>
            </a:r>
            <a:r>
              <a:rPr lang="en-US" sz="2200" dirty="0"/>
              <a:t> is the same whether the reaction takes place in one step or in a series of steps.</a:t>
            </a:r>
          </a:p>
        </p:txBody>
      </p:sp>
      <p:pic>
        <p:nvPicPr>
          <p:cNvPr id="4" name="Picture 3" descr="An enthalpy diagram shows that the overall one-step reaction has the same enthalpy change as the combination of the two intermediary steps. The overall reaction is as follows: C H 4, gas, plus 2 O 2, gas, yields C O 2, gas, plus 2 H 2 O, liquid. The enthalpy change from the reactants to the products is negative 890 kilojoules. The diagram also shows the enthalpy changes in two steps. The enthalpy change from the reactants to C O 2, gas, plus 2 H 2 O, gas, is negative 802 kilojoules, and the enthalpy change from these to the products is negative 88 kilojou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0823" y="3860977"/>
            <a:ext cx="3217286" cy="2551845"/>
          </a:xfrm>
          <a:prstGeom prst="rect">
            <a:avLst/>
          </a:prstGeom>
        </p:spPr>
      </p:pic>
    </p:spTree>
    <p:extLst>
      <p:ext uri="{BB962C8B-B14F-4D97-AF65-F5344CB8AC3E}">
        <p14:creationId xmlns:p14="http://schemas.microsoft.com/office/powerpoint/2010/main" val="2964079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Enthalpies of Formation</a:t>
            </a:r>
          </a:p>
        </p:txBody>
      </p:sp>
      <p:sp>
        <p:nvSpPr>
          <p:cNvPr id="3" name="Content Placeholder 2"/>
          <p:cNvSpPr>
            <a:spLocks noGrp="1"/>
          </p:cNvSpPr>
          <p:nvPr>
            <p:ph idx="1"/>
          </p:nvPr>
        </p:nvSpPr>
        <p:spPr>
          <a:xfrm>
            <a:off x="457200" y="1600200"/>
            <a:ext cx="8229600" cy="1828800"/>
          </a:xfrm>
        </p:spPr>
        <p:txBody>
          <a:bodyPr/>
          <a:lstStyle/>
          <a:p>
            <a:pPr marL="0" indent="0">
              <a:buNone/>
            </a:pPr>
            <a:r>
              <a:rPr lang="en-US" sz="2600" dirty="0" smtClean="0"/>
              <a:t>An </a:t>
            </a:r>
            <a:r>
              <a:rPr lang="en-US" sz="2600" b="1" dirty="0"/>
              <a:t>enthalpy of formation</a:t>
            </a:r>
            <a:r>
              <a:rPr lang="en-US" sz="2600" dirty="0"/>
              <a:t>, </a:t>
            </a:r>
            <a:r>
              <a:rPr lang="en-US" sz="2600" dirty="0">
                <a:cs typeface="Arial"/>
                <a:sym typeface="Symbol" pitchFamily="-104" charset="2"/>
              </a:rPr>
              <a:t>Δ</a:t>
            </a:r>
            <a:r>
              <a:rPr lang="en-US" sz="2600" i="1" dirty="0"/>
              <a:t>H</a:t>
            </a:r>
            <a:r>
              <a:rPr lang="en-US" sz="2600" i="1" baseline="-25000" dirty="0"/>
              <a:t>f</a:t>
            </a:r>
            <a:r>
              <a:rPr lang="en-US" sz="2600" dirty="0"/>
              <a:t>, is defined as the enthalpy change for the reaction in which a compound is made from its constituent elements in their elemental forms.</a:t>
            </a:r>
          </a:p>
        </p:txBody>
      </p:sp>
    </p:spTree>
    <p:extLst>
      <p:ext uri="{BB962C8B-B14F-4D97-AF65-F5344CB8AC3E}">
        <p14:creationId xmlns:p14="http://schemas.microsoft.com/office/powerpoint/2010/main" val="1397276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dirty="0">
                <a:latin typeface="Times New Roman" panose="02020603050405020304" pitchFamily="18" charset="0"/>
              </a:rPr>
              <a:t>Standard Enthalpies of Formation </a:t>
            </a:r>
            <a:r>
              <a:rPr lang="en-US" sz="2000" b="0" dirty="0">
                <a:latin typeface="Times New Roman" panose="02020603050405020304" pitchFamily="18" charset="0"/>
              </a:rPr>
              <a:t>(1 of 2)</a:t>
            </a:r>
          </a:p>
        </p:txBody>
      </p:sp>
      <p:sp>
        <p:nvSpPr>
          <p:cNvPr id="3" name="Content Placeholder 2"/>
          <p:cNvSpPr>
            <a:spLocks noGrp="1"/>
          </p:cNvSpPr>
          <p:nvPr>
            <p:ph idx="1"/>
          </p:nvPr>
        </p:nvSpPr>
        <p:spPr>
          <a:xfrm>
            <a:off x="457200" y="1600200"/>
            <a:ext cx="8229600" cy="1524000"/>
          </a:xfrm>
        </p:spPr>
        <p:txBody>
          <a:bodyPr/>
          <a:lstStyle/>
          <a:p>
            <a:pPr marL="0" indent="0">
              <a:buNone/>
            </a:pPr>
            <a:r>
              <a:rPr lang="en-US" sz="2600" dirty="0" smtClean="0"/>
              <a:t>Standard </a:t>
            </a:r>
            <a:r>
              <a:rPr lang="en-US" sz="2600" dirty="0"/>
              <a:t>enthalpies of formation, </a:t>
            </a:r>
            <a:r>
              <a:rPr lang="en-US" sz="2600" dirty="0">
                <a:cs typeface="Arial"/>
                <a:sym typeface="Symbol" pitchFamily="-104" charset="2"/>
              </a:rPr>
              <a:t>Δ</a:t>
            </a:r>
            <a:r>
              <a:rPr lang="en-US" sz="2600" dirty="0"/>
              <a:t>H</a:t>
            </a:r>
            <a:r>
              <a:rPr lang="en-US" sz="2600" baseline="-25000" dirty="0"/>
              <a:t>f</a:t>
            </a:r>
            <a:r>
              <a:rPr lang="en-US" sz="2600" dirty="0">
                <a:ea typeface="Calibri"/>
              </a:rPr>
              <a:t>°</a:t>
            </a:r>
            <a:r>
              <a:rPr lang="en-US" sz="2600" dirty="0">
                <a:ea typeface="Arial" pitchFamily="-104" charset="0"/>
                <a:cs typeface="Arial" pitchFamily="-104" charset="0"/>
              </a:rPr>
              <a:t>,</a:t>
            </a:r>
            <a:r>
              <a:rPr lang="en-US" sz="2600" dirty="0"/>
              <a:t> </a:t>
            </a:r>
            <a:r>
              <a:rPr lang="en-US" sz="2600" dirty="0">
                <a:sym typeface="Symbol" pitchFamily="-104" charset="2"/>
              </a:rPr>
              <a:t>are measured under standard conditions (25 </a:t>
            </a:r>
            <a:r>
              <a:rPr lang="en-US" sz="2600" dirty="0" smtClean="0">
                <a:ea typeface="Calibri"/>
              </a:rPr>
              <a:t>°</a:t>
            </a:r>
            <a:r>
              <a:rPr lang="en-US" sz="2600" dirty="0" smtClean="0">
                <a:sym typeface="Symbol" pitchFamily="-104" charset="2"/>
              </a:rPr>
              <a:t>C </a:t>
            </a:r>
            <a:r>
              <a:rPr lang="en-US" sz="2600" dirty="0">
                <a:sym typeface="Symbol" pitchFamily="-104" charset="2"/>
              </a:rPr>
              <a:t>and 1.00 atm pressure).</a:t>
            </a:r>
            <a:endParaRPr lang="en-US" sz="2600" dirty="0"/>
          </a:p>
        </p:txBody>
      </p:sp>
    </p:spTree>
    <p:extLst>
      <p:ext uri="{BB962C8B-B14F-4D97-AF65-F5344CB8AC3E}">
        <p14:creationId xmlns:p14="http://schemas.microsoft.com/office/powerpoint/2010/main" val="2891354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05800" cy="1097280"/>
          </a:xfrm>
        </p:spPr>
        <p:txBody>
          <a:bodyPr/>
          <a:lstStyle/>
          <a:p>
            <a:r>
              <a:rPr lang="en-US" dirty="0">
                <a:latin typeface="Times New Roman" panose="02020603050405020304" pitchFamily="18" charset="0"/>
              </a:rPr>
              <a:t>Standard Enthalpies of Formation </a:t>
            </a:r>
            <a:r>
              <a:rPr lang="en-US" sz="2000" b="0" dirty="0">
                <a:latin typeface="Times New Roman" panose="02020603050405020304" pitchFamily="18" charset="0"/>
              </a:rPr>
              <a:t>(2 of 2)</a:t>
            </a:r>
          </a:p>
        </p:txBody>
      </p:sp>
      <p:sp>
        <p:nvSpPr>
          <p:cNvPr id="4" name="Content Placeholder 3"/>
          <p:cNvSpPr>
            <a:spLocks noGrp="1"/>
          </p:cNvSpPr>
          <p:nvPr>
            <p:ph idx="1"/>
          </p:nvPr>
        </p:nvSpPr>
        <p:spPr>
          <a:xfrm>
            <a:off x="457200" y="1600200"/>
            <a:ext cx="5638800" cy="381000"/>
          </a:xfrm>
        </p:spPr>
        <p:txBody>
          <a:bodyPr/>
          <a:lstStyle/>
          <a:p>
            <a:pPr marL="0" indent="0">
              <a:buNone/>
            </a:pPr>
            <a:r>
              <a:rPr lang="en-US" sz="2200" b="1" dirty="0"/>
              <a:t>Table 5.3 </a:t>
            </a:r>
            <a:r>
              <a:rPr lang="en-US" sz="2200" dirty="0"/>
              <a:t>Standard Enthalpies of Formation, </a:t>
            </a:r>
          </a:p>
        </p:txBody>
      </p:sp>
      <p:graphicFrame>
        <p:nvGraphicFramePr>
          <p:cNvPr id="3" name="Object 2" descr="delta H naught of f, at 298 Kelvin"/>
          <p:cNvGraphicFramePr>
            <a:graphicFrameLocks noChangeAspect="1"/>
          </p:cNvGraphicFramePr>
          <p:nvPr>
            <p:extLst>
              <p:ext uri="{D42A27DB-BD31-4B8C-83A1-F6EECF244321}">
                <p14:modId xmlns:p14="http://schemas.microsoft.com/office/powerpoint/2010/main" val="1140804265"/>
              </p:ext>
            </p:extLst>
          </p:nvPr>
        </p:nvGraphicFramePr>
        <p:xfrm>
          <a:off x="6019800" y="1592584"/>
          <a:ext cx="1595372" cy="388616"/>
        </p:xfrm>
        <a:graphic>
          <a:graphicData uri="http://schemas.openxmlformats.org/presentationml/2006/ole">
            <mc:AlternateContent xmlns:mc="http://schemas.openxmlformats.org/markup-compatibility/2006">
              <mc:Choice xmlns:v="urn:schemas-microsoft-com:vml" Requires="v">
                <p:oleObj spid="_x0000_s44037" name="Equation" r:id="rId4" imgW="990360" imgH="241200" progId="Equation.DSMT4">
                  <p:embed/>
                </p:oleObj>
              </mc:Choice>
              <mc:Fallback>
                <p:oleObj name="Equation" r:id="rId4" imgW="990360" imgH="241200" progId="Equation.DSMT4">
                  <p:embed/>
                  <p:pic>
                    <p:nvPicPr>
                      <p:cNvPr id="0" name=""/>
                      <p:cNvPicPr/>
                      <p:nvPr/>
                    </p:nvPicPr>
                    <p:blipFill>
                      <a:blip r:embed="rId5"/>
                      <a:stretch>
                        <a:fillRect/>
                      </a:stretch>
                    </p:blipFill>
                    <p:spPr>
                      <a:xfrm>
                        <a:off x="6019800" y="1592584"/>
                        <a:ext cx="1595372" cy="388616"/>
                      </a:xfrm>
                      <a:prstGeom prst="rect">
                        <a:avLst/>
                      </a:prstGeom>
                    </p:spPr>
                  </p:pic>
                </p:oleObj>
              </mc:Fallback>
            </mc:AlternateContent>
          </a:graphicData>
        </a:graphic>
      </p:graphicFrame>
      <p:pic>
        <p:nvPicPr>
          <p:cNvPr id="6" name="Picture 5" descr="A table. The table has 26 rows and 3 columns. The columns have the following headings from left to right. Substance, formula, and delta H naught of f in kilojoules per mole. The row entries are as follows. Row 1. Substance, acetylene. Formula, C 2 H 2, gas. Delta H naught of f, 226.7. Row 2. Substance, ammonia. Formula, N H 3, gas. Delta H naught of f, negative 46.19. Row 3. Substance, benzene. Formula, C 6 H 6, liquid. Delta H naught of f, 49.0. Row 4. Substance, calcium carbonate. Formula, C ay C O 3, solid. Delta H naught of f, negative 1207.1. Row 5. Substance, calcium oxide. Formula, C ay O, solid. Delta H naught of f, negative 635.5. Row 6. Substance, carbon dioxide. Formula, C O 2, gas. Delta H naught of f, negative 393.5. Row 7. Substance, carbon monoxide. Formula, C O, gas. Delta H naught of f, negative 110.5. Row 8. Substance, diamond. Formula, C, solid. Delta H naught of f, 1.88. Row 9. Substance, ethane. Formula, C 2 H 6, gas. Delta H naught of f, negative 84.68. Row 10. Substance, ethanol. Formula, C 2 H 5 O H, liquid. Delta H naught of f, negative 277.7. Row 11. Substance, ethylene. Formula, C 2 H 4, gas. Delta H naught of f, 52.30. Row 12. Substance, glucose. Formula, C 6 H 12 O 6, solid. Delta H naught of f, negative 1273. Row 13. Substance, hydrogen bromide. Formula, H B r, gas. Delta H naught of f, negative 36.23. Row 14. Substance, hydrogen chloride. Formula, H C l, gas. Delta H naught of f, negative 92.30. Row 15. Substance, hydrogen fluoride. Formula, H F, gas. Delta H naught of f, negative 268.60. Row 16. Substance, hydrogen iodide. Formula, H I, gas. Delta H naught of f, 25.9. Row 17. Substance, methane. Formula, C H 4, gas. Delta H naught of f, negative 74.80. Row 18. Substance, methanol. Formula, C H 3 O H, liquid. Delta H naught of f, negative 238.6. Row 19. Substance, propane. Formula, C 3 H 8, gas. Delta H naught of f, negative 103.85. Row 20. Substance, silver chloride. Formula, Ay g C l, solid. Delta H naught of f, negative 127.0. Row 21. Substance, sodium bicarbonate. Formula, N ay H C O 3, solid. Delta H naught of f, negative 947.7. Row 22. Substance, sodium carbonate. Formula, N ay 2 C O 3, solid. Delta H naught of f, negative 1130.9. Row 23. Substance, sodium chloride. Formula, N ay C l, solid. Delta H naught of f, negative 410.9. Row 24. Substance, sucrose. Formula, C 12 H 22 O 11, solid. Delta H naught of f, negative 2221. Row 25. Substance, water. Formula, H 2 O, liquid. Delta H naught of f, negative 285.8. Row 26. Substance, water vapor. Formula, H 2 O, gas. Delta H naught of f, negative 24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273" y="2133600"/>
            <a:ext cx="8312727" cy="4129198"/>
          </a:xfrm>
          <a:prstGeom prst="rect">
            <a:avLst/>
          </a:prstGeom>
        </p:spPr>
      </p:pic>
    </p:spTree>
    <p:extLst>
      <p:ext uri="{BB962C8B-B14F-4D97-AF65-F5344CB8AC3E}">
        <p14:creationId xmlns:p14="http://schemas.microsoft.com/office/powerpoint/2010/main" val="4245656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Calculation of </a:t>
            </a:r>
            <a:r>
              <a:rPr lang="en-US" dirty="0">
                <a:latin typeface="Times New Roman" panose="02020603050405020304" pitchFamily="18" charset="0"/>
                <a:sym typeface="Symbol" pitchFamily="-104" charset="2"/>
              </a:rPr>
              <a:t>Δ</a:t>
            </a:r>
            <a:r>
              <a:rPr lang="en-US" dirty="0">
                <a:latin typeface="Times New Roman" panose="02020603050405020304" pitchFamily="18" charset="0"/>
              </a:rPr>
              <a:t>H </a:t>
            </a:r>
            <a:r>
              <a:rPr lang="en-US" sz="2000" b="0" dirty="0" smtClean="0">
                <a:latin typeface="Times New Roman" panose="02020603050405020304" pitchFamily="18" charset="0"/>
              </a:rPr>
              <a:t>(1 of 6)</a:t>
            </a:r>
            <a:endParaRPr lang="en-US" sz="2000" b="0" dirty="0">
              <a:latin typeface="Times New Roman" panose="02020603050405020304" pitchFamily="18" charset="0"/>
            </a:endParaRPr>
          </a:p>
        </p:txBody>
      </p:sp>
      <p:graphicFrame>
        <p:nvGraphicFramePr>
          <p:cNvPr id="4" name="Object 3" descr="C 3 H 8, gas, plus 5 O 2, gas, yields 3 C O 2, gas, plus 4 H 2 O, liquid"/>
          <p:cNvGraphicFramePr>
            <a:graphicFrameLocks noChangeAspect="1"/>
          </p:cNvGraphicFramePr>
          <p:nvPr>
            <p:extLst>
              <p:ext uri="{D42A27DB-BD31-4B8C-83A1-F6EECF244321}">
                <p14:modId xmlns:p14="http://schemas.microsoft.com/office/powerpoint/2010/main" val="879330573"/>
              </p:ext>
            </p:extLst>
          </p:nvPr>
        </p:nvGraphicFramePr>
        <p:xfrm>
          <a:off x="1569031" y="1938611"/>
          <a:ext cx="6005939" cy="486969"/>
        </p:xfrm>
        <a:graphic>
          <a:graphicData uri="http://schemas.openxmlformats.org/presentationml/2006/ole">
            <mc:AlternateContent xmlns:mc="http://schemas.openxmlformats.org/markup-compatibility/2006">
              <mc:Choice xmlns:v="urn:schemas-microsoft-com:vml" Requires="v">
                <p:oleObj spid="_x0000_s20750" name="Equation" r:id="rId3" imgW="2819160" imgH="228600" progId="Equation.DSMT4">
                  <p:embed/>
                </p:oleObj>
              </mc:Choice>
              <mc:Fallback>
                <p:oleObj name="Equation" r:id="rId3" imgW="2819160" imgH="228600" progId="Equation.DSMT4">
                  <p:embed/>
                  <p:pic>
                    <p:nvPicPr>
                      <p:cNvPr id="0" name=""/>
                      <p:cNvPicPr/>
                      <p:nvPr/>
                    </p:nvPicPr>
                    <p:blipFill>
                      <a:blip r:embed="rId4"/>
                      <a:stretch>
                        <a:fillRect/>
                      </a:stretch>
                    </p:blipFill>
                    <p:spPr>
                      <a:xfrm>
                        <a:off x="1569031" y="1938611"/>
                        <a:ext cx="6005939" cy="486969"/>
                      </a:xfrm>
                      <a:prstGeom prst="rect">
                        <a:avLst/>
                      </a:prstGeom>
                    </p:spPr>
                  </p:pic>
                </p:oleObj>
              </mc:Fallback>
            </mc:AlternateContent>
          </a:graphicData>
        </a:graphic>
      </p:graphicFrame>
      <p:sp>
        <p:nvSpPr>
          <p:cNvPr id="3" name="Content Placeholder 2"/>
          <p:cNvSpPr>
            <a:spLocks noGrp="1"/>
          </p:cNvSpPr>
          <p:nvPr>
            <p:ph idx="1"/>
          </p:nvPr>
        </p:nvSpPr>
        <p:spPr>
          <a:xfrm>
            <a:off x="457201" y="2645230"/>
            <a:ext cx="3815142" cy="2231570"/>
          </a:xfrm>
        </p:spPr>
        <p:txBody>
          <a:bodyPr/>
          <a:lstStyle/>
          <a:p>
            <a:r>
              <a:rPr lang="en-US" sz="2600" dirty="0"/>
              <a:t>Imagine this as occurring in three steps</a:t>
            </a:r>
            <a:r>
              <a:rPr lang="en-US" sz="2600" dirty="0" smtClean="0"/>
              <a:t>:</a:t>
            </a:r>
          </a:p>
          <a:p>
            <a:pPr marL="429768" indent="-429768">
              <a:buFont typeface="+mj-lt"/>
              <a:buAutoNum type="arabicParenR"/>
            </a:pPr>
            <a:r>
              <a:rPr lang="en-US" sz="2600" dirty="0" smtClean="0"/>
              <a:t>Decomposition </a:t>
            </a:r>
            <a:r>
              <a:rPr lang="en-US" sz="2600" dirty="0"/>
              <a:t>of propane to the elements</a:t>
            </a:r>
            <a:r>
              <a:rPr lang="en-US" sz="2600" dirty="0" smtClean="0"/>
              <a:t>:</a:t>
            </a:r>
            <a:endParaRPr lang="en-US" sz="2600" dirty="0"/>
          </a:p>
        </p:txBody>
      </p:sp>
      <p:graphicFrame>
        <p:nvGraphicFramePr>
          <p:cNvPr id="5" name="Object 4" descr="C 3, H 8, gas, yields 3 C, graphite, plus 4 H 2, gas"/>
          <p:cNvGraphicFramePr>
            <a:graphicFrameLocks noChangeAspect="1"/>
          </p:cNvGraphicFramePr>
          <p:nvPr>
            <p:extLst>
              <p:ext uri="{D42A27DB-BD31-4B8C-83A1-F6EECF244321}">
                <p14:modId xmlns:p14="http://schemas.microsoft.com/office/powerpoint/2010/main" val="3399928224"/>
              </p:ext>
            </p:extLst>
          </p:nvPr>
        </p:nvGraphicFramePr>
        <p:xfrm>
          <a:off x="743506" y="4996413"/>
          <a:ext cx="3821650" cy="442749"/>
        </p:xfrm>
        <a:graphic>
          <a:graphicData uri="http://schemas.openxmlformats.org/presentationml/2006/ole">
            <mc:AlternateContent xmlns:mc="http://schemas.openxmlformats.org/markup-compatibility/2006">
              <mc:Choice xmlns:v="urn:schemas-microsoft-com:vml" Requires="v">
                <p:oleObj spid="_x0000_s20751" name="Equation" r:id="rId5" imgW="2082600" imgH="241200" progId="Equation.DSMT4">
                  <p:embed/>
                </p:oleObj>
              </mc:Choice>
              <mc:Fallback>
                <p:oleObj name="Equation" r:id="rId5" imgW="2082600" imgH="241200" progId="Equation.DSMT4">
                  <p:embed/>
                  <p:pic>
                    <p:nvPicPr>
                      <p:cNvPr id="0" name=""/>
                      <p:cNvPicPr/>
                      <p:nvPr/>
                    </p:nvPicPr>
                    <p:blipFill>
                      <a:blip r:embed="rId6"/>
                      <a:stretch>
                        <a:fillRect/>
                      </a:stretch>
                    </p:blipFill>
                    <p:spPr>
                      <a:xfrm>
                        <a:off x="743506" y="4996413"/>
                        <a:ext cx="3821650" cy="442749"/>
                      </a:xfrm>
                      <a:prstGeom prst="rect">
                        <a:avLst/>
                      </a:prstGeom>
                    </p:spPr>
                  </p:pic>
                </p:oleObj>
              </mc:Fallback>
            </mc:AlternateContent>
          </a:graphicData>
        </a:graphic>
      </p:graphicFrame>
      <p:pic>
        <p:nvPicPr>
          <p:cNvPr id="6" name="Picture 5" descr="An enthalpy diagram shows all the steps for propane combustion, including decomposition to elements and formation of products. The overall reaction is as follows: C 3, H 8, gas, plus 5 O 2, gas, yields 3 C O 2, gas, plus 4 H 2 O, liquid, which is one route to the products. The enthalpy change, delta H reaction, from the reactants to the products is negative 2220 kilojoules. The diagram also uses numbered steps to show a multistep route to the same products. Step 1. Decomposition to elements. The reactants, C 3, H 8, gas, plus 5 O 2, gas, go to 3 C, graphite, plus 4 H 2, gas, plus 5 O 2, gas. Delta H 1 is positive 103.85 kilojoules. Step 2. Formation of 3 C O 2. 3 C, graphite, plus 4 H 2, gas, plus 5 O 2, gas, go to 3 C O 2, gas, plus 4 H 2, gas, plus 2 O 2, gas. Delta H 2 is negative 1181 kilojoules. Step 3. Formation of 4 H 2 O. 3 C O 2, gas, plus 4 H 2, gas, plus 2 O 2, gas, go to the products, 3 C O 2, gas, plus 4 H 2 O, liquid. Delta H 3 is negative 1143 kilojoule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8124" y="2737603"/>
            <a:ext cx="4162040" cy="3155953"/>
          </a:xfrm>
          <a:prstGeom prst="rect">
            <a:avLst/>
          </a:prstGeom>
        </p:spPr>
      </p:pic>
    </p:spTree>
    <p:extLst>
      <p:ext uri="{BB962C8B-B14F-4D97-AF65-F5344CB8AC3E}">
        <p14:creationId xmlns:p14="http://schemas.microsoft.com/office/powerpoint/2010/main" val="3514737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rPr>
              <a:t>Attraction Between Ions</a:t>
            </a:r>
          </a:p>
        </p:txBody>
      </p:sp>
      <p:sp>
        <p:nvSpPr>
          <p:cNvPr id="6" name="Content Placeholder 5"/>
          <p:cNvSpPr>
            <a:spLocks noGrp="1"/>
          </p:cNvSpPr>
          <p:nvPr>
            <p:ph idx="1"/>
          </p:nvPr>
        </p:nvSpPr>
        <p:spPr>
          <a:xfrm>
            <a:off x="457200" y="1600200"/>
            <a:ext cx="3505200" cy="4191000"/>
          </a:xfrm>
        </p:spPr>
        <p:txBody>
          <a:bodyPr/>
          <a:lstStyle/>
          <a:p>
            <a:r>
              <a:rPr lang="en-US" sz="2600" dirty="0"/>
              <a:t>Electrostatic attraction is seen between oppositely charged ions.</a:t>
            </a:r>
          </a:p>
          <a:p>
            <a:r>
              <a:rPr lang="en-US" sz="2600" dirty="0"/>
              <a:t>Energy is released when chemical bonds are formed; energy is consumed when chemical bonds are broken.</a:t>
            </a:r>
          </a:p>
        </p:txBody>
      </p:sp>
      <p:pic>
        <p:nvPicPr>
          <p:cNvPr id="7" name="Picture 6" descr="A graph of electrostatic potential energy shows that when oppositely charged ions are close together, they have low potential energy, less than 0. As the ions move far apart, they have a higher, less negative, potential energy and approach 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7891" y="1658815"/>
            <a:ext cx="4597524" cy="3717300"/>
          </a:xfrm>
          <a:prstGeom prst="rect">
            <a:avLst/>
          </a:prstGeom>
        </p:spPr>
      </p:pic>
    </p:spTree>
    <p:extLst>
      <p:ext uri="{BB962C8B-B14F-4D97-AF65-F5344CB8AC3E}">
        <p14:creationId xmlns:p14="http://schemas.microsoft.com/office/powerpoint/2010/main" val="2654877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15372"/>
            <a:ext cx="8229600" cy="1097280"/>
          </a:xfrm>
        </p:spPr>
        <p:txBody>
          <a:bodyPr/>
          <a:lstStyle/>
          <a:p>
            <a:r>
              <a:rPr lang="en-US" dirty="0">
                <a:latin typeface="Times New Roman" panose="02020603050405020304" pitchFamily="18" charset="0"/>
              </a:rPr>
              <a:t>Calculation of </a:t>
            </a:r>
            <a:r>
              <a:rPr lang="en-US" dirty="0">
                <a:latin typeface="Times New Roman" panose="02020603050405020304" pitchFamily="18" charset="0"/>
                <a:sym typeface="Symbol" pitchFamily="-104" charset="2"/>
              </a:rPr>
              <a:t>Δ</a:t>
            </a:r>
            <a:r>
              <a:rPr lang="en-US" dirty="0">
                <a:latin typeface="Times New Roman" panose="02020603050405020304" pitchFamily="18" charset="0"/>
              </a:rPr>
              <a:t>H </a:t>
            </a:r>
            <a:r>
              <a:rPr lang="en-US" sz="2000" b="0" dirty="0" smtClean="0">
                <a:latin typeface="Times New Roman" panose="02020603050405020304" pitchFamily="18" charset="0"/>
              </a:rPr>
              <a:t>(2 of 6)</a:t>
            </a:r>
            <a:endParaRPr lang="en-US" sz="2000" b="0" dirty="0">
              <a:latin typeface="Times New Roman" panose="02020603050405020304" pitchFamily="18" charset="0"/>
            </a:endParaRPr>
          </a:p>
        </p:txBody>
      </p:sp>
      <p:graphicFrame>
        <p:nvGraphicFramePr>
          <p:cNvPr id="4" name="Object 3" descr="C 3 H 8, gas, plus 5 O 2, gas, yields 3 C O 2, gas, plus 4 H 2 O, liquid"/>
          <p:cNvGraphicFramePr>
            <a:graphicFrameLocks noChangeAspect="1"/>
          </p:cNvGraphicFramePr>
          <p:nvPr>
            <p:extLst>
              <p:ext uri="{D42A27DB-BD31-4B8C-83A1-F6EECF244321}">
                <p14:modId xmlns:p14="http://schemas.microsoft.com/office/powerpoint/2010/main" val="3516394356"/>
              </p:ext>
            </p:extLst>
          </p:nvPr>
        </p:nvGraphicFramePr>
        <p:xfrm>
          <a:off x="1569031" y="1938611"/>
          <a:ext cx="6005939" cy="486969"/>
        </p:xfrm>
        <a:graphic>
          <a:graphicData uri="http://schemas.openxmlformats.org/presentationml/2006/ole">
            <mc:AlternateContent xmlns:mc="http://schemas.openxmlformats.org/markup-compatibility/2006">
              <mc:Choice xmlns:v="urn:schemas-microsoft-com:vml" Requires="v">
                <p:oleObj spid="_x0000_s21772" name="Equation" r:id="rId3" imgW="2819160" imgH="228600" progId="Equation.DSMT4">
                  <p:embed/>
                </p:oleObj>
              </mc:Choice>
              <mc:Fallback>
                <p:oleObj name="Equation" r:id="rId3" imgW="2819160" imgH="228600" progId="Equation.DSMT4">
                  <p:embed/>
                  <p:pic>
                    <p:nvPicPr>
                      <p:cNvPr id="0" name=""/>
                      <p:cNvPicPr/>
                      <p:nvPr/>
                    </p:nvPicPr>
                    <p:blipFill>
                      <a:blip r:embed="rId4"/>
                      <a:stretch>
                        <a:fillRect/>
                      </a:stretch>
                    </p:blipFill>
                    <p:spPr>
                      <a:xfrm>
                        <a:off x="1569031" y="1938611"/>
                        <a:ext cx="6005939" cy="486969"/>
                      </a:xfrm>
                      <a:prstGeom prst="rect">
                        <a:avLst/>
                      </a:prstGeom>
                    </p:spPr>
                  </p:pic>
                </p:oleObj>
              </mc:Fallback>
            </mc:AlternateContent>
          </a:graphicData>
        </a:graphic>
      </p:graphicFrame>
      <p:sp>
        <p:nvSpPr>
          <p:cNvPr id="3" name="Content Placeholder 2"/>
          <p:cNvSpPr>
            <a:spLocks noGrp="1"/>
          </p:cNvSpPr>
          <p:nvPr>
            <p:ph idx="1"/>
          </p:nvPr>
        </p:nvSpPr>
        <p:spPr>
          <a:xfrm>
            <a:off x="457201" y="2645230"/>
            <a:ext cx="3815142" cy="1469570"/>
          </a:xfrm>
        </p:spPr>
        <p:txBody>
          <a:bodyPr/>
          <a:lstStyle/>
          <a:p>
            <a:r>
              <a:rPr lang="en-US" sz="2600" dirty="0"/>
              <a:t>Imagine this as occurring in three steps</a:t>
            </a:r>
            <a:r>
              <a:rPr lang="en-US" sz="2600" dirty="0" smtClean="0"/>
              <a:t>:</a:t>
            </a:r>
          </a:p>
          <a:p>
            <a:pPr marL="429768" indent="-429768">
              <a:buFont typeface="+mj-lt"/>
              <a:buAutoNum type="arabicParenR" startAt="2"/>
            </a:pPr>
            <a:r>
              <a:rPr lang="en-US" sz="2600" dirty="0"/>
              <a:t>Formation of CO</a:t>
            </a:r>
            <a:r>
              <a:rPr lang="en-US" sz="2600" baseline="-25000" dirty="0"/>
              <a:t>2</a:t>
            </a:r>
            <a:r>
              <a:rPr lang="en-US" sz="2600" dirty="0"/>
              <a:t>:</a:t>
            </a:r>
          </a:p>
        </p:txBody>
      </p:sp>
      <p:graphicFrame>
        <p:nvGraphicFramePr>
          <p:cNvPr id="7" name="Object 6" descr="3 C, graphite, plus 3 O 2, gas, yields 3 C O 2, gas"/>
          <p:cNvGraphicFramePr>
            <a:graphicFrameLocks noChangeAspect="1"/>
          </p:cNvGraphicFramePr>
          <p:nvPr>
            <p:extLst>
              <p:ext uri="{D42A27DB-BD31-4B8C-83A1-F6EECF244321}">
                <p14:modId xmlns:p14="http://schemas.microsoft.com/office/powerpoint/2010/main" val="3605476845"/>
              </p:ext>
            </p:extLst>
          </p:nvPr>
        </p:nvGraphicFramePr>
        <p:xfrm>
          <a:off x="471717" y="4238346"/>
          <a:ext cx="4071108" cy="447073"/>
        </p:xfrm>
        <a:graphic>
          <a:graphicData uri="http://schemas.openxmlformats.org/presentationml/2006/ole">
            <mc:AlternateContent xmlns:mc="http://schemas.openxmlformats.org/markup-compatibility/2006">
              <mc:Choice xmlns:v="urn:schemas-microsoft-com:vml" Requires="v">
                <p:oleObj spid="_x0000_s21773" name="Equation" r:id="rId5" imgW="2197080" imgH="241200" progId="Equation.DSMT4">
                  <p:embed/>
                </p:oleObj>
              </mc:Choice>
              <mc:Fallback>
                <p:oleObj name="Equation" r:id="rId5" imgW="2197080" imgH="241200" progId="Equation.DSMT4">
                  <p:embed/>
                  <p:pic>
                    <p:nvPicPr>
                      <p:cNvPr id="0" name=""/>
                      <p:cNvPicPr/>
                      <p:nvPr/>
                    </p:nvPicPr>
                    <p:blipFill>
                      <a:blip r:embed="rId6"/>
                      <a:stretch>
                        <a:fillRect/>
                      </a:stretch>
                    </p:blipFill>
                    <p:spPr>
                      <a:xfrm>
                        <a:off x="471717" y="4238346"/>
                        <a:ext cx="4071108" cy="447073"/>
                      </a:xfrm>
                      <a:prstGeom prst="rect">
                        <a:avLst/>
                      </a:prstGeom>
                    </p:spPr>
                  </p:pic>
                </p:oleObj>
              </mc:Fallback>
            </mc:AlternateContent>
          </a:graphicData>
        </a:graphic>
      </p:graphicFrame>
      <p:pic>
        <p:nvPicPr>
          <p:cNvPr id="6" name="Picture 5" descr="An enthalpy diagram shows all the steps for propane combustion, including decomposition to elements and formation of products. The overall reaction is as follows: C 3, H 8, gas, plus 5 O 2, gas, yields 3 C O 2, gas, plus 4 H 2 O, liquid, which is one route to the products. The enthalpy change, delta H reaction, from the reactants to the products is negative 2220 kilojoules. The diagram also uses numbered steps to show a multistep route to the same products. Step 1. Decomposition to elements. The reactants, C 3, H 8, gas, plus 5 O 2, gas, go to 3 C, graphite, plus 4 H 2, gas, plus 5 O 2, gas. Delta H 1 is positive 103.85 kilojoules. Step 2. Formation of 3 C O 2. 3 C, graphite, plus 4 H 2, gas, plus 5 O 2, gas, go to 3 C O 2, gas, plus 4 H 2, gas, plus 2 O 2, gas. Delta H 2 is negative 1181 kilojoules. Step 3. Formation of 4 H 2 O. 3 C O 2, gas, plus 4 H 2, gas, plus 2 O 2, gas, go to the products, 3 C O 2, gas, plus 4 H 2 O, liquid. Delta H 3 is negative 1143 kilojoule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8124" y="2737603"/>
            <a:ext cx="4162040" cy="3155953"/>
          </a:xfrm>
          <a:prstGeom prst="rect">
            <a:avLst/>
          </a:prstGeom>
        </p:spPr>
      </p:pic>
    </p:spTree>
    <p:extLst>
      <p:ext uri="{BB962C8B-B14F-4D97-AF65-F5344CB8AC3E}">
        <p14:creationId xmlns:p14="http://schemas.microsoft.com/office/powerpoint/2010/main" val="3177666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15372"/>
            <a:ext cx="8229600" cy="1097280"/>
          </a:xfrm>
        </p:spPr>
        <p:txBody>
          <a:bodyPr/>
          <a:lstStyle/>
          <a:p>
            <a:r>
              <a:rPr lang="en-US" dirty="0">
                <a:latin typeface="Times New Roman" panose="02020603050405020304" pitchFamily="18" charset="0"/>
              </a:rPr>
              <a:t>Calculation of </a:t>
            </a:r>
            <a:r>
              <a:rPr lang="en-US" dirty="0">
                <a:latin typeface="Times New Roman" panose="02020603050405020304" pitchFamily="18" charset="0"/>
                <a:sym typeface="Symbol" pitchFamily="-104" charset="2"/>
              </a:rPr>
              <a:t>Δ</a:t>
            </a:r>
            <a:r>
              <a:rPr lang="en-US" dirty="0">
                <a:latin typeface="Times New Roman" panose="02020603050405020304" pitchFamily="18" charset="0"/>
              </a:rPr>
              <a:t>H </a:t>
            </a:r>
            <a:r>
              <a:rPr lang="en-US" sz="2000" b="0" dirty="0" smtClean="0">
                <a:latin typeface="Times New Roman" panose="02020603050405020304" pitchFamily="18" charset="0"/>
              </a:rPr>
              <a:t>(3 of 6)</a:t>
            </a:r>
            <a:endParaRPr lang="en-US" sz="2000" b="0" dirty="0">
              <a:latin typeface="Times New Roman" panose="02020603050405020304" pitchFamily="18" charset="0"/>
            </a:endParaRPr>
          </a:p>
        </p:txBody>
      </p:sp>
      <p:graphicFrame>
        <p:nvGraphicFramePr>
          <p:cNvPr id="4" name="Object 3" descr="C 3 H 8, gas, plus 5 O 2, gas, yields 3 C O 2, gas, plus 4 H 2 O, liquid"/>
          <p:cNvGraphicFramePr>
            <a:graphicFrameLocks noChangeAspect="1"/>
          </p:cNvGraphicFramePr>
          <p:nvPr>
            <p:extLst>
              <p:ext uri="{D42A27DB-BD31-4B8C-83A1-F6EECF244321}">
                <p14:modId xmlns:p14="http://schemas.microsoft.com/office/powerpoint/2010/main" val="2894795528"/>
              </p:ext>
            </p:extLst>
          </p:nvPr>
        </p:nvGraphicFramePr>
        <p:xfrm>
          <a:off x="1569031" y="1938611"/>
          <a:ext cx="6005939" cy="486969"/>
        </p:xfrm>
        <a:graphic>
          <a:graphicData uri="http://schemas.openxmlformats.org/presentationml/2006/ole">
            <mc:AlternateContent xmlns:mc="http://schemas.openxmlformats.org/markup-compatibility/2006">
              <mc:Choice xmlns:v="urn:schemas-microsoft-com:vml" Requires="v">
                <p:oleObj spid="_x0000_s22794" name="Equation" r:id="rId3" imgW="2819160" imgH="228600" progId="Equation.DSMT4">
                  <p:embed/>
                </p:oleObj>
              </mc:Choice>
              <mc:Fallback>
                <p:oleObj name="Equation" r:id="rId3" imgW="2819160" imgH="228600" progId="Equation.DSMT4">
                  <p:embed/>
                  <p:pic>
                    <p:nvPicPr>
                      <p:cNvPr id="0" name=""/>
                      <p:cNvPicPr/>
                      <p:nvPr/>
                    </p:nvPicPr>
                    <p:blipFill>
                      <a:blip r:embed="rId4"/>
                      <a:stretch>
                        <a:fillRect/>
                      </a:stretch>
                    </p:blipFill>
                    <p:spPr>
                      <a:xfrm>
                        <a:off x="1569031" y="1938611"/>
                        <a:ext cx="6005939" cy="486969"/>
                      </a:xfrm>
                      <a:prstGeom prst="rect">
                        <a:avLst/>
                      </a:prstGeom>
                    </p:spPr>
                  </p:pic>
                </p:oleObj>
              </mc:Fallback>
            </mc:AlternateContent>
          </a:graphicData>
        </a:graphic>
      </p:graphicFrame>
      <p:sp>
        <p:nvSpPr>
          <p:cNvPr id="3" name="Content Placeholder 2"/>
          <p:cNvSpPr>
            <a:spLocks noGrp="1"/>
          </p:cNvSpPr>
          <p:nvPr>
            <p:ph idx="1"/>
          </p:nvPr>
        </p:nvSpPr>
        <p:spPr>
          <a:xfrm>
            <a:off x="457201" y="2645230"/>
            <a:ext cx="3815142" cy="1469570"/>
          </a:xfrm>
        </p:spPr>
        <p:txBody>
          <a:bodyPr/>
          <a:lstStyle/>
          <a:p>
            <a:r>
              <a:rPr lang="en-US" sz="2600" dirty="0"/>
              <a:t>Imagine this as occurring in three steps</a:t>
            </a:r>
            <a:r>
              <a:rPr lang="en-US" sz="2600" dirty="0" smtClean="0"/>
              <a:t>:</a:t>
            </a:r>
          </a:p>
          <a:p>
            <a:pPr marL="429768" indent="-429768">
              <a:buFont typeface="+mj-lt"/>
              <a:buAutoNum type="arabicParenR" startAt="3"/>
            </a:pPr>
            <a:r>
              <a:rPr lang="en-US" sz="2600" dirty="0" smtClean="0"/>
              <a:t>Formation </a:t>
            </a:r>
            <a:r>
              <a:rPr lang="en-US" sz="2600" dirty="0"/>
              <a:t>of H</a:t>
            </a:r>
            <a:r>
              <a:rPr lang="en-US" sz="2600" baseline="-25000" dirty="0"/>
              <a:t>2</a:t>
            </a:r>
            <a:r>
              <a:rPr lang="en-US" sz="2600" dirty="0"/>
              <a:t>O:</a:t>
            </a:r>
          </a:p>
        </p:txBody>
      </p:sp>
      <p:graphicFrame>
        <p:nvGraphicFramePr>
          <p:cNvPr id="7" name="Object 6" descr="4 H 2, gas, plus 2 O 2, gas, yields 4 H 2 O, liquid"/>
          <p:cNvGraphicFramePr>
            <a:graphicFrameLocks noChangeAspect="1"/>
          </p:cNvGraphicFramePr>
          <p:nvPr>
            <p:extLst>
              <p:ext uri="{D42A27DB-BD31-4B8C-83A1-F6EECF244321}">
                <p14:modId xmlns:p14="http://schemas.microsoft.com/office/powerpoint/2010/main" val="2246361810"/>
              </p:ext>
            </p:extLst>
          </p:nvPr>
        </p:nvGraphicFramePr>
        <p:xfrm>
          <a:off x="647700" y="4249738"/>
          <a:ext cx="3719513" cy="423862"/>
        </p:xfrm>
        <a:graphic>
          <a:graphicData uri="http://schemas.openxmlformats.org/presentationml/2006/ole">
            <mc:AlternateContent xmlns:mc="http://schemas.openxmlformats.org/markup-compatibility/2006">
              <mc:Choice xmlns:v="urn:schemas-microsoft-com:vml" Requires="v">
                <p:oleObj spid="_x0000_s22795" name="Equation" r:id="rId5" imgW="2006280" imgH="228600" progId="Equation.DSMT4">
                  <p:embed/>
                </p:oleObj>
              </mc:Choice>
              <mc:Fallback>
                <p:oleObj name="Equation" r:id="rId5" imgW="2006280" imgH="228600" progId="Equation.DSMT4">
                  <p:embed/>
                  <p:pic>
                    <p:nvPicPr>
                      <p:cNvPr id="0" name=""/>
                      <p:cNvPicPr/>
                      <p:nvPr/>
                    </p:nvPicPr>
                    <p:blipFill>
                      <a:blip r:embed="rId6"/>
                      <a:stretch>
                        <a:fillRect/>
                      </a:stretch>
                    </p:blipFill>
                    <p:spPr>
                      <a:xfrm>
                        <a:off x="647700" y="4249738"/>
                        <a:ext cx="3719513" cy="423862"/>
                      </a:xfrm>
                      <a:prstGeom prst="rect">
                        <a:avLst/>
                      </a:prstGeom>
                    </p:spPr>
                  </p:pic>
                </p:oleObj>
              </mc:Fallback>
            </mc:AlternateContent>
          </a:graphicData>
        </a:graphic>
      </p:graphicFrame>
      <p:pic>
        <p:nvPicPr>
          <p:cNvPr id="6" name="Picture 5" descr="An enthalpy diagram shows all the steps for propane combustion, including decomposition to elements and formation of products. The overall reaction is as follows: C 3, H 8, gas, plus 5 O 2, gas, yields 3 C O 2, gas, plus 4 H 2 O, liquid, which is one route to the products. The enthalpy change, delta H reaction, from the reactants to the products is negative 2220 kilojoules. The diagram also uses numbered steps to show a multistep route to the same products. Step 1. Decomposition to elements. The reactants, C 3, H 8, gas, plus 5 O 2, gas, go to 3 C, graphite, plus 4 H 2, gas, plus 5 O 2, gas. Delta H 1 is positive 103.85 kilojoules. Step 2. Formation of 3 C O 2. 3 C, graphite, plus 4 H 2, gas, plus 5 O 2, gas, go to 3 C O 2, gas, plus 4 H 2, gas, plus 2 O 2, gas. Delta H 2 is negative 1181 kilojoules. Step 3. Formation of 4 H 2 O. 3 C O 2, gas, plus 4 H 2, gas, plus 2 O 2, gas, go to the products, 3 C O 2, gas, plus 4 H 2 O, liquid. Delta H 3 is negative 1143 kilojoule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8124" y="2737603"/>
            <a:ext cx="4162040" cy="3155953"/>
          </a:xfrm>
          <a:prstGeom prst="rect">
            <a:avLst/>
          </a:prstGeom>
        </p:spPr>
      </p:pic>
    </p:spTree>
    <p:extLst>
      <p:ext uri="{BB962C8B-B14F-4D97-AF65-F5344CB8AC3E}">
        <p14:creationId xmlns:p14="http://schemas.microsoft.com/office/powerpoint/2010/main" val="955998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215372"/>
            <a:ext cx="8229600" cy="1097280"/>
          </a:xfrm>
        </p:spPr>
        <p:txBody>
          <a:bodyPr/>
          <a:lstStyle/>
          <a:p>
            <a:r>
              <a:rPr lang="en-US" dirty="0">
                <a:latin typeface="Times New Roman" panose="02020603050405020304" pitchFamily="18" charset="0"/>
              </a:rPr>
              <a:t>Calculation of </a:t>
            </a:r>
            <a:r>
              <a:rPr lang="en-US" dirty="0">
                <a:latin typeface="Times New Roman" panose="02020603050405020304" pitchFamily="18" charset="0"/>
                <a:sym typeface="Symbol" pitchFamily="-104" charset="2"/>
              </a:rPr>
              <a:t>Δ</a:t>
            </a:r>
            <a:r>
              <a:rPr lang="en-US" dirty="0">
                <a:latin typeface="Times New Roman" panose="02020603050405020304" pitchFamily="18" charset="0"/>
              </a:rPr>
              <a:t>H </a:t>
            </a:r>
            <a:r>
              <a:rPr lang="en-US" sz="2000" b="0" dirty="0" smtClean="0">
                <a:latin typeface="Times New Roman" panose="02020603050405020304" pitchFamily="18" charset="0"/>
              </a:rPr>
              <a:t>(4 of 6)</a:t>
            </a:r>
            <a:endParaRPr lang="en-US" sz="2000" b="0" dirty="0">
              <a:latin typeface="Times New Roman" panose="02020603050405020304" pitchFamily="18" charset="0"/>
            </a:endParaRPr>
          </a:p>
        </p:txBody>
      </p:sp>
      <p:graphicFrame>
        <p:nvGraphicFramePr>
          <p:cNvPr id="4" name="Object 3" descr="C 3 H 8, gas, plus 5 O 2, gas, yields 3 C O 2, gas, plus 4 H 2 O, liquid"/>
          <p:cNvGraphicFramePr>
            <a:graphicFrameLocks noChangeAspect="1"/>
          </p:cNvGraphicFramePr>
          <p:nvPr>
            <p:extLst>
              <p:ext uri="{D42A27DB-BD31-4B8C-83A1-F6EECF244321}">
                <p14:modId xmlns:p14="http://schemas.microsoft.com/office/powerpoint/2010/main" val="4028347132"/>
              </p:ext>
            </p:extLst>
          </p:nvPr>
        </p:nvGraphicFramePr>
        <p:xfrm>
          <a:off x="1569031" y="1938611"/>
          <a:ext cx="6005939" cy="486969"/>
        </p:xfrm>
        <a:graphic>
          <a:graphicData uri="http://schemas.openxmlformats.org/presentationml/2006/ole">
            <mc:AlternateContent xmlns:mc="http://schemas.openxmlformats.org/markup-compatibility/2006">
              <mc:Choice xmlns:v="urn:schemas-microsoft-com:vml" Requires="v">
                <p:oleObj spid="_x0000_s24078" name="Equation" r:id="rId3" imgW="2819160" imgH="228600" progId="Equation.DSMT4">
                  <p:embed/>
                </p:oleObj>
              </mc:Choice>
              <mc:Fallback>
                <p:oleObj name="Equation" r:id="rId3" imgW="2819160" imgH="228600" progId="Equation.DSMT4">
                  <p:embed/>
                  <p:pic>
                    <p:nvPicPr>
                      <p:cNvPr id="0" name=""/>
                      <p:cNvPicPr/>
                      <p:nvPr/>
                    </p:nvPicPr>
                    <p:blipFill>
                      <a:blip r:embed="rId4"/>
                      <a:stretch>
                        <a:fillRect/>
                      </a:stretch>
                    </p:blipFill>
                    <p:spPr>
                      <a:xfrm>
                        <a:off x="1569031" y="1938611"/>
                        <a:ext cx="6005939" cy="486969"/>
                      </a:xfrm>
                      <a:prstGeom prst="rect">
                        <a:avLst/>
                      </a:prstGeom>
                    </p:spPr>
                  </p:pic>
                </p:oleObj>
              </mc:Fallback>
            </mc:AlternateContent>
          </a:graphicData>
        </a:graphic>
      </p:graphicFrame>
      <p:sp>
        <p:nvSpPr>
          <p:cNvPr id="3" name="Content Placeholder 2"/>
          <p:cNvSpPr>
            <a:spLocks noGrp="1"/>
          </p:cNvSpPr>
          <p:nvPr>
            <p:ph idx="1"/>
          </p:nvPr>
        </p:nvSpPr>
        <p:spPr>
          <a:xfrm>
            <a:off x="457201" y="2645230"/>
            <a:ext cx="3815142" cy="859970"/>
          </a:xfrm>
        </p:spPr>
        <p:txBody>
          <a:bodyPr/>
          <a:lstStyle/>
          <a:p>
            <a:pPr marL="347472" indent="-347472"/>
            <a:r>
              <a:rPr lang="en-US" sz="2600" dirty="0"/>
              <a:t>So, all steps look like this:</a:t>
            </a:r>
          </a:p>
        </p:txBody>
      </p:sp>
      <p:graphicFrame>
        <p:nvGraphicFramePr>
          <p:cNvPr id="7" name="Object 6" descr="C 3 H 8, gas, yields 3 C, graphite, plus 4 H 2, gas"/>
          <p:cNvGraphicFramePr>
            <a:graphicFrameLocks noChangeAspect="1"/>
          </p:cNvGraphicFramePr>
          <p:nvPr>
            <p:extLst>
              <p:ext uri="{D42A27DB-BD31-4B8C-83A1-F6EECF244321}">
                <p14:modId xmlns:p14="http://schemas.microsoft.com/office/powerpoint/2010/main" val="1023061652"/>
              </p:ext>
            </p:extLst>
          </p:nvPr>
        </p:nvGraphicFramePr>
        <p:xfrm>
          <a:off x="577850" y="3585489"/>
          <a:ext cx="3859213" cy="446088"/>
        </p:xfrm>
        <a:graphic>
          <a:graphicData uri="http://schemas.openxmlformats.org/presentationml/2006/ole">
            <mc:AlternateContent xmlns:mc="http://schemas.openxmlformats.org/markup-compatibility/2006">
              <mc:Choice xmlns:v="urn:schemas-microsoft-com:vml" Requires="v">
                <p:oleObj spid="_x0000_s24079" name="Equation" r:id="rId5" imgW="2082600" imgH="241200" progId="Equation.DSMT4">
                  <p:embed/>
                </p:oleObj>
              </mc:Choice>
              <mc:Fallback>
                <p:oleObj name="Equation" r:id="rId5" imgW="2082600" imgH="241200" progId="Equation.DSMT4">
                  <p:embed/>
                  <p:pic>
                    <p:nvPicPr>
                      <p:cNvPr id="0" name=""/>
                      <p:cNvPicPr/>
                      <p:nvPr/>
                    </p:nvPicPr>
                    <p:blipFill>
                      <a:blip r:embed="rId6"/>
                      <a:stretch>
                        <a:fillRect/>
                      </a:stretch>
                    </p:blipFill>
                    <p:spPr>
                      <a:xfrm>
                        <a:off x="577850" y="3585489"/>
                        <a:ext cx="3859213" cy="446088"/>
                      </a:xfrm>
                      <a:prstGeom prst="rect">
                        <a:avLst/>
                      </a:prstGeom>
                    </p:spPr>
                  </p:pic>
                </p:oleObj>
              </mc:Fallback>
            </mc:AlternateContent>
          </a:graphicData>
        </a:graphic>
      </p:graphicFrame>
      <p:graphicFrame>
        <p:nvGraphicFramePr>
          <p:cNvPr id="8" name="Object 7" descr="3 C, graphite, plus 3 O 2, gas, yields 3 C O 2, gas"/>
          <p:cNvGraphicFramePr>
            <a:graphicFrameLocks noChangeAspect="1"/>
          </p:cNvGraphicFramePr>
          <p:nvPr>
            <p:extLst>
              <p:ext uri="{D42A27DB-BD31-4B8C-83A1-F6EECF244321}">
                <p14:modId xmlns:p14="http://schemas.microsoft.com/office/powerpoint/2010/main" val="1029907803"/>
              </p:ext>
            </p:extLst>
          </p:nvPr>
        </p:nvGraphicFramePr>
        <p:xfrm>
          <a:off x="569913" y="4162425"/>
          <a:ext cx="4071937" cy="446088"/>
        </p:xfrm>
        <a:graphic>
          <a:graphicData uri="http://schemas.openxmlformats.org/presentationml/2006/ole">
            <mc:AlternateContent xmlns:mc="http://schemas.openxmlformats.org/markup-compatibility/2006">
              <mc:Choice xmlns:v="urn:schemas-microsoft-com:vml" Requires="v">
                <p:oleObj spid="_x0000_s24080" name="Equation" r:id="rId7" imgW="2197080" imgH="241200" progId="Equation.DSMT4">
                  <p:embed/>
                </p:oleObj>
              </mc:Choice>
              <mc:Fallback>
                <p:oleObj name="Equation" r:id="rId7" imgW="2197080" imgH="241200" progId="Equation.DSMT4">
                  <p:embed/>
                  <p:pic>
                    <p:nvPicPr>
                      <p:cNvPr id="0" name=""/>
                      <p:cNvPicPr/>
                      <p:nvPr/>
                    </p:nvPicPr>
                    <p:blipFill>
                      <a:blip r:embed="rId8"/>
                      <a:stretch>
                        <a:fillRect/>
                      </a:stretch>
                    </p:blipFill>
                    <p:spPr>
                      <a:xfrm>
                        <a:off x="569913" y="4162425"/>
                        <a:ext cx="4071937" cy="446088"/>
                      </a:xfrm>
                      <a:prstGeom prst="rect">
                        <a:avLst/>
                      </a:prstGeom>
                    </p:spPr>
                  </p:pic>
                </p:oleObj>
              </mc:Fallback>
            </mc:AlternateContent>
          </a:graphicData>
        </a:graphic>
      </p:graphicFrame>
      <p:graphicFrame>
        <p:nvGraphicFramePr>
          <p:cNvPr id="9" name="Object 8" descr="4 H 2, gas, plus 2 O 2, gas, yields 4 H 2 O, liquid"/>
          <p:cNvGraphicFramePr>
            <a:graphicFrameLocks noChangeAspect="1"/>
          </p:cNvGraphicFramePr>
          <p:nvPr>
            <p:extLst>
              <p:ext uri="{D42A27DB-BD31-4B8C-83A1-F6EECF244321}">
                <p14:modId xmlns:p14="http://schemas.microsoft.com/office/powerpoint/2010/main" val="4131285943"/>
              </p:ext>
            </p:extLst>
          </p:nvPr>
        </p:nvGraphicFramePr>
        <p:xfrm>
          <a:off x="587812" y="4725225"/>
          <a:ext cx="3719512" cy="423863"/>
        </p:xfrm>
        <a:graphic>
          <a:graphicData uri="http://schemas.openxmlformats.org/presentationml/2006/ole">
            <mc:AlternateContent xmlns:mc="http://schemas.openxmlformats.org/markup-compatibility/2006">
              <mc:Choice xmlns:v="urn:schemas-microsoft-com:vml" Requires="v">
                <p:oleObj spid="_x0000_s24081" name="Equation" r:id="rId9" imgW="2006280" imgH="228600" progId="Equation.DSMT4">
                  <p:embed/>
                </p:oleObj>
              </mc:Choice>
              <mc:Fallback>
                <p:oleObj name="Equation" r:id="rId9" imgW="2006280" imgH="228600" progId="Equation.DSMT4">
                  <p:embed/>
                  <p:pic>
                    <p:nvPicPr>
                      <p:cNvPr id="0" name=""/>
                      <p:cNvPicPr/>
                      <p:nvPr/>
                    </p:nvPicPr>
                    <p:blipFill>
                      <a:blip r:embed="rId10"/>
                      <a:stretch>
                        <a:fillRect/>
                      </a:stretch>
                    </p:blipFill>
                    <p:spPr>
                      <a:xfrm>
                        <a:off x="587812" y="4725225"/>
                        <a:ext cx="3719512" cy="423863"/>
                      </a:xfrm>
                      <a:prstGeom prst="rect">
                        <a:avLst/>
                      </a:prstGeom>
                    </p:spPr>
                  </p:pic>
                </p:oleObj>
              </mc:Fallback>
            </mc:AlternateContent>
          </a:graphicData>
        </a:graphic>
      </p:graphicFrame>
      <p:pic>
        <p:nvPicPr>
          <p:cNvPr id="6" name="Picture 5" descr="An enthalpy diagram shows all the steps for propane combustion, including decomposition to elements and formation of products. The overall reaction is as follows: C 3, H 8, gas, plus 5 O 2, gas, yields 3 C O 2, gas, plus 4 H 2 O, liquid, which is one route to the products. The enthalpy change, delta H reaction, from the reactants to the products is negative 2220 kilojoules. The diagram also uses numbered steps to show a multistep route to the same products. Step 1. Decomposition to elements. The reactants, C 3, H 8, gas, plus 5 O 2, gas, go to 3 C, graphite, plus 4 H 2, gas, plus 5 O 2, gas. Delta H 1 is positive 103.85 kilojoules. Step 2. Formation of 3 C O 2. 3 C, graphite, plus 4 H 2, gas, plus 5 O 2, gas, go to 3 C O 2, gas, plus 4 H 2, gas, plus 2 O 2, gas. Delta H 2 is negative 1181 kilojoules. Step 3. Formation of 4 H 2 O. 3 C O 2, gas, plus 4 H 2, gas, plus 2 O 2, gas, go to the products, 3 C O 2, gas, plus 4 H 2 O, liquid. Delta H 3 is negative 1143 kilojoule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18124" y="2737603"/>
            <a:ext cx="4162040" cy="3155953"/>
          </a:xfrm>
          <a:prstGeom prst="rect">
            <a:avLst/>
          </a:prstGeom>
        </p:spPr>
      </p:pic>
    </p:spTree>
    <p:extLst>
      <p:ext uri="{BB962C8B-B14F-4D97-AF65-F5344CB8AC3E}">
        <p14:creationId xmlns:p14="http://schemas.microsoft.com/office/powerpoint/2010/main" val="1825694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15372"/>
            <a:ext cx="8229600" cy="1097280"/>
          </a:xfrm>
        </p:spPr>
        <p:txBody>
          <a:bodyPr/>
          <a:lstStyle/>
          <a:p>
            <a:r>
              <a:rPr lang="en-US" dirty="0">
                <a:latin typeface="Times New Roman" panose="02020603050405020304" pitchFamily="18" charset="0"/>
              </a:rPr>
              <a:t>Calculation of </a:t>
            </a:r>
            <a:r>
              <a:rPr lang="en-US" dirty="0">
                <a:latin typeface="Times New Roman" panose="02020603050405020304" pitchFamily="18" charset="0"/>
                <a:sym typeface="Symbol" pitchFamily="-104" charset="2"/>
              </a:rPr>
              <a:t>Δ</a:t>
            </a:r>
            <a:r>
              <a:rPr lang="en-US" dirty="0">
                <a:latin typeface="Times New Roman" panose="02020603050405020304" pitchFamily="18" charset="0"/>
              </a:rPr>
              <a:t>H </a:t>
            </a:r>
            <a:r>
              <a:rPr lang="en-US" sz="2000" b="0" dirty="0" smtClean="0">
                <a:latin typeface="Times New Roman" panose="02020603050405020304" pitchFamily="18" charset="0"/>
              </a:rPr>
              <a:t>(5 of 6)</a:t>
            </a:r>
            <a:endParaRPr lang="en-US" sz="2000" b="0" dirty="0">
              <a:latin typeface="Times New Roman" panose="02020603050405020304" pitchFamily="18" charset="0"/>
            </a:endParaRPr>
          </a:p>
        </p:txBody>
      </p:sp>
      <p:graphicFrame>
        <p:nvGraphicFramePr>
          <p:cNvPr id="4" name="Object 3" descr="C 3 H 8, gas, plus 5 O 2, gas, yields 3 C O 2, gas, plus 4 H 2 O, liquid"/>
          <p:cNvGraphicFramePr>
            <a:graphicFrameLocks noChangeAspect="1"/>
          </p:cNvGraphicFramePr>
          <p:nvPr>
            <p:extLst>
              <p:ext uri="{D42A27DB-BD31-4B8C-83A1-F6EECF244321}">
                <p14:modId xmlns:p14="http://schemas.microsoft.com/office/powerpoint/2010/main" val="1530855208"/>
              </p:ext>
            </p:extLst>
          </p:nvPr>
        </p:nvGraphicFramePr>
        <p:xfrm>
          <a:off x="1569031" y="1938611"/>
          <a:ext cx="6005939" cy="486969"/>
        </p:xfrm>
        <a:graphic>
          <a:graphicData uri="http://schemas.openxmlformats.org/presentationml/2006/ole">
            <mc:AlternateContent xmlns:mc="http://schemas.openxmlformats.org/markup-compatibility/2006">
              <mc:Choice xmlns:v="urn:schemas-microsoft-com:vml" Requires="v">
                <p:oleObj spid="_x0000_s24962" name="Equation" r:id="rId3" imgW="2819160" imgH="228600" progId="Equation.DSMT4">
                  <p:embed/>
                </p:oleObj>
              </mc:Choice>
              <mc:Fallback>
                <p:oleObj name="Equation" r:id="rId3" imgW="2819160" imgH="228600" progId="Equation.DSMT4">
                  <p:embed/>
                  <p:pic>
                    <p:nvPicPr>
                      <p:cNvPr id="0" name=""/>
                      <p:cNvPicPr/>
                      <p:nvPr/>
                    </p:nvPicPr>
                    <p:blipFill>
                      <a:blip r:embed="rId4"/>
                      <a:stretch>
                        <a:fillRect/>
                      </a:stretch>
                    </p:blipFill>
                    <p:spPr>
                      <a:xfrm>
                        <a:off x="1569031" y="1938611"/>
                        <a:ext cx="6005939" cy="486969"/>
                      </a:xfrm>
                      <a:prstGeom prst="rect">
                        <a:avLst/>
                      </a:prstGeom>
                    </p:spPr>
                  </p:pic>
                </p:oleObj>
              </mc:Fallback>
            </mc:AlternateContent>
          </a:graphicData>
        </a:graphic>
      </p:graphicFrame>
      <p:sp>
        <p:nvSpPr>
          <p:cNvPr id="3" name="Content Placeholder 2"/>
          <p:cNvSpPr>
            <a:spLocks noGrp="1"/>
          </p:cNvSpPr>
          <p:nvPr>
            <p:ph idx="1"/>
          </p:nvPr>
        </p:nvSpPr>
        <p:spPr>
          <a:xfrm>
            <a:off x="457201" y="2645230"/>
            <a:ext cx="3815142" cy="1164770"/>
          </a:xfrm>
        </p:spPr>
        <p:txBody>
          <a:bodyPr/>
          <a:lstStyle/>
          <a:p>
            <a:r>
              <a:rPr lang="en-US" sz="2600" dirty="0"/>
              <a:t>The sum of these equations is the overall equation!</a:t>
            </a:r>
          </a:p>
        </p:txBody>
      </p:sp>
      <p:graphicFrame>
        <p:nvGraphicFramePr>
          <p:cNvPr id="8" name="Object 7" descr="C 3 H 8, gas, yields 3 C, graphite, plus 4 H 2, gas. 3 C, graphite, plus 3 O 2, gas, yields 3 C O 2, gas. 4 H 2, gas, plus 2 O 2, gas, yields 4 H 2 O, liquid"/>
          <p:cNvGraphicFramePr>
            <a:graphicFrameLocks noChangeAspect="1"/>
          </p:cNvGraphicFramePr>
          <p:nvPr>
            <p:extLst>
              <p:ext uri="{D42A27DB-BD31-4B8C-83A1-F6EECF244321}">
                <p14:modId xmlns:p14="http://schemas.microsoft.com/office/powerpoint/2010/main" val="3032248348"/>
              </p:ext>
            </p:extLst>
          </p:nvPr>
        </p:nvGraphicFramePr>
        <p:xfrm>
          <a:off x="522288" y="3978294"/>
          <a:ext cx="4167187" cy="1408112"/>
        </p:xfrm>
        <a:graphic>
          <a:graphicData uri="http://schemas.openxmlformats.org/presentationml/2006/ole">
            <mc:AlternateContent xmlns:mc="http://schemas.openxmlformats.org/markup-compatibility/2006">
              <mc:Choice xmlns:v="urn:schemas-microsoft-com:vml" Requires="v">
                <p:oleObj spid="_x0000_s24963" name="Equation" r:id="rId5" imgW="2247840" imgH="761760" progId="Equation.DSMT4">
                  <p:embed/>
                </p:oleObj>
              </mc:Choice>
              <mc:Fallback>
                <p:oleObj name="Equation" r:id="rId5" imgW="2247840" imgH="761760" progId="Equation.DSMT4">
                  <p:embed/>
                  <p:pic>
                    <p:nvPicPr>
                      <p:cNvPr id="0" name=""/>
                      <p:cNvPicPr/>
                      <p:nvPr/>
                    </p:nvPicPr>
                    <p:blipFill>
                      <a:blip r:embed="rId6"/>
                      <a:stretch>
                        <a:fillRect/>
                      </a:stretch>
                    </p:blipFill>
                    <p:spPr>
                      <a:xfrm>
                        <a:off x="522288" y="3978294"/>
                        <a:ext cx="4167187" cy="1408112"/>
                      </a:xfrm>
                      <a:prstGeom prst="rect">
                        <a:avLst/>
                      </a:prstGeom>
                    </p:spPr>
                  </p:pic>
                </p:oleObj>
              </mc:Fallback>
            </mc:AlternateContent>
          </a:graphicData>
        </a:graphic>
      </p:graphicFrame>
      <p:graphicFrame>
        <p:nvGraphicFramePr>
          <p:cNvPr id="10" name="Object 9" descr="C 3 H 8, gas, plus 5 O 2, gas, yields 3 C O 2, gas, plus 4 H 2 O, liquid"/>
          <p:cNvGraphicFramePr>
            <a:graphicFrameLocks noChangeAspect="1"/>
          </p:cNvGraphicFramePr>
          <p:nvPr>
            <p:extLst>
              <p:ext uri="{D42A27DB-BD31-4B8C-83A1-F6EECF244321}">
                <p14:modId xmlns:p14="http://schemas.microsoft.com/office/powerpoint/2010/main" val="2377572056"/>
              </p:ext>
            </p:extLst>
          </p:nvPr>
        </p:nvGraphicFramePr>
        <p:xfrm>
          <a:off x="531551" y="5427917"/>
          <a:ext cx="4198586" cy="339253"/>
        </p:xfrm>
        <a:graphic>
          <a:graphicData uri="http://schemas.openxmlformats.org/presentationml/2006/ole">
            <mc:AlternateContent xmlns:mc="http://schemas.openxmlformats.org/markup-compatibility/2006">
              <mc:Choice xmlns:v="urn:schemas-microsoft-com:vml" Requires="v">
                <p:oleObj spid="_x0000_s24964" name="Equation" r:id="rId7" imgW="2819160" imgH="228600" progId="Equation.DSMT4">
                  <p:embed/>
                </p:oleObj>
              </mc:Choice>
              <mc:Fallback>
                <p:oleObj name="Equation" r:id="rId7" imgW="2819160" imgH="228600" progId="Equation.DSMT4">
                  <p:embed/>
                  <p:pic>
                    <p:nvPicPr>
                      <p:cNvPr id="0" name=""/>
                      <p:cNvPicPr/>
                      <p:nvPr/>
                    </p:nvPicPr>
                    <p:blipFill>
                      <a:blip r:embed="rId8"/>
                      <a:stretch>
                        <a:fillRect/>
                      </a:stretch>
                    </p:blipFill>
                    <p:spPr>
                      <a:xfrm>
                        <a:off x="531551" y="5427917"/>
                        <a:ext cx="4198586" cy="339253"/>
                      </a:xfrm>
                      <a:prstGeom prst="rect">
                        <a:avLst/>
                      </a:prstGeom>
                    </p:spPr>
                  </p:pic>
                </p:oleObj>
              </mc:Fallback>
            </mc:AlternateContent>
          </a:graphicData>
        </a:graphic>
      </p:graphicFrame>
      <p:pic>
        <p:nvPicPr>
          <p:cNvPr id="11" name="Picture 10" descr="An enthalpy diagram shows all the steps for propane combustion, including decomposition to elements and formation of products. The overall reaction is as follows: C 3, H 8, gas, plus 5 O 2, gas, yields 3 C O 2, gas, plus 4 H 2 O, liquid, which is one route to the products. The enthalpy change, delta H reaction, from the reactants to the products is negative 2220 kilojoules. The diagram also uses numbered steps to show a multistep route to the same products. Step 1. Decomposition to elements. The reactants, C 3, H 8, gas, plus 5 O 2, gas, go to 3 C, graphite, plus 4 H 2, gas, plus 5 O 2, gas. Delta H 1 is positive 103.85 kilojoules. Step 2. Formation of 3 C O 2. 3 C, graphite, plus 4 H 2, gas, plus 5 O 2, gas, go to 3 C O 2, gas, plus 4 H 2, gas, plus 2 O 2, gas. Delta H 2 is negative 1181 kilojoules. Step 3. Formation of 4 H 2 O. 3 C O 2, gas, plus 4 H 2, gas, plus 2 O 2, gas, go to the products, 3 C O 2, gas, plus 4 H 2 O, liquid. Delta H 3 is negative 1143 kilojoule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18124" y="2737603"/>
            <a:ext cx="4162040" cy="3155953"/>
          </a:xfrm>
          <a:prstGeom prst="rect">
            <a:avLst/>
          </a:prstGeom>
        </p:spPr>
      </p:pic>
    </p:spTree>
    <p:extLst>
      <p:ext uri="{BB962C8B-B14F-4D97-AF65-F5344CB8AC3E}">
        <p14:creationId xmlns:p14="http://schemas.microsoft.com/office/powerpoint/2010/main" val="751394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15372"/>
            <a:ext cx="8229600" cy="1097280"/>
          </a:xfrm>
        </p:spPr>
        <p:txBody>
          <a:bodyPr/>
          <a:lstStyle/>
          <a:p>
            <a:r>
              <a:rPr lang="en-US" dirty="0">
                <a:latin typeface="Times New Roman" panose="02020603050405020304" pitchFamily="18" charset="0"/>
              </a:rPr>
              <a:t>Calculation of </a:t>
            </a:r>
            <a:r>
              <a:rPr lang="en-US" dirty="0">
                <a:latin typeface="Times New Roman" panose="02020603050405020304" pitchFamily="18" charset="0"/>
                <a:sym typeface="Symbol" pitchFamily="-104" charset="2"/>
              </a:rPr>
              <a:t>Δ</a:t>
            </a:r>
            <a:r>
              <a:rPr lang="en-US" dirty="0">
                <a:latin typeface="Times New Roman" panose="02020603050405020304" pitchFamily="18" charset="0"/>
              </a:rPr>
              <a:t>H </a:t>
            </a:r>
            <a:r>
              <a:rPr lang="en-US" sz="2000" b="0" dirty="0" smtClean="0">
                <a:latin typeface="Times New Roman" panose="02020603050405020304" pitchFamily="18" charset="0"/>
              </a:rPr>
              <a:t>(6 of 6)</a:t>
            </a:r>
            <a:endParaRPr lang="en-US" sz="2000" b="0" dirty="0">
              <a:latin typeface="Times New Roman" panose="02020603050405020304" pitchFamily="18" charset="0"/>
            </a:endParaRPr>
          </a:p>
        </p:txBody>
      </p:sp>
      <p:sp>
        <p:nvSpPr>
          <p:cNvPr id="5" name="Content Placeholder 4"/>
          <p:cNvSpPr>
            <a:spLocks noGrp="1"/>
          </p:cNvSpPr>
          <p:nvPr>
            <p:ph idx="1"/>
          </p:nvPr>
        </p:nvSpPr>
        <p:spPr>
          <a:xfrm>
            <a:off x="457200" y="1600201"/>
            <a:ext cx="8229600" cy="457200"/>
          </a:xfrm>
        </p:spPr>
        <p:txBody>
          <a:bodyPr/>
          <a:lstStyle/>
          <a:p>
            <a:pPr marL="0" indent="0">
              <a:lnSpc>
                <a:spcPct val="90000"/>
              </a:lnSpc>
              <a:buNone/>
            </a:pPr>
            <a:r>
              <a:rPr lang="en-US" sz="2600" dirty="0" smtClean="0"/>
              <a:t>We </a:t>
            </a:r>
            <a:r>
              <a:rPr lang="en-US" sz="2600" dirty="0"/>
              <a:t>can use Hess’s law in this way:</a:t>
            </a:r>
          </a:p>
        </p:txBody>
      </p:sp>
      <p:graphicFrame>
        <p:nvGraphicFramePr>
          <p:cNvPr id="7" name="Object 6" descr="Delta H = the sum of n delta H of f, products, minus the sum of m delta H naught of f, reactants"/>
          <p:cNvGraphicFramePr>
            <a:graphicFrameLocks noChangeAspect="1"/>
          </p:cNvGraphicFramePr>
          <p:nvPr>
            <p:extLst>
              <p:ext uri="{D42A27DB-BD31-4B8C-83A1-F6EECF244321}">
                <p14:modId xmlns:p14="http://schemas.microsoft.com/office/powerpoint/2010/main" val="2837898514"/>
              </p:ext>
            </p:extLst>
          </p:nvPr>
        </p:nvGraphicFramePr>
        <p:xfrm>
          <a:off x="1600460" y="2336914"/>
          <a:ext cx="5164297" cy="546485"/>
        </p:xfrm>
        <a:graphic>
          <a:graphicData uri="http://schemas.openxmlformats.org/presentationml/2006/ole">
            <mc:AlternateContent xmlns:mc="http://schemas.openxmlformats.org/markup-compatibility/2006">
              <mc:Choice xmlns:v="urn:schemas-microsoft-com:vml" Requires="v">
                <p:oleObj spid="_x0000_s25729" name="Equation" r:id="rId3" imgW="2400120" imgH="253800" progId="Equation.DSMT4">
                  <p:embed/>
                </p:oleObj>
              </mc:Choice>
              <mc:Fallback>
                <p:oleObj name="Equation" r:id="rId3" imgW="2400120" imgH="253800" progId="Equation.DSMT4">
                  <p:embed/>
                  <p:pic>
                    <p:nvPicPr>
                      <p:cNvPr id="0" name=""/>
                      <p:cNvPicPr/>
                      <p:nvPr/>
                    </p:nvPicPr>
                    <p:blipFill>
                      <a:blip r:embed="rId4"/>
                      <a:stretch>
                        <a:fillRect/>
                      </a:stretch>
                    </p:blipFill>
                    <p:spPr>
                      <a:xfrm>
                        <a:off x="1600460" y="2336914"/>
                        <a:ext cx="5164297" cy="546485"/>
                      </a:xfrm>
                      <a:prstGeom prst="rect">
                        <a:avLst/>
                      </a:prstGeom>
                    </p:spPr>
                  </p:pic>
                </p:oleObj>
              </mc:Fallback>
            </mc:AlternateContent>
          </a:graphicData>
        </a:graphic>
      </p:graphicFrame>
      <p:sp>
        <p:nvSpPr>
          <p:cNvPr id="6" name="Content Placeholder 5"/>
          <p:cNvSpPr>
            <a:spLocks noGrp="1"/>
          </p:cNvSpPr>
          <p:nvPr>
            <p:ph idx="13"/>
          </p:nvPr>
        </p:nvSpPr>
        <p:spPr>
          <a:xfrm>
            <a:off x="457200" y="3154879"/>
            <a:ext cx="8229600" cy="457200"/>
          </a:xfrm>
        </p:spPr>
        <p:txBody>
          <a:bodyPr/>
          <a:lstStyle/>
          <a:p>
            <a:pPr marL="0" indent="0">
              <a:lnSpc>
                <a:spcPct val="90000"/>
              </a:lnSpc>
              <a:buNone/>
            </a:pPr>
            <a:r>
              <a:rPr lang="en-US" sz="2600" dirty="0" smtClean="0">
                <a:sym typeface="Symbol" pitchFamily="-104" charset="2"/>
              </a:rPr>
              <a:t>where </a:t>
            </a:r>
            <a:r>
              <a:rPr lang="en-US" sz="2600" i="1" dirty="0">
                <a:sym typeface="Symbol" pitchFamily="-104" charset="2"/>
              </a:rPr>
              <a:t>n</a:t>
            </a:r>
            <a:r>
              <a:rPr lang="en-US" sz="2600" dirty="0">
                <a:sym typeface="Symbol" pitchFamily="-104" charset="2"/>
              </a:rPr>
              <a:t> and </a:t>
            </a:r>
            <a:r>
              <a:rPr lang="en-US" sz="2600" i="1" dirty="0">
                <a:sym typeface="Symbol" pitchFamily="-104" charset="2"/>
              </a:rPr>
              <a:t>m</a:t>
            </a:r>
            <a:r>
              <a:rPr lang="en-US" sz="2600" dirty="0">
                <a:sym typeface="Symbol" pitchFamily="-104" charset="2"/>
              </a:rPr>
              <a:t> are the stoichiometric coefficients.</a:t>
            </a:r>
            <a:endParaRPr lang="en-US" sz="2600" dirty="0"/>
          </a:p>
        </p:txBody>
      </p:sp>
    </p:spTree>
    <p:extLst>
      <p:ext uri="{BB962C8B-B14F-4D97-AF65-F5344CB8AC3E}">
        <p14:creationId xmlns:p14="http://schemas.microsoft.com/office/powerpoint/2010/main" val="4141616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rPr>
              <a:t>Calculation of ΔH Using Values from the Standard Enthalpy Table</a:t>
            </a:r>
          </a:p>
        </p:txBody>
      </p:sp>
      <p:graphicFrame>
        <p:nvGraphicFramePr>
          <p:cNvPr id="7" name="Object 6" descr="C 3 H 8, gas, plus 5 O 2, gas, yields 3 C O 2, gas, plus 4 H 2 O, liquid"/>
          <p:cNvGraphicFramePr>
            <a:graphicFrameLocks noChangeAspect="1"/>
          </p:cNvGraphicFramePr>
          <p:nvPr>
            <p:extLst>
              <p:ext uri="{D42A27DB-BD31-4B8C-83A1-F6EECF244321}">
                <p14:modId xmlns:p14="http://schemas.microsoft.com/office/powerpoint/2010/main" val="1657024864"/>
              </p:ext>
            </p:extLst>
          </p:nvPr>
        </p:nvGraphicFramePr>
        <p:xfrm>
          <a:off x="1569031" y="1600200"/>
          <a:ext cx="6005939" cy="486969"/>
        </p:xfrm>
        <a:graphic>
          <a:graphicData uri="http://schemas.openxmlformats.org/presentationml/2006/ole">
            <mc:AlternateContent xmlns:mc="http://schemas.openxmlformats.org/markup-compatibility/2006">
              <mc:Choice xmlns:v="urn:schemas-microsoft-com:vml" Requires="v">
                <p:oleObj spid="_x0000_s27126" name="Equation" r:id="rId3" imgW="2819160" imgH="228600" progId="Equation.DSMT4">
                  <p:embed/>
                </p:oleObj>
              </mc:Choice>
              <mc:Fallback>
                <p:oleObj name="Equation" r:id="rId3" imgW="2819160" imgH="228600" progId="Equation.DSMT4">
                  <p:embed/>
                  <p:pic>
                    <p:nvPicPr>
                      <p:cNvPr id="0" name=""/>
                      <p:cNvPicPr/>
                      <p:nvPr/>
                    </p:nvPicPr>
                    <p:blipFill>
                      <a:blip r:embed="rId4"/>
                      <a:stretch>
                        <a:fillRect/>
                      </a:stretch>
                    </p:blipFill>
                    <p:spPr>
                      <a:xfrm>
                        <a:off x="1569031" y="1600200"/>
                        <a:ext cx="6005939" cy="486969"/>
                      </a:xfrm>
                      <a:prstGeom prst="rect">
                        <a:avLst/>
                      </a:prstGeom>
                    </p:spPr>
                  </p:pic>
                </p:oleObj>
              </mc:Fallback>
            </mc:AlternateContent>
          </a:graphicData>
        </a:graphic>
      </p:graphicFrame>
      <p:graphicFrame>
        <p:nvGraphicFramePr>
          <p:cNvPr id="8" name="Object 7" descr="Delta H = left bracket, 3 times, negative 393.5 kilojoules, plus 4 times, negative 285.8 kilojoules, right bracket, minus, left bracket, 1 times, negative 103.85 kilojoules, plus 5 times, 0 kilojoules, right bracket"/>
          <p:cNvGraphicFramePr>
            <a:graphicFrameLocks noChangeAspect="1"/>
          </p:cNvGraphicFramePr>
          <p:nvPr>
            <p:extLst>
              <p:ext uri="{D42A27DB-BD31-4B8C-83A1-F6EECF244321}">
                <p14:modId xmlns:p14="http://schemas.microsoft.com/office/powerpoint/2010/main" val="1973332132"/>
              </p:ext>
            </p:extLst>
          </p:nvPr>
        </p:nvGraphicFramePr>
        <p:xfrm>
          <a:off x="730193" y="2239413"/>
          <a:ext cx="7754865" cy="384146"/>
        </p:xfrm>
        <a:graphic>
          <a:graphicData uri="http://schemas.openxmlformats.org/presentationml/2006/ole">
            <mc:AlternateContent xmlns:mc="http://schemas.openxmlformats.org/markup-compatibility/2006">
              <mc:Choice xmlns:v="urn:schemas-microsoft-com:vml" Requires="v">
                <p:oleObj spid="_x0000_s27127" name="Equation" r:id="rId5" imgW="4101840" imgH="203040" progId="Equation.DSMT4">
                  <p:embed/>
                </p:oleObj>
              </mc:Choice>
              <mc:Fallback>
                <p:oleObj name="Equation" r:id="rId5" imgW="4101840" imgH="203040" progId="Equation.DSMT4">
                  <p:embed/>
                  <p:pic>
                    <p:nvPicPr>
                      <p:cNvPr id="0" name=""/>
                      <p:cNvPicPr/>
                      <p:nvPr/>
                    </p:nvPicPr>
                    <p:blipFill>
                      <a:blip r:embed="rId6"/>
                      <a:stretch>
                        <a:fillRect/>
                      </a:stretch>
                    </p:blipFill>
                    <p:spPr>
                      <a:xfrm>
                        <a:off x="730193" y="2239413"/>
                        <a:ext cx="7754865" cy="384146"/>
                      </a:xfrm>
                      <a:prstGeom prst="rect">
                        <a:avLst/>
                      </a:prstGeom>
                    </p:spPr>
                  </p:pic>
                </p:oleObj>
              </mc:Fallback>
            </mc:AlternateContent>
          </a:graphicData>
        </a:graphic>
      </p:graphicFrame>
      <p:graphicFrame>
        <p:nvGraphicFramePr>
          <p:cNvPr id="9" name="Object 8" descr="= left bracket, negative 1180.5 kilojoules, plus, negative 1143.2 kilojoules, right bracket, minus, left bracket, negative 103.85 kilojoules, plus, 0 kilojoules, right bracket"/>
          <p:cNvGraphicFramePr>
            <a:graphicFrameLocks noChangeAspect="1"/>
          </p:cNvGraphicFramePr>
          <p:nvPr>
            <p:extLst>
              <p:ext uri="{D42A27DB-BD31-4B8C-83A1-F6EECF244321}">
                <p14:modId xmlns:p14="http://schemas.microsoft.com/office/powerpoint/2010/main" val="3973960470"/>
              </p:ext>
            </p:extLst>
          </p:nvPr>
        </p:nvGraphicFramePr>
        <p:xfrm>
          <a:off x="1223713" y="2709975"/>
          <a:ext cx="7010400" cy="384175"/>
        </p:xfrm>
        <a:graphic>
          <a:graphicData uri="http://schemas.openxmlformats.org/presentationml/2006/ole">
            <mc:AlternateContent xmlns:mc="http://schemas.openxmlformats.org/markup-compatibility/2006">
              <mc:Choice xmlns:v="urn:schemas-microsoft-com:vml" Requires="v">
                <p:oleObj spid="_x0000_s27128" name="Equation" r:id="rId7" imgW="3708360" imgH="203040" progId="Equation.DSMT4">
                  <p:embed/>
                </p:oleObj>
              </mc:Choice>
              <mc:Fallback>
                <p:oleObj name="Equation" r:id="rId7" imgW="3708360" imgH="203040" progId="Equation.DSMT4">
                  <p:embed/>
                  <p:pic>
                    <p:nvPicPr>
                      <p:cNvPr id="0" name=""/>
                      <p:cNvPicPr/>
                      <p:nvPr/>
                    </p:nvPicPr>
                    <p:blipFill>
                      <a:blip r:embed="rId8"/>
                      <a:stretch>
                        <a:fillRect/>
                      </a:stretch>
                    </p:blipFill>
                    <p:spPr>
                      <a:xfrm>
                        <a:off x="1223713" y="2709975"/>
                        <a:ext cx="7010400" cy="384175"/>
                      </a:xfrm>
                      <a:prstGeom prst="rect">
                        <a:avLst/>
                      </a:prstGeom>
                    </p:spPr>
                  </p:pic>
                </p:oleObj>
              </mc:Fallback>
            </mc:AlternateContent>
          </a:graphicData>
        </a:graphic>
      </p:graphicFrame>
      <p:graphicFrame>
        <p:nvGraphicFramePr>
          <p:cNvPr id="10" name="Object 9" descr="= negative 2323.7 kilojoules, minus, negative 103.85 kilojoules, = negative 2219.9 kilojoules"/>
          <p:cNvGraphicFramePr>
            <a:graphicFrameLocks noChangeAspect="1"/>
          </p:cNvGraphicFramePr>
          <p:nvPr>
            <p:extLst>
              <p:ext uri="{D42A27DB-BD31-4B8C-83A1-F6EECF244321}">
                <p14:modId xmlns:p14="http://schemas.microsoft.com/office/powerpoint/2010/main" val="1010216384"/>
              </p:ext>
            </p:extLst>
          </p:nvPr>
        </p:nvGraphicFramePr>
        <p:xfrm>
          <a:off x="1271213" y="3195410"/>
          <a:ext cx="5546725" cy="384175"/>
        </p:xfrm>
        <a:graphic>
          <a:graphicData uri="http://schemas.openxmlformats.org/presentationml/2006/ole">
            <mc:AlternateContent xmlns:mc="http://schemas.openxmlformats.org/markup-compatibility/2006">
              <mc:Choice xmlns:v="urn:schemas-microsoft-com:vml" Requires="v">
                <p:oleObj spid="_x0000_s27129" name="Equation" r:id="rId9" imgW="2933640" imgH="203040" progId="Equation.DSMT4">
                  <p:embed/>
                </p:oleObj>
              </mc:Choice>
              <mc:Fallback>
                <p:oleObj name="Equation" r:id="rId9" imgW="2933640" imgH="203040" progId="Equation.DSMT4">
                  <p:embed/>
                  <p:pic>
                    <p:nvPicPr>
                      <p:cNvPr id="0" name=""/>
                      <p:cNvPicPr/>
                      <p:nvPr/>
                    </p:nvPicPr>
                    <p:blipFill>
                      <a:blip r:embed="rId10"/>
                      <a:stretch>
                        <a:fillRect/>
                      </a:stretch>
                    </p:blipFill>
                    <p:spPr>
                      <a:xfrm>
                        <a:off x="1271213" y="3195410"/>
                        <a:ext cx="5546725" cy="384175"/>
                      </a:xfrm>
                      <a:prstGeom prst="rect">
                        <a:avLst/>
                      </a:prstGeom>
                    </p:spPr>
                  </p:pic>
                </p:oleObj>
              </mc:Fallback>
            </mc:AlternateContent>
          </a:graphicData>
        </a:graphic>
      </p:graphicFrame>
      <p:pic>
        <p:nvPicPr>
          <p:cNvPr id="11" name="Picture 10" descr="An enthalpy diagram shows all the steps for propane combustion, including decomposition to elements and formation of products. The overall reaction is as follows: C 3, H 8, gas, plus 5 O 2, gas, yields 3 C O 2, gas, plus 4 H 2 O, liquid, which is one route to the products. The enthalpy change, delta H reaction, from the reactants to the products is negative 2220 kilojoules. The diagram also uses numbered steps to show a multistep route to the same products. Step 1. Decomposition to elements. The reactants, C 3, H 8, gas, plus 5 O 2 2 gas, go to 3 C, graphite, plus 4 H 2, gas, plus 5 O 2, gas. Delta H 1 is positive 103.85 kilojoules. Step 2. Formation of 3 C O 2. 3 C, graphite, plus 4 H 2, gas, plus 5 O 2, gas, go to 3 CO2, gas, plus 4 H 2, gas, plus 2 O 2, gas. Delta H 2 is negative 1181 kilojoules. Step 3. Formation of 4 H 2 O. 3 C O 2, gas, plus 4 H 2, gas, plus 2 O2, gas, go to the products, 3 C O 2, gas, plus 4 H 2 O, liquid. Delta H 3 is negative 1143 kilojoule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61767" y="3610750"/>
            <a:ext cx="3730538" cy="2828755"/>
          </a:xfrm>
          <a:prstGeom prst="rect">
            <a:avLst/>
          </a:prstGeom>
        </p:spPr>
      </p:pic>
    </p:spTree>
    <p:extLst>
      <p:ext uri="{BB962C8B-B14F-4D97-AF65-F5344CB8AC3E}">
        <p14:creationId xmlns:p14="http://schemas.microsoft.com/office/powerpoint/2010/main" val="2181001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Bond Enthalpy </a:t>
            </a:r>
            <a:r>
              <a:rPr lang="en-US" sz="2000" b="0" dirty="0">
                <a:latin typeface="Times New Roman" panose="02020603050405020304" pitchFamily="18" charset="0"/>
              </a:rPr>
              <a:t>(1 of 3)</a:t>
            </a:r>
          </a:p>
        </p:txBody>
      </p:sp>
      <p:sp>
        <p:nvSpPr>
          <p:cNvPr id="3" name="Content Placeholder 2"/>
          <p:cNvSpPr>
            <a:spLocks noGrp="1"/>
          </p:cNvSpPr>
          <p:nvPr>
            <p:ph idx="1"/>
          </p:nvPr>
        </p:nvSpPr>
        <p:spPr>
          <a:xfrm>
            <a:off x="457200" y="1600200"/>
            <a:ext cx="8229600" cy="914400"/>
          </a:xfrm>
        </p:spPr>
        <p:txBody>
          <a:bodyPr/>
          <a:lstStyle/>
          <a:p>
            <a:pPr marL="0" indent="0">
              <a:buNone/>
            </a:pPr>
            <a:r>
              <a:rPr lang="en-US" sz="2600" dirty="0" smtClean="0"/>
              <a:t>The </a:t>
            </a:r>
            <a:r>
              <a:rPr lang="en-US" sz="2600" dirty="0"/>
              <a:t>enthalpy associated with breaking one mole of a particular bond in a gaseous substance.</a:t>
            </a:r>
          </a:p>
        </p:txBody>
      </p:sp>
      <p:pic>
        <p:nvPicPr>
          <p:cNvPr id="4" name="Picture 3" descr="Two chlorine atoms are single bonded together. The bond breaks, leaving two ato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6375" y="2559690"/>
            <a:ext cx="4789021" cy="1405607"/>
          </a:xfrm>
          <a:prstGeom prst="rect">
            <a:avLst/>
          </a:prstGeom>
        </p:spPr>
      </p:pic>
      <p:pic>
        <p:nvPicPr>
          <p:cNvPr id="5" name="Picture 4" descr="A central carbon is single bonded to four hydrogens. The bonds break, leaving five ato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456" y="4077198"/>
            <a:ext cx="5504857" cy="2222533"/>
          </a:xfrm>
          <a:prstGeom prst="rect">
            <a:avLst/>
          </a:prstGeom>
        </p:spPr>
      </p:pic>
    </p:spTree>
    <p:extLst>
      <p:ext uri="{BB962C8B-B14F-4D97-AF65-F5344CB8AC3E}">
        <p14:creationId xmlns:p14="http://schemas.microsoft.com/office/powerpoint/2010/main" val="69182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Bond Enthalpy </a:t>
            </a:r>
            <a:r>
              <a:rPr lang="en-US" sz="2000" b="0" dirty="0">
                <a:latin typeface="Times New Roman" panose="02020603050405020304" pitchFamily="18" charset="0"/>
              </a:rPr>
              <a:t>(2 of 3)</a:t>
            </a:r>
          </a:p>
        </p:txBody>
      </p:sp>
      <p:sp>
        <p:nvSpPr>
          <p:cNvPr id="3" name="Content Placeholder 2"/>
          <p:cNvSpPr>
            <a:spLocks noGrp="1"/>
          </p:cNvSpPr>
          <p:nvPr>
            <p:ph idx="1"/>
          </p:nvPr>
        </p:nvSpPr>
        <p:spPr>
          <a:xfrm>
            <a:off x="457200" y="1600200"/>
            <a:ext cx="8229600" cy="2514600"/>
          </a:xfrm>
        </p:spPr>
        <p:txBody>
          <a:bodyPr/>
          <a:lstStyle/>
          <a:p>
            <a:r>
              <a:rPr lang="en-US" sz="2600" dirty="0"/>
              <a:t>The bond enthalpy is always positive because energy is required to break chemical bonds</a:t>
            </a:r>
            <a:r>
              <a:rPr lang="en-US" sz="2600" dirty="0" smtClean="0"/>
              <a:t>.</a:t>
            </a:r>
            <a:endParaRPr lang="en-US" sz="2600" dirty="0"/>
          </a:p>
          <a:p>
            <a:r>
              <a:rPr lang="en-US" sz="2600" dirty="0"/>
              <a:t>Energy is always released when a bond forms between gaseous fragments.</a:t>
            </a:r>
          </a:p>
          <a:p>
            <a:r>
              <a:rPr lang="en-US" sz="2600" dirty="0"/>
              <a:t>The greater the bond enthalpy, the stronger the bond.</a:t>
            </a:r>
          </a:p>
        </p:txBody>
      </p:sp>
    </p:spTree>
    <p:extLst>
      <p:ext uri="{BB962C8B-B14F-4D97-AF65-F5344CB8AC3E}">
        <p14:creationId xmlns:p14="http://schemas.microsoft.com/office/powerpoint/2010/main" val="3666536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Bond Enthalpy </a:t>
            </a:r>
            <a:r>
              <a:rPr lang="en-US" sz="2000" b="0" dirty="0">
                <a:latin typeface="Times New Roman" panose="02020603050405020304" pitchFamily="18" charset="0"/>
              </a:rPr>
              <a:t>(3 of 3)</a:t>
            </a:r>
          </a:p>
        </p:txBody>
      </p:sp>
      <p:sp>
        <p:nvSpPr>
          <p:cNvPr id="3" name="Content Placeholder 2"/>
          <p:cNvSpPr>
            <a:spLocks noGrp="1"/>
          </p:cNvSpPr>
          <p:nvPr>
            <p:ph idx="1"/>
          </p:nvPr>
        </p:nvSpPr>
        <p:spPr>
          <a:xfrm>
            <a:off x="457200" y="1600200"/>
            <a:ext cx="8229600" cy="304800"/>
          </a:xfrm>
        </p:spPr>
        <p:txBody>
          <a:bodyPr/>
          <a:lstStyle/>
          <a:p>
            <a:pPr marL="0" indent="0">
              <a:buNone/>
            </a:pPr>
            <a:r>
              <a:rPr lang="en-US" sz="2600" b="1" dirty="0"/>
              <a:t>Table 5.4 </a:t>
            </a:r>
            <a:r>
              <a:rPr lang="en-US" sz="2600" dirty="0"/>
              <a:t>Average Bond Enthalpies (kJ/mol)</a:t>
            </a:r>
          </a:p>
        </p:txBody>
      </p:sp>
      <p:pic>
        <p:nvPicPr>
          <p:cNvPr id="4" name="Picture 3" descr="A table. The table has 8 groups of bonds categorized by carbon, nitrogen, hydrogen, oxygen, fluorine, chlorine, bromine, and iodine. Average bond enthalpy in kilojoules per mole is given for each bond. Bonds for carbon are as follows. Row 1. Bond, C, single bonded, H. Enthalpy, 413. Row 2. Bond, C, single bond, C. Enthalpy, 348. Row 3. Bond, C, double bond, C. Enthalpy, 614. Row 4. Bond, C, single bond, N. Enthalpy, 293. Row 5. Bond, C, single bond, O. Enthalpy, 358. Row 6. Bond, C, double bond, O. Enthalpy, 799. Row 7. Bond, C, single bond, F. Enthalpy, 485. Row 8. Bond, C, single bond, C l. Enthalpy, 328. Row 9. Bond, C, single bond, B r. Enthalpy, 276. Row 10. Bond, C, single bond, I. Enthalpy, 240. Bonds for nitrogen are as follows. Row 1. Bond, N, single bond, H. Enthalpy, 391. Row 2. Bond, N, single bond, N. Enthalpy, 163. Row 3. Bond, N, single bond, O. Enthalpy, 201. Row 4. Bond, N, single bond, F. Enthalpy, 272. Row 5. Bond, N, single bond, C l. Enthalpy, 200. Row 6. Bond, N, single bond, B r. Enthalpy, 243. For hydrogen. Row 1. bond, H, single bond, H. Enthalpy, 436. Row 2. Bond, H, single bond, F. Enthalpy, 567. Row 3. Bond, H, single bond, C l. Enthalpy, 431. Row 4. Bond, H, single bond, B r. Enthalpy, 366. Row 5. Bond, H, single bond, I. Enthalpy, 299. Bonds for oxygen are as follows. Row 1. Bond, O, single bond, H. Enthalpy, 463. For 2. Bond, O, single bond, O. Enthalpy, 146. Row 3. Bond, O, double bond, O. Enthalpy, 495. Row 4. Bond, O, single bond, F. Enthalpy, 190. Row 5. Bond, O, single bond, C l. Enthalpy, 203. Row 6. Bond, O, single bond, I. Enthalpy, 234. The one bond for fluorine is as follows. Row 1. Bond, F, single bond, F. Enthalpy, 155. Bonds for chlorine are as follows. Row 1. Bond, C l, single bond, F. Enthalpy, 253. Row 2. Bond, C l, single bond, C l. Enthalpy, 242. Bonds for bromine are as follows. Row 1. Bond, B r, single bond, F. Enthalpy, 237. Row 2. Bond, B r, single bond, C l. Enthalpy, 218. Row 3. Bond, B r, single bond, B r. Enthalpy, 193. Bonds for iodine are as follows. Row 1. Bond, I, single bond, C l. Enthalpy, 208. Row 2. Bond, I, single bond, B r. Enthalpy, 175. Row 3. Bond, I, single bond, I. Enthalpy, 1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825" y="2057400"/>
            <a:ext cx="7644543" cy="3692948"/>
          </a:xfrm>
          <a:prstGeom prst="rect">
            <a:avLst/>
          </a:prstGeom>
        </p:spPr>
      </p:pic>
    </p:spTree>
    <p:extLst>
      <p:ext uri="{BB962C8B-B14F-4D97-AF65-F5344CB8AC3E}">
        <p14:creationId xmlns:p14="http://schemas.microsoft.com/office/powerpoint/2010/main" val="3831572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96200" cy="1097280"/>
          </a:xfrm>
        </p:spPr>
        <p:txBody>
          <a:bodyPr/>
          <a:lstStyle/>
          <a:p>
            <a:r>
              <a:rPr lang="en-US" dirty="0">
                <a:latin typeface="Times New Roman" panose="02020603050405020304" pitchFamily="18" charset="0"/>
              </a:rPr>
              <a:t>Bond Enthalpies and Enthalpy of Reaction </a:t>
            </a:r>
            <a:r>
              <a:rPr lang="en-US" sz="2000" b="0" dirty="0">
                <a:latin typeface="Times New Roman" panose="02020603050405020304" pitchFamily="18" charset="0"/>
              </a:rPr>
              <a:t>(1 of 2)</a:t>
            </a:r>
          </a:p>
        </p:txBody>
      </p:sp>
      <p:sp>
        <p:nvSpPr>
          <p:cNvPr id="3" name="Content Placeholder 2"/>
          <p:cNvSpPr>
            <a:spLocks noGrp="1"/>
          </p:cNvSpPr>
          <p:nvPr>
            <p:ph idx="1"/>
          </p:nvPr>
        </p:nvSpPr>
        <p:spPr>
          <a:xfrm>
            <a:off x="457200" y="1600200"/>
            <a:ext cx="8229600" cy="1752600"/>
          </a:xfrm>
        </p:spPr>
        <p:txBody>
          <a:bodyPr/>
          <a:lstStyle/>
          <a:p>
            <a:r>
              <a:rPr lang="en-US" sz="2600" b="1" dirty="0" smtClean="0"/>
              <a:t>Add</a:t>
            </a:r>
            <a:r>
              <a:rPr lang="en-US" sz="2600" dirty="0" smtClean="0"/>
              <a:t> </a:t>
            </a:r>
            <a:r>
              <a:rPr lang="en-US" sz="2600" dirty="0"/>
              <a:t>bond energy for </a:t>
            </a:r>
            <a:r>
              <a:rPr lang="en-US" sz="2600" b="1" dirty="0" smtClean="0"/>
              <a:t>all</a:t>
            </a:r>
            <a:r>
              <a:rPr lang="en-US" sz="2600" dirty="0" smtClean="0"/>
              <a:t> </a:t>
            </a:r>
            <a:r>
              <a:rPr lang="en-US" sz="2600" dirty="0"/>
              <a:t>bonds made (+)</a:t>
            </a:r>
          </a:p>
          <a:p>
            <a:r>
              <a:rPr lang="en-US" sz="2600" b="1" dirty="0" smtClean="0"/>
              <a:t>Subtract</a:t>
            </a:r>
            <a:r>
              <a:rPr lang="en-US" sz="2600" dirty="0" smtClean="0"/>
              <a:t> </a:t>
            </a:r>
            <a:r>
              <a:rPr lang="en-US" sz="2600" dirty="0"/>
              <a:t>bond </a:t>
            </a:r>
            <a:r>
              <a:rPr lang="en-US" sz="2600" dirty="0" smtClean="0"/>
              <a:t>energy </a:t>
            </a:r>
            <a:r>
              <a:rPr lang="en-US" sz="2600" dirty="0"/>
              <a:t>for </a:t>
            </a:r>
            <a:r>
              <a:rPr lang="en-US" sz="2600" b="1" dirty="0" smtClean="0"/>
              <a:t>all</a:t>
            </a:r>
            <a:r>
              <a:rPr lang="en-US" sz="2600" dirty="0" smtClean="0"/>
              <a:t> </a:t>
            </a:r>
            <a:r>
              <a:rPr lang="en-US" sz="2600" dirty="0"/>
              <a:t>bonds broken </a:t>
            </a:r>
            <a:r>
              <a:rPr lang="en-US" sz="2600" dirty="0" smtClean="0"/>
              <a:t>(</a:t>
            </a:r>
            <a:r>
              <a:rPr lang="en-US" sz="2600" dirty="0" smtClean="0">
                <a:latin typeface="Arial" panose="020B0604020202020204" pitchFamily="34" charset="0"/>
                <a:cs typeface="Arial" panose="020B0604020202020204" pitchFamily="34" charset="0"/>
              </a:rPr>
              <a:t>−</a:t>
            </a:r>
            <a:r>
              <a:rPr lang="en-US" sz="2600" dirty="0" smtClean="0"/>
              <a:t>)</a:t>
            </a:r>
            <a:endParaRPr lang="en-US" sz="2600" dirty="0"/>
          </a:p>
          <a:p>
            <a:r>
              <a:rPr lang="en-US" sz="2600" dirty="0"/>
              <a:t>The result is an estimate of </a:t>
            </a:r>
            <a:r>
              <a:rPr lang="el-GR" sz="2600" dirty="0"/>
              <a:t>Δ</a:t>
            </a:r>
            <a:r>
              <a:rPr lang="en-US" sz="2600" dirty="0"/>
              <a:t>H.</a:t>
            </a:r>
          </a:p>
        </p:txBody>
      </p:sp>
      <p:graphicFrame>
        <p:nvGraphicFramePr>
          <p:cNvPr id="4" name="Object 3" descr="Delta H of the reaction = the sum of, bond enthalpies of bond broken, minus the sum of, bond enthalpies of bonds formed"/>
          <p:cNvGraphicFramePr>
            <a:graphicFrameLocks noChangeAspect="1"/>
          </p:cNvGraphicFramePr>
          <p:nvPr>
            <p:extLst>
              <p:ext uri="{D42A27DB-BD31-4B8C-83A1-F6EECF244321}">
                <p14:modId xmlns:p14="http://schemas.microsoft.com/office/powerpoint/2010/main" val="3172374899"/>
              </p:ext>
            </p:extLst>
          </p:nvPr>
        </p:nvGraphicFramePr>
        <p:xfrm>
          <a:off x="1159440" y="3436165"/>
          <a:ext cx="6872747" cy="772598"/>
        </p:xfrm>
        <a:graphic>
          <a:graphicData uri="http://schemas.openxmlformats.org/presentationml/2006/ole">
            <mc:AlternateContent xmlns:mc="http://schemas.openxmlformats.org/markup-compatibility/2006">
              <mc:Choice xmlns:v="urn:schemas-microsoft-com:vml" Requires="v">
                <p:oleObj spid="_x0000_s27771" name="Equation" r:id="rId3" imgW="3390840" imgH="380880" progId="Equation.DSMT4">
                  <p:embed/>
                </p:oleObj>
              </mc:Choice>
              <mc:Fallback>
                <p:oleObj name="Equation" r:id="rId3" imgW="3390840" imgH="380880" progId="Equation.DSMT4">
                  <p:embed/>
                  <p:pic>
                    <p:nvPicPr>
                      <p:cNvPr id="0" name=""/>
                      <p:cNvPicPr/>
                      <p:nvPr/>
                    </p:nvPicPr>
                    <p:blipFill>
                      <a:blip r:embed="rId4"/>
                      <a:stretch>
                        <a:fillRect/>
                      </a:stretch>
                    </p:blipFill>
                    <p:spPr>
                      <a:xfrm>
                        <a:off x="1159440" y="3436165"/>
                        <a:ext cx="6872747" cy="772598"/>
                      </a:xfrm>
                      <a:prstGeom prst="rect">
                        <a:avLst/>
                      </a:prstGeom>
                    </p:spPr>
                  </p:pic>
                </p:oleObj>
              </mc:Fallback>
            </mc:AlternateContent>
          </a:graphicData>
        </a:graphic>
      </p:graphicFrame>
    </p:spTree>
    <p:extLst>
      <p:ext uri="{BB962C8B-B14F-4D97-AF65-F5344CB8AC3E}">
        <p14:creationId xmlns:p14="http://schemas.microsoft.com/office/powerpoint/2010/main" val="1129669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First Law of Thermodynamics</a:t>
            </a:r>
          </a:p>
        </p:txBody>
      </p:sp>
      <p:sp>
        <p:nvSpPr>
          <p:cNvPr id="3" name="Content Placeholder 2"/>
          <p:cNvSpPr>
            <a:spLocks noGrp="1"/>
          </p:cNvSpPr>
          <p:nvPr>
            <p:ph idx="1"/>
          </p:nvPr>
        </p:nvSpPr>
        <p:spPr>
          <a:xfrm>
            <a:off x="457200" y="1600200"/>
            <a:ext cx="8229600" cy="4038600"/>
          </a:xfrm>
        </p:spPr>
        <p:txBody>
          <a:bodyPr/>
          <a:lstStyle/>
          <a:p>
            <a:r>
              <a:rPr lang="en-US" sz="2600" dirty="0"/>
              <a:t>Energy can be converted from one form to another, but it is neither created nor destroyed.</a:t>
            </a:r>
          </a:p>
          <a:p>
            <a:r>
              <a:rPr lang="en-US" sz="2600" dirty="0"/>
              <a:t>To heat your home, chemical energy needs to be converted to heat.</a:t>
            </a:r>
          </a:p>
          <a:p>
            <a:r>
              <a:rPr lang="en-US" sz="2600" dirty="0"/>
              <a:t>Sunlight is converted to chemical energy in green plants.</a:t>
            </a:r>
          </a:p>
          <a:p>
            <a:r>
              <a:rPr lang="en-US" sz="2600" dirty="0"/>
              <a:t>There are </a:t>
            </a:r>
            <a:r>
              <a:rPr lang="en-US" sz="2600" b="1" dirty="0" smtClean="0"/>
              <a:t>many</a:t>
            </a:r>
            <a:r>
              <a:rPr lang="en-US" sz="2600" dirty="0" smtClean="0"/>
              <a:t> </a:t>
            </a:r>
            <a:r>
              <a:rPr lang="en-US" sz="2600" dirty="0"/>
              <a:t>more examples of conversion of energy.</a:t>
            </a:r>
          </a:p>
        </p:txBody>
      </p:sp>
    </p:spTree>
    <p:extLst>
      <p:ext uri="{BB962C8B-B14F-4D97-AF65-F5344CB8AC3E}">
        <p14:creationId xmlns:p14="http://schemas.microsoft.com/office/powerpoint/2010/main" val="1385492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772400" cy="1097280"/>
          </a:xfrm>
        </p:spPr>
        <p:txBody>
          <a:bodyPr/>
          <a:lstStyle/>
          <a:p>
            <a:r>
              <a:rPr lang="en-US" dirty="0">
                <a:latin typeface="Times New Roman" panose="02020603050405020304" pitchFamily="18" charset="0"/>
              </a:rPr>
              <a:t>Bond Enthalpies and Enthalpy of Reaction </a:t>
            </a:r>
            <a:r>
              <a:rPr lang="en-US" sz="2000" b="0" dirty="0">
                <a:latin typeface="Times New Roman" panose="02020603050405020304" pitchFamily="18" charset="0"/>
              </a:rPr>
              <a:t>(2 of 2)</a:t>
            </a:r>
          </a:p>
        </p:txBody>
      </p:sp>
      <p:sp>
        <p:nvSpPr>
          <p:cNvPr id="3" name="Content Placeholder 2"/>
          <p:cNvSpPr>
            <a:spLocks noGrp="1"/>
          </p:cNvSpPr>
          <p:nvPr>
            <p:ph idx="1"/>
          </p:nvPr>
        </p:nvSpPr>
        <p:spPr>
          <a:xfrm>
            <a:off x="457200" y="1600200"/>
            <a:ext cx="8229600" cy="762000"/>
          </a:xfrm>
        </p:spPr>
        <p:txBody>
          <a:bodyPr/>
          <a:lstStyle/>
          <a:p>
            <a:pPr marL="0" indent="0">
              <a:buNone/>
            </a:pPr>
            <a:r>
              <a:rPr lang="en-US" sz="2600" dirty="0"/>
              <a:t>So, we can predict whether a chemical reaction will be endothermic or exothermic using bond energies.</a:t>
            </a:r>
          </a:p>
        </p:txBody>
      </p:sp>
      <p:pic>
        <p:nvPicPr>
          <p:cNvPr id="4" name="Picture 3" descr="A diagram of a reaction shows how calculating bond enthalpies helps estimate the overall energy of the reaction. The diagram shows in steps enthalpy, H, on the Y-axis, increasing, with the reactants C H 4 and C l 2 about one quarter of the way up the axis. Step 1. Break C single bond H and C l single bond C l bonds. One of the C single bond H bonds in C H 4 and the C l single bond C l bond in C l 2 are broken. Delta H 1 is greater than 0, and the enthalpy has increased to the top of the Y-axis. Step 2. Make C single bond C l and H single bond C l bonds. The free H bonds to C l to make H C l and the remaining C l bonds to C to make C H 3, C l. Delta H 2 is less than 0, and the enthalpy of the products decreases to the bottom of the Y-axis. The difference in enthalpy between the products and reactants is delta H reac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687" y="2533475"/>
            <a:ext cx="4477145" cy="3774985"/>
          </a:xfrm>
          <a:prstGeom prst="rect">
            <a:avLst/>
          </a:prstGeom>
        </p:spPr>
      </p:pic>
    </p:spTree>
    <p:extLst>
      <p:ext uri="{BB962C8B-B14F-4D97-AF65-F5344CB8AC3E}">
        <p14:creationId xmlns:p14="http://schemas.microsoft.com/office/powerpoint/2010/main" val="478099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Energy in Foods </a:t>
            </a:r>
            <a:r>
              <a:rPr lang="en-US" sz="2000" b="0" dirty="0">
                <a:latin typeface="Times New Roman" panose="02020603050405020304" pitchFamily="18" charset="0"/>
              </a:rPr>
              <a:t>(1 of 3)</a:t>
            </a:r>
          </a:p>
        </p:txBody>
      </p:sp>
      <p:sp>
        <p:nvSpPr>
          <p:cNvPr id="3" name="Content Placeholder 2"/>
          <p:cNvSpPr>
            <a:spLocks noGrp="1"/>
          </p:cNvSpPr>
          <p:nvPr>
            <p:ph idx="1"/>
          </p:nvPr>
        </p:nvSpPr>
        <p:spPr>
          <a:xfrm>
            <a:off x="457200" y="1600200"/>
            <a:ext cx="8229600" cy="1219200"/>
          </a:xfrm>
        </p:spPr>
        <p:txBody>
          <a:bodyPr/>
          <a:lstStyle/>
          <a:p>
            <a:r>
              <a:rPr lang="en-US" sz="2200" dirty="0"/>
              <a:t>The energy released when one gram of food is combusted is its </a:t>
            </a:r>
            <a:r>
              <a:rPr lang="en-US" sz="2200" b="1" dirty="0"/>
              <a:t>fuel value</a:t>
            </a:r>
            <a:r>
              <a:rPr lang="en-US" sz="2200" dirty="0" smtClean="0"/>
              <a:t>.</a:t>
            </a:r>
          </a:p>
          <a:p>
            <a:pPr marL="0" indent="0">
              <a:buNone/>
            </a:pPr>
            <a:r>
              <a:rPr lang="en-US" sz="2200" b="1" dirty="0"/>
              <a:t>Table 5.5 </a:t>
            </a:r>
            <a:r>
              <a:rPr lang="en-US" sz="2200" dirty="0"/>
              <a:t>Compositions and Fuel Values of Some Common </a:t>
            </a:r>
            <a:r>
              <a:rPr lang="en-US" sz="2200" dirty="0" smtClean="0"/>
              <a:t>Foods</a:t>
            </a:r>
            <a:endParaRPr lang="en-US" sz="2200" dirty="0"/>
          </a:p>
        </p:txBody>
      </p:sp>
      <p:graphicFrame>
        <p:nvGraphicFramePr>
          <p:cNvPr id="4" name="Table 3"/>
          <p:cNvGraphicFramePr>
            <a:graphicFrameLocks noGrp="1"/>
          </p:cNvGraphicFramePr>
          <p:nvPr>
            <p:extLst>
              <p:ext uri="{D42A27DB-BD31-4B8C-83A1-F6EECF244321}">
                <p14:modId xmlns:p14="http://schemas.microsoft.com/office/powerpoint/2010/main" val="1135914363"/>
              </p:ext>
            </p:extLst>
          </p:nvPr>
        </p:nvGraphicFramePr>
        <p:xfrm>
          <a:off x="457200" y="2940584"/>
          <a:ext cx="8153400" cy="3169920"/>
        </p:xfrm>
        <a:graphic>
          <a:graphicData uri="http://schemas.openxmlformats.org/drawingml/2006/table">
            <a:tbl>
              <a:tblPr firstRow="1" bandRow="1">
                <a:tableStyleId>{3B4B98B0-60AC-42C2-AFA5-B58CD77FA1E5}</a:tableStyleId>
              </a:tblPr>
              <a:tblGrid>
                <a:gridCol w="1447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473582">
                <a:tc>
                  <a:txBody>
                    <a:bodyPr/>
                    <a:lstStyle/>
                    <a:p>
                      <a:r>
                        <a:rPr lang="en-US" sz="1600" u="none" dirty="0" smtClean="0">
                          <a:solidFill>
                            <a:schemeClr val="bg1"/>
                          </a:solidFill>
                        </a:rPr>
                        <a:t>Blank</a:t>
                      </a:r>
                      <a:endParaRPr lang="en-US" sz="1600" u="none" dirty="0">
                        <a:solidFill>
                          <a:schemeClr val="bg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i="0" u="none" strike="noStrike" kern="1200" baseline="0" dirty="0" smtClean="0">
                          <a:solidFill>
                            <a:schemeClr val="bg1"/>
                          </a:solidFill>
                          <a:latin typeface="+mn-lt"/>
                          <a:ea typeface="+mn-ea"/>
                          <a:cs typeface="+mn-cs"/>
                        </a:rPr>
                        <a:t>Blank</a:t>
                      </a:r>
                      <a:endParaRPr lang="en-US" sz="1600" u="none"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i="0" u="none" strike="noStrike" kern="1200" baseline="0" dirty="0" smtClean="0">
                          <a:solidFill>
                            <a:schemeClr val="tx1"/>
                          </a:solidFill>
                          <a:latin typeface="+mn-lt"/>
                          <a:ea typeface="+mn-ea"/>
                          <a:cs typeface="+mn-cs"/>
                        </a:rPr>
                        <a:t>Approximate Composition (% by Mass)</a:t>
                      </a:r>
                      <a:endParaRPr lang="en-US" sz="1600" u="none" dirty="0"/>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dirty="0" smtClean="0">
                          <a:solidFill>
                            <a:schemeClr val="bg1"/>
                          </a:solidFill>
                        </a:rPr>
                        <a:t>Blank</a:t>
                      </a:r>
                      <a:endParaRPr lang="en-US" sz="1600" u="none"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i="0" u="none" strike="noStrike" kern="1200" baseline="0" dirty="0" smtClean="0">
                          <a:solidFill>
                            <a:schemeClr val="tx1"/>
                          </a:solidFill>
                          <a:latin typeface="+mn-lt"/>
                          <a:ea typeface="+mn-ea"/>
                          <a:cs typeface="+mn-cs"/>
                        </a:rPr>
                        <a:t>Fuel Value</a:t>
                      </a:r>
                      <a:endParaRPr lang="en-US" sz="1600" u="none" dirty="0"/>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dirty="0" smtClean="0">
                          <a:solidFill>
                            <a:schemeClr val="bg1"/>
                          </a:solidFill>
                        </a:rPr>
                        <a:t>Blank</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3716">
                <a:tc>
                  <a:txBody>
                    <a:bodyPr/>
                    <a:lstStyle/>
                    <a:p>
                      <a:r>
                        <a:rPr lang="en-US" sz="1600" u="none" dirty="0" smtClean="0">
                          <a:solidFill>
                            <a:schemeClr val="bg1"/>
                          </a:solidFill>
                        </a:rPr>
                        <a:t>Blank</a:t>
                      </a:r>
                      <a:endParaRPr lang="en-US" sz="1600" u="none"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i="0" u="none" strike="noStrike" kern="1200" baseline="0" dirty="0" smtClean="0">
                          <a:solidFill>
                            <a:schemeClr val="tx1"/>
                          </a:solidFill>
                          <a:latin typeface="+mn-lt"/>
                          <a:ea typeface="+mn-ea"/>
                          <a:cs typeface="+mn-cs"/>
                        </a:rPr>
                        <a:t>Carbohydrate</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i="0" u="none" strike="noStrike" kern="1200" baseline="0" dirty="0" smtClean="0">
                          <a:solidFill>
                            <a:schemeClr val="tx1"/>
                          </a:solidFill>
                          <a:latin typeface="+mn-lt"/>
                          <a:ea typeface="+mn-ea"/>
                          <a:cs typeface="+mn-cs"/>
                        </a:rPr>
                        <a:t>Fat</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i="0" u="none" strike="noStrike" kern="1200" baseline="0" dirty="0" smtClean="0">
                          <a:solidFill>
                            <a:schemeClr val="tx1"/>
                          </a:solidFill>
                          <a:latin typeface="+mn-lt"/>
                          <a:ea typeface="+mn-ea"/>
                          <a:cs typeface="+mn-cs"/>
                        </a:rPr>
                        <a:t>Protein</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i="0" u="none" strike="noStrike" kern="1200" baseline="0" dirty="0" smtClean="0">
                          <a:solidFill>
                            <a:schemeClr val="tx1"/>
                          </a:solidFill>
                          <a:latin typeface="+mn-lt"/>
                          <a:ea typeface="+mn-ea"/>
                          <a:cs typeface="+mn-cs"/>
                        </a:rPr>
                        <a:t>K</a:t>
                      </a:r>
                      <a:r>
                        <a:rPr lang="en-US" sz="100" b="1" i="0" u="none" strike="noStrike" kern="1200" baseline="0" dirty="0" smtClean="0">
                          <a:solidFill>
                            <a:schemeClr val="tx1"/>
                          </a:solidFill>
                          <a:latin typeface="+mn-lt"/>
                          <a:ea typeface="+mn-ea"/>
                          <a:cs typeface="+mn-cs"/>
                        </a:rPr>
                        <a:t> </a:t>
                      </a:r>
                      <a:r>
                        <a:rPr lang="en-US" sz="1600" b="1" i="0" u="none" strike="noStrike" kern="1200" baseline="0" dirty="0" smtClean="0">
                          <a:solidFill>
                            <a:schemeClr val="tx1"/>
                          </a:solidFill>
                          <a:latin typeface="+mn-lt"/>
                          <a:ea typeface="+mn-ea"/>
                          <a:cs typeface="+mn-cs"/>
                        </a:rPr>
                        <a:t>J/g</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i="0" u="none" strike="noStrike" kern="1200" baseline="0" dirty="0" smtClean="0">
                          <a:solidFill>
                            <a:schemeClr val="tx1"/>
                          </a:solidFill>
                          <a:latin typeface="+mn-lt"/>
                          <a:ea typeface="+mn-ea"/>
                          <a:cs typeface="+mn-cs"/>
                        </a:rPr>
                        <a:t>kcal/g(C</a:t>
                      </a:r>
                      <a:r>
                        <a:rPr lang="en-US" sz="100" b="1" i="0" u="none" strike="noStrike" kern="1200" baseline="0" dirty="0" smtClean="0">
                          <a:solidFill>
                            <a:schemeClr val="tx1"/>
                          </a:solidFill>
                          <a:latin typeface="+mn-lt"/>
                          <a:ea typeface="+mn-ea"/>
                          <a:cs typeface="+mn-cs"/>
                        </a:rPr>
                        <a:t> </a:t>
                      </a:r>
                      <a:r>
                        <a:rPr lang="en-US" sz="1600" b="1" i="0" u="none" strike="noStrike" kern="1200" baseline="0" dirty="0" smtClean="0">
                          <a:solidFill>
                            <a:schemeClr val="tx1"/>
                          </a:solidFill>
                          <a:latin typeface="+mn-lt"/>
                          <a:ea typeface="+mn-ea"/>
                          <a:cs typeface="+mn-cs"/>
                        </a:rPr>
                        <a:t>a</a:t>
                      </a:r>
                      <a:r>
                        <a:rPr lang="en-US" sz="100" b="1" i="0" u="none" strike="noStrike" kern="1200" baseline="0" dirty="0" smtClean="0">
                          <a:solidFill>
                            <a:schemeClr val="tx1"/>
                          </a:solidFill>
                          <a:latin typeface="+mn-lt"/>
                          <a:ea typeface="+mn-ea"/>
                          <a:cs typeface="+mn-cs"/>
                        </a:rPr>
                        <a:t> </a:t>
                      </a:r>
                      <a:r>
                        <a:rPr lang="en-US" sz="1600" b="1" i="0" u="none" strike="noStrike" kern="1200" baseline="0" dirty="0" smtClean="0">
                          <a:solidFill>
                            <a:schemeClr val="tx1"/>
                          </a:solidFill>
                          <a:latin typeface="+mn-lt"/>
                          <a:ea typeface="+mn-ea"/>
                          <a:cs typeface="+mn-cs"/>
                        </a:rPr>
                        <a:t>l/g)</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3716">
                <a:tc>
                  <a:txBody>
                    <a:bodyPr/>
                    <a:lstStyle/>
                    <a:p>
                      <a:r>
                        <a:rPr lang="en-US" sz="1600" b="0" i="0" u="none" strike="noStrike" kern="1200" baseline="0" dirty="0" smtClean="0">
                          <a:solidFill>
                            <a:schemeClr val="tx1"/>
                          </a:solidFill>
                          <a:latin typeface="+mn-lt"/>
                          <a:ea typeface="+mn-ea"/>
                          <a:cs typeface="+mn-cs"/>
                        </a:rPr>
                        <a:t>Carbohydrate</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100</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17</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4</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63716">
                <a:tc>
                  <a:txBody>
                    <a:bodyPr/>
                    <a:lstStyle/>
                    <a:p>
                      <a:r>
                        <a:rPr lang="en-US" sz="1600" b="0" i="0" u="none" strike="noStrike" kern="1200" baseline="0" dirty="0" smtClean="0">
                          <a:solidFill>
                            <a:schemeClr val="tx1"/>
                          </a:solidFill>
                          <a:latin typeface="+mn-lt"/>
                          <a:ea typeface="+mn-ea"/>
                          <a:cs typeface="+mn-cs"/>
                        </a:rPr>
                        <a:t>Fat</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100</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38</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9</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3716">
                <a:tc>
                  <a:txBody>
                    <a:bodyPr/>
                    <a:lstStyle/>
                    <a:p>
                      <a:r>
                        <a:rPr lang="en-US" sz="1600" b="0" i="0" u="none" strike="noStrike" kern="1200" baseline="0" dirty="0" smtClean="0">
                          <a:solidFill>
                            <a:schemeClr val="tx1"/>
                          </a:solidFill>
                          <a:latin typeface="+mn-lt"/>
                          <a:ea typeface="+mn-ea"/>
                          <a:cs typeface="+mn-cs"/>
                        </a:rPr>
                        <a:t>Protein</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100</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17</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4</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3716">
                <a:tc>
                  <a:txBody>
                    <a:bodyPr/>
                    <a:lstStyle/>
                    <a:p>
                      <a:r>
                        <a:rPr lang="en-US" sz="1600" b="0" i="0" u="none" strike="noStrike" kern="1200" baseline="0" dirty="0" smtClean="0">
                          <a:solidFill>
                            <a:schemeClr val="tx1"/>
                          </a:solidFill>
                          <a:latin typeface="+mn-lt"/>
                          <a:ea typeface="+mn-ea"/>
                          <a:cs typeface="+mn-cs"/>
                        </a:rPr>
                        <a:t>Apples</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 13</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       0.5</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       0.4</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      2.5</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      0.59</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63716">
                <a:tc>
                  <a:txBody>
                    <a:bodyPr/>
                    <a:lstStyle/>
                    <a:p>
                      <a:r>
                        <a:rPr lang="en-US" sz="1600" b="0" i="0" u="none" strike="noStrike" kern="1200" baseline="0" dirty="0" smtClean="0">
                          <a:solidFill>
                            <a:schemeClr val="tx1"/>
                          </a:solidFill>
                          <a:latin typeface="+mn-lt"/>
                          <a:ea typeface="+mn-ea"/>
                          <a:cs typeface="+mn-cs"/>
                        </a:rPr>
                        <a:t>Beer</a:t>
                      </a:r>
                      <a:r>
                        <a:rPr lang="en-US" sz="1600" b="0" i="0" u="none" strike="noStrike" kern="1200" baseline="30000" dirty="0" smtClean="0">
                          <a:solidFill>
                            <a:schemeClr val="tx1"/>
                          </a:solidFill>
                          <a:latin typeface="+mn-lt"/>
                          <a:ea typeface="+mn-ea"/>
                          <a:cs typeface="+mn-cs"/>
                        </a:rPr>
                        <a:t>a</a:t>
                      </a:r>
                      <a:endParaRPr lang="en-US" sz="1600" u="none"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      1.2</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       0.3</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       1.8</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      0.42</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63716">
                <a:tc>
                  <a:txBody>
                    <a:bodyPr/>
                    <a:lstStyle/>
                    <a:p>
                      <a:r>
                        <a:rPr lang="en-US" sz="1600" b="0" i="0" u="none" strike="noStrike" kern="1200" baseline="0" dirty="0" smtClean="0">
                          <a:solidFill>
                            <a:schemeClr val="tx1"/>
                          </a:solidFill>
                          <a:latin typeface="+mn-lt"/>
                          <a:ea typeface="+mn-ea"/>
                          <a:cs typeface="+mn-cs"/>
                        </a:rPr>
                        <a:t>Bread</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52</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     3</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    9</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  12</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     2.8</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38349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Energy in Foods </a:t>
            </a:r>
            <a:r>
              <a:rPr lang="en-US" sz="2000" b="0" dirty="0">
                <a:latin typeface="Times New Roman" panose="02020603050405020304" pitchFamily="18" charset="0"/>
              </a:rPr>
              <a:t>(2 of 3)</a:t>
            </a:r>
          </a:p>
        </p:txBody>
      </p:sp>
      <p:sp>
        <p:nvSpPr>
          <p:cNvPr id="3" name="Content Placeholder 2"/>
          <p:cNvSpPr>
            <a:spLocks noGrp="1"/>
          </p:cNvSpPr>
          <p:nvPr>
            <p:ph idx="1"/>
          </p:nvPr>
        </p:nvSpPr>
        <p:spPr>
          <a:xfrm>
            <a:off x="457200" y="1600200"/>
            <a:ext cx="8229600" cy="336465"/>
          </a:xfrm>
        </p:spPr>
        <p:txBody>
          <a:bodyPr/>
          <a:lstStyle/>
          <a:p>
            <a:pPr marL="0" indent="0">
              <a:buNone/>
            </a:pPr>
            <a:r>
              <a:rPr lang="en-US" sz="2200" b="1" dirty="0" smtClean="0"/>
              <a:t>[Table </a:t>
            </a:r>
            <a:r>
              <a:rPr lang="en-US" sz="2200" b="1" dirty="0"/>
              <a:t>5.5 </a:t>
            </a:r>
            <a:r>
              <a:rPr lang="en-US" sz="2200" b="1" dirty="0" smtClean="0"/>
              <a:t>Continued]</a:t>
            </a:r>
            <a:endParaRPr lang="en-US" sz="2200" b="1" dirty="0"/>
          </a:p>
        </p:txBody>
      </p:sp>
      <p:graphicFrame>
        <p:nvGraphicFramePr>
          <p:cNvPr id="5" name="Table 4"/>
          <p:cNvGraphicFramePr>
            <a:graphicFrameLocks noGrp="1"/>
          </p:cNvGraphicFramePr>
          <p:nvPr>
            <p:extLst>
              <p:ext uri="{D42A27DB-BD31-4B8C-83A1-F6EECF244321}">
                <p14:modId xmlns:p14="http://schemas.microsoft.com/office/powerpoint/2010/main" val="2036580374"/>
              </p:ext>
            </p:extLst>
          </p:nvPr>
        </p:nvGraphicFramePr>
        <p:xfrm>
          <a:off x="533400" y="2084120"/>
          <a:ext cx="8229600" cy="3505200"/>
        </p:xfrm>
        <a:graphic>
          <a:graphicData uri="http://schemas.openxmlformats.org/drawingml/2006/table">
            <a:tbl>
              <a:tblPr firstRow="1" bandRow="1">
                <a:tableStyleId>{3B4B98B0-60AC-42C2-AFA5-B58CD77FA1E5}</a:tableStyleId>
              </a:tblPr>
              <a:tblGrid>
                <a:gridCol w="1461331">
                  <a:extLst>
                    <a:ext uri="{9D8B030D-6E8A-4147-A177-3AD203B41FA5}">
                      <a16:colId xmlns:a16="http://schemas.microsoft.com/office/drawing/2014/main" val="20000"/>
                    </a:ext>
                  </a:extLst>
                </a:gridCol>
                <a:gridCol w="1538243">
                  <a:extLst>
                    <a:ext uri="{9D8B030D-6E8A-4147-A177-3AD203B41FA5}">
                      <a16:colId xmlns:a16="http://schemas.microsoft.com/office/drawing/2014/main" val="20001"/>
                    </a:ext>
                  </a:extLst>
                </a:gridCol>
                <a:gridCol w="1454980">
                  <a:extLst>
                    <a:ext uri="{9D8B030D-6E8A-4147-A177-3AD203B41FA5}">
                      <a16:colId xmlns:a16="http://schemas.microsoft.com/office/drawing/2014/main" val="20002"/>
                    </a:ext>
                  </a:extLst>
                </a:gridCol>
                <a:gridCol w="1031846">
                  <a:extLst>
                    <a:ext uri="{9D8B030D-6E8A-4147-A177-3AD203B41FA5}">
                      <a16:colId xmlns:a16="http://schemas.microsoft.com/office/drawing/2014/main" val="20003"/>
                    </a:ext>
                  </a:extLst>
                </a:gridCol>
                <a:gridCol w="1308683">
                  <a:extLst>
                    <a:ext uri="{9D8B030D-6E8A-4147-A177-3AD203B41FA5}">
                      <a16:colId xmlns:a16="http://schemas.microsoft.com/office/drawing/2014/main" val="20004"/>
                    </a:ext>
                  </a:extLst>
                </a:gridCol>
                <a:gridCol w="1434517">
                  <a:extLst>
                    <a:ext uri="{9D8B030D-6E8A-4147-A177-3AD203B41FA5}">
                      <a16:colId xmlns:a16="http://schemas.microsoft.com/office/drawing/2014/main" val="20005"/>
                    </a:ext>
                  </a:extLst>
                </a:gridCol>
              </a:tblGrid>
              <a:tr h="473582">
                <a:tc>
                  <a:txBody>
                    <a:bodyPr/>
                    <a:lstStyle/>
                    <a:p>
                      <a:r>
                        <a:rPr lang="en-US" sz="1600" dirty="0" smtClean="0">
                          <a:solidFill>
                            <a:schemeClr val="bg1"/>
                          </a:solidFill>
                        </a:rPr>
                        <a:t>Blank</a:t>
                      </a:r>
                      <a:endParaRPr lang="en-US" sz="1600" dirty="0">
                        <a:solidFill>
                          <a:schemeClr val="bg1"/>
                        </a:solidFill>
                      </a:endParaRPr>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bg1"/>
                          </a:solidFill>
                        </a:rPr>
                        <a:t>Blank</a:t>
                      </a:r>
                      <a:endParaRPr lang="en-US" sz="1600" dirty="0">
                        <a:solidFill>
                          <a:schemeClr val="bg1"/>
                        </a:solidFill>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i="0" u="none" strike="noStrike" kern="1200" baseline="0" dirty="0" smtClean="0">
                          <a:solidFill>
                            <a:schemeClr val="tx1"/>
                          </a:solidFill>
                          <a:latin typeface="+mn-lt"/>
                          <a:ea typeface="+mn-ea"/>
                          <a:cs typeface="+mn-cs"/>
                        </a:rPr>
                        <a:t>Approximate Composition (% by Mass)</a:t>
                      </a:r>
                      <a:endParaRPr lang="en-US" sz="1600" dirty="0"/>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bg1"/>
                          </a:solidFill>
                        </a:rPr>
                        <a:t>Blank</a:t>
                      </a:r>
                      <a:endParaRPr lang="en-US" sz="1600" dirty="0">
                        <a:solidFill>
                          <a:schemeClr val="bg1"/>
                        </a:solidFill>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i="0" u="none" strike="noStrike" kern="1200" baseline="0" dirty="0" smtClean="0">
                          <a:solidFill>
                            <a:schemeClr val="tx1"/>
                          </a:solidFill>
                          <a:latin typeface="+mn-lt"/>
                          <a:ea typeface="+mn-ea"/>
                          <a:cs typeface="+mn-cs"/>
                        </a:rPr>
                        <a:t>Fuel Value</a:t>
                      </a:r>
                      <a:endParaRPr lang="en-US" sz="1600" dirty="0"/>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bg1"/>
                          </a:solidFill>
                        </a:rPr>
                        <a:t>Blank</a:t>
                      </a:r>
                      <a:endParaRPr lang="en-US" sz="1600" dirty="0">
                        <a:solidFill>
                          <a:schemeClr val="bg1"/>
                        </a:solidFill>
                      </a:endParaRPr>
                    </a:p>
                  </a:txBody>
                  <a:tcPr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3716">
                <a:tc>
                  <a:txBody>
                    <a:bodyPr/>
                    <a:lstStyle/>
                    <a:p>
                      <a:r>
                        <a:rPr lang="en-US" sz="1600" dirty="0" smtClean="0">
                          <a:solidFill>
                            <a:schemeClr val="bg1"/>
                          </a:solidFill>
                        </a:rPr>
                        <a:t>Blank</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i="0" u="none" strike="noStrike" kern="1200" baseline="0" dirty="0" smtClean="0">
                          <a:solidFill>
                            <a:schemeClr val="tx1"/>
                          </a:solidFill>
                          <a:latin typeface="+mn-lt"/>
                          <a:ea typeface="+mn-ea"/>
                          <a:cs typeface="+mn-cs"/>
                        </a:rPr>
                        <a:t>Carbohydrate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i="0" u="none" strike="noStrike" kern="1200" baseline="0" dirty="0" smtClean="0">
                          <a:solidFill>
                            <a:schemeClr val="tx1"/>
                          </a:solidFill>
                          <a:latin typeface="+mn-lt"/>
                          <a:ea typeface="+mn-ea"/>
                          <a:cs typeface="+mn-cs"/>
                        </a:rPr>
                        <a:t>Fat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i="0" u="none" strike="noStrike" kern="1200" baseline="0" dirty="0" smtClean="0">
                          <a:solidFill>
                            <a:schemeClr val="tx1"/>
                          </a:solidFill>
                          <a:latin typeface="+mn-lt"/>
                          <a:ea typeface="+mn-ea"/>
                          <a:cs typeface="+mn-cs"/>
                        </a:rPr>
                        <a:t>Protein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i="0" u="none" strike="noStrike" kern="1200" baseline="0" dirty="0" smtClean="0">
                          <a:solidFill>
                            <a:schemeClr val="tx1"/>
                          </a:solidFill>
                          <a:latin typeface="+mn-lt"/>
                          <a:ea typeface="+mn-ea"/>
                          <a:cs typeface="+mn-cs"/>
                        </a:rPr>
                        <a:t>k</a:t>
                      </a:r>
                      <a:r>
                        <a:rPr lang="en-US" sz="100" b="1" i="0" u="none" strike="noStrike" kern="1200" baseline="0" dirty="0" smtClean="0">
                          <a:solidFill>
                            <a:schemeClr val="tx1"/>
                          </a:solidFill>
                          <a:latin typeface="+mn-lt"/>
                          <a:ea typeface="+mn-ea"/>
                          <a:cs typeface="+mn-cs"/>
                        </a:rPr>
                        <a:t> </a:t>
                      </a:r>
                      <a:r>
                        <a:rPr lang="en-US" sz="1600" b="1" i="0" u="none" strike="noStrike" kern="1200" baseline="0" dirty="0" smtClean="0">
                          <a:solidFill>
                            <a:schemeClr val="tx1"/>
                          </a:solidFill>
                          <a:latin typeface="+mn-lt"/>
                          <a:ea typeface="+mn-ea"/>
                          <a:cs typeface="+mn-cs"/>
                        </a:rPr>
                        <a:t>J/g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i="0" u="none" strike="noStrike" kern="1200" baseline="0" dirty="0" smtClean="0">
                          <a:solidFill>
                            <a:schemeClr val="tx1"/>
                          </a:solidFill>
                          <a:latin typeface="+mn-lt"/>
                          <a:ea typeface="+mn-ea"/>
                          <a:cs typeface="+mn-cs"/>
                        </a:rPr>
                        <a:t>kcal/g(C</a:t>
                      </a:r>
                      <a:r>
                        <a:rPr lang="en-US" sz="100" b="1" i="0" u="none" strike="noStrike" kern="1200" baseline="0" dirty="0" smtClean="0">
                          <a:solidFill>
                            <a:schemeClr val="tx1"/>
                          </a:solidFill>
                          <a:latin typeface="+mn-lt"/>
                          <a:ea typeface="+mn-ea"/>
                          <a:cs typeface="+mn-cs"/>
                        </a:rPr>
                        <a:t> </a:t>
                      </a:r>
                      <a:r>
                        <a:rPr lang="en-US" sz="1600" b="1" i="0" u="none" strike="noStrike" kern="1200" baseline="0" dirty="0" smtClean="0">
                          <a:solidFill>
                            <a:schemeClr val="tx1"/>
                          </a:solidFill>
                          <a:latin typeface="+mn-lt"/>
                          <a:ea typeface="+mn-ea"/>
                          <a:cs typeface="+mn-cs"/>
                        </a:rPr>
                        <a:t>a</a:t>
                      </a:r>
                      <a:r>
                        <a:rPr lang="en-US" sz="100" b="1" i="0" u="none" strike="noStrike" kern="1200" baseline="0" dirty="0" smtClean="0">
                          <a:solidFill>
                            <a:schemeClr val="tx1"/>
                          </a:solidFill>
                          <a:latin typeface="+mn-lt"/>
                          <a:ea typeface="+mn-ea"/>
                          <a:cs typeface="+mn-cs"/>
                        </a:rPr>
                        <a:t> </a:t>
                      </a:r>
                      <a:r>
                        <a:rPr lang="en-US" sz="1600" b="1" i="0" u="none" strike="noStrike" kern="1200" baseline="0" dirty="0" smtClean="0">
                          <a:solidFill>
                            <a:schemeClr val="tx1"/>
                          </a:solidFill>
                          <a:latin typeface="+mn-lt"/>
                          <a:ea typeface="+mn-ea"/>
                          <a:cs typeface="+mn-cs"/>
                        </a:rPr>
                        <a:t>l/g)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3716">
                <a:tc>
                  <a:txBody>
                    <a:bodyPr/>
                    <a:lstStyle/>
                    <a:p>
                      <a:r>
                        <a:rPr lang="en-US" sz="1600" b="0" i="0" u="none" strike="noStrike" kern="1200" baseline="0" dirty="0" smtClean="0">
                          <a:solidFill>
                            <a:schemeClr val="tx1"/>
                          </a:solidFill>
                          <a:latin typeface="+mn-lt"/>
                          <a:ea typeface="+mn-ea"/>
                          <a:cs typeface="+mn-cs"/>
                        </a:rPr>
                        <a:t>Cheese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 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37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28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20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4.7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63716">
                <a:tc>
                  <a:txBody>
                    <a:bodyPr/>
                    <a:lstStyle/>
                    <a:p>
                      <a:r>
                        <a:rPr lang="en-US" sz="1600" b="0" i="0" u="none" strike="noStrike" kern="1200" baseline="0" dirty="0" smtClean="0">
                          <a:solidFill>
                            <a:schemeClr val="tx1"/>
                          </a:solidFill>
                          <a:latin typeface="+mn-lt"/>
                          <a:ea typeface="+mn-ea"/>
                          <a:cs typeface="+mn-cs"/>
                        </a:rPr>
                        <a:t>Eggs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    0.7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10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13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    6.0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1.4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3716">
                <a:tc>
                  <a:txBody>
                    <a:bodyPr/>
                    <a:lstStyle/>
                    <a:p>
                      <a:r>
                        <a:rPr lang="en-US" sz="1600" b="0" i="0" u="none" strike="noStrike" kern="1200" baseline="0" dirty="0" smtClean="0">
                          <a:solidFill>
                            <a:schemeClr val="tx1"/>
                          </a:solidFill>
                          <a:latin typeface="+mn-lt"/>
                          <a:ea typeface="+mn-ea"/>
                          <a:cs typeface="+mn-cs"/>
                        </a:rPr>
                        <a:t>Fudge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81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11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  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18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4.4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3716">
                <a:tc>
                  <a:txBody>
                    <a:bodyPr/>
                    <a:lstStyle/>
                    <a:p>
                      <a:r>
                        <a:rPr lang="en-US" sz="1600" b="0" i="0" u="none" strike="noStrike" kern="1200" baseline="0" dirty="0" smtClean="0">
                          <a:solidFill>
                            <a:schemeClr val="tx1"/>
                          </a:solidFill>
                          <a:latin typeface="+mn-lt"/>
                          <a:ea typeface="+mn-ea"/>
                          <a:cs typeface="+mn-cs"/>
                        </a:rPr>
                        <a:t>Green beans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    7.0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    1.9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    1.5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  0.38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63716">
                <a:tc>
                  <a:txBody>
                    <a:bodyPr/>
                    <a:lstStyle/>
                    <a:p>
                      <a:r>
                        <a:rPr lang="en-US" sz="1600" b="0" i="0" u="none" strike="noStrike" kern="1200" baseline="0" dirty="0" smtClean="0">
                          <a:solidFill>
                            <a:schemeClr val="tx1"/>
                          </a:solidFill>
                          <a:latin typeface="+mn-lt"/>
                          <a:ea typeface="+mn-ea"/>
                          <a:cs typeface="+mn-cs"/>
                        </a:rPr>
                        <a:t>Hamburger</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30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22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15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3.6</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63716">
                <a:tc>
                  <a:txBody>
                    <a:bodyPr/>
                    <a:lstStyle/>
                    <a:p>
                      <a:r>
                        <a:rPr lang="en-US" sz="1600" b="0" i="0" u="none" strike="noStrike" kern="1200" baseline="0" dirty="0" smtClean="0">
                          <a:solidFill>
                            <a:schemeClr val="tx1"/>
                          </a:solidFill>
                          <a:latin typeface="+mn-lt"/>
                          <a:ea typeface="+mn-ea"/>
                          <a:cs typeface="+mn-cs"/>
                        </a:rPr>
                        <a:t>Milk (whole)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    5.0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    4.0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     3.3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    3.0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smtClean="0">
                          <a:solidFill>
                            <a:schemeClr val="tx1"/>
                          </a:solidFill>
                          <a:latin typeface="+mn-lt"/>
                          <a:ea typeface="+mn-ea"/>
                          <a:cs typeface="+mn-cs"/>
                        </a:rPr>
                        <a:t>  0.74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63716">
                <a:tc>
                  <a:txBody>
                    <a:bodyPr/>
                    <a:lstStyle/>
                    <a:p>
                      <a:r>
                        <a:rPr lang="en-US" sz="1600" b="0" i="0" u="none" strike="noStrike" kern="1200" baseline="0" dirty="0" smtClean="0">
                          <a:solidFill>
                            <a:schemeClr val="tx1"/>
                          </a:solidFill>
                          <a:latin typeface="+mn-lt"/>
                          <a:ea typeface="+mn-ea"/>
                          <a:cs typeface="+mn-cs"/>
                        </a:rPr>
                        <a:t>Peanuts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22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39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26</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23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smtClean="0">
                          <a:solidFill>
                            <a:schemeClr val="tx1"/>
                          </a:solidFill>
                          <a:latin typeface="+mn-lt"/>
                          <a:ea typeface="+mn-ea"/>
                          <a:cs typeface="+mn-cs"/>
                        </a:rPr>
                        <a:t>5.5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Content Placeholder 3"/>
          <p:cNvSpPr>
            <a:spLocks noGrp="1"/>
          </p:cNvSpPr>
          <p:nvPr>
            <p:ph idx="13"/>
          </p:nvPr>
        </p:nvSpPr>
        <p:spPr>
          <a:xfrm>
            <a:off x="457200" y="5736775"/>
            <a:ext cx="8229600" cy="258763"/>
          </a:xfrm>
        </p:spPr>
        <p:txBody>
          <a:bodyPr/>
          <a:lstStyle/>
          <a:p>
            <a:pPr marL="0" indent="0">
              <a:buNone/>
            </a:pPr>
            <a:r>
              <a:rPr lang="en-US" baseline="30000" dirty="0" smtClean="0"/>
              <a:t>a</a:t>
            </a:r>
            <a:r>
              <a:rPr lang="en-US" dirty="0" smtClean="0"/>
              <a:t>Beer </a:t>
            </a:r>
            <a:r>
              <a:rPr lang="en-US" dirty="0"/>
              <a:t>typically contains 3.5% ethanol, which has fuel value.</a:t>
            </a:r>
          </a:p>
        </p:txBody>
      </p:sp>
    </p:spTree>
    <p:extLst>
      <p:ext uri="{BB962C8B-B14F-4D97-AF65-F5344CB8AC3E}">
        <p14:creationId xmlns:p14="http://schemas.microsoft.com/office/powerpoint/2010/main" val="4080766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rPr>
              <a:t>Energy in Foods </a:t>
            </a:r>
            <a:r>
              <a:rPr lang="en-US" sz="2000" b="0" dirty="0">
                <a:latin typeface="Times New Roman" panose="02020603050405020304" pitchFamily="18" charset="0"/>
              </a:rPr>
              <a:t>(3 of 3)</a:t>
            </a:r>
          </a:p>
        </p:txBody>
      </p:sp>
      <p:sp>
        <p:nvSpPr>
          <p:cNvPr id="6" name="Content Placeholder 5"/>
          <p:cNvSpPr>
            <a:spLocks noGrp="1"/>
          </p:cNvSpPr>
          <p:nvPr>
            <p:ph idx="1"/>
          </p:nvPr>
        </p:nvSpPr>
        <p:spPr>
          <a:xfrm>
            <a:off x="457200" y="1600200"/>
            <a:ext cx="8229600" cy="1375417"/>
          </a:xfrm>
        </p:spPr>
        <p:txBody>
          <a:bodyPr/>
          <a:lstStyle/>
          <a:p>
            <a:r>
              <a:rPr lang="en-US" sz="2400" dirty="0"/>
              <a:t>Most of the energy in foods comes from carbohydrates, fats, and proteins.</a:t>
            </a:r>
          </a:p>
          <a:p>
            <a:r>
              <a:rPr lang="en-US" sz="2400" dirty="0"/>
              <a:t>Carbohydrates (17 kJ/g):</a:t>
            </a:r>
          </a:p>
        </p:txBody>
      </p:sp>
      <p:graphicFrame>
        <p:nvGraphicFramePr>
          <p:cNvPr id="9" name="Object 8" descr="C 6 H 12 O 6, solid, plus 6 O 2, gas, yields 6 C O 2, gas, plus 6 H 2 O, liquid. Delta H naught = negative 2803 kilojoules."/>
          <p:cNvGraphicFramePr>
            <a:graphicFrameLocks noChangeAspect="1"/>
          </p:cNvGraphicFramePr>
          <p:nvPr>
            <p:extLst>
              <p:ext uri="{D42A27DB-BD31-4B8C-83A1-F6EECF244321}">
                <p14:modId xmlns:p14="http://schemas.microsoft.com/office/powerpoint/2010/main" val="1678092190"/>
              </p:ext>
            </p:extLst>
          </p:nvPr>
        </p:nvGraphicFramePr>
        <p:xfrm>
          <a:off x="739775" y="3076575"/>
          <a:ext cx="8167688" cy="423863"/>
        </p:xfrm>
        <a:graphic>
          <a:graphicData uri="http://schemas.openxmlformats.org/presentationml/2006/ole">
            <mc:AlternateContent xmlns:mc="http://schemas.openxmlformats.org/markup-compatibility/2006">
              <mc:Choice xmlns:v="urn:schemas-microsoft-com:vml" Requires="v">
                <p:oleObj spid="_x0000_s28900" name="Equation" r:id="rId3" imgW="4406760" imgH="228600" progId="Equation.DSMT4">
                  <p:embed/>
                </p:oleObj>
              </mc:Choice>
              <mc:Fallback>
                <p:oleObj name="Equation" r:id="rId3" imgW="4406760" imgH="228600" progId="Equation.DSMT4">
                  <p:embed/>
                  <p:pic>
                    <p:nvPicPr>
                      <p:cNvPr id="0" name=""/>
                      <p:cNvPicPr/>
                      <p:nvPr/>
                    </p:nvPicPr>
                    <p:blipFill>
                      <a:blip r:embed="rId4"/>
                      <a:stretch>
                        <a:fillRect/>
                      </a:stretch>
                    </p:blipFill>
                    <p:spPr>
                      <a:xfrm>
                        <a:off x="739775" y="3076575"/>
                        <a:ext cx="8167688" cy="423863"/>
                      </a:xfrm>
                      <a:prstGeom prst="rect">
                        <a:avLst/>
                      </a:prstGeom>
                    </p:spPr>
                  </p:pic>
                </p:oleObj>
              </mc:Fallback>
            </mc:AlternateContent>
          </a:graphicData>
        </a:graphic>
      </p:graphicFrame>
      <p:sp>
        <p:nvSpPr>
          <p:cNvPr id="7" name="Content Placeholder 6"/>
          <p:cNvSpPr>
            <a:spLocks noGrp="1"/>
          </p:cNvSpPr>
          <p:nvPr>
            <p:ph idx="13"/>
          </p:nvPr>
        </p:nvSpPr>
        <p:spPr>
          <a:xfrm>
            <a:off x="457200" y="3676401"/>
            <a:ext cx="8229600" cy="457200"/>
          </a:xfrm>
        </p:spPr>
        <p:txBody>
          <a:bodyPr/>
          <a:lstStyle/>
          <a:p>
            <a:r>
              <a:rPr lang="en-US" sz="2400" dirty="0"/>
              <a:t>Fats (38 kJ/g):</a:t>
            </a:r>
          </a:p>
        </p:txBody>
      </p:sp>
      <p:graphicFrame>
        <p:nvGraphicFramePr>
          <p:cNvPr id="10" name="Object 9" descr="2 C 57 H 110 O 6, solid, plus 163 O 2, gas, yields 114 C O 2, gas, plus 110 H 2 O, liquid. Delta H naught = 275,520 kilojoules."/>
          <p:cNvGraphicFramePr>
            <a:graphicFrameLocks noChangeAspect="1"/>
          </p:cNvGraphicFramePr>
          <p:nvPr>
            <p:extLst>
              <p:ext uri="{D42A27DB-BD31-4B8C-83A1-F6EECF244321}">
                <p14:modId xmlns:p14="http://schemas.microsoft.com/office/powerpoint/2010/main" val="2440108072"/>
              </p:ext>
            </p:extLst>
          </p:nvPr>
        </p:nvGraphicFramePr>
        <p:xfrm>
          <a:off x="711870" y="4234558"/>
          <a:ext cx="8272585" cy="368746"/>
        </p:xfrm>
        <a:graphic>
          <a:graphicData uri="http://schemas.openxmlformats.org/presentationml/2006/ole">
            <mc:AlternateContent xmlns:mc="http://schemas.openxmlformats.org/markup-compatibility/2006">
              <mc:Choice xmlns:v="urn:schemas-microsoft-com:vml" Requires="v">
                <p:oleObj spid="_x0000_s28901" name="Equation" r:id="rId5" imgW="5130720" imgH="228600" progId="Equation.DSMT4">
                  <p:embed/>
                </p:oleObj>
              </mc:Choice>
              <mc:Fallback>
                <p:oleObj name="Equation" r:id="rId5" imgW="5130720" imgH="228600" progId="Equation.DSMT4">
                  <p:embed/>
                  <p:pic>
                    <p:nvPicPr>
                      <p:cNvPr id="0" name=""/>
                      <p:cNvPicPr/>
                      <p:nvPr/>
                    </p:nvPicPr>
                    <p:blipFill>
                      <a:blip r:embed="rId6"/>
                      <a:stretch>
                        <a:fillRect/>
                      </a:stretch>
                    </p:blipFill>
                    <p:spPr>
                      <a:xfrm>
                        <a:off x="711870" y="4234558"/>
                        <a:ext cx="8272585" cy="368746"/>
                      </a:xfrm>
                      <a:prstGeom prst="rect">
                        <a:avLst/>
                      </a:prstGeom>
                    </p:spPr>
                  </p:pic>
                </p:oleObj>
              </mc:Fallback>
            </mc:AlternateContent>
          </a:graphicData>
        </a:graphic>
      </p:graphicFrame>
      <p:sp>
        <p:nvSpPr>
          <p:cNvPr id="8" name="Content Placeholder 7"/>
          <p:cNvSpPr>
            <a:spLocks noGrp="1"/>
          </p:cNvSpPr>
          <p:nvPr>
            <p:ph idx="14"/>
          </p:nvPr>
        </p:nvSpPr>
        <p:spPr>
          <a:xfrm>
            <a:off x="457200" y="4800600"/>
            <a:ext cx="8229600" cy="1219200"/>
          </a:xfrm>
        </p:spPr>
        <p:txBody>
          <a:bodyPr/>
          <a:lstStyle/>
          <a:p>
            <a:r>
              <a:rPr lang="en-US" sz="2400" dirty="0"/>
              <a:t>Proteins produce 17 kJ/g (same as carbohydrates): Their chemical reaction in the body is </a:t>
            </a:r>
            <a:r>
              <a:rPr lang="en-US" sz="2400" b="1" dirty="0" smtClean="0"/>
              <a:t>not</a:t>
            </a:r>
            <a:r>
              <a:rPr lang="en-US" sz="2400" dirty="0" smtClean="0"/>
              <a:t> </a:t>
            </a:r>
            <a:r>
              <a:rPr lang="en-US" sz="2400" dirty="0"/>
              <a:t>the same as in a calorimeter.</a:t>
            </a:r>
          </a:p>
        </p:txBody>
      </p:sp>
    </p:spTree>
    <p:extLst>
      <p:ext uri="{BB962C8B-B14F-4D97-AF65-F5344CB8AC3E}">
        <p14:creationId xmlns:p14="http://schemas.microsoft.com/office/powerpoint/2010/main" val="3396081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imes New Roman" panose="02020603050405020304" pitchFamily="18" charset="0"/>
              </a:rPr>
              <a:t>Energy in Fuels </a:t>
            </a:r>
            <a:r>
              <a:rPr lang="en-US" sz="2000" b="0" dirty="0">
                <a:latin typeface="Times New Roman" panose="02020603050405020304" pitchFamily="18" charset="0"/>
              </a:rPr>
              <a:t>(1 of 2)</a:t>
            </a:r>
          </a:p>
        </p:txBody>
      </p:sp>
      <p:sp>
        <p:nvSpPr>
          <p:cNvPr id="7" name="Content Placeholder 6"/>
          <p:cNvSpPr>
            <a:spLocks noGrp="1"/>
          </p:cNvSpPr>
          <p:nvPr>
            <p:ph idx="1"/>
          </p:nvPr>
        </p:nvSpPr>
        <p:spPr>
          <a:xfrm>
            <a:off x="457200" y="1600200"/>
            <a:ext cx="8229600" cy="990600"/>
          </a:xfrm>
        </p:spPr>
        <p:txBody>
          <a:bodyPr/>
          <a:lstStyle/>
          <a:p>
            <a:pPr marL="0" indent="0">
              <a:buNone/>
            </a:pPr>
            <a:r>
              <a:rPr lang="en-US" sz="2600" dirty="0" smtClean="0"/>
              <a:t>The </a:t>
            </a:r>
            <a:r>
              <a:rPr lang="en-US" sz="2600" dirty="0"/>
              <a:t>vast majority of the energy consumed in this country comes from fossil fuels.</a:t>
            </a:r>
          </a:p>
        </p:txBody>
      </p:sp>
      <p:pic>
        <p:nvPicPr>
          <p:cNvPr id="11" name="Picture 10" descr="A pie graph shows united states energy consumption by source. Petroleum is over one third of the total, and natural gas is nearly 30 percent. Petroleum, 36.3 percent. Natural gas, 29.1 percent. Coal, 16 percent. Renewable, 9.9 percent. Nuclear, 8.6 percen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8032" y="2628405"/>
            <a:ext cx="4247936" cy="3531417"/>
          </a:xfrm>
          <a:prstGeom prst="rect">
            <a:avLst/>
          </a:prstGeom>
        </p:spPr>
      </p:pic>
    </p:spTree>
    <p:extLst>
      <p:ext uri="{BB962C8B-B14F-4D97-AF65-F5344CB8AC3E}">
        <p14:creationId xmlns:p14="http://schemas.microsoft.com/office/powerpoint/2010/main" val="2293132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imes New Roman" panose="02020603050405020304" pitchFamily="18" charset="0"/>
              </a:rPr>
              <a:t>Energy in Fuels </a:t>
            </a:r>
            <a:r>
              <a:rPr lang="en-US" sz="2000" b="0" dirty="0">
                <a:latin typeface="Times New Roman" panose="02020603050405020304" pitchFamily="18" charset="0"/>
              </a:rPr>
              <a:t>(2 of 2)</a:t>
            </a:r>
          </a:p>
        </p:txBody>
      </p:sp>
      <p:sp>
        <p:nvSpPr>
          <p:cNvPr id="8" name="Content Placeholder 7"/>
          <p:cNvSpPr>
            <a:spLocks noGrp="1"/>
          </p:cNvSpPr>
          <p:nvPr>
            <p:ph idx="1"/>
          </p:nvPr>
        </p:nvSpPr>
        <p:spPr>
          <a:xfrm>
            <a:off x="457200" y="1600200"/>
            <a:ext cx="8229600" cy="457200"/>
          </a:xfrm>
        </p:spPr>
        <p:txBody>
          <a:bodyPr/>
          <a:lstStyle/>
          <a:p>
            <a:pPr marL="0" indent="0">
              <a:buNone/>
            </a:pPr>
            <a:r>
              <a:rPr lang="en-US" sz="2200" b="1" dirty="0"/>
              <a:t>Table 5.6 </a:t>
            </a:r>
            <a:r>
              <a:rPr lang="en-US" sz="2200" dirty="0"/>
              <a:t>Fuel Values and Compositions of Some Common Fuels</a:t>
            </a:r>
          </a:p>
        </p:txBody>
      </p:sp>
      <p:graphicFrame>
        <p:nvGraphicFramePr>
          <p:cNvPr id="9" name="Table 8"/>
          <p:cNvGraphicFramePr>
            <a:graphicFrameLocks noGrp="1"/>
          </p:cNvGraphicFramePr>
          <p:nvPr>
            <p:extLst>
              <p:ext uri="{D42A27DB-BD31-4B8C-83A1-F6EECF244321}">
                <p14:modId xmlns:p14="http://schemas.microsoft.com/office/powerpoint/2010/main" val="1237655787"/>
              </p:ext>
            </p:extLst>
          </p:nvPr>
        </p:nvGraphicFramePr>
        <p:xfrm>
          <a:off x="457199" y="2057400"/>
          <a:ext cx="8077202" cy="3855720"/>
        </p:xfrm>
        <a:graphic>
          <a:graphicData uri="http://schemas.openxmlformats.org/drawingml/2006/table">
            <a:tbl>
              <a:tblPr firstRow="1" bandRow="1">
                <a:tableStyleId>{3B4B98B0-60AC-42C2-AFA5-B58CD77FA1E5}</a:tableStyleId>
              </a:tblPr>
              <a:tblGrid>
                <a:gridCol w="2667001">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899161">
                  <a:extLst>
                    <a:ext uri="{9D8B030D-6E8A-4147-A177-3AD203B41FA5}">
                      <a16:colId xmlns:a16="http://schemas.microsoft.com/office/drawing/2014/main" val="20003"/>
                    </a:ext>
                  </a:extLst>
                </a:gridCol>
                <a:gridCol w="1615440">
                  <a:extLst>
                    <a:ext uri="{9D8B030D-6E8A-4147-A177-3AD203B41FA5}">
                      <a16:colId xmlns:a16="http://schemas.microsoft.com/office/drawing/2014/main" val="20004"/>
                    </a:ext>
                  </a:extLst>
                </a:gridCol>
              </a:tblGrid>
              <a:tr h="370840">
                <a:tc>
                  <a:txBody>
                    <a:bodyPr/>
                    <a:lstStyle/>
                    <a:p>
                      <a:r>
                        <a:rPr lang="en-US" sz="1400" dirty="0" smtClean="0">
                          <a:solidFill>
                            <a:schemeClr val="bg1"/>
                          </a:solidFill>
                        </a:rPr>
                        <a:t>Blank</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bg1"/>
                          </a:solidFill>
                        </a:rPr>
                        <a:t>Blank</a:t>
                      </a:r>
                      <a:endParaRPr lang="en-US" sz="1400"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0" u="none" strike="noStrike" kern="1200" baseline="0" dirty="0" smtClean="0">
                          <a:solidFill>
                            <a:schemeClr val="tx1"/>
                          </a:solidFill>
                          <a:latin typeface="+mn-lt"/>
                          <a:ea typeface="+mn-ea"/>
                          <a:cs typeface="+mn-cs"/>
                        </a:rPr>
                        <a:t>Approximate Elemental</a:t>
                      </a:r>
                    </a:p>
                    <a:p>
                      <a:r>
                        <a:rPr lang="en-US" sz="1400" b="1" i="0" u="none" strike="noStrike" kern="1200" baseline="0" dirty="0" smtClean="0">
                          <a:solidFill>
                            <a:schemeClr val="tx1"/>
                          </a:solidFill>
                          <a:latin typeface="+mn-lt"/>
                          <a:ea typeface="+mn-ea"/>
                          <a:cs typeface="+mn-cs"/>
                        </a:rPr>
                        <a:t>Composition (Mass %)</a:t>
                      </a:r>
                      <a:endParaRPr lang="en-US"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bg1"/>
                          </a:solidFill>
                        </a:rPr>
                        <a:t>Blank</a:t>
                      </a:r>
                      <a:endParaRPr lang="en-US" sz="1400"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bg1"/>
                          </a:solidFill>
                        </a:rPr>
                        <a:t>Blank</a:t>
                      </a:r>
                      <a:endParaRPr lang="en-US" sz="1400"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400" dirty="0" smtClean="0">
                          <a:solidFill>
                            <a:schemeClr val="bg1"/>
                          </a:solidFill>
                        </a:rPr>
                        <a:t>Blank</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i="0" u="none" strike="noStrike" kern="1200" baseline="0" dirty="0" smtClean="0">
                          <a:solidFill>
                            <a:schemeClr val="tx1"/>
                          </a:solidFill>
                          <a:latin typeface="+mn-lt"/>
                          <a:ea typeface="+mn-ea"/>
                          <a:cs typeface="+mn-cs"/>
                        </a:rPr>
                        <a:t>C</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i="0" u="none" strike="noStrike" kern="1200" baseline="0" dirty="0" smtClean="0">
                          <a:solidFill>
                            <a:schemeClr val="tx1"/>
                          </a:solidFill>
                          <a:latin typeface="+mn-lt"/>
                          <a:ea typeface="+mn-ea"/>
                          <a:cs typeface="+mn-cs"/>
                        </a:rPr>
                        <a:t>H</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i="0" u="none" strike="noStrike" kern="1200" baseline="0" dirty="0" smtClean="0">
                          <a:solidFill>
                            <a:schemeClr val="tx1"/>
                          </a:solidFill>
                          <a:latin typeface="+mn-lt"/>
                          <a:ea typeface="+mn-ea"/>
                          <a:cs typeface="+mn-cs"/>
                        </a:rPr>
                        <a:t>O</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i="0" u="none" strike="noStrike" kern="1200" baseline="0" dirty="0" smtClean="0">
                          <a:solidFill>
                            <a:schemeClr val="tx1"/>
                          </a:solidFill>
                          <a:latin typeface="+mn-lt"/>
                          <a:ea typeface="+mn-ea"/>
                          <a:cs typeface="+mn-cs"/>
                        </a:rPr>
                        <a:t>Fuel Value (kJ/g)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1400" b="0" i="0" u="none" strike="noStrike" kern="1200" baseline="0" dirty="0" smtClean="0">
                          <a:solidFill>
                            <a:schemeClr val="tx1"/>
                          </a:solidFill>
                          <a:latin typeface="+mn-lt"/>
                          <a:ea typeface="+mn-ea"/>
                          <a:cs typeface="+mn-cs"/>
                        </a:rPr>
                        <a:t>Wood (pine)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smtClean="0">
                          <a:solidFill>
                            <a:schemeClr val="tx1"/>
                          </a:solidFill>
                          <a:latin typeface="+mn-lt"/>
                          <a:ea typeface="+mn-ea"/>
                          <a:cs typeface="+mn-cs"/>
                        </a:rPr>
                        <a:t>  50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smtClean="0">
                          <a:solidFill>
                            <a:schemeClr val="tx1"/>
                          </a:solidFill>
                          <a:latin typeface="+mn-lt"/>
                          <a:ea typeface="+mn-ea"/>
                          <a:cs typeface="+mn-cs"/>
                        </a:rPr>
                        <a:t>   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smtClean="0">
                          <a:solidFill>
                            <a:schemeClr val="tx1"/>
                          </a:solidFill>
                          <a:latin typeface="+mn-lt"/>
                          <a:ea typeface="+mn-ea"/>
                          <a:cs typeface="+mn-cs"/>
                        </a:rPr>
                        <a:t>44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smtClean="0">
                          <a:solidFill>
                            <a:schemeClr val="tx1"/>
                          </a:solidFill>
                          <a:latin typeface="+mn-lt"/>
                          <a:ea typeface="+mn-ea"/>
                          <a:cs typeface="+mn-cs"/>
                        </a:rPr>
                        <a:t>  18</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400" b="0" i="0" u="none" strike="noStrike" kern="1200" baseline="0" dirty="0" smtClean="0">
                          <a:solidFill>
                            <a:schemeClr val="tx1"/>
                          </a:solidFill>
                          <a:latin typeface="+mn-lt"/>
                          <a:ea typeface="+mn-ea"/>
                          <a:cs typeface="+mn-cs"/>
                        </a:rPr>
                        <a:t>Anthracite coal (Pennsylvania)</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u="none" strike="noStrike" kern="1200" baseline="0" dirty="0" smtClean="0">
                          <a:solidFill>
                            <a:schemeClr val="tx1"/>
                          </a:solidFill>
                          <a:latin typeface="+mn-lt"/>
                          <a:ea typeface="+mn-ea"/>
                          <a:cs typeface="+mn-cs"/>
                        </a:rPr>
                        <a:t>  82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u="none" strike="noStrike" kern="1200" baseline="0" dirty="0" smtClean="0">
                          <a:solidFill>
                            <a:schemeClr val="tx1"/>
                          </a:solidFill>
                          <a:latin typeface="+mn-lt"/>
                          <a:ea typeface="+mn-ea"/>
                          <a:cs typeface="+mn-cs"/>
                        </a:rPr>
                        <a:t>   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u="none" strike="noStrike" kern="1200" baseline="0" dirty="0" smtClean="0">
                          <a:solidFill>
                            <a:schemeClr val="tx1"/>
                          </a:solidFill>
                          <a:latin typeface="+mn-lt"/>
                          <a:ea typeface="+mn-ea"/>
                          <a:cs typeface="+mn-cs"/>
                        </a:rPr>
                        <a:t>  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u="none" strike="noStrike" kern="1200" baseline="0" dirty="0" smtClean="0">
                          <a:solidFill>
                            <a:schemeClr val="tx1"/>
                          </a:solidFill>
                          <a:latin typeface="+mn-lt"/>
                          <a:ea typeface="+mn-ea"/>
                          <a:cs typeface="+mn-cs"/>
                        </a:rPr>
                        <a:t>  31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1400" b="0" i="0" u="none" strike="noStrike" kern="1200" baseline="0" dirty="0" smtClean="0">
                          <a:solidFill>
                            <a:schemeClr val="tx1"/>
                          </a:solidFill>
                          <a:latin typeface="+mn-lt"/>
                          <a:ea typeface="+mn-ea"/>
                          <a:cs typeface="+mn-cs"/>
                        </a:rPr>
                        <a:t>Bituminous coal (Pennsylvania)</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smtClean="0">
                          <a:solidFill>
                            <a:schemeClr val="tx1"/>
                          </a:solidFill>
                          <a:latin typeface="+mn-lt"/>
                          <a:ea typeface="+mn-ea"/>
                          <a:cs typeface="+mn-cs"/>
                        </a:rPr>
                        <a:t>  77</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smtClean="0">
                          <a:solidFill>
                            <a:schemeClr val="tx1"/>
                          </a:solidFill>
                          <a:latin typeface="+mn-lt"/>
                          <a:ea typeface="+mn-ea"/>
                          <a:cs typeface="+mn-cs"/>
                        </a:rPr>
                        <a:t>   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smtClean="0">
                          <a:solidFill>
                            <a:schemeClr val="tx1"/>
                          </a:solidFill>
                          <a:latin typeface="+mn-lt"/>
                          <a:ea typeface="+mn-ea"/>
                          <a:cs typeface="+mn-cs"/>
                        </a:rPr>
                        <a:t>  7</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smtClean="0">
                          <a:solidFill>
                            <a:schemeClr val="tx1"/>
                          </a:solidFill>
                          <a:latin typeface="+mn-lt"/>
                          <a:ea typeface="+mn-ea"/>
                          <a:cs typeface="+mn-cs"/>
                        </a:rPr>
                        <a:t>  32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1400" b="0" i="0" u="none" strike="noStrike" kern="1200" baseline="0" dirty="0" smtClean="0">
                          <a:solidFill>
                            <a:schemeClr val="tx1"/>
                          </a:solidFill>
                          <a:latin typeface="+mn-lt"/>
                          <a:ea typeface="+mn-ea"/>
                          <a:cs typeface="+mn-cs"/>
                        </a:rPr>
                        <a:t>Charcoal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u="none" strike="noStrike" kern="1200" baseline="0" dirty="0" smtClean="0">
                          <a:solidFill>
                            <a:schemeClr val="tx1"/>
                          </a:solidFill>
                          <a:latin typeface="+mn-lt"/>
                          <a:ea typeface="+mn-ea"/>
                          <a:cs typeface="+mn-cs"/>
                        </a:rPr>
                        <a:t>100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u="none" strike="noStrike" kern="1200" baseline="0" dirty="0" smtClean="0">
                          <a:solidFill>
                            <a:schemeClr val="tx1"/>
                          </a:solidFill>
                          <a:latin typeface="+mn-lt"/>
                          <a:ea typeface="+mn-ea"/>
                          <a:cs typeface="+mn-cs"/>
                        </a:rPr>
                        <a:t>   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  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u="none" strike="noStrike" kern="1200" baseline="0" dirty="0" smtClean="0">
                          <a:solidFill>
                            <a:schemeClr val="tx1"/>
                          </a:solidFill>
                          <a:latin typeface="+mn-lt"/>
                          <a:ea typeface="+mn-ea"/>
                          <a:cs typeface="+mn-cs"/>
                        </a:rPr>
                        <a:t>  34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en-US" sz="1400" b="0" i="0" u="none" strike="noStrike" kern="1200" baseline="0" dirty="0" smtClean="0">
                          <a:solidFill>
                            <a:schemeClr val="tx1"/>
                          </a:solidFill>
                          <a:latin typeface="+mn-lt"/>
                          <a:ea typeface="+mn-ea"/>
                          <a:cs typeface="+mn-cs"/>
                        </a:rPr>
                        <a:t>Crude oil (Texas)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smtClean="0">
                          <a:solidFill>
                            <a:schemeClr val="tx1"/>
                          </a:solidFill>
                          <a:latin typeface="+mn-lt"/>
                          <a:ea typeface="+mn-ea"/>
                          <a:cs typeface="+mn-cs"/>
                        </a:rPr>
                        <a:t>  85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smtClean="0">
                          <a:solidFill>
                            <a:schemeClr val="tx1"/>
                          </a:solidFill>
                          <a:latin typeface="+mn-lt"/>
                          <a:ea typeface="+mn-ea"/>
                          <a:cs typeface="+mn-cs"/>
                        </a:rPr>
                        <a:t>  12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  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smtClean="0">
                          <a:solidFill>
                            <a:schemeClr val="tx1"/>
                          </a:solidFill>
                          <a:latin typeface="+mn-lt"/>
                          <a:ea typeface="+mn-ea"/>
                          <a:cs typeface="+mn-cs"/>
                        </a:rPr>
                        <a:t>  45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sz="1400" b="0" i="0" u="none" strike="noStrike" kern="1200" baseline="0" dirty="0" smtClean="0">
                          <a:solidFill>
                            <a:schemeClr val="tx1"/>
                          </a:solidFill>
                          <a:latin typeface="+mn-lt"/>
                          <a:ea typeface="+mn-ea"/>
                          <a:cs typeface="+mn-cs"/>
                        </a:rPr>
                        <a:t>Gasoline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u="none" strike="noStrike" kern="1200" baseline="0" dirty="0" smtClean="0">
                          <a:solidFill>
                            <a:schemeClr val="tx1"/>
                          </a:solidFill>
                          <a:latin typeface="+mn-lt"/>
                          <a:ea typeface="+mn-ea"/>
                          <a:cs typeface="+mn-cs"/>
                        </a:rPr>
                        <a:t>  85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u="none" strike="noStrike" kern="1200" baseline="0" dirty="0" smtClean="0">
                          <a:solidFill>
                            <a:schemeClr val="tx1"/>
                          </a:solidFill>
                          <a:latin typeface="+mn-lt"/>
                          <a:ea typeface="+mn-ea"/>
                          <a:cs typeface="+mn-cs"/>
                        </a:rPr>
                        <a:t>  15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  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u="none" strike="noStrike" kern="1200" baseline="0" dirty="0" smtClean="0">
                          <a:solidFill>
                            <a:schemeClr val="tx1"/>
                          </a:solidFill>
                          <a:latin typeface="+mn-lt"/>
                          <a:ea typeface="+mn-ea"/>
                          <a:cs typeface="+mn-cs"/>
                        </a:rPr>
                        <a:t>  48</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r>
                        <a:rPr lang="en-US" sz="1400" b="0" i="0" u="none" strike="noStrike" kern="1200" baseline="0" dirty="0" smtClean="0">
                          <a:solidFill>
                            <a:schemeClr val="tx1"/>
                          </a:solidFill>
                          <a:latin typeface="+mn-lt"/>
                          <a:ea typeface="+mn-ea"/>
                          <a:cs typeface="+mn-cs"/>
                        </a:rPr>
                        <a:t>Natural gas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smtClean="0">
                          <a:solidFill>
                            <a:schemeClr val="tx1"/>
                          </a:solidFill>
                          <a:latin typeface="+mn-lt"/>
                          <a:ea typeface="+mn-ea"/>
                          <a:cs typeface="+mn-cs"/>
                        </a:rPr>
                        <a:t>  70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smtClean="0">
                          <a:solidFill>
                            <a:schemeClr val="tx1"/>
                          </a:solidFill>
                          <a:latin typeface="+mn-lt"/>
                          <a:ea typeface="+mn-ea"/>
                          <a:cs typeface="+mn-cs"/>
                        </a:rPr>
                        <a:t>  23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  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smtClean="0">
                          <a:solidFill>
                            <a:schemeClr val="tx1"/>
                          </a:solidFill>
                          <a:latin typeface="+mn-lt"/>
                          <a:ea typeface="+mn-ea"/>
                          <a:cs typeface="+mn-cs"/>
                        </a:rPr>
                        <a:t>  49</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sz="1400" b="0" i="0" u="none" strike="noStrike" kern="1200" baseline="0" dirty="0" smtClean="0">
                          <a:solidFill>
                            <a:schemeClr val="tx1"/>
                          </a:solidFill>
                          <a:latin typeface="+mn-lt"/>
                          <a:ea typeface="+mn-ea"/>
                          <a:cs typeface="+mn-cs"/>
                        </a:rPr>
                        <a:t>Hydrogen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u="none" strike="noStrike" kern="1200" baseline="0" dirty="0" smtClean="0">
                          <a:solidFill>
                            <a:schemeClr val="tx1"/>
                          </a:solidFill>
                          <a:latin typeface="+mn-lt"/>
                          <a:ea typeface="+mn-ea"/>
                          <a:cs typeface="+mn-cs"/>
                        </a:rPr>
                        <a:t>    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u="none" strike="noStrike" kern="1200" baseline="0" dirty="0" smtClean="0">
                          <a:solidFill>
                            <a:schemeClr val="tx1"/>
                          </a:solidFill>
                          <a:latin typeface="+mn-lt"/>
                          <a:ea typeface="+mn-ea"/>
                          <a:cs typeface="+mn-cs"/>
                        </a:rPr>
                        <a:t>100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  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u="none" strike="noStrike" kern="1200" baseline="0" dirty="0" smtClean="0">
                          <a:solidFill>
                            <a:schemeClr val="tx1"/>
                          </a:solidFill>
                          <a:latin typeface="+mn-lt"/>
                          <a:ea typeface="+mn-ea"/>
                          <a:cs typeface="+mn-cs"/>
                        </a:rPr>
                        <a:t>142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77039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Other Energy Sources</a:t>
            </a:r>
          </a:p>
        </p:txBody>
      </p:sp>
      <p:sp>
        <p:nvSpPr>
          <p:cNvPr id="3" name="Content Placeholder 2"/>
          <p:cNvSpPr>
            <a:spLocks noGrp="1"/>
          </p:cNvSpPr>
          <p:nvPr>
            <p:ph idx="1"/>
          </p:nvPr>
        </p:nvSpPr>
        <p:spPr>
          <a:xfrm>
            <a:off x="457200" y="1600200"/>
            <a:ext cx="8229600" cy="1752600"/>
          </a:xfrm>
        </p:spPr>
        <p:txBody>
          <a:bodyPr/>
          <a:lstStyle/>
          <a:p>
            <a:r>
              <a:rPr lang="en-US" sz="2400" dirty="0"/>
              <a:t>Nuclear fission produces 8.6% of the U.S. energy needs.</a:t>
            </a:r>
          </a:p>
          <a:p>
            <a:r>
              <a:rPr lang="en-US" sz="2400" b="1" dirty="0"/>
              <a:t>Renewable energy sources</a:t>
            </a:r>
            <a:r>
              <a:rPr lang="en-US" sz="2400" dirty="0"/>
              <a:t>, like solar, wind, geothermal, hydroelectric, and biomass sources produce 9.9% of the U.S. energy needs.</a:t>
            </a:r>
            <a:endParaRPr lang="en-US" sz="2400" b="1" dirty="0"/>
          </a:p>
        </p:txBody>
      </p:sp>
      <p:pic>
        <p:nvPicPr>
          <p:cNvPr id="4" name="Picture 3" descr="A pie graph shows united states energy consumption by source. Petroleum is over one third of the total, and natural gas is nearly 30 percent. Petroleum, 36.3 percent. Natural gas, 29.1 percent. Coal, 16 percent. Renewable, 9.9 percent. Nuclear, 8.6 perc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495078"/>
            <a:ext cx="3279611" cy="2726424"/>
          </a:xfrm>
          <a:prstGeom prst="rect">
            <a:avLst/>
          </a:prstGeom>
        </p:spPr>
      </p:pic>
      <p:pic>
        <p:nvPicPr>
          <p:cNvPr id="5" name="Picture 4" descr="A photograph of workers cutting down tall sugarcane plants. The plants are more than twice the height of a pers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0558" y="3514887"/>
            <a:ext cx="2971312" cy="2691463"/>
          </a:xfrm>
          <a:prstGeom prst="rect">
            <a:avLst/>
          </a:prstGeom>
        </p:spPr>
      </p:pic>
    </p:spTree>
    <p:extLst>
      <p:ext uri="{BB962C8B-B14F-4D97-AF65-F5344CB8AC3E}">
        <p14:creationId xmlns:p14="http://schemas.microsoft.com/office/powerpoint/2010/main" val="2115539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Title 1"/>
          <p:cNvSpPr txBox="1">
            <a:spLocks noGrp="1"/>
          </p:cNvSpPr>
          <p:nvPr>
            <p:ph type="title"/>
          </p:nvPr>
        </p:nvSpPr>
        <p:spPr>
          <a:xfrm>
            <a:off x="457200" y="215371"/>
            <a:ext cx="8229600" cy="1097400"/>
          </a:xfrm>
          <a:prstGeom prst="rect">
            <a:avLst/>
          </a:prstGeom>
        </p:spPr>
        <p:txBody>
          <a:bodyPr lIns="91425" tIns="91425" rIns="91425" bIns="91425" anchor="b" anchorCtr="0">
            <a:noAutofit/>
          </a:bodyPr>
          <a:lstStyle/>
          <a:p>
            <a:pPr lvl="0">
              <a:spcBef>
                <a:spcPts val="0"/>
              </a:spcBef>
              <a:buClr>
                <a:schemeClr val="lt2"/>
              </a:buClr>
              <a:buSzPct val="25000"/>
              <a:buFont typeface="Times New Roman"/>
              <a:buNone/>
            </a:pPr>
            <a:r>
              <a:rPr lang="en-US" dirty="0">
                <a:solidFill>
                  <a:schemeClr val="lt2"/>
                </a:solidFill>
              </a:rPr>
              <a:t>Copyright</a:t>
            </a: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3"/>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2406524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b">
            <a:noAutofit/>
          </a:bodyPr>
          <a:lstStyle/>
          <a:p>
            <a:r>
              <a:rPr lang="en-US" dirty="0">
                <a:latin typeface="Times New Roman" panose="02020603050405020304" pitchFamily="18" charset="0"/>
              </a:rPr>
              <a:t>Definitions: System and Surroundings</a:t>
            </a:r>
          </a:p>
        </p:txBody>
      </p:sp>
      <p:sp>
        <p:nvSpPr>
          <p:cNvPr id="3" name="Content Placeholder 2"/>
          <p:cNvSpPr>
            <a:spLocks noGrp="1"/>
          </p:cNvSpPr>
          <p:nvPr>
            <p:ph idx="1"/>
          </p:nvPr>
        </p:nvSpPr>
        <p:spPr>
          <a:xfrm>
            <a:off x="457200" y="1600200"/>
            <a:ext cx="4953000" cy="3733800"/>
          </a:xfrm>
        </p:spPr>
        <p:txBody>
          <a:bodyPr/>
          <a:lstStyle/>
          <a:p>
            <a:r>
              <a:rPr lang="en-US" sz="2600" dirty="0"/>
              <a:t>The portion of the universe that we single out to study is called the </a:t>
            </a:r>
            <a:r>
              <a:rPr lang="en-US" sz="2600" b="1" dirty="0"/>
              <a:t>system</a:t>
            </a:r>
            <a:r>
              <a:rPr lang="en-US" sz="2600" dirty="0"/>
              <a:t> (here, the hydrogen and oxygen molecules).</a:t>
            </a:r>
          </a:p>
          <a:p>
            <a:r>
              <a:rPr lang="en-US" sz="2600" dirty="0"/>
              <a:t>The </a:t>
            </a:r>
            <a:r>
              <a:rPr lang="en-US" sz="2600" b="1" dirty="0"/>
              <a:t>surroundings</a:t>
            </a:r>
            <a:r>
              <a:rPr lang="en-US" sz="2600" dirty="0"/>
              <a:t> are everything else (here, the cylinder, piston and everything beyond).</a:t>
            </a:r>
          </a:p>
        </p:txBody>
      </p:sp>
      <p:pic>
        <p:nvPicPr>
          <p:cNvPr id="4" name="Picture 3" descr="A diagram shows a piston as containing a system consisting of H 2, gas, and O 2, gas. The surroundings are the cylinder, piston, and everything else. Energy can enter or leave the system as heat or as work done on the piston, but matter cannot enter or leave the syst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4062" y="1668646"/>
            <a:ext cx="2971557" cy="4515437"/>
          </a:xfrm>
          <a:prstGeom prst="rect">
            <a:avLst/>
          </a:prstGeom>
        </p:spPr>
      </p:pic>
    </p:spTree>
    <p:extLst>
      <p:ext uri="{BB962C8B-B14F-4D97-AF65-F5344CB8AC3E}">
        <p14:creationId xmlns:p14="http://schemas.microsoft.com/office/powerpoint/2010/main" val="3787538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Types of Systems</a:t>
            </a:r>
          </a:p>
        </p:txBody>
      </p:sp>
      <p:sp>
        <p:nvSpPr>
          <p:cNvPr id="3" name="Content Placeholder 2"/>
          <p:cNvSpPr>
            <a:spLocks noGrp="1"/>
          </p:cNvSpPr>
          <p:nvPr>
            <p:ph idx="1"/>
          </p:nvPr>
        </p:nvSpPr>
        <p:spPr>
          <a:xfrm>
            <a:off x="457200" y="1600200"/>
            <a:ext cx="5486400" cy="4800600"/>
          </a:xfrm>
        </p:spPr>
        <p:txBody>
          <a:bodyPr/>
          <a:lstStyle/>
          <a:p>
            <a:pPr marL="429768" indent="-429768">
              <a:buFont typeface="+mj-lt"/>
              <a:buAutoNum type="arabicParenR"/>
            </a:pPr>
            <a:r>
              <a:rPr lang="en-US" sz="2600" dirty="0"/>
              <a:t>Open System: a region of the universe being studied that can exchange heat </a:t>
            </a:r>
            <a:r>
              <a:rPr lang="en-US" sz="2600" b="1" dirty="0" smtClean="0"/>
              <a:t>and</a:t>
            </a:r>
            <a:r>
              <a:rPr lang="en-US" sz="2600" dirty="0" smtClean="0"/>
              <a:t> </a:t>
            </a:r>
            <a:r>
              <a:rPr lang="en-US" sz="2600" dirty="0"/>
              <a:t>mass with its surroundings.</a:t>
            </a:r>
          </a:p>
          <a:p>
            <a:pPr marL="429768" indent="-429768">
              <a:buFont typeface="+mj-lt"/>
              <a:buAutoNum type="arabicParenR"/>
            </a:pPr>
            <a:r>
              <a:rPr lang="en-US" sz="2600" dirty="0"/>
              <a:t>Closed System: a region of the universe being studied that can </a:t>
            </a:r>
            <a:r>
              <a:rPr lang="en-US" sz="2600" b="1" dirty="0" smtClean="0"/>
              <a:t>only</a:t>
            </a:r>
            <a:r>
              <a:rPr lang="en-US" sz="2600" dirty="0" smtClean="0"/>
              <a:t> </a:t>
            </a:r>
            <a:r>
              <a:rPr lang="en-US" sz="2600" dirty="0"/>
              <a:t>exchange </a:t>
            </a:r>
            <a:r>
              <a:rPr lang="en-US" sz="2600" dirty="0" smtClean="0"/>
              <a:t>heat </a:t>
            </a:r>
            <a:r>
              <a:rPr lang="en-US" sz="2600" dirty="0"/>
              <a:t>with its surroundings </a:t>
            </a:r>
            <a:r>
              <a:rPr lang="en-US" sz="2600" dirty="0" smtClean="0"/>
              <a:t>(</a:t>
            </a:r>
            <a:r>
              <a:rPr lang="en-US" sz="2600" b="1" dirty="0" smtClean="0"/>
              <a:t>not</a:t>
            </a:r>
            <a:r>
              <a:rPr lang="en-US" sz="2600" dirty="0" smtClean="0"/>
              <a:t> </a:t>
            </a:r>
            <a:r>
              <a:rPr lang="en-US" sz="2600" dirty="0"/>
              <a:t>mass)</a:t>
            </a:r>
          </a:p>
          <a:p>
            <a:pPr marL="429768" indent="-429768">
              <a:buFont typeface="+mj-lt"/>
              <a:buAutoNum type="arabicParenR"/>
            </a:pPr>
            <a:r>
              <a:rPr lang="en-US" sz="2600" dirty="0"/>
              <a:t>Isolated System: a region of the universe that can </a:t>
            </a:r>
            <a:r>
              <a:rPr lang="en-US" sz="2600" b="1" dirty="0" smtClean="0"/>
              <a:t>not</a:t>
            </a:r>
            <a:r>
              <a:rPr lang="en-US" sz="2600" dirty="0" smtClean="0"/>
              <a:t> </a:t>
            </a:r>
            <a:r>
              <a:rPr lang="en-US" sz="2600" dirty="0"/>
              <a:t>exchange heat or mass with its surroundings</a:t>
            </a:r>
          </a:p>
        </p:txBody>
      </p:sp>
      <p:pic>
        <p:nvPicPr>
          <p:cNvPr id="4" name="Picture 3" descr="A diagram shows a piston as containing a system consisting of H 2, gas, and O 2, gas. The surroundings are the cylinder, piston, and everything else. Energy can enter or leave the system as heat or as work done on the piston, but matter cannot enter or leave the system."/>
          <p:cNvPicPr>
            <a:picLocks noChangeAspect="1"/>
          </p:cNvPicPr>
          <p:nvPr/>
        </p:nvPicPr>
        <p:blipFill>
          <a:blip r:embed="rId2"/>
          <a:stretch>
            <a:fillRect/>
          </a:stretch>
        </p:blipFill>
        <p:spPr>
          <a:xfrm>
            <a:off x="6077806" y="1721266"/>
            <a:ext cx="2608994" cy="4558467"/>
          </a:xfrm>
          <a:prstGeom prst="rect">
            <a:avLst/>
          </a:prstGeom>
        </p:spPr>
      </p:pic>
    </p:spTree>
    <p:extLst>
      <p:ext uri="{BB962C8B-B14F-4D97-AF65-F5344CB8AC3E}">
        <p14:creationId xmlns:p14="http://schemas.microsoft.com/office/powerpoint/2010/main" val="918748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Internal Energy </a:t>
            </a:r>
            <a:r>
              <a:rPr lang="en-US" sz="2000" b="0" dirty="0">
                <a:latin typeface="Times New Roman" panose="02020603050405020304" pitchFamily="18" charset="0"/>
              </a:rPr>
              <a:t>(1 of 2)</a:t>
            </a:r>
          </a:p>
        </p:txBody>
      </p:sp>
      <p:sp>
        <p:nvSpPr>
          <p:cNvPr id="3" name="Content Placeholder 2"/>
          <p:cNvSpPr>
            <a:spLocks noGrp="1"/>
          </p:cNvSpPr>
          <p:nvPr>
            <p:ph idx="1"/>
          </p:nvPr>
        </p:nvSpPr>
        <p:spPr>
          <a:xfrm>
            <a:off x="457200" y="1600200"/>
            <a:ext cx="8229600" cy="1676400"/>
          </a:xfrm>
        </p:spPr>
        <p:txBody>
          <a:bodyPr/>
          <a:lstStyle/>
          <a:p>
            <a:r>
              <a:rPr lang="en-US" sz="2400" dirty="0"/>
              <a:t>The </a:t>
            </a:r>
            <a:r>
              <a:rPr lang="en-US" sz="2400" b="1" dirty="0"/>
              <a:t>internal energy</a:t>
            </a:r>
            <a:r>
              <a:rPr lang="en-US" sz="2400" dirty="0"/>
              <a:t> of a system is the sum of all kinetic and potential energies of all components of the system; we use </a:t>
            </a:r>
            <a:r>
              <a:rPr lang="en-US" sz="2400" b="1" dirty="0"/>
              <a:t>E</a:t>
            </a:r>
            <a:r>
              <a:rPr lang="en-US" sz="2400" dirty="0"/>
              <a:t> to represent it.</a:t>
            </a:r>
            <a:endParaRPr lang="en-US" sz="2400" i="1" dirty="0"/>
          </a:p>
          <a:p>
            <a:r>
              <a:rPr lang="en-US" sz="2400" dirty="0"/>
              <a:t>We generally don’t know E, only how it </a:t>
            </a:r>
            <a:r>
              <a:rPr lang="en-US" sz="2400" b="1" dirty="0" smtClean="0"/>
              <a:t>changes</a:t>
            </a:r>
            <a:endParaRPr lang="en-US" sz="2400" dirty="0"/>
          </a:p>
        </p:txBody>
      </p:sp>
      <p:graphicFrame>
        <p:nvGraphicFramePr>
          <p:cNvPr id="5" name="Object 4" descr="Delta E"/>
          <p:cNvGraphicFramePr>
            <a:graphicFrameLocks noChangeAspect="1"/>
          </p:cNvGraphicFramePr>
          <p:nvPr>
            <p:extLst>
              <p:ext uri="{D42A27DB-BD31-4B8C-83A1-F6EECF244321}">
                <p14:modId xmlns:p14="http://schemas.microsoft.com/office/powerpoint/2010/main" val="2191128990"/>
              </p:ext>
            </p:extLst>
          </p:nvPr>
        </p:nvGraphicFramePr>
        <p:xfrm>
          <a:off x="7281203" y="2896253"/>
          <a:ext cx="742460" cy="449976"/>
        </p:xfrm>
        <a:graphic>
          <a:graphicData uri="http://schemas.openxmlformats.org/presentationml/2006/ole">
            <mc:AlternateContent xmlns:mc="http://schemas.openxmlformats.org/markup-compatibility/2006">
              <mc:Choice xmlns:v="urn:schemas-microsoft-com:vml" Requires="v">
                <p:oleObj spid="_x0000_s29741" name="Equation" r:id="rId3" imgW="419040" imgH="253800" progId="Equation.DSMT4">
                  <p:embed/>
                </p:oleObj>
              </mc:Choice>
              <mc:Fallback>
                <p:oleObj name="Equation" r:id="rId3" imgW="419040" imgH="253800" progId="Equation.DSMT4">
                  <p:embed/>
                  <p:pic>
                    <p:nvPicPr>
                      <p:cNvPr id="0" name=""/>
                      <p:cNvPicPr/>
                      <p:nvPr/>
                    </p:nvPicPr>
                    <p:blipFill>
                      <a:blip r:embed="rId4"/>
                      <a:stretch>
                        <a:fillRect/>
                      </a:stretch>
                    </p:blipFill>
                    <p:spPr>
                      <a:xfrm>
                        <a:off x="7281203" y="2896253"/>
                        <a:ext cx="742460" cy="449976"/>
                      </a:xfrm>
                      <a:prstGeom prst="rect">
                        <a:avLst/>
                      </a:prstGeom>
                    </p:spPr>
                  </p:pic>
                </p:oleObj>
              </mc:Fallback>
            </mc:AlternateContent>
          </a:graphicData>
        </a:graphic>
      </p:graphicFrame>
      <p:pic>
        <p:nvPicPr>
          <p:cNvPr id="4" name="Picture 3" descr="A graph shows changes in internal energy for a system away from the initial energy state. The graph has internal energy on the Y-axis, increasing. The X-axis shows the initial state of the system, at E initial. Loss of energy from the system is represented by an arrow pointing downward from the initial state of the system to the final state, E final. This is energy lost to the surroundings; thus the internal energy of the system decreases and delta E is negative. Gain of energy by the system is represented by an arrow pointing upward from the initial state to the final state, E final. This is energy gained from the surroundings; thus the internal energy of the system increases and delta E is positiv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5347" y="3363648"/>
            <a:ext cx="5083642" cy="2953292"/>
          </a:xfrm>
          <a:prstGeom prst="rect">
            <a:avLst/>
          </a:prstGeom>
        </p:spPr>
      </p:pic>
    </p:spTree>
    <p:extLst>
      <p:ext uri="{BB962C8B-B14F-4D97-AF65-F5344CB8AC3E}">
        <p14:creationId xmlns:p14="http://schemas.microsoft.com/office/powerpoint/2010/main" val="2606993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Internal Energy </a:t>
            </a:r>
            <a:r>
              <a:rPr lang="en-US" sz="2000" b="0" dirty="0">
                <a:latin typeface="Times New Roman" panose="02020603050405020304" pitchFamily="18" charset="0"/>
              </a:rPr>
              <a:t>(2 of 2)</a:t>
            </a:r>
          </a:p>
        </p:txBody>
      </p:sp>
      <p:sp>
        <p:nvSpPr>
          <p:cNvPr id="3" name="Content Placeholder 2"/>
          <p:cNvSpPr>
            <a:spLocks noGrp="1"/>
          </p:cNvSpPr>
          <p:nvPr>
            <p:ph idx="1"/>
          </p:nvPr>
        </p:nvSpPr>
        <p:spPr>
          <a:xfrm>
            <a:off x="457200" y="1600201"/>
            <a:ext cx="6324600" cy="457200"/>
          </a:xfrm>
        </p:spPr>
        <p:txBody>
          <a:bodyPr/>
          <a:lstStyle/>
          <a:p>
            <a:pPr marL="0" indent="0">
              <a:spcBef>
                <a:spcPct val="0"/>
              </a:spcBef>
              <a:buNone/>
            </a:pPr>
            <a:r>
              <a:rPr lang="en-US" sz="2600" dirty="0"/>
              <a:t>By definition, the change in internal energy</a:t>
            </a:r>
            <a:r>
              <a:rPr lang="en-US" sz="2600" dirty="0" smtClean="0"/>
              <a:t>,</a:t>
            </a:r>
            <a:endParaRPr lang="en-US" sz="2600" dirty="0"/>
          </a:p>
        </p:txBody>
      </p:sp>
      <p:graphicFrame>
        <p:nvGraphicFramePr>
          <p:cNvPr id="7" name="Object 6" descr="Delta E"/>
          <p:cNvGraphicFramePr>
            <a:graphicFrameLocks noChangeAspect="1"/>
          </p:cNvGraphicFramePr>
          <p:nvPr>
            <p:extLst>
              <p:ext uri="{D42A27DB-BD31-4B8C-83A1-F6EECF244321}">
                <p14:modId xmlns:p14="http://schemas.microsoft.com/office/powerpoint/2010/main" val="1826689821"/>
              </p:ext>
            </p:extLst>
          </p:nvPr>
        </p:nvGraphicFramePr>
        <p:xfrm>
          <a:off x="6781800" y="1633807"/>
          <a:ext cx="598918" cy="408354"/>
        </p:xfrm>
        <a:graphic>
          <a:graphicData uri="http://schemas.openxmlformats.org/presentationml/2006/ole">
            <mc:AlternateContent xmlns:mc="http://schemas.openxmlformats.org/markup-compatibility/2006">
              <mc:Choice xmlns:v="urn:schemas-microsoft-com:vml" Requires="v">
                <p:oleObj spid="_x0000_s14562" name="Equation" r:id="rId3" imgW="279360" imgH="190440" progId="Equation.DSMT4">
                  <p:embed/>
                </p:oleObj>
              </mc:Choice>
              <mc:Fallback>
                <p:oleObj name="Equation" r:id="rId3" imgW="279360" imgH="190440" progId="Equation.DSMT4">
                  <p:embed/>
                  <p:pic>
                    <p:nvPicPr>
                      <p:cNvPr id="0" name=""/>
                      <p:cNvPicPr/>
                      <p:nvPr/>
                    </p:nvPicPr>
                    <p:blipFill>
                      <a:blip r:embed="rId4"/>
                      <a:stretch>
                        <a:fillRect/>
                      </a:stretch>
                    </p:blipFill>
                    <p:spPr>
                      <a:xfrm>
                        <a:off x="6781800" y="1633807"/>
                        <a:ext cx="598918" cy="408354"/>
                      </a:xfrm>
                      <a:prstGeom prst="rect">
                        <a:avLst/>
                      </a:prstGeom>
                    </p:spPr>
                  </p:pic>
                </p:oleObj>
              </mc:Fallback>
            </mc:AlternateContent>
          </a:graphicData>
        </a:graphic>
      </p:graphicFrame>
      <p:sp>
        <p:nvSpPr>
          <p:cNvPr id="6" name="Content Placeholder 5"/>
          <p:cNvSpPr>
            <a:spLocks noGrp="1"/>
          </p:cNvSpPr>
          <p:nvPr>
            <p:ph idx="13"/>
          </p:nvPr>
        </p:nvSpPr>
        <p:spPr>
          <a:xfrm>
            <a:off x="457200" y="2057400"/>
            <a:ext cx="8229600" cy="762000"/>
          </a:xfrm>
        </p:spPr>
        <p:txBody>
          <a:bodyPr/>
          <a:lstStyle/>
          <a:p>
            <a:pPr marL="0" indent="0">
              <a:buNone/>
            </a:pPr>
            <a:r>
              <a:rPr lang="en-US" sz="2600" dirty="0"/>
              <a:t>is the final energy of the system minus the initial energy of the system</a:t>
            </a:r>
            <a:r>
              <a:rPr lang="en-US" sz="2600" dirty="0" smtClean="0"/>
              <a:t>:</a:t>
            </a:r>
            <a:endParaRPr lang="en-US" sz="2600" dirty="0"/>
          </a:p>
        </p:txBody>
      </p:sp>
      <p:graphicFrame>
        <p:nvGraphicFramePr>
          <p:cNvPr id="5" name="Object 4" descr="Delta E = E sub final minus E sub initial"/>
          <p:cNvGraphicFramePr>
            <a:graphicFrameLocks noChangeAspect="1"/>
          </p:cNvGraphicFramePr>
          <p:nvPr>
            <p:extLst>
              <p:ext uri="{D42A27DB-BD31-4B8C-83A1-F6EECF244321}">
                <p14:modId xmlns:p14="http://schemas.microsoft.com/office/powerpoint/2010/main" val="3286626887"/>
              </p:ext>
            </p:extLst>
          </p:nvPr>
        </p:nvGraphicFramePr>
        <p:xfrm>
          <a:off x="1143000" y="3124200"/>
          <a:ext cx="2338388" cy="471487"/>
        </p:xfrm>
        <a:graphic>
          <a:graphicData uri="http://schemas.openxmlformats.org/presentationml/2006/ole">
            <mc:AlternateContent xmlns:mc="http://schemas.openxmlformats.org/markup-compatibility/2006">
              <mc:Choice xmlns:v="urn:schemas-microsoft-com:vml" Requires="v">
                <p:oleObj spid="_x0000_s14563" name="Equation" r:id="rId5" imgW="1130040" imgH="228600" progId="Equation.DSMT4">
                  <p:embed/>
                </p:oleObj>
              </mc:Choice>
              <mc:Fallback>
                <p:oleObj name="Equation" r:id="rId5" imgW="1130040" imgH="228600" progId="Equation.DSMT4">
                  <p:embed/>
                  <p:pic>
                    <p:nvPicPr>
                      <p:cNvPr id="0" name=""/>
                      <p:cNvPicPr/>
                      <p:nvPr/>
                    </p:nvPicPr>
                    <p:blipFill>
                      <a:blip r:embed="rId6"/>
                      <a:stretch>
                        <a:fillRect/>
                      </a:stretch>
                    </p:blipFill>
                    <p:spPr>
                      <a:xfrm>
                        <a:off x="1143000" y="3124200"/>
                        <a:ext cx="2338388" cy="471487"/>
                      </a:xfrm>
                      <a:prstGeom prst="rect">
                        <a:avLst/>
                      </a:prstGeom>
                    </p:spPr>
                  </p:pic>
                </p:oleObj>
              </mc:Fallback>
            </mc:AlternateContent>
          </a:graphicData>
        </a:graphic>
      </p:graphicFrame>
      <p:pic>
        <p:nvPicPr>
          <p:cNvPr id="4" name="Picture 3" descr="A diagram shows that the initial state, H 2, gas, and O 2, gas, has higher internal energy, E, than the final state, H 2 O, liquid. E sub initial is greater than E sub final; therefore, energy is released from the system to the surroundings during the reaction and delta E is less than 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9800" y="2915920"/>
            <a:ext cx="2431031" cy="3311755"/>
          </a:xfrm>
          <a:prstGeom prst="rect">
            <a:avLst/>
          </a:prstGeom>
        </p:spPr>
      </p:pic>
    </p:spTree>
    <p:extLst>
      <p:ext uri="{BB962C8B-B14F-4D97-AF65-F5344CB8AC3E}">
        <p14:creationId xmlns:p14="http://schemas.microsoft.com/office/powerpoint/2010/main" val="3157841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13465</TotalTime>
  <Words>2368</Words>
  <Application>Microsoft Office PowerPoint</Application>
  <PresentationFormat>On-screen Show (4:3)</PresentationFormat>
  <Paragraphs>372</Paragraphs>
  <Slides>57</Slides>
  <Notes>6</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57</vt:i4>
      </vt:variant>
    </vt:vector>
  </HeadingPairs>
  <TitlesOfParts>
    <vt:vector size="67" baseType="lpstr">
      <vt:lpstr>Arial</vt:lpstr>
      <vt:lpstr>Calibri</vt:lpstr>
      <vt:lpstr>Calibri Light</vt:lpstr>
      <vt:lpstr>Symbol</vt:lpstr>
      <vt:lpstr>Times New Roman</vt:lpstr>
      <vt:lpstr>Verdana</vt:lpstr>
      <vt:lpstr>Wingdings</vt:lpstr>
      <vt:lpstr>508 Lecture</vt:lpstr>
      <vt:lpstr>Custom Design</vt:lpstr>
      <vt:lpstr>Equation</vt:lpstr>
      <vt:lpstr>Chemistry: The Central Science</vt:lpstr>
      <vt:lpstr>Energy</vt:lpstr>
      <vt:lpstr>Chemical Energy Is Mainly Potential Energy</vt:lpstr>
      <vt:lpstr>Attraction Between Ions</vt:lpstr>
      <vt:lpstr>First Law of Thermodynamics</vt:lpstr>
      <vt:lpstr>Definitions: System and Surroundings</vt:lpstr>
      <vt:lpstr>Types of Systems</vt:lpstr>
      <vt:lpstr>Internal Energy (1 of 2)</vt:lpstr>
      <vt:lpstr>Internal Energy (2 of 2)</vt:lpstr>
      <vt:lpstr>Changes in Internal Energy (1 of 2)</vt:lpstr>
      <vt:lpstr>Changes in Internal Energy (2 of 2)</vt:lpstr>
      <vt:lpstr>Thermodynamic Quantities Have Three Parts</vt:lpstr>
      <vt:lpstr>Changes in Internal Energy</vt:lpstr>
      <vt:lpstr>ΔE, Q, W, and Their Signs</vt:lpstr>
      <vt:lpstr>Exchange of Heat Between System and Surroundings (1 of 2)</vt:lpstr>
      <vt:lpstr>Exchange of Heat Between System and Surroundings (2 of 2)</vt:lpstr>
      <vt:lpstr>State Functions (1 of 3)</vt:lpstr>
      <vt:lpstr>State Functions (2 of 3)</vt:lpstr>
      <vt:lpstr>State Functions (3 of 3)</vt:lpstr>
      <vt:lpstr>Work (1 of 2)</vt:lpstr>
      <vt:lpstr>Work (2 of 2)</vt:lpstr>
      <vt:lpstr>Enthalpy (1 of 3)</vt:lpstr>
      <vt:lpstr>Enthalpy (2 of 3)</vt:lpstr>
      <vt:lpstr>Enthalpy (3 of 3)</vt:lpstr>
      <vt:lpstr>Endothermic and Exothermic</vt:lpstr>
      <vt:lpstr>Enthalpy of Reaction (1 of 2)</vt:lpstr>
      <vt:lpstr>Enthalpy of Reaction (2 of 2)</vt:lpstr>
      <vt:lpstr>The Truth About Enthalpy</vt:lpstr>
      <vt:lpstr>Calorimetry</vt:lpstr>
      <vt:lpstr>Heat Capacity and Specific Heat</vt:lpstr>
      <vt:lpstr> Constant Pressure Calorimetry</vt:lpstr>
      <vt:lpstr>Bomb Calorimetry (1 of 2)</vt:lpstr>
      <vt:lpstr>Bomb Calorimetry (2 of 2)</vt:lpstr>
      <vt:lpstr>Hess’s Law (1 of 2)</vt:lpstr>
      <vt:lpstr>Hess’s Law (2 of 2)</vt:lpstr>
      <vt:lpstr>Enthalpies of Formation</vt:lpstr>
      <vt:lpstr>Standard Enthalpies of Formation (1 of 2)</vt:lpstr>
      <vt:lpstr>Standard Enthalpies of Formation (2 of 2)</vt:lpstr>
      <vt:lpstr>Calculation of ΔH (1 of 6)</vt:lpstr>
      <vt:lpstr>Calculation of ΔH (2 of 6)</vt:lpstr>
      <vt:lpstr>Calculation of ΔH (3 of 6)</vt:lpstr>
      <vt:lpstr>Calculation of ΔH (4 of 6)</vt:lpstr>
      <vt:lpstr>Calculation of ΔH (5 of 6)</vt:lpstr>
      <vt:lpstr>Calculation of ΔH (6 of 6)</vt:lpstr>
      <vt:lpstr>Calculation of ΔH Using Values from the Standard Enthalpy Table</vt:lpstr>
      <vt:lpstr>Bond Enthalpy (1 of 3)</vt:lpstr>
      <vt:lpstr>Bond Enthalpy (2 of 3)</vt:lpstr>
      <vt:lpstr>Bond Enthalpy (3 of 3)</vt:lpstr>
      <vt:lpstr>Bond Enthalpies and Enthalpy of Reaction (1 of 2)</vt:lpstr>
      <vt:lpstr>Bond Enthalpies and Enthalpy of Reaction (2 of 2)</vt:lpstr>
      <vt:lpstr>Energy in Foods (1 of 3)</vt:lpstr>
      <vt:lpstr>Energy in Foods (2 of 3)</vt:lpstr>
      <vt:lpstr>Energy in Foods (3 of 3)</vt:lpstr>
      <vt:lpstr>Energy in Fuels (1 of 2)</vt:lpstr>
      <vt:lpstr>Energy in Fuels (2 of 2)</vt:lpstr>
      <vt:lpstr>Other Energy Sources</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The Central Science, 14e</dc:title>
  <dc:subject>Chemistry</dc:subject>
  <dc:creator>Brown/Lemay/Bursten/Murphy/Woodward/Stoltzfus</dc:creator>
  <cp:keywords>Chemistry</cp:keywords>
  <cp:lastModifiedBy>asma.akhter</cp:lastModifiedBy>
  <cp:revision>4994</cp:revision>
  <dcterms:created xsi:type="dcterms:W3CDTF">2014-07-14T20:04:21Z</dcterms:created>
  <dcterms:modified xsi:type="dcterms:W3CDTF">2019-06-11T16:26:56Z</dcterms:modified>
</cp:coreProperties>
</file>