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50"/>
  </p:notesMasterIdLst>
  <p:handoutMasterIdLst>
    <p:handoutMasterId r:id="rId51"/>
  </p:handoutMasterIdLst>
  <p:sldIdLst>
    <p:sldId id="377" r:id="rId3"/>
    <p:sldId id="378" r:id="rId4"/>
    <p:sldId id="379" r:id="rId5"/>
    <p:sldId id="380" r:id="rId6"/>
    <p:sldId id="381" r:id="rId7"/>
    <p:sldId id="382" r:id="rId8"/>
    <p:sldId id="383" r:id="rId9"/>
    <p:sldId id="384" r:id="rId10"/>
    <p:sldId id="386" r:id="rId11"/>
    <p:sldId id="385"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23" r:id="rId32"/>
    <p:sldId id="425" r:id="rId33"/>
    <p:sldId id="406" r:id="rId34"/>
    <p:sldId id="407" r:id="rId35"/>
    <p:sldId id="421" r:id="rId36"/>
    <p:sldId id="409" r:id="rId37"/>
    <p:sldId id="410" r:id="rId38"/>
    <p:sldId id="411" r:id="rId39"/>
    <p:sldId id="412" r:id="rId40"/>
    <p:sldId id="413" r:id="rId41"/>
    <p:sldId id="414" r:id="rId42"/>
    <p:sldId id="415" r:id="rId43"/>
    <p:sldId id="416" r:id="rId44"/>
    <p:sldId id="417" r:id="rId45"/>
    <p:sldId id="422" r:id="rId46"/>
    <p:sldId id="418" r:id="rId47"/>
    <p:sldId id="419" r:id="rId48"/>
    <p:sldId id="42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13" autoAdjust="0"/>
    <p:restoredTop sz="86443" autoAdjust="0"/>
  </p:normalViewPr>
  <p:slideViewPr>
    <p:cSldViewPr>
      <p:cViewPr varScale="1">
        <p:scale>
          <a:sx n="99" d="100"/>
          <a:sy n="99" d="100"/>
        </p:scale>
        <p:origin x="1566" y="90"/>
      </p:cViewPr>
      <p:guideLst>
        <p:guide orient="horz" pos="2160"/>
        <p:guide pos="2880"/>
      </p:guideLst>
    </p:cSldViewPr>
  </p:slideViewPr>
  <p:outlineViewPr>
    <p:cViewPr>
      <p:scale>
        <a:sx n="66" d="100"/>
        <a:sy n="66" d="100"/>
      </p:scale>
      <p:origin x="0" y="-48132"/>
    </p:cViewPr>
  </p:outlineViewPr>
  <p:notesTextViewPr>
    <p:cViewPr>
      <p:scale>
        <a:sx n="1" d="1"/>
        <a:sy n="1" d="1"/>
      </p:scale>
      <p:origin x="0" y="0"/>
    </p:cViewPr>
  </p:notesTextViewPr>
  <p:sorterViewPr>
    <p:cViewPr>
      <p:scale>
        <a:sx n="100" d="100"/>
        <a:sy n="100" d="100"/>
      </p:scale>
      <p:origin x="0" y="-6132"/>
    </p:cViewPr>
  </p:sorterViewPr>
  <p:notesViewPr>
    <p:cSldViewPr>
      <p:cViewPr varScale="1">
        <p:scale>
          <a:sx n="85" d="100"/>
          <a:sy n="85" d="100"/>
        </p:scale>
        <p:origin x="38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47</a:t>
            </a:fld>
            <a:endParaRPr lang="en-US"/>
          </a:p>
        </p:txBody>
      </p:sp>
    </p:spTree>
    <p:extLst>
      <p:ext uri="{BB962C8B-B14F-4D97-AF65-F5344CB8AC3E}">
        <p14:creationId xmlns:p14="http://schemas.microsoft.com/office/powerpoint/2010/main" val="1840444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8645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level1</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3581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hasCustomPrompt="1"/>
          </p:nvPr>
        </p:nvSpPr>
        <p:spPr>
          <a:xfrm>
            <a:off x="457200" y="2514600"/>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Second2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5"/>
          </p:nvPr>
        </p:nvSpPr>
        <p:spPr>
          <a:xfrm>
            <a:off x="457200" y="4572000"/>
            <a:ext cx="8229600" cy="7362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400" baseline="0">
                <a:latin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b="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8208816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03-06-2019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03-06-2019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03-06-2019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03-06-2019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03-06-2019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03-06-2019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03-06-2019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03-06-2019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03-06-2019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03-06-2019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03-06-2019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03-06-2019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6/3/2019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Content Placeholder 11"/>
          <p:cNvSpPr>
            <a:spLocks noGrp="1"/>
          </p:cNvSpPr>
          <p:nvPr>
            <p:ph sz="quarter" idx="13"/>
          </p:nvPr>
        </p:nvSpPr>
        <p:spPr>
          <a:xfrm>
            <a:off x="457200" y="2277522"/>
            <a:ext cx="8229600" cy="46567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6/3/2019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886814"/>
            <a:ext cx="8229600" cy="54218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6" name="Content Placeholder 15"/>
          <p:cNvSpPr>
            <a:spLocks noGrp="1"/>
          </p:cNvSpPr>
          <p:nvPr>
            <p:ph sz="quarter" idx="15"/>
          </p:nvPr>
        </p:nvSpPr>
        <p:spPr>
          <a:xfrm>
            <a:off x="457200" y="3513666"/>
            <a:ext cx="8229600" cy="4487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6/3/2019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73559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57200" y="48006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0480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6/3/2019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6/3/2019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77" r:id="rId7"/>
    <p:sldLayoutId id="2147483660" r:id="rId8"/>
    <p:sldLayoutId id="2147483661" r:id="rId9"/>
    <p:sldLayoutId id="2147483662" r:id="rId10"/>
    <p:sldLayoutId id="2147483676" r:id="rId11"/>
    <p:sldLayoutId id="2147483651" r:id="rId12"/>
    <p:sldLayoutId id="2147483654" r:id="rId13"/>
    <p:sldLayoutId id="2147483655" r:id="rId14"/>
    <p:sldLayoutId id="2147483678"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03-06-2019</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3.jpeg"/><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11.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9.jpeg"/><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oleObject" Target="../embeddings/oleObject5.bin"/><Relationship Id="rId4" Type="http://schemas.openxmlformats.org/officeDocument/2006/relationships/image" Target="../media/image27.wmf"/></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7.bin"/><Relationship Id="rId4" Type="http://schemas.openxmlformats.org/officeDocument/2006/relationships/image" Target="../media/image3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37.wmf"/><Relationship Id="rId5" Type="http://schemas.openxmlformats.org/officeDocument/2006/relationships/oleObject" Target="../embeddings/oleObject11.bin"/><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14.bin"/><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534400" cy="806267"/>
          </a:xfrm>
        </p:spPr>
        <p:txBody>
          <a:bodyPr anchor="b"/>
          <a:lstStyle/>
          <a:p>
            <a:r>
              <a:rPr lang="en-US" altLang="en-US" dirty="0" smtClean="0">
                <a:latin typeface="Times New Roman" panose="02020603050405020304" pitchFamily="18" charset="0"/>
              </a:rPr>
              <a:t>Chemistry: The Central Science</a:t>
            </a:r>
            <a:endParaRPr lang="en-IN" dirty="0">
              <a:latin typeface="Times New Roman" panose="02020603050405020304" pitchFamily="18" charset="0"/>
            </a:endParaRPr>
          </a:p>
        </p:txBody>
      </p:sp>
      <p:sp>
        <p:nvSpPr>
          <p:cNvPr id="3" name="Text Placeholder 2"/>
          <p:cNvSpPr>
            <a:spLocks noGrp="1"/>
          </p:cNvSpPr>
          <p:nvPr>
            <p:ph type="body" sz="quarter" idx="13"/>
          </p:nvPr>
        </p:nvSpPr>
        <p:spPr>
          <a:xfrm>
            <a:off x="457200" y="1174932"/>
            <a:ext cx="8229600" cy="349068"/>
          </a:xfrm>
        </p:spPr>
        <p:txBody>
          <a:bodyPr/>
          <a:lstStyle/>
          <a:p>
            <a:r>
              <a:rPr lang="en-US" altLang="en-US" dirty="0" smtClean="0"/>
              <a:t>Fourteenth </a:t>
            </a:r>
            <a:r>
              <a:rPr lang="en-US" altLang="en-US" dirty="0"/>
              <a:t>Edition</a:t>
            </a:r>
            <a:endParaRPr lang="en-IN" dirty="0" smtClean="0">
              <a:latin typeface="+mj-lt"/>
            </a:endParaRPr>
          </a:p>
        </p:txBody>
      </p:sp>
      <p:sp>
        <p:nvSpPr>
          <p:cNvPr id="4" name="Text Placeholder 3"/>
          <p:cNvSpPr>
            <a:spLocks noGrp="1"/>
          </p:cNvSpPr>
          <p:nvPr>
            <p:ph type="body" sz="quarter" idx="14"/>
          </p:nvPr>
        </p:nvSpPr>
        <p:spPr>
          <a:xfrm>
            <a:off x="4800600" y="1600201"/>
            <a:ext cx="3657600" cy="1600199"/>
          </a:xfrm>
        </p:spPr>
        <p:txBody>
          <a:bodyPr/>
          <a:lstStyle/>
          <a:p>
            <a:pPr algn="ctr"/>
            <a:r>
              <a:rPr lang="en-IN" b="1" dirty="0">
                <a:latin typeface="+mj-lt"/>
              </a:rPr>
              <a:t>Chapter </a:t>
            </a:r>
            <a:r>
              <a:rPr lang="en-IN" b="1" dirty="0" smtClean="0">
                <a:latin typeface="+mj-lt"/>
              </a:rPr>
              <a:t>1</a:t>
            </a:r>
          </a:p>
        </p:txBody>
      </p:sp>
      <p:sp>
        <p:nvSpPr>
          <p:cNvPr id="5" name="Text Placeholder 4"/>
          <p:cNvSpPr>
            <a:spLocks noGrp="1"/>
          </p:cNvSpPr>
          <p:nvPr>
            <p:ph type="body" sz="quarter" idx="15"/>
          </p:nvPr>
        </p:nvSpPr>
        <p:spPr>
          <a:xfrm>
            <a:off x="4724400" y="3322637"/>
            <a:ext cx="3943350" cy="989023"/>
          </a:xfrm>
        </p:spPr>
        <p:txBody>
          <a:bodyPr/>
          <a:lstStyle/>
          <a:p>
            <a:pPr algn="ctr"/>
            <a:r>
              <a:rPr lang="en-US" dirty="0"/>
              <a:t>Introduction: </a:t>
            </a:r>
            <a:r>
              <a:rPr lang="en-US" dirty="0" smtClean="0"/>
              <a:t>Matter</a:t>
            </a:r>
            <a:r>
              <a:rPr lang="en-US" dirty="0"/>
              <a:t>, Energy, and Measurement</a:t>
            </a:r>
          </a:p>
        </p:txBody>
      </p:sp>
      <p:sp>
        <p:nvSpPr>
          <p:cNvPr id="11" name="Text Placeholder 3"/>
          <p:cNvSpPr>
            <a:spLocks noGrp="1"/>
          </p:cNvSpPr>
          <p:nvPr>
            <p:ph type="body" sz="quarter" idx="14"/>
          </p:nvPr>
        </p:nvSpPr>
        <p:spPr>
          <a:xfrm>
            <a:off x="2667000" y="6477194"/>
            <a:ext cx="6000750" cy="180975"/>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2018, 2015, 2012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pic>
        <p:nvPicPr>
          <p:cNvPr id="8" name="Picture 1" descr="Front Cover: Chemistry: The Central Science Fourteenth Edition by Brown, Lemay, Bursten, Murphy, Woodward, and Stoltzfus.">
            <a:extLst>
              <a:ext uri="{FF2B5EF4-FFF2-40B4-BE49-F238E27FC236}">
                <a16:creationId xmlns:a16="http://schemas.microsoft.com/office/drawing/2014/main" id="{4C9FC084-0030-4902-AB99-14C18DABC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659149"/>
            <a:ext cx="3505200" cy="45670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5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Representing Elements</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0"/>
            <a:ext cx="8229600" cy="314732"/>
          </a:xfrm>
        </p:spPr>
        <p:txBody>
          <a:bodyPr/>
          <a:lstStyle/>
          <a:p>
            <a:pPr marL="0" indent="0">
              <a:buNone/>
            </a:pPr>
            <a:r>
              <a:rPr lang="en-IN" sz="2200" b="1" dirty="0" smtClean="0"/>
              <a:t>Table 1.1</a:t>
            </a:r>
            <a:r>
              <a:rPr lang="en-IN" sz="2200" dirty="0" smtClean="0"/>
              <a:t> Some Common Elements and Their Symbols</a:t>
            </a:r>
            <a:endParaRPr lang="en-IN" sz="2200" dirty="0"/>
          </a:p>
        </p:txBody>
      </p:sp>
      <p:graphicFrame>
        <p:nvGraphicFramePr>
          <p:cNvPr id="6" name="Table 5"/>
          <p:cNvGraphicFramePr>
            <a:graphicFrameLocks noGrp="1"/>
          </p:cNvGraphicFramePr>
          <p:nvPr>
            <p:extLst>
              <p:ext uri="{D42A27DB-BD31-4B8C-83A1-F6EECF244321}">
                <p14:modId xmlns:p14="http://schemas.microsoft.com/office/powerpoint/2010/main" val="3412849699"/>
              </p:ext>
            </p:extLst>
          </p:nvPr>
        </p:nvGraphicFramePr>
        <p:xfrm>
          <a:off x="457200" y="2026920"/>
          <a:ext cx="8229600" cy="2682240"/>
        </p:xfrm>
        <a:graphic>
          <a:graphicData uri="http://schemas.openxmlformats.org/drawingml/2006/table">
            <a:tbl>
              <a:tblPr bandRow="1">
                <a:tableStyleId>{3B4B98B0-60AC-42C2-AFA5-B58CD77FA1E5}</a:tableStyleId>
              </a:tblPr>
              <a:tblGrid>
                <a:gridCol w="1447800">
                  <a:extLst>
                    <a:ext uri="{9D8B030D-6E8A-4147-A177-3AD203B41FA5}">
                      <a16:colId xmlns:a16="http://schemas.microsoft.com/office/drawing/2014/main" val="3670350137"/>
                    </a:ext>
                  </a:extLst>
                </a:gridCol>
                <a:gridCol w="762000">
                  <a:extLst>
                    <a:ext uri="{9D8B030D-6E8A-4147-A177-3AD203B41FA5}">
                      <a16:colId xmlns:a16="http://schemas.microsoft.com/office/drawing/2014/main" val="2367910232"/>
                    </a:ext>
                  </a:extLst>
                </a:gridCol>
                <a:gridCol w="1295400">
                  <a:extLst>
                    <a:ext uri="{9D8B030D-6E8A-4147-A177-3AD203B41FA5}">
                      <a16:colId xmlns:a16="http://schemas.microsoft.com/office/drawing/2014/main" val="1950597307"/>
                    </a:ext>
                  </a:extLst>
                </a:gridCol>
                <a:gridCol w="762000">
                  <a:extLst>
                    <a:ext uri="{9D8B030D-6E8A-4147-A177-3AD203B41FA5}">
                      <a16:colId xmlns:a16="http://schemas.microsoft.com/office/drawing/2014/main" val="2004472328"/>
                    </a:ext>
                  </a:extLst>
                </a:gridCol>
                <a:gridCol w="1371600">
                  <a:extLst>
                    <a:ext uri="{9D8B030D-6E8A-4147-A177-3AD203B41FA5}">
                      <a16:colId xmlns:a16="http://schemas.microsoft.com/office/drawing/2014/main" val="639225083"/>
                    </a:ext>
                  </a:extLst>
                </a:gridCol>
                <a:gridCol w="2590800">
                  <a:extLst>
                    <a:ext uri="{9D8B030D-6E8A-4147-A177-3AD203B41FA5}">
                      <a16:colId xmlns:a16="http://schemas.microsoft.com/office/drawing/2014/main" val="746320475"/>
                    </a:ext>
                  </a:extLst>
                </a:gridCol>
              </a:tblGrid>
              <a:tr h="335280">
                <a:tc>
                  <a:txBody>
                    <a:bodyPr/>
                    <a:lstStyle/>
                    <a:p>
                      <a:r>
                        <a:rPr lang="en-IN" sz="1600" b="0" dirty="0" smtClean="0"/>
                        <a:t>Carbon</a:t>
                      </a:r>
                      <a:endParaRPr lang="en-IN"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C</a:t>
                      </a:r>
                      <a:endParaRPr lang="en-IN"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Aluminum</a:t>
                      </a:r>
                      <a:endParaRPr lang="en-IN"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A</a:t>
                      </a:r>
                      <a:r>
                        <a:rPr lang="en-IN" sz="100" b="0" dirty="0" smtClean="0"/>
                        <a:t> </a:t>
                      </a:r>
                      <a:r>
                        <a:rPr lang="en-IN" sz="1600" b="0" dirty="0" smtClean="0"/>
                        <a:t>l</a:t>
                      </a:r>
                      <a:endParaRPr lang="en-IN"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Copper</a:t>
                      </a:r>
                      <a:endParaRPr lang="en-IN"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C</a:t>
                      </a:r>
                      <a:r>
                        <a:rPr lang="en-IN" sz="100" b="0" dirty="0" smtClean="0"/>
                        <a:t> </a:t>
                      </a:r>
                      <a:r>
                        <a:rPr lang="en-IN" sz="1600" b="0" dirty="0" smtClean="0"/>
                        <a:t>u</a:t>
                      </a:r>
                      <a:r>
                        <a:rPr lang="en-IN" sz="1600" b="0" baseline="0" dirty="0" smtClean="0"/>
                        <a:t> (from </a:t>
                      </a:r>
                      <a:r>
                        <a:rPr lang="en-IN" sz="1600" b="1" i="0" baseline="0" dirty="0" smtClean="0"/>
                        <a:t>cuprum</a:t>
                      </a:r>
                      <a:r>
                        <a:rPr lang="en-IN" sz="1600" b="0" baseline="0" dirty="0" smtClean="0"/>
                        <a:t>)</a:t>
                      </a:r>
                      <a:endParaRPr lang="en-IN"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529564"/>
                  </a:ext>
                </a:extLst>
              </a:tr>
              <a:tr h="259715">
                <a:tc>
                  <a:txBody>
                    <a:bodyPr/>
                    <a:lstStyle/>
                    <a:p>
                      <a:r>
                        <a:rPr lang="en-IN" sz="1600" dirty="0" smtClean="0"/>
                        <a:t>Fluorine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F</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Bromine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B</a:t>
                      </a:r>
                      <a:r>
                        <a:rPr lang="en-IN" sz="100" dirty="0" smtClean="0"/>
                        <a:t> </a:t>
                      </a:r>
                      <a:r>
                        <a:rPr lang="en-IN" sz="1600" dirty="0" smtClean="0"/>
                        <a:t>r</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Iron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F</a:t>
                      </a:r>
                      <a:r>
                        <a:rPr lang="en-IN" sz="100" b="0" dirty="0" smtClean="0"/>
                        <a:t> </a:t>
                      </a:r>
                      <a:r>
                        <a:rPr lang="en-IN" sz="1600" b="0" dirty="0" smtClean="0"/>
                        <a:t>e</a:t>
                      </a:r>
                      <a:r>
                        <a:rPr lang="en-IN" sz="1600" b="0" baseline="0" dirty="0" smtClean="0"/>
                        <a:t> (from </a:t>
                      </a:r>
                      <a:r>
                        <a:rPr lang="en-IN" sz="1600" b="1" i="0" baseline="0" dirty="0" smtClean="0"/>
                        <a:t>ferrum</a:t>
                      </a:r>
                      <a:r>
                        <a:rPr lang="en-IN" sz="1600" b="0" baseline="0" dirty="0" smtClean="0"/>
                        <a: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972630"/>
                  </a:ext>
                </a:extLst>
              </a:tr>
              <a:tr h="259715">
                <a:tc>
                  <a:txBody>
                    <a:bodyPr/>
                    <a:lstStyle/>
                    <a:p>
                      <a:r>
                        <a:rPr lang="en-IN" sz="1600" dirty="0" smtClean="0"/>
                        <a:t>Hydrogen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H</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Calcium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C</a:t>
                      </a:r>
                      <a:r>
                        <a:rPr lang="en-IN" sz="100" dirty="0" smtClean="0"/>
                        <a:t> </a:t>
                      </a:r>
                      <a:r>
                        <a:rPr lang="en-IN" sz="1600" dirty="0" smtClean="0"/>
                        <a:t>a</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Lead</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P</a:t>
                      </a:r>
                      <a:r>
                        <a:rPr lang="en-IN" sz="100" b="0" dirty="0" smtClean="0"/>
                        <a:t> </a:t>
                      </a:r>
                      <a:r>
                        <a:rPr lang="en-IN" sz="1600" b="0" dirty="0" smtClean="0"/>
                        <a:t>b</a:t>
                      </a:r>
                      <a:r>
                        <a:rPr lang="en-IN" sz="1600" b="0" baseline="0" dirty="0" smtClean="0"/>
                        <a:t> (from </a:t>
                      </a:r>
                      <a:r>
                        <a:rPr lang="en-IN" sz="1600" b="1" i="0" baseline="0" dirty="0" smtClean="0"/>
                        <a:t>plumbum</a:t>
                      </a:r>
                      <a:r>
                        <a:rPr lang="en-IN" sz="1600" b="0" baseline="0" dirty="0" smtClean="0"/>
                        <a: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251366"/>
                  </a:ext>
                </a:extLst>
              </a:tr>
              <a:tr h="259715">
                <a:tc>
                  <a:txBody>
                    <a:bodyPr/>
                    <a:lstStyle/>
                    <a:p>
                      <a:r>
                        <a:rPr lang="en-IN" sz="1600" dirty="0" smtClean="0"/>
                        <a:t>Iodine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I</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Chlorine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C</a:t>
                      </a:r>
                      <a:r>
                        <a:rPr lang="en-IN" sz="100" dirty="0" smtClean="0"/>
                        <a:t> </a:t>
                      </a:r>
                      <a:r>
                        <a:rPr lang="en-IN" sz="1600" dirty="0" smtClean="0"/>
                        <a:t>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Mercury</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H</a:t>
                      </a:r>
                      <a:r>
                        <a:rPr lang="en-IN" sz="100" b="0" dirty="0" smtClean="0"/>
                        <a:t> </a:t>
                      </a:r>
                      <a:r>
                        <a:rPr lang="en-IN" sz="1600" b="0" dirty="0" smtClean="0"/>
                        <a:t>g</a:t>
                      </a:r>
                      <a:r>
                        <a:rPr lang="en-IN" sz="1600" b="0" baseline="0" dirty="0" smtClean="0"/>
                        <a:t> (from </a:t>
                      </a:r>
                      <a:r>
                        <a:rPr lang="en-IN" sz="1600" b="1" i="0" baseline="0" dirty="0" smtClean="0"/>
                        <a:t>hydrargyrum</a:t>
                      </a:r>
                      <a:r>
                        <a:rPr lang="en-IN" sz="1600" b="0" baseline="0" dirty="0" smtClean="0"/>
                        <a: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239452"/>
                  </a:ext>
                </a:extLst>
              </a:tr>
              <a:tr h="259715">
                <a:tc>
                  <a:txBody>
                    <a:bodyPr/>
                    <a:lstStyle/>
                    <a:p>
                      <a:r>
                        <a:rPr lang="en-IN" sz="1600" dirty="0" smtClean="0"/>
                        <a:t>Nitrogen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Helium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H</a:t>
                      </a:r>
                      <a:r>
                        <a:rPr lang="en-IN" sz="100" dirty="0" smtClean="0"/>
                        <a:t> </a:t>
                      </a:r>
                      <a:r>
                        <a:rPr lang="en-IN" sz="1600" dirty="0" smtClean="0"/>
                        <a:t>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Potassium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K</a:t>
                      </a:r>
                      <a:r>
                        <a:rPr lang="en-IN" sz="1600" b="0" baseline="0" dirty="0" smtClean="0"/>
                        <a:t> (from </a:t>
                      </a:r>
                      <a:r>
                        <a:rPr lang="en-IN" sz="1600" b="1" i="0" baseline="0" dirty="0" smtClean="0"/>
                        <a:t>kalium</a:t>
                      </a:r>
                      <a:r>
                        <a:rPr lang="en-IN" sz="1600" b="0" baseline="0" dirty="0" smtClean="0"/>
                        <a: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444188"/>
                  </a:ext>
                </a:extLst>
              </a:tr>
              <a:tr h="259715">
                <a:tc>
                  <a:txBody>
                    <a:bodyPr/>
                    <a:lstStyle/>
                    <a:p>
                      <a:r>
                        <a:rPr lang="en-IN" sz="1600" dirty="0" smtClean="0"/>
                        <a:t>Oxygen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O</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Lithium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L</a:t>
                      </a:r>
                      <a:r>
                        <a:rPr lang="en-IN" sz="100" dirty="0" smtClean="0"/>
                        <a:t> </a:t>
                      </a:r>
                      <a:r>
                        <a:rPr lang="en-IN" sz="1600" dirty="0" err="1" smtClean="0"/>
                        <a:t>i</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Silver</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A</a:t>
                      </a:r>
                      <a:r>
                        <a:rPr lang="en-IN" sz="100" b="0" dirty="0" smtClean="0"/>
                        <a:t> </a:t>
                      </a:r>
                      <a:r>
                        <a:rPr lang="en-IN" sz="1600" b="0" dirty="0" smtClean="0"/>
                        <a:t>g</a:t>
                      </a:r>
                      <a:r>
                        <a:rPr lang="en-IN" sz="1600" b="0" baseline="0" dirty="0" smtClean="0"/>
                        <a:t> (from </a:t>
                      </a:r>
                      <a:r>
                        <a:rPr lang="en-IN" sz="1600" b="1" i="0" baseline="0" dirty="0" smtClean="0"/>
                        <a:t>argentum</a:t>
                      </a:r>
                      <a:r>
                        <a:rPr lang="en-IN" sz="1600" b="0" baseline="0" dirty="0" smtClean="0"/>
                        <a: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077558"/>
                  </a:ext>
                </a:extLst>
              </a:tr>
              <a:tr h="259715">
                <a:tc>
                  <a:txBody>
                    <a:bodyPr/>
                    <a:lstStyle/>
                    <a:p>
                      <a:r>
                        <a:rPr lang="en-IN" sz="1600" dirty="0" smtClean="0"/>
                        <a:t>Phosphorus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P</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Magnesium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M</a:t>
                      </a:r>
                      <a:r>
                        <a:rPr lang="en-IN" sz="100" dirty="0" smtClean="0"/>
                        <a:t> </a:t>
                      </a:r>
                      <a:r>
                        <a:rPr lang="en-IN" sz="1600" dirty="0" smtClean="0"/>
                        <a:t>g</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Sodium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b="0" dirty="0" smtClean="0"/>
                        <a:t>Na</a:t>
                      </a:r>
                      <a:r>
                        <a:rPr lang="en-IN" sz="1600" b="0" baseline="0" dirty="0" smtClean="0"/>
                        <a:t> (from </a:t>
                      </a:r>
                      <a:r>
                        <a:rPr lang="en-IN" sz="1600" b="1" i="0" baseline="0" dirty="0" smtClean="0"/>
                        <a:t>natrium</a:t>
                      </a:r>
                      <a:r>
                        <a:rPr lang="en-IN" sz="1600" b="0" baseline="0" dirty="0" smtClean="0"/>
                        <a: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567852"/>
                  </a:ext>
                </a:extLst>
              </a:tr>
              <a:tr h="259715">
                <a:tc>
                  <a:txBody>
                    <a:bodyPr/>
                    <a:lstStyle/>
                    <a:p>
                      <a:r>
                        <a:rPr lang="en-IN" sz="1600" dirty="0" smtClean="0"/>
                        <a:t>Sulfur</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Silicon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a:t>
                      </a:r>
                      <a:r>
                        <a:rPr lang="en-IN" sz="100" dirty="0" smtClean="0"/>
                        <a:t> </a:t>
                      </a:r>
                      <a:r>
                        <a:rPr lang="en-IN" sz="1600" dirty="0" err="1" smtClean="0"/>
                        <a:t>i</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Tin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a:t>
                      </a:r>
                      <a:r>
                        <a:rPr lang="en-IN" sz="100" dirty="0" smtClean="0"/>
                        <a:t> </a:t>
                      </a:r>
                      <a:r>
                        <a:rPr lang="en-IN" sz="1600" dirty="0" smtClean="0"/>
                        <a:t>n</a:t>
                      </a:r>
                      <a:r>
                        <a:rPr lang="en-IN" sz="1600" baseline="0" dirty="0" smtClean="0"/>
                        <a:t> (from </a:t>
                      </a:r>
                      <a:r>
                        <a:rPr lang="en-IN" sz="1600" b="1" i="0" baseline="0" dirty="0" smtClean="0"/>
                        <a:t>stannum</a:t>
                      </a:r>
                      <a:r>
                        <a:rPr lang="en-IN" sz="1600" baseline="0" dirty="0" smtClean="0"/>
                        <a: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324461"/>
                  </a:ext>
                </a:extLst>
              </a:tr>
            </a:tbl>
          </a:graphicData>
        </a:graphic>
      </p:graphicFrame>
      <p:sp>
        <p:nvSpPr>
          <p:cNvPr id="5" name="Content Placeholder 4"/>
          <p:cNvSpPr>
            <a:spLocks noGrp="1"/>
          </p:cNvSpPr>
          <p:nvPr>
            <p:ph idx="13"/>
          </p:nvPr>
        </p:nvSpPr>
        <p:spPr>
          <a:xfrm>
            <a:off x="457200" y="4821148"/>
            <a:ext cx="8229600" cy="1514410"/>
          </a:xfrm>
        </p:spPr>
        <p:txBody>
          <a:bodyPr/>
          <a:lstStyle/>
          <a:p>
            <a:pPr>
              <a:spcBef>
                <a:spcPts val="1200"/>
              </a:spcBef>
            </a:pPr>
            <a:r>
              <a:rPr lang="en-US" sz="2000" dirty="0"/>
              <a:t>Chemists usually represent elements as </a:t>
            </a:r>
            <a:r>
              <a:rPr lang="en-US" sz="2000" b="1" dirty="0"/>
              <a:t>symbols</a:t>
            </a:r>
            <a:r>
              <a:rPr lang="en-US" sz="2000" dirty="0"/>
              <a:t>.</a:t>
            </a:r>
          </a:p>
          <a:p>
            <a:pPr>
              <a:spcBef>
                <a:spcPts val="1200"/>
              </a:spcBef>
            </a:pPr>
            <a:r>
              <a:rPr lang="en-US" sz="2000" b="1" dirty="0"/>
              <a:t>Symbols</a:t>
            </a:r>
            <a:r>
              <a:rPr lang="en-US" sz="2000" dirty="0"/>
              <a:t> are one or two letters; the first is always capitalized.</a:t>
            </a:r>
          </a:p>
          <a:p>
            <a:pPr>
              <a:spcBef>
                <a:spcPts val="1200"/>
              </a:spcBef>
            </a:pPr>
            <a:r>
              <a:rPr lang="en-US" sz="2000" dirty="0"/>
              <a:t>Some elements are based on Latin, Greek, or other foreign language names.</a:t>
            </a:r>
          </a:p>
        </p:txBody>
      </p:sp>
    </p:spTree>
    <p:extLst>
      <p:ext uri="{BB962C8B-B14F-4D97-AF65-F5344CB8AC3E}">
        <p14:creationId xmlns:p14="http://schemas.microsoft.com/office/powerpoint/2010/main" val="733344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Compounds and Composition</a:t>
            </a:r>
            <a:endParaRPr lang="en-IN" dirty="0">
              <a:latin typeface="Times New Roman" panose="02020603050405020304" pitchFamily="18" charset="0"/>
            </a:endParaRPr>
          </a:p>
        </p:txBody>
      </p:sp>
      <p:pic>
        <p:nvPicPr>
          <p:cNvPr id="4" name="Picture 3" descr="An oxygen molecule is written O 2 and consists of two bonded oxygen atoms. A hydrogen molecule is written H 2 and consists of two bonded hydrogen atom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79" y="1424406"/>
            <a:ext cx="7231041" cy="888385"/>
          </a:xfrm>
          <a:prstGeom prst="rect">
            <a:avLst/>
          </a:prstGeom>
        </p:spPr>
      </p:pic>
      <p:sp>
        <p:nvSpPr>
          <p:cNvPr id="3" name="Content Placeholder 2"/>
          <p:cNvSpPr>
            <a:spLocks noGrp="1"/>
          </p:cNvSpPr>
          <p:nvPr>
            <p:ph idx="1"/>
          </p:nvPr>
        </p:nvSpPr>
        <p:spPr>
          <a:xfrm>
            <a:off x="457200" y="2438400"/>
            <a:ext cx="3962400" cy="3886200"/>
          </a:xfrm>
        </p:spPr>
        <p:txBody>
          <a:bodyPr/>
          <a:lstStyle/>
          <a:p>
            <a:r>
              <a:rPr lang="en-US" sz="2400" dirty="0"/>
              <a:t>Compounds have a definite composition. That means that the relative number of atoms of each element in the compound is the same in any sample.</a:t>
            </a:r>
          </a:p>
          <a:p>
            <a:r>
              <a:rPr lang="en-US" sz="2400" dirty="0"/>
              <a:t>This is </a:t>
            </a:r>
            <a:r>
              <a:rPr lang="en-US" sz="2400" b="1" dirty="0"/>
              <a:t>The Law of Constant Composition </a:t>
            </a:r>
            <a:r>
              <a:rPr lang="en-US" sz="2400" dirty="0"/>
              <a:t>(or </a:t>
            </a:r>
            <a:r>
              <a:rPr lang="en-US" sz="2400" b="1" dirty="0"/>
              <a:t>The Law of Definite Proportions</a:t>
            </a:r>
            <a:r>
              <a:rPr lang="en-US" sz="2400" dirty="0" smtClean="0"/>
              <a:t>).</a:t>
            </a:r>
            <a:endParaRPr lang="en-US" sz="2400" dirty="0"/>
          </a:p>
        </p:txBody>
      </p:sp>
      <p:pic>
        <p:nvPicPr>
          <p:cNvPr id="5" name="Picture 4" descr="A diagram shows the electrolysis, splitting, of water into oxygen and hydrogen gasses. A photograph shows inverted test tubes in a beaker of water, connected to a battery. Water, H 2 O, is split into oxygen gas, O 2, in one test tube and hydrogen gas, H 2, in the other, causing both tubes to bubble. There is about twice the volume of hydrogen gas as compared to oxygen g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890" y="2638425"/>
            <a:ext cx="4019643" cy="2609895"/>
          </a:xfrm>
          <a:prstGeom prst="rect">
            <a:avLst/>
          </a:prstGeom>
        </p:spPr>
      </p:pic>
    </p:spTree>
    <p:extLst>
      <p:ext uri="{BB962C8B-B14F-4D97-AF65-F5344CB8AC3E}">
        <p14:creationId xmlns:p14="http://schemas.microsoft.com/office/powerpoint/2010/main" val="194517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latin typeface="Times New Roman" panose="02020603050405020304" pitchFamily="18" charset="0"/>
              </a:rPr>
              <a:t>Classification of Matter—Mixtures</a:t>
            </a:r>
            <a:endParaRPr lang="en-IN" dirty="0">
              <a:solidFill>
                <a:schemeClr val="bg2"/>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2590800"/>
          </a:xfrm>
        </p:spPr>
        <p:txBody>
          <a:bodyPr/>
          <a:lstStyle/>
          <a:p>
            <a:r>
              <a:rPr lang="en-US" sz="2400" b="1" dirty="0"/>
              <a:t>Mixtures</a:t>
            </a:r>
            <a:r>
              <a:rPr lang="en-US" sz="2400" dirty="0"/>
              <a:t> exhibit the properties of the substances that make them.</a:t>
            </a:r>
          </a:p>
          <a:p>
            <a:r>
              <a:rPr lang="en-US" sz="2400" dirty="0"/>
              <a:t>Mixtures can vary in composition throughout a sample (</a:t>
            </a:r>
            <a:r>
              <a:rPr lang="en-US" sz="2400" b="1" dirty="0"/>
              <a:t>heterogeneous</a:t>
            </a:r>
            <a:r>
              <a:rPr lang="en-US" sz="2400" dirty="0"/>
              <a:t>) or can have the same composition throughout the sample (</a:t>
            </a:r>
            <a:r>
              <a:rPr lang="en-US" sz="2400" b="1" dirty="0"/>
              <a:t>homogeneous</a:t>
            </a:r>
            <a:r>
              <a:rPr lang="en-US" sz="2400" dirty="0"/>
              <a:t>).</a:t>
            </a:r>
          </a:p>
          <a:p>
            <a:r>
              <a:rPr lang="en-US" sz="2400" dirty="0"/>
              <a:t>A homogeneous mixture is also called a </a:t>
            </a:r>
            <a:r>
              <a:rPr lang="en-US" sz="2400" b="1" dirty="0"/>
              <a:t>solution</a:t>
            </a:r>
            <a:r>
              <a:rPr lang="en-US" sz="2400" dirty="0" smtClean="0"/>
              <a:t>.</a:t>
            </a:r>
            <a:endParaRPr lang="en-US" sz="2400" dirty="0"/>
          </a:p>
        </p:txBody>
      </p:sp>
      <p:pic>
        <p:nvPicPr>
          <p:cNvPr id="4" name="Picture 3" descr="Photographs show, part ay, a solid rock with many speckles and, part b, a blue crystalline substa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1875" y="4343400"/>
            <a:ext cx="3460250" cy="2048964"/>
          </a:xfrm>
          <a:prstGeom prst="rect">
            <a:avLst/>
          </a:prstGeom>
        </p:spPr>
      </p:pic>
    </p:spTree>
    <p:extLst>
      <p:ext uri="{BB962C8B-B14F-4D97-AF65-F5344CB8AC3E}">
        <p14:creationId xmlns:p14="http://schemas.microsoft.com/office/powerpoint/2010/main" val="263460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Two Types of Properties</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t>Physical properties</a:t>
            </a:r>
          </a:p>
          <a:p>
            <a:r>
              <a:rPr lang="en-US" sz="2600" dirty="0"/>
              <a:t>Chemical properties</a:t>
            </a:r>
          </a:p>
        </p:txBody>
      </p:sp>
    </p:spTree>
    <p:extLst>
      <p:ext uri="{BB962C8B-B14F-4D97-AF65-F5344CB8AC3E}">
        <p14:creationId xmlns:p14="http://schemas.microsoft.com/office/powerpoint/2010/main" val="25706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Physical Properties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676400"/>
          </a:xfrm>
        </p:spPr>
        <p:txBody>
          <a:bodyPr/>
          <a:lstStyle/>
          <a:p>
            <a:r>
              <a:rPr lang="en-US" sz="2600" b="1" dirty="0"/>
              <a:t>Physical properties </a:t>
            </a:r>
            <a:r>
              <a:rPr lang="en-US" sz="2600" dirty="0"/>
              <a:t>can be observed without changing a substance into another substance.</a:t>
            </a:r>
          </a:p>
          <a:p>
            <a:pPr marL="740664" lvl="2" indent="-283464">
              <a:buFont typeface="Lucida Grande"/>
              <a:buChar char="–"/>
            </a:pPr>
            <a:r>
              <a:rPr lang="en-US" sz="2600" dirty="0"/>
              <a:t>Some examples include color, odor, density, melting point, boiling point, and hardness</a:t>
            </a:r>
            <a:r>
              <a:rPr lang="en-US" sz="2600" dirty="0" smtClean="0"/>
              <a:t>.</a:t>
            </a:r>
            <a:endParaRPr lang="en-US" sz="2600" dirty="0"/>
          </a:p>
        </p:txBody>
      </p:sp>
      <p:pic>
        <p:nvPicPr>
          <p:cNvPr id="4" name="Picture 3" descr="A diagram shows the process of distillation in an apparatus that includes a boiling flask, a condenser, and a receiving flask. A glass flask containing salt water is placed over a burner. The top of the flask is closed and connected to a long glass tube, angled downward. The tube is the condenser around which cold water enters and exits. The condenser is connected to a receiving flask. 1. Boiling the solution vaporizes the water. 2. Water is condensed and then collected in the receiving flask. 3. After water has boiled away, pure sodium chloride remains in the flask that was boil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515657"/>
            <a:ext cx="3895351" cy="2868649"/>
          </a:xfrm>
          <a:prstGeom prst="rect">
            <a:avLst/>
          </a:prstGeom>
        </p:spPr>
      </p:pic>
    </p:spTree>
    <p:extLst>
      <p:ext uri="{BB962C8B-B14F-4D97-AF65-F5344CB8AC3E}">
        <p14:creationId xmlns:p14="http://schemas.microsoft.com/office/powerpoint/2010/main" val="353624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Chemical Properties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676400"/>
          </a:xfrm>
        </p:spPr>
        <p:txBody>
          <a:bodyPr/>
          <a:lstStyle/>
          <a:p>
            <a:r>
              <a:rPr lang="en-US" sz="2600" b="1" dirty="0"/>
              <a:t>Chemical properties </a:t>
            </a:r>
            <a:r>
              <a:rPr lang="en-US" sz="2600" dirty="0"/>
              <a:t>can </a:t>
            </a:r>
            <a:r>
              <a:rPr lang="en-US" sz="2600" b="1" dirty="0"/>
              <a:t>only</a:t>
            </a:r>
            <a:r>
              <a:rPr lang="en-US" sz="2600" dirty="0"/>
              <a:t> be observed when a substance is changed into another substance.</a:t>
            </a:r>
          </a:p>
          <a:p>
            <a:pPr marL="740664" lvl="2" indent="-283464">
              <a:buFont typeface="Lucida Grande"/>
              <a:buChar char="–"/>
            </a:pPr>
            <a:r>
              <a:rPr lang="en-US" sz="2600" dirty="0"/>
              <a:t>One common chemical property is flammability, or the ability to burn in oxygen.</a:t>
            </a:r>
          </a:p>
        </p:txBody>
      </p:sp>
      <p:pic>
        <p:nvPicPr>
          <p:cNvPr id="4" name="Picture 3" descr="When H 2, gas, and O 2, gas, are burned, water, H 2 O, is form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289" y="3429000"/>
            <a:ext cx="3949422" cy="2784343"/>
          </a:xfrm>
          <a:prstGeom prst="rect">
            <a:avLst/>
          </a:prstGeom>
        </p:spPr>
      </p:pic>
    </p:spTree>
    <p:extLst>
      <p:ext uri="{BB962C8B-B14F-4D97-AF65-F5344CB8AC3E}">
        <p14:creationId xmlns:p14="http://schemas.microsoft.com/office/powerpoint/2010/main" val="170160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Types of Properties</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b="1" dirty="0"/>
              <a:t>Intensive properties </a:t>
            </a:r>
            <a:r>
              <a:rPr lang="en-US" sz="2600" dirty="0"/>
              <a:t>are independent of the amount of the substance that is present.</a:t>
            </a:r>
          </a:p>
          <a:p>
            <a:pPr marL="740664" lvl="2" indent="-283464">
              <a:buFont typeface="Lucida Grande"/>
              <a:buChar char="–"/>
            </a:pPr>
            <a:r>
              <a:rPr lang="en-US" sz="2600" dirty="0"/>
              <a:t>Examples include density, boiling point, or color.</a:t>
            </a:r>
          </a:p>
          <a:p>
            <a:pPr marL="740664" lvl="2" indent="-283464">
              <a:buFont typeface="Lucida Grande"/>
              <a:buChar char="–"/>
            </a:pPr>
            <a:r>
              <a:rPr lang="en-US" sz="2600" dirty="0"/>
              <a:t>These are important for </a:t>
            </a:r>
            <a:r>
              <a:rPr lang="en-US" sz="2600" b="1" dirty="0"/>
              <a:t>identifying</a:t>
            </a:r>
            <a:r>
              <a:rPr lang="en-US" sz="2600" i="1" dirty="0"/>
              <a:t> </a:t>
            </a:r>
            <a:r>
              <a:rPr lang="en-US" sz="2600" dirty="0"/>
              <a:t>a substance.</a:t>
            </a:r>
          </a:p>
          <a:p>
            <a:r>
              <a:rPr lang="en-US" sz="2600" b="1" dirty="0"/>
              <a:t>Extensive properties </a:t>
            </a:r>
            <a:r>
              <a:rPr lang="en-US" sz="2600" dirty="0"/>
              <a:t>depend upon the amount of the substance present.</a:t>
            </a:r>
          </a:p>
          <a:p>
            <a:pPr marL="740664" lvl="2" indent="-283464">
              <a:buFont typeface="Lucida Grande"/>
              <a:buChar char="–"/>
            </a:pPr>
            <a:r>
              <a:rPr lang="en-US" sz="2600" dirty="0"/>
              <a:t>Examples include mass, volume, or energy.</a:t>
            </a:r>
          </a:p>
        </p:txBody>
      </p:sp>
    </p:spTree>
    <p:extLst>
      <p:ext uri="{BB962C8B-B14F-4D97-AF65-F5344CB8AC3E}">
        <p14:creationId xmlns:p14="http://schemas.microsoft.com/office/powerpoint/2010/main" val="74989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Types of Changes</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b="1" dirty="0"/>
              <a:t>Physical changes </a:t>
            </a:r>
            <a:r>
              <a:rPr lang="en-US" sz="2600" dirty="0"/>
              <a:t>are changes in matter that do </a:t>
            </a:r>
            <a:r>
              <a:rPr lang="en-US" sz="2600" b="1" dirty="0"/>
              <a:t>not </a:t>
            </a:r>
            <a:r>
              <a:rPr lang="en-US" sz="2600" dirty="0"/>
              <a:t>change the composition of a substance.</a:t>
            </a:r>
          </a:p>
          <a:p>
            <a:pPr marL="740664" lvl="2" indent="-283464">
              <a:buFont typeface="Arial" pitchFamily="34" charset="0"/>
              <a:buChar char="–"/>
            </a:pPr>
            <a:r>
              <a:rPr lang="en-US" sz="2600" dirty="0"/>
              <a:t>Examples include changes of state, temperature, and volume.</a:t>
            </a:r>
          </a:p>
          <a:p>
            <a:r>
              <a:rPr lang="en-US" sz="2600" b="1" dirty="0"/>
              <a:t>Chemical changes </a:t>
            </a:r>
            <a:r>
              <a:rPr lang="en-US" sz="2600" dirty="0"/>
              <a:t>result in new substances.</a:t>
            </a:r>
            <a:endParaRPr lang="en-US" sz="2600" dirty="0">
              <a:solidFill>
                <a:schemeClr val="accent2"/>
              </a:solidFill>
            </a:endParaRPr>
          </a:p>
          <a:p>
            <a:pPr marL="740664" lvl="2" indent="-283464">
              <a:buFont typeface="Arial" pitchFamily="34" charset="0"/>
              <a:buChar char="–"/>
            </a:pPr>
            <a:r>
              <a:rPr lang="en-US" sz="2600" dirty="0"/>
              <a:t>Examples include combustion, oxidation, and decomposition.</a:t>
            </a:r>
          </a:p>
        </p:txBody>
      </p:sp>
    </p:spTree>
    <p:extLst>
      <p:ext uri="{BB962C8B-B14F-4D97-AF65-F5344CB8AC3E}">
        <p14:creationId xmlns:p14="http://schemas.microsoft.com/office/powerpoint/2010/main" val="138073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latin typeface="Times New Roman" panose="02020603050405020304" pitchFamily="18" charset="0"/>
              </a:rPr>
              <a:t>Changes in State of Matter</a:t>
            </a:r>
            <a:endParaRPr lang="en-IN" dirty="0">
              <a:solidFill>
                <a:schemeClr val="bg2"/>
              </a:solidFill>
              <a:latin typeface="Times New Roman" panose="02020603050405020304" pitchFamily="18" charset="0"/>
            </a:endParaRPr>
          </a:p>
        </p:txBody>
      </p:sp>
      <p:sp>
        <p:nvSpPr>
          <p:cNvPr id="3" name="Content Placeholder 2"/>
          <p:cNvSpPr>
            <a:spLocks noGrp="1"/>
          </p:cNvSpPr>
          <p:nvPr>
            <p:ph idx="1"/>
          </p:nvPr>
        </p:nvSpPr>
        <p:spPr>
          <a:xfrm>
            <a:off x="457200" y="1600200"/>
            <a:ext cx="3810000" cy="4114800"/>
          </a:xfrm>
        </p:spPr>
        <p:txBody>
          <a:bodyPr/>
          <a:lstStyle/>
          <a:p>
            <a:pPr>
              <a:buFont typeface="Arial"/>
              <a:buChar char="•"/>
            </a:pPr>
            <a:r>
              <a:rPr lang="en-US" sz="2600" dirty="0"/>
              <a:t>Converting between the three states of matter is a </a:t>
            </a:r>
            <a:r>
              <a:rPr lang="en-US" sz="2600" b="1" dirty="0"/>
              <a:t>physical change</a:t>
            </a:r>
            <a:r>
              <a:rPr lang="en-US" sz="2600" dirty="0"/>
              <a:t>.</a:t>
            </a:r>
          </a:p>
          <a:p>
            <a:pPr>
              <a:buFont typeface="Arial"/>
              <a:buChar char="•"/>
            </a:pPr>
            <a:r>
              <a:rPr lang="en-US" sz="2600" dirty="0"/>
              <a:t>When ice melts or water evaporates, there are still 2 H atoms and 1 O atom in each molecule.</a:t>
            </a:r>
          </a:p>
        </p:txBody>
      </p:sp>
      <p:pic>
        <p:nvPicPr>
          <p:cNvPr id="4" name="Picture 3" descr="A diagram shows the three states of water: vapor, liquid water, and ice. In water vapor, a gas, water molecules are very widely spaced. In liquid water, such as in the ocean, water molecules are very close together. In ice, water molecules are further apart than they are in liquid water, with molecules arranged in a lattice structure. A photograph of icebergs floating on the ocean indicates that molecules in ice convert both to vapor and liquid water, molecules in liquid go to vapor and ice, and vapor goes to both ice and liqui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714500"/>
            <a:ext cx="3932023" cy="4351987"/>
          </a:xfrm>
          <a:prstGeom prst="rect">
            <a:avLst/>
          </a:prstGeom>
        </p:spPr>
      </p:pic>
    </p:spTree>
    <p:extLst>
      <p:ext uri="{BB962C8B-B14F-4D97-AF65-F5344CB8AC3E}">
        <p14:creationId xmlns:p14="http://schemas.microsoft.com/office/powerpoint/2010/main" val="260052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Chemical Reactions (Chemical Change)</a:t>
            </a:r>
            <a:endParaRPr lang="en-IN" dirty="0">
              <a:latin typeface="Times New Roman" panose="02020603050405020304" pitchFamily="18" charset="0"/>
            </a:endParaRPr>
          </a:p>
        </p:txBody>
      </p:sp>
      <p:pic>
        <p:nvPicPr>
          <p:cNvPr id="4" name="Picture 3" descr="Photographs show nitric acid, H N O 3, added to a copper penny. As the copper dissolves, a blue-green foamy liquid and a reddish brown gas are formed."/>
          <p:cNvPicPr>
            <a:picLocks noChangeAspect="1"/>
          </p:cNvPicPr>
          <p:nvPr/>
        </p:nvPicPr>
        <p:blipFill rotWithShape="1">
          <a:blip r:embed="rId2" cstate="print">
            <a:extLst>
              <a:ext uri="{28A0092B-C50C-407E-A947-70E740481C1C}">
                <a14:useLocalDpi xmlns:a14="http://schemas.microsoft.com/office/drawing/2010/main" val="0"/>
              </a:ext>
            </a:extLst>
          </a:blip>
          <a:srcRect t="35952"/>
          <a:stretch/>
        </p:blipFill>
        <p:spPr>
          <a:xfrm>
            <a:off x="2169622" y="1530526"/>
            <a:ext cx="4858657" cy="2253899"/>
          </a:xfrm>
          <a:prstGeom prst="rect">
            <a:avLst/>
          </a:prstGeom>
        </p:spPr>
      </p:pic>
      <p:sp>
        <p:nvSpPr>
          <p:cNvPr id="3" name="Content Placeholder 2"/>
          <p:cNvSpPr>
            <a:spLocks noGrp="1"/>
          </p:cNvSpPr>
          <p:nvPr>
            <p:ph idx="1"/>
          </p:nvPr>
        </p:nvSpPr>
        <p:spPr>
          <a:xfrm>
            <a:off x="457200" y="3926099"/>
            <a:ext cx="8229600" cy="2322301"/>
          </a:xfrm>
        </p:spPr>
        <p:txBody>
          <a:bodyPr/>
          <a:lstStyle/>
          <a:p>
            <a:pPr marL="0" indent="0">
              <a:buNone/>
            </a:pPr>
            <a:r>
              <a:rPr lang="en-US" sz="2400" dirty="0"/>
              <a:t>In the course of a chemical reaction, the reacting substances are converted to new substances. Here, the copper penny reacts with nitric acid; it gives a blue solution of copper(II) nitrate and a brown gas called nitrogen dioxide.</a:t>
            </a:r>
          </a:p>
          <a:p>
            <a:pPr marL="0" indent="0">
              <a:spcBef>
                <a:spcPts val="1200"/>
              </a:spcBef>
              <a:buNone/>
            </a:pPr>
            <a:r>
              <a:rPr lang="en-US" sz="2200" b="1" dirty="0" smtClean="0"/>
              <a:t>Note</a:t>
            </a:r>
            <a:r>
              <a:rPr lang="en-US" sz="2200" dirty="0" smtClean="0"/>
              <a:t>: </a:t>
            </a:r>
            <a:r>
              <a:rPr lang="en-US" sz="2200" dirty="0"/>
              <a:t>Physical properties, like color, often helps </a:t>
            </a:r>
            <a:r>
              <a:rPr lang="en-US" sz="2200" dirty="0" smtClean="0"/>
              <a:t>us</a:t>
            </a:r>
            <a:r>
              <a:rPr lang="en-US" sz="2200" dirty="0"/>
              <a:t/>
            </a:r>
            <a:br>
              <a:rPr lang="en-US" sz="2200" dirty="0"/>
            </a:br>
            <a:r>
              <a:rPr lang="en-US" sz="2200" b="1" dirty="0" smtClean="0"/>
              <a:t>See</a:t>
            </a:r>
            <a:r>
              <a:rPr lang="en-US" sz="2200" dirty="0" smtClean="0"/>
              <a:t> </a:t>
            </a:r>
            <a:r>
              <a:rPr lang="en-US" sz="2200" dirty="0"/>
              <a:t>that chemical change has occurred.</a:t>
            </a:r>
          </a:p>
        </p:txBody>
      </p:sp>
    </p:spTree>
    <p:extLst>
      <p:ext uri="{BB962C8B-B14F-4D97-AF65-F5344CB8AC3E}">
        <p14:creationId xmlns:p14="http://schemas.microsoft.com/office/powerpoint/2010/main" val="171110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Chemistry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2895600" cy="4267200"/>
          </a:xfrm>
        </p:spPr>
        <p:txBody>
          <a:bodyPr/>
          <a:lstStyle/>
          <a:p>
            <a:r>
              <a:rPr lang="en-US" sz="2600" dirty="0"/>
              <a:t>Chemistry is the study of </a:t>
            </a:r>
            <a:r>
              <a:rPr lang="en-US" sz="2600" b="1" dirty="0"/>
              <a:t>matter</a:t>
            </a:r>
            <a:r>
              <a:rPr lang="en-US" sz="2600" dirty="0"/>
              <a:t>, its properties, and the changes it undergoes.</a:t>
            </a:r>
          </a:p>
          <a:p>
            <a:r>
              <a:rPr lang="en-US" sz="2600" dirty="0"/>
              <a:t>It is central to our fundamental understanding of many science-related fields.</a:t>
            </a:r>
          </a:p>
        </p:txBody>
      </p:sp>
      <p:pic>
        <p:nvPicPr>
          <p:cNvPr id="4" name="Picture 3" descr="A diagram shows chemistry at the center of energy, biochemistry, medicine, and technology. Energy: Solar panels are composed of specially treated silicon. A photograph shows solar panels in a field. Biochemistry: The flash of the firefly results from a chemical reaction in the insect. A photograph shows a glowing firefly on a leaf. Medicine: Chemists are constantly striving to design new and improved drugs for treating disease. A photograph shows chemists in lab coats working in a lab. Technology:  O L E D’s, organic light-emitting diodes, are used in high-end cell phone, tablet, and television displays. A photograph shows a smart pho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1828800"/>
            <a:ext cx="4881778" cy="3312635"/>
          </a:xfrm>
          <a:prstGeom prst="rect">
            <a:avLst/>
          </a:prstGeom>
        </p:spPr>
      </p:pic>
    </p:spTree>
    <p:extLst>
      <p:ext uri="{BB962C8B-B14F-4D97-AF65-F5344CB8AC3E}">
        <p14:creationId xmlns:p14="http://schemas.microsoft.com/office/powerpoint/2010/main" val="49734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Separating Mixtures</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t>Mixtures can be separated based on physical properties of the components of the mixture. Some methods used are</a:t>
            </a:r>
          </a:p>
          <a:p>
            <a:pPr lvl="1">
              <a:buFont typeface="Lucida Grande"/>
              <a:buChar char="–"/>
            </a:pPr>
            <a:r>
              <a:rPr lang="en-US" sz="2600" dirty="0"/>
              <a:t>filtration</a:t>
            </a:r>
          </a:p>
          <a:p>
            <a:pPr lvl="1">
              <a:buFont typeface="Lucida Grande"/>
              <a:buChar char="–"/>
            </a:pPr>
            <a:r>
              <a:rPr lang="en-US" sz="2600" dirty="0"/>
              <a:t>distillation</a:t>
            </a:r>
          </a:p>
          <a:p>
            <a:pPr lvl="1">
              <a:buFont typeface="Lucida Grande"/>
              <a:buChar char="–"/>
            </a:pPr>
            <a:r>
              <a:rPr lang="en-US" sz="2600" dirty="0"/>
              <a:t>chromatography</a:t>
            </a:r>
          </a:p>
        </p:txBody>
      </p:sp>
    </p:spTree>
    <p:extLst>
      <p:ext uri="{BB962C8B-B14F-4D97-AF65-F5344CB8AC3E}">
        <p14:creationId xmlns:p14="http://schemas.microsoft.com/office/powerpoint/2010/main" val="295063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Filtration</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5715000" cy="914400"/>
          </a:xfrm>
        </p:spPr>
        <p:txBody>
          <a:bodyPr/>
          <a:lstStyle/>
          <a:p>
            <a:r>
              <a:rPr lang="en-US" sz="2600" dirty="0"/>
              <a:t>In filtration, solid substances are separated from liquids and solutions.</a:t>
            </a:r>
          </a:p>
        </p:txBody>
      </p:sp>
      <p:pic>
        <p:nvPicPr>
          <p:cNvPr id="4" name="Picture 3" descr="Photographs show a mixture being poured into a funnel containing filter paper. The yellowish solid remains in the paper while the clear liquid filters into a beaker bel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731" y="1676400"/>
            <a:ext cx="1559640" cy="4627501"/>
          </a:xfrm>
          <a:prstGeom prst="rect">
            <a:avLst/>
          </a:prstGeom>
        </p:spPr>
      </p:pic>
    </p:spTree>
    <p:extLst>
      <p:ext uri="{BB962C8B-B14F-4D97-AF65-F5344CB8AC3E}">
        <p14:creationId xmlns:p14="http://schemas.microsoft.com/office/powerpoint/2010/main" val="2183875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Distillation</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2743200" cy="4114800"/>
          </a:xfrm>
        </p:spPr>
        <p:txBody>
          <a:bodyPr/>
          <a:lstStyle/>
          <a:p>
            <a:r>
              <a:rPr lang="en-US" sz="2600" dirty="0"/>
              <a:t>Distillation uses differences in the boiling points of substances to separate a homogeneous mixture into its components.</a:t>
            </a:r>
          </a:p>
        </p:txBody>
      </p:sp>
      <p:pic>
        <p:nvPicPr>
          <p:cNvPr id="4" name="Picture 3" descr="A diagram, in steps, shows the process of distillation in an apparatus that includes a boiling flask, a condenser, and a receiving flask. A glass flask containing salt water is placed over a burner. The top of the flask is closed and connected to a long glass tube, angled downward. The tube is the condenser around which cold water enters and exits. The condenser is connected to a receiving flask. Step 1. Boiling the solution vaporizes the water. Step 2. Water is condensed and then collected in the receiving flask. Step 3. After water has boiled away, pure sodium chloride remains in the flask that was boil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594" y="1695064"/>
            <a:ext cx="5068829" cy="3732832"/>
          </a:xfrm>
          <a:prstGeom prst="rect">
            <a:avLst/>
          </a:prstGeom>
        </p:spPr>
      </p:pic>
    </p:spTree>
    <p:extLst>
      <p:ext uri="{BB962C8B-B14F-4D97-AF65-F5344CB8AC3E}">
        <p14:creationId xmlns:p14="http://schemas.microsoft.com/office/powerpoint/2010/main" val="3598990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Chromatography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2667000" cy="4495800"/>
          </a:xfrm>
        </p:spPr>
        <p:txBody>
          <a:bodyPr/>
          <a:lstStyle/>
          <a:p>
            <a:r>
              <a:rPr lang="en-US" sz="2600" dirty="0"/>
              <a:t>This technique separates substances on the basis of differences in the ability of substances to adhere to the solid surface, in this case, dyes to paper.</a:t>
            </a:r>
          </a:p>
        </p:txBody>
      </p:sp>
      <p:pic>
        <p:nvPicPr>
          <p:cNvPr id="4" name="Picture 3" descr="A diagram shows the separation of a mixture using column chromatography. Stationary phase: 1. The mixture to be separated is dissolved in the solvent inside the chromatography column, a tall glass burette. 2. Solvent is added to the column throughout the process. 3. Components separate. The diagram shows bands of three different colors separated into layers at the top of the column. The bands separate widely into the column as solvent is added, so that one color remains at the top, one is in the middle, and one is near the bottom. 4. Each component is collected as it reaches the bottom of the column, and is released into a separate test tub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5175" y="1714500"/>
            <a:ext cx="4853025" cy="3939824"/>
          </a:xfrm>
          <a:prstGeom prst="rect">
            <a:avLst/>
          </a:prstGeom>
        </p:spPr>
      </p:pic>
    </p:spTree>
    <p:extLst>
      <p:ext uri="{BB962C8B-B14F-4D97-AF65-F5344CB8AC3E}">
        <p14:creationId xmlns:p14="http://schemas.microsoft.com/office/powerpoint/2010/main" val="217394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Energy</a:t>
            </a:r>
            <a:r>
              <a:rPr lang="en-US" sz="3600" dirty="0" smtClean="0">
                <a:latin typeface="Times New Roman" panose="02020603050405020304" pitchFamily="18" charset="0"/>
              </a:rPr>
              <a:t> </a:t>
            </a:r>
            <a:r>
              <a:rPr lang="en-US" sz="2000" b="0" dirty="0" smtClean="0">
                <a:latin typeface="Times New Roman" panose="02020603050405020304" pitchFamily="18" charset="0"/>
              </a:rPr>
              <a:t>(1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5638800" cy="4572000"/>
          </a:xfrm>
        </p:spPr>
        <p:txBody>
          <a:bodyPr/>
          <a:lstStyle/>
          <a:p>
            <a:r>
              <a:rPr lang="en-US" sz="2600" b="1" dirty="0"/>
              <a:t>Energy</a:t>
            </a:r>
            <a:r>
              <a:rPr lang="en-US" sz="2600" dirty="0"/>
              <a:t> is the capacity to do work or transfer heat.</a:t>
            </a:r>
          </a:p>
          <a:p>
            <a:r>
              <a:rPr lang="en-US" sz="2600" b="1" dirty="0"/>
              <a:t>Work</a:t>
            </a:r>
            <a:r>
              <a:rPr lang="en-US" sz="2600" dirty="0"/>
              <a:t> is the energy transferred when a force exerted on an object causes a displacement of that object.</a:t>
            </a:r>
          </a:p>
          <a:p>
            <a:r>
              <a:rPr lang="en-US" sz="2600" b="1" dirty="0"/>
              <a:t>Heat</a:t>
            </a:r>
            <a:r>
              <a:rPr lang="en-US" sz="2600" dirty="0"/>
              <a:t> is the energy used to cause the temperature of an object to increase.</a:t>
            </a:r>
          </a:p>
          <a:p>
            <a:r>
              <a:rPr lang="en-US" sz="2600" b="1" dirty="0"/>
              <a:t>Force</a:t>
            </a:r>
            <a:r>
              <a:rPr lang="en-US" sz="2600" dirty="0"/>
              <a:t> is any push or pull on an object.</a:t>
            </a:r>
            <a:endParaRPr lang="en-US" sz="2600" b="1" dirty="0"/>
          </a:p>
        </p:txBody>
      </p:sp>
      <p:pic>
        <p:nvPicPr>
          <p:cNvPr id="4" name="Picture 3" descr="Photographs show, part ay, work and, part b, heat. Part ay. Photograph of a soccer player about to kick a ball. Work is done by the player on the ball to make the ball move. Part b. Photograph of a glass pan of boiling water. Head added by the burner to the water makes the water temperature ri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922" y="1676400"/>
            <a:ext cx="2034678" cy="4595421"/>
          </a:xfrm>
          <a:prstGeom prst="rect">
            <a:avLst/>
          </a:prstGeom>
        </p:spPr>
      </p:pic>
    </p:spTree>
    <p:extLst>
      <p:ext uri="{BB962C8B-B14F-4D97-AF65-F5344CB8AC3E}">
        <p14:creationId xmlns:p14="http://schemas.microsoft.com/office/powerpoint/2010/main" val="1510605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Two Fundamental Forms of Energy</a:t>
            </a:r>
            <a:endParaRPr lang="en-IN" dirty="0">
              <a:latin typeface="Times New Roman" panose="02020603050405020304" pitchFamily="18" charset="0"/>
            </a:endParaRPr>
          </a:p>
        </p:txBody>
      </p:sp>
      <p:pic>
        <p:nvPicPr>
          <p:cNvPr id="7" name="Picture 6" descr="A bicycle stopped at the top of a hill has high potential energy and zero kinetic energy. As the bike rolls downhill, it has decreasing potential energy and increasing kinetic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462" y="1457325"/>
            <a:ext cx="4543698" cy="2453600"/>
          </a:xfrm>
          <a:prstGeom prst="rect">
            <a:avLst/>
          </a:prstGeom>
        </p:spPr>
      </p:pic>
      <p:sp>
        <p:nvSpPr>
          <p:cNvPr id="4" name="Content Placeholder 3"/>
          <p:cNvSpPr>
            <a:spLocks noGrp="1"/>
          </p:cNvSpPr>
          <p:nvPr>
            <p:ph idx="1"/>
          </p:nvPr>
        </p:nvSpPr>
        <p:spPr>
          <a:xfrm>
            <a:off x="457200" y="4114800"/>
            <a:ext cx="8229600" cy="761999"/>
          </a:xfrm>
        </p:spPr>
        <p:txBody>
          <a:bodyPr/>
          <a:lstStyle/>
          <a:p>
            <a:pPr>
              <a:buFont typeface="Arial"/>
              <a:buChar char="•"/>
            </a:pPr>
            <a:r>
              <a:rPr lang="en-US" sz="2200" b="1" dirty="0"/>
              <a:t>Kinetic energy </a:t>
            </a:r>
            <a:r>
              <a:rPr lang="en-US" sz="2200" dirty="0"/>
              <a:t>is the energy of motion</a:t>
            </a:r>
            <a:r>
              <a:rPr lang="en-US" sz="2200" dirty="0" smtClean="0"/>
              <a:t>.</a:t>
            </a:r>
            <a:endParaRPr lang="en-US" sz="2200" dirty="0"/>
          </a:p>
          <a:p>
            <a:pPr marL="740664" indent="-283464">
              <a:spcBef>
                <a:spcPts val="600"/>
              </a:spcBef>
              <a:buFont typeface="Arial" pitchFamily="34" charset="0"/>
              <a:buChar char="–"/>
            </a:pPr>
            <a:r>
              <a:rPr lang="en-US" sz="2200" dirty="0"/>
              <a:t>Its magnitude depends on the object’s mass and its velocity</a:t>
            </a:r>
            <a:r>
              <a:rPr lang="en-US" sz="2200" dirty="0" smtClean="0"/>
              <a:t>:</a:t>
            </a:r>
            <a:endParaRPr lang="en-US" sz="2200" dirty="0"/>
          </a:p>
        </p:txBody>
      </p:sp>
      <p:graphicFrame>
        <p:nvGraphicFramePr>
          <p:cNvPr id="8" name="Object 7" descr="K E = one-half m v squared"/>
          <p:cNvGraphicFramePr>
            <a:graphicFrameLocks noChangeAspect="1"/>
          </p:cNvGraphicFramePr>
          <p:nvPr>
            <p:extLst>
              <p:ext uri="{D42A27DB-BD31-4B8C-83A1-F6EECF244321}">
                <p14:modId xmlns:p14="http://schemas.microsoft.com/office/powerpoint/2010/main" val="2184537968"/>
              </p:ext>
            </p:extLst>
          </p:nvPr>
        </p:nvGraphicFramePr>
        <p:xfrm>
          <a:off x="3473450" y="4960938"/>
          <a:ext cx="1243013" cy="554037"/>
        </p:xfrm>
        <a:graphic>
          <a:graphicData uri="http://schemas.openxmlformats.org/presentationml/2006/ole">
            <mc:AlternateContent xmlns:mc="http://schemas.openxmlformats.org/markup-compatibility/2006">
              <mc:Choice xmlns:v="urn:schemas-microsoft-com:vml" Requires="v">
                <p:oleObj spid="_x0000_s1227" name="Equation" r:id="rId4" imgW="1625400" imgH="723600" progId="Equation.DSMT4">
                  <p:embed/>
                </p:oleObj>
              </mc:Choice>
              <mc:Fallback>
                <p:oleObj name="Equation" r:id="rId4" imgW="1625400" imgH="723600" progId="Equation.DSMT4">
                  <p:embed/>
                  <p:pic>
                    <p:nvPicPr>
                      <p:cNvPr id="0" name=""/>
                      <p:cNvPicPr/>
                      <p:nvPr/>
                    </p:nvPicPr>
                    <p:blipFill>
                      <a:blip r:embed="rId5"/>
                      <a:stretch>
                        <a:fillRect/>
                      </a:stretch>
                    </p:blipFill>
                    <p:spPr>
                      <a:xfrm>
                        <a:off x="3473450" y="4960938"/>
                        <a:ext cx="1243013" cy="554037"/>
                      </a:xfrm>
                      <a:prstGeom prst="rect">
                        <a:avLst/>
                      </a:prstGeom>
                    </p:spPr>
                  </p:pic>
                </p:oleObj>
              </mc:Fallback>
            </mc:AlternateContent>
          </a:graphicData>
        </a:graphic>
      </p:graphicFrame>
      <p:sp>
        <p:nvSpPr>
          <p:cNvPr id="5" name="Content Placeholder 4"/>
          <p:cNvSpPr>
            <a:spLocks noGrp="1"/>
          </p:cNvSpPr>
          <p:nvPr>
            <p:ph idx="13"/>
          </p:nvPr>
        </p:nvSpPr>
        <p:spPr>
          <a:xfrm>
            <a:off x="457200" y="5571886"/>
            <a:ext cx="8229600" cy="733664"/>
          </a:xfrm>
        </p:spPr>
        <p:txBody>
          <a:bodyPr/>
          <a:lstStyle/>
          <a:p>
            <a:pPr>
              <a:buFont typeface="Arial"/>
              <a:buChar char="•"/>
            </a:pPr>
            <a:r>
              <a:rPr lang="en-US" sz="2200" b="1" dirty="0"/>
              <a:t>Potential energy </a:t>
            </a:r>
            <a:r>
              <a:rPr lang="en-US" sz="2200" dirty="0"/>
              <a:t>of an object depends on its relative position compared to other objects.</a:t>
            </a:r>
          </a:p>
        </p:txBody>
      </p:sp>
    </p:spTree>
    <p:extLst>
      <p:ext uri="{BB962C8B-B14F-4D97-AF65-F5344CB8AC3E}">
        <p14:creationId xmlns:p14="http://schemas.microsoft.com/office/powerpoint/2010/main" val="72852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Numbers and Chemistry</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3886200"/>
          </a:xfrm>
        </p:spPr>
        <p:txBody>
          <a:bodyPr/>
          <a:lstStyle/>
          <a:p>
            <a:r>
              <a:rPr lang="en-US" sz="2600" dirty="0"/>
              <a:t>Numbers play a major role in chemistry. Many topics are </a:t>
            </a:r>
            <a:r>
              <a:rPr lang="en-US" sz="2600" b="1" dirty="0"/>
              <a:t>quantitative</a:t>
            </a:r>
            <a:r>
              <a:rPr lang="en-US" sz="2600" dirty="0"/>
              <a:t> (have a numerical value).</a:t>
            </a:r>
            <a:endParaRPr lang="en-US" sz="2600" b="1" dirty="0"/>
          </a:p>
          <a:p>
            <a:r>
              <a:rPr lang="en-US" sz="2600" dirty="0"/>
              <a:t>Concepts of numbers in science</a:t>
            </a:r>
          </a:p>
          <a:p>
            <a:pPr marL="740664" indent="-283464">
              <a:spcBef>
                <a:spcPts val="600"/>
              </a:spcBef>
              <a:buFont typeface="Lucida Grande"/>
              <a:buChar char="–"/>
            </a:pPr>
            <a:r>
              <a:rPr lang="en-US" sz="2600" dirty="0"/>
              <a:t>Units of measurement</a:t>
            </a:r>
          </a:p>
          <a:p>
            <a:pPr marL="740664" indent="-283464">
              <a:spcBef>
                <a:spcPts val="600"/>
              </a:spcBef>
              <a:buFont typeface="Lucida Grande"/>
              <a:buChar char="–"/>
            </a:pPr>
            <a:r>
              <a:rPr lang="en-US" sz="2600" dirty="0"/>
              <a:t>Quantities that are measured and calculated</a:t>
            </a:r>
          </a:p>
          <a:p>
            <a:pPr marL="740664" indent="-283464">
              <a:spcBef>
                <a:spcPts val="600"/>
              </a:spcBef>
              <a:buFont typeface="Lucida Grande"/>
              <a:buChar char="–"/>
            </a:pPr>
            <a:r>
              <a:rPr lang="en-US" sz="2600" dirty="0"/>
              <a:t>Uncertainty in measurement</a:t>
            </a:r>
          </a:p>
          <a:p>
            <a:pPr marL="740664" indent="-283464">
              <a:spcBef>
                <a:spcPts val="600"/>
              </a:spcBef>
              <a:buFont typeface="Lucida Grande"/>
              <a:buChar char="–"/>
            </a:pPr>
            <a:r>
              <a:rPr lang="en-US" sz="2600" dirty="0"/>
              <a:t>Significant figures</a:t>
            </a:r>
          </a:p>
          <a:p>
            <a:pPr marL="740664" indent="-283464">
              <a:spcBef>
                <a:spcPts val="600"/>
              </a:spcBef>
              <a:buFont typeface="Lucida Grande"/>
              <a:buChar char="–"/>
            </a:pPr>
            <a:r>
              <a:rPr lang="en-US" sz="2600" dirty="0"/>
              <a:t>Dimensional analysis</a:t>
            </a:r>
          </a:p>
        </p:txBody>
      </p:sp>
    </p:spTree>
    <p:extLst>
      <p:ext uri="{BB962C8B-B14F-4D97-AF65-F5344CB8AC3E}">
        <p14:creationId xmlns:p14="http://schemas.microsoft.com/office/powerpoint/2010/main" val="195951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Units of Measurements—SI Units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1905000"/>
          </a:xfrm>
        </p:spPr>
        <p:txBody>
          <a:bodyPr/>
          <a:lstStyle/>
          <a:p>
            <a:r>
              <a:rPr lang="en-US" sz="2600" b="1" dirty="0"/>
              <a:t>Système International d’Unités</a:t>
            </a:r>
            <a:r>
              <a:rPr lang="en-US" sz="2600" i="1" dirty="0"/>
              <a:t> </a:t>
            </a:r>
            <a:r>
              <a:rPr lang="en-US" sz="2600" dirty="0"/>
              <a:t>(“The International System of Units”)</a:t>
            </a:r>
            <a:endParaRPr lang="en-US" sz="2600" i="1" dirty="0"/>
          </a:p>
          <a:p>
            <a:r>
              <a:rPr lang="en-US" sz="2600" dirty="0"/>
              <a:t>A different base unit is used for each quantity</a:t>
            </a:r>
            <a:r>
              <a:rPr lang="en-US" sz="2600" dirty="0" smtClean="0"/>
              <a:t>.</a:t>
            </a:r>
          </a:p>
          <a:p>
            <a:pPr marL="0" indent="0">
              <a:buNone/>
            </a:pPr>
            <a:r>
              <a:rPr lang="en-US" sz="2200" b="1" dirty="0" smtClean="0"/>
              <a:t>Table 1.3</a:t>
            </a:r>
            <a:r>
              <a:rPr lang="en-US" sz="2200" dirty="0" smtClean="0"/>
              <a:t> SI Base Units</a:t>
            </a: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val="4292799751"/>
              </p:ext>
            </p:extLst>
          </p:nvPr>
        </p:nvGraphicFramePr>
        <p:xfrm>
          <a:off x="457200" y="3581400"/>
          <a:ext cx="8229600" cy="2682240"/>
        </p:xfrm>
        <a:graphic>
          <a:graphicData uri="http://schemas.openxmlformats.org/drawingml/2006/table">
            <a:tbl>
              <a:tblPr firstRow="1" bandRow="1">
                <a:tableStyleId>{3B4B98B0-60AC-42C2-AFA5-B58CD77FA1E5}</a:tableStyleId>
              </a:tblPr>
              <a:tblGrid>
                <a:gridCol w="3399183">
                  <a:extLst>
                    <a:ext uri="{9D8B030D-6E8A-4147-A177-3AD203B41FA5}">
                      <a16:colId xmlns:a16="http://schemas.microsoft.com/office/drawing/2014/main" val="3670350137"/>
                    </a:ext>
                  </a:extLst>
                </a:gridCol>
                <a:gridCol w="1789043">
                  <a:extLst>
                    <a:ext uri="{9D8B030D-6E8A-4147-A177-3AD203B41FA5}">
                      <a16:colId xmlns:a16="http://schemas.microsoft.com/office/drawing/2014/main" val="2367910232"/>
                    </a:ext>
                  </a:extLst>
                </a:gridCol>
                <a:gridCol w="3041374">
                  <a:extLst>
                    <a:ext uri="{9D8B030D-6E8A-4147-A177-3AD203B41FA5}">
                      <a16:colId xmlns:a16="http://schemas.microsoft.com/office/drawing/2014/main" val="1950597307"/>
                    </a:ext>
                  </a:extLst>
                </a:gridCol>
              </a:tblGrid>
              <a:tr h="259715">
                <a:tc>
                  <a:txBody>
                    <a:bodyPr/>
                    <a:lstStyle/>
                    <a:p>
                      <a:pPr algn="ctr"/>
                      <a:r>
                        <a:rPr lang="en-IN" sz="1600" b="1" dirty="0" smtClean="0"/>
                        <a:t>Physical Quantity</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1" dirty="0" smtClean="0"/>
                        <a:t>Name of Unit</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600" b="1" dirty="0" smtClean="0"/>
                        <a:t>Abbreviation</a:t>
                      </a:r>
                      <a:endParaRPr lang="en-IN"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529564"/>
                  </a:ext>
                </a:extLst>
              </a:tr>
              <a:tr h="259715">
                <a:tc>
                  <a:txBody>
                    <a:bodyPr/>
                    <a:lstStyle/>
                    <a:p>
                      <a:r>
                        <a:rPr lang="en-IN" sz="1600" dirty="0" smtClean="0"/>
                        <a:t>Length</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Meter</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972630"/>
                  </a:ext>
                </a:extLst>
              </a:tr>
              <a:tr h="259715">
                <a:tc>
                  <a:txBody>
                    <a:bodyPr/>
                    <a:lstStyle/>
                    <a:p>
                      <a:r>
                        <a:rPr lang="en-IN" sz="1600" dirty="0" smtClean="0"/>
                        <a:t>Mass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Kilogram</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kg</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251366"/>
                  </a:ext>
                </a:extLst>
              </a:tr>
              <a:tr h="259715">
                <a:tc>
                  <a:txBody>
                    <a:bodyPr/>
                    <a:lstStyle/>
                    <a:p>
                      <a:r>
                        <a:rPr lang="en-IN" sz="1600" dirty="0" smtClean="0"/>
                        <a:t>Temperature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Kelvin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K</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239452"/>
                  </a:ext>
                </a:extLst>
              </a:tr>
              <a:tr h="259715">
                <a:tc>
                  <a:txBody>
                    <a:bodyPr/>
                    <a:lstStyle/>
                    <a:p>
                      <a:r>
                        <a:rPr lang="en-IN" sz="1600" dirty="0" smtClean="0"/>
                        <a:t>Time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Second</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s</a:t>
                      </a:r>
                      <a:r>
                        <a:rPr lang="en-IN" sz="1600" baseline="0" dirty="0" smtClean="0"/>
                        <a:t> or sec</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444188"/>
                  </a:ext>
                </a:extLst>
              </a:tr>
              <a:tr h="259715">
                <a:tc>
                  <a:txBody>
                    <a:bodyPr/>
                    <a:lstStyle/>
                    <a:p>
                      <a:r>
                        <a:rPr lang="en-IN" sz="1600" dirty="0" smtClean="0"/>
                        <a:t>Amount</a:t>
                      </a:r>
                      <a:r>
                        <a:rPr lang="en-IN" sz="1600" baseline="0" dirty="0" smtClean="0"/>
                        <a:t> of substance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Mole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mol</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077558"/>
                  </a:ext>
                </a:extLst>
              </a:tr>
              <a:tr h="259715">
                <a:tc>
                  <a:txBody>
                    <a:bodyPr/>
                    <a:lstStyle/>
                    <a:p>
                      <a:r>
                        <a:rPr lang="en-IN" sz="1600" dirty="0" smtClean="0"/>
                        <a:t>Electric</a:t>
                      </a:r>
                      <a:r>
                        <a:rPr lang="en-IN" sz="1600" baseline="0" dirty="0" smtClean="0"/>
                        <a:t> current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Ampere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A or amp</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567852"/>
                  </a:ext>
                </a:extLst>
              </a:tr>
              <a:tr h="259715">
                <a:tc>
                  <a:txBody>
                    <a:bodyPr/>
                    <a:lstStyle/>
                    <a:p>
                      <a:r>
                        <a:rPr lang="en-IN" sz="1600" dirty="0" smtClean="0"/>
                        <a:t>Luminous intensity</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Candela</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sz="1600" dirty="0" smtClean="0"/>
                        <a:t>cd</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324461"/>
                  </a:ext>
                </a:extLst>
              </a:tr>
            </a:tbl>
          </a:graphicData>
        </a:graphic>
      </p:graphicFrame>
    </p:spTree>
    <p:extLst>
      <p:ext uri="{BB962C8B-B14F-4D97-AF65-F5344CB8AC3E}">
        <p14:creationId xmlns:p14="http://schemas.microsoft.com/office/powerpoint/2010/main" val="8751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Units of Measurement—Metric System</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0"/>
            <a:ext cx="5638800" cy="3505200"/>
          </a:xfrm>
        </p:spPr>
        <p:txBody>
          <a:bodyPr/>
          <a:lstStyle/>
          <a:p>
            <a:pPr>
              <a:buFont typeface="Arial"/>
              <a:buChar char="•"/>
            </a:pPr>
            <a:r>
              <a:rPr lang="en-US" sz="2600" dirty="0"/>
              <a:t>The base units used in the metric system</a:t>
            </a:r>
          </a:p>
          <a:p>
            <a:pPr marL="740664" indent="-283464">
              <a:spcBef>
                <a:spcPts val="600"/>
              </a:spcBef>
              <a:buFont typeface="Arial" pitchFamily="34" charset="0"/>
              <a:buChar char="–"/>
            </a:pPr>
            <a:r>
              <a:rPr lang="en-US" sz="2400" dirty="0"/>
              <a:t>Mass: gram (g)</a:t>
            </a:r>
          </a:p>
          <a:p>
            <a:pPr marL="740664" indent="-283464">
              <a:spcBef>
                <a:spcPts val="600"/>
              </a:spcBef>
              <a:buFont typeface="Arial" pitchFamily="34" charset="0"/>
              <a:buChar char="–"/>
            </a:pPr>
            <a:r>
              <a:rPr lang="en-US" sz="2400" dirty="0"/>
              <a:t>Length: meter (m)</a:t>
            </a:r>
          </a:p>
          <a:p>
            <a:pPr marL="740664" indent="-283464">
              <a:spcBef>
                <a:spcPts val="600"/>
              </a:spcBef>
              <a:buFont typeface="Arial" pitchFamily="34" charset="0"/>
              <a:buChar char="–"/>
            </a:pPr>
            <a:r>
              <a:rPr lang="en-US" sz="2400" dirty="0"/>
              <a:t>Time: second (s or sec)</a:t>
            </a:r>
          </a:p>
          <a:p>
            <a:pPr marL="740664" indent="-283464">
              <a:spcBef>
                <a:spcPts val="600"/>
              </a:spcBef>
              <a:buFont typeface="Arial" pitchFamily="34" charset="0"/>
              <a:buChar char="–"/>
            </a:pPr>
            <a:r>
              <a:rPr lang="en-US" sz="2400" dirty="0"/>
              <a:t>Temperature: degrees Celsius </a:t>
            </a:r>
            <a:r>
              <a:rPr lang="en-US" sz="2400" dirty="0" smtClean="0"/>
              <a:t>(</a:t>
            </a:r>
            <a:r>
              <a:rPr lang="en-US" sz="2400" dirty="0" smtClean="0">
                <a:ea typeface="Calibri"/>
                <a:cs typeface="Arial" panose="020B0604020202020204" pitchFamily="34" charset="0"/>
              </a:rPr>
              <a:t>°</a:t>
            </a:r>
            <a:r>
              <a:rPr lang="en-US" sz="2400" dirty="0" smtClean="0">
                <a:ea typeface="Times New Roman" pitchFamily="-104" charset="0"/>
                <a:cs typeface="Times New Roman" pitchFamily="-104" charset="0"/>
              </a:rPr>
              <a:t>C) </a:t>
            </a:r>
            <a:r>
              <a:rPr lang="en-US" sz="2400" b="1" dirty="0" smtClean="0">
                <a:ea typeface="Times New Roman" pitchFamily="-104" charset="0"/>
                <a:cs typeface="Times New Roman" pitchFamily="-104" charset="0"/>
              </a:rPr>
              <a:t>or</a:t>
            </a:r>
            <a:r>
              <a:rPr lang="en-US" sz="2400" i="1" dirty="0" smtClean="0">
                <a:ea typeface="Times New Roman" pitchFamily="-104" charset="0"/>
                <a:cs typeface="Times New Roman" pitchFamily="-104" charset="0"/>
              </a:rPr>
              <a:t> </a:t>
            </a:r>
            <a:r>
              <a:rPr lang="en-US" sz="2400" dirty="0" smtClean="0">
                <a:ea typeface="Times New Roman" pitchFamily="-104" charset="0"/>
                <a:cs typeface="Times New Roman" pitchFamily="-104" charset="0"/>
              </a:rPr>
              <a:t>Kelvins </a:t>
            </a:r>
            <a:r>
              <a:rPr lang="en-US" sz="2400" dirty="0">
                <a:ea typeface="Times New Roman" pitchFamily="-104" charset="0"/>
                <a:cs typeface="Times New Roman" pitchFamily="-104" charset="0"/>
              </a:rPr>
              <a:t>(K)</a:t>
            </a:r>
          </a:p>
          <a:p>
            <a:pPr marL="740664" indent="-283464">
              <a:spcBef>
                <a:spcPts val="600"/>
              </a:spcBef>
              <a:buFont typeface="Arial" pitchFamily="34" charset="0"/>
              <a:buChar char="–"/>
            </a:pPr>
            <a:r>
              <a:rPr lang="en-US" sz="2400" dirty="0">
                <a:ea typeface="Times New Roman" pitchFamily="-104" charset="0"/>
                <a:cs typeface="Times New Roman" pitchFamily="-104" charset="0"/>
              </a:rPr>
              <a:t>Amount of a substance: mole (mol</a:t>
            </a:r>
            <a:r>
              <a:rPr lang="en-US" sz="2400" dirty="0" smtClean="0">
                <a:ea typeface="Times New Roman" pitchFamily="-104" charset="0"/>
                <a:cs typeface="Times New Roman" pitchFamily="-104" charset="0"/>
              </a:rPr>
              <a:t>)</a:t>
            </a:r>
            <a:endParaRPr lang="en-US" sz="2400" dirty="0">
              <a:ea typeface="Times New Roman" pitchFamily="-104" charset="0"/>
              <a:cs typeface="Times New Roman" pitchFamily="-104" charset="0"/>
            </a:endParaRPr>
          </a:p>
        </p:txBody>
      </p:sp>
      <p:sp>
        <p:nvSpPr>
          <p:cNvPr id="5" name="Content Placeholder 4"/>
          <p:cNvSpPr>
            <a:spLocks noGrp="1"/>
          </p:cNvSpPr>
          <p:nvPr>
            <p:ph idx="13"/>
          </p:nvPr>
        </p:nvSpPr>
        <p:spPr>
          <a:xfrm>
            <a:off x="457200" y="5181600"/>
            <a:ext cx="4191000" cy="381000"/>
          </a:xfrm>
        </p:spPr>
        <p:txBody>
          <a:bodyPr/>
          <a:lstStyle/>
          <a:p>
            <a:pPr marL="740664" indent="-283464">
              <a:buFont typeface="Arial" pitchFamily="34" charset="0"/>
              <a:buChar char="–"/>
            </a:pPr>
            <a:r>
              <a:rPr lang="en-US" sz="2400" dirty="0">
                <a:ea typeface="Times New Roman" pitchFamily="-104" charset="0"/>
                <a:cs typeface="Times New Roman" pitchFamily="-104" charset="0"/>
              </a:rPr>
              <a:t>Volume: cubic </a:t>
            </a:r>
            <a:r>
              <a:rPr lang="en-US" sz="2400" dirty="0" smtClean="0">
                <a:ea typeface="Times New Roman" pitchFamily="-104" charset="0"/>
                <a:cs typeface="Times New Roman" pitchFamily="-104" charset="0"/>
              </a:rPr>
              <a:t>centimeter</a:t>
            </a:r>
            <a:endParaRPr lang="en-US" sz="2400" dirty="0">
              <a:ea typeface="Times New Roman" pitchFamily="-104" charset="0"/>
              <a:cs typeface="Times New Roman" pitchFamily="-104" charset="0"/>
            </a:endParaRPr>
          </a:p>
        </p:txBody>
      </p:sp>
      <p:graphicFrame>
        <p:nvGraphicFramePr>
          <p:cNvPr id="7" name="Object 6" descr="(cubic centimeter or Centimeter cubed)"/>
          <p:cNvGraphicFramePr>
            <a:graphicFrameLocks noChangeAspect="1"/>
          </p:cNvGraphicFramePr>
          <p:nvPr>
            <p:extLst>
              <p:ext uri="{D42A27DB-BD31-4B8C-83A1-F6EECF244321}">
                <p14:modId xmlns:p14="http://schemas.microsoft.com/office/powerpoint/2010/main" val="2411019882"/>
              </p:ext>
            </p:extLst>
          </p:nvPr>
        </p:nvGraphicFramePr>
        <p:xfrm>
          <a:off x="1219200" y="5537200"/>
          <a:ext cx="1549400" cy="406400"/>
        </p:xfrm>
        <a:graphic>
          <a:graphicData uri="http://schemas.openxmlformats.org/presentationml/2006/ole">
            <mc:AlternateContent xmlns:mc="http://schemas.openxmlformats.org/markup-compatibility/2006">
              <mc:Choice xmlns:v="urn:schemas-microsoft-com:vml" Requires="v">
                <p:oleObj spid="_x0000_s2251" name="Equation" r:id="rId3" imgW="1549080" imgH="406080" progId="Equation.DSMT4">
                  <p:embed/>
                </p:oleObj>
              </mc:Choice>
              <mc:Fallback>
                <p:oleObj name="Equation" r:id="rId3" imgW="1549080" imgH="406080" progId="Equation.DSMT4">
                  <p:embed/>
                  <p:pic>
                    <p:nvPicPr>
                      <p:cNvPr id="0" name=""/>
                      <p:cNvPicPr/>
                      <p:nvPr/>
                    </p:nvPicPr>
                    <p:blipFill>
                      <a:blip r:embed="rId4"/>
                      <a:stretch>
                        <a:fillRect/>
                      </a:stretch>
                    </p:blipFill>
                    <p:spPr>
                      <a:xfrm>
                        <a:off x="1219200" y="5537200"/>
                        <a:ext cx="1549400" cy="406400"/>
                      </a:xfrm>
                      <a:prstGeom prst="rect">
                        <a:avLst/>
                      </a:prstGeom>
                    </p:spPr>
                  </p:pic>
                </p:oleObj>
              </mc:Fallback>
            </mc:AlternateContent>
          </a:graphicData>
        </a:graphic>
      </p:graphicFrame>
      <p:sp>
        <p:nvSpPr>
          <p:cNvPr id="6" name="Content Placeholder 5"/>
          <p:cNvSpPr>
            <a:spLocks noGrp="1"/>
          </p:cNvSpPr>
          <p:nvPr>
            <p:ph idx="14"/>
          </p:nvPr>
        </p:nvSpPr>
        <p:spPr>
          <a:xfrm>
            <a:off x="2867625" y="5532700"/>
            <a:ext cx="1295400" cy="381000"/>
          </a:xfrm>
        </p:spPr>
        <p:txBody>
          <a:bodyPr/>
          <a:lstStyle/>
          <a:p>
            <a:pPr marL="0" indent="0">
              <a:buNone/>
            </a:pPr>
            <a:r>
              <a:rPr lang="en-US" sz="2400" b="1" dirty="0">
                <a:ea typeface="Times New Roman" pitchFamily="-104" charset="0"/>
                <a:cs typeface="Times New Roman" pitchFamily="-104" charset="0"/>
              </a:rPr>
              <a:t>or</a:t>
            </a:r>
            <a:r>
              <a:rPr lang="en-US" sz="2400" dirty="0">
                <a:ea typeface="Times New Roman" pitchFamily="-104" charset="0"/>
                <a:cs typeface="Times New Roman" pitchFamily="-104" charset="0"/>
              </a:rPr>
              <a:t> </a:t>
            </a:r>
            <a:r>
              <a:rPr lang="en-US" sz="2400" dirty="0" smtClean="0">
                <a:ea typeface="Times New Roman" pitchFamily="-104" charset="0"/>
                <a:cs typeface="Times New Roman" pitchFamily="-104" charset="0"/>
              </a:rPr>
              <a:t>liter </a:t>
            </a:r>
            <a:r>
              <a:rPr lang="en-US" sz="2400" dirty="0">
                <a:ea typeface="Times New Roman" pitchFamily="-104" charset="0"/>
                <a:cs typeface="Times New Roman" pitchFamily="-104" charset="0"/>
              </a:rPr>
              <a:t>(l)</a:t>
            </a:r>
          </a:p>
        </p:txBody>
      </p:sp>
      <p:pic>
        <p:nvPicPr>
          <p:cNvPr id="8" name="Picture 7" descr="Photograph of the bottom of a soda can, showing the can holds 12 fluid ounces or 355 milliliter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3301" y="1720865"/>
            <a:ext cx="2880602" cy="2912969"/>
          </a:xfrm>
          <a:prstGeom prst="rect">
            <a:avLst/>
          </a:prstGeom>
        </p:spPr>
      </p:pic>
    </p:spTree>
    <p:extLst>
      <p:ext uri="{BB962C8B-B14F-4D97-AF65-F5344CB8AC3E}">
        <p14:creationId xmlns:p14="http://schemas.microsoft.com/office/powerpoint/2010/main" val="88931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Units of Measurement—Metric System Prefixes </a:t>
            </a:r>
            <a:r>
              <a:rPr lang="en-US" sz="2000" b="0" dirty="0">
                <a:latin typeface="Times New Roman" panose="02020603050405020304" pitchFamily="18" charset="0"/>
              </a:rPr>
              <a:t>(1 of 3)</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495799"/>
          </a:xfrm>
        </p:spPr>
        <p:txBody>
          <a:bodyPr/>
          <a:lstStyle/>
          <a:p>
            <a:pPr marL="0" indent="0">
              <a:buNone/>
            </a:pPr>
            <a:r>
              <a:rPr lang="en-US" sz="2400" dirty="0"/>
              <a:t>Prefixes convert the base units into units that are appropriate for common usage or appropriate measure (as seen with mL on the can in the last slide).</a:t>
            </a:r>
          </a:p>
        </p:txBody>
      </p:sp>
    </p:spTree>
    <p:extLst>
      <p:ext uri="{BB962C8B-B14F-4D97-AF65-F5344CB8AC3E}">
        <p14:creationId xmlns:p14="http://schemas.microsoft.com/office/powerpoint/2010/main" val="196279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Matter</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57200"/>
          </a:xfrm>
        </p:spPr>
        <p:txBody>
          <a:bodyPr/>
          <a:lstStyle/>
          <a:p>
            <a:pPr marL="0" indent="0">
              <a:buNone/>
            </a:pPr>
            <a:r>
              <a:rPr lang="en-US" sz="2600" b="1" dirty="0"/>
              <a:t>Matter</a:t>
            </a:r>
            <a:r>
              <a:rPr lang="en-US" sz="2600" dirty="0"/>
              <a:t> is anything that has mass and </a:t>
            </a:r>
            <a:r>
              <a:rPr lang="en-US" sz="2600" dirty="0" smtClean="0"/>
              <a:t>takes up </a:t>
            </a:r>
            <a:r>
              <a:rPr lang="en-US" sz="2600" dirty="0"/>
              <a:t>space.</a:t>
            </a:r>
          </a:p>
        </p:txBody>
      </p:sp>
      <p:pic>
        <p:nvPicPr>
          <p:cNvPr id="4" name="Picture 3" descr="A diagram shows that elements are composed of one type of atom and compounds are composed of at least two kinds of atoms. Part Ay. Atoms of an element. A diagram shows several of one type of atom in motion. Part B. Molecules of an element. A diagram shows several molecules, each consisting of two of the same atom bonded together in motion. Compounds must have at least two kinds of atoms: Part C. Molecules of a compound. A diagram shows several molecules, each consisting of one central atom bonded to three other atoms of a different type. Part D. Mixture of elements and a compound. A diagram shows a mixture of atoms from part Ay, molecules of an element from part b, and molecules of a compound from part 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1" y="2438400"/>
            <a:ext cx="7740638" cy="3123900"/>
          </a:xfrm>
          <a:prstGeom prst="rect">
            <a:avLst/>
          </a:prstGeom>
        </p:spPr>
      </p:pic>
    </p:spTree>
    <p:extLst>
      <p:ext uri="{BB962C8B-B14F-4D97-AF65-F5344CB8AC3E}">
        <p14:creationId xmlns:p14="http://schemas.microsoft.com/office/powerpoint/2010/main" val="230831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Units of Measurement—Metric System Prefixes </a:t>
            </a:r>
            <a:r>
              <a:rPr lang="en-US" sz="2000" b="0" dirty="0">
                <a:latin typeface="Times New Roman" panose="02020603050405020304" pitchFamily="18" charset="0"/>
              </a:rPr>
              <a:t>(2 of 3)</a:t>
            </a:r>
            <a:endParaRPr lang="en-IN" sz="2000" b="0" dirty="0">
              <a:latin typeface="Times New Roman" panose="02020603050405020304" pitchFamily="18" charset="0"/>
            </a:endParaRPr>
          </a:p>
        </p:txBody>
      </p:sp>
      <p:sp>
        <p:nvSpPr>
          <p:cNvPr id="6" name="Content Placeholder 5"/>
          <p:cNvSpPr>
            <a:spLocks noGrp="1"/>
          </p:cNvSpPr>
          <p:nvPr>
            <p:ph idx="13"/>
          </p:nvPr>
        </p:nvSpPr>
        <p:spPr>
          <a:xfrm>
            <a:off x="457200" y="1600200"/>
            <a:ext cx="8229600" cy="304800"/>
          </a:xfrm>
        </p:spPr>
        <p:txBody>
          <a:bodyPr/>
          <a:lstStyle/>
          <a:p>
            <a:pPr marL="0" indent="0">
              <a:buNone/>
            </a:pPr>
            <a:r>
              <a:rPr lang="en-IN" sz="2000" b="1" dirty="0" smtClean="0"/>
              <a:t>Table 1.4 </a:t>
            </a:r>
            <a:r>
              <a:rPr lang="en-IN" sz="2000" dirty="0" smtClean="0"/>
              <a:t>Prefixes Used in the Metric System and with SI Units</a:t>
            </a:r>
            <a:endParaRPr lang="en-IN" sz="2000" dirty="0"/>
          </a:p>
        </p:txBody>
      </p:sp>
      <p:pic>
        <p:nvPicPr>
          <p:cNvPr id="3" name="Picture 2" descr="A table. The table has 14 rows and 4 columns. The columns have the following headings from left to right. Prefix, abbreviation, meaning, and example. The watt is the S I unit of power, which is the rate at which energy is either generated or consumed. The S I unit of energy is the joule. 1 joule = 1 kilogram per meter squared per second squared and 1 watt = 1 joule per second. The row entries are as follows. Row 1. Prefix, peta. Abbreviation, P. Meaning, 10 to the fifteenth. Example, 1 petawatt = 1 times 10 to the fifteenth watts. Row 2. Prefix, tera. Abbreviation, T. Meaning, 10 to the twelfth. Example, 1 terawatt = 1 times 10 to the twelfth watts. Row 3. Prefix, giga. Abbreviation, G. Meaning, 10 to the ninth. Example, 1 gigawatt = 1 times 10 to the ninth watts. Row 4. Prefix, mega. Abbreviation, M. Meaning, 10 to the sixth. Example, 1 megawatt = 1 times 10 to the sixth watts. Row 5. Prefix, kilo. Abbreviation, K. Meaning, 10 to the third. Example, 1 kilowatt = 1 times 10 to the third watts. Row 6. Prefix, deci. Abbreviation, d. Meaning, 10 to the negative first. Example, 1 deciwatt = 1 times 10 to the negative first watt. Row 7. Prefix, centi. Abbreviation, c. Meaning, 10 to the negative second. Example, 1 centiwatt = 1 times 10 to the negative second watt. Row 8. Prefix, milli. Abbreviation, m. Meaning, 10 to the negative third. Example, 1 milliwatt = 1 times 10 to the negative third watt. Row 9. Prefix, micro. Abbreviation, mu raised to b. Meaning, 10 to the negative sixth. Example, 1 microwatt = 1 times 10 to the negative sixth watt. Row 10. Prefix, nano. Abbreviation, n. Meaning, 10 to the negative ninth. Example, 1 nanowatt = 1 times 10 to the negative ninth watt. Row 11. Prefix, pico. Abbreviation, p. Meaning, 10 to the negative twelfth. Example, 1 picowatt = 1 times 10 to the negative twelfth watt. Row 12. Prefix, fento. Abbreviation, f. Meaning, 10 to the negative fifteenth. Example, 1 fentowatt = 1 times 10 the negative fifteenth watt. Row 13. Prefix, atto. Abbreviation, ay. Meaning, 10 to the negative eighteenth. Example, 1 attowatt = 1 times 10 to the negative eighteenth watt. Row 14. Prefix, zepto. Abbreviation, z. Meaning, 10 to the negative twenty-first. Example, 1 zeptowatt = 1 times 10 to the negative twenty-first wat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257" y="2156737"/>
            <a:ext cx="7644543" cy="3860879"/>
          </a:xfrm>
          <a:prstGeom prst="rect">
            <a:avLst/>
          </a:prstGeom>
        </p:spPr>
      </p:pic>
    </p:spTree>
    <p:extLst>
      <p:ext uri="{BB962C8B-B14F-4D97-AF65-F5344CB8AC3E}">
        <p14:creationId xmlns:p14="http://schemas.microsoft.com/office/powerpoint/2010/main" val="1137574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Units of Measurement—Metric System Prefixes </a:t>
            </a:r>
            <a:r>
              <a:rPr lang="en-US" sz="2000" b="0" dirty="0">
                <a:latin typeface="Times New Roman" panose="02020603050405020304" pitchFamily="18" charset="0"/>
              </a:rPr>
              <a:t>(3 of 3)</a:t>
            </a:r>
            <a:endParaRPr lang="en-IN" dirty="0"/>
          </a:p>
        </p:txBody>
      </p:sp>
      <p:sp>
        <p:nvSpPr>
          <p:cNvPr id="3" name="Content Placeholder 2"/>
          <p:cNvSpPr>
            <a:spLocks noGrp="1"/>
          </p:cNvSpPr>
          <p:nvPr>
            <p:ph idx="1"/>
          </p:nvPr>
        </p:nvSpPr>
        <p:spPr>
          <a:xfrm>
            <a:off x="457200" y="1600201"/>
            <a:ext cx="8229600" cy="380999"/>
          </a:xfrm>
        </p:spPr>
        <p:txBody>
          <a:bodyPr/>
          <a:lstStyle/>
          <a:p>
            <a:pPr marL="0" indent="0">
              <a:buNone/>
            </a:pPr>
            <a:r>
              <a:rPr lang="en-IN" sz="2000" b="1" dirty="0" smtClean="0"/>
              <a:t>[Table 1.4 continued]</a:t>
            </a:r>
            <a:endParaRPr lang="en-IN" sz="2000" b="1" dirty="0"/>
          </a:p>
        </p:txBody>
      </p:sp>
      <p:pic>
        <p:nvPicPr>
          <p:cNvPr id="4" name="Picture 3" descr="Row 10. Prefix, nano. Abbreviation, n. Meaning, 10 to the negative ninth. Example, 1 nanowatt = 1 times 10 to the negative ninth watt. Row 11. Prefix, pico. Abbreviation, p. Meaning, 10 to the negative twelfth. Example, 1 picowatt = 1 times 10 to the negative twelfth watt. Row 12. Prefix, fento. Abbreviation, f. Meaning, 10 to the negative fifteenth. Example, 1 fentowatt = 1 times 10 the negative fifteenth watt. Row 13. Prefix, atto. Abbreviation, ay. Meaning, 10 to the negative eighteenth. Example, 1 attowatt = 1 times 10 to the negative eighteenth watt. Row 14. Prefix, zepto. Abbreviation, z. Meaning, 10 to the negative twenty-first. Example, 1 zeptowatt = 1 times 10 to the negative twenty-first wat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82" y="2057400"/>
            <a:ext cx="8114836" cy="2479534"/>
          </a:xfrm>
          <a:prstGeom prst="rect">
            <a:avLst/>
          </a:prstGeom>
        </p:spPr>
      </p:pic>
      <p:sp>
        <p:nvSpPr>
          <p:cNvPr id="6" name="Content Placeholder 5"/>
          <p:cNvSpPr>
            <a:spLocks noGrp="1"/>
          </p:cNvSpPr>
          <p:nvPr>
            <p:ph sz="quarter" idx="15"/>
          </p:nvPr>
        </p:nvSpPr>
        <p:spPr>
          <a:xfrm>
            <a:off x="457200" y="4800600"/>
            <a:ext cx="8229600" cy="554182"/>
          </a:xfrm>
        </p:spPr>
        <p:txBody>
          <a:bodyPr/>
          <a:lstStyle/>
          <a:p>
            <a:pPr marL="0" indent="0">
              <a:buNone/>
            </a:pPr>
            <a:r>
              <a:rPr lang="en-IN" sz="1400" baseline="30000" dirty="0"/>
              <a:t>a</a:t>
            </a:r>
            <a:r>
              <a:rPr lang="en-IN" sz="1400" dirty="0"/>
              <a:t>The watt (W) is the SI unit of power, which is the rate at which energy is either generated or consumed.</a:t>
            </a:r>
          </a:p>
          <a:p>
            <a:pPr marL="0" indent="0">
              <a:spcBef>
                <a:spcPts val="600"/>
              </a:spcBef>
              <a:buNone/>
            </a:pPr>
            <a:r>
              <a:rPr lang="en-IN" sz="1400" dirty="0"/>
              <a:t>The SI unit of energy is the joule (J</a:t>
            </a:r>
            <a:r>
              <a:rPr lang="en-IN" sz="1400" dirty="0" smtClean="0"/>
              <a:t>);</a:t>
            </a:r>
            <a:endParaRPr lang="en-IN" sz="1400" dirty="0"/>
          </a:p>
        </p:txBody>
      </p:sp>
      <p:graphicFrame>
        <p:nvGraphicFramePr>
          <p:cNvPr id="8" name="Object 7" descr="1 joule = 1 kilograms, times, meter, squared per second, squared and 1 watt = 1 joule per second"/>
          <p:cNvGraphicFramePr>
            <a:graphicFrameLocks noChangeAspect="1"/>
          </p:cNvGraphicFramePr>
          <p:nvPr>
            <p:extLst>
              <p:ext uri="{D42A27DB-BD31-4B8C-83A1-F6EECF244321}">
                <p14:modId xmlns:p14="http://schemas.microsoft.com/office/powerpoint/2010/main" val="3881701512"/>
              </p:ext>
            </p:extLst>
          </p:nvPr>
        </p:nvGraphicFramePr>
        <p:xfrm>
          <a:off x="3360593" y="5095072"/>
          <a:ext cx="2702628" cy="259710"/>
        </p:xfrm>
        <a:graphic>
          <a:graphicData uri="http://schemas.openxmlformats.org/presentationml/2006/ole">
            <mc:AlternateContent xmlns:mc="http://schemas.openxmlformats.org/markup-compatibility/2006">
              <mc:Choice xmlns:v="urn:schemas-microsoft-com:vml" Requires="v">
                <p:oleObj spid="_x0000_s13544" name="Equation" r:id="rId4" imgW="4228920" imgH="406080" progId="Equation.DSMT4">
                  <p:embed/>
                </p:oleObj>
              </mc:Choice>
              <mc:Fallback>
                <p:oleObj name="Equation" r:id="rId4" imgW="4228920" imgH="406080" progId="Equation.DSMT4">
                  <p:embed/>
                  <p:pic>
                    <p:nvPicPr>
                      <p:cNvPr id="5" name="Object 4"/>
                      <p:cNvPicPr/>
                      <p:nvPr/>
                    </p:nvPicPr>
                    <p:blipFill>
                      <a:blip r:embed="rId5"/>
                      <a:stretch>
                        <a:fillRect/>
                      </a:stretch>
                    </p:blipFill>
                    <p:spPr>
                      <a:xfrm>
                        <a:off x="3360593" y="5095072"/>
                        <a:ext cx="2702628" cy="259710"/>
                      </a:xfrm>
                      <a:prstGeom prst="rect">
                        <a:avLst/>
                      </a:prstGeom>
                    </p:spPr>
                  </p:pic>
                </p:oleObj>
              </mc:Fallback>
            </mc:AlternateContent>
          </a:graphicData>
        </a:graphic>
      </p:graphicFrame>
      <p:sp>
        <p:nvSpPr>
          <p:cNvPr id="7" name="Content Placeholder 6"/>
          <p:cNvSpPr>
            <a:spLocks noGrp="1"/>
          </p:cNvSpPr>
          <p:nvPr>
            <p:ph sz="quarter" idx="16"/>
          </p:nvPr>
        </p:nvSpPr>
        <p:spPr>
          <a:xfrm>
            <a:off x="457200" y="5524499"/>
            <a:ext cx="8229600" cy="304800"/>
          </a:xfrm>
        </p:spPr>
        <p:txBody>
          <a:bodyPr/>
          <a:lstStyle/>
          <a:p>
            <a:pPr marL="0" indent="0">
              <a:buNone/>
            </a:pPr>
            <a:r>
              <a:rPr lang="en-IN" baseline="30000" dirty="0"/>
              <a:t>b</a:t>
            </a:r>
            <a:r>
              <a:rPr lang="en-IN" dirty="0"/>
              <a:t>Greek letter mu, pronounced “mew</a:t>
            </a:r>
            <a:r>
              <a:rPr lang="en-IN" dirty="0" smtClean="0"/>
              <a:t>.”</a:t>
            </a:r>
            <a:endParaRPr lang="en-IN" dirty="0"/>
          </a:p>
        </p:txBody>
      </p:sp>
    </p:spTree>
    <p:extLst>
      <p:ext uri="{BB962C8B-B14F-4D97-AF65-F5344CB8AC3E}">
        <p14:creationId xmlns:p14="http://schemas.microsoft.com/office/powerpoint/2010/main" val="191801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Mass and Length</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t>These are basic units we measure in science.</a:t>
            </a:r>
          </a:p>
          <a:p>
            <a:r>
              <a:rPr lang="en-US" sz="2600" b="1" dirty="0"/>
              <a:t>Mass</a:t>
            </a:r>
            <a:r>
              <a:rPr lang="en-US" sz="2600" dirty="0"/>
              <a:t> is a measure of the amount of material in an object. SI uses the kilogram as the base unit. The metric system uses the gram as the base unit.</a:t>
            </a:r>
          </a:p>
          <a:p>
            <a:r>
              <a:rPr lang="en-US" sz="2600" b="1" dirty="0"/>
              <a:t>Length</a:t>
            </a:r>
            <a:r>
              <a:rPr lang="en-US" sz="2600" dirty="0"/>
              <a:t> is a measure of distance. The meter is the base unit.</a:t>
            </a:r>
            <a:endParaRPr lang="en-US" sz="2600" b="1" dirty="0"/>
          </a:p>
        </p:txBody>
      </p:sp>
    </p:spTree>
    <p:extLst>
      <p:ext uri="{BB962C8B-B14F-4D97-AF65-F5344CB8AC3E}">
        <p14:creationId xmlns:p14="http://schemas.microsoft.com/office/powerpoint/2010/main" val="99607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Volume</a:t>
            </a:r>
            <a:endParaRPr lang="en-IN" dirty="0">
              <a:latin typeface="Times New Roman" panose="02020603050405020304" pitchFamily="18" charset="0"/>
            </a:endParaRPr>
          </a:p>
        </p:txBody>
      </p:sp>
      <p:sp>
        <p:nvSpPr>
          <p:cNvPr id="4" name="Content Placeholder 3"/>
          <p:cNvSpPr>
            <a:spLocks noGrp="1"/>
          </p:cNvSpPr>
          <p:nvPr>
            <p:ph idx="1"/>
          </p:nvPr>
        </p:nvSpPr>
        <p:spPr>
          <a:xfrm>
            <a:off x="457200" y="1600201"/>
            <a:ext cx="4419600" cy="1219199"/>
          </a:xfrm>
        </p:spPr>
        <p:txBody>
          <a:bodyPr/>
          <a:lstStyle/>
          <a:p>
            <a:r>
              <a:rPr lang="en-US" sz="2400" dirty="0" smtClean="0"/>
              <a:t>Note that volume is not a base unit for SI; it is a </a:t>
            </a:r>
            <a:r>
              <a:rPr lang="en-US" sz="2400" b="1" dirty="0" smtClean="0"/>
              <a:t>derived unit </a:t>
            </a:r>
            <a:r>
              <a:rPr lang="en-US" sz="2400" dirty="0" smtClean="0"/>
              <a:t>from length</a:t>
            </a:r>
            <a:endParaRPr lang="en-IN" sz="2400" dirty="0"/>
          </a:p>
        </p:txBody>
      </p:sp>
      <p:graphicFrame>
        <p:nvGraphicFramePr>
          <p:cNvPr id="8" name="Object 7" descr="Meter times meter times meter = meter cubed"/>
          <p:cNvGraphicFramePr>
            <a:graphicFrameLocks noChangeAspect="1"/>
          </p:cNvGraphicFramePr>
          <p:nvPr>
            <p:extLst>
              <p:ext uri="{D42A27DB-BD31-4B8C-83A1-F6EECF244321}">
                <p14:modId xmlns:p14="http://schemas.microsoft.com/office/powerpoint/2010/main" val="1316014433"/>
              </p:ext>
            </p:extLst>
          </p:nvPr>
        </p:nvGraphicFramePr>
        <p:xfrm>
          <a:off x="2349297" y="2347732"/>
          <a:ext cx="2191157" cy="385943"/>
        </p:xfrm>
        <a:graphic>
          <a:graphicData uri="http://schemas.openxmlformats.org/presentationml/2006/ole">
            <mc:AlternateContent xmlns:mc="http://schemas.openxmlformats.org/markup-compatibility/2006">
              <mc:Choice xmlns:v="urn:schemas-microsoft-com:vml" Requires="v">
                <p:oleObj spid="_x0000_s3460" name="Equation" r:id="rId3" imgW="2234880" imgH="393480" progId="Equation.DSMT4">
                  <p:embed/>
                </p:oleObj>
              </mc:Choice>
              <mc:Fallback>
                <p:oleObj name="Equation" r:id="rId3" imgW="2234880" imgH="393480" progId="Equation.DSMT4">
                  <p:embed/>
                  <p:pic>
                    <p:nvPicPr>
                      <p:cNvPr id="0" name=""/>
                      <p:cNvPicPr/>
                      <p:nvPr/>
                    </p:nvPicPr>
                    <p:blipFill>
                      <a:blip r:embed="rId4"/>
                      <a:stretch>
                        <a:fillRect/>
                      </a:stretch>
                    </p:blipFill>
                    <p:spPr>
                      <a:xfrm>
                        <a:off x="2349297" y="2347732"/>
                        <a:ext cx="2191157" cy="385943"/>
                      </a:xfrm>
                      <a:prstGeom prst="rect">
                        <a:avLst/>
                      </a:prstGeom>
                    </p:spPr>
                  </p:pic>
                </p:oleObj>
              </mc:Fallback>
            </mc:AlternateContent>
          </a:graphicData>
        </a:graphic>
      </p:graphicFrame>
      <p:sp>
        <p:nvSpPr>
          <p:cNvPr id="5" name="Content Placeholder 4"/>
          <p:cNvSpPr>
            <a:spLocks noGrp="1"/>
          </p:cNvSpPr>
          <p:nvPr>
            <p:ph idx="13"/>
          </p:nvPr>
        </p:nvSpPr>
        <p:spPr>
          <a:xfrm>
            <a:off x="457200" y="2886075"/>
            <a:ext cx="4419600" cy="1152525"/>
          </a:xfrm>
        </p:spPr>
        <p:txBody>
          <a:bodyPr/>
          <a:lstStyle/>
          <a:p>
            <a:r>
              <a:rPr lang="en-US" sz="2400" dirty="0"/>
              <a:t>The most commonly used metric units for volume are the liter (L) and the milliliter (mL).</a:t>
            </a:r>
            <a:endParaRPr lang="en-US" sz="2400" dirty="0">
              <a:solidFill>
                <a:schemeClr val="accent2"/>
              </a:solidFill>
            </a:endParaRPr>
          </a:p>
        </p:txBody>
      </p:sp>
      <p:sp>
        <p:nvSpPr>
          <p:cNvPr id="6" name="Content Placeholder 5"/>
          <p:cNvSpPr>
            <a:spLocks noGrp="1"/>
          </p:cNvSpPr>
          <p:nvPr>
            <p:ph idx="14"/>
          </p:nvPr>
        </p:nvSpPr>
        <p:spPr>
          <a:xfrm>
            <a:off x="457200" y="4124325"/>
            <a:ext cx="4495800" cy="2124075"/>
          </a:xfrm>
        </p:spPr>
        <p:txBody>
          <a:bodyPr/>
          <a:lstStyle/>
          <a:p>
            <a:pPr marL="740664" indent="-283464">
              <a:spcBef>
                <a:spcPts val="600"/>
              </a:spcBef>
              <a:buFont typeface="Lucida Grande"/>
              <a:buChar char="–"/>
            </a:pPr>
            <a:r>
              <a:rPr lang="en-US" sz="2200" dirty="0"/>
              <a:t>A liter is a cube 1 decimeter (dm) long on each side.</a:t>
            </a:r>
          </a:p>
          <a:p>
            <a:pPr marL="740664" indent="-283464">
              <a:spcBef>
                <a:spcPts val="600"/>
              </a:spcBef>
              <a:buFont typeface="Lucida Grande"/>
              <a:buChar char="–"/>
            </a:pPr>
            <a:r>
              <a:rPr lang="en-US" sz="2200" dirty="0"/>
              <a:t>A milliliter is a cube 1 centimeter (cm) long on each side, also </a:t>
            </a:r>
            <a:r>
              <a:rPr lang="en-US" sz="2200" dirty="0" smtClean="0"/>
              <a:t>called </a:t>
            </a:r>
            <a:r>
              <a:rPr lang="en-US" sz="2200" dirty="0"/>
              <a:t>1 cubic </a:t>
            </a:r>
            <a:r>
              <a:rPr lang="en-US" sz="2200" dirty="0" smtClean="0"/>
              <a:t>centimeter</a:t>
            </a:r>
            <a:endParaRPr lang="en-US" sz="2200" dirty="0"/>
          </a:p>
        </p:txBody>
      </p:sp>
      <p:graphicFrame>
        <p:nvGraphicFramePr>
          <p:cNvPr id="9" name="Object 8" descr="Centimeter times centimeter times centimeter = centimeter cubed"/>
          <p:cNvGraphicFramePr>
            <a:graphicFrameLocks noChangeAspect="1"/>
          </p:cNvGraphicFramePr>
          <p:nvPr>
            <p:extLst>
              <p:ext uri="{D42A27DB-BD31-4B8C-83A1-F6EECF244321}">
                <p14:modId xmlns:p14="http://schemas.microsoft.com/office/powerpoint/2010/main" val="3587585459"/>
              </p:ext>
            </p:extLst>
          </p:nvPr>
        </p:nvGraphicFramePr>
        <p:xfrm>
          <a:off x="2509838" y="5900738"/>
          <a:ext cx="2305050" cy="317500"/>
        </p:xfrm>
        <a:graphic>
          <a:graphicData uri="http://schemas.openxmlformats.org/presentationml/2006/ole">
            <mc:AlternateContent xmlns:mc="http://schemas.openxmlformats.org/markup-compatibility/2006">
              <mc:Choice xmlns:v="urn:schemas-microsoft-com:vml" Requires="v">
                <p:oleObj spid="_x0000_s3461" name="Equation" r:id="rId5" imgW="2869920" imgH="393480" progId="Equation.DSMT4">
                  <p:embed/>
                </p:oleObj>
              </mc:Choice>
              <mc:Fallback>
                <p:oleObj name="Equation" r:id="rId5" imgW="2869920" imgH="393480" progId="Equation.DSMT4">
                  <p:embed/>
                  <p:pic>
                    <p:nvPicPr>
                      <p:cNvPr id="8" name="Object 7"/>
                      <p:cNvPicPr/>
                      <p:nvPr/>
                    </p:nvPicPr>
                    <p:blipFill>
                      <a:blip r:embed="rId6"/>
                      <a:stretch>
                        <a:fillRect/>
                      </a:stretch>
                    </p:blipFill>
                    <p:spPr>
                      <a:xfrm>
                        <a:off x="2509838" y="5900738"/>
                        <a:ext cx="2305050" cy="317500"/>
                      </a:xfrm>
                      <a:prstGeom prst="rect">
                        <a:avLst/>
                      </a:prstGeom>
                    </p:spPr>
                  </p:pic>
                </p:oleObj>
              </mc:Fallback>
            </mc:AlternateContent>
          </a:graphicData>
        </a:graphic>
      </p:graphicFrame>
      <p:pic>
        <p:nvPicPr>
          <p:cNvPr id="7" name="Picture 6" descr="A diagram shows volume relationships between centimeters, decimeters, and meters. The diagram shows a cube with length, width and height that are all 1 meter. The cube is composed of smaller cubes that are each 1 decimeter cubed, which equals 1 liter. The decimeter cubed is composed of smaller cubes that are 1 centimeter cubed, which equals 1 milliliter and has length, width and height that are all 1 centimete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1831" y="1744033"/>
            <a:ext cx="2972569" cy="4123367"/>
          </a:xfrm>
          <a:prstGeom prst="rect">
            <a:avLst/>
          </a:prstGeom>
        </p:spPr>
      </p:pic>
    </p:spTree>
    <p:extLst>
      <p:ext uri="{BB962C8B-B14F-4D97-AF65-F5344CB8AC3E}">
        <p14:creationId xmlns:p14="http://schemas.microsoft.com/office/powerpoint/2010/main" val="137051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latin typeface="Times New Roman" panose="02020603050405020304" pitchFamily="18" charset="0"/>
              </a:rPr>
              <a:t>Glassware</a:t>
            </a:r>
            <a:r>
              <a:rPr lang="en-US" sz="3600" dirty="0"/>
              <a:t> </a:t>
            </a:r>
            <a:r>
              <a:rPr lang="en-US" dirty="0">
                <a:latin typeface="Times New Roman" panose="02020603050405020304" pitchFamily="18" charset="0"/>
              </a:rPr>
              <a:t>for</a:t>
            </a:r>
            <a:r>
              <a:rPr lang="en-US" sz="3600" dirty="0"/>
              <a:t> </a:t>
            </a:r>
            <a:r>
              <a:rPr lang="en-US" dirty="0">
                <a:latin typeface="Times New Roman" panose="02020603050405020304" pitchFamily="18" charset="0"/>
              </a:rPr>
              <a:t>Measuring</a:t>
            </a:r>
            <a:r>
              <a:rPr lang="en-US" sz="3600" dirty="0"/>
              <a:t> </a:t>
            </a:r>
            <a:r>
              <a:rPr lang="en-US" dirty="0">
                <a:latin typeface="Times New Roman" panose="02020603050405020304" pitchFamily="18" charset="0"/>
              </a:rPr>
              <a:t>Volume</a:t>
            </a:r>
            <a:endParaRPr lang="en-IN" dirty="0">
              <a:latin typeface="Times New Roman" panose="02020603050405020304" pitchFamily="18" charset="0"/>
            </a:endParaRPr>
          </a:p>
        </p:txBody>
      </p:sp>
      <p:pic>
        <p:nvPicPr>
          <p:cNvPr id="4" name="Picture 3" descr="Common volumetric glassware includes graduated cylinders, syringes, and burettes, which are used to deliver variable volumes. A pipette is used to deliver a specific volume and a volumetric flask is used to hold a specific volu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13" y="1611057"/>
            <a:ext cx="7881375" cy="3940687"/>
          </a:xfrm>
          <a:prstGeom prst="rect">
            <a:avLst/>
          </a:prstGeom>
        </p:spPr>
      </p:pic>
    </p:spTree>
    <p:extLst>
      <p:ext uri="{BB962C8B-B14F-4D97-AF65-F5344CB8AC3E}">
        <p14:creationId xmlns:p14="http://schemas.microsoft.com/office/powerpoint/2010/main" val="419219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Temperature</a:t>
            </a:r>
            <a:r>
              <a:rPr lang="en-US" dirty="0" smtClean="0">
                <a:latin typeface="Times New Roman" panose="02020603050405020304" pitchFamily="18" charset="0"/>
              </a:rPr>
              <a:t> </a:t>
            </a:r>
            <a:r>
              <a:rPr lang="en-US" sz="2000" b="0" dirty="0" smtClean="0">
                <a:latin typeface="Times New Roman" panose="02020603050405020304" pitchFamily="18" charset="0"/>
              </a:rPr>
              <a:t>(1 of 3)</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199"/>
            <a:ext cx="3657600" cy="4572001"/>
          </a:xfrm>
        </p:spPr>
        <p:txBody>
          <a:bodyPr/>
          <a:lstStyle/>
          <a:p>
            <a:pPr>
              <a:buFont typeface="Arial"/>
              <a:buChar char="•"/>
            </a:pPr>
            <a:r>
              <a:rPr lang="en-US" sz="2400" dirty="0"/>
              <a:t>In general usage, </a:t>
            </a:r>
            <a:r>
              <a:rPr lang="en-US" sz="2400" b="1" dirty="0"/>
              <a:t>temperature</a:t>
            </a:r>
            <a:r>
              <a:rPr lang="en-US" sz="2400" dirty="0"/>
              <a:t> is considered the “hotness and coldness” of an object that determines the direction of heat flow.</a:t>
            </a:r>
          </a:p>
          <a:p>
            <a:pPr>
              <a:buFont typeface="Arial"/>
              <a:buChar char="•"/>
            </a:pPr>
            <a:r>
              <a:rPr lang="en-US" sz="2400" dirty="0"/>
              <a:t>Heat flows spontaneously from an object with a higher temperature to an object with a lower temperature.</a:t>
            </a:r>
          </a:p>
        </p:txBody>
      </p:sp>
      <p:pic>
        <p:nvPicPr>
          <p:cNvPr id="4" name="Picture 3" descr="Three thermometers show the Kelvin, Celsius, and Fahrenheit scales. On the Kelvin Scale and Celsius Scale the graduation lines are spaced identically, and the linear distance describing a 100 degree interval is the same and equivalent to a 180 degree interval on the Fahrenheit scale, which also has differently spaced graduations.  The following list provides the Kelvin Scale, Celsius Scale, Fahrenheit Scale. Item 1. Water freezes, 273 Kelvin, 0 degrees C, 32 degrees F. Item 2. Normal body temperature, 310 Kelvin, 37.0 degrees C, 98.6 degrees F. Item 3. Water boils, 373 Kelvin, 100 degrees C, 212 degrees 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676400"/>
            <a:ext cx="4328168" cy="2865864"/>
          </a:xfrm>
          <a:prstGeom prst="rect">
            <a:avLst/>
          </a:prstGeom>
        </p:spPr>
      </p:pic>
    </p:spTree>
    <p:extLst>
      <p:ext uri="{BB962C8B-B14F-4D97-AF65-F5344CB8AC3E}">
        <p14:creationId xmlns:p14="http://schemas.microsoft.com/office/powerpoint/2010/main" val="197581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Temperature </a:t>
            </a:r>
            <a:r>
              <a:rPr lang="en-US" sz="2000" b="0" dirty="0">
                <a:latin typeface="Times New Roman" panose="02020603050405020304" pitchFamily="18" charset="0"/>
              </a:rPr>
              <a:t>(2 of 3)</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458200" cy="4419600"/>
          </a:xfrm>
        </p:spPr>
        <p:txBody>
          <a:bodyPr/>
          <a:lstStyle/>
          <a:p>
            <a:pPr>
              <a:buFont typeface="Arial"/>
              <a:buChar char="•"/>
            </a:pPr>
            <a:r>
              <a:rPr lang="en-US" sz="2400" dirty="0"/>
              <a:t>In scientific measurements, the Celsius and Kelvin scales are most often used.</a:t>
            </a:r>
          </a:p>
          <a:p>
            <a:pPr>
              <a:spcBef>
                <a:spcPts val="1200"/>
              </a:spcBef>
              <a:buFont typeface="Arial"/>
              <a:buChar char="•"/>
            </a:pPr>
            <a:r>
              <a:rPr lang="en-US" sz="2400" dirty="0"/>
              <a:t>The Celsius scale is based on the properties of water.</a:t>
            </a:r>
          </a:p>
          <a:p>
            <a:pPr lvl="1">
              <a:buFont typeface="Lucida Grande"/>
              <a:buChar char="–"/>
            </a:pPr>
            <a:r>
              <a:rPr lang="en-US" sz="2200" dirty="0"/>
              <a:t>0 </a:t>
            </a:r>
            <a:r>
              <a:rPr lang="en-US" sz="2200" dirty="0">
                <a:ea typeface="Calibri"/>
              </a:rPr>
              <a:t>degree </a:t>
            </a:r>
            <a:r>
              <a:rPr lang="en-US" sz="2200" dirty="0" smtClean="0">
                <a:ea typeface="Calibri"/>
              </a:rPr>
              <a:t>Celsius</a:t>
            </a:r>
            <a:r>
              <a:rPr lang="en-US" sz="2200" dirty="0" smtClean="0">
                <a:sym typeface="Symbol" pitchFamily="-104" charset="2"/>
              </a:rPr>
              <a:t> </a:t>
            </a:r>
            <a:r>
              <a:rPr lang="en-US" sz="2200" dirty="0">
                <a:sym typeface="Symbol" pitchFamily="-104" charset="2"/>
              </a:rPr>
              <a:t>is the freezing point of water.</a:t>
            </a:r>
          </a:p>
          <a:p>
            <a:pPr lvl="1">
              <a:buFont typeface="Lucida Grande"/>
              <a:buChar char="–"/>
            </a:pPr>
            <a:r>
              <a:rPr lang="en-US" sz="2200" dirty="0"/>
              <a:t>100 </a:t>
            </a:r>
            <a:r>
              <a:rPr lang="en-US" sz="2200" dirty="0">
                <a:ea typeface="Calibri"/>
              </a:rPr>
              <a:t>degree Celsius</a:t>
            </a:r>
            <a:r>
              <a:rPr lang="en-US" sz="2200" dirty="0" smtClean="0">
                <a:sym typeface="Symbol" pitchFamily="-104" charset="2"/>
              </a:rPr>
              <a:t> </a:t>
            </a:r>
            <a:r>
              <a:rPr lang="en-US" sz="2200" dirty="0">
                <a:sym typeface="Symbol" pitchFamily="-104" charset="2"/>
              </a:rPr>
              <a:t>is the boiling point of water.</a:t>
            </a:r>
          </a:p>
          <a:p>
            <a:pPr>
              <a:spcBef>
                <a:spcPts val="1200"/>
              </a:spcBef>
              <a:buFont typeface="Arial"/>
              <a:buChar char="•"/>
            </a:pPr>
            <a:r>
              <a:rPr lang="en-US" sz="2400" dirty="0"/>
              <a:t>The Kelvin is the SI unit of temperature.</a:t>
            </a:r>
          </a:p>
          <a:p>
            <a:pPr lvl="1">
              <a:buFont typeface="Lucida Grande"/>
              <a:buChar char="–"/>
            </a:pPr>
            <a:r>
              <a:rPr lang="en-US" sz="2200" dirty="0"/>
              <a:t>It is based on the properties of gases.</a:t>
            </a:r>
          </a:p>
          <a:p>
            <a:pPr lvl="1">
              <a:buFont typeface="Lucida Grande"/>
              <a:buChar char="–"/>
            </a:pPr>
            <a:r>
              <a:rPr lang="en-US" sz="2200" dirty="0"/>
              <a:t>There are no negative Kelvin temperatures.</a:t>
            </a:r>
          </a:p>
          <a:p>
            <a:pPr lvl="1">
              <a:buFont typeface="Lucida Grande"/>
              <a:buChar char="–"/>
            </a:pPr>
            <a:r>
              <a:rPr lang="en-US" sz="2200" dirty="0"/>
              <a:t>The lowest possible temperature is called absolute </a:t>
            </a:r>
            <a:r>
              <a:rPr lang="en-US" sz="2200" dirty="0" smtClean="0"/>
              <a:t>zero </a:t>
            </a:r>
            <a:r>
              <a:rPr lang="en-US" sz="2200" dirty="0"/>
              <a:t>(0 K).</a:t>
            </a:r>
          </a:p>
          <a:p>
            <a:pPr>
              <a:spcBef>
                <a:spcPts val="1200"/>
              </a:spcBef>
              <a:buFont typeface="Arial"/>
              <a:buChar char="•"/>
            </a:pPr>
            <a:r>
              <a:rPr lang="en-US" sz="2400" dirty="0"/>
              <a:t>K = </a:t>
            </a:r>
            <a:r>
              <a:rPr lang="en-US" sz="2400" dirty="0">
                <a:ea typeface="Calibri"/>
              </a:rPr>
              <a:t>degree </a:t>
            </a:r>
            <a:r>
              <a:rPr lang="en-US" sz="2400" dirty="0" smtClean="0">
                <a:ea typeface="Calibri"/>
              </a:rPr>
              <a:t>Celsius </a:t>
            </a:r>
            <a:r>
              <a:rPr lang="en-US" sz="2400" dirty="0" smtClean="0">
                <a:sym typeface="Symbol" pitchFamily="-104" charset="2"/>
              </a:rPr>
              <a:t>+ 273.15</a:t>
            </a:r>
            <a:endParaRPr lang="en-US" sz="2400" dirty="0"/>
          </a:p>
        </p:txBody>
      </p:sp>
    </p:spTree>
    <p:extLst>
      <p:ext uri="{BB962C8B-B14F-4D97-AF65-F5344CB8AC3E}">
        <p14:creationId xmlns:p14="http://schemas.microsoft.com/office/powerpoint/2010/main" val="281257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Temperature </a:t>
            </a:r>
            <a:r>
              <a:rPr lang="en-US" sz="2000" b="0" dirty="0">
                <a:latin typeface="Times New Roman" panose="02020603050405020304" pitchFamily="18" charset="0"/>
              </a:rPr>
              <a:t>(3 of 3)</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2209799"/>
          </a:xfrm>
        </p:spPr>
        <p:txBody>
          <a:bodyPr/>
          <a:lstStyle/>
          <a:p>
            <a:pPr>
              <a:buFont typeface="Arial"/>
              <a:buChar char="•"/>
            </a:pPr>
            <a:r>
              <a:rPr lang="en-US" sz="2600" dirty="0"/>
              <a:t>The Fahrenheit scale is not used in scientific measurements, but you hear about it in weather reports!</a:t>
            </a:r>
          </a:p>
          <a:p>
            <a:pPr>
              <a:buFont typeface="Arial"/>
              <a:buChar char="•"/>
            </a:pPr>
            <a:r>
              <a:rPr lang="en-US" sz="2600" dirty="0"/>
              <a:t>The equations below allow for conversion between the Fahrenheit and Celsius scales</a:t>
            </a:r>
            <a:r>
              <a:rPr lang="en-US" sz="2600" dirty="0" smtClean="0"/>
              <a:t>:</a:t>
            </a:r>
            <a:endParaRPr lang="en-US" sz="2600" dirty="0"/>
          </a:p>
        </p:txBody>
      </p:sp>
      <p:sp>
        <p:nvSpPr>
          <p:cNvPr id="4" name="Content Placeholder 3"/>
          <p:cNvSpPr>
            <a:spLocks noGrp="1"/>
          </p:cNvSpPr>
          <p:nvPr>
            <p:ph idx="13"/>
          </p:nvPr>
        </p:nvSpPr>
        <p:spPr>
          <a:xfrm>
            <a:off x="457200" y="4067175"/>
            <a:ext cx="762000" cy="457201"/>
          </a:xfrm>
        </p:spPr>
        <p:txBody>
          <a:bodyPr/>
          <a:lstStyle/>
          <a:p>
            <a:pPr lvl="1">
              <a:buFont typeface="Lucida Grande"/>
              <a:buChar char="–"/>
            </a:pPr>
            <a:r>
              <a:rPr lang="en-US" sz="2600" dirty="0" smtClean="0">
                <a:sym typeface="Symbol" pitchFamily="-104" charset="2"/>
              </a:rPr>
              <a:t> </a:t>
            </a:r>
            <a:endParaRPr lang="en-US" sz="2600" dirty="0">
              <a:sym typeface="Symbol" pitchFamily="-104" charset="2"/>
            </a:endParaRPr>
          </a:p>
        </p:txBody>
      </p:sp>
      <p:graphicFrame>
        <p:nvGraphicFramePr>
          <p:cNvPr id="7" name="Object 6" descr="Degrees Fahrenheit = nine-fifths times, degrees Celsius, plus 32"/>
          <p:cNvGraphicFramePr>
            <a:graphicFrameLocks noChangeAspect="1"/>
          </p:cNvGraphicFramePr>
          <p:nvPr>
            <p:extLst>
              <p:ext uri="{D42A27DB-BD31-4B8C-83A1-F6EECF244321}">
                <p14:modId xmlns:p14="http://schemas.microsoft.com/office/powerpoint/2010/main" val="1258674114"/>
              </p:ext>
            </p:extLst>
          </p:nvPr>
        </p:nvGraphicFramePr>
        <p:xfrm>
          <a:off x="1310176" y="3990581"/>
          <a:ext cx="1876518" cy="680239"/>
        </p:xfrm>
        <a:graphic>
          <a:graphicData uri="http://schemas.openxmlformats.org/presentationml/2006/ole">
            <mc:AlternateContent xmlns:mc="http://schemas.openxmlformats.org/markup-compatibility/2006">
              <mc:Choice xmlns:v="urn:schemas-microsoft-com:vml" Requires="v">
                <p:oleObj spid="_x0000_s4464" name="Equation" r:id="rId3" imgW="2031840" imgH="736560" progId="Equation.DSMT4">
                  <p:embed/>
                </p:oleObj>
              </mc:Choice>
              <mc:Fallback>
                <p:oleObj name="Equation" r:id="rId3" imgW="2031840" imgH="736560" progId="Equation.DSMT4">
                  <p:embed/>
                  <p:pic>
                    <p:nvPicPr>
                      <p:cNvPr id="0" name=""/>
                      <p:cNvPicPr/>
                      <p:nvPr/>
                    </p:nvPicPr>
                    <p:blipFill>
                      <a:blip r:embed="rId4"/>
                      <a:stretch>
                        <a:fillRect/>
                      </a:stretch>
                    </p:blipFill>
                    <p:spPr>
                      <a:xfrm>
                        <a:off x="1310176" y="3990581"/>
                        <a:ext cx="1876518" cy="680239"/>
                      </a:xfrm>
                      <a:prstGeom prst="rect">
                        <a:avLst/>
                      </a:prstGeom>
                    </p:spPr>
                  </p:pic>
                </p:oleObj>
              </mc:Fallback>
            </mc:AlternateContent>
          </a:graphicData>
        </a:graphic>
      </p:graphicFrame>
      <p:sp>
        <p:nvSpPr>
          <p:cNvPr id="5" name="Content Placeholder 4"/>
          <p:cNvSpPr>
            <a:spLocks noGrp="1"/>
          </p:cNvSpPr>
          <p:nvPr>
            <p:ph idx="14"/>
          </p:nvPr>
        </p:nvSpPr>
        <p:spPr>
          <a:xfrm>
            <a:off x="457200" y="4981575"/>
            <a:ext cx="762000" cy="381000"/>
          </a:xfrm>
        </p:spPr>
        <p:txBody>
          <a:bodyPr/>
          <a:lstStyle/>
          <a:p>
            <a:pPr lvl="1">
              <a:buFont typeface="Lucida Grande"/>
              <a:buChar char="–"/>
            </a:pPr>
            <a:r>
              <a:rPr lang="en-US" sz="2600" dirty="0" smtClean="0"/>
              <a:t> </a:t>
            </a:r>
            <a:endParaRPr lang="en-US" sz="2600" dirty="0"/>
          </a:p>
        </p:txBody>
      </p:sp>
      <p:graphicFrame>
        <p:nvGraphicFramePr>
          <p:cNvPr id="6" name="Object 5" descr="Degrees Celsius = five-ninths times, degrees Fahrenheit minus 32"/>
          <p:cNvGraphicFramePr>
            <a:graphicFrameLocks noChangeAspect="1"/>
          </p:cNvGraphicFramePr>
          <p:nvPr>
            <p:extLst>
              <p:ext uri="{D42A27DB-BD31-4B8C-83A1-F6EECF244321}">
                <p14:modId xmlns:p14="http://schemas.microsoft.com/office/powerpoint/2010/main" val="2675635761"/>
              </p:ext>
            </p:extLst>
          </p:nvPr>
        </p:nvGraphicFramePr>
        <p:xfrm>
          <a:off x="1271071" y="4882756"/>
          <a:ext cx="2005529" cy="680239"/>
        </p:xfrm>
        <a:graphic>
          <a:graphicData uri="http://schemas.openxmlformats.org/presentationml/2006/ole">
            <mc:AlternateContent xmlns:mc="http://schemas.openxmlformats.org/markup-compatibility/2006">
              <mc:Choice xmlns:v="urn:schemas-microsoft-com:vml" Requires="v">
                <p:oleObj spid="_x0000_s4465" name="Equation" r:id="rId5" imgW="2171520" imgH="736560" progId="Equation.DSMT4">
                  <p:embed/>
                </p:oleObj>
              </mc:Choice>
              <mc:Fallback>
                <p:oleObj name="Equation" r:id="rId5" imgW="2171520" imgH="736560" progId="Equation.DSMT4">
                  <p:embed/>
                  <p:pic>
                    <p:nvPicPr>
                      <p:cNvPr id="0" name=""/>
                      <p:cNvPicPr/>
                      <p:nvPr/>
                    </p:nvPicPr>
                    <p:blipFill>
                      <a:blip r:embed="rId6"/>
                      <a:stretch>
                        <a:fillRect/>
                      </a:stretch>
                    </p:blipFill>
                    <p:spPr>
                      <a:xfrm>
                        <a:off x="1271071" y="4882756"/>
                        <a:ext cx="2005529" cy="680239"/>
                      </a:xfrm>
                      <a:prstGeom prst="rect">
                        <a:avLst/>
                      </a:prstGeom>
                    </p:spPr>
                  </p:pic>
                </p:oleObj>
              </mc:Fallback>
            </mc:AlternateContent>
          </a:graphicData>
        </a:graphic>
      </p:graphicFrame>
    </p:spTree>
    <p:extLst>
      <p:ext uri="{BB962C8B-B14F-4D97-AF65-F5344CB8AC3E}">
        <p14:creationId xmlns:p14="http://schemas.microsoft.com/office/powerpoint/2010/main" val="425389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Energy </a:t>
            </a:r>
            <a:r>
              <a:rPr lang="en-US" sz="2000" b="0" dirty="0">
                <a:latin typeface="Times New Roman" panose="02020603050405020304" pitchFamily="18" charset="0"/>
              </a:rPr>
              <a:t>(2 of 2)</a:t>
            </a:r>
            <a:endParaRPr lang="en-IN" sz="2000" b="0" dirty="0">
              <a:latin typeface="Times New Roman" panose="02020603050405020304" pitchFamily="18" charset="0"/>
            </a:endParaRPr>
          </a:p>
        </p:txBody>
      </p:sp>
      <p:sp>
        <p:nvSpPr>
          <p:cNvPr id="4" name="Content Placeholder 3"/>
          <p:cNvSpPr>
            <a:spLocks noGrp="1"/>
          </p:cNvSpPr>
          <p:nvPr>
            <p:ph idx="1"/>
          </p:nvPr>
        </p:nvSpPr>
        <p:spPr>
          <a:xfrm>
            <a:off x="457200" y="1600201"/>
            <a:ext cx="8229600" cy="380999"/>
          </a:xfrm>
        </p:spPr>
        <p:txBody>
          <a:bodyPr/>
          <a:lstStyle/>
          <a:p>
            <a:pPr>
              <a:buFont typeface="Arial"/>
              <a:buChar char="•"/>
            </a:pPr>
            <a:r>
              <a:rPr lang="en-US" sz="2400" dirty="0"/>
              <a:t>The unit of energy: Joule (J). It is a derived unit:</a:t>
            </a:r>
          </a:p>
        </p:txBody>
      </p:sp>
      <p:sp>
        <p:nvSpPr>
          <p:cNvPr id="5" name="Content Placeholder 4"/>
          <p:cNvSpPr>
            <a:spLocks noGrp="1"/>
          </p:cNvSpPr>
          <p:nvPr>
            <p:ph idx="13"/>
          </p:nvPr>
        </p:nvSpPr>
        <p:spPr>
          <a:xfrm>
            <a:off x="457200" y="2144484"/>
            <a:ext cx="685800" cy="381000"/>
          </a:xfrm>
        </p:spPr>
        <p:txBody>
          <a:bodyPr/>
          <a:lstStyle/>
          <a:p>
            <a:pPr marL="740664" indent="-283464">
              <a:buFont typeface="Arial" pitchFamily="34" charset="0"/>
              <a:buChar char="–"/>
            </a:pPr>
            <a:r>
              <a:rPr lang="en-US" sz="2200" dirty="0" smtClean="0"/>
              <a:t> </a:t>
            </a:r>
            <a:endParaRPr lang="en-US" sz="2200" dirty="0"/>
          </a:p>
        </p:txBody>
      </p:sp>
      <p:graphicFrame>
        <p:nvGraphicFramePr>
          <p:cNvPr id="9" name="Object 8" descr="K E = one-half m v squared"/>
          <p:cNvGraphicFramePr>
            <a:graphicFrameLocks noChangeAspect="1"/>
          </p:cNvGraphicFramePr>
          <p:nvPr>
            <p:extLst>
              <p:ext uri="{D42A27DB-BD31-4B8C-83A1-F6EECF244321}">
                <p14:modId xmlns:p14="http://schemas.microsoft.com/office/powerpoint/2010/main" val="1743948438"/>
              </p:ext>
            </p:extLst>
          </p:nvPr>
        </p:nvGraphicFramePr>
        <p:xfrm>
          <a:off x="1246188" y="2057400"/>
          <a:ext cx="1249362" cy="593725"/>
        </p:xfrm>
        <a:graphic>
          <a:graphicData uri="http://schemas.openxmlformats.org/presentationml/2006/ole">
            <mc:AlternateContent xmlns:mc="http://schemas.openxmlformats.org/markup-compatibility/2006">
              <mc:Choice xmlns:v="urn:schemas-microsoft-com:vml" Requires="v">
                <p:oleObj spid="_x0000_s5477" name="Equation" r:id="rId3" imgW="1523880" imgH="723600" progId="Equation.DSMT4">
                  <p:embed/>
                </p:oleObj>
              </mc:Choice>
              <mc:Fallback>
                <p:oleObj name="Equation" r:id="rId3" imgW="1523880" imgH="723600" progId="Equation.DSMT4">
                  <p:embed/>
                  <p:pic>
                    <p:nvPicPr>
                      <p:cNvPr id="0" name=""/>
                      <p:cNvPicPr/>
                      <p:nvPr/>
                    </p:nvPicPr>
                    <p:blipFill>
                      <a:blip r:embed="rId4"/>
                      <a:stretch>
                        <a:fillRect/>
                      </a:stretch>
                    </p:blipFill>
                    <p:spPr>
                      <a:xfrm>
                        <a:off x="1246188" y="2057400"/>
                        <a:ext cx="1249362" cy="593725"/>
                      </a:xfrm>
                      <a:prstGeom prst="rect">
                        <a:avLst/>
                      </a:prstGeom>
                    </p:spPr>
                  </p:pic>
                </p:oleObj>
              </mc:Fallback>
            </mc:AlternateContent>
          </a:graphicData>
        </a:graphic>
      </p:graphicFrame>
      <p:sp>
        <p:nvSpPr>
          <p:cNvPr id="6" name="Content Placeholder 5"/>
          <p:cNvSpPr>
            <a:spLocks noGrp="1"/>
          </p:cNvSpPr>
          <p:nvPr>
            <p:ph idx="14"/>
          </p:nvPr>
        </p:nvSpPr>
        <p:spPr>
          <a:xfrm>
            <a:off x="457200" y="2755363"/>
            <a:ext cx="8229600" cy="693640"/>
          </a:xfrm>
        </p:spPr>
        <p:txBody>
          <a:bodyPr/>
          <a:lstStyle/>
          <a:p>
            <a:pPr marL="740664" indent="-283464">
              <a:buFont typeface="Arial" pitchFamily="34" charset="0"/>
              <a:buChar char="–"/>
            </a:pPr>
            <a:r>
              <a:rPr lang="en-US" sz="2200" dirty="0" smtClean="0"/>
              <a:t>If </a:t>
            </a:r>
            <a:r>
              <a:rPr lang="en-US" sz="2200" dirty="0"/>
              <a:t>the object is 2 kg, and it moves at 1 m/s, it will posses 1 J of kinetic energy:</a:t>
            </a:r>
          </a:p>
        </p:txBody>
      </p:sp>
      <p:sp>
        <p:nvSpPr>
          <p:cNvPr id="7" name="Content Placeholder 6"/>
          <p:cNvSpPr>
            <a:spLocks noGrp="1"/>
          </p:cNvSpPr>
          <p:nvPr>
            <p:ph sz="quarter" idx="15"/>
          </p:nvPr>
        </p:nvSpPr>
        <p:spPr>
          <a:xfrm>
            <a:off x="457200" y="3569563"/>
            <a:ext cx="685800" cy="381000"/>
          </a:xfrm>
        </p:spPr>
        <p:txBody>
          <a:bodyPr/>
          <a:lstStyle/>
          <a:p>
            <a:pPr marL="740664" indent="-283464">
              <a:buFont typeface="Arial" pitchFamily="34" charset="0"/>
              <a:buChar char="–"/>
            </a:pPr>
            <a:r>
              <a:rPr lang="en-US" sz="2200" dirty="0" smtClean="0"/>
              <a:t> </a:t>
            </a:r>
            <a:endParaRPr lang="en-US" sz="2200" dirty="0"/>
          </a:p>
        </p:txBody>
      </p:sp>
      <p:graphicFrame>
        <p:nvGraphicFramePr>
          <p:cNvPr id="10" name="Object 9" descr="1 joule = one-half times, 2 kilograms, times, 1 meter per second, squared"/>
          <p:cNvGraphicFramePr>
            <a:graphicFrameLocks noChangeAspect="1"/>
          </p:cNvGraphicFramePr>
          <p:nvPr>
            <p:extLst>
              <p:ext uri="{D42A27DB-BD31-4B8C-83A1-F6EECF244321}">
                <p14:modId xmlns:p14="http://schemas.microsoft.com/office/powerpoint/2010/main" val="3237806214"/>
              </p:ext>
            </p:extLst>
          </p:nvPr>
        </p:nvGraphicFramePr>
        <p:xfrm>
          <a:off x="1171575" y="3505200"/>
          <a:ext cx="4603334" cy="592276"/>
        </p:xfrm>
        <a:graphic>
          <a:graphicData uri="http://schemas.openxmlformats.org/presentationml/2006/ole">
            <mc:AlternateContent xmlns:mc="http://schemas.openxmlformats.org/markup-compatibility/2006">
              <mc:Choice xmlns:v="urn:schemas-microsoft-com:vml" Requires="v">
                <p:oleObj spid="_x0000_s5478" name="Equation" r:id="rId5" imgW="5613120" imgH="723600" progId="Equation.DSMT4">
                  <p:embed/>
                </p:oleObj>
              </mc:Choice>
              <mc:Fallback>
                <p:oleObj name="Equation" r:id="rId5" imgW="5613120" imgH="723600" progId="Equation.DSMT4">
                  <p:embed/>
                  <p:pic>
                    <p:nvPicPr>
                      <p:cNvPr id="9" name="Object 8"/>
                      <p:cNvPicPr/>
                      <p:nvPr/>
                    </p:nvPicPr>
                    <p:blipFill>
                      <a:blip r:embed="rId6"/>
                      <a:stretch>
                        <a:fillRect/>
                      </a:stretch>
                    </p:blipFill>
                    <p:spPr>
                      <a:xfrm>
                        <a:off x="1171575" y="3505200"/>
                        <a:ext cx="4603334" cy="592276"/>
                      </a:xfrm>
                      <a:prstGeom prst="rect">
                        <a:avLst/>
                      </a:prstGeom>
                    </p:spPr>
                  </p:pic>
                </p:oleObj>
              </mc:Fallback>
            </mc:AlternateContent>
          </a:graphicData>
        </a:graphic>
      </p:graphicFrame>
      <p:sp>
        <p:nvSpPr>
          <p:cNvPr id="8" name="Content Placeholder 7"/>
          <p:cNvSpPr>
            <a:spLocks noGrp="1"/>
          </p:cNvSpPr>
          <p:nvPr>
            <p:ph sz="quarter" idx="16"/>
          </p:nvPr>
        </p:nvSpPr>
        <p:spPr>
          <a:xfrm>
            <a:off x="457200" y="4181475"/>
            <a:ext cx="8458200" cy="2057400"/>
          </a:xfrm>
        </p:spPr>
        <p:txBody>
          <a:bodyPr/>
          <a:lstStyle/>
          <a:p>
            <a:pPr>
              <a:buFont typeface="Arial"/>
              <a:buChar char="•"/>
            </a:pPr>
            <a:r>
              <a:rPr lang="en-US" sz="2400" dirty="0">
                <a:ea typeface="Tahoma" panose="020B0604030504040204" pitchFamily="34" charset="0"/>
                <a:cs typeface="Tahoma" panose="020B0604030504040204" pitchFamily="34" charset="0"/>
              </a:rPr>
              <a:t>The kJ is commonly used for chemical change.</a:t>
            </a:r>
          </a:p>
          <a:p>
            <a:pPr>
              <a:buFont typeface="Arial"/>
              <a:buChar char="•"/>
            </a:pPr>
            <a:r>
              <a:rPr lang="en-US" sz="2400" dirty="0">
                <a:ea typeface="Tahoma" panose="020B0604030504040204" pitchFamily="34" charset="0"/>
                <a:cs typeface="Tahoma" panose="020B0604030504040204" pitchFamily="34" charset="0"/>
              </a:rPr>
              <a:t>Historically, the calorie was used: 1 cal = 4.184 J</a:t>
            </a:r>
          </a:p>
          <a:p>
            <a:pPr>
              <a:buFont typeface="Arial"/>
              <a:buChar char="•"/>
            </a:pPr>
            <a:r>
              <a:rPr lang="en-US" sz="2400" dirty="0">
                <a:ea typeface="Tahoma" panose="020B0604030504040204" pitchFamily="34" charset="0"/>
                <a:cs typeface="Tahoma" panose="020B0604030504040204" pitchFamily="34" charset="0"/>
              </a:rPr>
              <a:t>This calorie is </a:t>
            </a:r>
            <a:r>
              <a:rPr lang="en-US" sz="2400" b="1" dirty="0" smtClean="0">
                <a:ea typeface="Tahoma" panose="020B0604030504040204" pitchFamily="34" charset="0"/>
                <a:cs typeface="Tahoma" panose="020B0604030504040204" pitchFamily="34" charset="0"/>
              </a:rPr>
              <a:t>Not</a:t>
            </a:r>
            <a:r>
              <a:rPr lang="en-US" sz="2400" dirty="0" smtClean="0">
                <a:ea typeface="Tahoma" panose="020B0604030504040204" pitchFamily="34" charset="0"/>
                <a:cs typeface="Tahoma" panose="020B0604030504040204" pitchFamily="34" charset="0"/>
              </a:rPr>
              <a:t> the </a:t>
            </a:r>
            <a:r>
              <a:rPr lang="en-US" sz="2400" dirty="0">
                <a:ea typeface="Tahoma" panose="020B0604030504040204" pitchFamily="34" charset="0"/>
                <a:cs typeface="Tahoma" panose="020B0604030504040204" pitchFamily="34" charset="0"/>
              </a:rPr>
              <a:t>nutritional Calorie. That one is a kcal.</a:t>
            </a:r>
          </a:p>
          <a:p>
            <a:pPr>
              <a:buFont typeface="Arial"/>
              <a:buChar char="•"/>
            </a:pPr>
            <a:r>
              <a:rPr lang="en-US" sz="2400" dirty="0">
                <a:ea typeface="Tahoma" panose="020B0604030504040204" pitchFamily="34" charset="0"/>
                <a:cs typeface="Tahoma" panose="020B0604030504040204" pitchFamily="34" charset="0"/>
              </a:rPr>
              <a:t>1 nutritional Calorie  =  1 Cal  =  1000 cal</a:t>
            </a:r>
            <a:endParaRPr lang="en-US" sz="2400" dirty="0"/>
          </a:p>
        </p:txBody>
      </p:sp>
    </p:spTree>
    <p:extLst>
      <p:ext uri="{BB962C8B-B14F-4D97-AF65-F5344CB8AC3E}">
        <p14:creationId xmlns:p14="http://schemas.microsoft.com/office/powerpoint/2010/main" val="78340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Density</a:t>
            </a:r>
            <a:endParaRPr lang="en-IN" dirty="0">
              <a:latin typeface="Times New Roman" panose="02020603050405020304" pitchFamily="18" charset="0"/>
            </a:endParaRPr>
          </a:p>
        </p:txBody>
      </p:sp>
      <p:sp>
        <p:nvSpPr>
          <p:cNvPr id="4" name="Content Placeholder 3"/>
          <p:cNvSpPr>
            <a:spLocks noGrp="1"/>
          </p:cNvSpPr>
          <p:nvPr>
            <p:ph idx="1"/>
          </p:nvPr>
        </p:nvSpPr>
        <p:spPr>
          <a:xfrm>
            <a:off x="457199" y="1600200"/>
            <a:ext cx="3663191" cy="3657599"/>
          </a:xfrm>
        </p:spPr>
        <p:txBody>
          <a:bodyPr/>
          <a:lstStyle/>
          <a:p>
            <a:r>
              <a:rPr lang="en-US" sz="2600" dirty="0"/>
              <a:t>Density is a physical property of a substance.</a:t>
            </a:r>
          </a:p>
          <a:p>
            <a:r>
              <a:rPr lang="en-US" sz="2600" dirty="0"/>
              <a:t>It has units that are derived from the units for mass and volume.</a:t>
            </a:r>
          </a:p>
          <a:p>
            <a:r>
              <a:rPr lang="en-US" sz="2600" dirty="0"/>
              <a:t>The most common units </a:t>
            </a:r>
            <a:r>
              <a:rPr lang="en-US" sz="2600" dirty="0" smtClean="0"/>
              <a:t>are </a:t>
            </a:r>
            <a:r>
              <a:rPr lang="en-US" sz="2400" dirty="0" smtClean="0"/>
              <a:t>g/mL </a:t>
            </a:r>
            <a:r>
              <a:rPr lang="en-US" sz="2400" dirty="0"/>
              <a:t>or </a:t>
            </a:r>
            <a:endParaRPr lang="en-IN" sz="2600" dirty="0"/>
          </a:p>
        </p:txBody>
      </p:sp>
      <p:graphicFrame>
        <p:nvGraphicFramePr>
          <p:cNvPr id="7" name="Object 6" descr="grams per centimeter cubed"/>
          <p:cNvGraphicFramePr>
            <a:graphicFrameLocks noChangeAspect="1"/>
          </p:cNvGraphicFramePr>
          <p:nvPr>
            <p:extLst>
              <p:ext uri="{D42A27DB-BD31-4B8C-83A1-F6EECF244321}">
                <p14:modId xmlns:p14="http://schemas.microsoft.com/office/powerpoint/2010/main" val="3724382212"/>
              </p:ext>
            </p:extLst>
          </p:nvPr>
        </p:nvGraphicFramePr>
        <p:xfrm>
          <a:off x="3159125" y="4743450"/>
          <a:ext cx="889000" cy="406400"/>
        </p:xfrm>
        <a:graphic>
          <a:graphicData uri="http://schemas.openxmlformats.org/presentationml/2006/ole">
            <mc:AlternateContent xmlns:mc="http://schemas.openxmlformats.org/markup-compatibility/2006">
              <mc:Choice xmlns:v="urn:schemas-microsoft-com:vml" Requires="v">
                <p:oleObj spid="_x0000_s6598" name="Equation" r:id="rId3" imgW="888840" imgH="406080" progId="Equation.DSMT4">
                  <p:embed/>
                </p:oleObj>
              </mc:Choice>
              <mc:Fallback>
                <p:oleObj name="Equation" r:id="rId3" imgW="888840" imgH="406080" progId="Equation.DSMT4">
                  <p:embed/>
                  <p:pic>
                    <p:nvPicPr>
                      <p:cNvPr id="0" name=""/>
                      <p:cNvPicPr/>
                      <p:nvPr/>
                    </p:nvPicPr>
                    <p:blipFill>
                      <a:blip r:embed="rId4"/>
                      <a:stretch>
                        <a:fillRect/>
                      </a:stretch>
                    </p:blipFill>
                    <p:spPr>
                      <a:xfrm>
                        <a:off x="3159125" y="4743450"/>
                        <a:ext cx="889000" cy="406400"/>
                      </a:xfrm>
                      <a:prstGeom prst="rect">
                        <a:avLst/>
                      </a:prstGeom>
                    </p:spPr>
                  </p:pic>
                </p:oleObj>
              </mc:Fallback>
            </mc:AlternateContent>
          </a:graphicData>
        </a:graphic>
      </p:graphicFrame>
      <p:sp>
        <p:nvSpPr>
          <p:cNvPr id="5" name="Content Placeholder 4"/>
          <p:cNvSpPr>
            <a:spLocks noGrp="1"/>
          </p:cNvSpPr>
          <p:nvPr>
            <p:ph idx="13"/>
          </p:nvPr>
        </p:nvSpPr>
        <p:spPr>
          <a:xfrm>
            <a:off x="457200" y="5591386"/>
            <a:ext cx="123825" cy="352214"/>
          </a:xfrm>
        </p:spPr>
        <p:txBody>
          <a:bodyPr/>
          <a:lstStyle/>
          <a:p>
            <a:r>
              <a:rPr lang="en-IN" sz="2400" dirty="0" smtClean="0"/>
              <a:t> </a:t>
            </a:r>
            <a:endParaRPr lang="en-IN" sz="2400" dirty="0"/>
          </a:p>
        </p:txBody>
      </p:sp>
      <p:graphicFrame>
        <p:nvGraphicFramePr>
          <p:cNvPr id="8" name="Object 7" descr="D = m over V"/>
          <p:cNvGraphicFramePr>
            <a:graphicFrameLocks noChangeAspect="1"/>
          </p:cNvGraphicFramePr>
          <p:nvPr>
            <p:extLst>
              <p:ext uri="{D42A27DB-BD31-4B8C-83A1-F6EECF244321}">
                <p14:modId xmlns:p14="http://schemas.microsoft.com/office/powerpoint/2010/main" val="4093777441"/>
              </p:ext>
            </p:extLst>
          </p:nvPr>
        </p:nvGraphicFramePr>
        <p:xfrm>
          <a:off x="733425" y="5448300"/>
          <a:ext cx="850900" cy="723900"/>
        </p:xfrm>
        <a:graphic>
          <a:graphicData uri="http://schemas.openxmlformats.org/presentationml/2006/ole">
            <mc:AlternateContent xmlns:mc="http://schemas.openxmlformats.org/markup-compatibility/2006">
              <mc:Choice xmlns:v="urn:schemas-microsoft-com:vml" Requires="v">
                <p:oleObj spid="_x0000_s6599" name="Equation" r:id="rId5" imgW="850680" imgH="723600" progId="Equation.DSMT4">
                  <p:embed/>
                </p:oleObj>
              </mc:Choice>
              <mc:Fallback>
                <p:oleObj name="Equation" r:id="rId5" imgW="850680" imgH="723600" progId="Equation.DSMT4">
                  <p:embed/>
                  <p:pic>
                    <p:nvPicPr>
                      <p:cNvPr id="0" name=""/>
                      <p:cNvPicPr/>
                      <p:nvPr/>
                    </p:nvPicPr>
                    <p:blipFill>
                      <a:blip r:embed="rId6"/>
                      <a:stretch>
                        <a:fillRect/>
                      </a:stretch>
                    </p:blipFill>
                    <p:spPr>
                      <a:xfrm>
                        <a:off x="733425" y="5448300"/>
                        <a:ext cx="850900" cy="723900"/>
                      </a:xfrm>
                      <a:prstGeom prst="rect">
                        <a:avLst/>
                      </a:prstGeom>
                    </p:spPr>
                  </p:pic>
                </p:oleObj>
              </mc:Fallback>
            </mc:AlternateContent>
          </a:graphicData>
        </a:graphic>
      </p:graphicFrame>
      <p:sp>
        <p:nvSpPr>
          <p:cNvPr id="12" name="Content Placeholder 11"/>
          <p:cNvSpPr>
            <a:spLocks noGrp="1"/>
          </p:cNvSpPr>
          <p:nvPr>
            <p:ph idx="14"/>
          </p:nvPr>
        </p:nvSpPr>
        <p:spPr>
          <a:xfrm>
            <a:off x="4343400" y="1676400"/>
            <a:ext cx="4343400" cy="609600"/>
          </a:xfrm>
        </p:spPr>
        <p:txBody>
          <a:bodyPr/>
          <a:lstStyle/>
          <a:p>
            <a:pPr marL="0" indent="0">
              <a:buNone/>
            </a:pPr>
            <a:r>
              <a:rPr lang="en-IN" sz="2000" b="1" dirty="0"/>
              <a:t>Table 1.5 </a:t>
            </a:r>
            <a:r>
              <a:rPr lang="en-IN" sz="2000" dirty="0"/>
              <a:t>Densities of selected Substances at </a:t>
            </a:r>
            <a:r>
              <a:rPr lang="en-IN" sz="2000" dirty="0" smtClean="0"/>
              <a:t>25 </a:t>
            </a:r>
            <a:r>
              <a:rPr lang="en-IN" sz="2000" dirty="0">
                <a:cs typeface="Arial" panose="020B0604020202020204" pitchFamily="34" charset="0"/>
              </a:rPr>
              <a:t>degree </a:t>
            </a:r>
            <a:r>
              <a:rPr lang="en-IN" sz="2000" dirty="0" smtClean="0">
                <a:cs typeface="Arial" panose="020B0604020202020204" pitchFamily="34" charset="0"/>
              </a:rPr>
              <a:t>Celsius</a:t>
            </a:r>
            <a:endParaRPr lang="en-IN" sz="2000" dirty="0"/>
          </a:p>
        </p:txBody>
      </p:sp>
      <p:graphicFrame>
        <p:nvGraphicFramePr>
          <p:cNvPr id="10" name="Table 9"/>
          <p:cNvGraphicFramePr>
            <a:graphicFrameLocks noGrp="1"/>
          </p:cNvGraphicFramePr>
          <p:nvPr>
            <p:extLst>
              <p:ext uri="{D42A27DB-BD31-4B8C-83A1-F6EECF244321}">
                <p14:modId xmlns:p14="http://schemas.microsoft.com/office/powerpoint/2010/main" val="1643452222"/>
              </p:ext>
            </p:extLst>
          </p:nvPr>
        </p:nvGraphicFramePr>
        <p:xfrm>
          <a:off x="4389783" y="2418522"/>
          <a:ext cx="4191000" cy="3962400"/>
        </p:xfrm>
        <a:graphic>
          <a:graphicData uri="http://schemas.openxmlformats.org/drawingml/2006/table">
            <a:tbl>
              <a:tblPr firstRow="1" bandRow="1">
                <a:tableStyleId>{3B4B98B0-60AC-42C2-AFA5-B58CD77FA1E5}</a:tableStyleId>
              </a:tblPr>
              <a:tblGrid>
                <a:gridCol w="1827891">
                  <a:extLst>
                    <a:ext uri="{9D8B030D-6E8A-4147-A177-3AD203B41FA5}">
                      <a16:colId xmlns:a16="http://schemas.microsoft.com/office/drawing/2014/main" val="3670350137"/>
                    </a:ext>
                  </a:extLst>
                </a:gridCol>
                <a:gridCol w="2363109">
                  <a:extLst>
                    <a:ext uri="{9D8B030D-6E8A-4147-A177-3AD203B41FA5}">
                      <a16:colId xmlns:a16="http://schemas.microsoft.com/office/drawing/2014/main" val="2367910232"/>
                    </a:ext>
                  </a:extLst>
                </a:gridCol>
              </a:tblGrid>
              <a:tr h="396240">
                <a:tc>
                  <a:txBody>
                    <a:bodyPr/>
                    <a:lstStyle/>
                    <a:p>
                      <a:pPr algn="ctr"/>
                      <a:r>
                        <a:rPr lang="en-IN" sz="1400" b="1" dirty="0" smtClean="0"/>
                        <a:t>Substance</a:t>
                      </a:r>
                      <a:endParaRPr lang="en-IN"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b="1" dirty="0" smtClean="0"/>
                        <a:t>Density</a:t>
                      </a:r>
                      <a:r>
                        <a:rPr lang="en-IN" sz="1400" b="1" baseline="0" dirty="0" smtClean="0"/>
                        <a:t> </a:t>
                      </a:r>
                      <a:r>
                        <a:rPr lang="en-IN" sz="400" b="1" baseline="0" dirty="0" smtClean="0">
                          <a:solidFill>
                            <a:schemeClr val="bg1"/>
                          </a:solidFill>
                        </a:rPr>
                        <a:t>( g / Centimeter cubed )</a:t>
                      </a:r>
                      <a:endParaRPr lang="en-IN" sz="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529564"/>
                  </a:ext>
                </a:extLst>
              </a:tr>
              <a:tr h="396240">
                <a:tc>
                  <a:txBody>
                    <a:bodyPr/>
                    <a:lstStyle/>
                    <a:p>
                      <a:pPr algn="l"/>
                      <a:r>
                        <a:rPr lang="en-IN" sz="1400" dirty="0" smtClean="0"/>
                        <a:t>Air</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0.001</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972630"/>
                  </a:ext>
                </a:extLst>
              </a:tr>
              <a:tr h="396240">
                <a:tc>
                  <a:txBody>
                    <a:bodyPr/>
                    <a:lstStyle/>
                    <a:p>
                      <a:pPr algn="l"/>
                      <a:r>
                        <a:rPr lang="en-IN" sz="1400" dirty="0" smtClean="0"/>
                        <a:t>Balsa</a:t>
                      </a:r>
                      <a:r>
                        <a:rPr lang="en-IN" sz="1400" baseline="0" dirty="0" smtClean="0"/>
                        <a:t> wood</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0.16</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251366"/>
                  </a:ext>
                </a:extLst>
              </a:tr>
              <a:tr h="396240">
                <a:tc>
                  <a:txBody>
                    <a:bodyPr/>
                    <a:lstStyle/>
                    <a:p>
                      <a:pPr algn="l"/>
                      <a:r>
                        <a:rPr lang="en-IN" sz="1400" dirty="0" smtClean="0"/>
                        <a:t>Ethanol</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0.79</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239452"/>
                  </a:ext>
                </a:extLst>
              </a:tr>
              <a:tr h="396240">
                <a:tc>
                  <a:txBody>
                    <a:bodyPr/>
                    <a:lstStyle/>
                    <a:p>
                      <a:pPr algn="l"/>
                      <a:r>
                        <a:rPr lang="en-IN" sz="1400" dirty="0" smtClean="0"/>
                        <a:t>Water</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1.00</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444188"/>
                  </a:ext>
                </a:extLst>
              </a:tr>
              <a:tr h="396240">
                <a:tc>
                  <a:txBody>
                    <a:bodyPr/>
                    <a:lstStyle/>
                    <a:p>
                      <a:pPr algn="l"/>
                      <a:r>
                        <a:rPr lang="en-IN" sz="1400" dirty="0" smtClean="0"/>
                        <a:t>Ethylene glycol</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1.09</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077558"/>
                  </a:ext>
                </a:extLst>
              </a:tr>
              <a:tr h="396240">
                <a:tc>
                  <a:txBody>
                    <a:bodyPr/>
                    <a:lstStyle/>
                    <a:p>
                      <a:pPr algn="l"/>
                      <a:r>
                        <a:rPr lang="en-IN" sz="1400" dirty="0" smtClean="0"/>
                        <a:t>Table sugar</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1.59</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5567852"/>
                  </a:ext>
                </a:extLst>
              </a:tr>
              <a:tr h="396240">
                <a:tc>
                  <a:txBody>
                    <a:bodyPr/>
                    <a:lstStyle/>
                    <a:p>
                      <a:pPr algn="l"/>
                      <a:r>
                        <a:rPr lang="en-IN" sz="1400" dirty="0" smtClean="0"/>
                        <a:t>Table salt</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2.16</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0324461"/>
                  </a:ext>
                </a:extLst>
              </a:tr>
              <a:tr h="396240">
                <a:tc>
                  <a:txBody>
                    <a:bodyPr/>
                    <a:lstStyle/>
                    <a:p>
                      <a:pPr algn="l"/>
                      <a:r>
                        <a:rPr lang="en-IN" sz="1400" dirty="0" smtClean="0"/>
                        <a:t>Iron</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7.9</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7567922"/>
                  </a:ext>
                </a:extLst>
              </a:tr>
              <a:tr h="396240">
                <a:tc>
                  <a:txBody>
                    <a:bodyPr/>
                    <a:lstStyle/>
                    <a:p>
                      <a:pPr algn="l"/>
                      <a:r>
                        <a:rPr lang="en-IN" sz="1400" dirty="0" smtClean="0"/>
                        <a:t>Gold</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1400" dirty="0" smtClean="0"/>
                        <a:t>19.32</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2868705"/>
                  </a:ext>
                </a:extLst>
              </a:tr>
            </a:tbl>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58149679"/>
              </p:ext>
            </p:extLst>
          </p:nvPr>
        </p:nvGraphicFramePr>
        <p:xfrm>
          <a:off x="7788966" y="2475672"/>
          <a:ext cx="709612" cy="266700"/>
        </p:xfrm>
        <a:graphic>
          <a:graphicData uri="http://schemas.openxmlformats.org/presentationml/2006/ole">
            <mc:AlternateContent xmlns:mc="http://schemas.openxmlformats.org/markup-compatibility/2006">
              <mc:Choice xmlns:v="urn:schemas-microsoft-com:vml" Requires="v">
                <p:oleObj spid="_x0000_s6600" name="Equation" r:id="rId7" imgW="1079280" imgH="406080" progId="Equation.DSMT4">
                  <p:embed/>
                </p:oleObj>
              </mc:Choice>
              <mc:Fallback>
                <p:oleObj name="Equation" r:id="rId7" imgW="1079280" imgH="406080" progId="Equation.DSMT4">
                  <p:embed/>
                  <p:pic>
                    <p:nvPicPr>
                      <p:cNvPr id="7" name="Object 6"/>
                      <p:cNvPicPr/>
                      <p:nvPr/>
                    </p:nvPicPr>
                    <p:blipFill>
                      <a:blip r:embed="rId8"/>
                      <a:stretch>
                        <a:fillRect/>
                      </a:stretch>
                    </p:blipFill>
                    <p:spPr>
                      <a:xfrm>
                        <a:off x="7788966" y="2475672"/>
                        <a:ext cx="709612" cy="266700"/>
                      </a:xfrm>
                      <a:prstGeom prst="rect">
                        <a:avLst/>
                      </a:prstGeom>
                    </p:spPr>
                  </p:pic>
                </p:oleObj>
              </mc:Fallback>
            </mc:AlternateContent>
          </a:graphicData>
        </a:graphic>
      </p:graphicFrame>
    </p:spTree>
    <p:extLst>
      <p:ext uri="{BB962C8B-B14F-4D97-AF65-F5344CB8AC3E}">
        <p14:creationId xmlns:p14="http://schemas.microsoft.com/office/powerpoint/2010/main" val="191820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Methods of Classification</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t>State of Matter</a:t>
            </a:r>
          </a:p>
          <a:p>
            <a:r>
              <a:rPr lang="en-US" sz="2600" dirty="0"/>
              <a:t>Composition of Matter</a:t>
            </a:r>
          </a:p>
        </p:txBody>
      </p:sp>
    </p:spTree>
    <p:extLst>
      <p:ext uri="{BB962C8B-B14F-4D97-AF65-F5344CB8AC3E}">
        <p14:creationId xmlns:p14="http://schemas.microsoft.com/office/powerpoint/2010/main" val="545975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Numbers Encountered in Science</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b="1" dirty="0"/>
              <a:t>Exact</a:t>
            </a:r>
            <a:r>
              <a:rPr lang="en-US" sz="2600" dirty="0"/>
              <a:t> numbers are counted or given by definition. For example, there are 12 eggs in 1 dozen.</a:t>
            </a:r>
          </a:p>
          <a:p>
            <a:r>
              <a:rPr lang="en-US" sz="2600" b="1" dirty="0"/>
              <a:t>Inexact</a:t>
            </a:r>
            <a:r>
              <a:rPr lang="en-US" sz="2600" dirty="0"/>
              <a:t> (or </a:t>
            </a:r>
            <a:r>
              <a:rPr lang="en-US" sz="2600" b="1" dirty="0"/>
              <a:t>measured</a:t>
            </a:r>
            <a:r>
              <a:rPr lang="en-US" sz="2600" dirty="0"/>
              <a:t>) numbers depend on how they were determined. Scientific instruments have limitations (</a:t>
            </a:r>
            <a:r>
              <a:rPr lang="en-US" sz="2600" b="1" dirty="0"/>
              <a:t>equipment errors</a:t>
            </a:r>
            <a:r>
              <a:rPr lang="en-US" sz="2600" dirty="0"/>
              <a:t>) and individuals can read some instrumentation differently (</a:t>
            </a:r>
            <a:r>
              <a:rPr lang="en-US" sz="2600" b="1" dirty="0"/>
              <a:t>human errors</a:t>
            </a:r>
            <a:r>
              <a:rPr lang="en-US" sz="2600" dirty="0"/>
              <a:t>).</a:t>
            </a:r>
            <a:endParaRPr lang="en-US" sz="2600" b="1" dirty="0"/>
          </a:p>
        </p:txBody>
      </p:sp>
    </p:spTree>
    <p:extLst>
      <p:ext uri="{BB962C8B-B14F-4D97-AF65-F5344CB8AC3E}">
        <p14:creationId xmlns:p14="http://schemas.microsoft.com/office/powerpoint/2010/main" val="332367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Uncertainty in Measurements</a:t>
            </a:r>
            <a:endParaRPr lang="en-IN" dirty="0">
              <a:latin typeface="Times New Roman" panose="02020603050405020304" pitchFamily="18" charset="0"/>
            </a:endParaRPr>
          </a:p>
        </p:txBody>
      </p:sp>
      <p:sp>
        <p:nvSpPr>
          <p:cNvPr id="3" name="Content Placeholder 2"/>
          <p:cNvSpPr>
            <a:spLocks noGrp="1"/>
          </p:cNvSpPr>
          <p:nvPr>
            <p:ph idx="1"/>
          </p:nvPr>
        </p:nvSpPr>
        <p:spPr>
          <a:xfrm>
            <a:off x="457201" y="1600200"/>
            <a:ext cx="3733800" cy="4648200"/>
          </a:xfrm>
        </p:spPr>
        <p:txBody>
          <a:bodyPr/>
          <a:lstStyle/>
          <a:p>
            <a:r>
              <a:rPr lang="en-US" sz="2600" dirty="0"/>
              <a:t>Different measuring devices have different uses and different degrees of accuracy. </a:t>
            </a:r>
          </a:p>
          <a:p>
            <a:r>
              <a:rPr lang="en-US" sz="2600" dirty="0"/>
              <a:t>All measured numbers have some degree of inaccuracy.</a:t>
            </a:r>
          </a:p>
          <a:p>
            <a:r>
              <a:rPr lang="en-US" sz="2600" dirty="0"/>
              <a:t>The last digit measured is considered </a:t>
            </a:r>
            <a:r>
              <a:rPr lang="en-US" sz="2600" b="1" dirty="0"/>
              <a:t>reliable</a:t>
            </a:r>
            <a:r>
              <a:rPr lang="en-US" sz="2600" dirty="0"/>
              <a:t>, but </a:t>
            </a:r>
            <a:r>
              <a:rPr lang="en-US" sz="2600" b="1" dirty="0" smtClean="0"/>
              <a:t>Not</a:t>
            </a:r>
            <a:r>
              <a:rPr lang="en-US" sz="2600" dirty="0" smtClean="0"/>
              <a:t> </a:t>
            </a:r>
            <a:r>
              <a:rPr lang="en-US" sz="2600" b="1" dirty="0"/>
              <a:t>exact</a:t>
            </a:r>
            <a:r>
              <a:rPr lang="en-US" sz="2600" dirty="0"/>
              <a:t>.</a:t>
            </a:r>
          </a:p>
        </p:txBody>
      </p:sp>
      <p:pic>
        <p:nvPicPr>
          <p:cNvPr id="4" name="Picture 3" descr="A thermometer has graduations at 25 and 30 degrees Celsius. The liquid level reads 27 degrees C; the second digit in 27 is estimated, as there is no graduation line, and therefore uncertai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782" y="1828800"/>
            <a:ext cx="4267200" cy="3105912"/>
          </a:xfrm>
          <a:prstGeom prst="rect">
            <a:avLst/>
          </a:prstGeom>
        </p:spPr>
      </p:pic>
    </p:spTree>
    <p:extLst>
      <p:ext uri="{BB962C8B-B14F-4D97-AF65-F5344CB8AC3E}">
        <p14:creationId xmlns:p14="http://schemas.microsoft.com/office/powerpoint/2010/main" val="382371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Accuracy versus Precision</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5867400" cy="4495800"/>
          </a:xfrm>
        </p:spPr>
        <p:txBody>
          <a:bodyPr/>
          <a:lstStyle/>
          <a:p>
            <a:r>
              <a:rPr lang="en-US" sz="2400" b="1" dirty="0"/>
              <a:t>Precision</a:t>
            </a:r>
            <a:r>
              <a:rPr lang="en-US" sz="2400" dirty="0"/>
              <a:t> is a measure of how closely individual measurements agree with one another.</a:t>
            </a:r>
          </a:p>
          <a:p>
            <a:r>
              <a:rPr lang="en-US" sz="2400" b="1" dirty="0"/>
              <a:t>Accuracy</a:t>
            </a:r>
            <a:r>
              <a:rPr lang="en-US" sz="2400" dirty="0"/>
              <a:t> refers to how closely individual measurements agree with the correct, or “true,” value.</a:t>
            </a:r>
          </a:p>
          <a:p>
            <a:r>
              <a:rPr lang="en-US" sz="2400" dirty="0"/>
              <a:t>Experimentally, we often take several measurements and determine a standard deviation.</a:t>
            </a:r>
          </a:p>
        </p:txBody>
      </p:sp>
      <p:pic>
        <p:nvPicPr>
          <p:cNvPr id="4" name="Picture 3" descr="A dartboard with all three darts in the bullseye illustrates good accuracy and good precision. A dartboard with all three darts together at the edge of the board illustrates poor accuracy and good precision. A dartboard with all three darts spaced widely across the board and none of them in the bulls eye illustrates poor accuracy and poor precis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600200"/>
            <a:ext cx="1158150" cy="4567771"/>
          </a:xfrm>
          <a:prstGeom prst="rect">
            <a:avLst/>
          </a:prstGeom>
        </p:spPr>
      </p:pic>
    </p:spTree>
    <p:extLst>
      <p:ext uri="{BB962C8B-B14F-4D97-AF65-F5344CB8AC3E}">
        <p14:creationId xmlns:p14="http://schemas.microsoft.com/office/powerpoint/2010/main" val="226980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Significant Figures </a:t>
            </a:r>
            <a:r>
              <a:rPr lang="en-US" sz="2000" b="0" dirty="0">
                <a:latin typeface="Times New Roman" panose="02020603050405020304" pitchFamily="18" charset="0"/>
              </a:rPr>
              <a:t>(1 of 2)</a:t>
            </a:r>
            <a:endParaRPr lang="en-IN" sz="2000" b="0"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t>All digits of a measured quantity, including the uncertain ones, are called </a:t>
            </a:r>
            <a:r>
              <a:rPr lang="en-US" sz="2600" b="1" dirty="0"/>
              <a:t>significant figures</a:t>
            </a:r>
            <a:r>
              <a:rPr lang="en-US" sz="2600" dirty="0"/>
              <a:t>.</a:t>
            </a:r>
          </a:p>
          <a:p>
            <a:r>
              <a:rPr lang="en-US" sz="2600" dirty="0"/>
              <a:t>When rounding calculated numbers, we pay attention to significant figures so we do not overstate the accuracy of our answers.</a:t>
            </a:r>
          </a:p>
        </p:txBody>
      </p:sp>
    </p:spTree>
    <p:extLst>
      <p:ext uri="{BB962C8B-B14F-4D97-AF65-F5344CB8AC3E}">
        <p14:creationId xmlns:p14="http://schemas.microsoft.com/office/powerpoint/2010/main" val="35633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Significant Figures </a:t>
            </a:r>
            <a:r>
              <a:rPr lang="en-US" sz="2000" b="0" dirty="0">
                <a:latin typeface="Times New Roman" panose="02020603050405020304" pitchFamily="18" charset="0"/>
              </a:rPr>
              <a:t>(2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8229600" cy="3352800"/>
          </a:xfrm>
        </p:spPr>
        <p:txBody>
          <a:bodyPr/>
          <a:lstStyle/>
          <a:p>
            <a:pPr marL="457200" indent="-457200">
              <a:buFontTx/>
              <a:buAutoNum type="arabicPeriod"/>
            </a:pPr>
            <a:r>
              <a:rPr lang="en-US" sz="2400" dirty="0"/>
              <a:t>All nonzero digits are significant.</a:t>
            </a:r>
          </a:p>
          <a:p>
            <a:pPr marL="457200" indent="-457200">
              <a:buFontTx/>
              <a:buAutoNum type="arabicPeriod"/>
            </a:pPr>
            <a:r>
              <a:rPr lang="en-US" sz="2400" dirty="0"/>
              <a:t>Zeroes between nonzero digits are significant.</a:t>
            </a:r>
          </a:p>
          <a:p>
            <a:pPr marL="457200" indent="-457200">
              <a:buFontTx/>
              <a:buAutoNum type="arabicPeriod"/>
            </a:pPr>
            <a:r>
              <a:rPr lang="en-US" sz="2400" dirty="0"/>
              <a:t>Zeroes at the beginning of a number are never significant.</a:t>
            </a:r>
          </a:p>
          <a:p>
            <a:pPr marL="457200" indent="-457200">
              <a:buFontTx/>
              <a:buAutoNum type="arabicPeriod"/>
            </a:pPr>
            <a:r>
              <a:rPr lang="en-US" sz="2400" dirty="0"/>
              <a:t>Zeroes at the end of a number are significant if it contains a decimal point.</a:t>
            </a:r>
          </a:p>
          <a:p>
            <a:pPr marL="0" indent="0">
              <a:buNone/>
            </a:pPr>
            <a:r>
              <a:rPr lang="en-US" sz="2400" dirty="0"/>
              <a:t>Problem: whole numbers ending in zeroes.</a:t>
            </a:r>
          </a:p>
        </p:txBody>
      </p:sp>
      <p:graphicFrame>
        <p:nvGraphicFramePr>
          <p:cNvPr id="5" name="Table 4"/>
          <p:cNvGraphicFramePr>
            <a:graphicFrameLocks noGrp="1"/>
          </p:cNvGraphicFramePr>
          <p:nvPr>
            <p:extLst>
              <p:ext uri="{D42A27DB-BD31-4B8C-83A1-F6EECF244321}">
                <p14:modId xmlns:p14="http://schemas.microsoft.com/office/powerpoint/2010/main" val="4198506614"/>
              </p:ext>
            </p:extLst>
          </p:nvPr>
        </p:nvGraphicFramePr>
        <p:xfrm>
          <a:off x="2286000" y="5059680"/>
          <a:ext cx="5257800" cy="1188720"/>
        </p:xfrm>
        <a:graphic>
          <a:graphicData uri="http://schemas.openxmlformats.org/drawingml/2006/table">
            <a:tbl>
              <a:tblPr bandRow="1">
                <a:tableStyleId>{3B4B98B0-60AC-42C2-AFA5-B58CD77FA1E5}</a:tableStyleId>
              </a:tblPr>
              <a:tblGrid>
                <a:gridCol w="2286000">
                  <a:extLst>
                    <a:ext uri="{9D8B030D-6E8A-4147-A177-3AD203B41FA5}">
                      <a16:colId xmlns:a16="http://schemas.microsoft.com/office/drawing/2014/main" val="3670350137"/>
                    </a:ext>
                  </a:extLst>
                </a:gridCol>
                <a:gridCol w="2971800">
                  <a:extLst>
                    <a:ext uri="{9D8B030D-6E8A-4147-A177-3AD203B41FA5}">
                      <a16:colId xmlns:a16="http://schemas.microsoft.com/office/drawing/2014/main" val="2367910232"/>
                    </a:ext>
                  </a:extLst>
                </a:gridCol>
              </a:tblGrid>
              <a:tr h="396240">
                <a:tc>
                  <a:txBody>
                    <a:bodyPr/>
                    <a:lstStyle/>
                    <a:p>
                      <a:pPr algn="l"/>
                      <a:r>
                        <a:rPr lang="en-US" sz="800" kern="1200" dirty="0" smtClean="0">
                          <a:solidFill>
                            <a:schemeClr val="bg1"/>
                          </a:solidFill>
                          <a:effectLst/>
                          <a:latin typeface="+mn-lt"/>
                          <a:ea typeface="+mn-ea"/>
                          <a:cs typeface="+mn-cs"/>
                        </a:rPr>
                        <a:t>1.03 times 10 to the fourth grams</a:t>
                      </a:r>
                      <a:endParaRPr lang="en-IN" sz="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IN" sz="1800" dirty="0" smtClean="0"/>
                        <a:t>(three significant</a:t>
                      </a:r>
                      <a:r>
                        <a:rPr lang="en-IN" sz="1800" baseline="0" dirty="0" smtClean="0"/>
                        <a:t> figures)</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972630"/>
                  </a:ext>
                </a:extLst>
              </a:tr>
              <a:tr h="396240">
                <a:tc>
                  <a:txBody>
                    <a:bodyPr/>
                    <a:lstStyle/>
                    <a:p>
                      <a:pPr>
                        <a:spcAft>
                          <a:spcPts val="0"/>
                        </a:spcAft>
                      </a:pPr>
                      <a:r>
                        <a:rPr lang="en-US" sz="1200" dirty="0">
                          <a:solidFill>
                            <a:schemeClr val="bg1"/>
                          </a:solidFill>
                          <a:effectLst/>
                          <a:latin typeface="Calibri" panose="020F0502020204030204" pitchFamily="34" charset="0"/>
                          <a:ea typeface="SimSun" panose="02010600030101010101" pitchFamily="2" charset="-122"/>
                        </a:rPr>
                        <a:t>1.030 times 10 to the fourth grams</a:t>
                      </a:r>
                      <a:endParaRPr lang="en-IN" sz="1200" dirty="0">
                        <a:solidFill>
                          <a:schemeClr val="bg1"/>
                        </a:solidFill>
                        <a:effectLst/>
                        <a:latin typeface="Cambria" panose="020405030504060302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(four significant</a:t>
                      </a:r>
                      <a:r>
                        <a:rPr lang="en-IN" sz="1800" baseline="0" dirty="0" smtClean="0"/>
                        <a:t> figures)</a:t>
                      </a:r>
                      <a:endParaRPr lang="en-IN"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4251366"/>
                  </a:ext>
                </a:extLst>
              </a:tr>
              <a:tr h="396240">
                <a:tc>
                  <a:txBody>
                    <a:bodyPr/>
                    <a:lstStyle/>
                    <a:p>
                      <a:pPr>
                        <a:spcAft>
                          <a:spcPts val="0"/>
                        </a:spcAft>
                      </a:pPr>
                      <a:r>
                        <a:rPr lang="en-US" sz="1200" dirty="0">
                          <a:solidFill>
                            <a:schemeClr val="bg1"/>
                          </a:solidFill>
                          <a:effectLst/>
                          <a:latin typeface="Calibri" panose="020F0502020204030204" pitchFamily="34" charset="0"/>
                          <a:ea typeface="SimSun" panose="02010600030101010101" pitchFamily="2" charset="-122"/>
                        </a:rPr>
                        <a:t>1.0300 times 10 to the fourth grams</a:t>
                      </a:r>
                      <a:endParaRPr lang="en-IN" sz="1200" dirty="0">
                        <a:solidFill>
                          <a:schemeClr val="bg1"/>
                        </a:solidFill>
                        <a:effectLst/>
                        <a:latin typeface="Cambria" panose="020405030504060302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smtClean="0"/>
                        <a:t>(five significant</a:t>
                      </a:r>
                      <a:r>
                        <a:rPr lang="en-IN" sz="1800" baseline="0" dirty="0" smtClean="0"/>
                        <a:t> figures)</a:t>
                      </a:r>
                      <a:endParaRPr lang="en-IN" sz="1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3239452"/>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35894118"/>
              </p:ext>
            </p:extLst>
          </p:nvPr>
        </p:nvGraphicFramePr>
        <p:xfrm>
          <a:off x="2422936" y="5083132"/>
          <a:ext cx="1135828" cy="310650"/>
        </p:xfrm>
        <a:graphic>
          <a:graphicData uri="http://schemas.openxmlformats.org/presentationml/2006/ole">
            <mc:AlternateContent xmlns:mc="http://schemas.openxmlformats.org/markup-compatibility/2006">
              <mc:Choice xmlns:v="urn:schemas-microsoft-com:vml" Requires="v">
                <p:oleObj spid="_x0000_s10560" name="Equation" r:id="rId3" imgW="1485720" imgH="406080" progId="Equation.DSMT4">
                  <p:embed/>
                </p:oleObj>
              </mc:Choice>
              <mc:Fallback>
                <p:oleObj name="Equation" r:id="rId3" imgW="1485720" imgH="406080" progId="Equation.DSMT4">
                  <p:embed/>
                  <p:pic>
                    <p:nvPicPr>
                      <p:cNvPr id="0" name=""/>
                      <p:cNvPicPr/>
                      <p:nvPr/>
                    </p:nvPicPr>
                    <p:blipFill>
                      <a:blip r:embed="rId4"/>
                      <a:stretch>
                        <a:fillRect/>
                      </a:stretch>
                    </p:blipFill>
                    <p:spPr>
                      <a:xfrm>
                        <a:off x="2422936" y="5083132"/>
                        <a:ext cx="1135828" cy="3106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88139840"/>
              </p:ext>
            </p:extLst>
          </p:nvPr>
        </p:nvGraphicFramePr>
        <p:xfrm>
          <a:off x="2429686" y="5492390"/>
          <a:ext cx="1262029" cy="310650"/>
        </p:xfrm>
        <a:graphic>
          <a:graphicData uri="http://schemas.openxmlformats.org/presentationml/2006/ole">
            <mc:AlternateContent xmlns:mc="http://schemas.openxmlformats.org/markup-compatibility/2006">
              <mc:Choice xmlns:v="urn:schemas-microsoft-com:vml" Requires="v">
                <p:oleObj spid="_x0000_s10561" name="Equation" r:id="rId5" imgW="1650960" imgH="406080" progId="Equation.DSMT4">
                  <p:embed/>
                </p:oleObj>
              </mc:Choice>
              <mc:Fallback>
                <p:oleObj name="Equation" r:id="rId5" imgW="1650960" imgH="406080" progId="Equation.DSMT4">
                  <p:embed/>
                  <p:pic>
                    <p:nvPicPr>
                      <p:cNvPr id="6" name="Object 5"/>
                      <p:cNvPicPr/>
                      <p:nvPr/>
                    </p:nvPicPr>
                    <p:blipFill>
                      <a:blip r:embed="rId6"/>
                      <a:stretch>
                        <a:fillRect/>
                      </a:stretch>
                    </p:blipFill>
                    <p:spPr>
                      <a:xfrm>
                        <a:off x="2429686" y="5492390"/>
                        <a:ext cx="1262029" cy="3106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86887751"/>
              </p:ext>
            </p:extLst>
          </p:nvPr>
        </p:nvGraphicFramePr>
        <p:xfrm>
          <a:off x="2434754" y="5894027"/>
          <a:ext cx="1397943" cy="310650"/>
        </p:xfrm>
        <a:graphic>
          <a:graphicData uri="http://schemas.openxmlformats.org/presentationml/2006/ole">
            <mc:AlternateContent xmlns:mc="http://schemas.openxmlformats.org/markup-compatibility/2006">
              <mc:Choice xmlns:v="urn:schemas-microsoft-com:vml" Requires="v">
                <p:oleObj spid="_x0000_s10562" name="Equation" r:id="rId7" imgW="1828800" imgH="406080" progId="Equation.DSMT4">
                  <p:embed/>
                </p:oleObj>
              </mc:Choice>
              <mc:Fallback>
                <p:oleObj name="Equation" r:id="rId7" imgW="1828800" imgH="406080" progId="Equation.DSMT4">
                  <p:embed/>
                  <p:pic>
                    <p:nvPicPr>
                      <p:cNvPr id="6" name="Object 5"/>
                      <p:cNvPicPr/>
                      <p:nvPr/>
                    </p:nvPicPr>
                    <p:blipFill>
                      <a:blip r:embed="rId8"/>
                      <a:stretch>
                        <a:fillRect/>
                      </a:stretch>
                    </p:blipFill>
                    <p:spPr>
                      <a:xfrm>
                        <a:off x="2434754" y="5894027"/>
                        <a:ext cx="1397943" cy="310650"/>
                      </a:xfrm>
                      <a:prstGeom prst="rect">
                        <a:avLst/>
                      </a:prstGeom>
                    </p:spPr>
                  </p:pic>
                </p:oleObj>
              </mc:Fallback>
            </mc:AlternateContent>
          </a:graphicData>
        </a:graphic>
      </p:graphicFrame>
    </p:spTree>
    <p:extLst>
      <p:ext uri="{BB962C8B-B14F-4D97-AF65-F5344CB8AC3E}">
        <p14:creationId xmlns:p14="http://schemas.microsoft.com/office/powerpoint/2010/main" val="34433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Significant Figures in Calculations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572000"/>
          </a:xfrm>
        </p:spPr>
        <p:txBody>
          <a:bodyPr/>
          <a:lstStyle/>
          <a:p>
            <a:r>
              <a:rPr lang="en-US" sz="2600" dirty="0"/>
              <a:t>The least certain measurement limits the number of significant figures in the answer.</a:t>
            </a:r>
          </a:p>
          <a:p>
            <a:r>
              <a:rPr lang="en-US" sz="2600" dirty="0"/>
              <a:t>When addition or subtraction is performed, answers are rounded to the least significant </a:t>
            </a:r>
            <a:r>
              <a:rPr lang="en-US" sz="2600" b="1" dirty="0"/>
              <a:t>decimal place</a:t>
            </a:r>
            <a:r>
              <a:rPr lang="en-US" sz="2600" i="1" dirty="0"/>
              <a:t>.</a:t>
            </a:r>
            <a:endParaRPr lang="en-US" sz="2600" dirty="0"/>
          </a:p>
          <a:p>
            <a:r>
              <a:rPr lang="en-US" sz="2600" dirty="0"/>
              <a:t>When multiplication or division is performed, answers are rounded to the same number of digits as the measurement with the </a:t>
            </a:r>
            <a:r>
              <a:rPr lang="en-US" sz="2600" b="1" dirty="0"/>
              <a:t>fewest number of significant figures</a:t>
            </a:r>
            <a:r>
              <a:rPr lang="en-US" sz="2600" dirty="0"/>
              <a:t>.</a:t>
            </a:r>
          </a:p>
          <a:p>
            <a:r>
              <a:rPr lang="en-US" sz="2600" dirty="0"/>
              <a:t>Know the number of appropriate digits throughout, but round off at the end only!</a:t>
            </a:r>
          </a:p>
        </p:txBody>
      </p:sp>
    </p:spTree>
    <p:extLst>
      <p:ext uri="{BB962C8B-B14F-4D97-AF65-F5344CB8AC3E}">
        <p14:creationId xmlns:p14="http://schemas.microsoft.com/office/powerpoint/2010/main" val="325146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Dimensional Analysis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1"/>
            <a:ext cx="8229600" cy="2080978"/>
          </a:xfrm>
        </p:spPr>
        <p:txBody>
          <a:bodyPr/>
          <a:lstStyle/>
          <a:p>
            <a:pPr>
              <a:spcBef>
                <a:spcPts val="1000"/>
              </a:spcBef>
            </a:pPr>
            <a:r>
              <a:rPr lang="en-US" sz="2000" b="1" dirty="0"/>
              <a:t>Dimensional analysis</a:t>
            </a:r>
            <a:r>
              <a:rPr lang="en-US" sz="2000" dirty="0"/>
              <a:t> is used to change units.</a:t>
            </a:r>
          </a:p>
          <a:p>
            <a:pPr>
              <a:spcBef>
                <a:spcPts val="1000"/>
              </a:spcBef>
            </a:pPr>
            <a:r>
              <a:rPr lang="en-US" sz="2000" dirty="0"/>
              <a:t>We apply </a:t>
            </a:r>
            <a:r>
              <a:rPr lang="en-US" sz="2000" b="1" dirty="0"/>
              <a:t>conversion factors</a:t>
            </a:r>
            <a:r>
              <a:rPr lang="en-US" sz="2000" dirty="0"/>
              <a:t> (e.g., 1 in = 2.54 cm), which are equalities.</a:t>
            </a:r>
          </a:p>
          <a:p>
            <a:pPr>
              <a:spcBef>
                <a:spcPts val="1000"/>
              </a:spcBef>
            </a:pPr>
            <a:r>
              <a:rPr lang="en-US" sz="2000" dirty="0"/>
              <a:t>We can set up a ratio of comparison for the </a:t>
            </a:r>
            <a:r>
              <a:rPr lang="en-US" sz="2000" dirty="0" smtClean="0"/>
              <a:t>equality:</a:t>
            </a:r>
          </a:p>
          <a:p>
            <a:pPr marL="0" indent="0" algn="ctr">
              <a:spcBef>
                <a:spcPts val="1000"/>
              </a:spcBef>
              <a:buNone/>
            </a:pPr>
            <a:r>
              <a:rPr lang="en-US" sz="2000" dirty="0" smtClean="0"/>
              <a:t>1 in./2.54 cm      </a:t>
            </a:r>
            <a:r>
              <a:rPr lang="en-US" sz="2000" b="1" dirty="0" smtClean="0"/>
              <a:t>or</a:t>
            </a:r>
            <a:r>
              <a:rPr lang="en-US" sz="2000" dirty="0" smtClean="0"/>
              <a:t>    2.54 cm/1 in. </a:t>
            </a:r>
          </a:p>
        </p:txBody>
      </p:sp>
      <p:sp>
        <p:nvSpPr>
          <p:cNvPr id="4" name="Content Placeholder 3"/>
          <p:cNvSpPr>
            <a:spLocks noGrp="1"/>
          </p:cNvSpPr>
          <p:nvPr>
            <p:ph idx="13"/>
          </p:nvPr>
        </p:nvSpPr>
        <p:spPr>
          <a:xfrm>
            <a:off x="457200" y="3810000"/>
            <a:ext cx="8229600" cy="1143000"/>
          </a:xfrm>
        </p:spPr>
        <p:txBody>
          <a:bodyPr/>
          <a:lstStyle/>
          <a:p>
            <a:pPr>
              <a:spcBef>
                <a:spcPts val="1200"/>
              </a:spcBef>
            </a:pPr>
            <a:r>
              <a:rPr lang="en-US" sz="2000" dirty="0"/>
              <a:t>We use the ratio </a:t>
            </a:r>
            <a:r>
              <a:rPr lang="en-US" sz="2000" dirty="0" smtClean="0"/>
              <a:t>which </a:t>
            </a:r>
            <a:r>
              <a:rPr lang="en-US" sz="2000" dirty="0"/>
              <a:t>allows us to change units (puts the units we have in the denominator to cancel).</a:t>
            </a:r>
          </a:p>
          <a:p>
            <a:pPr>
              <a:spcBef>
                <a:spcPts val="1200"/>
              </a:spcBef>
            </a:pPr>
            <a:r>
              <a:rPr lang="en-US" sz="2000" dirty="0"/>
              <a:t>We can use multiple conversions, as long as each one is an equality.</a:t>
            </a:r>
          </a:p>
        </p:txBody>
      </p:sp>
      <p:pic>
        <p:nvPicPr>
          <p:cNvPr id="6" name="Picture 5" descr="Given meters, use 1 centimeter divided by 10 to the negative second meters to find centimeters, then use 1 inch divided by 2.54 centimeters to find inch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25" y="5081821"/>
            <a:ext cx="6795150" cy="1208566"/>
          </a:xfrm>
          <a:prstGeom prst="rect">
            <a:avLst/>
          </a:prstGeom>
        </p:spPr>
      </p:pic>
    </p:spTree>
    <p:extLst>
      <p:ext uri="{BB962C8B-B14F-4D97-AF65-F5344CB8AC3E}">
        <p14:creationId xmlns:p14="http://schemas.microsoft.com/office/powerpoint/2010/main" val="108322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3"/>
          <a:srcRect/>
          <a:stretch>
            <a:fillRect/>
          </a:stretch>
        </p:blipFill>
        <p:spPr bwMode="auto">
          <a:xfrm>
            <a:off x="767157"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187865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latin typeface="Times New Roman" panose="02020603050405020304" pitchFamily="18" charset="0"/>
              </a:rPr>
              <a:t>States of Matter</a:t>
            </a:r>
            <a:endParaRPr lang="en-IN" dirty="0">
              <a:solidFill>
                <a:schemeClr val="bg2"/>
              </a:solidFill>
              <a:latin typeface="Times New Roman" panose="02020603050405020304" pitchFamily="18" charset="0"/>
            </a:endParaRPr>
          </a:p>
        </p:txBody>
      </p:sp>
      <p:sp>
        <p:nvSpPr>
          <p:cNvPr id="3" name="Content Placeholder 2"/>
          <p:cNvSpPr>
            <a:spLocks noGrp="1"/>
          </p:cNvSpPr>
          <p:nvPr>
            <p:ph idx="1"/>
          </p:nvPr>
        </p:nvSpPr>
        <p:spPr>
          <a:xfrm>
            <a:off x="457200" y="1600200"/>
            <a:ext cx="3429000" cy="4114800"/>
          </a:xfrm>
        </p:spPr>
        <p:txBody>
          <a:bodyPr/>
          <a:lstStyle/>
          <a:p>
            <a:pPr>
              <a:buFont typeface="Arial"/>
              <a:buChar char="•"/>
            </a:pPr>
            <a:r>
              <a:rPr lang="en-US" sz="2600" dirty="0"/>
              <a:t>The three states of matter are</a:t>
            </a:r>
          </a:p>
          <a:p>
            <a:pPr marL="914400" lvl="1" indent="-514350">
              <a:buFontTx/>
              <a:buAutoNum type="arabicParenR"/>
            </a:pPr>
            <a:r>
              <a:rPr lang="en-US" sz="2600" b="1" dirty="0"/>
              <a:t>solid.</a:t>
            </a:r>
          </a:p>
          <a:p>
            <a:pPr marL="914400" lvl="1" indent="-514350">
              <a:buFontTx/>
              <a:buAutoNum type="arabicParenR"/>
            </a:pPr>
            <a:r>
              <a:rPr lang="en-US" sz="2600" b="1" dirty="0"/>
              <a:t>liquid</a:t>
            </a:r>
            <a:r>
              <a:rPr lang="en-US" sz="2600" b="1" dirty="0" smtClean="0"/>
              <a:t>.</a:t>
            </a:r>
          </a:p>
          <a:p>
            <a:pPr marL="914400" lvl="1" indent="-514350">
              <a:buFontTx/>
              <a:buAutoNum type="arabicParenR"/>
            </a:pPr>
            <a:r>
              <a:rPr lang="en-US" sz="2600" b="1" dirty="0" smtClean="0"/>
              <a:t>gas.</a:t>
            </a:r>
          </a:p>
          <a:p>
            <a:pPr>
              <a:buFont typeface="Arial"/>
              <a:buChar char="•"/>
            </a:pPr>
            <a:r>
              <a:rPr lang="en-US" sz="2600" dirty="0" smtClean="0"/>
              <a:t>In </a:t>
            </a:r>
            <a:r>
              <a:rPr lang="en-US" sz="2600" dirty="0"/>
              <a:t>this figure, those states are </a:t>
            </a:r>
            <a:r>
              <a:rPr lang="en-US" sz="2600" b="1" dirty="0"/>
              <a:t>ice</a:t>
            </a:r>
            <a:r>
              <a:rPr lang="en-US" sz="2600" dirty="0"/>
              <a:t>, </a:t>
            </a:r>
            <a:r>
              <a:rPr lang="en-US" sz="2600" b="1" dirty="0"/>
              <a:t>liquid water</a:t>
            </a:r>
            <a:r>
              <a:rPr lang="en-US" sz="2600" dirty="0"/>
              <a:t>, and </a:t>
            </a:r>
            <a:r>
              <a:rPr lang="en-US" sz="2600" b="1" dirty="0"/>
              <a:t>water vapor</a:t>
            </a:r>
            <a:r>
              <a:rPr lang="en-US" sz="2600" dirty="0"/>
              <a:t>.</a:t>
            </a:r>
          </a:p>
        </p:txBody>
      </p:sp>
      <p:pic>
        <p:nvPicPr>
          <p:cNvPr id="4" name="Picture 3" descr="A diagram shows the electrolysis, splitting, of water into oxygen and hydrogen gasses. A photograph shows inverted test tubes in a beaker of water, connected to a battery. Water, H 2 O, is split into oxygen gas, O 2, in one test tube and hydrogen gas, H 2, in the other, causing both tubes to bubble. There is about twice the volume of hydrogen gas as compared to oxygen g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721" y="1717658"/>
            <a:ext cx="4024679" cy="4454542"/>
          </a:xfrm>
          <a:prstGeom prst="rect">
            <a:avLst/>
          </a:prstGeom>
        </p:spPr>
      </p:pic>
    </p:spTree>
    <p:extLst>
      <p:ext uri="{BB962C8B-B14F-4D97-AF65-F5344CB8AC3E}">
        <p14:creationId xmlns:p14="http://schemas.microsoft.com/office/powerpoint/2010/main" val="110026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Classification of </a:t>
            </a:r>
            <a:r>
              <a:rPr lang="en-US" dirty="0" smtClean="0">
                <a:latin typeface="Times New Roman" panose="02020603050405020304" pitchFamily="18" charset="0"/>
              </a:rPr>
              <a:t>Matter Based </a:t>
            </a:r>
            <a:r>
              <a:rPr lang="en-US" dirty="0">
                <a:latin typeface="Times New Roman" panose="02020603050405020304" pitchFamily="18" charset="0"/>
              </a:rPr>
              <a:t>on </a:t>
            </a:r>
            <a:r>
              <a:rPr lang="en-US" dirty="0" smtClean="0">
                <a:latin typeface="Times New Roman" panose="02020603050405020304" pitchFamily="18" charset="0"/>
              </a:rPr>
              <a:t>Composition </a:t>
            </a:r>
            <a:r>
              <a:rPr lang="en-US" sz="2000" b="0" dirty="0" smtClean="0">
                <a:latin typeface="Times New Roman" panose="02020603050405020304" pitchFamily="18" charset="0"/>
              </a:rPr>
              <a:t>(1 of 2)</a:t>
            </a:r>
            <a:endParaRPr lang="en-IN" sz="2000" b="0" dirty="0">
              <a:latin typeface="Times New Roman" panose="02020603050405020304" pitchFamily="18" charset="0"/>
            </a:endParaRPr>
          </a:p>
        </p:txBody>
      </p:sp>
      <p:sp>
        <p:nvSpPr>
          <p:cNvPr id="3" name="Content Placeholder 2"/>
          <p:cNvSpPr>
            <a:spLocks noGrp="1"/>
          </p:cNvSpPr>
          <p:nvPr>
            <p:ph idx="1"/>
          </p:nvPr>
        </p:nvSpPr>
        <p:spPr>
          <a:xfrm>
            <a:off x="457200" y="1600200"/>
            <a:ext cx="3200400" cy="4648200"/>
          </a:xfrm>
        </p:spPr>
        <p:txBody>
          <a:bodyPr/>
          <a:lstStyle/>
          <a:p>
            <a:pPr marL="255600" indent="-255600">
              <a:buClr>
                <a:schemeClr val="bg2"/>
              </a:buClr>
              <a:buFont typeface="Arial"/>
              <a:buChar char="•"/>
            </a:pPr>
            <a:r>
              <a:rPr lang="en-US" sz="2600" dirty="0"/>
              <a:t>If you follow this scheme, you can determine how to classify any type of matter. </a:t>
            </a:r>
          </a:p>
          <a:p>
            <a:pPr marL="740664" indent="-283464">
              <a:spcBef>
                <a:spcPts val="600"/>
              </a:spcBef>
              <a:buClr>
                <a:schemeClr val="bg2"/>
              </a:buClr>
              <a:buFont typeface="Lucida Grande"/>
              <a:buChar char="–"/>
            </a:pPr>
            <a:r>
              <a:rPr lang="en-US" sz="2600" dirty="0"/>
              <a:t>Homogeneous mixture</a:t>
            </a:r>
          </a:p>
          <a:p>
            <a:pPr marL="740664" indent="-283464">
              <a:spcBef>
                <a:spcPts val="600"/>
              </a:spcBef>
              <a:buClr>
                <a:schemeClr val="bg2"/>
              </a:buClr>
              <a:buFont typeface="Lucida Grande"/>
              <a:buChar char="–"/>
            </a:pPr>
            <a:r>
              <a:rPr lang="en-US" sz="2600" dirty="0"/>
              <a:t>Heterogeneous mixture</a:t>
            </a:r>
          </a:p>
          <a:p>
            <a:pPr marL="740664" indent="-283464">
              <a:spcBef>
                <a:spcPts val="600"/>
              </a:spcBef>
              <a:buClr>
                <a:schemeClr val="bg2"/>
              </a:buClr>
              <a:buFont typeface="Lucida Grande"/>
              <a:buChar char="–"/>
            </a:pPr>
            <a:r>
              <a:rPr lang="en-US" sz="2600" dirty="0"/>
              <a:t>Element</a:t>
            </a:r>
          </a:p>
          <a:p>
            <a:pPr marL="740664" indent="-283464">
              <a:spcBef>
                <a:spcPts val="600"/>
              </a:spcBef>
              <a:buClr>
                <a:schemeClr val="bg2"/>
              </a:buClr>
              <a:buFont typeface="Lucida Grande"/>
              <a:buChar char="–"/>
            </a:pPr>
            <a:r>
              <a:rPr lang="en-US" sz="2600" dirty="0"/>
              <a:t>Compound</a:t>
            </a:r>
          </a:p>
        </p:txBody>
      </p:sp>
      <p:pic>
        <p:nvPicPr>
          <p:cNvPr id="4" name="Picture 3" descr="A flow chart for classifying matter as a mixture, element or compound. The flow chart is described in a list as follows. Matter: Is it uniform throughout? If no: heterogeneous mixture. If yes: Homogenous. Does it have a variable composition? If yes: Homogenous mixture, solution. If no: Pure substance. Does it contain more than one kind of atom? If yes: Compound. If no: Ele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676400"/>
            <a:ext cx="4539856" cy="3565100"/>
          </a:xfrm>
          <a:prstGeom prst="rect">
            <a:avLst/>
          </a:prstGeom>
        </p:spPr>
      </p:pic>
    </p:spTree>
    <p:extLst>
      <p:ext uri="{BB962C8B-B14F-4D97-AF65-F5344CB8AC3E}">
        <p14:creationId xmlns:p14="http://schemas.microsoft.com/office/powerpoint/2010/main" val="92633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Classification of Matter—Substances</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8229600" cy="4572000"/>
          </a:xfrm>
        </p:spPr>
        <p:txBody>
          <a:bodyPr/>
          <a:lstStyle/>
          <a:p>
            <a:pPr>
              <a:buFont typeface="Arial"/>
              <a:buChar char="•"/>
            </a:pPr>
            <a:r>
              <a:rPr lang="en-US" sz="2600" dirty="0"/>
              <a:t>A </a:t>
            </a:r>
            <a:r>
              <a:rPr lang="en-US" sz="2600" b="1" dirty="0"/>
              <a:t>substance</a:t>
            </a:r>
            <a:r>
              <a:rPr lang="en-US" sz="2600" dirty="0"/>
              <a:t> has distinct properties and a composition that does not vary from sample to sample.</a:t>
            </a:r>
          </a:p>
          <a:p>
            <a:pPr>
              <a:buFont typeface="Arial"/>
              <a:buChar char="•"/>
            </a:pPr>
            <a:r>
              <a:rPr lang="en-US" sz="2600" dirty="0"/>
              <a:t>The two types of substances are </a:t>
            </a:r>
            <a:r>
              <a:rPr lang="en-US" sz="2600" b="1" dirty="0"/>
              <a:t>elements</a:t>
            </a:r>
            <a:r>
              <a:rPr lang="en-US" sz="2600" dirty="0"/>
              <a:t> and </a:t>
            </a:r>
            <a:r>
              <a:rPr lang="en-US" sz="2600" b="1" dirty="0"/>
              <a:t>compounds</a:t>
            </a:r>
            <a:r>
              <a:rPr lang="en-US" sz="2600" dirty="0"/>
              <a:t>.</a:t>
            </a:r>
          </a:p>
          <a:p>
            <a:pPr marL="740664" indent="-283464">
              <a:spcBef>
                <a:spcPts val="600"/>
              </a:spcBef>
              <a:buFont typeface="Lucida Grande"/>
              <a:buChar char="–"/>
            </a:pPr>
            <a:r>
              <a:rPr lang="en-US" sz="2600" dirty="0"/>
              <a:t>An </a:t>
            </a:r>
            <a:r>
              <a:rPr lang="en-US" sz="2600" b="1" dirty="0"/>
              <a:t>element </a:t>
            </a:r>
            <a:r>
              <a:rPr lang="en-US" sz="2600" dirty="0"/>
              <a:t>is a substance which can </a:t>
            </a:r>
            <a:r>
              <a:rPr lang="en-US" sz="2600" b="1" dirty="0"/>
              <a:t>not</a:t>
            </a:r>
            <a:r>
              <a:rPr lang="en-US" sz="2600" dirty="0"/>
              <a:t> be decomposed to simpler substances.</a:t>
            </a:r>
          </a:p>
          <a:p>
            <a:pPr marL="740664" indent="-283464">
              <a:spcBef>
                <a:spcPts val="600"/>
              </a:spcBef>
              <a:buFont typeface="Lucida Grande"/>
              <a:buChar char="–"/>
            </a:pPr>
            <a:r>
              <a:rPr lang="en-US" sz="2600" dirty="0"/>
              <a:t>A </a:t>
            </a:r>
            <a:r>
              <a:rPr lang="en-US" sz="2600" b="1" dirty="0"/>
              <a:t>compound</a:t>
            </a:r>
            <a:r>
              <a:rPr lang="en-US" sz="2600" dirty="0"/>
              <a:t> is a substance which </a:t>
            </a:r>
            <a:r>
              <a:rPr lang="en-US" sz="2600" b="1" dirty="0"/>
              <a:t>can</a:t>
            </a:r>
            <a:r>
              <a:rPr lang="en-US" sz="2600" dirty="0"/>
              <a:t> be decomposed to simpler substances because it is made up of more than one element.</a:t>
            </a:r>
          </a:p>
        </p:txBody>
      </p:sp>
    </p:spTree>
    <p:extLst>
      <p:ext uri="{BB962C8B-B14F-4D97-AF65-F5344CB8AC3E}">
        <p14:creationId xmlns:p14="http://schemas.microsoft.com/office/powerpoint/2010/main" val="219920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Classification of Matter Based </a:t>
            </a:r>
            <a:r>
              <a:rPr lang="en-US" dirty="0" smtClean="0">
                <a:latin typeface="Times New Roman" panose="02020603050405020304" pitchFamily="18" charset="0"/>
              </a:rPr>
              <a:t>on Composition </a:t>
            </a:r>
            <a:r>
              <a:rPr lang="en-US" sz="2000" b="0" dirty="0" smtClean="0">
                <a:latin typeface="Times New Roman" panose="02020603050405020304" pitchFamily="18" charset="0"/>
              </a:rPr>
              <a:t>(2 </a:t>
            </a:r>
            <a:r>
              <a:rPr lang="en-US" sz="2000" b="0" dirty="0">
                <a:latin typeface="Times New Roman" panose="02020603050405020304" pitchFamily="18" charset="0"/>
              </a:rPr>
              <a:t>of 2)</a:t>
            </a:r>
            <a:endParaRPr lang="en-IN" sz="2000" dirty="0">
              <a:latin typeface="Times New Roman" panose="02020603050405020304" pitchFamily="18" charset="0"/>
            </a:endParaRPr>
          </a:p>
        </p:txBody>
      </p:sp>
      <p:sp>
        <p:nvSpPr>
          <p:cNvPr id="4" name="Content Placeholder 3"/>
          <p:cNvSpPr>
            <a:spLocks noGrp="1"/>
          </p:cNvSpPr>
          <p:nvPr>
            <p:ph idx="1"/>
          </p:nvPr>
        </p:nvSpPr>
        <p:spPr>
          <a:xfrm>
            <a:off x="457200" y="1600199"/>
            <a:ext cx="3886200" cy="4525963"/>
          </a:xfrm>
        </p:spPr>
        <p:txBody>
          <a:bodyPr/>
          <a:lstStyle/>
          <a:p>
            <a:r>
              <a:rPr lang="en-US" sz="2600" b="1" dirty="0"/>
              <a:t>Atoms</a:t>
            </a:r>
            <a:r>
              <a:rPr lang="en-US" sz="2600" dirty="0"/>
              <a:t> are the building blocks of matter.</a:t>
            </a:r>
          </a:p>
          <a:p>
            <a:r>
              <a:rPr lang="en-US" sz="2600" dirty="0"/>
              <a:t>Each </a:t>
            </a:r>
            <a:r>
              <a:rPr lang="en-US" sz="2600" b="1" dirty="0"/>
              <a:t>element</a:t>
            </a:r>
            <a:r>
              <a:rPr lang="en-US" sz="2600" dirty="0"/>
              <a:t> is made of a unique kind of atom, but can be made of more than one atom of that kind.</a:t>
            </a:r>
          </a:p>
          <a:p>
            <a:r>
              <a:rPr lang="en-US" sz="2600" dirty="0"/>
              <a:t>A </a:t>
            </a:r>
            <a:r>
              <a:rPr lang="en-US" sz="2600" b="1" dirty="0"/>
              <a:t>compound</a:t>
            </a:r>
            <a:r>
              <a:rPr lang="en-US" sz="2600" dirty="0"/>
              <a:t> is made of atoms from two or more different elements.</a:t>
            </a:r>
          </a:p>
        </p:txBody>
      </p:sp>
      <p:pic>
        <p:nvPicPr>
          <p:cNvPr id="6" name="Picture 5" descr="Space-filling models represent atoms as spheres of various colors and sizes. Fused spheres show atoms bonded in molecules. &#10;Oxygen consists of two fused oxygen atoms. Water is an oxygen fused to two smaller hydrogen atoms in a V shape. Carbon dioxide is a linear molecule consisting of two oxygen atoms fused to either side of a carbon atom. Ethanol is two fused carbon atoms, with each fused to smaller hydrogen atoms. One carbon is also fused to oxygen, which is also fused to hydrogen. Ethylene glycol is an oxygen fused to a carbon, which is fused to another carbon, which is fused to another oxygen, forming a zigzag shape. The carbons and oxygens are also fused to hydrogen. Aspirin is the most complex molecule shown, consisting of a ring of six carbons. Four are fused to hydrogen, one is fused to oxygen, and one is fused to another carbon outside the ring. The oxygen is fused to a carbon that is fused to an oxygen and another carbon with two hydrogens, and the carbon is fused to two oxygens, one of which is fused to hydrogen.&#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889" y="1678565"/>
            <a:ext cx="3930066" cy="2512435"/>
          </a:xfrm>
          <a:prstGeom prst="rect">
            <a:avLst/>
          </a:prstGeom>
        </p:spPr>
      </p:pic>
      <p:sp>
        <p:nvSpPr>
          <p:cNvPr id="5" name="Content Placeholder 4"/>
          <p:cNvSpPr>
            <a:spLocks noGrp="1"/>
          </p:cNvSpPr>
          <p:nvPr>
            <p:ph idx="13"/>
          </p:nvPr>
        </p:nvSpPr>
        <p:spPr>
          <a:xfrm>
            <a:off x="4692889" y="4495800"/>
            <a:ext cx="3993911" cy="1752600"/>
          </a:xfrm>
        </p:spPr>
        <p:txBody>
          <a:bodyPr/>
          <a:lstStyle/>
          <a:p>
            <a:pPr marL="0" indent="0">
              <a:buNone/>
            </a:pPr>
            <a:r>
              <a:rPr lang="en-US" sz="1800" dirty="0"/>
              <a:t>Note: Balls of different colors are used to represent atoms of different elements. Attached balls represent connections between atoms that are seen in nature. These groups of atoms are called </a:t>
            </a:r>
            <a:r>
              <a:rPr lang="en-US" sz="1800" b="1" dirty="0"/>
              <a:t>molecules</a:t>
            </a:r>
            <a:r>
              <a:rPr lang="en-US" sz="1800" dirty="0"/>
              <a:t>.</a:t>
            </a:r>
          </a:p>
        </p:txBody>
      </p:sp>
    </p:spTree>
    <p:extLst>
      <p:ext uri="{BB962C8B-B14F-4D97-AF65-F5344CB8AC3E}">
        <p14:creationId xmlns:p14="http://schemas.microsoft.com/office/powerpoint/2010/main" val="169774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Elements and Composition</a:t>
            </a:r>
            <a:endParaRPr lang="en-IN" dirty="0">
              <a:latin typeface="Times New Roman" panose="02020603050405020304" pitchFamily="18" charset="0"/>
            </a:endParaRPr>
          </a:p>
        </p:txBody>
      </p:sp>
      <p:sp>
        <p:nvSpPr>
          <p:cNvPr id="3" name="Content Placeholder 2"/>
          <p:cNvSpPr>
            <a:spLocks noGrp="1"/>
          </p:cNvSpPr>
          <p:nvPr>
            <p:ph idx="1"/>
          </p:nvPr>
        </p:nvSpPr>
        <p:spPr>
          <a:xfrm>
            <a:off x="457200" y="1600200"/>
            <a:ext cx="4419600" cy="4648200"/>
          </a:xfrm>
        </p:spPr>
        <p:txBody>
          <a:bodyPr/>
          <a:lstStyle/>
          <a:p>
            <a:r>
              <a:rPr lang="en-US" sz="2600" dirty="0"/>
              <a:t>There are currently 118 named elements.</a:t>
            </a:r>
          </a:p>
          <a:p>
            <a:r>
              <a:rPr lang="en-US" sz="2600" dirty="0"/>
              <a:t>Only five elements make up 90% of the Earth’s crust by mass.</a:t>
            </a:r>
          </a:p>
          <a:p>
            <a:r>
              <a:rPr lang="en-US" sz="2600" dirty="0"/>
              <a:t>Only three elements make up 90% of the human body by mass!</a:t>
            </a:r>
          </a:p>
          <a:p>
            <a:r>
              <a:rPr lang="en-US" sz="2600" dirty="0"/>
              <a:t>Note the importance of oxygen!</a:t>
            </a:r>
          </a:p>
        </p:txBody>
      </p:sp>
      <p:pic>
        <p:nvPicPr>
          <p:cNvPr id="4" name="Picture 3" descr="Two pie charts show relative abundance of elements in the Earth’s crust and in the human body. The most abundant element in both is oxygen. The pie charts are described in the following lists. Pie chart 1, titled Earth’s crust. The following list provides the Element, Percent for the data. Item 1. Oxygen, 49.5. Item 2. Silicon, 25.7. Item 3. Other, 9.2. Item 4. Aluminum 7.5. Item 5. Iron, 4.7. Item 6. Calcium, 3.4. Pie chart 2 titled, Human Body. The following list provides the Element, Percent for the data. Item 1. Oxygen, 65. Item 2. Carbon, 18. Item 3. Hydrogen, 10. Item 4. Oth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7978" y="1721486"/>
            <a:ext cx="2780124" cy="4222114"/>
          </a:xfrm>
          <a:prstGeom prst="rect">
            <a:avLst/>
          </a:prstGeom>
        </p:spPr>
      </p:pic>
    </p:spTree>
    <p:extLst>
      <p:ext uri="{BB962C8B-B14F-4D97-AF65-F5344CB8AC3E}">
        <p14:creationId xmlns:p14="http://schemas.microsoft.com/office/powerpoint/2010/main" val="136089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themeOverride>
</file>

<file path=ppt/theme/themeOverride2.xml><?xml version="1.0" encoding="utf-8"?>
<a:themeOverride xmlns:a="http://schemas.openxmlformats.org/drawingml/2006/main">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Horizon</Template>
  <TotalTime>13014</TotalTime>
  <Words>2294</Words>
  <Application>Microsoft Office PowerPoint</Application>
  <PresentationFormat>On-screen Show (4:3)</PresentationFormat>
  <Paragraphs>308</Paragraphs>
  <Slides>47</Slides>
  <Notes>2</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61" baseType="lpstr">
      <vt:lpstr>SimSun</vt:lpstr>
      <vt:lpstr>Arial</vt:lpstr>
      <vt:lpstr>Calibri</vt:lpstr>
      <vt:lpstr>Calibri Light</vt:lpstr>
      <vt:lpstr>Cambria</vt:lpstr>
      <vt:lpstr>Lucida Grande</vt:lpstr>
      <vt:lpstr>Symbol</vt:lpstr>
      <vt:lpstr>Tahoma</vt:lpstr>
      <vt:lpstr>Times New Roman</vt:lpstr>
      <vt:lpstr>Verdana</vt:lpstr>
      <vt:lpstr>Wingdings</vt:lpstr>
      <vt:lpstr>508 Lecture</vt:lpstr>
      <vt:lpstr>Custom Design</vt:lpstr>
      <vt:lpstr>Equation</vt:lpstr>
      <vt:lpstr>Chemistry: The Central Science</vt:lpstr>
      <vt:lpstr>Chemistry</vt:lpstr>
      <vt:lpstr>Matter</vt:lpstr>
      <vt:lpstr>Methods of Classification</vt:lpstr>
      <vt:lpstr>States of Matter</vt:lpstr>
      <vt:lpstr>Classification of Matter Based on Composition (1 of 2)</vt:lpstr>
      <vt:lpstr>Classification of Matter—Substances</vt:lpstr>
      <vt:lpstr>Classification of Matter Based on Composition (2 of 2)</vt:lpstr>
      <vt:lpstr>Elements and Composition</vt:lpstr>
      <vt:lpstr>Representing Elements</vt:lpstr>
      <vt:lpstr>Compounds and Composition</vt:lpstr>
      <vt:lpstr>Classification of Matter—Mixtures</vt:lpstr>
      <vt:lpstr>Two Types of Properties</vt:lpstr>
      <vt:lpstr>Physical Properties</vt:lpstr>
      <vt:lpstr>Chemical Properties</vt:lpstr>
      <vt:lpstr>Types of Properties</vt:lpstr>
      <vt:lpstr>Types of Changes</vt:lpstr>
      <vt:lpstr>Changes in State of Matter</vt:lpstr>
      <vt:lpstr>Chemical Reactions (Chemical Change)</vt:lpstr>
      <vt:lpstr>Separating Mixtures</vt:lpstr>
      <vt:lpstr>Filtration</vt:lpstr>
      <vt:lpstr>Distillation</vt:lpstr>
      <vt:lpstr>Chromatography</vt:lpstr>
      <vt:lpstr>Energy (1 of 2)</vt:lpstr>
      <vt:lpstr>Two Fundamental Forms of Energy</vt:lpstr>
      <vt:lpstr>Numbers and Chemistry</vt:lpstr>
      <vt:lpstr>Units of Measurements—SI Units</vt:lpstr>
      <vt:lpstr>Units of Measurement—Metric System</vt:lpstr>
      <vt:lpstr>Units of Measurement—Metric System Prefixes (1 of 3)</vt:lpstr>
      <vt:lpstr>Units of Measurement—Metric System Prefixes (2 of 3)</vt:lpstr>
      <vt:lpstr>Units of Measurement—Metric System Prefixes (3 of 3)</vt:lpstr>
      <vt:lpstr>Mass and Length</vt:lpstr>
      <vt:lpstr>Volume</vt:lpstr>
      <vt:lpstr>Glassware for Measuring Volume</vt:lpstr>
      <vt:lpstr>Temperature (1 of 3)</vt:lpstr>
      <vt:lpstr>Temperature (2 of 3)</vt:lpstr>
      <vt:lpstr>Temperature (3 of 3)</vt:lpstr>
      <vt:lpstr>Energy (2 of 2)</vt:lpstr>
      <vt:lpstr>Density</vt:lpstr>
      <vt:lpstr>Numbers Encountered in Science</vt:lpstr>
      <vt:lpstr>Uncertainty in Measurements</vt:lpstr>
      <vt:lpstr>Accuracy versus Precision</vt:lpstr>
      <vt:lpstr>Significant Figures (1 of 2)</vt:lpstr>
      <vt:lpstr>Significant Figures (2 of 2)</vt:lpstr>
      <vt:lpstr>Significant Figures in Calculations</vt:lpstr>
      <vt:lpstr>Dimensional Analysis</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The Central Science, 14e</dc:title>
  <dc:subject>Chemistry</dc:subject>
  <dc:creator>Brown/Lemay/Bursten/Murphy/Woodward/Stoltzfus</dc:creator>
  <cp:keywords>Chemistry</cp:keywords>
  <cp:lastModifiedBy>asma.akhter</cp:lastModifiedBy>
  <cp:revision>4852</cp:revision>
  <dcterms:created xsi:type="dcterms:W3CDTF">2014-07-14T20:04:21Z</dcterms:created>
  <dcterms:modified xsi:type="dcterms:W3CDTF">2019-06-03T23:03:40Z</dcterms:modified>
</cp:coreProperties>
</file>