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47"/>
  </p:notesMasterIdLst>
  <p:handoutMasterIdLst>
    <p:handoutMasterId r:id="rId48"/>
  </p:handoutMasterIdLst>
  <p:sldIdLst>
    <p:sldId id="377"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8" r:id="rId21"/>
    <p:sldId id="419" r:id="rId22"/>
    <p:sldId id="420" r:id="rId23"/>
    <p:sldId id="421" r:id="rId24"/>
    <p:sldId id="422" r:id="rId25"/>
    <p:sldId id="423" r:id="rId26"/>
    <p:sldId id="424" r:id="rId27"/>
    <p:sldId id="425" r:id="rId28"/>
    <p:sldId id="426" r:id="rId29"/>
    <p:sldId id="427" r:id="rId30"/>
    <p:sldId id="428" r:id="rId31"/>
    <p:sldId id="429" r:id="rId32"/>
    <p:sldId id="430" r:id="rId33"/>
    <p:sldId id="431" r:id="rId34"/>
    <p:sldId id="432" r:id="rId35"/>
    <p:sldId id="433" r:id="rId36"/>
    <p:sldId id="434" r:id="rId37"/>
    <p:sldId id="435" r:id="rId38"/>
    <p:sldId id="436" r:id="rId39"/>
    <p:sldId id="437" r:id="rId40"/>
    <p:sldId id="438" r:id="rId41"/>
    <p:sldId id="439" r:id="rId42"/>
    <p:sldId id="440" r:id="rId43"/>
    <p:sldId id="441" r:id="rId44"/>
    <p:sldId id="442" r:id="rId45"/>
    <p:sldId id="44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ext uri="{19B8F6BF-5375-455C-9EA6-DF929625EA0E}">
        <p15:presenceInfo xmlns:p15="http://schemas.microsoft.com/office/powerpoint/2012/main" userId="S-1-5-21-617317731-1927854996-104450171-119495" providerId="AD"/>
      </p:ext>
    </p:extLst>
  </p:cmAuthor>
  <p:cmAuthor id="2" name="R, Nithiyanandhan" initials="RN" lastIdx="1" clrIdx="1">
    <p:extLst>
      <p:ext uri="{19B8F6BF-5375-455C-9EA6-DF929625EA0E}">
        <p15:presenceInfo xmlns:p15="http://schemas.microsoft.com/office/powerpoint/2012/main" userId="R, Nithiyanand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44" autoAdjust="0"/>
    <p:restoredTop sz="86443" autoAdjust="0"/>
  </p:normalViewPr>
  <p:slideViewPr>
    <p:cSldViewPr>
      <p:cViewPr varScale="1">
        <p:scale>
          <a:sx n="99" d="100"/>
          <a:sy n="99" d="100"/>
        </p:scale>
        <p:origin x="1614" y="90"/>
      </p:cViewPr>
      <p:guideLst>
        <p:guide orient="horz" pos="2160"/>
        <p:guide pos="2880"/>
      </p:guideLst>
    </p:cSldViewPr>
  </p:slideViewPr>
  <p:outlineViewPr>
    <p:cViewPr>
      <p:scale>
        <a:sx n="66" d="100"/>
        <a:sy n="66" d="100"/>
      </p:scale>
      <p:origin x="0" y="-3895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6/5/2019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a:t>
            </a:r>
            <a:r>
              <a:rPr lang="en-IN" dirty="0" err="1" smtClean="0"/>
              <a:t>MathType</a:t>
            </a:r>
            <a:r>
              <a:rPr lang="en-IN" dirty="0" smtClean="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smtClean="0"/>
              <a:t>3) NVDA Reader (free versions available)</a:t>
            </a: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44</a:t>
            </a:fld>
            <a:endParaRPr lang="en-US"/>
          </a:p>
        </p:txBody>
      </p:sp>
    </p:spTree>
    <p:extLst>
      <p:ext uri="{BB962C8B-B14F-4D97-AF65-F5344CB8AC3E}">
        <p14:creationId xmlns:p14="http://schemas.microsoft.com/office/powerpoint/2010/main" val="4147514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86454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level1</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4"/>
          </p:nvPr>
        </p:nvSpPr>
        <p:spPr>
          <a:xfrm>
            <a:off x="457200" y="35814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hasCustomPrompt="1"/>
          </p:nvPr>
        </p:nvSpPr>
        <p:spPr>
          <a:xfrm>
            <a:off x="457200" y="2514600"/>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Second2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15"/>
          </p:nvPr>
        </p:nvSpPr>
        <p:spPr>
          <a:xfrm>
            <a:off x="457200" y="4572000"/>
            <a:ext cx="8229600" cy="7362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 name="Content Placeholder 9"/>
          <p:cNvSpPr>
            <a:spLocks noGrp="1"/>
          </p:cNvSpPr>
          <p:nvPr>
            <p:ph sz="quarter" idx="16"/>
          </p:nvPr>
        </p:nvSpPr>
        <p:spPr>
          <a:xfrm>
            <a:off x="457200" y="5410200"/>
            <a:ext cx="8229600" cy="6858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6693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6/5/2019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b="0"/>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60979350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05-06-2019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176694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05-06-2019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365791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47A785-18BF-4013-A851-BFF89FE70027}" type="datetimeFigureOut">
              <a:rPr lang="en-IN" smtClean="0"/>
              <a:t>05-06-2019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683164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A47A785-18BF-4013-A851-BFF89FE70027}" type="datetimeFigureOut">
              <a:rPr lang="en-IN" smtClean="0"/>
              <a:t>05-06-2019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00345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A47A785-18BF-4013-A851-BFF89FE70027}" type="datetimeFigureOut">
              <a:rPr lang="en-IN" smtClean="0"/>
              <a:t>05-06-2019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79754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05-06-2019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97489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7A785-18BF-4013-A851-BFF89FE70027}" type="datetimeFigureOut">
              <a:rPr lang="en-IN" smtClean="0"/>
              <a:t>05-06-2019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360767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05-06-2019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3599385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05-06-2019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499199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05-06-2019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498499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05-06-2019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567805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05-06-2019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53650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571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Content Placeholder 11"/>
          <p:cNvSpPr>
            <a:spLocks noGrp="1"/>
          </p:cNvSpPr>
          <p:nvPr>
            <p:ph sz="quarter" idx="13"/>
          </p:nvPr>
        </p:nvSpPr>
        <p:spPr>
          <a:xfrm>
            <a:off x="457200" y="2277522"/>
            <a:ext cx="8229600" cy="46567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4" name="Content Placeholder 13"/>
          <p:cNvSpPr>
            <a:spLocks noGrp="1"/>
          </p:cNvSpPr>
          <p:nvPr>
            <p:ph sz="quarter" idx="14"/>
          </p:nvPr>
        </p:nvSpPr>
        <p:spPr>
          <a:xfrm>
            <a:off x="457200" y="2886814"/>
            <a:ext cx="8229600" cy="542186"/>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6" name="Content Placeholder 15"/>
          <p:cNvSpPr>
            <a:spLocks noGrp="1"/>
          </p:cNvSpPr>
          <p:nvPr>
            <p:ph sz="quarter" idx="15"/>
          </p:nvPr>
        </p:nvSpPr>
        <p:spPr>
          <a:xfrm>
            <a:off x="457200" y="3513666"/>
            <a:ext cx="8229600" cy="4487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8" name="Content Placeholder 17"/>
          <p:cNvSpPr>
            <a:spLocks noGrp="1"/>
          </p:cNvSpPr>
          <p:nvPr>
            <p:ph sz="quarter" idx="16"/>
          </p:nvPr>
        </p:nvSpPr>
        <p:spPr>
          <a:xfrm>
            <a:off x="457200" y="4114797"/>
            <a:ext cx="8229600" cy="60960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114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735590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4"/>
          </p:nvPr>
        </p:nvSpPr>
        <p:spPr>
          <a:xfrm>
            <a:off x="457200" y="4800600"/>
            <a:ext cx="8229600" cy="1524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0480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373014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6/5/2019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77" r:id="rId7"/>
    <p:sldLayoutId id="2147483660" r:id="rId8"/>
    <p:sldLayoutId id="2147483661" r:id="rId9"/>
    <p:sldLayoutId id="2147483662" r:id="rId10"/>
    <p:sldLayoutId id="2147483676" r:id="rId11"/>
    <p:sldLayoutId id="2147483651" r:id="rId12"/>
    <p:sldLayoutId id="2147483654" r:id="rId13"/>
    <p:sldLayoutId id="2147483655" r:id="rId14"/>
    <p:sldLayoutId id="2147483678" r:id="rId1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7A785-18BF-4013-A851-BFF89FE70027}" type="datetimeFigureOut">
              <a:rPr lang="en-IN" smtClean="0"/>
              <a:t>05-06-2019</a:t>
            </a:fld>
            <a:endParaRPr lang="en-IN"/>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45F62-B843-4DDE-BA76-657E37F1C421}" type="slidenum">
              <a:rPr lang="en-IN" smtClean="0"/>
              <a:t>‹#›</a:t>
            </a:fld>
            <a:endParaRPr lang="en-IN"/>
          </a:p>
        </p:txBody>
      </p:sp>
    </p:spTree>
    <p:extLst>
      <p:ext uri="{BB962C8B-B14F-4D97-AF65-F5344CB8AC3E}">
        <p14:creationId xmlns:p14="http://schemas.microsoft.com/office/powerpoint/2010/main" val="338419598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8.jpg"/><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9.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0.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1.xml"/><Relationship Id="rId1" Type="http://schemas.openxmlformats.org/officeDocument/2006/relationships/vmlDrawing" Target="../drawings/vmlDrawing8.vml"/><Relationship Id="rId5" Type="http://schemas.openxmlformats.org/officeDocument/2006/relationships/image" Target="../media/image22.jpg"/><Relationship Id="rId4" Type="http://schemas.openxmlformats.org/officeDocument/2006/relationships/image" Target="../media/image21.wm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8.xml"/><Relationship Id="rId1" Type="http://schemas.openxmlformats.org/officeDocument/2006/relationships/vmlDrawing" Target="../drawings/vmlDrawing9.vml"/><Relationship Id="rId5" Type="http://schemas.openxmlformats.org/officeDocument/2006/relationships/image" Target="../media/image25.wmf"/><Relationship Id="rId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9.wmf"/><Relationship Id="rId5" Type="http://schemas.openxmlformats.org/officeDocument/2006/relationships/oleObject" Target="../embeddings/oleObject12.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14.bin"/></Relationships>
</file>

<file path=ppt/slides/_rels/slide26.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3.wmf"/><Relationship Id="rId5" Type="http://schemas.openxmlformats.org/officeDocument/2006/relationships/oleObject" Target="../embeddings/oleObject16.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18.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g"/><Relationship Id="rId7" Type="http://schemas.openxmlformats.org/officeDocument/2006/relationships/image" Target="../media/image43.wmf"/><Relationship Id="rId2" Type="http://schemas.openxmlformats.org/officeDocument/2006/relationships/slideLayout" Target="../slideLayouts/slideLayout9.xml"/><Relationship Id="rId1" Type="http://schemas.openxmlformats.org/officeDocument/2006/relationships/vmlDrawing" Target="../drawings/vmlDrawing12.vml"/><Relationship Id="rId6" Type="http://schemas.openxmlformats.org/officeDocument/2006/relationships/oleObject" Target="../embeddings/oleObject20.bin"/><Relationship Id="rId5" Type="http://schemas.openxmlformats.org/officeDocument/2006/relationships/image" Target="../media/image42.wmf"/><Relationship Id="rId4" Type="http://schemas.openxmlformats.org/officeDocument/2006/relationships/oleObject" Target="../embeddings/oleObject19.bin"/></Relationships>
</file>

<file path=ppt/slides/_rels/slide3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45.wmf"/><Relationship Id="rId4" Type="http://schemas.openxmlformats.org/officeDocument/2006/relationships/oleObject" Target="../embeddings/oleObject21.bin"/></Relationships>
</file>

<file path=ppt/slides/_rels/slide3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47.wmf"/><Relationship Id="rId4" Type="http://schemas.openxmlformats.org/officeDocument/2006/relationships/oleObject" Target="../embeddings/oleObject22.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50.wmf"/></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7.wmf"/><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0.jpeg"/><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0.jpeg"/><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534400" cy="806267"/>
          </a:xfrm>
        </p:spPr>
        <p:txBody>
          <a:bodyPr anchor="b"/>
          <a:lstStyle/>
          <a:p>
            <a:r>
              <a:rPr lang="en-US" altLang="en-US" dirty="0" smtClean="0">
                <a:latin typeface="Times New Roman" panose="02020603050405020304" pitchFamily="18" charset="0"/>
              </a:rPr>
              <a:t>Chemistry: The Central Science</a:t>
            </a:r>
            <a:endParaRPr lang="en-IN" dirty="0">
              <a:latin typeface="Times New Roman" panose="02020603050405020304" pitchFamily="18" charset="0"/>
            </a:endParaRPr>
          </a:p>
        </p:txBody>
      </p:sp>
      <p:sp>
        <p:nvSpPr>
          <p:cNvPr id="3" name="Text Placeholder 2"/>
          <p:cNvSpPr>
            <a:spLocks noGrp="1"/>
          </p:cNvSpPr>
          <p:nvPr>
            <p:ph type="body" sz="quarter" idx="13"/>
          </p:nvPr>
        </p:nvSpPr>
        <p:spPr>
          <a:xfrm>
            <a:off x="457200" y="1174932"/>
            <a:ext cx="8229600" cy="349068"/>
          </a:xfrm>
        </p:spPr>
        <p:txBody>
          <a:bodyPr/>
          <a:lstStyle/>
          <a:p>
            <a:r>
              <a:rPr lang="en-US" altLang="en-US" dirty="0" smtClean="0"/>
              <a:t>Fourteenth </a:t>
            </a:r>
            <a:r>
              <a:rPr lang="en-US" altLang="en-US" dirty="0"/>
              <a:t>Edition</a:t>
            </a:r>
            <a:endParaRPr lang="en-IN" dirty="0" smtClean="0">
              <a:latin typeface="+mj-lt"/>
            </a:endParaRPr>
          </a:p>
        </p:txBody>
      </p:sp>
      <p:sp>
        <p:nvSpPr>
          <p:cNvPr id="4" name="Text Placeholder 3"/>
          <p:cNvSpPr>
            <a:spLocks noGrp="1"/>
          </p:cNvSpPr>
          <p:nvPr>
            <p:ph type="body" sz="quarter" idx="14"/>
          </p:nvPr>
        </p:nvSpPr>
        <p:spPr>
          <a:xfrm>
            <a:off x="4800600" y="1600201"/>
            <a:ext cx="3657600" cy="1600199"/>
          </a:xfrm>
        </p:spPr>
        <p:txBody>
          <a:bodyPr/>
          <a:lstStyle/>
          <a:p>
            <a:pPr algn="ctr"/>
            <a:r>
              <a:rPr lang="en-IN" b="1" dirty="0">
                <a:latin typeface="+mj-lt"/>
              </a:rPr>
              <a:t>Chapter 3</a:t>
            </a:r>
            <a:endParaRPr lang="en-IN" b="1" dirty="0" smtClean="0">
              <a:latin typeface="+mj-lt"/>
            </a:endParaRPr>
          </a:p>
        </p:txBody>
      </p:sp>
      <p:sp>
        <p:nvSpPr>
          <p:cNvPr id="5" name="Text Placeholder 4"/>
          <p:cNvSpPr>
            <a:spLocks noGrp="1"/>
          </p:cNvSpPr>
          <p:nvPr>
            <p:ph type="body" sz="quarter" idx="15"/>
          </p:nvPr>
        </p:nvSpPr>
        <p:spPr>
          <a:xfrm>
            <a:off x="4724400" y="3322637"/>
            <a:ext cx="3943350" cy="868363"/>
          </a:xfrm>
        </p:spPr>
        <p:txBody>
          <a:bodyPr/>
          <a:lstStyle/>
          <a:p>
            <a:pPr algn="ctr"/>
            <a:r>
              <a:rPr lang="en-US" dirty="0"/>
              <a:t>Chemical Reactions and Reaction Stoichiometry</a:t>
            </a:r>
          </a:p>
        </p:txBody>
      </p:sp>
      <p:pic>
        <p:nvPicPr>
          <p:cNvPr id="8" name="Picture 1" descr="Front Cover: Chemistry: The Central Science Fourteenth Edition by Brown, Lemay, Bursten, Murphy, Woodward, and Stoltzfus.">
            <a:extLst>
              <a:ext uri="{FF2B5EF4-FFF2-40B4-BE49-F238E27FC236}">
                <a16:creationId xmlns:a16="http://schemas.microsoft.com/office/drawing/2014/main" id="{4C9FC084-0030-4902-AB99-14C18DABC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659149"/>
            <a:ext cx="3505200" cy="45670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Text Placeholder 3"/>
          <p:cNvSpPr>
            <a:spLocks noGrp="1"/>
          </p:cNvSpPr>
          <p:nvPr>
            <p:ph type="body" sz="quarter" idx="14"/>
          </p:nvPr>
        </p:nvSpPr>
        <p:spPr>
          <a:xfrm>
            <a:off x="2667000" y="6477194"/>
            <a:ext cx="6000750" cy="180975"/>
          </a:xfrm>
        </p:spPr>
        <p:txBody>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2018, 2015, 2012 </a:t>
            </a:r>
            <a:r>
              <a:rPr lang="en-US" altLang="en-US" sz="120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645556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Times New Roman" panose="02020603050405020304" pitchFamily="18" charset="0"/>
              </a:rPr>
              <a:t>Combination Reaction Predictions: Metal and Nonmetal</a:t>
            </a:r>
          </a:p>
        </p:txBody>
      </p:sp>
      <p:sp>
        <p:nvSpPr>
          <p:cNvPr id="3" name="Content Placeholder 2"/>
          <p:cNvSpPr>
            <a:spLocks noGrp="1"/>
          </p:cNvSpPr>
          <p:nvPr>
            <p:ph idx="1"/>
          </p:nvPr>
        </p:nvSpPr>
        <p:spPr>
          <a:xfrm>
            <a:off x="457200" y="1600200"/>
            <a:ext cx="8229600" cy="1600200"/>
          </a:xfrm>
        </p:spPr>
        <p:txBody>
          <a:bodyPr/>
          <a:lstStyle/>
          <a:p>
            <a:r>
              <a:rPr lang="en-US" sz="2600" dirty="0"/>
              <a:t>You should be able to predict the product of a combination reaction between a metal and a nonmetal, like the one below. (</a:t>
            </a:r>
            <a:r>
              <a:rPr lang="en-US" sz="2600" b="1" dirty="0"/>
              <a:t>Hint</a:t>
            </a:r>
            <a:r>
              <a:rPr lang="en-US" sz="2600" dirty="0"/>
              <a:t>: Remember common charges for Groups</a:t>
            </a:r>
            <a:r>
              <a:rPr lang="en-US" sz="2600" dirty="0" smtClean="0"/>
              <a:t>!)</a:t>
            </a:r>
            <a:endParaRPr lang="en-US" sz="2600" dirty="0"/>
          </a:p>
        </p:txBody>
      </p:sp>
      <p:pic>
        <p:nvPicPr>
          <p:cNvPr id="4" name="Picture 3" descr="A diagram showing the reactants 2 M g, solid, plus O 2, gas, go to the products, 2 M g O, solid. Photographs and molecular view diagrams show the reaction. In the reactants, the ribbon of magnesium metal is surrounded by oxygen gas in the air. Magnesium consists of densely packed magnesium atoms while molecules of oxygen gas are widely spaced and in motion. An intense flame is produced as the M g atoms react with O 2. The reaction forms M g O, a white, ionic solid which appears in the diagram as a structure consisting of alternating O, 2 minus and M g, 2 plus ions."/>
          <p:cNvPicPr>
            <a:picLocks noChangeAspect="1"/>
          </p:cNvPicPr>
          <p:nvPr/>
        </p:nvPicPr>
        <p:blipFill rotWithShape="1">
          <a:blip r:embed="rId2" cstate="print">
            <a:extLst>
              <a:ext uri="{28A0092B-C50C-407E-A947-70E740481C1C}">
                <a14:useLocalDpi xmlns:a14="http://schemas.microsoft.com/office/drawing/2010/main" val="0"/>
              </a:ext>
            </a:extLst>
          </a:blip>
          <a:srcRect b="3101"/>
          <a:stretch/>
        </p:blipFill>
        <p:spPr>
          <a:xfrm>
            <a:off x="1961938" y="3368416"/>
            <a:ext cx="5220122" cy="3009643"/>
          </a:xfrm>
          <a:prstGeom prst="rect">
            <a:avLst/>
          </a:prstGeom>
        </p:spPr>
      </p:pic>
    </p:spTree>
    <p:extLst>
      <p:ext uri="{BB962C8B-B14F-4D97-AF65-F5344CB8AC3E}">
        <p14:creationId xmlns:p14="http://schemas.microsoft.com/office/powerpoint/2010/main" val="3701974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Decomposition Reactions</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4038600" cy="2743200"/>
          </a:xfrm>
        </p:spPr>
        <p:txBody>
          <a:bodyPr/>
          <a:lstStyle/>
          <a:p>
            <a:pPr>
              <a:spcBef>
                <a:spcPts val="1200"/>
              </a:spcBef>
            </a:pPr>
            <a:r>
              <a:rPr lang="en-US" sz="2400" dirty="0">
                <a:ea typeface="ＭＳ Ｐゴシック" charset="0"/>
              </a:rPr>
              <a:t>In a </a:t>
            </a:r>
            <a:r>
              <a:rPr lang="en-US" sz="2400" b="1" dirty="0">
                <a:ea typeface="ＭＳ Ｐゴシック" charset="0"/>
              </a:rPr>
              <a:t>decomposition reaction</a:t>
            </a:r>
            <a:r>
              <a:rPr lang="en-US" sz="2400" dirty="0">
                <a:ea typeface="ＭＳ Ｐゴシック" charset="0"/>
              </a:rPr>
              <a:t> one substance breaks down into two or more substances.</a:t>
            </a:r>
          </a:p>
          <a:p>
            <a:pPr>
              <a:spcBef>
                <a:spcPts val="1200"/>
              </a:spcBef>
            </a:pPr>
            <a:r>
              <a:rPr lang="en-US" sz="2400" dirty="0">
                <a:ea typeface="ＭＳ Ｐゴシック" charset="0"/>
              </a:rPr>
              <a:t>In the air bag, solid sodium azide releases nitrogen gas quickly</a:t>
            </a:r>
            <a:r>
              <a:rPr lang="en-US" sz="2400" dirty="0" smtClean="0">
                <a:ea typeface="ＭＳ Ｐゴシック" charset="0"/>
              </a:rPr>
              <a:t>.</a:t>
            </a:r>
            <a:endParaRPr lang="en-US" sz="2400" dirty="0">
              <a:ea typeface="ＭＳ Ｐゴシック" charset="0"/>
            </a:endParaRPr>
          </a:p>
        </p:txBody>
      </p:sp>
      <p:pic>
        <p:nvPicPr>
          <p:cNvPr id="4" name="Picture 3" descr="A photograph shows the face of a crash test dummy striking an airbag that has inflated from the steering wheel of a ca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8075" y="1600200"/>
            <a:ext cx="3968725" cy="2667550"/>
          </a:xfrm>
          <a:prstGeom prst="rect">
            <a:avLst/>
          </a:prstGeom>
        </p:spPr>
      </p:pic>
      <p:sp>
        <p:nvSpPr>
          <p:cNvPr id="5" name="Content Placeholder 4"/>
          <p:cNvSpPr>
            <a:spLocks noGrp="1"/>
          </p:cNvSpPr>
          <p:nvPr>
            <p:ph idx="13"/>
          </p:nvPr>
        </p:nvSpPr>
        <p:spPr>
          <a:xfrm>
            <a:off x="457200" y="4419601"/>
            <a:ext cx="8229600" cy="362397"/>
          </a:xfrm>
        </p:spPr>
        <p:txBody>
          <a:bodyPr/>
          <a:lstStyle/>
          <a:p>
            <a:pPr marL="0" indent="0">
              <a:buNone/>
            </a:pPr>
            <a:r>
              <a:rPr lang="en-US" sz="2200" b="1" dirty="0">
                <a:ea typeface="ＭＳ Ｐゴシック" charset="0"/>
              </a:rPr>
              <a:t>Table 3.1:</a:t>
            </a:r>
            <a:r>
              <a:rPr lang="en-US" sz="2200" dirty="0">
                <a:ea typeface="ＭＳ Ｐゴシック" charset="0"/>
              </a:rPr>
              <a:t> Combination and Decomposition </a:t>
            </a:r>
            <a:r>
              <a:rPr lang="en-US" sz="2200" dirty="0" smtClean="0">
                <a:ea typeface="ＭＳ Ｐゴシック" charset="0"/>
              </a:rPr>
              <a:t>Reactions</a:t>
            </a:r>
            <a:endParaRPr lang="en-US" sz="2200" dirty="0">
              <a:ea typeface="ＭＳ Ｐゴシック" charset="0"/>
            </a:endParaRPr>
          </a:p>
        </p:txBody>
      </p:sp>
      <p:pic>
        <p:nvPicPr>
          <p:cNvPr id="6" name="Picture 5" descr="A table. The table has 4 rows and 1 column. The column has the following heading. Decomposition reactions. Row 1. Decomposition, C yields Ay plus B. Row 2. Decomposition, 2 K C l O 3, solid, yields 2 K C l, solid, plus 3 O 2, gaseous. Row 3. Decomposition, P b C O 2, solid, yields P B O, solid, plus C O 2, gaseous. Row 4. Decomposition, C u, O H, sub 2, solid, yields C u O, solid, plus H 2 O, gaseous. The table has the following description. A single reactant breaks apart to form two or more substances. Many compounds react this way when he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351" y="4852605"/>
            <a:ext cx="5911299" cy="1548195"/>
          </a:xfrm>
          <a:prstGeom prst="rect">
            <a:avLst/>
          </a:prstGeom>
        </p:spPr>
      </p:pic>
    </p:spTree>
    <p:extLst>
      <p:ext uri="{BB962C8B-B14F-4D97-AF65-F5344CB8AC3E}">
        <p14:creationId xmlns:p14="http://schemas.microsoft.com/office/powerpoint/2010/main" val="3967404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Times New Roman" panose="02020603050405020304" pitchFamily="18" charset="0"/>
              </a:rPr>
              <a:t>Decomposition Reaction Predictions: Heating a Metal Carbonate</a:t>
            </a:r>
          </a:p>
        </p:txBody>
      </p:sp>
      <p:sp>
        <p:nvSpPr>
          <p:cNvPr id="3" name="Content Placeholder 2"/>
          <p:cNvSpPr>
            <a:spLocks noGrp="1"/>
          </p:cNvSpPr>
          <p:nvPr>
            <p:ph idx="1"/>
          </p:nvPr>
        </p:nvSpPr>
        <p:spPr>
          <a:xfrm>
            <a:off x="457200" y="1600200"/>
            <a:ext cx="8229600" cy="1828800"/>
          </a:xfrm>
        </p:spPr>
        <p:txBody>
          <a:bodyPr/>
          <a:lstStyle/>
          <a:p>
            <a:r>
              <a:rPr lang="en-US" sz="2600" dirty="0"/>
              <a:t>Metal carbonates decompose when heated to give off carbon dioxide and a metal oxide.</a:t>
            </a:r>
          </a:p>
          <a:p>
            <a:r>
              <a:rPr lang="en-US" sz="2600" dirty="0"/>
              <a:t>Balancing these equations is based on the charge of the metal</a:t>
            </a:r>
            <a:r>
              <a:rPr lang="en-US" sz="2600" dirty="0" smtClean="0"/>
              <a:t>.</a:t>
            </a:r>
            <a:endParaRPr lang="en-US" sz="2600" dirty="0"/>
          </a:p>
        </p:txBody>
      </p:sp>
      <p:graphicFrame>
        <p:nvGraphicFramePr>
          <p:cNvPr id="4" name="Object 3" descr="C ay C O 3, solid, yields in the presence of delta C ay O, solid, plus C O 2, gaseous"/>
          <p:cNvGraphicFramePr>
            <a:graphicFrameLocks noChangeAspect="1"/>
          </p:cNvGraphicFramePr>
          <p:nvPr>
            <p:extLst>
              <p:ext uri="{D42A27DB-BD31-4B8C-83A1-F6EECF244321}">
                <p14:modId xmlns:p14="http://schemas.microsoft.com/office/powerpoint/2010/main" val="3088311509"/>
              </p:ext>
            </p:extLst>
          </p:nvPr>
        </p:nvGraphicFramePr>
        <p:xfrm>
          <a:off x="2339172" y="3768332"/>
          <a:ext cx="4465656" cy="480175"/>
        </p:xfrm>
        <a:graphic>
          <a:graphicData uri="http://schemas.openxmlformats.org/presentationml/2006/ole">
            <mc:AlternateContent xmlns:mc="http://schemas.openxmlformats.org/markup-compatibility/2006">
              <mc:Choice xmlns:v="urn:schemas-microsoft-com:vml" Requires="v">
                <p:oleObj spid="_x0000_s6231" name="Equation" r:id="rId3" imgW="2361960" imgH="253800" progId="Equation.DSMT4">
                  <p:embed/>
                </p:oleObj>
              </mc:Choice>
              <mc:Fallback>
                <p:oleObj name="Equation" r:id="rId3" imgW="2361960" imgH="253800" progId="Equation.DSMT4">
                  <p:embed/>
                  <p:pic>
                    <p:nvPicPr>
                      <p:cNvPr id="0" name=""/>
                      <p:cNvPicPr/>
                      <p:nvPr/>
                    </p:nvPicPr>
                    <p:blipFill>
                      <a:blip r:embed="rId4"/>
                      <a:stretch>
                        <a:fillRect/>
                      </a:stretch>
                    </p:blipFill>
                    <p:spPr>
                      <a:xfrm>
                        <a:off x="2339172" y="3768332"/>
                        <a:ext cx="4465656" cy="480175"/>
                      </a:xfrm>
                      <a:prstGeom prst="rect">
                        <a:avLst/>
                      </a:prstGeom>
                    </p:spPr>
                  </p:pic>
                </p:oleObj>
              </mc:Fallback>
            </mc:AlternateContent>
          </a:graphicData>
        </a:graphic>
      </p:graphicFrame>
    </p:spTree>
    <p:extLst>
      <p:ext uri="{BB962C8B-B14F-4D97-AF65-F5344CB8AC3E}">
        <p14:creationId xmlns:p14="http://schemas.microsoft.com/office/powerpoint/2010/main" val="237255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Combustion Reactions</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4800600" cy="2743200"/>
          </a:xfrm>
        </p:spPr>
        <p:txBody>
          <a:bodyPr/>
          <a:lstStyle/>
          <a:p>
            <a:r>
              <a:rPr lang="en-US" sz="2600" b="1" dirty="0">
                <a:ea typeface="ＭＳ Ｐゴシック" charset="0"/>
              </a:rPr>
              <a:t>Combustion reactions</a:t>
            </a:r>
            <a:r>
              <a:rPr lang="en-US" sz="2600" dirty="0">
                <a:ea typeface="ＭＳ Ｐゴシック" charset="0"/>
              </a:rPr>
              <a:t> are rapid reactions that produce a flame.</a:t>
            </a:r>
          </a:p>
          <a:p>
            <a:r>
              <a:rPr lang="en-US" sz="2600" b="1" dirty="0">
                <a:ea typeface="ＭＳ Ｐゴシック" charset="0"/>
              </a:rPr>
              <a:t>Combustion reactions</a:t>
            </a:r>
            <a:r>
              <a:rPr lang="en-US" sz="2600" dirty="0">
                <a:ea typeface="ＭＳ Ｐゴシック" charset="0"/>
              </a:rPr>
              <a:t> most often involve oxygen in the air as a reactant</a:t>
            </a:r>
            <a:r>
              <a:rPr lang="en-US" sz="2600" dirty="0" smtClean="0">
                <a:ea typeface="ＭＳ Ｐゴシック" charset="0"/>
              </a:rPr>
              <a:t>.</a:t>
            </a:r>
            <a:endParaRPr lang="en-US" sz="2600" dirty="0">
              <a:ea typeface="ＭＳ Ｐゴシック" charset="0"/>
            </a:endParaRPr>
          </a:p>
        </p:txBody>
      </p:sp>
      <p:pic>
        <p:nvPicPr>
          <p:cNvPr id="4" name="Picture 3" descr="A photograph shows a blue flame coming from the nozzle of a propane tan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6015" y="1609253"/>
            <a:ext cx="3150785" cy="4206240"/>
          </a:xfrm>
          <a:prstGeom prst="rect">
            <a:avLst/>
          </a:prstGeom>
        </p:spPr>
      </p:pic>
    </p:spTree>
    <p:extLst>
      <p:ext uri="{BB962C8B-B14F-4D97-AF65-F5344CB8AC3E}">
        <p14:creationId xmlns:p14="http://schemas.microsoft.com/office/powerpoint/2010/main" val="2577476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Combustion Reaction Predictions</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8229600" cy="838200"/>
          </a:xfrm>
        </p:spPr>
        <p:txBody>
          <a:bodyPr/>
          <a:lstStyle/>
          <a:p>
            <a:r>
              <a:rPr lang="en-US" sz="2600" dirty="0"/>
              <a:t>When burning compounds with C and H in them, the products are </a:t>
            </a:r>
            <a:r>
              <a:rPr lang="en-US" sz="2600" dirty="0" smtClean="0"/>
              <a:t>C</a:t>
            </a:r>
            <a:r>
              <a:rPr lang="en-US" sz="100" dirty="0" smtClean="0"/>
              <a:t>  </a:t>
            </a:r>
            <a:r>
              <a:rPr lang="en-US" sz="2600" dirty="0" smtClean="0"/>
              <a:t>O</a:t>
            </a:r>
            <a:r>
              <a:rPr lang="en-US" sz="2600" baseline="-25000" dirty="0" smtClean="0"/>
              <a:t>2</a:t>
            </a:r>
            <a:r>
              <a:rPr lang="en-US" sz="2600" dirty="0" smtClean="0"/>
              <a:t> </a:t>
            </a:r>
            <a:r>
              <a:rPr lang="en-US" sz="2600" dirty="0"/>
              <a:t>and H</a:t>
            </a:r>
            <a:r>
              <a:rPr lang="en-US" sz="2600" baseline="-25000" dirty="0"/>
              <a:t>2</a:t>
            </a:r>
            <a:r>
              <a:rPr lang="en-US" sz="2600" dirty="0"/>
              <a:t>O</a:t>
            </a:r>
            <a:r>
              <a:rPr lang="en-US" sz="2600" dirty="0" smtClean="0"/>
              <a:t>.</a:t>
            </a:r>
            <a:endParaRPr lang="en-US" sz="2600" dirty="0"/>
          </a:p>
        </p:txBody>
      </p:sp>
      <p:graphicFrame>
        <p:nvGraphicFramePr>
          <p:cNvPr id="4" name="Object 3" descr="C 3 H 8, gaseous, plus 5 O 2, gaseous, yields 3 C O 2, gaseous, plus 4 H 2 O, gaseous"/>
          <p:cNvGraphicFramePr>
            <a:graphicFrameLocks noChangeAspect="1"/>
          </p:cNvGraphicFramePr>
          <p:nvPr>
            <p:extLst>
              <p:ext uri="{D42A27DB-BD31-4B8C-83A1-F6EECF244321}">
                <p14:modId xmlns:p14="http://schemas.microsoft.com/office/powerpoint/2010/main" val="905816157"/>
              </p:ext>
            </p:extLst>
          </p:nvPr>
        </p:nvGraphicFramePr>
        <p:xfrm>
          <a:off x="1865694" y="2677095"/>
          <a:ext cx="5412613" cy="489827"/>
        </p:xfrm>
        <a:graphic>
          <a:graphicData uri="http://schemas.openxmlformats.org/presentationml/2006/ole">
            <mc:AlternateContent xmlns:mc="http://schemas.openxmlformats.org/markup-compatibility/2006">
              <mc:Choice xmlns:v="urn:schemas-microsoft-com:vml" Requires="v">
                <p:oleObj spid="_x0000_s7254" name="Equation" r:id="rId3" imgW="2806560" imgH="253800" progId="Equation.DSMT4">
                  <p:embed/>
                </p:oleObj>
              </mc:Choice>
              <mc:Fallback>
                <p:oleObj name="Equation" r:id="rId3" imgW="2806560" imgH="253800" progId="Equation.DSMT4">
                  <p:embed/>
                  <p:pic>
                    <p:nvPicPr>
                      <p:cNvPr id="0" name=""/>
                      <p:cNvPicPr/>
                      <p:nvPr/>
                    </p:nvPicPr>
                    <p:blipFill>
                      <a:blip r:embed="rId4"/>
                      <a:stretch>
                        <a:fillRect/>
                      </a:stretch>
                    </p:blipFill>
                    <p:spPr>
                      <a:xfrm>
                        <a:off x="1865694" y="2677095"/>
                        <a:ext cx="5412613" cy="489827"/>
                      </a:xfrm>
                      <a:prstGeom prst="rect">
                        <a:avLst/>
                      </a:prstGeom>
                    </p:spPr>
                  </p:pic>
                </p:oleObj>
              </mc:Fallback>
            </mc:AlternateContent>
          </a:graphicData>
        </a:graphic>
      </p:graphicFrame>
      <p:pic>
        <p:nvPicPr>
          <p:cNvPr id="5" name="Picture 4" descr="The reactants C H 4 plus O 2 enter a Bunsen burner; the products in the flame are C O 2 and H 2 O."/>
          <p:cNvPicPr>
            <a:picLocks noChangeAspect="1"/>
          </p:cNvPicPr>
          <p:nvPr/>
        </p:nvPicPr>
        <p:blipFill rotWithShape="1">
          <a:blip r:embed="rId5">
            <a:extLst>
              <a:ext uri="{28A0092B-C50C-407E-A947-70E740481C1C}">
                <a14:useLocalDpi xmlns:a14="http://schemas.microsoft.com/office/drawing/2010/main" val="0"/>
              </a:ext>
            </a:extLst>
          </a:blip>
          <a:srcRect b="3575"/>
          <a:stretch/>
        </p:blipFill>
        <p:spPr>
          <a:xfrm>
            <a:off x="1533076" y="3405617"/>
            <a:ext cx="6077848" cy="2666559"/>
          </a:xfrm>
          <a:prstGeom prst="rect">
            <a:avLst/>
          </a:prstGeom>
        </p:spPr>
      </p:pic>
    </p:spTree>
    <p:extLst>
      <p:ext uri="{BB962C8B-B14F-4D97-AF65-F5344CB8AC3E}">
        <p14:creationId xmlns:p14="http://schemas.microsoft.com/office/powerpoint/2010/main" val="1631931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Formula Weight (FW)</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8229600" cy="4724400"/>
          </a:xfrm>
        </p:spPr>
        <p:txBody>
          <a:bodyPr/>
          <a:lstStyle/>
          <a:p>
            <a:pPr>
              <a:spcBef>
                <a:spcPts val="1000"/>
              </a:spcBef>
            </a:pPr>
            <a:r>
              <a:rPr lang="en-US" sz="2400" dirty="0">
                <a:ea typeface="ＭＳ Ｐゴシック" charset="0"/>
              </a:rPr>
              <a:t>A </a:t>
            </a:r>
            <a:r>
              <a:rPr lang="en-US" sz="2400" b="1" dirty="0">
                <a:ea typeface="ＭＳ Ｐゴシック" charset="0"/>
              </a:rPr>
              <a:t>formula weight</a:t>
            </a:r>
            <a:r>
              <a:rPr lang="en-US" sz="2400" dirty="0">
                <a:ea typeface="ＭＳ Ｐゴシック" charset="0"/>
              </a:rPr>
              <a:t> is the sum of the atomic weights for the atoms in a chemical formula.</a:t>
            </a:r>
          </a:p>
          <a:p>
            <a:pPr>
              <a:spcBef>
                <a:spcPts val="1000"/>
              </a:spcBef>
            </a:pPr>
            <a:r>
              <a:rPr lang="en-US" sz="2400" dirty="0">
                <a:ea typeface="ＭＳ Ｐゴシック" charset="0"/>
              </a:rPr>
              <a:t>This is the quantitative significance of a formula.</a:t>
            </a:r>
          </a:p>
          <a:p>
            <a:pPr>
              <a:spcBef>
                <a:spcPts val="1000"/>
              </a:spcBef>
            </a:pPr>
            <a:r>
              <a:rPr lang="en-US" sz="2400" dirty="0">
                <a:ea typeface="ＭＳ Ｐゴシック" charset="0"/>
              </a:rPr>
              <a:t>For an element like sodium, </a:t>
            </a:r>
            <a:r>
              <a:rPr lang="en-US" sz="2400" dirty="0" smtClean="0">
                <a:ea typeface="ＭＳ Ｐゴシック" charset="0"/>
              </a:rPr>
              <a:t>N</a:t>
            </a:r>
            <a:r>
              <a:rPr lang="en-US" sz="100" dirty="0" smtClean="0">
                <a:ea typeface="ＭＳ Ｐゴシック" charset="0"/>
              </a:rPr>
              <a:t> </a:t>
            </a:r>
            <a:r>
              <a:rPr lang="en-US" sz="2400" dirty="0" smtClean="0">
                <a:ea typeface="ＭＳ Ｐゴシック" charset="0"/>
              </a:rPr>
              <a:t>a</a:t>
            </a:r>
            <a:r>
              <a:rPr lang="en-US" sz="2400" dirty="0">
                <a:ea typeface="ＭＳ Ｐゴシック" charset="0"/>
              </a:rPr>
              <a:t>, the formula weight is the atomic weight (23.0 </a:t>
            </a:r>
            <a:r>
              <a:rPr lang="en-US" sz="2400" dirty="0" smtClean="0">
                <a:ea typeface="ＭＳ Ｐゴシック" charset="0"/>
              </a:rPr>
              <a:t>a</a:t>
            </a:r>
            <a:r>
              <a:rPr lang="en-US" sz="100" dirty="0" smtClean="0">
                <a:ea typeface="ＭＳ Ｐゴシック" charset="0"/>
              </a:rPr>
              <a:t> </a:t>
            </a:r>
            <a:r>
              <a:rPr lang="en-US" sz="2400" dirty="0" smtClean="0">
                <a:ea typeface="ＭＳ Ｐゴシック" charset="0"/>
              </a:rPr>
              <a:t>m</a:t>
            </a:r>
            <a:r>
              <a:rPr lang="en-US" sz="100" dirty="0" smtClean="0">
                <a:ea typeface="ＭＳ Ｐゴシック" charset="0"/>
              </a:rPr>
              <a:t> </a:t>
            </a:r>
            <a:r>
              <a:rPr lang="en-US" sz="2400" dirty="0" smtClean="0">
                <a:ea typeface="ＭＳ Ｐゴシック" charset="0"/>
              </a:rPr>
              <a:t>u</a:t>
            </a:r>
            <a:r>
              <a:rPr lang="en-US" sz="2400" dirty="0">
                <a:ea typeface="ＭＳ Ｐゴシック" charset="0"/>
              </a:rPr>
              <a:t>).</a:t>
            </a:r>
          </a:p>
          <a:p>
            <a:pPr>
              <a:spcBef>
                <a:spcPts val="1000"/>
              </a:spcBef>
            </a:pPr>
            <a:r>
              <a:rPr lang="en-US" sz="2400" dirty="0">
                <a:ea typeface="ＭＳ Ｐゴシック" charset="0"/>
              </a:rPr>
              <a:t>For an ionic compound, use the empirical formula.</a:t>
            </a:r>
          </a:p>
          <a:p>
            <a:pPr>
              <a:spcBef>
                <a:spcPts val="1000"/>
              </a:spcBef>
            </a:pPr>
            <a:r>
              <a:rPr lang="en-US" sz="2400" dirty="0">
                <a:ea typeface="ＭＳ Ｐゴシック" charset="0"/>
              </a:rPr>
              <a:t>The formula weight of sulfuric acid, </a:t>
            </a:r>
            <a:r>
              <a:rPr lang="en-US" sz="2400" dirty="0" smtClean="0">
                <a:ea typeface="ＭＳ Ｐゴシック" charset="0"/>
              </a:rPr>
              <a:t>H</a:t>
            </a:r>
            <a:r>
              <a:rPr lang="en-US" sz="2400" baseline="-25000" dirty="0" smtClean="0">
                <a:ea typeface="ＭＳ Ｐゴシック" charset="0"/>
              </a:rPr>
              <a:t>2</a:t>
            </a:r>
            <a:r>
              <a:rPr lang="en-US" sz="2400" dirty="0" smtClean="0">
                <a:ea typeface="ＭＳ Ｐゴシック" charset="0"/>
              </a:rPr>
              <a:t>S</a:t>
            </a:r>
            <a:r>
              <a:rPr lang="en-US" sz="100" dirty="0" smtClean="0">
                <a:ea typeface="ＭＳ Ｐゴシック" charset="0"/>
              </a:rPr>
              <a:t> </a:t>
            </a:r>
            <a:r>
              <a:rPr lang="en-US" sz="2400" dirty="0" smtClean="0">
                <a:ea typeface="ＭＳ Ｐゴシック" charset="0"/>
              </a:rPr>
              <a:t>O</a:t>
            </a:r>
            <a:r>
              <a:rPr lang="en-US" sz="2400" baseline="-25000" dirty="0" smtClean="0">
                <a:ea typeface="ＭＳ Ｐゴシック" charset="0"/>
              </a:rPr>
              <a:t>4</a:t>
            </a:r>
            <a:r>
              <a:rPr lang="en-US" sz="2400" dirty="0">
                <a:ea typeface="ＭＳ Ｐゴシック" charset="0"/>
              </a:rPr>
              <a:t>, </a:t>
            </a:r>
            <a:r>
              <a:rPr lang="en-US" sz="2400" dirty="0" smtClean="0">
                <a:ea typeface="ＭＳ Ｐゴシック" charset="0"/>
              </a:rPr>
              <a:t>would </a:t>
            </a:r>
            <a:r>
              <a:rPr lang="en-US" sz="2400" dirty="0">
                <a:ea typeface="ＭＳ Ｐゴシック" charset="0"/>
              </a:rPr>
              <a:t>be</a:t>
            </a:r>
          </a:p>
          <a:p>
            <a:pPr marL="740664" indent="-283464">
              <a:buFont typeface="Arial" pitchFamily="34" charset="0"/>
              <a:buChar char="–"/>
            </a:pPr>
            <a:r>
              <a:rPr lang="en-US" sz="2400" dirty="0">
                <a:ea typeface="ＭＳ Ｐゴシック" charset="0"/>
              </a:rPr>
              <a:t>2(AW of H) + 1(AW of S) + 4(AW of </a:t>
            </a:r>
            <a:r>
              <a:rPr lang="en-US" sz="2400" dirty="0" smtClean="0">
                <a:ea typeface="ＭＳ Ｐゴシック" charset="0"/>
              </a:rPr>
              <a:t>O)</a:t>
            </a:r>
            <a:endParaRPr lang="en-US" sz="2400" dirty="0">
              <a:ea typeface="ＭＳ Ｐゴシック" charset="0"/>
            </a:endParaRPr>
          </a:p>
          <a:p>
            <a:pPr marL="740664" indent="-283464">
              <a:buFont typeface="Arial" pitchFamily="34" charset="0"/>
              <a:buChar char="–"/>
            </a:pPr>
            <a:r>
              <a:rPr lang="en-US" sz="2400" dirty="0">
                <a:ea typeface="ＭＳ Ｐゴシック" charset="0"/>
              </a:rPr>
              <a:t>2(1.0 </a:t>
            </a:r>
            <a:r>
              <a:rPr lang="en-US" sz="2400" dirty="0" smtClean="0">
                <a:ea typeface="ＭＳ Ｐゴシック" charset="0"/>
              </a:rPr>
              <a:t>a</a:t>
            </a:r>
            <a:r>
              <a:rPr lang="en-US" sz="100" dirty="0" smtClean="0">
                <a:ea typeface="ＭＳ Ｐゴシック" charset="0"/>
              </a:rPr>
              <a:t> </a:t>
            </a:r>
            <a:r>
              <a:rPr lang="en-US" sz="2400" dirty="0" smtClean="0">
                <a:ea typeface="ＭＳ Ｐゴシック" charset="0"/>
              </a:rPr>
              <a:t>m</a:t>
            </a:r>
            <a:r>
              <a:rPr lang="en-US" sz="100" dirty="0" smtClean="0">
                <a:ea typeface="ＭＳ Ｐゴシック" charset="0"/>
              </a:rPr>
              <a:t> </a:t>
            </a:r>
            <a:r>
              <a:rPr lang="en-US" sz="2400" dirty="0" smtClean="0">
                <a:ea typeface="ＭＳ Ｐゴシック" charset="0"/>
              </a:rPr>
              <a:t>u</a:t>
            </a:r>
            <a:r>
              <a:rPr lang="en-US" sz="2400" dirty="0">
                <a:ea typeface="ＭＳ Ｐゴシック" charset="0"/>
              </a:rPr>
              <a:t>) + 32.1 </a:t>
            </a:r>
            <a:r>
              <a:rPr lang="en-US" sz="2400" dirty="0" smtClean="0">
                <a:ea typeface="ＭＳ Ｐゴシック" charset="0"/>
              </a:rPr>
              <a:t>a</a:t>
            </a:r>
            <a:r>
              <a:rPr lang="en-US" sz="100" dirty="0" smtClean="0">
                <a:ea typeface="ＭＳ Ｐゴシック" charset="0"/>
              </a:rPr>
              <a:t>  </a:t>
            </a:r>
            <a:r>
              <a:rPr lang="en-US" sz="2400" dirty="0" smtClean="0">
                <a:ea typeface="ＭＳ Ｐゴシック" charset="0"/>
              </a:rPr>
              <a:t>m</a:t>
            </a:r>
            <a:r>
              <a:rPr lang="en-US" sz="100" dirty="0" smtClean="0">
                <a:ea typeface="ＭＳ Ｐゴシック" charset="0"/>
              </a:rPr>
              <a:t>  </a:t>
            </a:r>
            <a:r>
              <a:rPr lang="en-US" sz="2400" dirty="0" smtClean="0">
                <a:ea typeface="ＭＳ Ｐゴシック" charset="0"/>
              </a:rPr>
              <a:t>u </a:t>
            </a:r>
            <a:r>
              <a:rPr lang="en-US" sz="2400" dirty="0">
                <a:ea typeface="ＭＳ Ｐゴシック" charset="0"/>
              </a:rPr>
              <a:t>+ 4(16.0 </a:t>
            </a:r>
            <a:r>
              <a:rPr lang="en-US" sz="2400" dirty="0" smtClean="0">
                <a:ea typeface="ＭＳ Ｐゴシック" charset="0"/>
              </a:rPr>
              <a:t>a</a:t>
            </a:r>
            <a:r>
              <a:rPr lang="en-US" sz="100" dirty="0" smtClean="0">
                <a:ea typeface="ＭＳ Ｐゴシック" charset="0"/>
              </a:rPr>
              <a:t> </a:t>
            </a:r>
            <a:r>
              <a:rPr lang="en-US" sz="2400" dirty="0" smtClean="0">
                <a:ea typeface="ＭＳ Ｐゴシック" charset="0"/>
              </a:rPr>
              <a:t>m</a:t>
            </a:r>
            <a:r>
              <a:rPr lang="en-US" sz="100" dirty="0" smtClean="0">
                <a:ea typeface="ＭＳ Ｐゴシック" charset="0"/>
              </a:rPr>
              <a:t> </a:t>
            </a:r>
            <a:r>
              <a:rPr lang="en-US" sz="2400" dirty="0" smtClean="0">
                <a:ea typeface="ＭＳ Ｐゴシック" charset="0"/>
              </a:rPr>
              <a:t>u</a:t>
            </a:r>
            <a:r>
              <a:rPr lang="en-US" sz="2400" dirty="0">
                <a:ea typeface="ＭＳ Ｐゴシック" charset="0"/>
              </a:rPr>
              <a:t>)</a:t>
            </a:r>
          </a:p>
          <a:p>
            <a:pPr marL="740664" indent="-283464">
              <a:buFont typeface="Arial" pitchFamily="34" charset="0"/>
              <a:buChar char="–"/>
            </a:pPr>
            <a:r>
              <a:rPr lang="en-US" sz="2400" dirty="0">
                <a:ea typeface="ＭＳ Ｐゴシック" charset="0"/>
              </a:rPr>
              <a:t>FW (</a:t>
            </a:r>
            <a:r>
              <a:rPr lang="en-US" sz="2400" dirty="0" smtClean="0">
                <a:ea typeface="ＭＳ Ｐゴシック" charset="0"/>
              </a:rPr>
              <a:t>H</a:t>
            </a:r>
            <a:r>
              <a:rPr lang="en-US" sz="2400" baseline="-25000" dirty="0" smtClean="0">
                <a:ea typeface="ＭＳ Ｐゴシック" charset="0"/>
              </a:rPr>
              <a:t>2</a:t>
            </a:r>
            <a:r>
              <a:rPr lang="en-US" sz="2400" dirty="0" smtClean="0">
                <a:ea typeface="ＭＳ Ｐゴシック" charset="0"/>
              </a:rPr>
              <a:t>S</a:t>
            </a:r>
            <a:r>
              <a:rPr lang="en-US" sz="100" dirty="0" smtClean="0">
                <a:ea typeface="ＭＳ Ｐゴシック" charset="0"/>
              </a:rPr>
              <a:t> </a:t>
            </a:r>
            <a:r>
              <a:rPr lang="en-US" sz="2400" dirty="0" smtClean="0">
                <a:ea typeface="ＭＳ Ｐゴシック" charset="0"/>
              </a:rPr>
              <a:t>O</a:t>
            </a:r>
            <a:r>
              <a:rPr lang="en-US" sz="2400" baseline="-25000" dirty="0" smtClean="0">
                <a:ea typeface="ＭＳ Ｐゴシック" charset="0"/>
              </a:rPr>
              <a:t>4</a:t>
            </a:r>
            <a:r>
              <a:rPr lang="en-US" sz="2400" dirty="0">
                <a:ea typeface="ＭＳ Ｐゴシック" charset="0"/>
              </a:rPr>
              <a:t>)  =  98.1 </a:t>
            </a:r>
            <a:r>
              <a:rPr lang="en-US" sz="2400" dirty="0" smtClean="0">
                <a:ea typeface="ＭＳ Ｐゴシック" charset="0"/>
              </a:rPr>
              <a:t>a</a:t>
            </a:r>
            <a:r>
              <a:rPr lang="en-US" sz="100" dirty="0" smtClean="0">
                <a:ea typeface="ＭＳ Ｐゴシック" charset="0"/>
              </a:rPr>
              <a:t> </a:t>
            </a:r>
            <a:r>
              <a:rPr lang="en-US" sz="2400" dirty="0" smtClean="0">
                <a:ea typeface="ＭＳ Ｐゴシック" charset="0"/>
              </a:rPr>
              <a:t>m</a:t>
            </a:r>
            <a:r>
              <a:rPr lang="en-US" sz="100" dirty="0" smtClean="0">
                <a:ea typeface="ＭＳ Ｐゴシック" charset="0"/>
              </a:rPr>
              <a:t> </a:t>
            </a:r>
            <a:r>
              <a:rPr lang="en-US" sz="2400" dirty="0" smtClean="0">
                <a:ea typeface="ＭＳ Ｐゴシック" charset="0"/>
              </a:rPr>
              <a:t>u</a:t>
            </a:r>
            <a:endParaRPr lang="en-US" sz="2400" dirty="0">
              <a:ea typeface="ＭＳ Ｐゴシック" charset="0"/>
            </a:endParaRPr>
          </a:p>
        </p:txBody>
      </p:sp>
    </p:spTree>
    <p:extLst>
      <p:ext uri="{BB962C8B-B14F-4D97-AF65-F5344CB8AC3E}">
        <p14:creationId xmlns:p14="http://schemas.microsoft.com/office/powerpoint/2010/main" val="4220245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Molecular Weight (MW)</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8229600" cy="4572000"/>
          </a:xfrm>
        </p:spPr>
        <p:txBody>
          <a:bodyPr/>
          <a:lstStyle/>
          <a:p>
            <a:r>
              <a:rPr lang="en-US" sz="2600" dirty="0">
                <a:ea typeface="ＭＳ Ｐゴシック" charset="0"/>
              </a:rPr>
              <a:t>If the substance is a molecule, the formula weight is also called its </a:t>
            </a:r>
            <a:r>
              <a:rPr lang="en-US" sz="2600" b="1" dirty="0">
                <a:ea typeface="ＭＳ Ｐゴシック" charset="0"/>
              </a:rPr>
              <a:t>molecular weight</a:t>
            </a:r>
            <a:r>
              <a:rPr lang="en-US" sz="2600" dirty="0">
                <a:ea typeface="ＭＳ Ｐゴシック" charset="0"/>
              </a:rPr>
              <a:t>.</a:t>
            </a:r>
          </a:p>
          <a:p>
            <a:r>
              <a:rPr lang="en-US" sz="2600" dirty="0">
                <a:ea typeface="ＭＳ Ｐゴシック" charset="0"/>
              </a:rPr>
              <a:t>A </a:t>
            </a:r>
            <a:r>
              <a:rPr lang="en-US" sz="2600" b="1" dirty="0">
                <a:ea typeface="ＭＳ Ｐゴシック" charset="0"/>
              </a:rPr>
              <a:t>molecular weight</a:t>
            </a:r>
            <a:r>
              <a:rPr lang="en-US" sz="2600" dirty="0">
                <a:ea typeface="ＭＳ Ｐゴシック" charset="0"/>
              </a:rPr>
              <a:t> is the sum of the atomic weights of the atoms in a molecule.</a:t>
            </a:r>
          </a:p>
          <a:p>
            <a:r>
              <a:rPr lang="en-US" sz="2600" dirty="0">
                <a:ea typeface="ＭＳ Ｐゴシック" charset="0"/>
              </a:rPr>
              <a:t>For glucose, which has a molecular formula of C</a:t>
            </a:r>
            <a:r>
              <a:rPr lang="en-US" sz="2600" baseline="-25000" dirty="0">
                <a:ea typeface="ＭＳ Ｐゴシック" charset="0"/>
              </a:rPr>
              <a:t>6</a:t>
            </a:r>
            <a:r>
              <a:rPr lang="en-US" sz="2600" dirty="0">
                <a:ea typeface="ＭＳ Ｐゴシック" charset="0"/>
              </a:rPr>
              <a:t>H</a:t>
            </a:r>
            <a:r>
              <a:rPr lang="en-US" sz="2600" baseline="-25000" dirty="0">
                <a:ea typeface="ＭＳ Ｐゴシック" charset="0"/>
              </a:rPr>
              <a:t>12</a:t>
            </a:r>
            <a:r>
              <a:rPr lang="en-US" sz="2600" dirty="0">
                <a:ea typeface="ＭＳ Ｐゴシック" charset="0"/>
              </a:rPr>
              <a:t>O</a:t>
            </a:r>
            <a:r>
              <a:rPr lang="en-US" sz="2600" baseline="-25000" dirty="0">
                <a:ea typeface="ＭＳ Ｐゴシック" charset="0"/>
              </a:rPr>
              <a:t>6</a:t>
            </a:r>
            <a:r>
              <a:rPr lang="en-US" sz="2600" dirty="0">
                <a:ea typeface="ＭＳ Ｐゴシック" charset="0"/>
              </a:rPr>
              <a:t>, the molecular weight is</a:t>
            </a:r>
          </a:p>
          <a:p>
            <a:pPr marL="740664" indent="-283464">
              <a:buFont typeface="Arial" pitchFamily="34" charset="0"/>
              <a:buChar char="–"/>
            </a:pPr>
            <a:r>
              <a:rPr lang="en-US" sz="2600" dirty="0">
                <a:ea typeface="ＭＳ Ｐゴシック" charset="0"/>
              </a:rPr>
              <a:t>6(AW of C) + 12(AW of H) + 6(AW of O)</a:t>
            </a:r>
          </a:p>
          <a:p>
            <a:pPr marL="740664" indent="-283464">
              <a:buFont typeface="Arial" pitchFamily="34" charset="0"/>
              <a:buChar char="–"/>
            </a:pPr>
            <a:r>
              <a:rPr lang="en-US" sz="2600" dirty="0">
                <a:ea typeface="ＭＳ Ｐゴシック" charset="0"/>
              </a:rPr>
              <a:t>6(12.0 </a:t>
            </a:r>
            <a:r>
              <a:rPr lang="en-US" sz="2600" dirty="0" smtClean="0">
                <a:ea typeface="ＭＳ Ｐゴシック" charset="0"/>
              </a:rPr>
              <a:t>a</a:t>
            </a:r>
            <a:r>
              <a:rPr lang="en-US" sz="100" dirty="0" smtClean="0">
                <a:ea typeface="ＭＳ Ｐゴシック" charset="0"/>
              </a:rPr>
              <a:t> </a:t>
            </a:r>
            <a:r>
              <a:rPr lang="en-US" sz="2600" dirty="0" smtClean="0">
                <a:ea typeface="ＭＳ Ｐゴシック" charset="0"/>
              </a:rPr>
              <a:t>m</a:t>
            </a:r>
            <a:r>
              <a:rPr lang="en-US" sz="100" dirty="0" smtClean="0">
                <a:ea typeface="ＭＳ Ｐゴシック" charset="0"/>
              </a:rPr>
              <a:t> </a:t>
            </a:r>
            <a:r>
              <a:rPr lang="en-US" sz="2600" dirty="0" smtClean="0">
                <a:ea typeface="ＭＳ Ｐゴシック" charset="0"/>
              </a:rPr>
              <a:t>u</a:t>
            </a:r>
            <a:r>
              <a:rPr lang="en-US" sz="2600" dirty="0">
                <a:ea typeface="ＭＳ Ｐゴシック" charset="0"/>
              </a:rPr>
              <a:t>) + 12(1.0 </a:t>
            </a:r>
            <a:r>
              <a:rPr lang="en-US" sz="2600" dirty="0" smtClean="0">
                <a:ea typeface="ＭＳ Ｐゴシック" charset="0"/>
              </a:rPr>
              <a:t>a</a:t>
            </a:r>
            <a:r>
              <a:rPr lang="en-US" sz="100" dirty="0" smtClean="0">
                <a:ea typeface="ＭＳ Ｐゴシック" charset="0"/>
              </a:rPr>
              <a:t> </a:t>
            </a:r>
            <a:r>
              <a:rPr lang="en-US" sz="2600" dirty="0" smtClean="0">
                <a:ea typeface="ＭＳ Ｐゴシック" charset="0"/>
              </a:rPr>
              <a:t>m</a:t>
            </a:r>
            <a:r>
              <a:rPr lang="en-US" sz="100" dirty="0" smtClean="0">
                <a:ea typeface="ＭＳ Ｐゴシック" charset="0"/>
              </a:rPr>
              <a:t> </a:t>
            </a:r>
            <a:r>
              <a:rPr lang="en-US" sz="2600" dirty="0" smtClean="0">
                <a:ea typeface="ＭＳ Ｐゴシック" charset="0"/>
              </a:rPr>
              <a:t>u</a:t>
            </a:r>
            <a:r>
              <a:rPr lang="en-US" sz="2600" dirty="0">
                <a:ea typeface="ＭＳ Ｐゴシック" charset="0"/>
              </a:rPr>
              <a:t>) + 6(16.0 </a:t>
            </a:r>
            <a:r>
              <a:rPr lang="en-US" sz="2600" dirty="0" smtClean="0">
                <a:ea typeface="ＭＳ Ｐゴシック" charset="0"/>
              </a:rPr>
              <a:t>a</a:t>
            </a:r>
            <a:r>
              <a:rPr lang="en-US" sz="100" dirty="0" smtClean="0">
                <a:ea typeface="ＭＳ Ｐゴシック" charset="0"/>
              </a:rPr>
              <a:t> </a:t>
            </a:r>
            <a:r>
              <a:rPr lang="en-US" sz="2600" dirty="0" smtClean="0">
                <a:ea typeface="ＭＳ Ｐゴシック" charset="0"/>
              </a:rPr>
              <a:t>m</a:t>
            </a:r>
            <a:r>
              <a:rPr lang="en-US" sz="100" dirty="0" smtClean="0">
                <a:ea typeface="ＭＳ Ｐゴシック" charset="0"/>
              </a:rPr>
              <a:t> </a:t>
            </a:r>
            <a:r>
              <a:rPr lang="en-US" sz="2600" dirty="0" smtClean="0">
                <a:ea typeface="ＭＳ Ｐゴシック" charset="0"/>
              </a:rPr>
              <a:t>u</a:t>
            </a:r>
            <a:r>
              <a:rPr lang="en-US" sz="2600" dirty="0">
                <a:ea typeface="ＭＳ Ｐゴシック" charset="0"/>
              </a:rPr>
              <a:t>)</a:t>
            </a:r>
          </a:p>
          <a:p>
            <a:pPr marL="740664" indent="-283464">
              <a:buFont typeface="Arial" pitchFamily="34" charset="0"/>
              <a:buChar char="–"/>
            </a:pPr>
            <a:r>
              <a:rPr lang="en-US" sz="2600" dirty="0">
                <a:ea typeface="ＭＳ Ｐゴシック" charset="0"/>
              </a:rPr>
              <a:t>MW (C</a:t>
            </a:r>
            <a:r>
              <a:rPr lang="en-US" sz="2600" baseline="-25000" dirty="0">
                <a:ea typeface="ＭＳ Ｐゴシック" charset="0"/>
              </a:rPr>
              <a:t>6</a:t>
            </a:r>
            <a:r>
              <a:rPr lang="en-US" sz="2600" dirty="0">
                <a:ea typeface="ＭＳ Ｐゴシック" charset="0"/>
              </a:rPr>
              <a:t>H</a:t>
            </a:r>
            <a:r>
              <a:rPr lang="en-US" sz="2600" baseline="-25000" dirty="0">
                <a:ea typeface="ＭＳ Ｐゴシック" charset="0"/>
              </a:rPr>
              <a:t>12</a:t>
            </a:r>
            <a:r>
              <a:rPr lang="en-US" sz="2600" dirty="0">
                <a:ea typeface="ＭＳ Ｐゴシック" charset="0"/>
              </a:rPr>
              <a:t>O</a:t>
            </a:r>
            <a:r>
              <a:rPr lang="en-US" sz="2600" baseline="-25000" dirty="0">
                <a:ea typeface="ＭＳ Ｐゴシック" charset="0"/>
              </a:rPr>
              <a:t>6</a:t>
            </a:r>
            <a:r>
              <a:rPr lang="en-US" sz="2600" dirty="0">
                <a:ea typeface="ＭＳ Ｐゴシック" charset="0"/>
              </a:rPr>
              <a:t>) </a:t>
            </a:r>
            <a:r>
              <a:rPr lang="en-US" sz="2600" dirty="0" smtClean="0">
                <a:ea typeface="ＭＳ Ｐゴシック" charset="0"/>
              </a:rPr>
              <a:t>= 180.0 a</a:t>
            </a:r>
            <a:r>
              <a:rPr lang="en-US" sz="100" dirty="0" smtClean="0">
                <a:ea typeface="ＭＳ Ｐゴシック" charset="0"/>
              </a:rPr>
              <a:t> </a:t>
            </a:r>
            <a:r>
              <a:rPr lang="en-US" sz="2600" dirty="0" smtClean="0">
                <a:ea typeface="ＭＳ Ｐゴシック" charset="0"/>
              </a:rPr>
              <a:t>m</a:t>
            </a:r>
            <a:r>
              <a:rPr lang="en-US" sz="100" dirty="0" smtClean="0">
                <a:ea typeface="ＭＳ Ｐゴシック" charset="0"/>
              </a:rPr>
              <a:t> </a:t>
            </a:r>
            <a:r>
              <a:rPr lang="en-US" sz="2600" dirty="0" smtClean="0">
                <a:ea typeface="ＭＳ Ｐゴシック" charset="0"/>
              </a:rPr>
              <a:t>u</a:t>
            </a:r>
            <a:endParaRPr lang="en-US" sz="2600" dirty="0">
              <a:ea typeface="ＭＳ Ｐゴシック" charset="0"/>
            </a:endParaRPr>
          </a:p>
        </p:txBody>
      </p:sp>
    </p:spTree>
    <p:extLst>
      <p:ext uri="{BB962C8B-B14F-4D97-AF65-F5344CB8AC3E}">
        <p14:creationId xmlns:p14="http://schemas.microsoft.com/office/powerpoint/2010/main" val="2368142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Percent Composition </a:t>
            </a:r>
            <a:r>
              <a:rPr lang="en-US" sz="2000" b="0" dirty="0">
                <a:latin typeface="Times New Roman" panose="02020603050405020304" pitchFamily="18" charset="0"/>
              </a:rPr>
              <a:t>(1 of 2)</a:t>
            </a:r>
            <a:endParaRPr lang="en-IN" sz="2000" b="0" dirty="0">
              <a:latin typeface="Times New Roman" panose="02020603050405020304" pitchFamily="18" charset="0"/>
            </a:endParaRPr>
          </a:p>
        </p:txBody>
      </p:sp>
      <p:sp>
        <p:nvSpPr>
          <p:cNvPr id="3" name="Content Placeholder 2"/>
          <p:cNvSpPr>
            <a:spLocks noGrp="1"/>
          </p:cNvSpPr>
          <p:nvPr>
            <p:ph idx="1"/>
          </p:nvPr>
        </p:nvSpPr>
        <p:spPr>
          <a:xfrm>
            <a:off x="457200" y="1600200"/>
            <a:ext cx="8229600" cy="1295400"/>
          </a:xfrm>
        </p:spPr>
        <p:txBody>
          <a:bodyPr/>
          <a:lstStyle/>
          <a:p>
            <a:r>
              <a:rPr lang="en-US" sz="2600" dirty="0" smtClean="0">
                <a:ea typeface="ＭＳ Ｐゴシック" charset="0"/>
              </a:rPr>
              <a:t>One </a:t>
            </a:r>
            <a:r>
              <a:rPr lang="en-US" sz="2600" dirty="0">
                <a:ea typeface="ＭＳ Ｐゴシック" charset="0"/>
              </a:rPr>
              <a:t>can find the percentage of the mass of a compound that comes from each of the elements in the compound by using this equation</a:t>
            </a:r>
            <a:r>
              <a:rPr lang="en-US" sz="2600" dirty="0" smtClean="0">
                <a:ea typeface="ＭＳ Ｐゴシック" charset="0"/>
              </a:rPr>
              <a:t>:</a:t>
            </a:r>
            <a:endParaRPr lang="en-US" sz="2600" dirty="0">
              <a:ea typeface="ＭＳ Ｐゴシック" charset="0"/>
            </a:endParaRPr>
          </a:p>
        </p:txBody>
      </p:sp>
      <p:graphicFrame>
        <p:nvGraphicFramePr>
          <p:cNvPr id="4" name="Object 3" descr="Percent element = number of atoms, times, atomic weight, over formula weight of the compound, times 100"/>
          <p:cNvGraphicFramePr>
            <a:graphicFrameLocks noChangeAspect="1"/>
          </p:cNvGraphicFramePr>
          <p:nvPr>
            <p:extLst>
              <p:ext uri="{D42A27DB-BD31-4B8C-83A1-F6EECF244321}">
                <p14:modId xmlns:p14="http://schemas.microsoft.com/office/powerpoint/2010/main" val="3778258977"/>
              </p:ext>
            </p:extLst>
          </p:nvPr>
        </p:nvGraphicFramePr>
        <p:xfrm>
          <a:off x="898643" y="3042107"/>
          <a:ext cx="7346715" cy="864319"/>
        </p:xfrm>
        <a:graphic>
          <a:graphicData uri="http://schemas.openxmlformats.org/presentationml/2006/ole">
            <mc:AlternateContent xmlns:mc="http://schemas.openxmlformats.org/markup-compatibility/2006">
              <mc:Choice xmlns:v="urn:schemas-microsoft-com:vml" Requires="v">
                <p:oleObj spid="_x0000_s8276" name="Equation" r:id="rId3" imgW="3886200" imgH="457200" progId="Equation.DSMT4">
                  <p:embed/>
                </p:oleObj>
              </mc:Choice>
              <mc:Fallback>
                <p:oleObj name="Equation" r:id="rId3" imgW="3886200" imgH="457200" progId="Equation.DSMT4">
                  <p:embed/>
                  <p:pic>
                    <p:nvPicPr>
                      <p:cNvPr id="0" name=""/>
                      <p:cNvPicPr/>
                      <p:nvPr/>
                    </p:nvPicPr>
                    <p:blipFill>
                      <a:blip r:embed="rId4"/>
                      <a:stretch>
                        <a:fillRect/>
                      </a:stretch>
                    </p:blipFill>
                    <p:spPr>
                      <a:xfrm>
                        <a:off x="898643" y="3042107"/>
                        <a:ext cx="7346715" cy="864319"/>
                      </a:xfrm>
                      <a:prstGeom prst="rect">
                        <a:avLst/>
                      </a:prstGeom>
                    </p:spPr>
                  </p:pic>
                </p:oleObj>
              </mc:Fallback>
            </mc:AlternateContent>
          </a:graphicData>
        </a:graphic>
      </p:graphicFrame>
    </p:spTree>
    <p:extLst>
      <p:ext uri="{BB962C8B-B14F-4D97-AF65-F5344CB8AC3E}">
        <p14:creationId xmlns:p14="http://schemas.microsoft.com/office/powerpoint/2010/main" val="135586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Percent Composition </a:t>
            </a:r>
            <a:r>
              <a:rPr lang="en-US" sz="2000" b="0" dirty="0">
                <a:latin typeface="Times New Roman" panose="02020603050405020304" pitchFamily="18" charset="0"/>
              </a:rPr>
              <a:t>(2 of 2)</a:t>
            </a:r>
            <a:endParaRPr lang="en-IN" sz="2000" b="0" dirty="0">
              <a:latin typeface="Times New Roman" panose="02020603050405020304" pitchFamily="18" charset="0"/>
            </a:endParaRPr>
          </a:p>
        </p:txBody>
      </p:sp>
      <p:sp>
        <p:nvSpPr>
          <p:cNvPr id="3" name="Content Placeholder 2"/>
          <p:cNvSpPr>
            <a:spLocks noGrp="1"/>
          </p:cNvSpPr>
          <p:nvPr>
            <p:ph idx="1"/>
          </p:nvPr>
        </p:nvSpPr>
        <p:spPr>
          <a:xfrm>
            <a:off x="457200" y="1600200"/>
            <a:ext cx="8229600" cy="457200"/>
          </a:xfrm>
        </p:spPr>
        <p:txBody>
          <a:bodyPr/>
          <a:lstStyle/>
          <a:p>
            <a:r>
              <a:rPr lang="en-US" sz="2600" dirty="0" smtClean="0">
                <a:ea typeface="ＭＳ Ｐゴシック" charset="0"/>
              </a:rPr>
              <a:t>So </a:t>
            </a:r>
            <a:r>
              <a:rPr lang="en-US" sz="2600" dirty="0">
                <a:ea typeface="ＭＳ Ｐゴシック" charset="0"/>
              </a:rPr>
              <a:t>the percentage of carbon in glucose is</a:t>
            </a:r>
            <a:r>
              <a:rPr lang="en-US" sz="2600" dirty="0" smtClean="0">
                <a:ea typeface="ＭＳ Ｐゴシック" charset="0"/>
              </a:rPr>
              <a:t>:</a:t>
            </a:r>
            <a:endParaRPr lang="en-US" sz="2600" dirty="0">
              <a:ea typeface="ＭＳ Ｐゴシック" charset="0"/>
            </a:endParaRPr>
          </a:p>
        </p:txBody>
      </p:sp>
      <p:graphicFrame>
        <p:nvGraphicFramePr>
          <p:cNvPr id="4" name="Object 3" descr="Percent C = 6 times, 12.0 atomic mass units, over 180.0 atomic mass units = 72.0 atomic mass units over 180.0 atomic mass units, times 100 = 40.0%"/>
          <p:cNvGraphicFramePr>
            <a:graphicFrameLocks noChangeAspect="1"/>
          </p:cNvGraphicFramePr>
          <p:nvPr>
            <p:extLst>
              <p:ext uri="{D42A27DB-BD31-4B8C-83A1-F6EECF244321}">
                <p14:modId xmlns:p14="http://schemas.microsoft.com/office/powerpoint/2010/main" val="487226940"/>
              </p:ext>
            </p:extLst>
          </p:nvPr>
        </p:nvGraphicFramePr>
        <p:xfrm>
          <a:off x="3145731" y="2180510"/>
          <a:ext cx="2852538" cy="2044317"/>
        </p:xfrm>
        <a:graphic>
          <a:graphicData uri="http://schemas.openxmlformats.org/presentationml/2006/ole">
            <mc:AlternateContent xmlns:mc="http://schemas.openxmlformats.org/markup-compatibility/2006">
              <mc:Choice xmlns:v="urn:schemas-microsoft-com:vml" Requires="v">
                <p:oleObj spid="_x0000_s9299" name="Equation" r:id="rId3" imgW="1523880" imgH="1091880" progId="Equation.DSMT4">
                  <p:embed/>
                </p:oleObj>
              </mc:Choice>
              <mc:Fallback>
                <p:oleObj name="Equation" r:id="rId3" imgW="1523880" imgH="1091880" progId="Equation.DSMT4">
                  <p:embed/>
                  <p:pic>
                    <p:nvPicPr>
                      <p:cNvPr id="0" name=""/>
                      <p:cNvPicPr/>
                      <p:nvPr/>
                    </p:nvPicPr>
                    <p:blipFill>
                      <a:blip r:embed="rId4"/>
                      <a:stretch>
                        <a:fillRect/>
                      </a:stretch>
                    </p:blipFill>
                    <p:spPr>
                      <a:xfrm>
                        <a:off x="3145731" y="2180510"/>
                        <a:ext cx="2852538" cy="2044317"/>
                      </a:xfrm>
                      <a:prstGeom prst="rect">
                        <a:avLst/>
                      </a:prstGeom>
                    </p:spPr>
                  </p:pic>
                </p:oleObj>
              </mc:Fallback>
            </mc:AlternateContent>
          </a:graphicData>
        </a:graphic>
      </p:graphicFrame>
    </p:spTree>
    <p:extLst>
      <p:ext uri="{BB962C8B-B14F-4D97-AF65-F5344CB8AC3E}">
        <p14:creationId xmlns:p14="http://schemas.microsoft.com/office/powerpoint/2010/main" val="629967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Avogadro’</a:t>
            </a:r>
            <a:r>
              <a:rPr lang="en-US" altLang="ja-JP" dirty="0">
                <a:latin typeface="Times New Roman" panose="02020603050405020304" pitchFamily="18" charset="0"/>
              </a:rPr>
              <a:t>s Number</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1"/>
            <a:ext cx="6172200" cy="2209799"/>
          </a:xfrm>
        </p:spPr>
        <p:txBody>
          <a:bodyPr/>
          <a:lstStyle/>
          <a:p>
            <a:r>
              <a:rPr lang="en-US" sz="2600" dirty="0">
                <a:ea typeface="ＭＳ Ｐゴシック" charset="0"/>
              </a:rPr>
              <a:t>In a lab, we cannot</a:t>
            </a:r>
            <a:r>
              <a:rPr lang="en-US" altLang="ja-JP" sz="2600" dirty="0">
                <a:ea typeface="ＭＳ Ｐゴシック" charset="0"/>
              </a:rPr>
              <a:t> work with individual molecules. They are too small.</a:t>
            </a:r>
          </a:p>
          <a:p>
            <a:r>
              <a:rPr lang="en-US" sz="2600" dirty="0">
                <a:ea typeface="ＭＳ Ｐゴシック" charset="0"/>
              </a:rPr>
              <a:t>One </a:t>
            </a:r>
            <a:r>
              <a:rPr lang="en-US" sz="2600" b="1" dirty="0">
                <a:ea typeface="ＭＳ Ｐゴシック" charset="0"/>
              </a:rPr>
              <a:t>mole </a:t>
            </a:r>
            <a:r>
              <a:rPr lang="en-US" sz="2600" dirty="0">
                <a:ea typeface="ＭＳ Ｐゴシック" charset="0"/>
              </a:rPr>
              <a:t>(</a:t>
            </a:r>
            <a:r>
              <a:rPr lang="en-US" sz="2600" dirty="0" smtClean="0">
                <a:ea typeface="ＭＳ Ｐゴシック" charset="0"/>
              </a:rPr>
              <a:t>abbreviated: m</a:t>
            </a:r>
            <a:r>
              <a:rPr lang="en-US" sz="100" dirty="0" smtClean="0">
                <a:ea typeface="ＭＳ Ｐゴシック" charset="0"/>
              </a:rPr>
              <a:t> </a:t>
            </a:r>
            <a:r>
              <a:rPr lang="en-US" sz="2600" dirty="0" smtClean="0">
                <a:ea typeface="ＭＳ Ｐゴシック" charset="0"/>
              </a:rPr>
              <a:t>o</a:t>
            </a:r>
            <a:r>
              <a:rPr lang="en-US" sz="100" dirty="0" smtClean="0">
                <a:ea typeface="ＭＳ Ｐゴシック" charset="0"/>
              </a:rPr>
              <a:t> </a:t>
            </a:r>
            <a:r>
              <a:rPr lang="en-US" sz="2600" dirty="0" smtClean="0">
                <a:ea typeface="ＭＳ Ｐゴシック" charset="0"/>
              </a:rPr>
              <a:t>l</a:t>
            </a:r>
            <a:r>
              <a:rPr lang="en-US" sz="2600" dirty="0">
                <a:ea typeface="ＭＳ Ｐゴシック" charset="0"/>
              </a:rPr>
              <a:t>) is the amount of particles found in </a:t>
            </a:r>
            <a:r>
              <a:rPr lang="en-US" sz="2600" b="1" dirty="0">
                <a:ea typeface="ＭＳ Ｐゴシック" charset="0"/>
              </a:rPr>
              <a:t>exactly </a:t>
            </a:r>
            <a:r>
              <a:rPr lang="en-US" sz="2600" dirty="0">
                <a:ea typeface="ＭＳ Ｐゴシック" charset="0"/>
              </a:rPr>
              <a:t>12 g of </a:t>
            </a:r>
            <a:r>
              <a:rPr lang="en-US" sz="2600" dirty="0" smtClean="0">
                <a:ea typeface="ＭＳ Ｐゴシック" charset="0"/>
              </a:rPr>
              <a:t>C-12.</a:t>
            </a:r>
            <a:endParaRPr lang="en-US" sz="2600" dirty="0">
              <a:ea typeface="ＭＳ Ｐゴシック" charset="0"/>
            </a:endParaRPr>
          </a:p>
        </p:txBody>
      </p:sp>
      <p:sp>
        <p:nvSpPr>
          <p:cNvPr id="5" name="Content Placeholder 4"/>
          <p:cNvSpPr>
            <a:spLocks noGrp="1"/>
          </p:cNvSpPr>
          <p:nvPr>
            <p:ph idx="13"/>
          </p:nvPr>
        </p:nvSpPr>
        <p:spPr>
          <a:xfrm>
            <a:off x="457201" y="3920520"/>
            <a:ext cx="228599" cy="308962"/>
          </a:xfrm>
        </p:spPr>
        <p:txBody>
          <a:bodyPr/>
          <a:lstStyle/>
          <a:p>
            <a:r>
              <a:rPr lang="en-IN" sz="2600" dirty="0" smtClean="0"/>
              <a:t> </a:t>
            </a:r>
            <a:endParaRPr lang="en-IN" sz="2600" dirty="0"/>
          </a:p>
        </p:txBody>
      </p:sp>
      <p:graphicFrame>
        <p:nvGraphicFramePr>
          <p:cNvPr id="9" name="Object 8" descr="6.02 times 10 to the twenty-third power"/>
          <p:cNvGraphicFramePr>
            <a:graphicFrameLocks noChangeAspect="1"/>
          </p:cNvGraphicFramePr>
          <p:nvPr>
            <p:extLst>
              <p:ext uri="{D42A27DB-BD31-4B8C-83A1-F6EECF244321}">
                <p14:modId xmlns:p14="http://schemas.microsoft.com/office/powerpoint/2010/main" val="2762917352"/>
              </p:ext>
            </p:extLst>
          </p:nvPr>
        </p:nvGraphicFramePr>
        <p:xfrm>
          <a:off x="731821" y="3863271"/>
          <a:ext cx="1616664" cy="445982"/>
        </p:xfrm>
        <a:graphic>
          <a:graphicData uri="http://schemas.openxmlformats.org/presentationml/2006/ole">
            <mc:AlternateContent xmlns:mc="http://schemas.openxmlformats.org/markup-compatibility/2006">
              <mc:Choice xmlns:v="urn:schemas-microsoft-com:vml" Requires="v">
                <p:oleObj spid="_x0000_s10324" name="Equation" r:id="rId3" imgW="736560" imgH="203040" progId="Equation.DSMT4">
                  <p:embed/>
                </p:oleObj>
              </mc:Choice>
              <mc:Fallback>
                <p:oleObj name="Equation" r:id="rId3" imgW="736560" imgH="203040" progId="Equation.DSMT4">
                  <p:embed/>
                  <p:pic>
                    <p:nvPicPr>
                      <p:cNvPr id="0" name=""/>
                      <p:cNvPicPr/>
                      <p:nvPr/>
                    </p:nvPicPr>
                    <p:blipFill>
                      <a:blip r:embed="rId4"/>
                      <a:stretch>
                        <a:fillRect/>
                      </a:stretch>
                    </p:blipFill>
                    <p:spPr>
                      <a:xfrm>
                        <a:off x="731821" y="3863271"/>
                        <a:ext cx="1616664" cy="445982"/>
                      </a:xfrm>
                      <a:prstGeom prst="rect">
                        <a:avLst/>
                      </a:prstGeom>
                    </p:spPr>
                  </p:pic>
                </p:oleObj>
              </mc:Fallback>
            </mc:AlternateContent>
          </a:graphicData>
        </a:graphic>
      </p:graphicFrame>
      <p:sp>
        <p:nvSpPr>
          <p:cNvPr id="6" name="Content Placeholder 5"/>
          <p:cNvSpPr>
            <a:spLocks noGrp="1"/>
          </p:cNvSpPr>
          <p:nvPr>
            <p:ph idx="14"/>
          </p:nvPr>
        </p:nvSpPr>
        <p:spPr>
          <a:xfrm>
            <a:off x="2394507" y="3875256"/>
            <a:ext cx="4228081" cy="431789"/>
          </a:xfrm>
        </p:spPr>
        <p:txBody>
          <a:bodyPr/>
          <a:lstStyle/>
          <a:p>
            <a:pPr marL="0" indent="0">
              <a:buNone/>
            </a:pPr>
            <a:r>
              <a:rPr lang="en-US" sz="2600" dirty="0">
                <a:ea typeface="ＭＳ Ｐゴシック" charset="0"/>
              </a:rPr>
              <a:t>atoms or molecules is </a:t>
            </a:r>
            <a:r>
              <a:rPr lang="en-US" sz="2600" dirty="0" smtClean="0">
                <a:ea typeface="ＭＳ Ｐゴシック" charset="0"/>
              </a:rPr>
              <a:t>the</a:t>
            </a:r>
            <a:endParaRPr lang="en-IN" sz="2600" dirty="0"/>
          </a:p>
        </p:txBody>
      </p:sp>
      <p:sp>
        <p:nvSpPr>
          <p:cNvPr id="7" name="Content Placeholder 6"/>
          <p:cNvSpPr>
            <a:spLocks noGrp="1"/>
          </p:cNvSpPr>
          <p:nvPr>
            <p:ph sz="quarter" idx="15"/>
          </p:nvPr>
        </p:nvSpPr>
        <p:spPr>
          <a:xfrm>
            <a:off x="739824" y="4372301"/>
            <a:ext cx="5889575" cy="428299"/>
          </a:xfrm>
        </p:spPr>
        <p:txBody>
          <a:bodyPr/>
          <a:lstStyle/>
          <a:p>
            <a:pPr marL="0" indent="0">
              <a:buNone/>
            </a:pPr>
            <a:r>
              <a:rPr lang="en-US" sz="2600" dirty="0">
                <a:ea typeface="ＭＳ Ｐゴシック" charset="0"/>
              </a:rPr>
              <a:t>number </a:t>
            </a:r>
            <a:r>
              <a:rPr lang="en-US" sz="2600" dirty="0" smtClean="0">
                <a:ea typeface="ＭＳ Ｐゴシック" charset="0"/>
              </a:rPr>
              <a:t>of</a:t>
            </a:r>
            <a:r>
              <a:rPr lang="en-IN" sz="2600" dirty="0" smtClean="0"/>
              <a:t> </a:t>
            </a:r>
            <a:r>
              <a:rPr lang="en-US" sz="2600" dirty="0" smtClean="0">
                <a:ea typeface="ＭＳ Ｐゴシック" charset="0"/>
              </a:rPr>
              <a:t>particles </a:t>
            </a:r>
            <a:r>
              <a:rPr lang="en-US" sz="2600" dirty="0">
                <a:ea typeface="ＭＳ Ｐゴシック" charset="0"/>
              </a:rPr>
              <a:t>in one mole</a:t>
            </a:r>
            <a:r>
              <a:rPr lang="en-US" sz="2600" dirty="0" smtClean="0">
                <a:ea typeface="ＭＳ Ｐゴシック" charset="0"/>
              </a:rPr>
              <a:t>.</a:t>
            </a:r>
            <a:endParaRPr lang="en-US" sz="2600" dirty="0">
              <a:ea typeface="ＭＳ Ｐゴシック" charset="0"/>
            </a:endParaRPr>
          </a:p>
        </p:txBody>
      </p:sp>
      <p:pic>
        <p:nvPicPr>
          <p:cNvPr id="4" name="Picture 3" descr="A single molecule of H 2 O is 18 atomic mass units. Avogadro’s number of water molecules in a mole of water is shown filling a laboratory-size sample in a beaker; 1 mole of H 2 O is 18.0 grams."/>
          <p:cNvPicPr>
            <a:picLocks noChangeAspect="1"/>
          </p:cNvPicPr>
          <p:nvPr/>
        </p:nvPicPr>
        <p:blipFill rotWithShape="1">
          <a:blip r:embed="rId5">
            <a:extLst>
              <a:ext uri="{28A0092B-C50C-407E-A947-70E740481C1C}">
                <a14:useLocalDpi xmlns:a14="http://schemas.microsoft.com/office/drawing/2010/main" val="0"/>
              </a:ext>
            </a:extLst>
          </a:blip>
          <a:srcRect b="2224"/>
          <a:stretch/>
        </p:blipFill>
        <p:spPr>
          <a:xfrm>
            <a:off x="6745540" y="1600954"/>
            <a:ext cx="1941260" cy="4565557"/>
          </a:xfrm>
          <a:prstGeom prst="rect">
            <a:avLst/>
          </a:prstGeom>
        </p:spPr>
      </p:pic>
    </p:spTree>
    <p:extLst>
      <p:ext uri="{BB962C8B-B14F-4D97-AF65-F5344CB8AC3E}">
        <p14:creationId xmlns:p14="http://schemas.microsoft.com/office/powerpoint/2010/main" val="1775265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Stoichiometry</a:t>
            </a:r>
            <a:endParaRPr lang="en-IN" dirty="0">
              <a:latin typeface="Times New Roman" panose="02020603050405020304" pitchFamily="18" charset="0"/>
            </a:endParaRPr>
          </a:p>
        </p:txBody>
      </p:sp>
      <p:sp>
        <p:nvSpPr>
          <p:cNvPr id="4" name="Content Placeholder 3"/>
          <p:cNvSpPr>
            <a:spLocks noGrp="1"/>
          </p:cNvSpPr>
          <p:nvPr>
            <p:ph idx="1"/>
          </p:nvPr>
        </p:nvSpPr>
        <p:spPr>
          <a:xfrm>
            <a:off x="457200" y="1600199"/>
            <a:ext cx="8229600" cy="1608316"/>
          </a:xfrm>
        </p:spPr>
        <p:txBody>
          <a:bodyPr/>
          <a:lstStyle/>
          <a:p>
            <a:pPr>
              <a:spcBef>
                <a:spcPts val="1000"/>
              </a:spcBef>
            </a:pPr>
            <a:r>
              <a:rPr lang="en-US" sz="2400" dirty="0"/>
              <a:t>Area of study that examines the quantities of substances consumed and produced in chemical reactions</a:t>
            </a:r>
          </a:p>
          <a:p>
            <a:pPr>
              <a:spcBef>
                <a:spcPts val="1000"/>
              </a:spcBef>
            </a:pPr>
            <a:r>
              <a:rPr lang="en-US" sz="2400" dirty="0"/>
              <a:t>Based on the Law of Conservation of Mass (Antoine Lavoisier, 1789</a:t>
            </a:r>
            <a:r>
              <a:rPr lang="en-US" sz="2400" dirty="0" smtClean="0"/>
              <a:t>)</a:t>
            </a:r>
            <a:endParaRPr lang="en-US" sz="2400" dirty="0"/>
          </a:p>
        </p:txBody>
      </p:sp>
      <p:sp>
        <p:nvSpPr>
          <p:cNvPr id="5" name="Content Placeholder 4"/>
          <p:cNvSpPr>
            <a:spLocks noGrp="1"/>
          </p:cNvSpPr>
          <p:nvPr>
            <p:ph idx="13"/>
          </p:nvPr>
        </p:nvSpPr>
        <p:spPr>
          <a:xfrm>
            <a:off x="457200" y="3301441"/>
            <a:ext cx="5791200" cy="2967507"/>
          </a:xfrm>
        </p:spPr>
        <p:txBody>
          <a:bodyPr/>
          <a:lstStyle/>
          <a:p>
            <a:pPr>
              <a:lnSpc>
                <a:spcPct val="90000"/>
              </a:lnSpc>
            </a:pPr>
            <a:r>
              <a:rPr lang="en-US" altLang="ja-JP" sz="2400" dirty="0" smtClean="0">
                <a:cs typeface="Arial" panose="020B0604020202020204" pitchFamily="34" charset="0"/>
              </a:rPr>
              <a:t>“</a:t>
            </a:r>
            <a:r>
              <a:rPr lang="en-US" altLang="ja-JP" sz="2400" dirty="0" smtClean="0"/>
              <a:t>We </a:t>
            </a:r>
            <a:r>
              <a:rPr lang="en-US" altLang="ja-JP" sz="2400" dirty="0"/>
              <a:t>may lay it down as an incontestable axiom that, in all the operations of art and nature, nothing is created; an equal amount of matter exists both before and after the experiment. Upon this principle, the whole art of performing chemical experiments depends</a:t>
            </a:r>
            <a:r>
              <a:rPr lang="en-US" altLang="ja-JP" sz="2400" dirty="0" smtClean="0"/>
              <a:t>.</a:t>
            </a:r>
            <a:r>
              <a:rPr lang="en-IN" altLang="ja-JP" sz="2400" dirty="0" smtClean="0"/>
              <a:t>”</a:t>
            </a:r>
            <a:endParaRPr lang="en-US" altLang="ja-JP" sz="2400" dirty="0"/>
          </a:p>
          <a:p>
            <a:pPr marL="0" indent="0" algn="r">
              <a:lnSpc>
                <a:spcPct val="90000"/>
              </a:lnSpc>
              <a:buNone/>
            </a:pPr>
            <a:r>
              <a:rPr lang="en-US" sz="2400" dirty="0"/>
              <a:t>—Antoine </a:t>
            </a:r>
            <a:r>
              <a:rPr lang="en-US" sz="2400" dirty="0" smtClean="0"/>
              <a:t>Lavoisier</a:t>
            </a:r>
            <a:endParaRPr lang="en-US" sz="2400" dirty="0"/>
          </a:p>
        </p:txBody>
      </p:sp>
      <p:pic>
        <p:nvPicPr>
          <p:cNvPr id="6" name="Picture 5" descr="An illustration of Antoine Lavoisier holding a glass flas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218" y="3280892"/>
            <a:ext cx="2282506" cy="3112507"/>
          </a:xfrm>
          <a:prstGeom prst="rect">
            <a:avLst/>
          </a:prstGeom>
        </p:spPr>
      </p:pic>
    </p:spTree>
    <p:extLst>
      <p:ext uri="{BB962C8B-B14F-4D97-AF65-F5344CB8AC3E}">
        <p14:creationId xmlns:p14="http://schemas.microsoft.com/office/powerpoint/2010/main" val="728520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Molar Mass</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4343400" cy="3048000"/>
          </a:xfrm>
        </p:spPr>
        <p:txBody>
          <a:bodyPr/>
          <a:lstStyle/>
          <a:p>
            <a:pPr>
              <a:spcBef>
                <a:spcPts val="1000"/>
              </a:spcBef>
            </a:pPr>
            <a:r>
              <a:rPr lang="en-US" sz="2400" dirty="0">
                <a:ea typeface="ＭＳ Ｐゴシック" charset="0"/>
              </a:rPr>
              <a:t>A </a:t>
            </a:r>
            <a:r>
              <a:rPr lang="en-US" sz="2400" b="1" dirty="0">
                <a:ea typeface="ＭＳ Ｐゴシック" charset="0"/>
              </a:rPr>
              <a:t>molar mass</a:t>
            </a:r>
            <a:r>
              <a:rPr lang="en-US" sz="2400" dirty="0">
                <a:ea typeface="ＭＳ Ｐゴシック" charset="0"/>
              </a:rPr>
              <a:t> is the mass of 1 mol of a substance (i.e., g/mol).</a:t>
            </a:r>
          </a:p>
          <a:p>
            <a:pPr>
              <a:spcBef>
                <a:spcPts val="1000"/>
              </a:spcBef>
            </a:pPr>
            <a:r>
              <a:rPr lang="en-US" sz="2400" dirty="0">
                <a:ea typeface="ＭＳ Ｐゴシック" charset="0"/>
              </a:rPr>
              <a:t>The molar mass of an element is the atomic weight for the element from the periodic </a:t>
            </a:r>
            <a:r>
              <a:rPr lang="en-US" sz="2400" dirty="0" smtClean="0">
                <a:ea typeface="ＭＳ Ｐゴシック" charset="0"/>
              </a:rPr>
              <a:t>table. If </a:t>
            </a:r>
            <a:r>
              <a:rPr lang="en-US" sz="2400" dirty="0">
                <a:ea typeface="ＭＳ Ｐゴシック" charset="0"/>
              </a:rPr>
              <a:t>it is diatomic, it is twice that atomic weight</a:t>
            </a:r>
            <a:r>
              <a:rPr lang="en-US" sz="2400" dirty="0" smtClean="0">
                <a:ea typeface="ＭＳ Ｐゴシック" charset="0"/>
              </a:rPr>
              <a:t>.</a:t>
            </a:r>
            <a:endParaRPr lang="en-US" sz="2400" dirty="0">
              <a:ea typeface="ＭＳ Ｐゴシック" charset="0"/>
            </a:endParaRPr>
          </a:p>
        </p:txBody>
      </p:sp>
      <p:sp>
        <p:nvSpPr>
          <p:cNvPr id="5" name="Content Placeholder 4"/>
          <p:cNvSpPr>
            <a:spLocks noGrp="1"/>
          </p:cNvSpPr>
          <p:nvPr>
            <p:ph idx="13"/>
          </p:nvPr>
        </p:nvSpPr>
        <p:spPr>
          <a:xfrm>
            <a:off x="457200" y="4737228"/>
            <a:ext cx="8229600" cy="761999"/>
          </a:xfrm>
        </p:spPr>
        <p:txBody>
          <a:bodyPr/>
          <a:lstStyle/>
          <a:p>
            <a:r>
              <a:rPr lang="en-US" sz="2400" dirty="0">
                <a:ea typeface="ＭＳ Ｐゴシック" charset="0"/>
              </a:rPr>
              <a:t>The formula weight (in </a:t>
            </a:r>
            <a:r>
              <a:rPr lang="en-US" sz="2400" dirty="0" smtClean="0">
                <a:ea typeface="ＭＳ Ｐゴシック" charset="0"/>
              </a:rPr>
              <a:t>a</a:t>
            </a:r>
            <a:r>
              <a:rPr lang="en-US" sz="100" dirty="0" smtClean="0">
                <a:ea typeface="ＭＳ Ｐゴシック" charset="0"/>
              </a:rPr>
              <a:t> </a:t>
            </a:r>
            <a:r>
              <a:rPr lang="en-US" sz="2400" dirty="0" smtClean="0">
                <a:ea typeface="ＭＳ Ｐゴシック" charset="0"/>
              </a:rPr>
              <a:t>m</a:t>
            </a:r>
            <a:r>
              <a:rPr lang="en-US" sz="100" dirty="0" smtClean="0">
                <a:ea typeface="ＭＳ Ｐゴシック" charset="0"/>
              </a:rPr>
              <a:t> </a:t>
            </a:r>
            <a:r>
              <a:rPr lang="en-US" sz="2400" dirty="0" smtClean="0">
                <a:ea typeface="ＭＳ Ｐゴシック" charset="0"/>
              </a:rPr>
              <a:t>u</a:t>
            </a:r>
            <a:r>
              <a:rPr lang="en-US" altLang="ja-JP" sz="2400" dirty="0">
                <a:ea typeface="ＭＳ Ｐゴシック" charset="0"/>
              </a:rPr>
              <a:t>) will be the same number as the molar mass (in g/mol</a:t>
            </a:r>
            <a:r>
              <a:rPr lang="en-US" altLang="ja-JP" sz="2400" dirty="0" smtClean="0">
                <a:ea typeface="ＭＳ Ｐゴシック" charset="0"/>
              </a:rPr>
              <a:t>).</a:t>
            </a:r>
            <a:endParaRPr lang="en-US" sz="2400" dirty="0">
              <a:ea typeface="ＭＳ Ｐゴシック" charset="0"/>
            </a:endParaRPr>
          </a:p>
        </p:txBody>
      </p:sp>
      <p:pic>
        <p:nvPicPr>
          <p:cNvPr id="4" name="Picture 3" descr="A photograph showing a balloon, a graduated cylinder filled with water, and a plate of salt crystals. All contain one mole of different substances, which have different masses. In the balloon, 1 mole O 2, gas, has a mass of 32.0 grams. In the graduated cylinder, 1 mole of H 2 O, liquid, has a mass of 18.0 grams. On the plate, 1 mole of N ay C l, solid, has a mass of 58.45 grams."/>
          <p:cNvPicPr>
            <a:picLocks noChangeAspect="1"/>
          </p:cNvPicPr>
          <p:nvPr/>
        </p:nvPicPr>
        <p:blipFill rotWithShape="1">
          <a:blip r:embed="rId2" cstate="print">
            <a:extLst>
              <a:ext uri="{28A0092B-C50C-407E-A947-70E740481C1C}">
                <a14:useLocalDpi xmlns:a14="http://schemas.microsoft.com/office/drawing/2010/main" val="0"/>
              </a:ext>
            </a:extLst>
          </a:blip>
          <a:srcRect b="2626"/>
          <a:stretch/>
        </p:blipFill>
        <p:spPr>
          <a:xfrm>
            <a:off x="4913837" y="1600200"/>
            <a:ext cx="3772963" cy="2637322"/>
          </a:xfrm>
          <a:prstGeom prst="rect">
            <a:avLst/>
          </a:prstGeom>
        </p:spPr>
      </p:pic>
    </p:spTree>
    <p:extLst>
      <p:ext uri="{BB962C8B-B14F-4D97-AF65-F5344CB8AC3E}">
        <p14:creationId xmlns:p14="http://schemas.microsoft.com/office/powerpoint/2010/main" val="3099821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Mole Relationships</a:t>
            </a:r>
            <a:endParaRPr lang="en-IN" dirty="0">
              <a:latin typeface="Times New Roman" panose="02020603050405020304" pitchFamily="18" charset="0"/>
            </a:endParaRPr>
          </a:p>
        </p:txBody>
      </p:sp>
      <p:sp>
        <p:nvSpPr>
          <p:cNvPr id="4" name="Content Placeholder 3"/>
          <p:cNvSpPr>
            <a:spLocks noGrp="1"/>
          </p:cNvSpPr>
          <p:nvPr>
            <p:ph idx="1"/>
          </p:nvPr>
        </p:nvSpPr>
        <p:spPr>
          <a:xfrm>
            <a:off x="457200" y="1600201"/>
            <a:ext cx="8229600" cy="304799"/>
          </a:xfrm>
        </p:spPr>
        <p:txBody>
          <a:bodyPr/>
          <a:lstStyle/>
          <a:p>
            <a:pPr marL="0" indent="0">
              <a:buNone/>
            </a:pPr>
            <a:r>
              <a:rPr lang="en-IN" sz="1800" b="1" dirty="0" smtClean="0"/>
              <a:t>Table 3.2 </a:t>
            </a:r>
            <a:r>
              <a:rPr lang="en-IN" sz="1800" dirty="0" smtClean="0"/>
              <a:t>Mole Relationship</a:t>
            </a:r>
            <a:endParaRPr lang="en-IN" sz="1800" dirty="0"/>
          </a:p>
        </p:txBody>
      </p:sp>
      <p:pic>
        <p:nvPicPr>
          <p:cNvPr id="3" name="Picture 2" descr="A table. The table has 5 rows and 5 columns. The columns have the following headings from left to right. Name of substance, formula, formula weight in atomic mass unit, molar mass in grams per mole, and number and kind of particles in one mole. Row 1. Name, atomic nitrogen. Formula, N. Formula weight, 14.0. Molar mass, 14.0. Number and kind, 6.02 times 10 to the twenty-third N atoms. Row 2. Name, molecular nitrogen or dinitrogen. Formula, N 2. Formula weight, 28.0. Molar mass, 28.0. Number and kind, 6.02 times 10 to the twenty-third N 2 molecules, or 2 times, 6.02 times 10 to the twenty-third, N atoms. Row 3. Name, silver. Formula, Ay g. Formula weight, 107.9. Molar mass, 107.9. Number and kind, 6.02 times 10 to the twenty-third Ay g atoms. Row 4. Name, silver ions. Formula, Ay g. Formula weight, 107.9. Molar mass, 107.9. Number and kind, 6.02 times 10 to the twenty-third Ay g ions. For this row, recall that the mass of an electron is more than 1800 times smaller than the masses of the proton and the neutron, thus, ions and atoms have essentially the same mass. Row 5. Name, barium chloride. Formula, B ay C l 2. Formula weight, 208.2. Molar mass, 208.2. Number and kind, 6.02 times 10 to the twenty-third B ay C l 2 formula units, or 6.02 times 10 to the twenty-third B ay, 2 plus, ions, or 2 times, 6.02 times 10 to the twenty third, C l, minus, i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746" y="1981200"/>
            <a:ext cx="7954942" cy="2486950"/>
          </a:xfrm>
          <a:prstGeom prst="rect">
            <a:avLst/>
          </a:prstGeom>
        </p:spPr>
      </p:pic>
      <p:sp>
        <p:nvSpPr>
          <p:cNvPr id="5" name="Content Placeholder 4"/>
          <p:cNvSpPr>
            <a:spLocks noGrp="1"/>
          </p:cNvSpPr>
          <p:nvPr>
            <p:ph idx="13"/>
          </p:nvPr>
        </p:nvSpPr>
        <p:spPr>
          <a:xfrm>
            <a:off x="457200" y="4561337"/>
            <a:ext cx="8229600" cy="415390"/>
          </a:xfrm>
        </p:spPr>
        <p:txBody>
          <a:bodyPr/>
          <a:lstStyle/>
          <a:p>
            <a:pPr marL="0" indent="0">
              <a:spcBef>
                <a:spcPts val="1000"/>
              </a:spcBef>
              <a:buNone/>
            </a:pPr>
            <a:r>
              <a:rPr lang="en-US" sz="1200" baseline="30000" dirty="0" smtClean="0">
                <a:ea typeface="ＭＳ Ｐゴシック" charset="0"/>
              </a:rPr>
              <a:t>a</a:t>
            </a:r>
            <a:r>
              <a:rPr lang="en-US" sz="1200" dirty="0" smtClean="0">
                <a:ea typeface="ＭＳ Ｐゴシック" charset="0"/>
              </a:rPr>
              <a:t>Recall that the mass of an electron is more than 1800 times smaller than the masses of the proton and the neutron; thus, ions and atoms have essentially the same mass.</a:t>
            </a:r>
            <a:endParaRPr lang="en-US" sz="1200" dirty="0">
              <a:ea typeface="ＭＳ Ｐゴシック" charset="0"/>
            </a:endParaRPr>
          </a:p>
        </p:txBody>
      </p:sp>
      <p:sp>
        <p:nvSpPr>
          <p:cNvPr id="6" name="Content Placeholder 5"/>
          <p:cNvSpPr>
            <a:spLocks noGrp="1"/>
          </p:cNvSpPr>
          <p:nvPr>
            <p:ph idx="14"/>
          </p:nvPr>
        </p:nvSpPr>
        <p:spPr>
          <a:xfrm>
            <a:off x="457200" y="5033365"/>
            <a:ext cx="8229600" cy="1306820"/>
          </a:xfrm>
        </p:spPr>
        <p:txBody>
          <a:bodyPr/>
          <a:lstStyle/>
          <a:p>
            <a:pPr>
              <a:spcBef>
                <a:spcPts val="1000"/>
              </a:spcBef>
            </a:pPr>
            <a:r>
              <a:rPr lang="en-US" sz="1800" dirty="0">
                <a:ea typeface="ＭＳ Ｐゴシック" charset="0"/>
              </a:rPr>
              <a:t>One mole of atoms, ions, or molecules contains Avogadro</a:t>
            </a:r>
            <a:r>
              <a:rPr lang="en-US" altLang="ja-JP" sz="1800" dirty="0">
                <a:ea typeface="ＭＳ Ｐゴシック" charset="0"/>
              </a:rPr>
              <a:t>’s number of those particles.</a:t>
            </a:r>
          </a:p>
          <a:p>
            <a:pPr>
              <a:spcBef>
                <a:spcPts val="1000"/>
              </a:spcBef>
            </a:pPr>
            <a:r>
              <a:rPr lang="en-US" altLang="ja-JP" sz="1800" dirty="0">
                <a:ea typeface="ＭＳ Ｐゴシック" charset="0"/>
              </a:rPr>
              <a:t>The number of atoms of an element in a mole is the subscript in a formula (number of atoms of that element in the formula) times Avogadro’s number</a:t>
            </a:r>
            <a:r>
              <a:rPr lang="en-US" altLang="ja-JP" sz="1800" dirty="0" smtClean="0">
                <a:ea typeface="ＭＳ Ｐゴシック" charset="0"/>
              </a:rPr>
              <a:t>.</a:t>
            </a:r>
            <a:endParaRPr lang="en-US" sz="1800" dirty="0">
              <a:ea typeface="ＭＳ Ｐゴシック" charset="0"/>
            </a:endParaRPr>
          </a:p>
        </p:txBody>
      </p:sp>
    </p:spTree>
    <p:extLst>
      <p:ext uri="{BB962C8B-B14F-4D97-AF65-F5344CB8AC3E}">
        <p14:creationId xmlns:p14="http://schemas.microsoft.com/office/powerpoint/2010/main" val="594538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Converting Amounts</a:t>
            </a:r>
            <a:endParaRPr lang="en-IN" dirty="0">
              <a:latin typeface="Times New Roman" panose="02020603050405020304" pitchFamily="18" charset="0"/>
            </a:endParaRPr>
          </a:p>
        </p:txBody>
      </p:sp>
      <p:pic>
        <p:nvPicPr>
          <p:cNvPr id="5" name="Picture 4" descr="To convert between grams and moles, use molar mass; between moles and formula units, use Avogadro’s number."/>
          <p:cNvPicPr>
            <a:picLocks noChangeAspect="1"/>
          </p:cNvPicPr>
          <p:nvPr/>
        </p:nvPicPr>
        <p:blipFill rotWithShape="1">
          <a:blip r:embed="rId3">
            <a:extLst>
              <a:ext uri="{28A0092B-C50C-407E-A947-70E740481C1C}">
                <a14:useLocalDpi xmlns:a14="http://schemas.microsoft.com/office/drawing/2010/main" val="0"/>
              </a:ext>
            </a:extLst>
          </a:blip>
          <a:srcRect b="20122"/>
          <a:stretch/>
        </p:blipFill>
        <p:spPr>
          <a:xfrm>
            <a:off x="471304" y="1730213"/>
            <a:ext cx="8201391" cy="678506"/>
          </a:xfrm>
          <a:prstGeom prst="rect">
            <a:avLst/>
          </a:prstGeom>
        </p:spPr>
      </p:pic>
      <p:sp>
        <p:nvSpPr>
          <p:cNvPr id="3" name="Content Placeholder 2"/>
          <p:cNvSpPr>
            <a:spLocks noGrp="1"/>
          </p:cNvSpPr>
          <p:nvPr>
            <p:ph idx="1"/>
          </p:nvPr>
        </p:nvSpPr>
        <p:spPr>
          <a:xfrm>
            <a:off x="457200" y="2514600"/>
            <a:ext cx="8229600" cy="2438400"/>
          </a:xfrm>
        </p:spPr>
        <p:txBody>
          <a:bodyPr/>
          <a:lstStyle/>
          <a:p>
            <a:r>
              <a:rPr lang="en-US" sz="2600" dirty="0">
                <a:ea typeface="ＭＳ Ｐゴシック" charset="0"/>
              </a:rPr>
              <a:t>Moles provide a bridge from the molecular scale to the real-world scale.</a:t>
            </a:r>
          </a:p>
          <a:p>
            <a:r>
              <a:rPr lang="en-US" sz="2600" dirty="0">
                <a:ea typeface="ＭＳ Ｐゴシック" charset="0"/>
              </a:rPr>
              <a:t>Using equalities, we can convert from mass to atoms or from atoms to mass.</a:t>
            </a:r>
          </a:p>
          <a:p>
            <a:r>
              <a:rPr lang="en-US" sz="2600" dirty="0">
                <a:ea typeface="ＭＳ Ｐゴシック" charset="0"/>
              </a:rPr>
              <a:t>How many atoms in 3 g of copper (Cu</a:t>
            </a:r>
            <a:r>
              <a:rPr lang="en-US" sz="2600" dirty="0" smtClean="0">
                <a:ea typeface="ＭＳ Ｐゴシック" charset="0"/>
              </a:rPr>
              <a:t>)?</a:t>
            </a:r>
            <a:endParaRPr lang="en-US" sz="2600" dirty="0">
              <a:ea typeface="ＭＳ Ｐゴシック" charset="0"/>
            </a:endParaRPr>
          </a:p>
        </p:txBody>
      </p:sp>
      <p:sp>
        <p:nvSpPr>
          <p:cNvPr id="4" name="Content Placeholder 3"/>
          <p:cNvSpPr>
            <a:spLocks noGrp="1"/>
          </p:cNvSpPr>
          <p:nvPr>
            <p:ph idx="13"/>
          </p:nvPr>
        </p:nvSpPr>
        <p:spPr>
          <a:xfrm>
            <a:off x="457200" y="5374745"/>
            <a:ext cx="152400" cy="334963"/>
          </a:xfrm>
        </p:spPr>
        <p:txBody>
          <a:bodyPr/>
          <a:lstStyle/>
          <a:p>
            <a:r>
              <a:rPr lang="en-IN" sz="2600" dirty="0"/>
              <a:t> </a:t>
            </a:r>
          </a:p>
        </p:txBody>
      </p:sp>
      <p:graphicFrame>
        <p:nvGraphicFramePr>
          <p:cNvPr id="6" name="Object 5" descr="3 grams of C u times, 1 mole of C u over 63.5 grams of C u, times, 6.02 times 10 to the twenty third atoms over 1 mole of C u, = 3 times 10 to the twenty second atoms"/>
          <p:cNvGraphicFramePr>
            <a:graphicFrameLocks noChangeAspect="1"/>
          </p:cNvGraphicFramePr>
          <p:nvPr>
            <p:extLst>
              <p:ext uri="{D42A27DB-BD31-4B8C-83A1-F6EECF244321}">
                <p14:modId xmlns:p14="http://schemas.microsoft.com/office/powerpoint/2010/main" val="895175796"/>
              </p:ext>
            </p:extLst>
          </p:nvPr>
        </p:nvGraphicFramePr>
        <p:xfrm>
          <a:off x="635025" y="5131041"/>
          <a:ext cx="8063793" cy="822369"/>
        </p:xfrm>
        <a:graphic>
          <a:graphicData uri="http://schemas.openxmlformats.org/presentationml/2006/ole">
            <mc:AlternateContent xmlns:mc="http://schemas.openxmlformats.org/markup-compatibility/2006">
              <mc:Choice xmlns:v="urn:schemas-microsoft-com:vml" Requires="v">
                <p:oleObj spid="_x0000_s12367" name="Equation" r:id="rId4" imgW="4483080" imgH="457200" progId="Equation.DSMT4">
                  <p:embed/>
                </p:oleObj>
              </mc:Choice>
              <mc:Fallback>
                <p:oleObj name="Equation" r:id="rId4" imgW="4483080" imgH="457200" progId="Equation.DSMT4">
                  <p:embed/>
                  <p:pic>
                    <p:nvPicPr>
                      <p:cNvPr id="0" name=""/>
                      <p:cNvPicPr/>
                      <p:nvPr/>
                    </p:nvPicPr>
                    <p:blipFill>
                      <a:blip r:embed="rId5"/>
                      <a:stretch>
                        <a:fillRect/>
                      </a:stretch>
                    </p:blipFill>
                    <p:spPr>
                      <a:xfrm>
                        <a:off x="635025" y="5131041"/>
                        <a:ext cx="8063793" cy="822369"/>
                      </a:xfrm>
                      <a:prstGeom prst="rect">
                        <a:avLst/>
                      </a:prstGeom>
                    </p:spPr>
                  </p:pic>
                </p:oleObj>
              </mc:Fallback>
            </mc:AlternateContent>
          </a:graphicData>
        </a:graphic>
      </p:graphicFrame>
    </p:spTree>
    <p:extLst>
      <p:ext uri="{BB962C8B-B14F-4D97-AF65-F5344CB8AC3E}">
        <p14:creationId xmlns:p14="http://schemas.microsoft.com/office/powerpoint/2010/main" val="2006425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Determining Empirical Formulas</a:t>
            </a:r>
            <a:endParaRPr lang="en-IN" dirty="0">
              <a:latin typeface="Times New Roman" panose="02020603050405020304" pitchFamily="18" charset="0"/>
            </a:endParaRPr>
          </a:p>
        </p:txBody>
      </p:sp>
      <p:pic>
        <p:nvPicPr>
          <p:cNvPr id="4" name="Picture 3" descr="A chart showing three steps for converting from mass percent of elements to empirical formula. Step 1. Given mass percent of elements, assume a 100-gram sample to find grams of each element. Step 2. Use molar mass to find the moles of each element. Step 3. Calculate the mole ratio to find the empirical formula."/>
          <p:cNvPicPr>
            <a:picLocks noChangeAspect="1"/>
          </p:cNvPicPr>
          <p:nvPr/>
        </p:nvPicPr>
        <p:blipFill rotWithShape="1">
          <a:blip r:embed="rId2">
            <a:extLst>
              <a:ext uri="{28A0092B-C50C-407E-A947-70E740481C1C}">
                <a14:useLocalDpi xmlns:a14="http://schemas.microsoft.com/office/drawing/2010/main" val="0"/>
              </a:ext>
            </a:extLst>
          </a:blip>
          <a:srcRect b="10057"/>
          <a:stretch/>
        </p:blipFill>
        <p:spPr>
          <a:xfrm>
            <a:off x="511065" y="1755765"/>
            <a:ext cx="8139977" cy="1286462"/>
          </a:xfrm>
          <a:prstGeom prst="rect">
            <a:avLst/>
          </a:prstGeom>
        </p:spPr>
      </p:pic>
      <p:sp>
        <p:nvSpPr>
          <p:cNvPr id="3" name="Content Placeholder 2"/>
          <p:cNvSpPr>
            <a:spLocks noGrp="1"/>
          </p:cNvSpPr>
          <p:nvPr>
            <p:ph idx="1"/>
          </p:nvPr>
        </p:nvSpPr>
        <p:spPr>
          <a:xfrm>
            <a:off x="457200" y="3211721"/>
            <a:ext cx="8229600" cy="838200"/>
          </a:xfrm>
        </p:spPr>
        <p:txBody>
          <a:bodyPr/>
          <a:lstStyle/>
          <a:p>
            <a:r>
              <a:rPr lang="en-US" sz="2600" dirty="0" smtClean="0">
                <a:ea typeface="ＭＳ Ｐゴシック" charset="0"/>
              </a:rPr>
              <a:t>One </a:t>
            </a:r>
            <a:r>
              <a:rPr lang="en-US" sz="2600" dirty="0">
                <a:ea typeface="ＭＳ Ｐゴシック" charset="0"/>
              </a:rPr>
              <a:t>can determine the empirical formula from the percent composition by following these three steps</a:t>
            </a:r>
            <a:r>
              <a:rPr lang="en-US" sz="2600" dirty="0" smtClean="0">
                <a:ea typeface="ＭＳ Ｐゴシック" charset="0"/>
              </a:rPr>
              <a:t>.</a:t>
            </a:r>
            <a:endParaRPr lang="en-US" sz="2600" dirty="0">
              <a:ea typeface="ＭＳ Ｐゴシック" charset="0"/>
            </a:endParaRPr>
          </a:p>
        </p:txBody>
      </p:sp>
    </p:spTree>
    <p:extLst>
      <p:ext uri="{BB962C8B-B14F-4D97-AF65-F5344CB8AC3E}">
        <p14:creationId xmlns:p14="http://schemas.microsoft.com/office/powerpoint/2010/main" val="3630744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Determining Empirical Formulas—an Example </a:t>
            </a:r>
            <a:r>
              <a:rPr lang="en-US" sz="2000" b="0" dirty="0">
                <a:latin typeface="Times New Roman" panose="02020603050405020304" pitchFamily="18" charset="0"/>
              </a:rPr>
              <a:t>(1 of 4)</a:t>
            </a:r>
            <a:endParaRPr lang="en-IN" sz="2000" b="0" dirty="0">
              <a:latin typeface="Times New Roman" panose="02020603050405020304" pitchFamily="18" charset="0"/>
            </a:endParaRPr>
          </a:p>
        </p:txBody>
      </p:sp>
      <p:sp>
        <p:nvSpPr>
          <p:cNvPr id="3" name="Content Placeholder 2"/>
          <p:cNvSpPr>
            <a:spLocks noGrp="1"/>
          </p:cNvSpPr>
          <p:nvPr>
            <p:ph idx="1"/>
          </p:nvPr>
        </p:nvSpPr>
        <p:spPr/>
        <p:txBody>
          <a:bodyPr/>
          <a:lstStyle/>
          <a:p>
            <a:r>
              <a:rPr lang="en-US" sz="2600" dirty="0"/>
              <a:t>The compound </a:t>
            </a:r>
            <a:r>
              <a:rPr lang="en-US" sz="2600" b="1" dirty="0" smtClean="0"/>
              <a:t>para</a:t>
            </a:r>
            <a:r>
              <a:rPr lang="en-US" sz="2600" dirty="0" smtClean="0"/>
              <a:t>-aminobenzoic </a:t>
            </a:r>
            <a:r>
              <a:rPr lang="en-US" sz="2600" dirty="0"/>
              <a:t>acid (you may have seen it listed as PABA on your bottle </a:t>
            </a:r>
            <a:r>
              <a:rPr lang="en-US" sz="2600" dirty="0" smtClean="0"/>
              <a:t>of sunscreen</a:t>
            </a:r>
            <a:r>
              <a:rPr lang="en-US" sz="2600" dirty="0"/>
              <a:t>) is composed of carbon (</a:t>
            </a:r>
            <a:r>
              <a:rPr lang="en-US" sz="2600" dirty="0" smtClean="0"/>
              <a:t>61.31%), </a:t>
            </a:r>
            <a:r>
              <a:rPr lang="en-US" sz="2600" dirty="0"/>
              <a:t>hydrogen (5.14%), nitrogen (10.21%), and oxygen (23.33%). Find the empirical formula of PABA</a:t>
            </a:r>
            <a:r>
              <a:rPr lang="en-US" sz="2600" dirty="0" smtClean="0"/>
              <a:t>.</a:t>
            </a:r>
            <a:endParaRPr lang="en-US" sz="2600" dirty="0"/>
          </a:p>
        </p:txBody>
      </p:sp>
    </p:spTree>
    <p:extLst>
      <p:ext uri="{BB962C8B-B14F-4D97-AF65-F5344CB8AC3E}">
        <p14:creationId xmlns:p14="http://schemas.microsoft.com/office/powerpoint/2010/main" val="791037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Determining Empirical Formulas—an Example </a:t>
            </a:r>
            <a:r>
              <a:rPr lang="en-US" sz="2000" b="0" dirty="0">
                <a:latin typeface="Times New Roman" panose="02020603050405020304" pitchFamily="18" charset="0"/>
              </a:rPr>
              <a:t>(2 of 4)</a:t>
            </a:r>
            <a:endParaRPr lang="en-IN" sz="2000" b="0" dirty="0">
              <a:latin typeface="Times New Roman" panose="02020603050405020304" pitchFamily="18" charset="0"/>
            </a:endParaRPr>
          </a:p>
        </p:txBody>
      </p:sp>
      <p:sp>
        <p:nvSpPr>
          <p:cNvPr id="3" name="Content Placeholder 2"/>
          <p:cNvSpPr>
            <a:spLocks noGrp="1"/>
          </p:cNvSpPr>
          <p:nvPr>
            <p:ph idx="1"/>
          </p:nvPr>
        </p:nvSpPr>
        <p:spPr>
          <a:xfrm>
            <a:off x="457200" y="1600200"/>
            <a:ext cx="8229600" cy="838200"/>
          </a:xfrm>
        </p:spPr>
        <p:txBody>
          <a:bodyPr/>
          <a:lstStyle/>
          <a:p>
            <a:r>
              <a:rPr lang="en-US" sz="2600" dirty="0"/>
              <a:t>Assuming 100.00 g of </a:t>
            </a:r>
            <a:r>
              <a:rPr lang="en-US" sz="2600" b="1" dirty="0"/>
              <a:t>para</a:t>
            </a:r>
            <a:r>
              <a:rPr lang="en-US" sz="2600" dirty="0"/>
              <a:t>-aminobenzoic acid and converting to moles</a:t>
            </a:r>
            <a:r>
              <a:rPr lang="en-US" sz="2600" dirty="0" smtClean="0"/>
              <a:t>:</a:t>
            </a:r>
            <a:endParaRPr lang="en-US" sz="2600" dirty="0"/>
          </a:p>
        </p:txBody>
      </p:sp>
      <p:graphicFrame>
        <p:nvGraphicFramePr>
          <p:cNvPr id="4" name="Object 3" descr="C. 61.31 grams times, 1 mole over 12.01 grams, = 5.105 moles of C"/>
          <p:cNvGraphicFramePr>
            <a:graphicFrameLocks noChangeAspect="1"/>
          </p:cNvGraphicFramePr>
          <p:nvPr>
            <p:extLst>
              <p:ext uri="{D42A27DB-BD31-4B8C-83A1-F6EECF244321}">
                <p14:modId xmlns:p14="http://schemas.microsoft.com/office/powerpoint/2010/main" val="1929228920"/>
              </p:ext>
            </p:extLst>
          </p:nvPr>
        </p:nvGraphicFramePr>
        <p:xfrm>
          <a:off x="2259013" y="2526240"/>
          <a:ext cx="4502150" cy="815975"/>
        </p:xfrm>
        <a:graphic>
          <a:graphicData uri="http://schemas.openxmlformats.org/presentationml/2006/ole">
            <mc:AlternateContent xmlns:mc="http://schemas.openxmlformats.org/markup-compatibility/2006">
              <mc:Choice xmlns:v="urn:schemas-microsoft-com:vml" Requires="v">
                <p:oleObj spid="_x0000_s13412" name="Equation" r:id="rId3" imgW="2311200" imgH="419040" progId="Equation.DSMT4">
                  <p:embed/>
                </p:oleObj>
              </mc:Choice>
              <mc:Fallback>
                <p:oleObj name="Equation" r:id="rId3" imgW="2311200" imgH="419040" progId="Equation.DSMT4">
                  <p:embed/>
                  <p:pic>
                    <p:nvPicPr>
                      <p:cNvPr id="0" name=""/>
                      <p:cNvPicPr/>
                      <p:nvPr/>
                    </p:nvPicPr>
                    <p:blipFill>
                      <a:blip r:embed="rId4"/>
                      <a:stretch>
                        <a:fillRect/>
                      </a:stretch>
                    </p:blipFill>
                    <p:spPr>
                      <a:xfrm>
                        <a:off x="2259013" y="2526240"/>
                        <a:ext cx="4502150" cy="815975"/>
                      </a:xfrm>
                      <a:prstGeom prst="rect">
                        <a:avLst/>
                      </a:prstGeom>
                    </p:spPr>
                  </p:pic>
                </p:oleObj>
              </mc:Fallback>
            </mc:AlternateContent>
          </a:graphicData>
        </a:graphic>
      </p:graphicFrame>
      <p:graphicFrame>
        <p:nvGraphicFramePr>
          <p:cNvPr id="5" name="Object 4" descr="H. 5.14 grams times, 1 mole over 1.01 grams, = 5.09 moles of H"/>
          <p:cNvGraphicFramePr>
            <a:graphicFrameLocks noChangeAspect="1"/>
          </p:cNvGraphicFramePr>
          <p:nvPr>
            <p:extLst>
              <p:ext uri="{D42A27DB-BD31-4B8C-83A1-F6EECF244321}">
                <p14:modId xmlns:p14="http://schemas.microsoft.com/office/powerpoint/2010/main" val="3865961950"/>
              </p:ext>
            </p:extLst>
          </p:nvPr>
        </p:nvGraphicFramePr>
        <p:xfrm>
          <a:off x="2259013" y="3533777"/>
          <a:ext cx="4006850" cy="817562"/>
        </p:xfrm>
        <a:graphic>
          <a:graphicData uri="http://schemas.openxmlformats.org/presentationml/2006/ole">
            <mc:AlternateContent xmlns:mc="http://schemas.openxmlformats.org/markup-compatibility/2006">
              <mc:Choice xmlns:v="urn:schemas-microsoft-com:vml" Requires="v">
                <p:oleObj spid="_x0000_s13413" name="Equation" r:id="rId5" imgW="2057400" imgH="419040" progId="Equation.DSMT4">
                  <p:embed/>
                </p:oleObj>
              </mc:Choice>
              <mc:Fallback>
                <p:oleObj name="Equation" r:id="rId5" imgW="2057400" imgH="419040" progId="Equation.DSMT4">
                  <p:embed/>
                  <p:pic>
                    <p:nvPicPr>
                      <p:cNvPr id="4" name="Object 3"/>
                      <p:cNvPicPr/>
                      <p:nvPr/>
                    </p:nvPicPr>
                    <p:blipFill>
                      <a:blip r:embed="rId6"/>
                      <a:stretch>
                        <a:fillRect/>
                      </a:stretch>
                    </p:blipFill>
                    <p:spPr>
                      <a:xfrm>
                        <a:off x="2259013" y="3533777"/>
                        <a:ext cx="4006850" cy="817562"/>
                      </a:xfrm>
                      <a:prstGeom prst="rect">
                        <a:avLst/>
                      </a:prstGeom>
                    </p:spPr>
                  </p:pic>
                </p:oleObj>
              </mc:Fallback>
            </mc:AlternateContent>
          </a:graphicData>
        </a:graphic>
      </p:graphicFrame>
      <p:graphicFrame>
        <p:nvGraphicFramePr>
          <p:cNvPr id="6" name="Object 5" descr="N. 10.21 grams times, 1 mole over 14.01 grams, = 0.7288 moles of N"/>
          <p:cNvGraphicFramePr>
            <a:graphicFrameLocks noChangeAspect="1"/>
          </p:cNvGraphicFramePr>
          <p:nvPr>
            <p:extLst>
              <p:ext uri="{D42A27DB-BD31-4B8C-83A1-F6EECF244321}">
                <p14:modId xmlns:p14="http://schemas.microsoft.com/office/powerpoint/2010/main" val="713666102"/>
              </p:ext>
            </p:extLst>
          </p:nvPr>
        </p:nvGraphicFramePr>
        <p:xfrm>
          <a:off x="2259013" y="4439179"/>
          <a:ext cx="4625975" cy="815975"/>
        </p:xfrm>
        <a:graphic>
          <a:graphicData uri="http://schemas.openxmlformats.org/presentationml/2006/ole">
            <mc:AlternateContent xmlns:mc="http://schemas.openxmlformats.org/markup-compatibility/2006">
              <mc:Choice xmlns:v="urn:schemas-microsoft-com:vml" Requires="v">
                <p:oleObj spid="_x0000_s13414" name="Equation" r:id="rId7" imgW="2374560" imgH="419040" progId="Equation.DSMT4">
                  <p:embed/>
                </p:oleObj>
              </mc:Choice>
              <mc:Fallback>
                <p:oleObj name="Equation" r:id="rId7" imgW="2374560" imgH="419040" progId="Equation.DSMT4">
                  <p:embed/>
                  <p:pic>
                    <p:nvPicPr>
                      <p:cNvPr id="4" name="Object 3"/>
                      <p:cNvPicPr/>
                      <p:nvPr/>
                    </p:nvPicPr>
                    <p:blipFill>
                      <a:blip r:embed="rId8"/>
                      <a:stretch>
                        <a:fillRect/>
                      </a:stretch>
                    </p:blipFill>
                    <p:spPr>
                      <a:xfrm>
                        <a:off x="2259013" y="4439179"/>
                        <a:ext cx="4625975" cy="815975"/>
                      </a:xfrm>
                      <a:prstGeom prst="rect">
                        <a:avLst/>
                      </a:prstGeom>
                    </p:spPr>
                  </p:pic>
                </p:oleObj>
              </mc:Fallback>
            </mc:AlternateContent>
          </a:graphicData>
        </a:graphic>
      </p:graphicFrame>
      <p:graphicFrame>
        <p:nvGraphicFramePr>
          <p:cNvPr id="7" name="Object 6" descr="O. 23.33 grams times, 1 mole over 16.00 grams, = 1.456 moles of O"/>
          <p:cNvGraphicFramePr>
            <a:graphicFrameLocks noChangeAspect="1"/>
          </p:cNvGraphicFramePr>
          <p:nvPr>
            <p:extLst>
              <p:ext uri="{D42A27DB-BD31-4B8C-83A1-F6EECF244321}">
                <p14:modId xmlns:p14="http://schemas.microsoft.com/office/powerpoint/2010/main" val="1715394988"/>
              </p:ext>
            </p:extLst>
          </p:nvPr>
        </p:nvGraphicFramePr>
        <p:xfrm>
          <a:off x="2259013" y="5342994"/>
          <a:ext cx="4552950" cy="815975"/>
        </p:xfrm>
        <a:graphic>
          <a:graphicData uri="http://schemas.openxmlformats.org/presentationml/2006/ole">
            <mc:AlternateContent xmlns:mc="http://schemas.openxmlformats.org/markup-compatibility/2006">
              <mc:Choice xmlns:v="urn:schemas-microsoft-com:vml" Requires="v">
                <p:oleObj spid="_x0000_s13415" name="Equation" r:id="rId9" imgW="2336760" imgH="419040" progId="Equation.DSMT4">
                  <p:embed/>
                </p:oleObj>
              </mc:Choice>
              <mc:Fallback>
                <p:oleObj name="Equation" r:id="rId9" imgW="2336760" imgH="419040" progId="Equation.DSMT4">
                  <p:embed/>
                  <p:pic>
                    <p:nvPicPr>
                      <p:cNvPr id="4" name="Object 3"/>
                      <p:cNvPicPr/>
                      <p:nvPr/>
                    </p:nvPicPr>
                    <p:blipFill>
                      <a:blip r:embed="rId10"/>
                      <a:stretch>
                        <a:fillRect/>
                      </a:stretch>
                    </p:blipFill>
                    <p:spPr>
                      <a:xfrm>
                        <a:off x="2259013" y="5342994"/>
                        <a:ext cx="4552950" cy="815975"/>
                      </a:xfrm>
                      <a:prstGeom prst="rect">
                        <a:avLst/>
                      </a:prstGeom>
                    </p:spPr>
                  </p:pic>
                </p:oleObj>
              </mc:Fallback>
            </mc:AlternateContent>
          </a:graphicData>
        </a:graphic>
      </p:graphicFrame>
    </p:spTree>
    <p:extLst>
      <p:ext uri="{BB962C8B-B14F-4D97-AF65-F5344CB8AC3E}">
        <p14:creationId xmlns:p14="http://schemas.microsoft.com/office/powerpoint/2010/main" val="3312456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Determining Empirical Formulas—an Example </a:t>
            </a:r>
            <a:r>
              <a:rPr lang="en-US" sz="2000" b="0" dirty="0">
                <a:latin typeface="Times New Roman" panose="02020603050405020304" pitchFamily="18" charset="0"/>
              </a:rPr>
              <a:t>(3 of 4)</a:t>
            </a:r>
            <a:endParaRPr lang="en-IN" sz="2000" b="0" dirty="0">
              <a:latin typeface="Times New Roman" panose="02020603050405020304" pitchFamily="18" charset="0"/>
            </a:endParaRPr>
          </a:p>
        </p:txBody>
      </p:sp>
      <p:sp>
        <p:nvSpPr>
          <p:cNvPr id="3" name="Content Placeholder 2"/>
          <p:cNvSpPr>
            <a:spLocks noGrp="1"/>
          </p:cNvSpPr>
          <p:nvPr>
            <p:ph idx="1"/>
          </p:nvPr>
        </p:nvSpPr>
        <p:spPr>
          <a:xfrm>
            <a:off x="457200" y="1600200"/>
            <a:ext cx="8229600" cy="838200"/>
          </a:xfrm>
        </p:spPr>
        <p:txBody>
          <a:bodyPr/>
          <a:lstStyle/>
          <a:p>
            <a:r>
              <a:rPr lang="en-US" sz="2600" dirty="0"/>
              <a:t>Calculate the mole ratio by dividing by the smallest number of moles</a:t>
            </a:r>
            <a:r>
              <a:rPr lang="en-US" sz="2600" dirty="0" smtClean="0"/>
              <a:t>:</a:t>
            </a:r>
            <a:endParaRPr lang="en-US" sz="2600" dirty="0"/>
          </a:p>
        </p:txBody>
      </p:sp>
      <p:graphicFrame>
        <p:nvGraphicFramePr>
          <p:cNvPr id="5" name="Object 4" descr="C. 5.105 moles over 0.7288 moles = 7.005 approximately equals 7"/>
          <p:cNvGraphicFramePr>
            <a:graphicFrameLocks noChangeAspect="1"/>
          </p:cNvGraphicFramePr>
          <p:nvPr>
            <p:extLst>
              <p:ext uri="{D42A27DB-BD31-4B8C-83A1-F6EECF244321}">
                <p14:modId xmlns:p14="http://schemas.microsoft.com/office/powerpoint/2010/main" val="2099592803"/>
              </p:ext>
            </p:extLst>
          </p:nvPr>
        </p:nvGraphicFramePr>
        <p:xfrm>
          <a:off x="2687419" y="2538413"/>
          <a:ext cx="3781425" cy="814387"/>
        </p:xfrm>
        <a:graphic>
          <a:graphicData uri="http://schemas.openxmlformats.org/presentationml/2006/ole">
            <mc:AlternateContent xmlns:mc="http://schemas.openxmlformats.org/markup-compatibility/2006">
              <mc:Choice xmlns:v="urn:schemas-microsoft-com:vml" Requires="v">
                <p:oleObj spid="_x0000_s14436" name="Equation" r:id="rId3" imgW="1828800" imgH="393480" progId="Equation.DSMT4">
                  <p:embed/>
                </p:oleObj>
              </mc:Choice>
              <mc:Fallback>
                <p:oleObj name="Equation" r:id="rId3" imgW="1828800" imgH="393480" progId="Equation.DSMT4">
                  <p:embed/>
                  <p:pic>
                    <p:nvPicPr>
                      <p:cNvPr id="0" name=""/>
                      <p:cNvPicPr/>
                      <p:nvPr/>
                    </p:nvPicPr>
                    <p:blipFill>
                      <a:blip r:embed="rId4"/>
                      <a:stretch>
                        <a:fillRect/>
                      </a:stretch>
                    </p:blipFill>
                    <p:spPr>
                      <a:xfrm>
                        <a:off x="2687419" y="2538413"/>
                        <a:ext cx="3781425" cy="814387"/>
                      </a:xfrm>
                      <a:prstGeom prst="rect">
                        <a:avLst/>
                      </a:prstGeom>
                    </p:spPr>
                  </p:pic>
                </p:oleObj>
              </mc:Fallback>
            </mc:AlternateContent>
          </a:graphicData>
        </a:graphic>
      </p:graphicFrame>
      <p:graphicFrame>
        <p:nvGraphicFramePr>
          <p:cNvPr id="6" name="Object 5" descr="H. 5.09 moles over 0.7288 moles = 6.984 approximately equals 7"/>
          <p:cNvGraphicFramePr>
            <a:graphicFrameLocks noChangeAspect="1"/>
          </p:cNvGraphicFramePr>
          <p:nvPr>
            <p:extLst>
              <p:ext uri="{D42A27DB-BD31-4B8C-83A1-F6EECF244321}">
                <p14:modId xmlns:p14="http://schemas.microsoft.com/office/powerpoint/2010/main" val="1694061049"/>
              </p:ext>
            </p:extLst>
          </p:nvPr>
        </p:nvGraphicFramePr>
        <p:xfrm>
          <a:off x="2708201" y="3429000"/>
          <a:ext cx="3783013" cy="814388"/>
        </p:xfrm>
        <a:graphic>
          <a:graphicData uri="http://schemas.openxmlformats.org/presentationml/2006/ole">
            <mc:AlternateContent xmlns:mc="http://schemas.openxmlformats.org/markup-compatibility/2006">
              <mc:Choice xmlns:v="urn:schemas-microsoft-com:vml" Requires="v">
                <p:oleObj spid="_x0000_s14437" name="Equation" r:id="rId5" imgW="1828800" imgH="393480" progId="Equation.DSMT4">
                  <p:embed/>
                </p:oleObj>
              </mc:Choice>
              <mc:Fallback>
                <p:oleObj name="Equation" r:id="rId5" imgW="1828800" imgH="393480" progId="Equation.DSMT4">
                  <p:embed/>
                  <p:pic>
                    <p:nvPicPr>
                      <p:cNvPr id="5" name="Object 4"/>
                      <p:cNvPicPr/>
                      <p:nvPr/>
                    </p:nvPicPr>
                    <p:blipFill>
                      <a:blip r:embed="rId6"/>
                      <a:stretch>
                        <a:fillRect/>
                      </a:stretch>
                    </p:blipFill>
                    <p:spPr>
                      <a:xfrm>
                        <a:off x="2708201" y="3429000"/>
                        <a:ext cx="3783013" cy="814388"/>
                      </a:xfrm>
                      <a:prstGeom prst="rect">
                        <a:avLst/>
                      </a:prstGeom>
                    </p:spPr>
                  </p:pic>
                </p:oleObj>
              </mc:Fallback>
            </mc:AlternateContent>
          </a:graphicData>
        </a:graphic>
      </p:graphicFrame>
      <p:graphicFrame>
        <p:nvGraphicFramePr>
          <p:cNvPr id="7" name="Object 6" descr="N. 0.7288 moles over 0.7288 moles = 1.000"/>
          <p:cNvGraphicFramePr>
            <a:graphicFrameLocks noChangeAspect="1"/>
          </p:cNvGraphicFramePr>
          <p:nvPr>
            <p:extLst>
              <p:ext uri="{D42A27DB-BD31-4B8C-83A1-F6EECF244321}">
                <p14:modId xmlns:p14="http://schemas.microsoft.com/office/powerpoint/2010/main" val="1781107647"/>
              </p:ext>
            </p:extLst>
          </p:nvPr>
        </p:nvGraphicFramePr>
        <p:xfrm>
          <a:off x="2708201" y="4412672"/>
          <a:ext cx="3257550" cy="814388"/>
        </p:xfrm>
        <a:graphic>
          <a:graphicData uri="http://schemas.openxmlformats.org/presentationml/2006/ole">
            <mc:AlternateContent xmlns:mc="http://schemas.openxmlformats.org/markup-compatibility/2006">
              <mc:Choice xmlns:v="urn:schemas-microsoft-com:vml" Requires="v">
                <p:oleObj spid="_x0000_s14438" name="Equation" r:id="rId7" imgW="1574640" imgH="393480" progId="Equation.DSMT4">
                  <p:embed/>
                </p:oleObj>
              </mc:Choice>
              <mc:Fallback>
                <p:oleObj name="Equation" r:id="rId7" imgW="1574640" imgH="393480" progId="Equation.DSMT4">
                  <p:embed/>
                  <p:pic>
                    <p:nvPicPr>
                      <p:cNvPr id="5" name="Object 4"/>
                      <p:cNvPicPr/>
                      <p:nvPr/>
                    </p:nvPicPr>
                    <p:blipFill>
                      <a:blip r:embed="rId8"/>
                      <a:stretch>
                        <a:fillRect/>
                      </a:stretch>
                    </p:blipFill>
                    <p:spPr>
                      <a:xfrm>
                        <a:off x="2708201" y="4412672"/>
                        <a:ext cx="3257550" cy="814388"/>
                      </a:xfrm>
                      <a:prstGeom prst="rect">
                        <a:avLst/>
                      </a:prstGeom>
                    </p:spPr>
                  </p:pic>
                </p:oleObj>
              </mc:Fallback>
            </mc:AlternateContent>
          </a:graphicData>
        </a:graphic>
      </p:graphicFrame>
      <p:graphicFrame>
        <p:nvGraphicFramePr>
          <p:cNvPr id="8" name="Object 7" descr="O. 1.458 moles over 0.7288 moles = 2.001 approximately equals 2"/>
          <p:cNvGraphicFramePr>
            <a:graphicFrameLocks noChangeAspect="1"/>
          </p:cNvGraphicFramePr>
          <p:nvPr>
            <p:extLst>
              <p:ext uri="{D42A27DB-BD31-4B8C-83A1-F6EECF244321}">
                <p14:modId xmlns:p14="http://schemas.microsoft.com/office/powerpoint/2010/main" val="2394839918"/>
              </p:ext>
            </p:extLst>
          </p:nvPr>
        </p:nvGraphicFramePr>
        <p:xfrm>
          <a:off x="2712819" y="5410200"/>
          <a:ext cx="3756025" cy="814387"/>
        </p:xfrm>
        <a:graphic>
          <a:graphicData uri="http://schemas.openxmlformats.org/presentationml/2006/ole">
            <mc:AlternateContent xmlns:mc="http://schemas.openxmlformats.org/markup-compatibility/2006">
              <mc:Choice xmlns:v="urn:schemas-microsoft-com:vml" Requires="v">
                <p:oleObj spid="_x0000_s14439" name="Equation" r:id="rId9" imgW="1815840" imgH="393480" progId="Equation.DSMT4">
                  <p:embed/>
                </p:oleObj>
              </mc:Choice>
              <mc:Fallback>
                <p:oleObj name="Equation" r:id="rId9" imgW="1815840" imgH="393480" progId="Equation.DSMT4">
                  <p:embed/>
                  <p:pic>
                    <p:nvPicPr>
                      <p:cNvPr id="5" name="Object 4"/>
                      <p:cNvPicPr/>
                      <p:nvPr/>
                    </p:nvPicPr>
                    <p:blipFill>
                      <a:blip r:embed="rId10"/>
                      <a:stretch>
                        <a:fillRect/>
                      </a:stretch>
                    </p:blipFill>
                    <p:spPr>
                      <a:xfrm>
                        <a:off x="2712819" y="5410200"/>
                        <a:ext cx="3756025" cy="814387"/>
                      </a:xfrm>
                      <a:prstGeom prst="rect">
                        <a:avLst/>
                      </a:prstGeom>
                    </p:spPr>
                  </p:pic>
                </p:oleObj>
              </mc:Fallback>
            </mc:AlternateContent>
          </a:graphicData>
        </a:graphic>
      </p:graphicFrame>
    </p:spTree>
    <p:extLst>
      <p:ext uri="{BB962C8B-B14F-4D97-AF65-F5344CB8AC3E}">
        <p14:creationId xmlns:p14="http://schemas.microsoft.com/office/powerpoint/2010/main" val="3033213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Determining Empirical Formulas—an Example </a:t>
            </a:r>
            <a:r>
              <a:rPr lang="en-US" sz="2000" b="0" dirty="0">
                <a:latin typeface="Times New Roman" panose="02020603050405020304" pitchFamily="18" charset="0"/>
              </a:rPr>
              <a:t>(4 of 4)</a:t>
            </a:r>
            <a:endParaRPr lang="en-IN" sz="2000" b="0" dirty="0">
              <a:latin typeface="Times New Roman" panose="02020603050405020304" pitchFamily="18" charset="0"/>
            </a:endParaRPr>
          </a:p>
        </p:txBody>
      </p:sp>
      <p:sp>
        <p:nvSpPr>
          <p:cNvPr id="3" name="Content Placeholder 2"/>
          <p:cNvSpPr>
            <a:spLocks noGrp="1"/>
          </p:cNvSpPr>
          <p:nvPr>
            <p:ph idx="1"/>
          </p:nvPr>
        </p:nvSpPr>
        <p:spPr/>
        <p:txBody>
          <a:bodyPr/>
          <a:lstStyle/>
          <a:p>
            <a:r>
              <a:rPr lang="en-US" sz="2600" dirty="0"/>
              <a:t>These are the subscripts for the empirical formula</a:t>
            </a:r>
            <a:r>
              <a:rPr lang="en-US" sz="2600" dirty="0" smtClean="0"/>
              <a:t>:</a:t>
            </a:r>
            <a:endParaRPr lang="en-US" sz="2600" dirty="0"/>
          </a:p>
          <a:p>
            <a:pPr marL="745200" indent="-284400">
              <a:spcBef>
                <a:spcPts val="600"/>
              </a:spcBef>
              <a:buFont typeface="Arial" panose="020B0604020202020204" pitchFamily="34" charset="0"/>
              <a:buChar char="–"/>
            </a:pPr>
            <a:r>
              <a:rPr lang="en-US" sz="2600" dirty="0" smtClean="0"/>
              <a:t>C</a:t>
            </a:r>
            <a:r>
              <a:rPr lang="en-US" sz="2600" baseline="-25000" dirty="0" smtClean="0"/>
              <a:t>7</a:t>
            </a:r>
            <a:r>
              <a:rPr lang="en-US" sz="2600" dirty="0" smtClean="0"/>
              <a:t>H</a:t>
            </a:r>
            <a:r>
              <a:rPr lang="en-US" sz="2600" baseline="-25000" dirty="0" smtClean="0"/>
              <a:t>7</a:t>
            </a:r>
            <a:r>
              <a:rPr lang="en-US" sz="2600" dirty="0" smtClean="0"/>
              <a:t>NO</a:t>
            </a:r>
            <a:r>
              <a:rPr lang="en-US" sz="2600" baseline="-25000" dirty="0" smtClean="0"/>
              <a:t>2</a:t>
            </a:r>
            <a:endParaRPr lang="en-US" sz="2600" dirty="0"/>
          </a:p>
        </p:txBody>
      </p:sp>
    </p:spTree>
    <p:extLst>
      <p:ext uri="{BB962C8B-B14F-4D97-AF65-F5344CB8AC3E}">
        <p14:creationId xmlns:p14="http://schemas.microsoft.com/office/powerpoint/2010/main" val="245458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Determining a Molecular Formula</a:t>
            </a:r>
            <a:endParaRPr lang="en-IN" dirty="0">
              <a:latin typeface="Times New Roman" panose="02020603050405020304" pitchFamily="18" charset="0"/>
            </a:endParaRPr>
          </a:p>
        </p:txBody>
      </p:sp>
      <p:sp>
        <p:nvSpPr>
          <p:cNvPr id="3" name="Content Placeholder 2"/>
          <p:cNvSpPr>
            <a:spLocks noGrp="1"/>
          </p:cNvSpPr>
          <p:nvPr>
            <p:ph idx="1"/>
          </p:nvPr>
        </p:nvSpPr>
        <p:spPr/>
        <p:txBody>
          <a:bodyPr/>
          <a:lstStyle/>
          <a:p>
            <a:pPr marL="347472" indent="-347472">
              <a:spcBef>
                <a:spcPts val="600"/>
              </a:spcBef>
            </a:pPr>
            <a:r>
              <a:rPr lang="en-US" sz="2600" dirty="0"/>
              <a:t>Remember, the number of atoms in a </a:t>
            </a:r>
            <a:r>
              <a:rPr lang="en-US" sz="2600" dirty="0" smtClean="0"/>
              <a:t>molecular </a:t>
            </a:r>
            <a:r>
              <a:rPr lang="en-US" sz="2600" dirty="0"/>
              <a:t>formula is a multiple of the number of atoms in an empirical formula.</a:t>
            </a:r>
          </a:p>
          <a:p>
            <a:pPr marL="347472" indent="-347472">
              <a:spcBef>
                <a:spcPts val="600"/>
              </a:spcBef>
            </a:pPr>
            <a:r>
              <a:rPr lang="en-US" sz="2600" dirty="0"/>
              <a:t>If we find the empirical formula and know a molar mass (molecular weight) for the compound, we can find the molecular formula</a:t>
            </a:r>
            <a:r>
              <a:rPr lang="en-US" sz="2600" dirty="0" smtClean="0"/>
              <a:t>.</a:t>
            </a:r>
            <a:endParaRPr lang="en-US" sz="2600" dirty="0"/>
          </a:p>
        </p:txBody>
      </p:sp>
    </p:spTree>
    <p:extLst>
      <p:ext uri="{BB962C8B-B14F-4D97-AF65-F5344CB8AC3E}">
        <p14:creationId xmlns:p14="http://schemas.microsoft.com/office/powerpoint/2010/main" val="3920662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Determining a Molecular Formula—an Example</a:t>
            </a:r>
            <a:endParaRPr lang="en-IN" dirty="0">
              <a:latin typeface="Times New Roman" panose="02020603050405020304" pitchFamily="18" charset="0"/>
            </a:endParaRPr>
          </a:p>
        </p:txBody>
      </p:sp>
      <p:sp>
        <p:nvSpPr>
          <p:cNvPr id="3" name="Content Placeholder 2"/>
          <p:cNvSpPr>
            <a:spLocks noGrp="1"/>
          </p:cNvSpPr>
          <p:nvPr>
            <p:ph idx="1"/>
          </p:nvPr>
        </p:nvSpPr>
        <p:spPr/>
        <p:txBody>
          <a:bodyPr/>
          <a:lstStyle/>
          <a:p>
            <a:pPr marL="342900" indent="-342900">
              <a:defRPr/>
            </a:pPr>
            <a:r>
              <a:rPr lang="en-US" sz="2600" dirty="0"/>
              <a:t>The empirical formula of a compound was found to be CH. It has a molar mass of </a:t>
            </a:r>
            <a:r>
              <a:rPr lang="en-US" sz="2600" dirty="0" smtClean="0"/>
              <a:t>78 g/m</a:t>
            </a:r>
            <a:r>
              <a:rPr lang="en-US" sz="100" dirty="0" smtClean="0"/>
              <a:t> </a:t>
            </a:r>
            <a:r>
              <a:rPr lang="en-US" sz="2600" dirty="0" smtClean="0"/>
              <a:t>o</a:t>
            </a:r>
            <a:r>
              <a:rPr lang="en-US" sz="100" dirty="0" smtClean="0"/>
              <a:t> </a:t>
            </a:r>
            <a:r>
              <a:rPr lang="en-US" sz="2600" dirty="0" smtClean="0"/>
              <a:t>l</a:t>
            </a:r>
            <a:r>
              <a:rPr lang="en-US" sz="2600" dirty="0"/>
              <a:t>. What is its molecular formula?</a:t>
            </a:r>
          </a:p>
          <a:p>
            <a:pPr marL="342900" indent="-342900">
              <a:defRPr/>
            </a:pPr>
            <a:r>
              <a:rPr lang="en-US" sz="2600" dirty="0"/>
              <a:t>Solution:</a:t>
            </a:r>
          </a:p>
          <a:p>
            <a:pPr indent="401638">
              <a:spcBef>
                <a:spcPts val="600"/>
              </a:spcBef>
              <a:buNone/>
              <a:defRPr/>
            </a:pPr>
            <a:r>
              <a:rPr lang="en-US" sz="2600" dirty="0"/>
              <a:t>C + H = 1(12) + 1(1)  = 13</a:t>
            </a:r>
          </a:p>
          <a:p>
            <a:pPr indent="401638">
              <a:spcBef>
                <a:spcPts val="600"/>
              </a:spcBef>
              <a:buFontTx/>
              <a:buNone/>
              <a:defRPr/>
            </a:pPr>
            <a:r>
              <a:rPr lang="en-US" sz="2600" dirty="0"/>
              <a:t>Whole-number multiple = 78/13 = 6</a:t>
            </a:r>
          </a:p>
          <a:p>
            <a:pPr indent="401638">
              <a:spcBef>
                <a:spcPts val="600"/>
              </a:spcBef>
              <a:buFontTx/>
              <a:buNone/>
              <a:defRPr/>
            </a:pPr>
            <a:r>
              <a:rPr lang="en-US" sz="2600" dirty="0"/>
              <a:t>The molecular formula is C</a:t>
            </a:r>
            <a:r>
              <a:rPr lang="en-US" sz="2600" baseline="-25000" dirty="0"/>
              <a:t>6</a:t>
            </a:r>
            <a:r>
              <a:rPr lang="en-US" sz="2600" dirty="0"/>
              <a:t>H</a:t>
            </a:r>
            <a:r>
              <a:rPr lang="en-US" sz="2600" baseline="-25000" dirty="0"/>
              <a:t>6</a:t>
            </a:r>
            <a:r>
              <a:rPr lang="en-US" sz="2600" dirty="0" smtClean="0"/>
              <a:t>.</a:t>
            </a:r>
            <a:endParaRPr lang="en-US" sz="2600" dirty="0"/>
          </a:p>
        </p:txBody>
      </p:sp>
    </p:spTree>
    <p:extLst>
      <p:ext uri="{BB962C8B-B14F-4D97-AF65-F5344CB8AC3E}">
        <p14:creationId xmlns:p14="http://schemas.microsoft.com/office/powerpoint/2010/main" val="360891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Chemical Equations</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8229600" cy="2516793"/>
          </a:xfrm>
        </p:spPr>
        <p:txBody>
          <a:bodyPr/>
          <a:lstStyle/>
          <a:p>
            <a:pPr>
              <a:spcBef>
                <a:spcPts val="1000"/>
              </a:spcBef>
            </a:pPr>
            <a:r>
              <a:rPr lang="en-US" sz="2400" b="1" dirty="0">
                <a:ea typeface="ＭＳ Ｐゴシック" charset="0"/>
              </a:rPr>
              <a:t>Chemical equations</a:t>
            </a:r>
            <a:r>
              <a:rPr lang="en-US" sz="2400" dirty="0">
                <a:ea typeface="ＭＳ Ｐゴシック" charset="0"/>
              </a:rPr>
              <a:t> are how chemists represent chemical reactions on paper.</a:t>
            </a:r>
          </a:p>
          <a:p>
            <a:pPr>
              <a:spcBef>
                <a:spcPts val="1000"/>
              </a:spcBef>
            </a:pPr>
            <a:r>
              <a:rPr lang="en-US" sz="2400" dirty="0">
                <a:ea typeface="ＭＳ Ｐゴシック" charset="0"/>
              </a:rPr>
              <a:t>Arrows separate the starting materials (on the left), called </a:t>
            </a:r>
            <a:r>
              <a:rPr lang="en-US" sz="2400" b="1" dirty="0">
                <a:ea typeface="ＭＳ Ｐゴシック" charset="0"/>
              </a:rPr>
              <a:t>reactants</a:t>
            </a:r>
            <a:r>
              <a:rPr lang="en-US" sz="2400" dirty="0">
                <a:ea typeface="ＭＳ Ｐゴシック" charset="0"/>
              </a:rPr>
              <a:t>, from the ending materials (on the right), called </a:t>
            </a:r>
            <a:r>
              <a:rPr lang="en-US" sz="2400" b="1" dirty="0">
                <a:ea typeface="ＭＳ Ｐゴシック" charset="0"/>
              </a:rPr>
              <a:t>products</a:t>
            </a:r>
            <a:r>
              <a:rPr lang="en-US" sz="2400" dirty="0">
                <a:ea typeface="ＭＳ Ｐゴシック" charset="0"/>
              </a:rPr>
              <a:t>.</a:t>
            </a:r>
          </a:p>
          <a:p>
            <a:pPr>
              <a:spcBef>
                <a:spcPts val="1000"/>
              </a:spcBef>
            </a:pPr>
            <a:r>
              <a:rPr lang="en-US" sz="2400" dirty="0">
                <a:ea typeface="ＭＳ Ｐゴシック" charset="0"/>
              </a:rPr>
              <a:t>“+” separates multiple starting or ending materials</a:t>
            </a:r>
            <a:r>
              <a:rPr lang="en-US" sz="2400" dirty="0" smtClean="0">
                <a:ea typeface="ＭＳ Ｐゴシック" charset="0"/>
              </a:rPr>
              <a:t>.</a:t>
            </a:r>
            <a:endParaRPr lang="en-US" sz="2400" dirty="0">
              <a:ea typeface="ＭＳ Ｐゴシック" charset="0"/>
            </a:endParaRPr>
          </a:p>
        </p:txBody>
      </p:sp>
      <p:pic>
        <p:nvPicPr>
          <p:cNvPr id="4" name="Picture 3" descr="A chemical equation showing the reactants going to the products with space-filling models of both. The reactants, 2 H 2 plus O 2 go to the products, 2 H 2 O. H 2 is two hydrogen atoms bonded together, O 2 is two oxygen atoms bonded together, and H 2 O is two hydrogen atoms bonded to one oxygen atom."/>
          <p:cNvPicPr>
            <a:picLocks noChangeAspect="1"/>
          </p:cNvPicPr>
          <p:nvPr/>
        </p:nvPicPr>
        <p:blipFill rotWithShape="1">
          <a:blip r:embed="rId2" cstate="print">
            <a:extLst>
              <a:ext uri="{28A0092B-C50C-407E-A947-70E740481C1C}">
                <a14:useLocalDpi xmlns:a14="http://schemas.microsoft.com/office/drawing/2010/main" val="0"/>
              </a:ext>
            </a:extLst>
          </a:blip>
          <a:srcRect b="2924"/>
          <a:stretch/>
        </p:blipFill>
        <p:spPr>
          <a:xfrm>
            <a:off x="2908420" y="4213857"/>
            <a:ext cx="3347706" cy="2207558"/>
          </a:xfrm>
          <a:prstGeom prst="rect">
            <a:avLst/>
          </a:prstGeom>
        </p:spPr>
      </p:pic>
    </p:spTree>
    <p:extLst>
      <p:ext uri="{BB962C8B-B14F-4D97-AF65-F5344CB8AC3E}">
        <p14:creationId xmlns:p14="http://schemas.microsoft.com/office/powerpoint/2010/main" val="3915182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Combustion Analysis </a:t>
            </a:r>
            <a:r>
              <a:rPr lang="en-US" sz="2000" b="0" dirty="0">
                <a:latin typeface="Times New Roman" panose="02020603050405020304" pitchFamily="18" charset="0"/>
              </a:rPr>
              <a:t>(1 of 3)</a:t>
            </a:r>
            <a:endParaRPr lang="en-IN" sz="2000" b="0" dirty="0">
              <a:latin typeface="Times New Roman" panose="02020603050405020304" pitchFamily="18" charset="0"/>
            </a:endParaRPr>
          </a:p>
        </p:txBody>
      </p:sp>
      <p:pic>
        <p:nvPicPr>
          <p:cNvPr id="4" name="Picture 3" descr="A diagram shows an apparatus for combustion analysis, which consists of three chambers: a furnace, a water absorber, and a carbon dioxide absorber. O 2 enters the furnace, where the sample is combusted, producing C O 2 and H 2 O, which are trapped in separate absorbers. Mass gained by each absorber corresponds to mass of C O 2 or H 2 O produced."/>
          <p:cNvPicPr>
            <a:picLocks noChangeAspect="1"/>
          </p:cNvPicPr>
          <p:nvPr/>
        </p:nvPicPr>
        <p:blipFill rotWithShape="1">
          <a:blip r:embed="rId2" cstate="print">
            <a:extLst>
              <a:ext uri="{28A0092B-C50C-407E-A947-70E740481C1C}">
                <a14:useLocalDpi xmlns:a14="http://schemas.microsoft.com/office/drawing/2010/main" val="0"/>
              </a:ext>
            </a:extLst>
          </a:blip>
          <a:srcRect b="3451"/>
          <a:stretch/>
        </p:blipFill>
        <p:spPr>
          <a:xfrm>
            <a:off x="2631492" y="1644106"/>
            <a:ext cx="3881016" cy="2071588"/>
          </a:xfrm>
          <a:prstGeom prst="rect">
            <a:avLst/>
          </a:prstGeom>
        </p:spPr>
      </p:pic>
      <p:sp>
        <p:nvSpPr>
          <p:cNvPr id="3" name="Content Placeholder 2"/>
          <p:cNvSpPr>
            <a:spLocks noGrp="1"/>
          </p:cNvSpPr>
          <p:nvPr>
            <p:ph idx="1"/>
          </p:nvPr>
        </p:nvSpPr>
        <p:spPr>
          <a:xfrm>
            <a:off x="457200" y="3766242"/>
            <a:ext cx="8229600" cy="2558358"/>
          </a:xfrm>
        </p:spPr>
        <p:txBody>
          <a:bodyPr/>
          <a:lstStyle/>
          <a:p>
            <a:pPr marL="342900" indent="-342900"/>
            <a:r>
              <a:rPr lang="en-US" sz="1800" dirty="0"/>
              <a:t>Compounds containing C, H, and O are routinely analyzed through combustion in a chamber.</a:t>
            </a:r>
          </a:p>
          <a:p>
            <a:pPr marL="740664" lvl="1" indent="-283464"/>
            <a:r>
              <a:rPr lang="en-US" sz="1800" dirty="0"/>
              <a:t>Mass of C is determined from the mass of </a:t>
            </a:r>
            <a:r>
              <a:rPr lang="en-US" sz="1800" dirty="0" smtClean="0"/>
              <a:t>C O</a:t>
            </a:r>
            <a:r>
              <a:rPr lang="en-US" sz="1800" baseline="-25000" dirty="0" smtClean="0"/>
              <a:t>2</a:t>
            </a:r>
            <a:r>
              <a:rPr lang="en-US" sz="1800" dirty="0" smtClean="0"/>
              <a:t> </a:t>
            </a:r>
            <a:r>
              <a:rPr lang="en-US" sz="1800" dirty="0"/>
              <a:t>produced.</a:t>
            </a:r>
          </a:p>
          <a:p>
            <a:pPr marL="740664" lvl="1" indent="-283464"/>
            <a:r>
              <a:rPr lang="en-US" sz="1800" dirty="0"/>
              <a:t>Mass of H is determined from the mass of H</a:t>
            </a:r>
            <a:r>
              <a:rPr lang="en-US" sz="1800" baseline="-25000" dirty="0"/>
              <a:t>2</a:t>
            </a:r>
            <a:r>
              <a:rPr lang="en-US" sz="1800" dirty="0"/>
              <a:t>O produced.</a:t>
            </a:r>
          </a:p>
          <a:p>
            <a:pPr marL="740664" lvl="1" indent="-283464"/>
            <a:r>
              <a:rPr lang="en-US" sz="1800" dirty="0"/>
              <a:t>Mass of O is determined by the difference of the mass of the compound used and the total mass of C and H.</a:t>
            </a:r>
          </a:p>
          <a:p>
            <a:pPr marL="740664" lvl="1" indent="-283464"/>
            <a:r>
              <a:rPr lang="en-US" sz="1800" dirty="0"/>
              <a:t>Note: The mass of O in the compound can NOT be determined from </a:t>
            </a:r>
            <a:r>
              <a:rPr lang="en-US" sz="1800" dirty="0" smtClean="0"/>
              <a:t>C</a:t>
            </a:r>
            <a:r>
              <a:rPr lang="en-US" sz="100" dirty="0" smtClean="0"/>
              <a:t> </a:t>
            </a:r>
            <a:r>
              <a:rPr lang="en-US" sz="1800" dirty="0" smtClean="0"/>
              <a:t>O</a:t>
            </a:r>
            <a:r>
              <a:rPr lang="en-US" sz="1800" baseline="-25000" dirty="0" smtClean="0"/>
              <a:t>2</a:t>
            </a:r>
            <a:r>
              <a:rPr lang="en-US" sz="1800" dirty="0" smtClean="0"/>
              <a:t> </a:t>
            </a:r>
            <a:r>
              <a:rPr lang="en-US" sz="1800" dirty="0"/>
              <a:t>and H</a:t>
            </a:r>
            <a:r>
              <a:rPr lang="en-US" sz="1800" baseline="-25000" dirty="0"/>
              <a:t>2</a:t>
            </a:r>
            <a:r>
              <a:rPr lang="en-US" sz="1800" dirty="0"/>
              <a:t>O because oxygen is </a:t>
            </a:r>
            <a:r>
              <a:rPr lang="en-US" sz="1800" dirty="0" smtClean="0"/>
              <a:t>added </a:t>
            </a:r>
            <a:r>
              <a:rPr lang="en-US" sz="1800" dirty="0"/>
              <a:t>during the combustion</a:t>
            </a:r>
            <a:r>
              <a:rPr lang="en-US" sz="1800" dirty="0" smtClean="0"/>
              <a:t>.</a:t>
            </a:r>
            <a:endParaRPr lang="en-US" sz="1800" dirty="0"/>
          </a:p>
        </p:txBody>
      </p:sp>
    </p:spTree>
    <p:extLst>
      <p:ext uri="{BB962C8B-B14F-4D97-AF65-F5344CB8AC3E}">
        <p14:creationId xmlns:p14="http://schemas.microsoft.com/office/powerpoint/2010/main" val="1758281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Combustion Analysis </a:t>
            </a:r>
            <a:r>
              <a:rPr lang="en-US" sz="2000" b="0" dirty="0">
                <a:latin typeface="Times New Roman" panose="02020603050405020304" pitchFamily="18" charset="0"/>
              </a:rPr>
              <a:t>(2 of 3)</a:t>
            </a:r>
            <a:endParaRPr lang="en-IN" sz="2000" b="0" dirty="0">
              <a:latin typeface="Times New Roman" panose="02020603050405020304" pitchFamily="18" charset="0"/>
            </a:endParaRPr>
          </a:p>
        </p:txBody>
      </p:sp>
      <p:pic>
        <p:nvPicPr>
          <p:cNvPr id="4" name="Picture 3" descr="A diagram shows an apparatus for combustion analysis, which consists of three chambers: a furnace, a water absorber, and a carbon dioxide absorber."/>
          <p:cNvPicPr>
            <a:picLocks noChangeAspect="1"/>
          </p:cNvPicPr>
          <p:nvPr/>
        </p:nvPicPr>
        <p:blipFill rotWithShape="1">
          <a:blip r:embed="rId2" cstate="print">
            <a:extLst>
              <a:ext uri="{28A0092B-C50C-407E-A947-70E740481C1C}">
                <a14:useLocalDpi xmlns:a14="http://schemas.microsoft.com/office/drawing/2010/main" val="0"/>
              </a:ext>
            </a:extLst>
          </a:blip>
          <a:srcRect b="3451"/>
          <a:stretch/>
        </p:blipFill>
        <p:spPr>
          <a:xfrm>
            <a:off x="2362200" y="1768597"/>
            <a:ext cx="4416958" cy="2357660"/>
          </a:xfrm>
          <a:prstGeom prst="rect">
            <a:avLst/>
          </a:prstGeom>
        </p:spPr>
      </p:pic>
      <p:sp>
        <p:nvSpPr>
          <p:cNvPr id="3" name="Content Placeholder 2"/>
          <p:cNvSpPr>
            <a:spLocks noGrp="1"/>
          </p:cNvSpPr>
          <p:nvPr>
            <p:ph idx="1"/>
          </p:nvPr>
        </p:nvSpPr>
        <p:spPr>
          <a:xfrm>
            <a:off x="457200" y="4355464"/>
            <a:ext cx="8229600" cy="762000"/>
          </a:xfrm>
        </p:spPr>
        <p:txBody>
          <a:bodyPr/>
          <a:lstStyle/>
          <a:p>
            <a:pPr marL="256032" lvl="1" indent="-256032">
              <a:spcBef>
                <a:spcPts val="1500"/>
              </a:spcBef>
              <a:buFont typeface="Arial" panose="020B0604020202020204" pitchFamily="34" charset="0"/>
              <a:buChar char="•"/>
            </a:pPr>
            <a:r>
              <a:rPr lang="en-US" sz="2600" dirty="0"/>
              <a:t>Mass of C is determined from the mass of </a:t>
            </a:r>
            <a:r>
              <a:rPr lang="en-US" sz="2600" dirty="0" smtClean="0"/>
              <a:t>C</a:t>
            </a:r>
            <a:r>
              <a:rPr lang="en-US" sz="100" dirty="0" smtClean="0"/>
              <a:t>  </a:t>
            </a:r>
            <a:r>
              <a:rPr lang="en-US" sz="2600" dirty="0" smtClean="0"/>
              <a:t>O</a:t>
            </a:r>
            <a:r>
              <a:rPr lang="en-US" sz="2600" baseline="-25000" dirty="0" smtClean="0"/>
              <a:t>2</a:t>
            </a:r>
            <a:r>
              <a:rPr lang="en-US" sz="2600" dirty="0" smtClean="0"/>
              <a:t> </a:t>
            </a:r>
            <a:r>
              <a:rPr lang="en-US" sz="2600" dirty="0"/>
              <a:t>produced</a:t>
            </a:r>
            <a:r>
              <a:rPr lang="en-US" sz="2600" dirty="0" smtClean="0"/>
              <a:t>.</a:t>
            </a:r>
            <a:endParaRPr lang="en-US" sz="2600" dirty="0"/>
          </a:p>
        </p:txBody>
      </p:sp>
      <p:pic>
        <p:nvPicPr>
          <p:cNvPr id="5" name="Picture 4" descr="A chart showing the steps involved in converting from mass C O 2 produced to mass C in the original sample. Given mass C O 2 produced, use molar mass C O 2 of 44.0 grams per mole to find moles C O 2 produced. Then use 1 C atom per C O 2 molecule to find moles of C in the original sample. Then use molar mass C of 12 grams per mole to find mass C in the original sample."/>
          <p:cNvPicPr>
            <a:picLocks noChangeAspect="1"/>
          </p:cNvPicPr>
          <p:nvPr/>
        </p:nvPicPr>
        <p:blipFill rotWithShape="1">
          <a:blip r:embed="rId3">
            <a:extLst>
              <a:ext uri="{28A0092B-C50C-407E-A947-70E740481C1C}">
                <a14:useLocalDpi xmlns:a14="http://schemas.microsoft.com/office/drawing/2010/main" val="0"/>
              </a:ext>
            </a:extLst>
          </a:blip>
          <a:srcRect b="18248"/>
          <a:stretch/>
        </p:blipFill>
        <p:spPr>
          <a:xfrm>
            <a:off x="453577" y="5346671"/>
            <a:ext cx="8233223" cy="711549"/>
          </a:xfrm>
          <a:prstGeom prst="rect">
            <a:avLst/>
          </a:prstGeom>
        </p:spPr>
      </p:pic>
    </p:spTree>
    <p:extLst>
      <p:ext uri="{BB962C8B-B14F-4D97-AF65-F5344CB8AC3E}">
        <p14:creationId xmlns:p14="http://schemas.microsoft.com/office/powerpoint/2010/main" val="1852798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Combustion Analysis </a:t>
            </a:r>
            <a:r>
              <a:rPr lang="en-US" sz="2000" b="0" dirty="0">
                <a:latin typeface="Times New Roman" panose="02020603050405020304" pitchFamily="18" charset="0"/>
              </a:rPr>
              <a:t>(3 of 3)</a:t>
            </a:r>
            <a:endParaRPr lang="en-IN" sz="2000" b="0" dirty="0">
              <a:latin typeface="Times New Roman" panose="02020603050405020304" pitchFamily="18" charset="0"/>
            </a:endParaRPr>
          </a:p>
        </p:txBody>
      </p:sp>
      <p:pic>
        <p:nvPicPr>
          <p:cNvPr id="4" name="Picture 3" descr="A diagram shows an apparatus for combustion analysis, which consists of three chambers: a furnace, a water absorber, and a carbon dioxide absorber."/>
          <p:cNvPicPr>
            <a:picLocks noChangeAspect="1"/>
          </p:cNvPicPr>
          <p:nvPr/>
        </p:nvPicPr>
        <p:blipFill rotWithShape="1">
          <a:blip r:embed="rId2" cstate="print">
            <a:extLst>
              <a:ext uri="{28A0092B-C50C-407E-A947-70E740481C1C}">
                <a14:useLocalDpi xmlns:a14="http://schemas.microsoft.com/office/drawing/2010/main" val="0"/>
              </a:ext>
            </a:extLst>
          </a:blip>
          <a:srcRect b="3451"/>
          <a:stretch/>
        </p:blipFill>
        <p:spPr>
          <a:xfrm>
            <a:off x="2362200" y="1768597"/>
            <a:ext cx="4416958" cy="2357660"/>
          </a:xfrm>
          <a:prstGeom prst="rect">
            <a:avLst/>
          </a:prstGeom>
        </p:spPr>
      </p:pic>
      <p:sp>
        <p:nvSpPr>
          <p:cNvPr id="5" name="Content Placeholder 2"/>
          <p:cNvSpPr>
            <a:spLocks noGrp="1"/>
          </p:cNvSpPr>
          <p:nvPr>
            <p:ph idx="1"/>
          </p:nvPr>
        </p:nvSpPr>
        <p:spPr>
          <a:xfrm>
            <a:off x="457200" y="4355464"/>
            <a:ext cx="8229600" cy="762000"/>
          </a:xfrm>
        </p:spPr>
        <p:txBody>
          <a:bodyPr/>
          <a:lstStyle/>
          <a:p>
            <a:pPr marL="255600" lvl="1" indent="-255600">
              <a:spcBef>
                <a:spcPts val="1500"/>
              </a:spcBef>
              <a:buFont typeface="Arial" pitchFamily="34" charset="0"/>
              <a:buChar char="•"/>
            </a:pPr>
            <a:r>
              <a:rPr lang="en-US" sz="2600" dirty="0"/>
              <a:t>Mass of H is determined from the mass of H</a:t>
            </a:r>
            <a:r>
              <a:rPr lang="en-US" sz="2600" baseline="-25000" dirty="0"/>
              <a:t>2</a:t>
            </a:r>
            <a:r>
              <a:rPr lang="en-US" sz="2600" dirty="0"/>
              <a:t>O produced.</a:t>
            </a:r>
          </a:p>
        </p:txBody>
      </p:sp>
      <p:pic>
        <p:nvPicPr>
          <p:cNvPr id="6" name="Picture 5" descr="A chart showing the steps involved in converting from mass H 2 O produced to mass H in the original sample. Given mass H 2 O produced, use molar mass H 2 O of 18.0 grams per mole to find moles H 2 O produced. Then use 2 H atom per H 2 O molecule to find moles of H in the original sample. Then use molar mass H of 1.01 grams per mole to find mass H in the original sample."/>
          <p:cNvPicPr>
            <a:picLocks noChangeAspect="1"/>
          </p:cNvPicPr>
          <p:nvPr/>
        </p:nvPicPr>
        <p:blipFill rotWithShape="1">
          <a:blip r:embed="rId3">
            <a:extLst>
              <a:ext uri="{28A0092B-C50C-407E-A947-70E740481C1C}">
                <a14:useLocalDpi xmlns:a14="http://schemas.microsoft.com/office/drawing/2010/main" val="0"/>
              </a:ext>
            </a:extLst>
          </a:blip>
          <a:srcRect b="14399"/>
          <a:stretch/>
        </p:blipFill>
        <p:spPr>
          <a:xfrm>
            <a:off x="497958" y="5350359"/>
            <a:ext cx="8151706" cy="737670"/>
          </a:xfrm>
          <a:prstGeom prst="rect">
            <a:avLst/>
          </a:prstGeom>
        </p:spPr>
      </p:pic>
    </p:spTree>
    <p:extLst>
      <p:ext uri="{BB962C8B-B14F-4D97-AF65-F5344CB8AC3E}">
        <p14:creationId xmlns:p14="http://schemas.microsoft.com/office/powerpoint/2010/main" val="1415158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Quantitative Information from a Balanced Equation</a:t>
            </a:r>
            <a:endParaRPr lang="en-IN" dirty="0">
              <a:latin typeface="Times New Roman" panose="02020603050405020304" pitchFamily="18" charset="0"/>
            </a:endParaRPr>
          </a:p>
        </p:txBody>
      </p:sp>
      <p:pic>
        <p:nvPicPr>
          <p:cNvPr id="4" name="Picture 3" descr="A chart showing how to interpret a balanced chemical equation. Notice the conservation of mass. Chemical equation: 2 H 2, gas, plus O 2, gas, yields 2 H 2 O, liquid. Molecular interpretation: 2 molecules of H 2 are two molecules consisting of two bonded H atoms. 1 molecule of O 2 is O bonded to O. 2 molecules of H 2 O is two molecules each consisting of two hydrogen atoms bonded to one oxygen atom. Mole-level interpretation: Convert to grams using molar masses. 2 moles H 2 are 4.0 grams of H 2. 1 mole of O 2 is 32.0 grams of O 2. 2 moles of H 2 O are 36.0 grams of H 2 O. Notice the conservation of mass: 4.0 grams plus 32.0 grams equals 36.0 grams."/>
          <p:cNvPicPr>
            <a:picLocks noChangeAspect="1"/>
          </p:cNvPicPr>
          <p:nvPr/>
        </p:nvPicPr>
        <p:blipFill rotWithShape="1">
          <a:blip r:embed="rId2" cstate="print">
            <a:extLst>
              <a:ext uri="{28A0092B-C50C-407E-A947-70E740481C1C}">
                <a14:useLocalDpi xmlns:a14="http://schemas.microsoft.com/office/drawing/2010/main" val="0"/>
              </a:ext>
            </a:extLst>
          </a:blip>
          <a:srcRect b="2650"/>
          <a:stretch/>
        </p:blipFill>
        <p:spPr>
          <a:xfrm>
            <a:off x="2133600" y="1752600"/>
            <a:ext cx="4877088" cy="2702860"/>
          </a:xfrm>
          <a:prstGeom prst="rect">
            <a:avLst/>
          </a:prstGeom>
        </p:spPr>
      </p:pic>
      <p:sp>
        <p:nvSpPr>
          <p:cNvPr id="3" name="Content Placeholder 2"/>
          <p:cNvSpPr>
            <a:spLocks noGrp="1"/>
          </p:cNvSpPr>
          <p:nvPr>
            <p:ph idx="1"/>
          </p:nvPr>
        </p:nvSpPr>
        <p:spPr>
          <a:xfrm>
            <a:off x="457200" y="4572000"/>
            <a:ext cx="8229600" cy="1748826"/>
          </a:xfrm>
        </p:spPr>
        <p:txBody>
          <a:bodyPr/>
          <a:lstStyle/>
          <a:p>
            <a:pPr marL="347472" indent="-347472"/>
            <a:r>
              <a:rPr lang="en-US" sz="2200" dirty="0"/>
              <a:t>The coefficients in the balanced equation show</a:t>
            </a:r>
          </a:p>
          <a:p>
            <a:pPr marL="740664" indent="-283464">
              <a:buFont typeface="Arial" pitchFamily="34" charset="0"/>
              <a:buChar char="–"/>
            </a:pPr>
            <a:r>
              <a:rPr lang="en-US" sz="2200" dirty="0"/>
              <a:t>Relative numbers of </a:t>
            </a:r>
            <a:r>
              <a:rPr lang="en-US" sz="2200" b="1" dirty="0"/>
              <a:t>molecules</a:t>
            </a:r>
            <a:r>
              <a:rPr lang="en-US" sz="2200" dirty="0"/>
              <a:t> of reactants </a:t>
            </a:r>
            <a:r>
              <a:rPr lang="en-US" sz="2200" dirty="0" smtClean="0"/>
              <a:t>and products</a:t>
            </a:r>
            <a:endParaRPr lang="en-US" sz="2200" dirty="0"/>
          </a:p>
          <a:p>
            <a:pPr marL="740664" indent="-283464">
              <a:buFont typeface="Arial" pitchFamily="34" charset="0"/>
              <a:buChar char="–"/>
            </a:pPr>
            <a:r>
              <a:rPr lang="en-US" sz="2200" dirty="0"/>
              <a:t>Relative numbers of </a:t>
            </a:r>
            <a:r>
              <a:rPr lang="en-US" sz="2200" b="1" dirty="0"/>
              <a:t>moles</a:t>
            </a:r>
            <a:r>
              <a:rPr lang="en-US" sz="2200" dirty="0"/>
              <a:t> of reactants and </a:t>
            </a:r>
            <a:r>
              <a:rPr lang="en-US" sz="2200" dirty="0" smtClean="0"/>
              <a:t>products</a:t>
            </a:r>
            <a:r>
              <a:rPr lang="en-US" sz="2200" dirty="0"/>
              <a:t>, which can be converted to </a:t>
            </a:r>
            <a:r>
              <a:rPr lang="en-US" sz="2200" b="1" dirty="0" smtClean="0"/>
              <a:t>mass</a:t>
            </a:r>
            <a:endParaRPr lang="en-US" sz="2200" b="1" dirty="0"/>
          </a:p>
        </p:txBody>
      </p:sp>
    </p:spTree>
    <p:extLst>
      <p:ext uri="{BB962C8B-B14F-4D97-AF65-F5344CB8AC3E}">
        <p14:creationId xmlns:p14="http://schemas.microsoft.com/office/powerpoint/2010/main" val="296938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Stoichiometric Calculations</a:t>
            </a:r>
            <a:endParaRPr lang="en-IN" dirty="0">
              <a:latin typeface="Times New Roman" panose="02020603050405020304" pitchFamily="18" charset="0"/>
            </a:endParaRPr>
          </a:p>
        </p:txBody>
      </p:sp>
      <p:pic>
        <p:nvPicPr>
          <p:cNvPr id="4" name="Picture 3" descr="A chart showing the three steps involved in converting from grams of substance Ay to grams of substance B. Step 1. Given grams of substance Ay, use molar mass of Ay to find moles of substance Ay. Step 2. Then use coefficients from the balanced equation to find moles of substance B. Step 3. Use molar mass of B to find grams of substance B."/>
          <p:cNvPicPr>
            <a:picLocks noChangeAspect="1"/>
          </p:cNvPicPr>
          <p:nvPr/>
        </p:nvPicPr>
        <p:blipFill rotWithShape="1">
          <a:blip r:embed="rId2">
            <a:extLst>
              <a:ext uri="{28A0092B-C50C-407E-A947-70E740481C1C}">
                <a14:useLocalDpi xmlns:a14="http://schemas.microsoft.com/office/drawing/2010/main" val="0"/>
              </a:ext>
            </a:extLst>
          </a:blip>
          <a:srcRect b="9918"/>
          <a:stretch/>
        </p:blipFill>
        <p:spPr>
          <a:xfrm>
            <a:off x="496147" y="1613340"/>
            <a:ext cx="8151706" cy="1316547"/>
          </a:xfrm>
          <a:prstGeom prst="rect">
            <a:avLst/>
          </a:prstGeom>
        </p:spPr>
      </p:pic>
      <p:sp>
        <p:nvSpPr>
          <p:cNvPr id="3" name="Content Placeholder 2"/>
          <p:cNvSpPr>
            <a:spLocks noGrp="1"/>
          </p:cNvSpPr>
          <p:nvPr>
            <p:ph idx="1"/>
          </p:nvPr>
        </p:nvSpPr>
        <p:spPr>
          <a:xfrm>
            <a:off x="457200" y="3048000"/>
            <a:ext cx="8229600" cy="3200400"/>
          </a:xfrm>
        </p:spPr>
        <p:txBody>
          <a:bodyPr/>
          <a:lstStyle/>
          <a:p>
            <a:pPr marL="342900" indent="-342900"/>
            <a:r>
              <a:rPr lang="en-US" sz="2600" dirty="0"/>
              <a:t>We have already seen in this chapter how to convert from grams to moles or moles to grams. </a:t>
            </a:r>
          </a:p>
          <a:p>
            <a:pPr marL="342900" indent="-342900"/>
            <a:r>
              <a:rPr lang="en-US" sz="2600" dirty="0"/>
              <a:t>The</a:t>
            </a:r>
            <a:r>
              <a:rPr lang="en-US" sz="2600" b="1" i="1" dirty="0"/>
              <a:t> </a:t>
            </a:r>
            <a:r>
              <a:rPr lang="en-US" sz="2600" b="1" dirty="0"/>
              <a:t>new</a:t>
            </a:r>
            <a:r>
              <a:rPr lang="en-US" sz="2600" b="1" i="1" dirty="0"/>
              <a:t> </a:t>
            </a:r>
            <a:r>
              <a:rPr lang="en-US" sz="2600" dirty="0"/>
              <a:t>calculation is how to compare two </a:t>
            </a:r>
            <a:r>
              <a:rPr lang="en-US" sz="2600" b="1" dirty="0"/>
              <a:t>different</a:t>
            </a:r>
            <a:r>
              <a:rPr lang="en-US" sz="2600" dirty="0"/>
              <a:t> materials, using the </a:t>
            </a:r>
            <a:r>
              <a:rPr lang="en-US" sz="2600" b="1" dirty="0"/>
              <a:t>mole ratio </a:t>
            </a:r>
            <a:r>
              <a:rPr lang="en-US" sz="2600" dirty="0"/>
              <a:t>from the balanced equation</a:t>
            </a:r>
            <a:r>
              <a:rPr lang="en-US" sz="2600" dirty="0" smtClean="0"/>
              <a:t>.</a:t>
            </a:r>
            <a:endParaRPr lang="en-US" sz="2600" dirty="0"/>
          </a:p>
          <a:p>
            <a:pPr marL="342900" indent="-342900"/>
            <a:r>
              <a:rPr lang="en-US" sz="2600" dirty="0"/>
              <a:t>The </a:t>
            </a:r>
            <a:r>
              <a:rPr lang="en-US" sz="2600" b="1" dirty="0"/>
              <a:t>mole ratio </a:t>
            </a:r>
            <a:r>
              <a:rPr lang="en-US" sz="2600" dirty="0"/>
              <a:t>comes from the coefficients in the balanced equation</a:t>
            </a:r>
            <a:r>
              <a:rPr lang="en-US" sz="2600" dirty="0" smtClean="0"/>
              <a:t>.</a:t>
            </a:r>
            <a:endParaRPr lang="en-US" sz="2600" dirty="0"/>
          </a:p>
        </p:txBody>
      </p:sp>
    </p:spTree>
    <p:extLst>
      <p:ext uri="{BB962C8B-B14F-4D97-AF65-F5344CB8AC3E}">
        <p14:creationId xmlns:p14="http://schemas.microsoft.com/office/powerpoint/2010/main" val="2260469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077200" cy="1097280"/>
          </a:xfrm>
        </p:spPr>
        <p:txBody>
          <a:bodyPr/>
          <a:lstStyle/>
          <a:p>
            <a:r>
              <a:rPr lang="en-IN" dirty="0">
                <a:latin typeface="Times New Roman" panose="02020603050405020304" pitchFamily="18" charset="0"/>
              </a:rPr>
              <a:t>An Example of a Stoichiometric Calculation </a:t>
            </a:r>
            <a:r>
              <a:rPr lang="en-US" sz="2000" b="0" dirty="0">
                <a:latin typeface="Times New Roman" panose="02020603050405020304" pitchFamily="18" charset="0"/>
              </a:rPr>
              <a:t>(1 of 3)</a:t>
            </a:r>
            <a:endParaRPr lang="en-IN" sz="2000" b="0" dirty="0">
              <a:latin typeface="Times New Roman" panose="02020603050405020304" pitchFamily="18" charset="0"/>
            </a:endParaRPr>
          </a:p>
        </p:txBody>
      </p:sp>
      <p:pic>
        <p:nvPicPr>
          <p:cNvPr id="7" name="Picture 6" descr="Given grams of substance Ay, use molar mass of Ay to find moles of substance Ay."/>
          <p:cNvPicPr>
            <a:picLocks noChangeAspect="1"/>
          </p:cNvPicPr>
          <p:nvPr/>
        </p:nvPicPr>
        <p:blipFill rotWithShape="1">
          <a:blip r:embed="rId3">
            <a:extLst>
              <a:ext uri="{28A0092B-C50C-407E-A947-70E740481C1C}">
                <a14:useLocalDpi xmlns:a14="http://schemas.microsoft.com/office/drawing/2010/main" val="0"/>
              </a:ext>
            </a:extLst>
          </a:blip>
          <a:srcRect b="18338"/>
          <a:stretch/>
        </p:blipFill>
        <p:spPr>
          <a:xfrm>
            <a:off x="477570" y="1812200"/>
            <a:ext cx="8191055" cy="711903"/>
          </a:xfrm>
          <a:prstGeom prst="rect">
            <a:avLst/>
          </a:prstGeom>
        </p:spPr>
      </p:pic>
      <p:graphicFrame>
        <p:nvGraphicFramePr>
          <p:cNvPr id="8" name="Object 7" descr="Moles of C 6 H 12 O 6 = 1.00 grams of C 6 H 12 O 6, times, 1 mole of C 6 H 12 O 6 over 180.0 grams of C 6 H 12 O 6, with grams of C 6 H 12 O 6 canceled"/>
          <p:cNvGraphicFramePr>
            <a:graphicFrameLocks noChangeAspect="1"/>
          </p:cNvGraphicFramePr>
          <p:nvPr>
            <p:extLst>
              <p:ext uri="{D42A27DB-BD31-4B8C-83A1-F6EECF244321}">
                <p14:modId xmlns:p14="http://schemas.microsoft.com/office/powerpoint/2010/main" val="1572712976"/>
              </p:ext>
            </p:extLst>
          </p:nvPr>
        </p:nvGraphicFramePr>
        <p:xfrm>
          <a:off x="1146012" y="2685628"/>
          <a:ext cx="6851977" cy="1088400"/>
        </p:xfrm>
        <a:graphic>
          <a:graphicData uri="http://schemas.openxmlformats.org/presentationml/2006/ole">
            <mc:AlternateContent xmlns:mc="http://schemas.openxmlformats.org/markup-compatibility/2006">
              <mc:Choice xmlns:v="urn:schemas-microsoft-com:vml" Requires="v">
                <p:oleObj spid="_x0000_s15494" name="Equation" r:id="rId4" imgW="3517560" imgH="558720" progId="Equation.DSMT4">
                  <p:embed/>
                </p:oleObj>
              </mc:Choice>
              <mc:Fallback>
                <p:oleObj name="Equation" r:id="rId4" imgW="3517560" imgH="558720" progId="Equation.DSMT4">
                  <p:embed/>
                  <p:pic>
                    <p:nvPicPr>
                      <p:cNvPr id="0" name=""/>
                      <p:cNvPicPr/>
                      <p:nvPr/>
                    </p:nvPicPr>
                    <p:blipFill>
                      <a:blip r:embed="rId5"/>
                      <a:stretch>
                        <a:fillRect/>
                      </a:stretch>
                    </p:blipFill>
                    <p:spPr>
                      <a:xfrm>
                        <a:off x="1146012" y="2685628"/>
                        <a:ext cx="6851977" cy="1088400"/>
                      </a:xfrm>
                      <a:prstGeom prst="rect">
                        <a:avLst/>
                      </a:prstGeom>
                    </p:spPr>
                  </p:pic>
                </p:oleObj>
              </mc:Fallback>
            </mc:AlternateContent>
          </a:graphicData>
        </a:graphic>
      </p:graphicFrame>
      <p:sp>
        <p:nvSpPr>
          <p:cNvPr id="4" name="Content Placeholder 3"/>
          <p:cNvSpPr>
            <a:spLocks noGrp="1"/>
          </p:cNvSpPr>
          <p:nvPr>
            <p:ph idx="1"/>
          </p:nvPr>
        </p:nvSpPr>
        <p:spPr>
          <a:xfrm>
            <a:off x="457200" y="3926947"/>
            <a:ext cx="8229600" cy="838199"/>
          </a:xfrm>
        </p:spPr>
        <p:txBody>
          <a:bodyPr/>
          <a:lstStyle/>
          <a:p>
            <a:r>
              <a:rPr lang="en-US" sz="2600" dirty="0"/>
              <a:t>How many grams of water can be produced </a:t>
            </a:r>
            <a:r>
              <a:rPr lang="en-US" sz="2600" dirty="0" smtClean="0"/>
              <a:t>from 1.00 </a:t>
            </a:r>
            <a:r>
              <a:rPr lang="en-US" sz="2600" dirty="0"/>
              <a:t>g of glucose</a:t>
            </a:r>
            <a:r>
              <a:rPr lang="en-US" sz="2600" dirty="0" smtClean="0"/>
              <a:t>?</a:t>
            </a:r>
            <a:endParaRPr lang="en-US" sz="2600" dirty="0"/>
          </a:p>
        </p:txBody>
      </p:sp>
      <p:graphicFrame>
        <p:nvGraphicFramePr>
          <p:cNvPr id="9" name="Object 8" descr="C 6 H 12 O 6, solid, plus 6 O 2, gaseous, yields 6 C O 2, gaseous, plus 6 H 2 O, liquid"/>
          <p:cNvGraphicFramePr>
            <a:graphicFrameLocks noChangeAspect="1"/>
          </p:cNvGraphicFramePr>
          <p:nvPr>
            <p:extLst>
              <p:ext uri="{D42A27DB-BD31-4B8C-83A1-F6EECF244321}">
                <p14:modId xmlns:p14="http://schemas.microsoft.com/office/powerpoint/2010/main" val="2240873288"/>
              </p:ext>
            </p:extLst>
          </p:nvPr>
        </p:nvGraphicFramePr>
        <p:xfrm>
          <a:off x="685800" y="4809425"/>
          <a:ext cx="5595779" cy="500253"/>
        </p:xfrm>
        <a:graphic>
          <a:graphicData uri="http://schemas.openxmlformats.org/presentationml/2006/ole">
            <mc:AlternateContent xmlns:mc="http://schemas.openxmlformats.org/markup-compatibility/2006">
              <mc:Choice xmlns:v="urn:schemas-microsoft-com:vml" Requires="v">
                <p:oleObj spid="_x0000_s15495" name="Equation" r:id="rId6" imgW="2844720" imgH="253800" progId="Equation.DSMT4">
                  <p:embed/>
                </p:oleObj>
              </mc:Choice>
              <mc:Fallback>
                <p:oleObj name="Equation" r:id="rId6" imgW="2844720" imgH="253800" progId="Equation.DSMT4">
                  <p:embed/>
                  <p:pic>
                    <p:nvPicPr>
                      <p:cNvPr id="8" name="Object 7"/>
                      <p:cNvPicPr/>
                      <p:nvPr/>
                    </p:nvPicPr>
                    <p:blipFill>
                      <a:blip r:embed="rId7"/>
                      <a:stretch>
                        <a:fillRect/>
                      </a:stretch>
                    </p:blipFill>
                    <p:spPr>
                      <a:xfrm>
                        <a:off x="685800" y="4809425"/>
                        <a:ext cx="5595779" cy="500253"/>
                      </a:xfrm>
                      <a:prstGeom prst="rect">
                        <a:avLst/>
                      </a:prstGeom>
                    </p:spPr>
                  </p:pic>
                </p:oleObj>
              </mc:Fallback>
            </mc:AlternateContent>
          </a:graphicData>
        </a:graphic>
      </p:graphicFrame>
      <p:sp>
        <p:nvSpPr>
          <p:cNvPr id="5" name="Content Placeholder 4"/>
          <p:cNvSpPr>
            <a:spLocks noGrp="1"/>
          </p:cNvSpPr>
          <p:nvPr>
            <p:ph idx="13"/>
          </p:nvPr>
        </p:nvSpPr>
        <p:spPr>
          <a:xfrm>
            <a:off x="457200" y="5356632"/>
            <a:ext cx="8229600" cy="891768"/>
          </a:xfrm>
        </p:spPr>
        <p:txBody>
          <a:bodyPr/>
          <a:lstStyle/>
          <a:p>
            <a:pPr>
              <a:spcBef>
                <a:spcPts val="1000"/>
              </a:spcBef>
              <a:defRPr/>
            </a:pPr>
            <a:r>
              <a:rPr lang="en-US" sz="2600" dirty="0"/>
              <a:t>There is 1.00 g of glucose to start.</a:t>
            </a:r>
          </a:p>
          <a:p>
            <a:pPr>
              <a:spcBef>
                <a:spcPts val="1000"/>
              </a:spcBef>
              <a:defRPr/>
            </a:pPr>
            <a:r>
              <a:rPr lang="en-US" sz="2600" dirty="0"/>
              <a:t>The first step is to convert it to moles</a:t>
            </a:r>
            <a:r>
              <a:rPr lang="en-US" sz="2600" dirty="0" smtClean="0"/>
              <a:t>.</a:t>
            </a:r>
            <a:endParaRPr lang="en-US" sz="2600" dirty="0"/>
          </a:p>
        </p:txBody>
      </p:sp>
    </p:spTree>
    <p:extLst>
      <p:ext uri="{BB962C8B-B14F-4D97-AF65-F5344CB8AC3E}">
        <p14:creationId xmlns:p14="http://schemas.microsoft.com/office/powerpoint/2010/main" val="1128311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001000" cy="1097280"/>
          </a:xfrm>
        </p:spPr>
        <p:txBody>
          <a:bodyPr/>
          <a:lstStyle/>
          <a:p>
            <a:r>
              <a:rPr lang="en-US" dirty="0">
                <a:latin typeface="Times New Roman" panose="02020603050405020304" pitchFamily="18" charset="0"/>
              </a:rPr>
              <a:t>An Example of a Stoichiometric Calculation </a:t>
            </a:r>
            <a:r>
              <a:rPr lang="en-US" sz="2000" b="0" dirty="0">
                <a:latin typeface="Times New Roman" panose="02020603050405020304" pitchFamily="18" charset="0"/>
              </a:rPr>
              <a:t>(2 of 3)</a:t>
            </a:r>
            <a:endParaRPr lang="en-IN" sz="2000" b="0" dirty="0">
              <a:latin typeface="Times New Roman" panose="02020603050405020304" pitchFamily="18" charset="0"/>
            </a:endParaRPr>
          </a:p>
        </p:txBody>
      </p:sp>
      <p:pic>
        <p:nvPicPr>
          <p:cNvPr id="4" name="Picture 3" descr="From moles of substance Ay, use coefficients from the balanced equation to find moles of substance B."/>
          <p:cNvPicPr>
            <a:picLocks noChangeAspect="1"/>
          </p:cNvPicPr>
          <p:nvPr/>
        </p:nvPicPr>
        <p:blipFill rotWithShape="1">
          <a:blip r:embed="rId3">
            <a:extLst>
              <a:ext uri="{28A0092B-C50C-407E-A947-70E740481C1C}">
                <a14:useLocalDpi xmlns:a14="http://schemas.microsoft.com/office/drawing/2010/main" val="0"/>
              </a:ext>
            </a:extLst>
          </a:blip>
          <a:srcRect b="18671"/>
          <a:stretch/>
        </p:blipFill>
        <p:spPr>
          <a:xfrm>
            <a:off x="508158" y="1798338"/>
            <a:ext cx="8127683" cy="708233"/>
          </a:xfrm>
          <a:prstGeom prst="rect">
            <a:avLst/>
          </a:prstGeom>
        </p:spPr>
      </p:pic>
      <p:graphicFrame>
        <p:nvGraphicFramePr>
          <p:cNvPr id="6" name="Object 5" descr="Moles of H 2 O = 1.00 grams of C 6 H 12 O 6, times, 1 mole of C 6 H 12 O 6 over 180.0 grams of C 6 H 12 O 6, times, 6 moles of H 2 O over 1 mole of C 6 H 12 O 6, with moles and grams of C 6 H 12 O 6 canceled"/>
          <p:cNvGraphicFramePr>
            <a:graphicFrameLocks noChangeAspect="1"/>
          </p:cNvGraphicFramePr>
          <p:nvPr>
            <p:extLst>
              <p:ext uri="{D42A27DB-BD31-4B8C-83A1-F6EECF244321}">
                <p14:modId xmlns:p14="http://schemas.microsoft.com/office/powerpoint/2010/main" val="1698006211"/>
              </p:ext>
            </p:extLst>
          </p:nvPr>
        </p:nvGraphicFramePr>
        <p:xfrm>
          <a:off x="433411" y="2712440"/>
          <a:ext cx="8260660" cy="1034659"/>
        </p:xfrm>
        <a:graphic>
          <a:graphicData uri="http://schemas.openxmlformats.org/presentationml/2006/ole">
            <mc:AlternateContent xmlns:mc="http://schemas.openxmlformats.org/markup-compatibility/2006">
              <mc:Choice xmlns:v="urn:schemas-microsoft-com:vml" Requires="v">
                <p:oleObj spid="_x0000_s16451" name="Equation" r:id="rId4" imgW="4457520" imgH="558720" progId="Equation.DSMT4">
                  <p:embed/>
                </p:oleObj>
              </mc:Choice>
              <mc:Fallback>
                <p:oleObj name="Equation" r:id="rId4" imgW="4457520" imgH="558720" progId="Equation.DSMT4">
                  <p:embed/>
                  <p:pic>
                    <p:nvPicPr>
                      <p:cNvPr id="8" name="Object 7"/>
                      <p:cNvPicPr/>
                      <p:nvPr/>
                    </p:nvPicPr>
                    <p:blipFill>
                      <a:blip r:embed="rId5"/>
                      <a:stretch>
                        <a:fillRect/>
                      </a:stretch>
                    </p:blipFill>
                    <p:spPr>
                      <a:xfrm>
                        <a:off x="433411" y="2712440"/>
                        <a:ext cx="8260660" cy="1034659"/>
                      </a:xfrm>
                      <a:prstGeom prst="rect">
                        <a:avLst/>
                      </a:prstGeom>
                    </p:spPr>
                  </p:pic>
                </p:oleObj>
              </mc:Fallback>
            </mc:AlternateContent>
          </a:graphicData>
        </a:graphic>
      </p:graphicFrame>
      <p:sp>
        <p:nvSpPr>
          <p:cNvPr id="3" name="Content Placeholder 2"/>
          <p:cNvSpPr>
            <a:spLocks noGrp="1"/>
          </p:cNvSpPr>
          <p:nvPr>
            <p:ph idx="1"/>
          </p:nvPr>
        </p:nvSpPr>
        <p:spPr>
          <a:xfrm>
            <a:off x="457200" y="4018989"/>
            <a:ext cx="8229600" cy="2133600"/>
          </a:xfrm>
        </p:spPr>
        <p:txBody>
          <a:bodyPr/>
          <a:lstStyle/>
          <a:p>
            <a:pPr>
              <a:spcBef>
                <a:spcPts val="1000"/>
              </a:spcBef>
            </a:pPr>
            <a:r>
              <a:rPr lang="en-US" sz="2600" dirty="0">
                <a:ea typeface="ＭＳ Ｐゴシック" charset="0"/>
              </a:rPr>
              <a:t>The </a:t>
            </a:r>
            <a:r>
              <a:rPr lang="en-US" sz="2600" b="1" dirty="0">
                <a:ea typeface="ＭＳ Ｐゴシック" charset="0"/>
              </a:rPr>
              <a:t>new </a:t>
            </a:r>
            <a:r>
              <a:rPr lang="en-US" sz="2600" dirty="0">
                <a:ea typeface="ＭＳ Ｐゴシック" charset="0"/>
              </a:rPr>
              <a:t>calculation is to convert moles of one substance in the equation to moles of another substance.</a:t>
            </a:r>
          </a:p>
          <a:p>
            <a:pPr>
              <a:spcBef>
                <a:spcPts val="1000"/>
              </a:spcBef>
            </a:pPr>
            <a:r>
              <a:rPr lang="en-US" sz="2600" dirty="0">
                <a:ea typeface="ＭＳ Ｐゴシック" charset="0"/>
              </a:rPr>
              <a:t>The </a:t>
            </a:r>
            <a:r>
              <a:rPr lang="en-US" sz="2600" b="1" dirty="0"/>
              <a:t>mole ratio </a:t>
            </a:r>
            <a:r>
              <a:rPr lang="en-US" sz="2600" dirty="0">
                <a:ea typeface="ＭＳ Ｐゴシック" charset="0"/>
              </a:rPr>
              <a:t>comes from the coefficients in the balanced equation</a:t>
            </a:r>
            <a:r>
              <a:rPr lang="en-US" sz="2600" dirty="0" smtClean="0">
                <a:ea typeface="ＭＳ Ｐゴシック" charset="0"/>
              </a:rPr>
              <a:t>.</a:t>
            </a:r>
            <a:endParaRPr lang="en-US" sz="2600" dirty="0">
              <a:ea typeface="ＭＳ Ｐゴシック" charset="0"/>
            </a:endParaRPr>
          </a:p>
        </p:txBody>
      </p:sp>
    </p:spTree>
    <p:extLst>
      <p:ext uri="{BB962C8B-B14F-4D97-AF65-F5344CB8AC3E}">
        <p14:creationId xmlns:p14="http://schemas.microsoft.com/office/powerpoint/2010/main" val="3871815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001000" cy="1097280"/>
          </a:xfrm>
        </p:spPr>
        <p:txBody>
          <a:bodyPr/>
          <a:lstStyle/>
          <a:p>
            <a:r>
              <a:rPr lang="en-US" dirty="0">
                <a:latin typeface="Times New Roman" panose="02020603050405020304" pitchFamily="18" charset="0"/>
              </a:rPr>
              <a:t>An Example of a Stoichiometric Calculation </a:t>
            </a:r>
            <a:r>
              <a:rPr lang="en-US" sz="2000" b="0" dirty="0">
                <a:latin typeface="Times New Roman" panose="02020603050405020304" pitchFamily="18" charset="0"/>
              </a:rPr>
              <a:t>(3 of 3)</a:t>
            </a:r>
            <a:endParaRPr lang="en-IN" sz="2000" b="0" dirty="0">
              <a:latin typeface="Times New Roman" panose="02020603050405020304" pitchFamily="18" charset="0"/>
            </a:endParaRPr>
          </a:p>
        </p:txBody>
      </p:sp>
      <p:pic>
        <p:nvPicPr>
          <p:cNvPr id="4" name="Picture 3" descr="From moles of substance B, use molar mass of B to find grams of substance B."/>
          <p:cNvPicPr>
            <a:picLocks noChangeAspect="1"/>
          </p:cNvPicPr>
          <p:nvPr/>
        </p:nvPicPr>
        <p:blipFill rotWithShape="1">
          <a:blip r:embed="rId3">
            <a:extLst>
              <a:ext uri="{28A0092B-C50C-407E-A947-70E740481C1C}">
                <a14:useLocalDpi xmlns:a14="http://schemas.microsoft.com/office/drawing/2010/main" val="0"/>
              </a:ext>
            </a:extLst>
          </a:blip>
          <a:srcRect b="18776"/>
          <a:stretch/>
        </p:blipFill>
        <p:spPr>
          <a:xfrm>
            <a:off x="486020" y="1754382"/>
            <a:ext cx="8180413" cy="711903"/>
          </a:xfrm>
          <a:prstGeom prst="rect">
            <a:avLst/>
          </a:prstGeom>
        </p:spPr>
      </p:pic>
      <p:graphicFrame>
        <p:nvGraphicFramePr>
          <p:cNvPr id="5" name="Object 4" descr="Grams of H 2 O = 1.00 grams of C 6 H 12 O 6, times, 1 mole of C 6 H 12 O 6 over 180.0 grams of C 6 H 12 O 6, times, 6 moles of H 2 O over 1 mole of C 6 H 12 O 6, times, 18.0 grams of H 2 O over 1 mole of H 2 O, with grams and moles of C 6 H 12 O 6 and moles of H 2 O canceled, = 0.600 grams of H 2 O"/>
          <p:cNvGraphicFramePr>
            <a:graphicFrameLocks noChangeAspect="1"/>
          </p:cNvGraphicFramePr>
          <p:nvPr>
            <p:extLst>
              <p:ext uri="{D42A27DB-BD31-4B8C-83A1-F6EECF244321}">
                <p14:modId xmlns:p14="http://schemas.microsoft.com/office/powerpoint/2010/main" val="2896676186"/>
              </p:ext>
            </p:extLst>
          </p:nvPr>
        </p:nvGraphicFramePr>
        <p:xfrm>
          <a:off x="435904" y="2587982"/>
          <a:ext cx="8256316" cy="1193043"/>
        </p:xfrm>
        <a:graphic>
          <a:graphicData uri="http://schemas.openxmlformats.org/presentationml/2006/ole">
            <mc:AlternateContent xmlns:mc="http://schemas.openxmlformats.org/markup-compatibility/2006">
              <mc:Choice xmlns:v="urn:schemas-microsoft-com:vml" Requires="v">
                <p:oleObj spid="_x0000_s17473" name="Equation" r:id="rId4" imgW="5435280" imgH="787320" progId="Equation.DSMT4">
                  <p:embed/>
                </p:oleObj>
              </mc:Choice>
              <mc:Fallback>
                <p:oleObj name="Equation" r:id="rId4" imgW="5435280" imgH="787320" progId="Equation.DSMT4">
                  <p:embed/>
                  <p:pic>
                    <p:nvPicPr>
                      <p:cNvPr id="6" name="Object 5"/>
                      <p:cNvPicPr/>
                      <p:nvPr/>
                    </p:nvPicPr>
                    <p:blipFill>
                      <a:blip r:embed="rId5"/>
                      <a:stretch>
                        <a:fillRect/>
                      </a:stretch>
                    </p:blipFill>
                    <p:spPr>
                      <a:xfrm>
                        <a:off x="435904" y="2587982"/>
                        <a:ext cx="8256316" cy="1193043"/>
                      </a:xfrm>
                      <a:prstGeom prst="rect">
                        <a:avLst/>
                      </a:prstGeom>
                    </p:spPr>
                  </p:pic>
                </p:oleObj>
              </mc:Fallback>
            </mc:AlternateContent>
          </a:graphicData>
        </a:graphic>
      </p:graphicFrame>
      <p:sp>
        <p:nvSpPr>
          <p:cNvPr id="3" name="Content Placeholder 2"/>
          <p:cNvSpPr>
            <a:spLocks noGrp="1"/>
          </p:cNvSpPr>
          <p:nvPr>
            <p:ph idx="1"/>
          </p:nvPr>
        </p:nvSpPr>
        <p:spPr>
          <a:xfrm>
            <a:off x="457200" y="3886200"/>
            <a:ext cx="8229600" cy="2362200"/>
          </a:xfrm>
        </p:spPr>
        <p:txBody>
          <a:bodyPr/>
          <a:lstStyle/>
          <a:p>
            <a:r>
              <a:rPr lang="en-US" sz="2600" dirty="0">
                <a:ea typeface="ＭＳ Ｐゴシック" charset="0"/>
              </a:rPr>
              <a:t>In the last step, moles of water is converted to grams of water.</a:t>
            </a:r>
          </a:p>
          <a:p>
            <a:r>
              <a:rPr lang="en-US" sz="2600" dirty="0">
                <a:ea typeface="ＭＳ Ｐゴシック" charset="0"/>
              </a:rPr>
              <a:t>This gives the answer we wanted.</a:t>
            </a:r>
          </a:p>
          <a:p>
            <a:r>
              <a:rPr lang="en-US" sz="2600" dirty="0">
                <a:ea typeface="ＭＳ Ｐゴシック" charset="0"/>
              </a:rPr>
              <a:t>You can do </a:t>
            </a:r>
            <a:r>
              <a:rPr lang="en-US" sz="2600" b="1" dirty="0">
                <a:ea typeface="ＭＳ Ｐゴシック" charset="0"/>
              </a:rPr>
              <a:t>each step </a:t>
            </a:r>
            <a:r>
              <a:rPr lang="en-US" sz="2600" dirty="0">
                <a:ea typeface="ＭＳ Ｐゴシック" charset="0"/>
              </a:rPr>
              <a:t>separately OR you can </a:t>
            </a:r>
            <a:r>
              <a:rPr lang="en-US" sz="2600" dirty="0" smtClean="0">
                <a:ea typeface="ＭＳ Ｐゴシック" charset="0"/>
              </a:rPr>
              <a:t>do them </a:t>
            </a:r>
            <a:r>
              <a:rPr lang="en-US" sz="2600" dirty="0">
                <a:ea typeface="ＭＳ Ｐゴシック" charset="0"/>
              </a:rPr>
              <a:t>in </a:t>
            </a:r>
            <a:r>
              <a:rPr lang="en-US" sz="2600" b="1" dirty="0">
                <a:ea typeface="ＭＳ Ｐゴシック" charset="0"/>
              </a:rPr>
              <a:t>one calculation</a:t>
            </a:r>
            <a:r>
              <a:rPr lang="en-US" sz="2600" cap="all" dirty="0">
                <a:ea typeface="ＭＳ Ｐゴシック" charset="0"/>
              </a:rPr>
              <a:t>,</a:t>
            </a:r>
            <a:r>
              <a:rPr lang="en-US" sz="2600" dirty="0">
                <a:ea typeface="ＭＳ Ｐゴシック" charset="0"/>
              </a:rPr>
              <a:t> as seen above</a:t>
            </a:r>
            <a:r>
              <a:rPr lang="en-US" sz="2600" dirty="0" smtClean="0">
                <a:ea typeface="ＭＳ Ｐゴシック" charset="0"/>
              </a:rPr>
              <a:t>.</a:t>
            </a:r>
            <a:endParaRPr lang="en-US" sz="2600" dirty="0">
              <a:ea typeface="ＭＳ Ｐゴシック" charset="0"/>
            </a:endParaRPr>
          </a:p>
        </p:txBody>
      </p:sp>
    </p:spTree>
    <p:extLst>
      <p:ext uri="{BB962C8B-B14F-4D97-AF65-F5344CB8AC3E}">
        <p14:creationId xmlns:p14="http://schemas.microsoft.com/office/powerpoint/2010/main" val="2148492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Heat and Stoichiometry</a:t>
            </a:r>
            <a:endParaRPr lang="en-IN" dirty="0">
              <a:latin typeface="Times New Roman" panose="02020603050405020304" pitchFamily="18" charset="0"/>
            </a:endParaRPr>
          </a:p>
        </p:txBody>
      </p:sp>
      <p:sp>
        <p:nvSpPr>
          <p:cNvPr id="3" name="Content Placeholder 2"/>
          <p:cNvSpPr>
            <a:spLocks noGrp="1"/>
          </p:cNvSpPr>
          <p:nvPr>
            <p:ph idx="1"/>
          </p:nvPr>
        </p:nvSpPr>
        <p:spPr/>
        <p:txBody>
          <a:bodyPr/>
          <a:lstStyle/>
          <a:p>
            <a:r>
              <a:rPr lang="en-US" sz="2600" dirty="0">
                <a:latin typeface="+mj-lt"/>
                <a:ea typeface="ＭＳ Ｐゴシック" charset="0"/>
              </a:rPr>
              <a:t>Heat does NOT appear in a balanced equation.</a:t>
            </a:r>
          </a:p>
          <a:p>
            <a:r>
              <a:rPr lang="en-US" sz="2600" dirty="0">
                <a:latin typeface="+mj-lt"/>
                <a:ea typeface="ＭＳ Ｐゴシック" charset="0"/>
              </a:rPr>
              <a:t>However, in Chapter 5 we will see how amounts of heat are related to a balanced equation.</a:t>
            </a:r>
          </a:p>
          <a:p>
            <a:r>
              <a:rPr lang="en-US" sz="2600" dirty="0">
                <a:latin typeface="+mj-lt"/>
                <a:ea typeface="ＭＳ Ｐゴシック" charset="0"/>
              </a:rPr>
              <a:t>Those amounts depend on stoichiometry as well</a:t>
            </a:r>
            <a:r>
              <a:rPr lang="en-US" sz="2600" dirty="0" smtClean="0">
                <a:latin typeface="+mj-lt"/>
                <a:ea typeface="ＭＳ Ｐゴシック" charset="0"/>
              </a:rPr>
              <a:t>.</a:t>
            </a:r>
            <a:endParaRPr lang="en-US" sz="2600" dirty="0">
              <a:latin typeface="+mj-lt"/>
              <a:ea typeface="ＭＳ Ｐゴシック" charset="0"/>
            </a:endParaRPr>
          </a:p>
        </p:txBody>
      </p:sp>
    </p:spTree>
    <p:extLst>
      <p:ext uri="{BB962C8B-B14F-4D97-AF65-F5344CB8AC3E}">
        <p14:creationId xmlns:p14="http://schemas.microsoft.com/office/powerpoint/2010/main" val="2201808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Limiting Reactants </a:t>
            </a:r>
            <a:r>
              <a:rPr lang="en-US" sz="2000" b="0" dirty="0">
                <a:latin typeface="Times New Roman" panose="02020603050405020304" pitchFamily="18" charset="0"/>
              </a:rPr>
              <a:t>(1 of 3)</a:t>
            </a:r>
            <a:endParaRPr lang="en-IN" sz="2000" b="0" dirty="0">
              <a:latin typeface="Times New Roman" panose="02020603050405020304" pitchFamily="18" charset="0"/>
            </a:endParaRPr>
          </a:p>
        </p:txBody>
      </p:sp>
      <p:sp>
        <p:nvSpPr>
          <p:cNvPr id="3" name="Content Placeholder 2"/>
          <p:cNvSpPr>
            <a:spLocks noGrp="1"/>
          </p:cNvSpPr>
          <p:nvPr>
            <p:ph idx="1"/>
          </p:nvPr>
        </p:nvSpPr>
        <p:spPr>
          <a:xfrm>
            <a:off x="457200" y="1600200"/>
            <a:ext cx="8229600" cy="1752600"/>
          </a:xfrm>
        </p:spPr>
        <p:txBody>
          <a:bodyPr/>
          <a:lstStyle/>
          <a:p>
            <a:r>
              <a:rPr lang="en-US" sz="2600" dirty="0">
                <a:ea typeface="ＭＳ Ｐゴシック" charset="0"/>
              </a:rPr>
              <a:t>The </a:t>
            </a:r>
            <a:r>
              <a:rPr lang="en-US" sz="2600" b="1" dirty="0">
                <a:ea typeface="ＭＳ Ｐゴシック" charset="0"/>
              </a:rPr>
              <a:t>limiting reactant</a:t>
            </a:r>
            <a:r>
              <a:rPr lang="en-US" sz="2600" dirty="0">
                <a:ea typeface="ＭＳ Ｐゴシック" charset="0"/>
              </a:rPr>
              <a:t> is the reactant present in the smallest stoichiometric amount.</a:t>
            </a:r>
          </a:p>
          <a:p>
            <a:pPr lvl="1"/>
            <a:r>
              <a:rPr lang="en-US" sz="2600" dirty="0">
                <a:ea typeface="ＭＳ Ｐゴシック" charset="0"/>
              </a:rPr>
              <a:t>In other words, it is </a:t>
            </a:r>
            <a:r>
              <a:rPr lang="en-US" altLang="ja-JP" sz="2600" dirty="0">
                <a:ea typeface="ＭＳ Ｐゴシック" charset="0"/>
              </a:rPr>
              <a:t>the reactant you will run out of first (in this case, the H</a:t>
            </a:r>
            <a:r>
              <a:rPr lang="en-US" altLang="ja-JP" sz="2600" baseline="-25000" dirty="0">
                <a:ea typeface="ＭＳ Ｐゴシック" charset="0"/>
              </a:rPr>
              <a:t>2</a:t>
            </a:r>
            <a:r>
              <a:rPr lang="en-US" altLang="ja-JP" sz="2600" dirty="0" smtClean="0">
                <a:ea typeface="ＭＳ Ｐゴシック" charset="0"/>
              </a:rPr>
              <a:t>).</a:t>
            </a:r>
            <a:endParaRPr lang="en-US" sz="2600" dirty="0">
              <a:ea typeface="ＭＳ Ｐゴシック" charset="0"/>
            </a:endParaRPr>
          </a:p>
        </p:txBody>
      </p:sp>
      <p:pic>
        <p:nvPicPr>
          <p:cNvPr id="4" name="Picture 3" descr="Before the reaction, there are 10 H 2 and 7 O 2 molecules. After the reaction, there are 10 H 2 O, and 2 O 2. No H 2 molecules."/>
          <p:cNvPicPr>
            <a:picLocks noChangeAspect="1"/>
          </p:cNvPicPr>
          <p:nvPr/>
        </p:nvPicPr>
        <p:blipFill rotWithShape="1">
          <a:blip r:embed="rId2">
            <a:extLst>
              <a:ext uri="{28A0092B-C50C-407E-A947-70E740481C1C}">
                <a14:useLocalDpi xmlns:a14="http://schemas.microsoft.com/office/drawing/2010/main" val="0"/>
              </a:ext>
            </a:extLst>
          </a:blip>
          <a:srcRect b="4733"/>
          <a:stretch/>
        </p:blipFill>
        <p:spPr>
          <a:xfrm>
            <a:off x="1305528" y="3508724"/>
            <a:ext cx="6532944" cy="2587276"/>
          </a:xfrm>
          <a:prstGeom prst="rect">
            <a:avLst/>
          </a:prstGeom>
        </p:spPr>
      </p:pic>
    </p:spTree>
    <p:extLst>
      <p:ext uri="{BB962C8B-B14F-4D97-AF65-F5344CB8AC3E}">
        <p14:creationId xmlns:p14="http://schemas.microsoft.com/office/powerpoint/2010/main" val="175131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Balancing Equations</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199"/>
            <a:ext cx="8077200" cy="3117112"/>
          </a:xfrm>
        </p:spPr>
        <p:txBody>
          <a:bodyPr/>
          <a:lstStyle/>
          <a:p>
            <a:pPr>
              <a:spcBef>
                <a:spcPts val="1000"/>
              </a:spcBef>
            </a:pPr>
            <a:r>
              <a:rPr lang="en-US" sz="2200" dirty="0">
                <a:ea typeface="ＭＳ Ｐゴシック" charset="0"/>
              </a:rPr>
              <a:t>Follow the Law of Conservation of Mass, but </a:t>
            </a:r>
            <a:r>
              <a:rPr lang="en-US" sz="2200" b="1" dirty="0">
                <a:ea typeface="ＭＳ Ｐゴシック" charset="0"/>
              </a:rPr>
              <a:t>how</a:t>
            </a:r>
            <a:r>
              <a:rPr lang="en-US" sz="2200" dirty="0">
                <a:ea typeface="ＭＳ Ｐゴシック" charset="0"/>
              </a:rPr>
              <a:t>?</a:t>
            </a:r>
          </a:p>
          <a:p>
            <a:pPr>
              <a:spcBef>
                <a:spcPts val="1000"/>
              </a:spcBef>
            </a:pPr>
            <a:r>
              <a:rPr lang="en-US" sz="2200" dirty="0">
                <a:ea typeface="ＭＳ Ｐゴシック" charset="0"/>
              </a:rPr>
              <a:t>Start with an element that is only in one reactant and product (C below).</a:t>
            </a:r>
          </a:p>
          <a:p>
            <a:pPr>
              <a:spcBef>
                <a:spcPts val="1000"/>
              </a:spcBef>
            </a:pPr>
            <a:r>
              <a:rPr lang="en-US" sz="2200" dirty="0">
                <a:ea typeface="ＭＳ Ｐゴシック" charset="0"/>
              </a:rPr>
              <a:t>Balance it by changing coefficients, </a:t>
            </a:r>
            <a:r>
              <a:rPr lang="en-US" sz="2200" b="1" dirty="0" smtClean="0">
                <a:ea typeface="ＭＳ Ｐゴシック" charset="0"/>
              </a:rPr>
              <a:t>Not</a:t>
            </a:r>
            <a:r>
              <a:rPr lang="en-US" sz="2200" dirty="0" smtClean="0">
                <a:ea typeface="ＭＳ Ｐゴシック" charset="0"/>
              </a:rPr>
              <a:t> </a:t>
            </a:r>
            <a:r>
              <a:rPr lang="en-US" sz="2200" dirty="0">
                <a:ea typeface="ＭＳ Ｐゴシック" charset="0"/>
              </a:rPr>
              <a:t>subscripts. (Like in math, a “1” is not written, but it is assumed.)</a:t>
            </a:r>
          </a:p>
          <a:p>
            <a:pPr>
              <a:spcBef>
                <a:spcPts val="1000"/>
              </a:spcBef>
            </a:pPr>
            <a:r>
              <a:rPr lang="en-US" sz="2200" dirty="0">
                <a:ea typeface="ＭＳ Ｐゴシック" charset="0"/>
              </a:rPr>
              <a:t>Move on to other elements, without changing coefficients that are set, until complete, checking all elements at the end (H, then O here; totals below</a:t>
            </a:r>
            <a:r>
              <a:rPr lang="en-US" sz="2200" dirty="0" smtClean="0">
                <a:ea typeface="ＭＳ Ｐゴシック" charset="0"/>
              </a:rPr>
              <a:t>).</a:t>
            </a:r>
            <a:endParaRPr lang="en-US" sz="2200" dirty="0">
              <a:ea typeface="ＭＳ Ｐゴシック" charset="0"/>
            </a:endParaRPr>
          </a:p>
        </p:txBody>
      </p:sp>
      <p:pic>
        <p:nvPicPr>
          <p:cNvPr id="4" name="Picture 3" descr="There are 1 C, 4 H, and 4 O atoms in the reactants CH4 plus 2 O 2. There are also 1 C, 4 H, and 4 O atoms in the products of that reaction, which are C O 2 plus 2 H 2 O."/>
          <p:cNvPicPr>
            <a:picLocks noChangeAspect="1"/>
          </p:cNvPicPr>
          <p:nvPr/>
        </p:nvPicPr>
        <p:blipFill rotWithShape="1">
          <a:blip r:embed="rId2" cstate="print">
            <a:extLst>
              <a:ext uri="{28A0092B-C50C-407E-A947-70E740481C1C}">
                <a14:useLocalDpi xmlns:a14="http://schemas.microsoft.com/office/drawing/2010/main" val="0"/>
              </a:ext>
            </a:extLst>
          </a:blip>
          <a:srcRect b="4966"/>
          <a:stretch/>
        </p:blipFill>
        <p:spPr>
          <a:xfrm>
            <a:off x="2503277" y="4785207"/>
            <a:ext cx="4140866" cy="1644367"/>
          </a:xfrm>
          <a:prstGeom prst="rect">
            <a:avLst/>
          </a:prstGeom>
        </p:spPr>
      </p:pic>
    </p:spTree>
    <p:extLst>
      <p:ext uri="{BB962C8B-B14F-4D97-AF65-F5344CB8AC3E}">
        <p14:creationId xmlns:p14="http://schemas.microsoft.com/office/powerpoint/2010/main" val="1940320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Limiting Reactants </a:t>
            </a:r>
            <a:r>
              <a:rPr lang="en-US" sz="2000" b="0" dirty="0">
                <a:latin typeface="Times New Roman" panose="02020603050405020304" pitchFamily="18" charset="0"/>
              </a:rPr>
              <a:t>(2 of 3)</a:t>
            </a:r>
            <a:endParaRPr lang="en-IN" sz="2000" b="0" dirty="0">
              <a:latin typeface="Times New Roman" panose="02020603050405020304" pitchFamily="18" charset="0"/>
            </a:endParaRPr>
          </a:p>
        </p:txBody>
      </p:sp>
      <p:sp>
        <p:nvSpPr>
          <p:cNvPr id="3" name="Content Placeholder 2"/>
          <p:cNvSpPr>
            <a:spLocks noGrp="1"/>
          </p:cNvSpPr>
          <p:nvPr>
            <p:ph idx="1"/>
          </p:nvPr>
        </p:nvSpPr>
        <p:spPr>
          <a:xfrm>
            <a:off x="457200" y="1600200"/>
            <a:ext cx="8229600" cy="1066800"/>
          </a:xfrm>
        </p:spPr>
        <p:txBody>
          <a:bodyPr/>
          <a:lstStyle/>
          <a:p>
            <a:r>
              <a:rPr lang="en-US" sz="2600" dirty="0" smtClean="0">
                <a:ea typeface="ＭＳ Ｐゴシック" charset="0"/>
              </a:rPr>
              <a:t>In </a:t>
            </a:r>
            <a:r>
              <a:rPr lang="en-US" sz="2600" dirty="0">
                <a:ea typeface="ＭＳ Ｐゴシック" charset="0"/>
              </a:rPr>
              <a:t>the example below, the O</a:t>
            </a:r>
            <a:r>
              <a:rPr lang="en-US" sz="2600" baseline="-25000" dirty="0">
                <a:ea typeface="ＭＳ Ｐゴシック" charset="0"/>
              </a:rPr>
              <a:t>2</a:t>
            </a:r>
            <a:r>
              <a:rPr lang="en-US" sz="2600" dirty="0">
                <a:ea typeface="ＭＳ Ｐゴシック" charset="0"/>
              </a:rPr>
              <a:t> would be the </a:t>
            </a:r>
            <a:r>
              <a:rPr lang="en-US" sz="2600" b="1" dirty="0">
                <a:ea typeface="ＭＳ Ｐゴシック" charset="0"/>
              </a:rPr>
              <a:t>excess reagent</a:t>
            </a:r>
            <a:r>
              <a:rPr lang="en-US" sz="2600" dirty="0" smtClean="0">
                <a:ea typeface="ＭＳ Ｐゴシック" charset="0"/>
              </a:rPr>
              <a:t>.</a:t>
            </a:r>
            <a:endParaRPr lang="en-US" sz="2600" dirty="0">
              <a:ea typeface="ＭＳ Ｐゴシック" charset="0"/>
            </a:endParaRPr>
          </a:p>
        </p:txBody>
      </p:sp>
      <p:pic>
        <p:nvPicPr>
          <p:cNvPr id="4" name="Picture 3" descr="Before the reaction, there are 10 H 2 and 7 O 2 molecules. After the reaction, there are 10 H 2 O, and 2 O 2. No H 2 molecules."/>
          <p:cNvPicPr>
            <a:picLocks noChangeAspect="1"/>
          </p:cNvPicPr>
          <p:nvPr/>
        </p:nvPicPr>
        <p:blipFill rotWithShape="1">
          <a:blip r:embed="rId2">
            <a:extLst>
              <a:ext uri="{28A0092B-C50C-407E-A947-70E740481C1C}">
                <a14:useLocalDpi xmlns:a14="http://schemas.microsoft.com/office/drawing/2010/main" val="0"/>
              </a:ext>
            </a:extLst>
          </a:blip>
          <a:srcRect b="4733"/>
          <a:stretch/>
        </p:blipFill>
        <p:spPr>
          <a:xfrm>
            <a:off x="1305528" y="3436399"/>
            <a:ext cx="6532944" cy="2587276"/>
          </a:xfrm>
          <a:prstGeom prst="rect">
            <a:avLst/>
          </a:prstGeom>
        </p:spPr>
      </p:pic>
    </p:spTree>
    <p:extLst>
      <p:ext uri="{BB962C8B-B14F-4D97-AF65-F5344CB8AC3E}">
        <p14:creationId xmlns:p14="http://schemas.microsoft.com/office/powerpoint/2010/main" val="639655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Limiting Reactants </a:t>
            </a:r>
            <a:r>
              <a:rPr lang="en-US" sz="2000" b="0" dirty="0">
                <a:latin typeface="Times New Roman" panose="02020603050405020304" pitchFamily="18" charset="0"/>
              </a:rPr>
              <a:t>(3 of 3)</a:t>
            </a:r>
            <a:endParaRPr lang="en-IN" sz="2000" b="0" dirty="0">
              <a:latin typeface="Times New Roman" panose="02020603050405020304" pitchFamily="18" charset="0"/>
            </a:endParaRPr>
          </a:p>
        </p:txBody>
      </p:sp>
      <p:sp>
        <p:nvSpPr>
          <p:cNvPr id="3" name="Content Placeholder 2"/>
          <p:cNvSpPr>
            <a:spLocks noGrp="1"/>
          </p:cNvSpPr>
          <p:nvPr>
            <p:ph idx="1"/>
          </p:nvPr>
        </p:nvSpPr>
        <p:spPr>
          <a:xfrm>
            <a:off x="457200" y="1600200"/>
            <a:ext cx="8229600" cy="1600200"/>
          </a:xfrm>
        </p:spPr>
        <p:txBody>
          <a:bodyPr/>
          <a:lstStyle/>
          <a:p>
            <a:r>
              <a:rPr lang="en-US" sz="2600" dirty="0">
                <a:ea typeface="ＭＳ Ｐゴシック" charset="0"/>
              </a:rPr>
              <a:t>The </a:t>
            </a:r>
            <a:r>
              <a:rPr lang="en-US" sz="2600" b="1" dirty="0">
                <a:ea typeface="ＭＳ Ｐゴシック" charset="0"/>
              </a:rPr>
              <a:t>limiting reactant</a:t>
            </a:r>
            <a:r>
              <a:rPr lang="en-US" sz="2600" dirty="0">
                <a:ea typeface="ＭＳ Ｐゴシック" charset="0"/>
              </a:rPr>
              <a:t> is used in all stoichiometry calculations to determine amounts of products that are produced and amounts of any other reactant(s) that are used in a reaction</a:t>
            </a:r>
            <a:r>
              <a:rPr lang="en-US" sz="2600" dirty="0" smtClean="0">
                <a:ea typeface="ＭＳ Ｐゴシック" charset="0"/>
              </a:rPr>
              <a:t>.</a:t>
            </a:r>
            <a:endParaRPr lang="en-US" sz="2600" dirty="0">
              <a:ea typeface="ＭＳ Ｐゴシック" charset="0"/>
            </a:endParaRPr>
          </a:p>
        </p:txBody>
      </p:sp>
      <p:pic>
        <p:nvPicPr>
          <p:cNvPr id="4" name="Picture 3" descr="Before the reaction, there are 10 H 2 and 7 O 2 molecules. After the reaction, there are 10 H 2 O, and 2 O 2. No H 2 molecules."/>
          <p:cNvPicPr>
            <a:picLocks noChangeAspect="1"/>
          </p:cNvPicPr>
          <p:nvPr/>
        </p:nvPicPr>
        <p:blipFill rotWithShape="1">
          <a:blip r:embed="rId2">
            <a:extLst>
              <a:ext uri="{28A0092B-C50C-407E-A947-70E740481C1C}">
                <a14:useLocalDpi xmlns:a14="http://schemas.microsoft.com/office/drawing/2010/main" val="0"/>
              </a:ext>
            </a:extLst>
          </a:blip>
          <a:srcRect b="4733"/>
          <a:stretch/>
        </p:blipFill>
        <p:spPr>
          <a:xfrm>
            <a:off x="1305528" y="3436399"/>
            <a:ext cx="6532944" cy="2587276"/>
          </a:xfrm>
          <a:prstGeom prst="rect">
            <a:avLst/>
          </a:prstGeom>
        </p:spPr>
      </p:pic>
    </p:spTree>
    <p:extLst>
      <p:ext uri="{BB962C8B-B14F-4D97-AF65-F5344CB8AC3E}">
        <p14:creationId xmlns:p14="http://schemas.microsoft.com/office/powerpoint/2010/main" val="1137975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Theoretical Yield</a:t>
            </a:r>
            <a:endParaRPr lang="en-IN" dirty="0">
              <a:latin typeface="Times New Roman" panose="02020603050405020304" pitchFamily="18" charset="0"/>
            </a:endParaRPr>
          </a:p>
        </p:txBody>
      </p:sp>
      <p:sp>
        <p:nvSpPr>
          <p:cNvPr id="3" name="Content Placeholder 2"/>
          <p:cNvSpPr>
            <a:spLocks noGrp="1"/>
          </p:cNvSpPr>
          <p:nvPr>
            <p:ph idx="1"/>
          </p:nvPr>
        </p:nvSpPr>
        <p:spPr/>
        <p:txBody>
          <a:bodyPr/>
          <a:lstStyle/>
          <a:p>
            <a:r>
              <a:rPr lang="en-US" sz="2600" dirty="0">
                <a:ea typeface="ＭＳ Ｐゴシック" charset="0"/>
              </a:rPr>
              <a:t>The </a:t>
            </a:r>
            <a:r>
              <a:rPr lang="en-US" sz="2600" b="1" dirty="0">
                <a:ea typeface="ＭＳ Ｐゴシック" charset="0"/>
              </a:rPr>
              <a:t>theoretical yield</a:t>
            </a:r>
            <a:r>
              <a:rPr lang="en-US" sz="2600" dirty="0">
                <a:ea typeface="ＭＳ Ｐゴシック" charset="0"/>
              </a:rPr>
              <a:t> is the maximum amount of product that can be made.</a:t>
            </a:r>
          </a:p>
          <a:p>
            <a:pPr lvl="1"/>
            <a:r>
              <a:rPr lang="en-US" sz="2600" dirty="0" smtClean="0">
                <a:ea typeface="ＭＳ Ｐゴシック" charset="0"/>
              </a:rPr>
              <a:t>In other words, it is </a:t>
            </a:r>
            <a:r>
              <a:rPr lang="en-US" altLang="ja-JP" sz="2600" dirty="0" smtClean="0">
                <a:ea typeface="ＭＳ Ｐゴシック" charset="0"/>
              </a:rPr>
              <a:t>the amount of product possible as calculated through the stoichiometry problem.</a:t>
            </a:r>
          </a:p>
          <a:p>
            <a:r>
              <a:rPr lang="en-US" sz="2600" dirty="0" smtClean="0">
                <a:ea typeface="ＭＳ Ｐゴシック" charset="0"/>
              </a:rPr>
              <a:t>This is different from the </a:t>
            </a:r>
            <a:r>
              <a:rPr lang="en-US" sz="2600" b="1" dirty="0" smtClean="0">
                <a:ea typeface="ＭＳ Ｐゴシック" charset="0"/>
              </a:rPr>
              <a:t>actual yield</a:t>
            </a:r>
            <a:r>
              <a:rPr lang="en-US" sz="2600" dirty="0" smtClean="0">
                <a:ea typeface="ＭＳ Ｐゴシック" charset="0"/>
              </a:rPr>
              <a:t>, which is the amount one actually produces and measures.</a:t>
            </a:r>
            <a:endParaRPr lang="en-US" sz="2600" dirty="0">
              <a:ea typeface="ＭＳ Ｐゴシック" charset="0"/>
            </a:endParaRPr>
          </a:p>
        </p:txBody>
      </p:sp>
    </p:spTree>
    <p:extLst>
      <p:ext uri="{BB962C8B-B14F-4D97-AF65-F5344CB8AC3E}">
        <p14:creationId xmlns:p14="http://schemas.microsoft.com/office/powerpoint/2010/main" val="2504931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Percent Yield</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8229600" cy="1295400"/>
          </a:xfrm>
        </p:spPr>
        <p:txBody>
          <a:bodyPr/>
          <a:lstStyle/>
          <a:p>
            <a:r>
              <a:rPr lang="en-US" sz="2600" dirty="0" smtClean="0">
                <a:ea typeface="ＭＳ Ｐゴシック" charset="0"/>
              </a:rPr>
              <a:t>One </a:t>
            </a:r>
            <a:r>
              <a:rPr lang="en-US" sz="2600" dirty="0">
                <a:ea typeface="ＭＳ Ｐゴシック" charset="0"/>
              </a:rPr>
              <a:t>finds the </a:t>
            </a:r>
            <a:r>
              <a:rPr lang="en-US" sz="2600" b="1" dirty="0">
                <a:ea typeface="ＭＳ Ｐゴシック" charset="0"/>
              </a:rPr>
              <a:t>percent yield</a:t>
            </a:r>
            <a:r>
              <a:rPr lang="en-US" sz="2600" dirty="0">
                <a:ea typeface="ＭＳ Ｐゴシック" charset="0"/>
              </a:rPr>
              <a:t> by comparing the amount actually obtained (actual yield) to the amount it was possible to make (theoretical yield</a:t>
            </a:r>
            <a:r>
              <a:rPr lang="en-US" sz="2600" dirty="0" smtClean="0">
                <a:ea typeface="ＭＳ Ｐゴシック" charset="0"/>
              </a:rPr>
              <a:t>):</a:t>
            </a:r>
            <a:endParaRPr lang="en-US" sz="2600" dirty="0">
              <a:ea typeface="ＭＳ Ｐゴシック" charset="0"/>
            </a:endParaRPr>
          </a:p>
        </p:txBody>
      </p:sp>
      <p:graphicFrame>
        <p:nvGraphicFramePr>
          <p:cNvPr id="4" name="Object 3" descr="Percent yield = actual yield over theoretical yield, times 100"/>
          <p:cNvGraphicFramePr>
            <a:graphicFrameLocks noChangeAspect="1"/>
          </p:cNvGraphicFramePr>
          <p:nvPr>
            <p:extLst>
              <p:ext uri="{D42A27DB-BD31-4B8C-83A1-F6EECF244321}">
                <p14:modId xmlns:p14="http://schemas.microsoft.com/office/powerpoint/2010/main" val="2931738510"/>
              </p:ext>
            </p:extLst>
          </p:nvPr>
        </p:nvGraphicFramePr>
        <p:xfrm>
          <a:off x="1717823" y="3118412"/>
          <a:ext cx="5708355" cy="892774"/>
        </p:xfrm>
        <a:graphic>
          <a:graphicData uri="http://schemas.openxmlformats.org/presentationml/2006/ole">
            <mc:AlternateContent xmlns:mc="http://schemas.openxmlformats.org/markup-compatibility/2006">
              <mc:Choice xmlns:v="urn:schemas-microsoft-com:vml" Requires="v">
                <p:oleObj spid="_x0000_s18492" name="Equation" r:id="rId3" imgW="2679480" imgH="419040" progId="Equation.DSMT4">
                  <p:embed/>
                </p:oleObj>
              </mc:Choice>
              <mc:Fallback>
                <p:oleObj name="Equation" r:id="rId3" imgW="2679480" imgH="419040" progId="Equation.DSMT4">
                  <p:embed/>
                  <p:pic>
                    <p:nvPicPr>
                      <p:cNvPr id="0" name=""/>
                      <p:cNvPicPr/>
                      <p:nvPr/>
                    </p:nvPicPr>
                    <p:blipFill>
                      <a:blip r:embed="rId4"/>
                      <a:stretch>
                        <a:fillRect/>
                      </a:stretch>
                    </p:blipFill>
                    <p:spPr>
                      <a:xfrm>
                        <a:off x="1717823" y="3118412"/>
                        <a:ext cx="5708355" cy="892774"/>
                      </a:xfrm>
                      <a:prstGeom prst="rect">
                        <a:avLst/>
                      </a:prstGeom>
                    </p:spPr>
                  </p:pic>
                </p:oleObj>
              </mc:Fallback>
            </mc:AlternateContent>
          </a:graphicData>
        </a:graphic>
      </p:graphicFrame>
    </p:spTree>
    <p:extLst>
      <p:ext uri="{BB962C8B-B14F-4D97-AF65-F5344CB8AC3E}">
        <p14:creationId xmlns:p14="http://schemas.microsoft.com/office/powerpoint/2010/main" val="1608164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Title 1"/>
          <p:cNvSpPr txBox="1">
            <a:spLocks noGrp="1"/>
          </p:cNvSpPr>
          <p:nvPr>
            <p:ph type="title"/>
          </p:nvPr>
        </p:nvSpPr>
        <p:spPr>
          <a:xfrm>
            <a:off x="457200" y="215371"/>
            <a:ext cx="8229600" cy="1097400"/>
          </a:xfrm>
          <a:prstGeom prst="rect">
            <a:avLst/>
          </a:prstGeom>
        </p:spPr>
        <p:txBody>
          <a:bodyPr lIns="91425" tIns="91425" rIns="91425" bIns="91425" anchor="b" anchorCtr="0">
            <a:noAutofit/>
          </a:bodyPr>
          <a:lstStyle/>
          <a:p>
            <a:pPr lvl="0">
              <a:spcBef>
                <a:spcPts val="0"/>
              </a:spcBef>
              <a:buClr>
                <a:schemeClr val="lt2"/>
              </a:buClr>
              <a:buSzPct val="25000"/>
              <a:buFont typeface="Times New Roman"/>
              <a:buNone/>
            </a:pPr>
            <a:r>
              <a:rPr lang="en-US" dirty="0">
                <a:solidFill>
                  <a:schemeClr val="lt2"/>
                </a:solidFill>
              </a:rPr>
              <a:t>Copyright</a:t>
            </a: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3"/>
          <a:srcRect/>
          <a:stretch>
            <a:fillRect/>
          </a:stretch>
        </p:blipFill>
        <p:spPr bwMode="auto">
          <a:xfrm>
            <a:off x="767157"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867737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Times New Roman" panose="02020603050405020304" pitchFamily="18" charset="0"/>
              </a:rPr>
              <a:t>Why Do We Add Coefficients Instead of Changing Subscripts to Balance?</a:t>
            </a:r>
          </a:p>
        </p:txBody>
      </p:sp>
      <p:pic>
        <p:nvPicPr>
          <p:cNvPr id="12" name="Picture 11" descr="A diagram showing that changing the coefficient changes the amount of a formula, but changing the subscript changes the identity. Changing the coefficient changes the amount. Changing from H 2 O to 2 H 2 O changes the amount of water from one water molecule to two. Two molecules of water contain four H atoms and two O atoms. Changing subscript changes identity and properties. Changing from H 2 O to H, 2, O 2 changes the identity of the molecule from water to hydrogen peroxide. One molecule of hydrogen peroxide contains two H atoms and two O atoms."/>
          <p:cNvPicPr>
            <a:picLocks noChangeAspect="1"/>
          </p:cNvPicPr>
          <p:nvPr/>
        </p:nvPicPr>
        <p:blipFill rotWithShape="1">
          <a:blip r:embed="rId3">
            <a:extLst>
              <a:ext uri="{28A0092B-C50C-407E-A947-70E740481C1C}">
                <a14:useLocalDpi xmlns:a14="http://schemas.microsoft.com/office/drawing/2010/main" val="0"/>
              </a:ext>
            </a:extLst>
          </a:blip>
          <a:srcRect b="5423"/>
          <a:stretch/>
        </p:blipFill>
        <p:spPr>
          <a:xfrm>
            <a:off x="1578215" y="1718968"/>
            <a:ext cx="5987570" cy="1925361"/>
          </a:xfrm>
          <a:prstGeom prst="rect">
            <a:avLst/>
          </a:prstGeom>
        </p:spPr>
      </p:pic>
      <p:sp>
        <p:nvSpPr>
          <p:cNvPr id="4" name="Content Placeholder 3"/>
          <p:cNvSpPr>
            <a:spLocks noGrp="1"/>
          </p:cNvSpPr>
          <p:nvPr>
            <p:ph idx="1"/>
          </p:nvPr>
        </p:nvSpPr>
        <p:spPr>
          <a:xfrm>
            <a:off x="457200" y="3761943"/>
            <a:ext cx="8229600" cy="768001"/>
          </a:xfrm>
        </p:spPr>
        <p:txBody>
          <a:bodyPr/>
          <a:lstStyle/>
          <a:p>
            <a:r>
              <a:rPr lang="en-US" sz="2400" dirty="0">
                <a:ea typeface="ＭＳ Ｐゴシック" charset="0"/>
              </a:rPr>
              <a:t>Hydrogen and oxygen can make water OR hydrogen </a:t>
            </a:r>
            <a:r>
              <a:rPr lang="en-US" sz="2400" dirty="0" smtClean="0">
                <a:ea typeface="ＭＳ Ｐゴシック" charset="0"/>
              </a:rPr>
              <a:t>peroxide</a:t>
            </a:r>
            <a:endParaRPr lang="en-US" sz="2400" dirty="0">
              <a:ea typeface="ＭＳ Ｐゴシック" charset="0"/>
            </a:endParaRPr>
          </a:p>
        </p:txBody>
      </p:sp>
      <p:sp>
        <p:nvSpPr>
          <p:cNvPr id="6" name="Content Placeholder 5"/>
          <p:cNvSpPr>
            <a:spLocks noGrp="1"/>
          </p:cNvSpPr>
          <p:nvPr>
            <p:ph idx="13"/>
          </p:nvPr>
        </p:nvSpPr>
        <p:spPr>
          <a:xfrm>
            <a:off x="457200" y="4597807"/>
            <a:ext cx="685800" cy="302959"/>
          </a:xfrm>
        </p:spPr>
        <p:txBody>
          <a:bodyPr/>
          <a:lstStyle/>
          <a:p>
            <a:pPr marL="745200" indent="-284400">
              <a:spcBef>
                <a:spcPts val="600"/>
              </a:spcBef>
              <a:buFont typeface="Arial" pitchFamily="34" charset="0"/>
              <a:buChar char="–"/>
              <a:defRPr/>
            </a:pPr>
            <a:r>
              <a:rPr lang="en-US" sz="2200" dirty="0" smtClean="0">
                <a:ea typeface="ＭＳ Ｐゴシック" charset="0"/>
              </a:rPr>
              <a:t>​</a:t>
            </a:r>
            <a:endParaRPr lang="en-US" sz="2200" dirty="0">
              <a:ea typeface="ＭＳ Ｐゴシック" charset="0"/>
              <a:cs typeface="Times New Roman" charset="0"/>
            </a:endParaRPr>
          </a:p>
        </p:txBody>
      </p:sp>
      <p:graphicFrame>
        <p:nvGraphicFramePr>
          <p:cNvPr id="10" name="Object 9" descr="2 H 2, gaseous, plus O 2, gaseous, yields 2 H 2 O, liquid"/>
          <p:cNvGraphicFramePr>
            <a:graphicFrameLocks noChangeAspect="1"/>
          </p:cNvGraphicFramePr>
          <p:nvPr>
            <p:extLst>
              <p:ext uri="{D42A27DB-BD31-4B8C-83A1-F6EECF244321}">
                <p14:modId xmlns:p14="http://schemas.microsoft.com/office/powerpoint/2010/main" val="1488253916"/>
              </p:ext>
            </p:extLst>
          </p:nvPr>
        </p:nvGraphicFramePr>
        <p:xfrm>
          <a:off x="1228557" y="4543910"/>
          <a:ext cx="3358694" cy="439044"/>
        </p:xfrm>
        <a:graphic>
          <a:graphicData uri="http://schemas.openxmlformats.org/presentationml/2006/ole">
            <mc:AlternateContent xmlns:mc="http://schemas.openxmlformats.org/markup-compatibility/2006">
              <mc:Choice xmlns:v="urn:schemas-microsoft-com:vml" Requires="v">
                <p:oleObj spid="_x0000_s1237" name="Equation" r:id="rId4" imgW="1942920" imgH="253800" progId="Equation.DSMT4">
                  <p:embed/>
                </p:oleObj>
              </mc:Choice>
              <mc:Fallback>
                <p:oleObj name="Equation" r:id="rId4" imgW="1942920" imgH="253800" progId="Equation.DSMT4">
                  <p:embed/>
                  <p:pic>
                    <p:nvPicPr>
                      <p:cNvPr id="0" name=""/>
                      <p:cNvPicPr/>
                      <p:nvPr/>
                    </p:nvPicPr>
                    <p:blipFill>
                      <a:blip r:embed="rId5"/>
                      <a:stretch>
                        <a:fillRect/>
                      </a:stretch>
                    </p:blipFill>
                    <p:spPr>
                      <a:xfrm>
                        <a:off x="1228557" y="4543910"/>
                        <a:ext cx="3358694" cy="439044"/>
                      </a:xfrm>
                      <a:prstGeom prst="rect">
                        <a:avLst/>
                      </a:prstGeom>
                    </p:spPr>
                  </p:pic>
                </p:oleObj>
              </mc:Fallback>
            </mc:AlternateContent>
          </a:graphicData>
        </a:graphic>
      </p:graphicFrame>
      <p:sp>
        <p:nvSpPr>
          <p:cNvPr id="7" name="Content Placeholder 6"/>
          <p:cNvSpPr>
            <a:spLocks noGrp="1"/>
          </p:cNvSpPr>
          <p:nvPr>
            <p:ph idx="14"/>
          </p:nvPr>
        </p:nvSpPr>
        <p:spPr>
          <a:xfrm>
            <a:off x="457200" y="5079727"/>
            <a:ext cx="685800" cy="304800"/>
          </a:xfrm>
        </p:spPr>
        <p:txBody>
          <a:bodyPr/>
          <a:lstStyle/>
          <a:p>
            <a:pPr marL="745200" indent="-284400">
              <a:spcBef>
                <a:spcPts val="600"/>
              </a:spcBef>
              <a:buFont typeface="Arial" pitchFamily="34" charset="0"/>
              <a:buChar char="–"/>
              <a:defRPr/>
            </a:pPr>
            <a:r>
              <a:rPr lang="en-US" sz="2200" dirty="0">
                <a:ea typeface="ＭＳ Ｐゴシック" charset="0"/>
              </a:rPr>
              <a:t>​</a:t>
            </a:r>
            <a:endParaRPr lang="en-US" sz="2200" dirty="0">
              <a:ea typeface="ＭＳ Ｐゴシック" charset="0"/>
              <a:cs typeface="Times New Roman" charset="0"/>
            </a:endParaRPr>
          </a:p>
        </p:txBody>
      </p:sp>
      <p:graphicFrame>
        <p:nvGraphicFramePr>
          <p:cNvPr id="11" name="Object 10" descr="H 2, gaseous, plus O 2, gaseous, yields H 2 O 2, liquid"/>
          <p:cNvGraphicFramePr>
            <a:graphicFrameLocks noChangeAspect="1"/>
          </p:cNvGraphicFramePr>
          <p:nvPr>
            <p:extLst>
              <p:ext uri="{D42A27DB-BD31-4B8C-83A1-F6EECF244321}">
                <p14:modId xmlns:p14="http://schemas.microsoft.com/office/powerpoint/2010/main" val="2759262878"/>
              </p:ext>
            </p:extLst>
          </p:nvPr>
        </p:nvGraphicFramePr>
        <p:xfrm>
          <a:off x="1230211" y="5042864"/>
          <a:ext cx="3007461" cy="439044"/>
        </p:xfrm>
        <a:graphic>
          <a:graphicData uri="http://schemas.openxmlformats.org/presentationml/2006/ole">
            <mc:AlternateContent xmlns:mc="http://schemas.openxmlformats.org/markup-compatibility/2006">
              <mc:Choice xmlns:v="urn:schemas-microsoft-com:vml" Requires="v">
                <p:oleObj spid="_x0000_s1238" name="Equation" r:id="rId6" imgW="1739880" imgH="253800" progId="Equation.DSMT4">
                  <p:embed/>
                </p:oleObj>
              </mc:Choice>
              <mc:Fallback>
                <p:oleObj name="Equation" r:id="rId6" imgW="1739880" imgH="253800" progId="Equation.DSMT4">
                  <p:embed/>
                  <p:pic>
                    <p:nvPicPr>
                      <p:cNvPr id="0" name=""/>
                      <p:cNvPicPr/>
                      <p:nvPr/>
                    </p:nvPicPr>
                    <p:blipFill>
                      <a:blip r:embed="rId7"/>
                      <a:stretch>
                        <a:fillRect/>
                      </a:stretch>
                    </p:blipFill>
                    <p:spPr>
                      <a:xfrm>
                        <a:off x="1230211" y="5042864"/>
                        <a:ext cx="3007461" cy="439044"/>
                      </a:xfrm>
                      <a:prstGeom prst="rect">
                        <a:avLst/>
                      </a:prstGeom>
                    </p:spPr>
                  </p:pic>
                </p:oleObj>
              </mc:Fallback>
            </mc:AlternateContent>
          </a:graphicData>
        </a:graphic>
      </p:graphicFrame>
      <p:sp>
        <p:nvSpPr>
          <p:cNvPr id="8" name="Content Placeholder 7"/>
          <p:cNvSpPr>
            <a:spLocks noGrp="1"/>
          </p:cNvSpPr>
          <p:nvPr>
            <p:ph sz="quarter" idx="15"/>
          </p:nvPr>
        </p:nvSpPr>
        <p:spPr>
          <a:xfrm>
            <a:off x="457200" y="5549771"/>
            <a:ext cx="8229600" cy="762000"/>
          </a:xfrm>
        </p:spPr>
        <p:txBody>
          <a:bodyPr/>
          <a:lstStyle/>
          <a:p>
            <a:r>
              <a:rPr lang="en-US" sz="2400" dirty="0">
                <a:ea typeface="ＭＳ Ｐゴシック" charset="0"/>
              </a:rPr>
              <a:t>We don’t change the formula because we don’t </a:t>
            </a:r>
            <a:br>
              <a:rPr lang="en-US" sz="2400" dirty="0">
                <a:ea typeface="ＭＳ Ｐゴシック" charset="0"/>
              </a:rPr>
            </a:br>
            <a:r>
              <a:rPr lang="en-US" sz="2400" dirty="0">
                <a:ea typeface="ＭＳ Ｐゴシック" charset="0"/>
              </a:rPr>
              <a:t>drink hydrogen </a:t>
            </a:r>
            <a:r>
              <a:rPr lang="en-US" sz="2400" dirty="0" smtClean="0">
                <a:ea typeface="ＭＳ Ｐゴシック" charset="0"/>
              </a:rPr>
              <a:t>peroxide</a:t>
            </a:r>
            <a:r>
              <a:rPr lang="en-US" sz="2400" dirty="0">
                <a:ea typeface="ＭＳ Ｐゴシック" charset="0"/>
              </a:rPr>
              <a:t>.</a:t>
            </a:r>
          </a:p>
        </p:txBody>
      </p:sp>
    </p:spTree>
    <p:extLst>
      <p:ext uri="{BB962C8B-B14F-4D97-AF65-F5344CB8AC3E}">
        <p14:creationId xmlns:p14="http://schemas.microsoft.com/office/powerpoint/2010/main" val="825383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Times New Roman" panose="02020603050405020304" pitchFamily="18" charset="0"/>
              </a:rPr>
              <a:t>Other Symbols in Chemical Equations </a:t>
            </a:r>
            <a:r>
              <a:rPr lang="en-US" sz="2000" b="0" dirty="0">
                <a:latin typeface="Times New Roman" panose="02020603050405020304" pitchFamily="18" charset="0"/>
              </a:rPr>
              <a:t>(1 of 2)</a:t>
            </a:r>
            <a:endParaRPr lang="en-IN" sz="2000" b="0" dirty="0">
              <a:latin typeface="Times New Roman" panose="02020603050405020304" pitchFamily="18" charset="0"/>
            </a:endParaRPr>
          </a:p>
        </p:txBody>
      </p:sp>
      <p:graphicFrame>
        <p:nvGraphicFramePr>
          <p:cNvPr id="4" name="Object 3" descr="C H 4, gaseous, plus 2 O 2, gaseous, yields in the presence of delta C O 2, gaseous, plus 2 H 2 O, gaseous"/>
          <p:cNvGraphicFramePr>
            <a:graphicFrameLocks noChangeAspect="1"/>
          </p:cNvGraphicFramePr>
          <p:nvPr>
            <p:extLst>
              <p:ext uri="{D42A27DB-BD31-4B8C-83A1-F6EECF244321}">
                <p14:modId xmlns:p14="http://schemas.microsoft.com/office/powerpoint/2010/main" val="1612819704"/>
              </p:ext>
            </p:extLst>
          </p:nvPr>
        </p:nvGraphicFramePr>
        <p:xfrm>
          <a:off x="1837962" y="1686960"/>
          <a:ext cx="5468074" cy="461439"/>
        </p:xfrm>
        <a:graphic>
          <a:graphicData uri="http://schemas.openxmlformats.org/presentationml/2006/ole">
            <mc:AlternateContent xmlns:mc="http://schemas.openxmlformats.org/markup-compatibility/2006">
              <mc:Choice xmlns:v="urn:schemas-microsoft-com:vml" Requires="v">
                <p:oleObj spid="_x0000_s2153" name="Equation" r:id="rId3" imgW="3009600" imgH="253800" progId="Equation.DSMT4">
                  <p:embed/>
                </p:oleObj>
              </mc:Choice>
              <mc:Fallback>
                <p:oleObj name="Equation" r:id="rId3" imgW="3009600" imgH="253800" progId="Equation.DSMT4">
                  <p:embed/>
                  <p:pic>
                    <p:nvPicPr>
                      <p:cNvPr id="0" name=""/>
                      <p:cNvPicPr/>
                      <p:nvPr/>
                    </p:nvPicPr>
                    <p:blipFill>
                      <a:blip r:embed="rId4"/>
                      <a:stretch>
                        <a:fillRect/>
                      </a:stretch>
                    </p:blipFill>
                    <p:spPr>
                      <a:xfrm>
                        <a:off x="1837962" y="1686960"/>
                        <a:ext cx="5468074" cy="461439"/>
                      </a:xfrm>
                      <a:prstGeom prst="rect">
                        <a:avLst/>
                      </a:prstGeom>
                    </p:spPr>
                  </p:pic>
                </p:oleObj>
              </mc:Fallback>
            </mc:AlternateContent>
          </a:graphicData>
        </a:graphic>
      </p:graphicFrame>
      <p:pic>
        <p:nvPicPr>
          <p:cNvPr id="5" name="Picture 4" descr="There are 1 C, 4 H, and 4 O atoms in the reactants C H 4 plus 2 O 2. There are also 1 C, 4 H, and 4 O atoms in the products of that reaction, which are C O 2 plus 2 H 2 O."/>
          <p:cNvPicPr>
            <a:picLocks noChangeAspect="1"/>
          </p:cNvPicPr>
          <p:nvPr/>
        </p:nvPicPr>
        <p:blipFill rotWithShape="1">
          <a:blip r:embed="rId5" cstate="print">
            <a:extLst>
              <a:ext uri="{28A0092B-C50C-407E-A947-70E740481C1C}">
                <a14:useLocalDpi xmlns:a14="http://schemas.microsoft.com/office/drawing/2010/main" val="0"/>
              </a:ext>
            </a:extLst>
          </a:blip>
          <a:srcRect b="4966"/>
          <a:stretch/>
        </p:blipFill>
        <p:spPr>
          <a:xfrm>
            <a:off x="2241486" y="2243658"/>
            <a:ext cx="4679131" cy="1858113"/>
          </a:xfrm>
          <a:prstGeom prst="rect">
            <a:avLst/>
          </a:prstGeom>
        </p:spPr>
      </p:pic>
      <p:sp>
        <p:nvSpPr>
          <p:cNvPr id="3" name="Content Placeholder 2"/>
          <p:cNvSpPr>
            <a:spLocks noGrp="1"/>
          </p:cNvSpPr>
          <p:nvPr>
            <p:ph idx="1"/>
          </p:nvPr>
        </p:nvSpPr>
        <p:spPr>
          <a:xfrm>
            <a:off x="457200" y="4197031"/>
            <a:ext cx="8229600" cy="2133600"/>
          </a:xfrm>
        </p:spPr>
        <p:txBody>
          <a:bodyPr/>
          <a:lstStyle/>
          <a:p>
            <a:r>
              <a:rPr lang="en-US" sz="2400" dirty="0"/>
              <a:t>The </a:t>
            </a:r>
            <a:r>
              <a:rPr lang="en-US" sz="2400" b="1" dirty="0"/>
              <a:t>states of matter</a:t>
            </a:r>
            <a:r>
              <a:rPr lang="en-US" sz="2400" dirty="0"/>
              <a:t> for the reactants and products are often written in parentheses to the right of each formula or symbol</a:t>
            </a:r>
            <a:r>
              <a:rPr lang="en-US" sz="2400" dirty="0" smtClean="0"/>
              <a:t>.</a:t>
            </a:r>
          </a:p>
          <a:p>
            <a:pPr marL="745200" indent="-284400">
              <a:spcBef>
                <a:spcPts val="600"/>
              </a:spcBef>
              <a:buFont typeface="Arial" panose="020B0604020202020204" pitchFamily="34" charset="0"/>
              <a:buChar char="–"/>
            </a:pPr>
            <a:r>
              <a:rPr lang="en-US" sz="2400" dirty="0" smtClean="0">
                <a:ea typeface="ＭＳ Ｐゴシック" pitchFamily="48" charset="-128"/>
              </a:rPr>
              <a:t>(</a:t>
            </a:r>
            <a:r>
              <a:rPr lang="en-US" sz="2400" i="1" dirty="0">
                <a:ea typeface="ＭＳ Ｐゴシック" pitchFamily="48" charset="-128"/>
              </a:rPr>
              <a:t>g</a:t>
            </a:r>
            <a:r>
              <a:rPr lang="en-US" sz="2400" dirty="0">
                <a:ea typeface="ＭＳ Ｐゴシック" pitchFamily="48" charset="-128"/>
              </a:rPr>
              <a:t>) = gas; (</a:t>
            </a:r>
            <a:r>
              <a:rPr lang="en-US" sz="2400" i="1" dirty="0">
                <a:ea typeface="ＭＳ Ｐゴシック" pitchFamily="48" charset="-128"/>
              </a:rPr>
              <a:t>l</a:t>
            </a:r>
            <a:r>
              <a:rPr lang="en-US" sz="2400" dirty="0">
                <a:ea typeface="ＭＳ Ｐゴシック" pitchFamily="48" charset="-128"/>
              </a:rPr>
              <a:t>) = liquid; (</a:t>
            </a:r>
            <a:r>
              <a:rPr lang="en-US" sz="2400" i="1" dirty="0">
                <a:ea typeface="ＭＳ Ｐゴシック" pitchFamily="48" charset="-128"/>
              </a:rPr>
              <a:t>s</a:t>
            </a:r>
            <a:r>
              <a:rPr lang="en-US" sz="2400" dirty="0">
                <a:ea typeface="ＭＳ Ｐゴシック" pitchFamily="48" charset="-128"/>
              </a:rPr>
              <a:t>) = solid</a:t>
            </a:r>
            <a:r>
              <a:rPr lang="en-US" sz="2400" dirty="0" smtClean="0">
                <a:ea typeface="ＭＳ Ｐゴシック" pitchFamily="48" charset="-128"/>
              </a:rPr>
              <a:t>;</a:t>
            </a:r>
          </a:p>
          <a:p>
            <a:pPr marL="745200" indent="-284400">
              <a:spcBef>
                <a:spcPts val="600"/>
              </a:spcBef>
              <a:buFont typeface="Arial" panose="020B0604020202020204" pitchFamily="34" charset="0"/>
              <a:buChar char="–"/>
            </a:pPr>
            <a:r>
              <a:rPr lang="en-US" sz="2400" dirty="0" smtClean="0">
                <a:ea typeface="ＭＳ Ｐゴシック" pitchFamily="48" charset="-128"/>
              </a:rPr>
              <a:t>(</a:t>
            </a:r>
            <a:r>
              <a:rPr lang="en-US" sz="2400" i="1" dirty="0">
                <a:ea typeface="ＭＳ Ｐゴシック" pitchFamily="48" charset="-128"/>
              </a:rPr>
              <a:t>aq</a:t>
            </a:r>
            <a:r>
              <a:rPr lang="en-US" sz="2400" dirty="0">
                <a:ea typeface="ＭＳ Ｐゴシック" pitchFamily="48" charset="-128"/>
              </a:rPr>
              <a:t>) = dissolve in aqueous (water) </a:t>
            </a:r>
            <a:r>
              <a:rPr lang="en-US" sz="2400" dirty="0" smtClean="0">
                <a:ea typeface="ＭＳ Ｐゴシック" pitchFamily="48" charset="-128"/>
              </a:rPr>
              <a:t>solution</a:t>
            </a:r>
            <a:endParaRPr lang="en-US" sz="2400" dirty="0">
              <a:ea typeface="ＭＳ Ｐゴシック" pitchFamily="48" charset="-128"/>
            </a:endParaRPr>
          </a:p>
        </p:txBody>
      </p:sp>
    </p:spTree>
    <p:extLst>
      <p:ext uri="{BB962C8B-B14F-4D97-AF65-F5344CB8AC3E}">
        <p14:creationId xmlns:p14="http://schemas.microsoft.com/office/powerpoint/2010/main" val="706932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Other Symbols in Chemical Equations </a:t>
            </a:r>
            <a:r>
              <a:rPr lang="en-US" sz="2000" b="0" dirty="0">
                <a:latin typeface="Times New Roman" panose="02020603050405020304" pitchFamily="18" charset="0"/>
              </a:rPr>
              <a:t>(2 of 2)</a:t>
            </a:r>
            <a:endParaRPr lang="en-IN" sz="2000" b="0" dirty="0">
              <a:latin typeface="Times New Roman" panose="02020603050405020304" pitchFamily="18" charset="0"/>
            </a:endParaRPr>
          </a:p>
        </p:txBody>
      </p:sp>
      <p:graphicFrame>
        <p:nvGraphicFramePr>
          <p:cNvPr id="4" name="Object 3" descr="C H 4, gaseous, plus 2 O 2, gaseous, yields in the presence of delta C O 2, gaseous, plus 2 H 2 O, gaseous"/>
          <p:cNvGraphicFramePr>
            <a:graphicFrameLocks noChangeAspect="1"/>
          </p:cNvGraphicFramePr>
          <p:nvPr>
            <p:extLst>
              <p:ext uri="{D42A27DB-BD31-4B8C-83A1-F6EECF244321}">
                <p14:modId xmlns:p14="http://schemas.microsoft.com/office/powerpoint/2010/main" val="353026886"/>
              </p:ext>
            </p:extLst>
          </p:nvPr>
        </p:nvGraphicFramePr>
        <p:xfrm>
          <a:off x="1837962" y="1686960"/>
          <a:ext cx="5468074" cy="461439"/>
        </p:xfrm>
        <a:graphic>
          <a:graphicData uri="http://schemas.openxmlformats.org/presentationml/2006/ole">
            <mc:AlternateContent xmlns:mc="http://schemas.openxmlformats.org/markup-compatibility/2006">
              <mc:Choice xmlns:v="urn:schemas-microsoft-com:vml" Requires="v">
                <p:oleObj spid="_x0000_s3174" name="Equation" r:id="rId3" imgW="3009600" imgH="253800" progId="Equation.DSMT4">
                  <p:embed/>
                </p:oleObj>
              </mc:Choice>
              <mc:Fallback>
                <p:oleObj name="Equation" r:id="rId3" imgW="3009600" imgH="253800" progId="Equation.DSMT4">
                  <p:embed/>
                  <p:pic>
                    <p:nvPicPr>
                      <p:cNvPr id="4" name="Object 3"/>
                      <p:cNvPicPr/>
                      <p:nvPr/>
                    </p:nvPicPr>
                    <p:blipFill>
                      <a:blip r:embed="rId4"/>
                      <a:stretch>
                        <a:fillRect/>
                      </a:stretch>
                    </p:blipFill>
                    <p:spPr>
                      <a:xfrm>
                        <a:off x="1837962" y="1686960"/>
                        <a:ext cx="5468074" cy="461439"/>
                      </a:xfrm>
                      <a:prstGeom prst="rect">
                        <a:avLst/>
                      </a:prstGeom>
                    </p:spPr>
                  </p:pic>
                </p:oleObj>
              </mc:Fallback>
            </mc:AlternateContent>
          </a:graphicData>
        </a:graphic>
      </p:graphicFrame>
      <p:pic>
        <p:nvPicPr>
          <p:cNvPr id="5" name="Picture 4" descr="There are 1 C, 4 H, and 4 O atoms in the reactants C H 4 plus 2 O2. There are also 1 C, 4 H, and 4 O atoms in the products of that reaction, which are C O 2 plus 2 H 2 O."/>
          <p:cNvPicPr>
            <a:picLocks noChangeAspect="1"/>
          </p:cNvPicPr>
          <p:nvPr/>
        </p:nvPicPr>
        <p:blipFill rotWithShape="1">
          <a:blip r:embed="rId5" cstate="print">
            <a:extLst>
              <a:ext uri="{28A0092B-C50C-407E-A947-70E740481C1C}">
                <a14:useLocalDpi xmlns:a14="http://schemas.microsoft.com/office/drawing/2010/main" val="0"/>
              </a:ext>
            </a:extLst>
          </a:blip>
          <a:srcRect b="4966"/>
          <a:stretch/>
        </p:blipFill>
        <p:spPr>
          <a:xfrm>
            <a:off x="2241486" y="2243658"/>
            <a:ext cx="4679131" cy="1858113"/>
          </a:xfrm>
          <a:prstGeom prst="rect">
            <a:avLst/>
          </a:prstGeom>
        </p:spPr>
      </p:pic>
      <p:sp>
        <p:nvSpPr>
          <p:cNvPr id="3" name="Content Placeholder 2"/>
          <p:cNvSpPr>
            <a:spLocks noGrp="1"/>
          </p:cNvSpPr>
          <p:nvPr>
            <p:ph idx="1"/>
          </p:nvPr>
        </p:nvSpPr>
        <p:spPr>
          <a:xfrm>
            <a:off x="457200" y="4358492"/>
            <a:ext cx="8229600" cy="1600200"/>
          </a:xfrm>
        </p:spPr>
        <p:txBody>
          <a:bodyPr/>
          <a:lstStyle/>
          <a:p>
            <a:r>
              <a:rPr lang="en-US" sz="2600" dirty="0" smtClean="0"/>
              <a:t>Other </a:t>
            </a:r>
            <a:r>
              <a:rPr lang="en-US" sz="2600" dirty="0"/>
              <a:t>symbols can be used to represent conditions during the chemical reaction. One example is the use of </a:t>
            </a:r>
            <a:r>
              <a:rPr lang="el-GR" sz="2600" dirty="0" smtClean="0"/>
              <a:t>Δ</a:t>
            </a:r>
            <a:r>
              <a:rPr lang="en-US" sz="2600" dirty="0" smtClean="0"/>
              <a:t> </a:t>
            </a:r>
            <a:r>
              <a:rPr lang="en-US" sz="2600" dirty="0"/>
              <a:t>over the reaction arrow, which means heat is needed for the reaction to take place</a:t>
            </a:r>
            <a:r>
              <a:rPr lang="en-US" sz="2600" dirty="0" smtClean="0"/>
              <a:t>.</a:t>
            </a:r>
            <a:endParaRPr lang="en-US" sz="2600" dirty="0"/>
          </a:p>
        </p:txBody>
      </p:sp>
    </p:spTree>
    <p:extLst>
      <p:ext uri="{BB962C8B-B14F-4D97-AF65-F5344CB8AC3E}">
        <p14:creationId xmlns:p14="http://schemas.microsoft.com/office/powerpoint/2010/main" val="3505310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Simple Patterns of Chemical Reactivity</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8229600" cy="2209800"/>
          </a:xfrm>
        </p:spPr>
        <p:txBody>
          <a:bodyPr/>
          <a:lstStyle/>
          <a:p>
            <a:r>
              <a:rPr lang="en-US" sz="2600" dirty="0">
                <a:ea typeface="ＭＳ Ｐゴシック" charset="0"/>
              </a:rPr>
              <a:t>Types of reactions, which can be predicted at this point</a:t>
            </a:r>
          </a:p>
          <a:p>
            <a:pPr marL="740664" indent="-283464">
              <a:spcBef>
                <a:spcPts val="600"/>
              </a:spcBef>
              <a:buFont typeface="Arial" pitchFamily="34" charset="0"/>
              <a:buChar char="–"/>
            </a:pPr>
            <a:r>
              <a:rPr lang="en-US" sz="2600" dirty="0">
                <a:ea typeface="ＭＳ Ｐゴシック" charset="0"/>
              </a:rPr>
              <a:t>Combination </a:t>
            </a:r>
            <a:r>
              <a:rPr lang="en-US" sz="2600" dirty="0" smtClean="0">
                <a:ea typeface="ＭＳ Ｐゴシック" charset="0"/>
              </a:rPr>
              <a:t>reactions</a:t>
            </a:r>
            <a:endParaRPr lang="en-US" sz="2600" dirty="0">
              <a:ea typeface="ＭＳ Ｐゴシック" charset="0"/>
            </a:endParaRPr>
          </a:p>
          <a:p>
            <a:pPr marL="740664" indent="-283464">
              <a:spcBef>
                <a:spcPts val="600"/>
              </a:spcBef>
              <a:buFont typeface="Arial" pitchFamily="34" charset="0"/>
              <a:buChar char="–"/>
            </a:pPr>
            <a:r>
              <a:rPr lang="en-US" sz="2600" dirty="0">
                <a:ea typeface="ＭＳ Ｐゴシック" charset="0"/>
              </a:rPr>
              <a:t>Decomposition reactions</a:t>
            </a:r>
          </a:p>
          <a:p>
            <a:pPr marL="740664" indent="-283464">
              <a:spcBef>
                <a:spcPts val="600"/>
              </a:spcBef>
              <a:buFont typeface="Arial" pitchFamily="34" charset="0"/>
              <a:buChar char="–"/>
            </a:pPr>
            <a:r>
              <a:rPr lang="en-US" sz="2600" dirty="0">
                <a:ea typeface="ＭＳ Ｐゴシック" charset="0"/>
              </a:rPr>
              <a:t>Combustion </a:t>
            </a:r>
            <a:r>
              <a:rPr lang="en-US" sz="2600" dirty="0" smtClean="0">
                <a:ea typeface="ＭＳ Ｐゴシック" charset="0"/>
              </a:rPr>
              <a:t>reactions</a:t>
            </a:r>
            <a:endParaRPr lang="en-US" sz="2600" dirty="0">
              <a:ea typeface="ＭＳ Ｐゴシック" charset="0"/>
            </a:endParaRPr>
          </a:p>
        </p:txBody>
      </p:sp>
    </p:spTree>
    <p:extLst>
      <p:ext uri="{BB962C8B-B14F-4D97-AF65-F5344CB8AC3E}">
        <p14:creationId xmlns:p14="http://schemas.microsoft.com/office/powerpoint/2010/main" val="3524613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Combination Reactions</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8229600" cy="1295400"/>
          </a:xfrm>
        </p:spPr>
        <p:txBody>
          <a:bodyPr/>
          <a:lstStyle/>
          <a:p>
            <a:r>
              <a:rPr lang="en-US" sz="2600" dirty="0">
                <a:ea typeface="ＭＳ Ｐゴシック" charset="0"/>
              </a:rPr>
              <a:t>In a </a:t>
            </a:r>
            <a:r>
              <a:rPr lang="en-US" sz="2600" b="1" dirty="0">
                <a:ea typeface="ＭＳ Ｐゴシック" charset="0"/>
              </a:rPr>
              <a:t>combination reaction</a:t>
            </a:r>
            <a:r>
              <a:rPr lang="en-US" sz="2600" dirty="0">
                <a:ea typeface="ＭＳ Ｐゴシック" charset="0"/>
              </a:rPr>
              <a:t>, two or more substances react to form one product</a:t>
            </a:r>
            <a:r>
              <a:rPr lang="en-US" sz="2600" dirty="0" smtClean="0">
                <a:ea typeface="ＭＳ Ｐゴシック" charset="0"/>
              </a:rPr>
              <a:t>.</a:t>
            </a:r>
          </a:p>
          <a:p>
            <a:pPr marL="0" indent="0">
              <a:spcBef>
                <a:spcPts val="1000"/>
              </a:spcBef>
              <a:buNone/>
            </a:pPr>
            <a:r>
              <a:rPr lang="en-US" sz="2400" b="1" dirty="0" smtClean="0">
                <a:ea typeface="ＭＳ Ｐゴシック" charset="0"/>
              </a:rPr>
              <a:t>Table 3.1:</a:t>
            </a:r>
            <a:r>
              <a:rPr lang="en-US" sz="2400" dirty="0" smtClean="0">
                <a:ea typeface="ＭＳ Ｐゴシック" charset="0"/>
              </a:rPr>
              <a:t> Combination and Decomposition </a:t>
            </a:r>
            <a:r>
              <a:rPr lang="en-US" sz="2400" dirty="0">
                <a:ea typeface="ＭＳ Ｐゴシック" charset="0"/>
              </a:rPr>
              <a:t>R</a:t>
            </a:r>
            <a:r>
              <a:rPr lang="en-US" sz="2400" dirty="0" smtClean="0">
                <a:ea typeface="ＭＳ Ｐゴシック" charset="0"/>
              </a:rPr>
              <a:t>eactions</a:t>
            </a:r>
            <a:endParaRPr lang="en-US" sz="2400" dirty="0">
              <a:ea typeface="ＭＳ Ｐゴシック" charset="0"/>
            </a:endParaRPr>
          </a:p>
        </p:txBody>
      </p:sp>
      <p:pic>
        <p:nvPicPr>
          <p:cNvPr id="6" name="Picture 5" descr="A table. The table has 4 rows and 1 column. The column has the following heading. Combination reactions. Row 1. Combination, Ay plus B yields C. Row 2. Combination, C, solid, plus O 2, gaseous, yields C O 2, gaseous. Row 3. Combination, N 2, gaseous, plus 3 H 2, gaseous, yields 2 N H 3, gaseous. Row 4. Combination, C ay O, solid, plus H 2 O, liquid, yields C ay, O H, sub 2, aqueous. The table has the following description. Two or more reactants combine to form a single product. Many elements react with one another in this fashion to form compound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315" y="3098069"/>
            <a:ext cx="6327371" cy="1854931"/>
          </a:xfrm>
          <a:prstGeom prst="rect">
            <a:avLst/>
          </a:prstGeom>
        </p:spPr>
      </p:pic>
    </p:spTree>
    <p:extLst>
      <p:ext uri="{BB962C8B-B14F-4D97-AF65-F5344CB8AC3E}">
        <p14:creationId xmlns:p14="http://schemas.microsoft.com/office/powerpoint/2010/main" val="230602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12856</TotalTime>
  <Words>1982</Words>
  <Application>Microsoft Office PowerPoint</Application>
  <PresentationFormat>On-screen Show (4:3)</PresentationFormat>
  <Paragraphs>165</Paragraphs>
  <Slides>44</Slides>
  <Notes>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54" baseType="lpstr">
      <vt:lpstr>ＭＳ Ｐゴシック</vt:lpstr>
      <vt:lpstr>Arial</vt:lpstr>
      <vt:lpstr>Calibri</vt:lpstr>
      <vt:lpstr>Calibri Light</vt:lpstr>
      <vt:lpstr>Times New Roman</vt:lpstr>
      <vt:lpstr>Verdana</vt:lpstr>
      <vt:lpstr>Wingdings</vt:lpstr>
      <vt:lpstr>508 Lecture</vt:lpstr>
      <vt:lpstr>Custom Design</vt:lpstr>
      <vt:lpstr>Equation</vt:lpstr>
      <vt:lpstr>Chemistry: The Central Science</vt:lpstr>
      <vt:lpstr>Stoichiometry</vt:lpstr>
      <vt:lpstr>Chemical Equations</vt:lpstr>
      <vt:lpstr>Balancing Equations</vt:lpstr>
      <vt:lpstr>Why Do We Add Coefficients Instead of Changing Subscripts to Balance?</vt:lpstr>
      <vt:lpstr>Other Symbols in Chemical Equations (1 of 2)</vt:lpstr>
      <vt:lpstr>Other Symbols in Chemical Equations (2 of 2)</vt:lpstr>
      <vt:lpstr>Simple Patterns of Chemical Reactivity</vt:lpstr>
      <vt:lpstr>Combination Reactions</vt:lpstr>
      <vt:lpstr>Combination Reaction Predictions: Metal and Nonmetal</vt:lpstr>
      <vt:lpstr>Decomposition Reactions</vt:lpstr>
      <vt:lpstr>Decomposition Reaction Predictions: Heating a Metal Carbonate</vt:lpstr>
      <vt:lpstr>Combustion Reactions</vt:lpstr>
      <vt:lpstr>Combustion Reaction Predictions</vt:lpstr>
      <vt:lpstr>Formula Weight (FW)</vt:lpstr>
      <vt:lpstr>Molecular Weight (MW)</vt:lpstr>
      <vt:lpstr>Percent Composition (1 of 2)</vt:lpstr>
      <vt:lpstr>Percent Composition (2 of 2)</vt:lpstr>
      <vt:lpstr>Avogadro’s Number</vt:lpstr>
      <vt:lpstr>Molar Mass</vt:lpstr>
      <vt:lpstr>Mole Relationships</vt:lpstr>
      <vt:lpstr>Converting Amounts</vt:lpstr>
      <vt:lpstr>Determining Empirical Formulas</vt:lpstr>
      <vt:lpstr>Determining Empirical Formulas—an Example (1 of 4)</vt:lpstr>
      <vt:lpstr>Determining Empirical Formulas—an Example (2 of 4)</vt:lpstr>
      <vt:lpstr>Determining Empirical Formulas—an Example (3 of 4)</vt:lpstr>
      <vt:lpstr>Determining Empirical Formulas—an Example (4 of 4)</vt:lpstr>
      <vt:lpstr>Determining a Molecular Formula</vt:lpstr>
      <vt:lpstr>Determining a Molecular Formula—an Example</vt:lpstr>
      <vt:lpstr>Combustion Analysis (1 of 3)</vt:lpstr>
      <vt:lpstr>Combustion Analysis (2 of 3)</vt:lpstr>
      <vt:lpstr>Combustion Analysis (3 of 3)</vt:lpstr>
      <vt:lpstr>Quantitative Information from a Balanced Equation</vt:lpstr>
      <vt:lpstr>Stoichiometric Calculations</vt:lpstr>
      <vt:lpstr>An Example of a Stoichiometric Calculation (1 of 3)</vt:lpstr>
      <vt:lpstr>An Example of a Stoichiometric Calculation (2 of 3)</vt:lpstr>
      <vt:lpstr>An Example of a Stoichiometric Calculation (3 of 3)</vt:lpstr>
      <vt:lpstr>Heat and Stoichiometry</vt:lpstr>
      <vt:lpstr>Limiting Reactants (1 of 3)</vt:lpstr>
      <vt:lpstr>Limiting Reactants (2 of 3)</vt:lpstr>
      <vt:lpstr>Limiting Reactants (3 of 3)</vt:lpstr>
      <vt:lpstr>Theoretical Yield</vt:lpstr>
      <vt:lpstr>Percent Yield</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The Central Science, 14e</dc:title>
  <dc:subject>Chemistry</dc:subject>
  <dc:creator>Brown/Lemay/Bursten/Murphy/Woodward/Stoltzfus</dc:creator>
  <cp:keywords>Chemistry</cp:keywords>
  <cp:lastModifiedBy>asma.akhter</cp:lastModifiedBy>
  <cp:revision>4752</cp:revision>
  <dcterms:created xsi:type="dcterms:W3CDTF">2014-07-14T20:04:21Z</dcterms:created>
  <dcterms:modified xsi:type="dcterms:W3CDTF">2019-06-05T23:08:10Z</dcterms:modified>
</cp:coreProperties>
</file>