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7"/>
  </p:notesMasterIdLst>
  <p:handoutMasterIdLst>
    <p:handoutMasterId r:id="rId38"/>
  </p:handoutMasterIdLst>
  <p:sldIdLst>
    <p:sldId id="435" r:id="rId3"/>
    <p:sldId id="436"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86443" autoAdjust="0"/>
  </p:normalViewPr>
  <p:slideViewPr>
    <p:cSldViewPr>
      <p:cViewPr varScale="1">
        <p:scale>
          <a:sx n="99" d="100"/>
          <a:sy n="99" d="100"/>
        </p:scale>
        <p:origin x="19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2418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2225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65035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4622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0680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118388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4572000"/>
            <a:ext cx="8229600" cy="736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04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2422106"/>
            <a:ext cx="8229600" cy="27908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038510"/>
            <a:ext cx="8229600" cy="27908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2819400"/>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0" name="Content Placeholder 9"/>
          <p:cNvSpPr>
            <a:spLocks noGrp="1"/>
          </p:cNvSpPr>
          <p:nvPr>
            <p:ph sz="quarter" idx="16"/>
          </p:nvPr>
        </p:nvSpPr>
        <p:spPr>
          <a:xfrm>
            <a:off x="457200" y="3276600"/>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2" name="Content Placeholder 9"/>
          <p:cNvSpPr>
            <a:spLocks noGrp="1"/>
          </p:cNvSpPr>
          <p:nvPr>
            <p:ph sz="quarter" idx="17"/>
          </p:nvPr>
        </p:nvSpPr>
        <p:spPr>
          <a:xfrm>
            <a:off x="457200" y="3670300"/>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3" name="Content Placeholder 9"/>
          <p:cNvSpPr>
            <a:spLocks noGrp="1"/>
          </p:cNvSpPr>
          <p:nvPr>
            <p:ph sz="quarter" idx="18"/>
          </p:nvPr>
        </p:nvSpPr>
        <p:spPr>
          <a:xfrm>
            <a:off x="457200" y="4478866"/>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4" name="Content Placeholder 9"/>
          <p:cNvSpPr>
            <a:spLocks noGrp="1"/>
          </p:cNvSpPr>
          <p:nvPr>
            <p:ph sz="quarter" idx="19"/>
          </p:nvPr>
        </p:nvSpPr>
        <p:spPr>
          <a:xfrm>
            <a:off x="457200" y="4080933"/>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5" name="Content Placeholder 9"/>
          <p:cNvSpPr>
            <a:spLocks noGrp="1"/>
          </p:cNvSpPr>
          <p:nvPr>
            <p:ph sz="quarter" idx="20"/>
          </p:nvPr>
        </p:nvSpPr>
        <p:spPr>
          <a:xfrm>
            <a:off x="457200" y="4910666"/>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9"/>
          <p:cNvSpPr>
            <a:spLocks noGrp="1"/>
          </p:cNvSpPr>
          <p:nvPr>
            <p:ph sz="quarter" idx="21"/>
          </p:nvPr>
        </p:nvSpPr>
        <p:spPr>
          <a:xfrm>
            <a:off x="457200" y="5350933"/>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7" name="Content Placeholder 9"/>
          <p:cNvSpPr>
            <a:spLocks noGrp="1"/>
          </p:cNvSpPr>
          <p:nvPr>
            <p:ph sz="quarter" idx="22"/>
          </p:nvPr>
        </p:nvSpPr>
        <p:spPr>
          <a:xfrm>
            <a:off x="457200" y="5791200"/>
            <a:ext cx="8229600" cy="30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32992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51063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24-06-2019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24-06-2019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24-06-2019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24-06-2019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24-06-2019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24-06-2019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24-06-2019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24-06-2019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24-06-2019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24-06-2019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24-06-2019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24-06-2019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184389"/>
            <a:ext cx="8229600" cy="4656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596819"/>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915075"/>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4572000"/>
            <a:ext cx="8229600" cy="144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8864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Box 11"/>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76" r:id="rId10"/>
    <p:sldLayoutId id="2147483677" r:id="rId11"/>
    <p:sldLayoutId id="2147483651" r:id="rId12"/>
    <p:sldLayoutId id="2147483654" r:id="rId13"/>
    <p:sldLayoutId id="2147483655" r:id="rId14"/>
    <p:sldLayoutId id="2147483678"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24-06-2019</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1.jpe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7.jpeg"/><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7.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24.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6.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40.jpeg"/><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4.jpeg"/><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29.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smtClean="0">
                <a:latin typeface="+mj-lt"/>
              </a:rPr>
              <a:t>Chapter 10</a:t>
            </a:r>
          </a:p>
        </p:txBody>
      </p:sp>
      <p:sp>
        <p:nvSpPr>
          <p:cNvPr id="5" name="Text Placeholder 4"/>
          <p:cNvSpPr>
            <a:spLocks noGrp="1"/>
          </p:cNvSpPr>
          <p:nvPr>
            <p:ph type="body" sz="quarter" idx="15"/>
          </p:nvPr>
        </p:nvSpPr>
        <p:spPr>
          <a:xfrm>
            <a:off x="4724400" y="3322637"/>
            <a:ext cx="3943350" cy="1173163"/>
          </a:xfrm>
        </p:spPr>
        <p:txBody>
          <a:bodyPr/>
          <a:lstStyle/>
          <a:p>
            <a:pPr algn="ctr"/>
            <a:r>
              <a:rPr lang="en-US" dirty="0"/>
              <a:t>Gases</a:t>
            </a: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39599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Times New Roman" panose="02020603050405020304" pitchFamily="18" charset="0"/>
                <a:ea typeface="ＭＳ Ｐゴシック" charset="0"/>
              </a:rPr>
              <a:t>Mathematical Relationships of Boyle’s Law</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3298564"/>
          </a:xfrm>
        </p:spPr>
        <p:txBody>
          <a:bodyPr/>
          <a:lstStyle/>
          <a:p>
            <a:pPr>
              <a:spcBef>
                <a:spcPts val="1000"/>
              </a:spcBef>
            </a:pPr>
            <a:r>
              <a:rPr lang="en-US" altLang="en-US" sz="2600" i="1" dirty="0" smtClean="0"/>
              <a:t>P</a:t>
            </a:r>
            <a:r>
              <a:rPr lang="en-US" altLang="en-US" sz="100" i="1" dirty="0" smtClean="0"/>
              <a:t> </a:t>
            </a:r>
            <a:r>
              <a:rPr lang="en-US" altLang="en-US" sz="2600" i="1" dirty="0" smtClean="0"/>
              <a:t>V</a:t>
            </a:r>
            <a:r>
              <a:rPr lang="en-US" altLang="en-US" sz="2600" dirty="0" smtClean="0"/>
              <a:t> </a:t>
            </a:r>
            <a:r>
              <a:rPr lang="en-US" altLang="en-US" sz="2600" dirty="0"/>
              <a:t>= a constant.</a:t>
            </a:r>
          </a:p>
          <a:p>
            <a:pPr>
              <a:spcBef>
                <a:spcPts val="1000"/>
              </a:spcBef>
            </a:pPr>
            <a:r>
              <a:rPr lang="en-US" altLang="en-US" sz="2600" dirty="0"/>
              <a:t>This means, if we compare two conditions: </a:t>
            </a:r>
            <a:endParaRPr lang="en-US" altLang="en-US" sz="2600" dirty="0" smtClean="0"/>
          </a:p>
          <a:p>
            <a:pPr marL="0" indent="268288">
              <a:spcBef>
                <a:spcPts val="1000"/>
              </a:spcBef>
              <a:buNone/>
            </a:pPr>
            <a:r>
              <a:rPr lang="en-US" altLang="en-US" sz="2600" i="1" dirty="0" smtClean="0"/>
              <a:t>P</a:t>
            </a:r>
            <a:r>
              <a:rPr lang="en-US" altLang="en-US" sz="2600" baseline="-25000" dirty="0" smtClean="0"/>
              <a:t>1</a:t>
            </a:r>
            <a:r>
              <a:rPr lang="en-US" altLang="en-US" sz="2600" i="1" dirty="0" smtClean="0"/>
              <a:t>V</a:t>
            </a:r>
            <a:r>
              <a:rPr lang="en-US" altLang="en-US" sz="2600" baseline="-25000" dirty="0" smtClean="0"/>
              <a:t>1</a:t>
            </a:r>
            <a:r>
              <a:rPr lang="en-US" altLang="en-US" sz="2600" dirty="0" smtClean="0"/>
              <a:t> </a:t>
            </a:r>
            <a:r>
              <a:rPr lang="en-US" altLang="en-US" sz="2600" dirty="0"/>
              <a:t>= </a:t>
            </a:r>
            <a:r>
              <a:rPr lang="en-US" altLang="en-US" sz="2600" i="1" dirty="0"/>
              <a:t>P</a:t>
            </a:r>
            <a:r>
              <a:rPr lang="en-US" altLang="en-US" sz="2600" baseline="-25000" dirty="0"/>
              <a:t>2</a:t>
            </a:r>
            <a:r>
              <a:rPr lang="en-US" altLang="en-US" sz="2600" i="1" dirty="0"/>
              <a:t>V</a:t>
            </a:r>
            <a:r>
              <a:rPr lang="en-US" altLang="en-US" sz="2600" baseline="-25000" dirty="0"/>
              <a:t>2</a:t>
            </a:r>
            <a:r>
              <a:rPr lang="en-US" altLang="en-US" sz="2600" dirty="0"/>
              <a:t>.</a:t>
            </a:r>
          </a:p>
          <a:p>
            <a:pPr>
              <a:lnSpc>
                <a:spcPct val="150000"/>
              </a:lnSpc>
              <a:spcBef>
                <a:spcPts val="1000"/>
              </a:spcBef>
            </a:pPr>
            <a:r>
              <a:rPr lang="en-US" altLang="en-US" sz="2600" dirty="0"/>
              <a:t>Also, if we make a graph of </a:t>
            </a:r>
            <a:r>
              <a:rPr lang="en-US" altLang="en-US" sz="2600" i="1" dirty="0"/>
              <a:t>V</a:t>
            </a:r>
            <a:r>
              <a:rPr lang="en-US" altLang="en-US" sz="2600" dirty="0"/>
              <a:t> vs. </a:t>
            </a:r>
            <a:r>
              <a:rPr lang="en-US" altLang="en-US" sz="2600" i="1" dirty="0"/>
              <a:t>P</a:t>
            </a:r>
            <a:r>
              <a:rPr lang="en-US" altLang="en-US" sz="2600" dirty="0"/>
              <a:t>, it will </a:t>
            </a:r>
            <a:r>
              <a:rPr lang="en-US" altLang="en-US" sz="2600" b="1" dirty="0"/>
              <a:t>not</a:t>
            </a:r>
            <a:r>
              <a:rPr lang="en-US" altLang="en-US" sz="2600" dirty="0"/>
              <a:t> be linear. However, a graph of </a:t>
            </a:r>
            <a:r>
              <a:rPr lang="en-US" altLang="en-US" sz="2600" i="1" dirty="0"/>
              <a:t>V</a:t>
            </a:r>
            <a:r>
              <a:rPr lang="en-US" altLang="en-US" sz="2600" dirty="0"/>
              <a:t> </a:t>
            </a:r>
            <a:r>
              <a:rPr lang="en-US" altLang="en-US" sz="2600" dirty="0" smtClean="0"/>
              <a:t>vs.</a:t>
            </a:r>
            <a:endParaRPr lang="en-US" altLang="en-US" sz="2600" dirty="0"/>
          </a:p>
        </p:txBody>
      </p:sp>
      <p:graphicFrame>
        <p:nvGraphicFramePr>
          <p:cNvPr id="8" name="Object 7" descr="1 over P"/>
          <p:cNvGraphicFramePr>
            <a:graphicFrameLocks noChangeAspect="1"/>
          </p:cNvGraphicFramePr>
          <p:nvPr>
            <p:extLst>
              <p:ext uri="{D42A27DB-BD31-4B8C-83A1-F6EECF244321}">
                <p14:modId xmlns:p14="http://schemas.microsoft.com/office/powerpoint/2010/main" val="3425765910"/>
              </p:ext>
            </p:extLst>
          </p:nvPr>
        </p:nvGraphicFramePr>
        <p:xfrm>
          <a:off x="5491174" y="3694690"/>
          <a:ext cx="381130" cy="843933"/>
        </p:xfrm>
        <a:graphic>
          <a:graphicData uri="http://schemas.openxmlformats.org/presentationml/2006/ole">
            <mc:AlternateContent xmlns:mc="http://schemas.openxmlformats.org/markup-compatibility/2006">
              <mc:Choice xmlns:v="urn:schemas-microsoft-com:vml" Requires="v">
                <p:oleObj spid="_x0000_s19512" name="Equation" r:id="rId3" imgW="177480" imgH="393480" progId="Equation.DSMT4">
                  <p:embed/>
                </p:oleObj>
              </mc:Choice>
              <mc:Fallback>
                <p:oleObj name="Equation" r:id="rId3" imgW="177480" imgH="393480" progId="Equation.DSMT4">
                  <p:embed/>
                  <p:pic>
                    <p:nvPicPr>
                      <p:cNvPr id="0" name=""/>
                      <p:cNvPicPr/>
                      <p:nvPr/>
                    </p:nvPicPr>
                    <p:blipFill>
                      <a:blip r:embed="rId4"/>
                      <a:stretch>
                        <a:fillRect/>
                      </a:stretch>
                    </p:blipFill>
                    <p:spPr>
                      <a:xfrm>
                        <a:off x="5491174" y="3694690"/>
                        <a:ext cx="381130" cy="843933"/>
                      </a:xfrm>
                      <a:prstGeom prst="rect">
                        <a:avLst/>
                      </a:prstGeom>
                    </p:spPr>
                  </p:pic>
                </p:oleObj>
              </mc:Fallback>
            </mc:AlternateContent>
          </a:graphicData>
        </a:graphic>
      </p:graphicFrame>
      <p:sp>
        <p:nvSpPr>
          <p:cNvPr id="6" name="Content Placeholder 5"/>
          <p:cNvSpPr>
            <a:spLocks noGrp="1"/>
          </p:cNvSpPr>
          <p:nvPr>
            <p:ph idx="13"/>
          </p:nvPr>
        </p:nvSpPr>
        <p:spPr>
          <a:xfrm>
            <a:off x="5943600" y="3916017"/>
            <a:ext cx="2133600" cy="361525"/>
          </a:xfrm>
        </p:spPr>
        <p:txBody>
          <a:bodyPr/>
          <a:lstStyle/>
          <a:p>
            <a:pPr marL="0" indent="0">
              <a:buNone/>
            </a:pPr>
            <a:r>
              <a:rPr lang="en-US" altLang="en-US" sz="2600" b="1" dirty="0"/>
              <a:t>will</a:t>
            </a:r>
            <a:r>
              <a:rPr lang="en-US" altLang="en-US" sz="2600" dirty="0"/>
              <a:t> result in </a:t>
            </a:r>
            <a:r>
              <a:rPr lang="en-US" altLang="en-US" sz="2600" dirty="0" smtClean="0"/>
              <a:t>a</a:t>
            </a:r>
            <a:endParaRPr lang="en-US" altLang="en-US" sz="2600" dirty="0"/>
          </a:p>
        </p:txBody>
      </p:sp>
      <p:sp>
        <p:nvSpPr>
          <p:cNvPr id="7" name="Content Placeholder 6"/>
          <p:cNvSpPr>
            <a:spLocks noGrp="1"/>
          </p:cNvSpPr>
          <p:nvPr>
            <p:ph idx="14"/>
          </p:nvPr>
        </p:nvSpPr>
        <p:spPr>
          <a:xfrm>
            <a:off x="695739" y="4456444"/>
            <a:ext cx="2743200" cy="432381"/>
          </a:xfrm>
        </p:spPr>
        <p:txBody>
          <a:bodyPr/>
          <a:lstStyle/>
          <a:p>
            <a:pPr marL="0" indent="0">
              <a:buNone/>
            </a:pPr>
            <a:r>
              <a:rPr lang="en-US" altLang="en-US" sz="2600" dirty="0"/>
              <a:t>linear </a:t>
            </a:r>
            <a:r>
              <a:rPr lang="en-US" altLang="en-US" sz="2600" dirty="0" smtClean="0"/>
              <a:t>relationship!</a:t>
            </a:r>
            <a:endParaRPr lang="en-IN" sz="2600" dirty="0"/>
          </a:p>
        </p:txBody>
      </p:sp>
      <p:pic>
        <p:nvPicPr>
          <p:cNvPr id="9" name="Picture 8" descr="Two graphs show that volume decreases with increasing pressure and that volume is inversely proportional to pressure. The first graph has pressure on the x-axis, ranging from 0 to 3.0 with intervals of 1, and volume on the y-axis, ranging from 0 to 1.0 with intervals of 0.5. Volume decreases with increasing pressure. The data is described in the following list. All values are approximate. The following list provides the pressure, volume for the data. Item 1. Pressure, 1. Volume, 1. Item 2. Pressure, 1.1. Volume, 0.9. Item 3. Pressure, 1.2. Volume, 0.8. Item 4. Pressure, 1.4. Volume, 0.7. Item 5. Pressure, 1.7. Volume, 0.6. Item 6. Pressure, 2.0. Volume, 0.5. Item 7. Pressure, 2.5. Volume, 0.4. Item 8. Pressure, 3.2. Volume, 0.3. The second graph has 1 divided by pressure on the x-axis, ranging from 0 to 1 with intervals of 0.5, and volume on the y-axis, ranging from 0 to 1.0 with an interval of 0.5. The line increases linearly. The data is described in the following list. All values are approximate. The following list provides the 1 divided by pressure, volume for the data. Item 1. 1 divided by pressure, 0.3. Volume, 0.3. Item 2. 1 divided by pressure, 0.4. Volume, 0.4. Item 3. 1 divided by pressure, 0.5. Volume, 0.5. Item 4. 1 divided by pressure, 0.6. Volume, 0.6. Item 5. 1 divided by pressure, 0.7. Volume, 0.7. Item 6. 1 divided by pressure, 0.8. Volume, 0.8. Item 7. 1 divided by pressure, 0.9. Volume, 0.9. Item 8. 1 divided by pressure, 1.0. Volume, 1.0. "/>
          <p:cNvPicPr>
            <a:picLocks noChangeAspect="1"/>
          </p:cNvPicPr>
          <p:nvPr/>
        </p:nvPicPr>
        <p:blipFill rotWithShape="1">
          <a:blip r:embed="rId5" cstate="print">
            <a:extLst>
              <a:ext uri="{28A0092B-C50C-407E-A947-70E740481C1C}">
                <a14:useLocalDpi xmlns:a14="http://schemas.microsoft.com/office/drawing/2010/main" val="0"/>
              </a:ext>
            </a:extLst>
          </a:blip>
          <a:srcRect b="4427"/>
          <a:stretch/>
        </p:blipFill>
        <p:spPr>
          <a:xfrm>
            <a:off x="2724380" y="4971415"/>
            <a:ext cx="3695240" cy="1453021"/>
          </a:xfrm>
          <a:prstGeom prst="rect">
            <a:avLst/>
          </a:prstGeom>
        </p:spPr>
      </p:pic>
    </p:spTree>
    <p:extLst>
      <p:ext uri="{BB962C8B-B14F-4D97-AF65-F5344CB8AC3E}">
        <p14:creationId xmlns:p14="http://schemas.microsoft.com/office/powerpoint/2010/main" val="249962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Charles’s Law</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3962400" cy="1981199"/>
          </a:xfrm>
        </p:spPr>
        <p:txBody>
          <a:bodyPr/>
          <a:lstStyle/>
          <a:p>
            <a:r>
              <a:rPr lang="en-US" altLang="en-US" sz="2600" dirty="0"/>
              <a:t>The volume of a fixed amount of gas at constant pressure is directly proportional to its absolute temperature</a:t>
            </a:r>
            <a:r>
              <a:rPr lang="en-US" altLang="en-US" sz="2600" dirty="0" smtClean="0"/>
              <a:t>.</a:t>
            </a:r>
            <a:endParaRPr lang="en-US" altLang="en-US" sz="2600" dirty="0"/>
          </a:p>
        </p:txBody>
      </p:sp>
      <p:pic>
        <p:nvPicPr>
          <p:cNvPr id="6" name="Picture 2" descr="A diagram showing that when heated a balloon grows larger, volume increases with increasing temperature, and when cooled, the balloon becomes smaller, volume decreases with decreasing temper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603" y="1627284"/>
            <a:ext cx="3732068" cy="35896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227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latin typeface="Times New Roman" panose="02020603050405020304" pitchFamily="18" charset="0"/>
                <a:ea typeface="ＭＳ Ｐゴシック" charset="0"/>
              </a:rPr>
              <a:t>Mathematical Relationships of Charles’s Law</a:t>
            </a:r>
            <a:endParaRPr lang="en-IN" dirty="0">
              <a:latin typeface="Times New Roman" panose="02020603050405020304" pitchFamily="18" charset="0"/>
              <a:ea typeface="ＭＳ Ｐゴシック" charset="0"/>
            </a:endParaRPr>
          </a:p>
        </p:txBody>
      </p:sp>
      <p:sp>
        <p:nvSpPr>
          <p:cNvPr id="9" name="Content Placeholder 8"/>
          <p:cNvSpPr>
            <a:spLocks noGrp="1"/>
          </p:cNvSpPr>
          <p:nvPr>
            <p:ph idx="1"/>
          </p:nvPr>
        </p:nvSpPr>
        <p:spPr>
          <a:xfrm>
            <a:off x="457200" y="1600201"/>
            <a:ext cx="152400" cy="380999"/>
          </a:xfrm>
        </p:spPr>
        <p:txBody>
          <a:bodyPr/>
          <a:lstStyle/>
          <a:p>
            <a:r>
              <a:rPr lang="en-IN" sz="2600" dirty="0" smtClean="0"/>
              <a:t>​</a:t>
            </a:r>
            <a:endParaRPr lang="en-IN" sz="2600" dirty="0"/>
          </a:p>
        </p:txBody>
      </p:sp>
      <p:graphicFrame>
        <p:nvGraphicFramePr>
          <p:cNvPr id="13" name="Object 12" descr="V = constant times T"/>
          <p:cNvGraphicFramePr>
            <a:graphicFrameLocks noChangeAspect="1"/>
          </p:cNvGraphicFramePr>
          <p:nvPr>
            <p:extLst>
              <p:ext uri="{D42A27DB-BD31-4B8C-83A1-F6EECF244321}">
                <p14:modId xmlns:p14="http://schemas.microsoft.com/office/powerpoint/2010/main" val="2001791335"/>
              </p:ext>
            </p:extLst>
          </p:nvPr>
        </p:nvGraphicFramePr>
        <p:xfrm>
          <a:off x="685800" y="1628776"/>
          <a:ext cx="2640689" cy="435578"/>
        </p:xfrm>
        <a:graphic>
          <a:graphicData uri="http://schemas.openxmlformats.org/presentationml/2006/ole">
            <mc:AlternateContent xmlns:mc="http://schemas.openxmlformats.org/markup-compatibility/2006">
              <mc:Choice xmlns:v="urn:schemas-microsoft-com:vml" Requires="v">
                <p:oleObj spid="_x0000_s20579" name="Equation" r:id="rId4" imgW="1231560" imgH="203040" progId="Equation.DSMT4">
                  <p:embed/>
                </p:oleObj>
              </mc:Choice>
              <mc:Fallback>
                <p:oleObj name="Equation" r:id="rId4" imgW="1231560" imgH="203040" progId="Equation.DSMT4">
                  <p:embed/>
                  <p:pic>
                    <p:nvPicPr>
                      <p:cNvPr id="0" name=""/>
                      <p:cNvPicPr/>
                      <p:nvPr/>
                    </p:nvPicPr>
                    <p:blipFill>
                      <a:blip r:embed="rId5"/>
                      <a:stretch>
                        <a:fillRect/>
                      </a:stretch>
                    </p:blipFill>
                    <p:spPr>
                      <a:xfrm>
                        <a:off x="685800" y="1628776"/>
                        <a:ext cx="2640689" cy="435578"/>
                      </a:xfrm>
                      <a:prstGeom prst="rect">
                        <a:avLst/>
                      </a:prstGeom>
                    </p:spPr>
                  </p:pic>
                </p:oleObj>
              </mc:Fallback>
            </mc:AlternateContent>
          </a:graphicData>
        </a:graphic>
      </p:graphicFrame>
      <p:sp>
        <p:nvSpPr>
          <p:cNvPr id="10" name="Content Placeholder 9"/>
          <p:cNvSpPr>
            <a:spLocks noGrp="1"/>
          </p:cNvSpPr>
          <p:nvPr>
            <p:ph idx="13"/>
          </p:nvPr>
        </p:nvSpPr>
        <p:spPr>
          <a:xfrm>
            <a:off x="457200" y="2102499"/>
            <a:ext cx="4038600" cy="818725"/>
          </a:xfrm>
        </p:spPr>
        <p:txBody>
          <a:bodyPr/>
          <a:lstStyle/>
          <a:p>
            <a:r>
              <a:rPr lang="en-US" altLang="en-US" sz="2600" dirty="0"/>
              <a:t>This means, if we compare two </a:t>
            </a:r>
            <a:r>
              <a:rPr lang="en-US" altLang="en-US" sz="2600" dirty="0" smtClean="0"/>
              <a:t>conditions:</a:t>
            </a:r>
            <a:endParaRPr lang="en-IN" sz="2600" dirty="0"/>
          </a:p>
        </p:txBody>
      </p:sp>
      <p:graphicFrame>
        <p:nvGraphicFramePr>
          <p:cNvPr id="14" name="Object 13" descr="V sub 1 over T sub 1 = V sub 2 over T sub 2"/>
          <p:cNvGraphicFramePr>
            <a:graphicFrameLocks noChangeAspect="1"/>
          </p:cNvGraphicFramePr>
          <p:nvPr>
            <p:extLst>
              <p:ext uri="{D42A27DB-BD31-4B8C-83A1-F6EECF244321}">
                <p14:modId xmlns:p14="http://schemas.microsoft.com/office/powerpoint/2010/main" val="2588771999"/>
              </p:ext>
            </p:extLst>
          </p:nvPr>
        </p:nvGraphicFramePr>
        <p:xfrm>
          <a:off x="1447800" y="2938348"/>
          <a:ext cx="1606191" cy="952826"/>
        </p:xfrm>
        <a:graphic>
          <a:graphicData uri="http://schemas.openxmlformats.org/presentationml/2006/ole">
            <mc:AlternateContent xmlns:mc="http://schemas.openxmlformats.org/markup-compatibility/2006">
              <mc:Choice xmlns:v="urn:schemas-microsoft-com:vml" Requires="v">
                <p:oleObj spid="_x0000_s20580" name="Equation" r:id="rId6" imgW="749160" imgH="444240" progId="Equation.DSMT4">
                  <p:embed/>
                </p:oleObj>
              </mc:Choice>
              <mc:Fallback>
                <p:oleObj name="Equation" r:id="rId6" imgW="749160" imgH="444240" progId="Equation.DSMT4">
                  <p:embed/>
                  <p:pic>
                    <p:nvPicPr>
                      <p:cNvPr id="0" name=""/>
                      <p:cNvPicPr/>
                      <p:nvPr/>
                    </p:nvPicPr>
                    <p:blipFill>
                      <a:blip r:embed="rId7"/>
                      <a:stretch>
                        <a:fillRect/>
                      </a:stretch>
                    </p:blipFill>
                    <p:spPr>
                      <a:xfrm>
                        <a:off x="1447800" y="2938348"/>
                        <a:ext cx="1606191" cy="952826"/>
                      </a:xfrm>
                      <a:prstGeom prst="rect">
                        <a:avLst/>
                      </a:prstGeom>
                    </p:spPr>
                  </p:pic>
                </p:oleObj>
              </mc:Fallback>
            </mc:AlternateContent>
          </a:graphicData>
        </a:graphic>
      </p:graphicFrame>
      <p:sp>
        <p:nvSpPr>
          <p:cNvPr id="11" name="Content Placeholder 10"/>
          <p:cNvSpPr>
            <a:spLocks noGrp="1"/>
          </p:cNvSpPr>
          <p:nvPr>
            <p:ph idx="14"/>
          </p:nvPr>
        </p:nvSpPr>
        <p:spPr>
          <a:xfrm>
            <a:off x="457200" y="3987219"/>
            <a:ext cx="4038600" cy="813381"/>
          </a:xfrm>
        </p:spPr>
        <p:txBody>
          <a:bodyPr/>
          <a:lstStyle/>
          <a:p>
            <a:r>
              <a:rPr lang="en-US" altLang="en-US" sz="2600" dirty="0"/>
              <a:t>Also, if we make a graph of </a:t>
            </a:r>
            <a:r>
              <a:rPr lang="en-US" altLang="en-US" sz="2600" i="1" dirty="0"/>
              <a:t>V</a:t>
            </a:r>
            <a:r>
              <a:rPr lang="en-US" altLang="en-US" sz="2600" dirty="0"/>
              <a:t> vs. </a:t>
            </a:r>
            <a:r>
              <a:rPr lang="en-US" altLang="en-US" sz="2600" i="1" dirty="0"/>
              <a:t>T</a:t>
            </a:r>
            <a:r>
              <a:rPr lang="en-US" altLang="en-US" sz="2600" dirty="0"/>
              <a:t>, it will be linear</a:t>
            </a:r>
            <a:r>
              <a:rPr lang="en-US" altLang="en-US" sz="2600" dirty="0" smtClean="0"/>
              <a:t>.</a:t>
            </a:r>
            <a:endParaRPr lang="en-US" altLang="en-US" sz="2600" dirty="0"/>
          </a:p>
        </p:txBody>
      </p:sp>
      <p:pic>
        <p:nvPicPr>
          <p:cNvPr id="12" name="Picture 2" descr="A graph shows that volume increases linearly with temperature. The graph has temperature, degrees Celsius, on the x-axis, ranging from negative 300 to 200 with intervals of 100. Volume, cubic centimeters, is on the y-axis, ranging from 0 to 50 with intervals of 10. Volume is proportional to temperature; a dashed line connects from negative 273 degrees Celsius to the plotted line that begins at negative 100 degrees Celsius. The data is described in the following list; values are approximate. The following list provides the Temperature, degrees Celsius, Volume, cubic centimeters. Item 1. Temperature, Negative 273. Volume, 0. Item 2. Temperature, Negative 100. Volume, 18. Item 3. Temperature, Negative 90. Volume, 19. Item 4. Temperature, Negative 60. Volume, 20. Item 5. Temperature, Negative 40. Volume, 21. Item 6. Temperature, Negative 20. Volume, 25. Item 7. Temperature, Negative 10. Volume, 26. Item 8. Temperature, 0. Volume, 28. Item 9. Temperature, 20. Volume, 28. Item 10. Temperature, 50. Volume, 30. Item 11. Temperature, 60. Volume, 32. Item 12. Temperature, 80. Volume, 34. Item 13. Temperature, 110. Volume, 38. Item 14. Temperature, 120. Volume, 39. Item 15. Temperature, 160. Volume, 42.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1628776"/>
            <a:ext cx="3293341" cy="32779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881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Gay-Lussac’s Law of Combining Volumes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3733799"/>
          </a:xfrm>
        </p:spPr>
        <p:txBody>
          <a:bodyPr/>
          <a:lstStyle/>
          <a:p>
            <a:r>
              <a:rPr lang="en-US" sz="2600" dirty="0"/>
              <a:t>At a given temperature and pressure, the volume of gases that react with each other is in small whole numbers.</a:t>
            </a:r>
          </a:p>
          <a:p>
            <a:r>
              <a:rPr lang="en-US" sz="2600" dirty="0"/>
              <a:t>Example: two volumes of hydrogen gas and </a:t>
            </a:r>
            <a:r>
              <a:rPr lang="en-US" sz="2600" dirty="0" smtClean="0"/>
              <a:t>one </a:t>
            </a:r>
            <a:r>
              <a:rPr lang="en-US" sz="2600" dirty="0"/>
              <a:t>volume of oxygen gas will make </a:t>
            </a:r>
            <a:r>
              <a:rPr lang="en-US" sz="2600" dirty="0" smtClean="0"/>
              <a:t>two </a:t>
            </a:r>
            <a:r>
              <a:rPr lang="en-US" sz="2600" dirty="0"/>
              <a:t>volumes of water vapor.</a:t>
            </a:r>
          </a:p>
          <a:p>
            <a:r>
              <a:rPr lang="en-US" sz="2600" dirty="0"/>
              <a:t>Stoichiometry based!</a:t>
            </a:r>
          </a:p>
          <a:p>
            <a:r>
              <a:rPr lang="en-US" sz="2600" dirty="0"/>
              <a:t>Led to </a:t>
            </a:r>
            <a:r>
              <a:rPr lang="en-US" sz="2600" dirty="0" smtClean="0"/>
              <a:t>…</a:t>
            </a:r>
            <a:endParaRPr lang="en-US" sz="2600" dirty="0"/>
          </a:p>
        </p:txBody>
      </p:sp>
    </p:spTree>
    <p:extLst>
      <p:ext uri="{BB962C8B-B14F-4D97-AF65-F5344CB8AC3E}">
        <p14:creationId xmlns:p14="http://schemas.microsoft.com/office/powerpoint/2010/main" val="70148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Avogadro’s Law</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4267200" cy="3581400"/>
          </a:xfrm>
        </p:spPr>
        <p:txBody>
          <a:bodyPr/>
          <a:lstStyle/>
          <a:p>
            <a:r>
              <a:rPr lang="en-US" altLang="en-US" sz="2600" dirty="0"/>
              <a:t>The volume of a gas at constant temperature and pressure is directly proportional to the number of moles of the gas.</a:t>
            </a:r>
          </a:p>
          <a:p>
            <a:r>
              <a:rPr lang="en-US" altLang="en-US" sz="2600" dirty="0"/>
              <a:t>So, at </a:t>
            </a:r>
            <a:r>
              <a:rPr lang="en-US" altLang="en-US" sz="2600" dirty="0" smtClean="0"/>
              <a:t>S</a:t>
            </a:r>
            <a:r>
              <a:rPr lang="en-US" altLang="en-US" sz="100" dirty="0" smtClean="0"/>
              <a:t> </a:t>
            </a:r>
            <a:r>
              <a:rPr lang="en-US" altLang="en-US" sz="2600" dirty="0" smtClean="0"/>
              <a:t>T</a:t>
            </a:r>
            <a:r>
              <a:rPr lang="en-US" altLang="en-US" sz="100" dirty="0" smtClean="0"/>
              <a:t> </a:t>
            </a:r>
            <a:r>
              <a:rPr lang="en-US" altLang="en-US" sz="2600" dirty="0" smtClean="0"/>
              <a:t>P</a:t>
            </a:r>
            <a:r>
              <a:rPr lang="en-US" altLang="en-US" sz="2600" dirty="0"/>
              <a:t>, one mole of ANY gas occupies 22.4 L.</a:t>
            </a:r>
          </a:p>
          <a:p>
            <a:r>
              <a:rPr lang="en-US" altLang="en-US" sz="2600" dirty="0"/>
              <a:t>Mathematically</a:t>
            </a:r>
            <a:r>
              <a:rPr lang="en-US" altLang="en-US" sz="2600" dirty="0" smtClean="0"/>
              <a:t>:</a:t>
            </a:r>
            <a:endParaRPr lang="en-US" altLang="en-US" sz="2600" dirty="0"/>
          </a:p>
        </p:txBody>
      </p:sp>
      <p:graphicFrame>
        <p:nvGraphicFramePr>
          <p:cNvPr id="7" name="Object 6" descr="V = constant times n, or V sub 1 over n sub 1 = V sub 2 over n sub 2"/>
          <p:cNvGraphicFramePr>
            <a:graphicFrameLocks noChangeAspect="1"/>
          </p:cNvGraphicFramePr>
          <p:nvPr>
            <p:extLst>
              <p:ext uri="{D42A27DB-BD31-4B8C-83A1-F6EECF244321}">
                <p14:modId xmlns:p14="http://schemas.microsoft.com/office/powerpoint/2010/main" val="4149144875"/>
              </p:ext>
            </p:extLst>
          </p:nvPr>
        </p:nvGraphicFramePr>
        <p:xfrm>
          <a:off x="678963" y="5198934"/>
          <a:ext cx="4083537" cy="866205"/>
        </p:xfrm>
        <a:graphic>
          <a:graphicData uri="http://schemas.openxmlformats.org/presentationml/2006/ole">
            <mc:AlternateContent xmlns:mc="http://schemas.openxmlformats.org/markup-compatibility/2006">
              <mc:Choice xmlns:v="urn:schemas-microsoft-com:vml" Requires="v">
                <p:oleObj spid="_x0000_s23601" name="Equation" r:id="rId3" imgW="2095200" imgH="444240" progId="Equation.DSMT4">
                  <p:embed/>
                </p:oleObj>
              </mc:Choice>
              <mc:Fallback>
                <p:oleObj name="Equation" r:id="rId3" imgW="2095200" imgH="444240" progId="Equation.DSMT4">
                  <p:embed/>
                  <p:pic>
                    <p:nvPicPr>
                      <p:cNvPr id="0" name=""/>
                      <p:cNvPicPr/>
                      <p:nvPr/>
                    </p:nvPicPr>
                    <p:blipFill>
                      <a:blip r:embed="rId4"/>
                      <a:stretch>
                        <a:fillRect/>
                      </a:stretch>
                    </p:blipFill>
                    <p:spPr>
                      <a:xfrm>
                        <a:off x="678963" y="5198934"/>
                        <a:ext cx="4083537" cy="866205"/>
                      </a:xfrm>
                      <a:prstGeom prst="rect">
                        <a:avLst/>
                      </a:prstGeom>
                    </p:spPr>
                  </p:pic>
                </p:oleObj>
              </mc:Fallback>
            </mc:AlternateContent>
          </a:graphicData>
        </a:graphic>
      </p:graphicFrame>
      <p:pic>
        <p:nvPicPr>
          <p:cNvPr id="6" name="Picture 2" descr="A figure shows helium, nitrogen and methane gas inside vessels of the same size. All of the gases are at the same volume, temperature and pressure but have different masses. Number of molecules is the same for each. The following list provides the gas, H e, N 2, C H 4 for the data. Item 1. Gas, Volume, Liters. H e, 22.4. N 2, 22.4. C H 4, 22.4. Item 2. Gas, Pressure, atmospheres. H e, 1. N 2, 1. C H 4, 1. Item 3. Gas, Temperature, degrees Celsius. H e, 0. N 2, 0. C H 4, 0. Item 4. Gas, Mass, grams. H e, 4. N 2, 28. C H 4, 16. Item 5. Gas, Number of gas molecules. H e, 6.02 times 1023. N 2, 6.02 times 1023. C H 4, 6.02 times 1023.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0783" y="2240380"/>
            <a:ext cx="4084303" cy="21355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148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Ideal-Gas Equation</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364691"/>
          </a:xfrm>
        </p:spPr>
        <p:txBody>
          <a:bodyPr/>
          <a:lstStyle/>
          <a:p>
            <a:r>
              <a:rPr lang="en-US" altLang="en-US" sz="2600" dirty="0"/>
              <a:t>So far we’ve seen </a:t>
            </a:r>
            <a:r>
              <a:rPr lang="en-US" altLang="en-US" sz="2600" dirty="0" smtClean="0"/>
              <a:t>that</a:t>
            </a:r>
            <a:endParaRPr lang="en-IN" sz="2600" dirty="0"/>
          </a:p>
        </p:txBody>
      </p:sp>
      <p:graphicFrame>
        <p:nvGraphicFramePr>
          <p:cNvPr id="9" name="Object 8" descr="V is proportional to 1 over P. Boyle's law."/>
          <p:cNvGraphicFramePr>
            <a:graphicFrameLocks noChangeAspect="1"/>
          </p:cNvGraphicFramePr>
          <p:nvPr>
            <p:extLst>
              <p:ext uri="{D42A27DB-BD31-4B8C-83A1-F6EECF244321}">
                <p14:modId xmlns:p14="http://schemas.microsoft.com/office/powerpoint/2010/main" val="1215359554"/>
              </p:ext>
            </p:extLst>
          </p:nvPr>
        </p:nvGraphicFramePr>
        <p:xfrm>
          <a:off x="3038475" y="2014886"/>
          <a:ext cx="2690336" cy="744649"/>
        </p:xfrm>
        <a:graphic>
          <a:graphicData uri="http://schemas.openxmlformats.org/presentationml/2006/ole">
            <mc:AlternateContent xmlns:mc="http://schemas.openxmlformats.org/markup-compatibility/2006">
              <mc:Choice xmlns:v="urn:schemas-microsoft-com:vml" Requires="v">
                <p:oleObj spid="_x0000_s22722" name="Equation" r:id="rId3" imgW="1422360" imgH="393480" progId="Equation.DSMT4">
                  <p:embed/>
                </p:oleObj>
              </mc:Choice>
              <mc:Fallback>
                <p:oleObj name="Equation" r:id="rId3" imgW="1422360" imgH="393480" progId="Equation.DSMT4">
                  <p:embed/>
                  <p:pic>
                    <p:nvPicPr>
                      <p:cNvPr id="0" name=""/>
                      <p:cNvPicPr/>
                      <p:nvPr/>
                    </p:nvPicPr>
                    <p:blipFill>
                      <a:blip r:embed="rId4"/>
                      <a:stretch>
                        <a:fillRect/>
                      </a:stretch>
                    </p:blipFill>
                    <p:spPr>
                      <a:xfrm>
                        <a:off x="3038475" y="2014886"/>
                        <a:ext cx="2690336" cy="744649"/>
                      </a:xfrm>
                      <a:prstGeom prst="rect">
                        <a:avLst/>
                      </a:prstGeom>
                    </p:spPr>
                  </p:pic>
                </p:oleObj>
              </mc:Fallback>
            </mc:AlternateContent>
          </a:graphicData>
        </a:graphic>
      </p:graphicFrame>
      <p:graphicFrame>
        <p:nvGraphicFramePr>
          <p:cNvPr id="11" name="Object 10" descr="V is proportional to T. Charles's law."/>
          <p:cNvGraphicFramePr>
            <a:graphicFrameLocks noChangeAspect="1"/>
          </p:cNvGraphicFramePr>
          <p:nvPr>
            <p:extLst>
              <p:ext uri="{D42A27DB-BD31-4B8C-83A1-F6EECF244321}">
                <p14:modId xmlns:p14="http://schemas.microsoft.com/office/powerpoint/2010/main" val="3329074642"/>
              </p:ext>
            </p:extLst>
          </p:nvPr>
        </p:nvGraphicFramePr>
        <p:xfrm>
          <a:off x="3037076" y="2813042"/>
          <a:ext cx="2906524" cy="384334"/>
        </p:xfrm>
        <a:graphic>
          <a:graphicData uri="http://schemas.openxmlformats.org/presentationml/2006/ole">
            <mc:AlternateContent xmlns:mc="http://schemas.openxmlformats.org/markup-compatibility/2006">
              <mc:Choice xmlns:v="urn:schemas-microsoft-com:vml" Requires="v">
                <p:oleObj spid="_x0000_s22723" name="Equation" r:id="rId5" imgW="1536480" imgH="203040" progId="Equation.DSMT4">
                  <p:embed/>
                </p:oleObj>
              </mc:Choice>
              <mc:Fallback>
                <p:oleObj name="Equation" r:id="rId5" imgW="1536480" imgH="203040" progId="Equation.DSMT4">
                  <p:embed/>
                  <p:pic>
                    <p:nvPicPr>
                      <p:cNvPr id="9" name="Object 8"/>
                      <p:cNvPicPr/>
                      <p:nvPr/>
                    </p:nvPicPr>
                    <p:blipFill>
                      <a:blip r:embed="rId6"/>
                      <a:stretch>
                        <a:fillRect/>
                      </a:stretch>
                    </p:blipFill>
                    <p:spPr>
                      <a:xfrm>
                        <a:off x="3037076" y="2813042"/>
                        <a:ext cx="2906524" cy="384334"/>
                      </a:xfrm>
                      <a:prstGeom prst="rect">
                        <a:avLst/>
                      </a:prstGeom>
                    </p:spPr>
                  </p:pic>
                </p:oleObj>
              </mc:Fallback>
            </mc:AlternateContent>
          </a:graphicData>
        </a:graphic>
      </p:graphicFrame>
      <p:graphicFrame>
        <p:nvGraphicFramePr>
          <p:cNvPr id="12" name="Object 11" descr="V is proportional to n. Avogadro's law."/>
          <p:cNvGraphicFramePr>
            <a:graphicFrameLocks noChangeAspect="1"/>
          </p:cNvGraphicFramePr>
          <p:nvPr>
            <p:extLst>
              <p:ext uri="{D42A27DB-BD31-4B8C-83A1-F6EECF244321}">
                <p14:modId xmlns:p14="http://schemas.microsoft.com/office/powerpoint/2010/main" val="689906553"/>
              </p:ext>
            </p:extLst>
          </p:nvPr>
        </p:nvGraphicFramePr>
        <p:xfrm>
          <a:off x="3036734" y="3285734"/>
          <a:ext cx="3146733" cy="384334"/>
        </p:xfrm>
        <a:graphic>
          <a:graphicData uri="http://schemas.openxmlformats.org/presentationml/2006/ole">
            <mc:AlternateContent xmlns:mc="http://schemas.openxmlformats.org/markup-compatibility/2006">
              <mc:Choice xmlns:v="urn:schemas-microsoft-com:vml" Requires="v">
                <p:oleObj spid="_x0000_s22724" name="Equation" r:id="rId7" imgW="1663560" imgH="203040" progId="Equation.DSMT4">
                  <p:embed/>
                </p:oleObj>
              </mc:Choice>
              <mc:Fallback>
                <p:oleObj name="Equation" r:id="rId7" imgW="1663560" imgH="203040" progId="Equation.DSMT4">
                  <p:embed/>
                  <p:pic>
                    <p:nvPicPr>
                      <p:cNvPr id="9" name="Object 8"/>
                      <p:cNvPicPr/>
                      <p:nvPr/>
                    </p:nvPicPr>
                    <p:blipFill>
                      <a:blip r:embed="rId8"/>
                      <a:stretch>
                        <a:fillRect/>
                      </a:stretch>
                    </p:blipFill>
                    <p:spPr>
                      <a:xfrm>
                        <a:off x="3036734" y="3285734"/>
                        <a:ext cx="3146733" cy="384334"/>
                      </a:xfrm>
                      <a:prstGeom prst="rect">
                        <a:avLst/>
                      </a:prstGeom>
                    </p:spPr>
                  </p:pic>
                </p:oleObj>
              </mc:Fallback>
            </mc:AlternateContent>
          </a:graphicData>
        </a:graphic>
      </p:graphicFrame>
      <p:sp>
        <p:nvSpPr>
          <p:cNvPr id="5" name="Content Placeholder 4"/>
          <p:cNvSpPr>
            <a:spLocks noGrp="1"/>
          </p:cNvSpPr>
          <p:nvPr>
            <p:ph idx="13"/>
          </p:nvPr>
        </p:nvSpPr>
        <p:spPr>
          <a:xfrm>
            <a:off x="457200" y="3714750"/>
            <a:ext cx="3962400" cy="437725"/>
          </a:xfrm>
        </p:spPr>
        <p:txBody>
          <a:bodyPr/>
          <a:lstStyle/>
          <a:p>
            <a:r>
              <a:rPr lang="en-US" altLang="en-US" sz="2600" dirty="0"/>
              <a:t>Combining these, we </a:t>
            </a:r>
            <a:r>
              <a:rPr lang="en-US" altLang="en-US" sz="2600" dirty="0" smtClean="0"/>
              <a:t>get</a:t>
            </a:r>
            <a:endParaRPr lang="en-US" altLang="en-US" sz="2600" dirty="0"/>
          </a:p>
        </p:txBody>
      </p:sp>
      <p:graphicFrame>
        <p:nvGraphicFramePr>
          <p:cNvPr id="13" name="Object 12" descr="V is proportional to n T over P"/>
          <p:cNvGraphicFramePr>
            <a:graphicFrameLocks noChangeAspect="1"/>
          </p:cNvGraphicFramePr>
          <p:nvPr>
            <p:extLst>
              <p:ext uri="{D42A27DB-BD31-4B8C-83A1-F6EECF244321}">
                <p14:modId xmlns:p14="http://schemas.microsoft.com/office/powerpoint/2010/main" val="350009864"/>
              </p:ext>
            </p:extLst>
          </p:nvPr>
        </p:nvGraphicFramePr>
        <p:xfrm>
          <a:off x="3126154" y="4191000"/>
          <a:ext cx="1113693" cy="767212"/>
        </p:xfrm>
        <a:graphic>
          <a:graphicData uri="http://schemas.openxmlformats.org/presentationml/2006/ole">
            <mc:AlternateContent xmlns:mc="http://schemas.openxmlformats.org/markup-compatibility/2006">
              <mc:Choice xmlns:v="urn:schemas-microsoft-com:vml" Requires="v">
                <p:oleObj spid="_x0000_s22725" name="Equation" r:id="rId9" imgW="571320" imgH="393480" progId="Equation.DSMT4">
                  <p:embed/>
                </p:oleObj>
              </mc:Choice>
              <mc:Fallback>
                <p:oleObj name="Equation" r:id="rId9" imgW="571320" imgH="393480" progId="Equation.DSMT4">
                  <p:embed/>
                  <p:pic>
                    <p:nvPicPr>
                      <p:cNvPr id="9" name="Object 8"/>
                      <p:cNvPicPr/>
                      <p:nvPr/>
                    </p:nvPicPr>
                    <p:blipFill>
                      <a:blip r:embed="rId10"/>
                      <a:stretch>
                        <a:fillRect/>
                      </a:stretch>
                    </p:blipFill>
                    <p:spPr>
                      <a:xfrm>
                        <a:off x="3126154" y="4191000"/>
                        <a:ext cx="1113693" cy="767212"/>
                      </a:xfrm>
                      <a:prstGeom prst="rect">
                        <a:avLst/>
                      </a:prstGeom>
                    </p:spPr>
                  </p:pic>
                </p:oleObj>
              </mc:Fallback>
            </mc:AlternateContent>
          </a:graphicData>
        </a:graphic>
      </p:graphicFrame>
      <p:sp>
        <p:nvSpPr>
          <p:cNvPr id="4" name="Content Placeholder 3"/>
          <p:cNvSpPr>
            <a:spLocks noGrp="1"/>
          </p:cNvSpPr>
          <p:nvPr>
            <p:ph idx="14"/>
          </p:nvPr>
        </p:nvSpPr>
        <p:spPr>
          <a:xfrm>
            <a:off x="457200" y="5000625"/>
            <a:ext cx="8077200" cy="1194381"/>
          </a:xfrm>
        </p:spPr>
        <p:txBody>
          <a:bodyPr/>
          <a:lstStyle/>
          <a:p>
            <a:r>
              <a:rPr lang="en-US" sz="2600" dirty="0"/>
              <a:t>Finally, to make it an equality, we use a constant of proportionality (</a:t>
            </a:r>
            <a:r>
              <a:rPr lang="en-US" sz="2600" i="1" dirty="0"/>
              <a:t>R</a:t>
            </a:r>
            <a:r>
              <a:rPr lang="en-US" sz="2600" dirty="0"/>
              <a:t>) and reorganize; this gives the ideal-gas equation: </a:t>
            </a:r>
            <a:r>
              <a:rPr lang="en-US" sz="2600" i="1" dirty="0" smtClean="0"/>
              <a:t>P</a:t>
            </a:r>
            <a:r>
              <a:rPr lang="en-US" sz="100" i="1" dirty="0" smtClean="0"/>
              <a:t> </a:t>
            </a:r>
            <a:r>
              <a:rPr lang="en-US" sz="2600" i="1" dirty="0" smtClean="0"/>
              <a:t>V</a:t>
            </a:r>
            <a:r>
              <a:rPr lang="en-US" sz="2600" dirty="0" smtClean="0"/>
              <a:t> = </a:t>
            </a:r>
            <a:r>
              <a:rPr lang="en-US" sz="2600" i="1" dirty="0" smtClean="0"/>
              <a:t>n</a:t>
            </a:r>
            <a:r>
              <a:rPr lang="en-US" sz="100" i="1" dirty="0" smtClean="0"/>
              <a:t> </a:t>
            </a:r>
            <a:r>
              <a:rPr lang="en-US" sz="2600" i="1" dirty="0" smtClean="0"/>
              <a:t>R</a:t>
            </a:r>
            <a:r>
              <a:rPr lang="en-US" sz="100" i="1" dirty="0" smtClean="0"/>
              <a:t> </a:t>
            </a:r>
            <a:r>
              <a:rPr lang="en-US" sz="2600" i="1" dirty="0" smtClean="0"/>
              <a:t>T</a:t>
            </a:r>
            <a:r>
              <a:rPr lang="en-US" sz="2600" dirty="0" smtClean="0"/>
              <a:t>.</a:t>
            </a:r>
            <a:endParaRPr lang="en-US" sz="2600" i="1" dirty="0"/>
          </a:p>
        </p:txBody>
      </p:sp>
    </p:spTree>
    <p:extLst>
      <p:ext uri="{BB962C8B-B14F-4D97-AF65-F5344CB8AC3E}">
        <p14:creationId xmlns:p14="http://schemas.microsoft.com/office/powerpoint/2010/main" val="176784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ea typeface="ＭＳ Ｐゴシック" charset="0"/>
              </a:rPr>
              <a:t>R</a:t>
            </a:r>
            <a:endParaRPr lang="en-IN" i="1"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1429174"/>
          </a:xfrm>
        </p:spPr>
        <p:txBody>
          <a:bodyPr/>
          <a:lstStyle/>
          <a:p>
            <a:r>
              <a:rPr lang="en-US" sz="2600" dirty="0"/>
              <a:t>The ideal gas constant makes the equation and equality, not only a proportion.</a:t>
            </a:r>
          </a:p>
          <a:p>
            <a:r>
              <a:rPr lang="en-US" sz="2600" dirty="0" smtClean="0"/>
              <a:t>P</a:t>
            </a:r>
            <a:r>
              <a:rPr lang="en-US" sz="100" dirty="0" smtClean="0"/>
              <a:t> </a:t>
            </a:r>
            <a:r>
              <a:rPr lang="en-US" sz="2600" dirty="0" smtClean="0"/>
              <a:t>V </a:t>
            </a:r>
            <a:r>
              <a:rPr lang="en-US" sz="2600" dirty="0"/>
              <a:t>= </a:t>
            </a:r>
            <a:r>
              <a:rPr lang="en-US" sz="2600" dirty="0" smtClean="0"/>
              <a:t>n</a:t>
            </a:r>
            <a:r>
              <a:rPr lang="en-US" sz="100" dirty="0" smtClean="0"/>
              <a:t> </a:t>
            </a:r>
            <a:r>
              <a:rPr lang="en-US" sz="2600" dirty="0" smtClean="0"/>
              <a:t>R</a:t>
            </a:r>
            <a:r>
              <a:rPr lang="en-US" sz="100" dirty="0" smtClean="0"/>
              <a:t> </a:t>
            </a:r>
            <a:r>
              <a:rPr lang="en-US" sz="2600" dirty="0" smtClean="0"/>
              <a:t>T</a:t>
            </a:r>
            <a:endParaRPr lang="en-US" sz="2600" dirty="0"/>
          </a:p>
        </p:txBody>
      </p:sp>
      <p:sp>
        <p:nvSpPr>
          <p:cNvPr id="8" name="Content Placeholder 7"/>
          <p:cNvSpPr>
            <a:spLocks noGrp="1"/>
          </p:cNvSpPr>
          <p:nvPr>
            <p:ph idx="13"/>
          </p:nvPr>
        </p:nvSpPr>
        <p:spPr>
          <a:xfrm>
            <a:off x="457200" y="3143675"/>
            <a:ext cx="8229600" cy="361525"/>
          </a:xfrm>
        </p:spPr>
        <p:txBody>
          <a:bodyPr/>
          <a:lstStyle/>
          <a:p>
            <a:pPr marL="0" indent="0">
              <a:buNone/>
            </a:pPr>
            <a:r>
              <a:rPr lang="en-IN" sz="2000" b="1" dirty="0" smtClean="0"/>
              <a:t>Table 10.2</a:t>
            </a:r>
            <a:r>
              <a:rPr lang="en-IN" sz="2000" dirty="0" smtClean="0"/>
              <a:t> Numerical Values of the Gas Constant R in Various Units</a:t>
            </a:r>
            <a:endParaRPr lang="en-IN" sz="2000" dirty="0"/>
          </a:p>
        </p:txBody>
      </p:sp>
      <p:graphicFrame>
        <p:nvGraphicFramePr>
          <p:cNvPr id="10" name="Table 9"/>
          <p:cNvGraphicFramePr>
            <a:graphicFrameLocks noGrp="1"/>
          </p:cNvGraphicFramePr>
          <p:nvPr>
            <p:extLst>
              <p:ext uri="{D42A27DB-BD31-4B8C-83A1-F6EECF244321}">
                <p14:modId xmlns:p14="http://schemas.microsoft.com/office/powerpoint/2010/main" val="1649447156"/>
              </p:ext>
            </p:extLst>
          </p:nvPr>
        </p:nvGraphicFramePr>
        <p:xfrm>
          <a:off x="2019300" y="3619500"/>
          <a:ext cx="5105400" cy="2225040"/>
        </p:xfrm>
        <a:graphic>
          <a:graphicData uri="http://schemas.openxmlformats.org/drawingml/2006/table">
            <a:tbl>
              <a:tblPr firstRow="1" bandRow="1">
                <a:tableStyleId>{2D5ABB26-0587-4C30-8999-92F81FD0307C}</a:tableStyleId>
              </a:tblPr>
              <a:tblGrid>
                <a:gridCol w="2552700">
                  <a:extLst>
                    <a:ext uri="{9D8B030D-6E8A-4147-A177-3AD203B41FA5}">
                      <a16:colId xmlns:a16="http://schemas.microsoft.com/office/drawing/2014/main" val="2097945898"/>
                    </a:ext>
                  </a:extLst>
                </a:gridCol>
                <a:gridCol w="2552700">
                  <a:extLst>
                    <a:ext uri="{9D8B030D-6E8A-4147-A177-3AD203B41FA5}">
                      <a16:colId xmlns:a16="http://schemas.microsoft.com/office/drawing/2014/main" val="2594574881"/>
                    </a:ext>
                  </a:extLst>
                </a:gridCol>
              </a:tblGrid>
              <a:tr h="370840">
                <a:tc>
                  <a:txBody>
                    <a:bodyPr/>
                    <a:lstStyle/>
                    <a:p>
                      <a:pPr algn="ctr"/>
                      <a:r>
                        <a:rPr lang="en-IN" b="1" dirty="0" smtClean="0"/>
                        <a:t>Unit</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smtClean="0"/>
                        <a:t>Numerical Value</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159552"/>
                  </a:ext>
                </a:extLst>
              </a:tr>
              <a:tr h="370840">
                <a:tc>
                  <a:txBody>
                    <a:bodyPr/>
                    <a:lstStyle/>
                    <a:p>
                      <a:r>
                        <a:rPr lang="en-IN" dirty="0" smtClean="0"/>
                        <a:t>L - atm/mol - 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0.08206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939027"/>
                  </a:ext>
                </a:extLst>
              </a:tr>
              <a:tr h="370840">
                <a:tc>
                  <a:txBody>
                    <a:bodyPr/>
                    <a:lstStyle/>
                    <a:p>
                      <a:r>
                        <a:rPr lang="en-IN" dirty="0" smtClean="0"/>
                        <a:t>J/mol - 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8.314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154334"/>
                  </a:ext>
                </a:extLst>
              </a:tr>
              <a:tr h="370840">
                <a:tc>
                  <a:txBody>
                    <a:bodyPr/>
                    <a:lstStyle/>
                    <a:p>
                      <a:r>
                        <a:rPr lang="en-IN" dirty="0" smtClean="0"/>
                        <a:t>cal/mol - 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1.987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716042"/>
                  </a:ext>
                </a:extLst>
              </a:tr>
              <a:tr h="370840">
                <a:tc>
                  <a:txBody>
                    <a:bodyPr/>
                    <a:lstStyle/>
                    <a:p>
                      <a:r>
                        <a:rPr lang="en-IN" sz="1000" dirty="0" smtClean="0">
                          <a:solidFill>
                            <a:schemeClr val="bg1"/>
                          </a:solidFill>
                        </a:rPr>
                        <a:t>m cubed - Pa / </a:t>
                      </a:r>
                      <a:r>
                        <a:rPr lang="en-IN" sz="1000" dirty="0" err="1" smtClean="0">
                          <a:solidFill>
                            <a:schemeClr val="bg1"/>
                          </a:solidFill>
                        </a:rPr>
                        <a:t>mol</a:t>
                      </a:r>
                      <a:r>
                        <a:rPr lang="en-IN" sz="1000" dirty="0" smtClean="0">
                          <a:solidFill>
                            <a:schemeClr val="bg1"/>
                          </a:solidFill>
                        </a:rPr>
                        <a:t> - k asterisk</a:t>
                      </a:r>
                      <a:endParaRPr lang="en-IN"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8.314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104819"/>
                  </a:ext>
                </a:extLst>
              </a:tr>
              <a:tr h="370840">
                <a:tc>
                  <a:txBody>
                    <a:bodyPr/>
                    <a:lstStyle/>
                    <a:p>
                      <a:r>
                        <a:rPr lang="en-IN" dirty="0" smtClean="0"/>
                        <a:t>L - torr/mol - 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62.36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408442"/>
                  </a:ext>
                </a:extLst>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47638547"/>
              </p:ext>
            </p:extLst>
          </p:nvPr>
        </p:nvGraphicFramePr>
        <p:xfrm>
          <a:off x="2098626" y="5121344"/>
          <a:ext cx="1758999" cy="368163"/>
        </p:xfrm>
        <a:graphic>
          <a:graphicData uri="http://schemas.openxmlformats.org/presentationml/2006/ole">
            <mc:AlternateContent xmlns:mc="http://schemas.openxmlformats.org/markup-compatibility/2006">
              <mc:Choice xmlns:v="urn:schemas-microsoft-com:vml" Requires="v">
                <p:oleObj spid="_x0000_s30761" name="Equation" r:id="rId3" imgW="1091880" imgH="228600" progId="Equation.DSMT4">
                  <p:embed/>
                </p:oleObj>
              </mc:Choice>
              <mc:Fallback>
                <p:oleObj name="Equation" r:id="rId3" imgW="1091880" imgH="228600" progId="Equation.DSMT4">
                  <p:embed/>
                  <p:pic>
                    <p:nvPicPr>
                      <p:cNvPr id="0" name=""/>
                      <p:cNvPicPr/>
                      <p:nvPr/>
                    </p:nvPicPr>
                    <p:blipFill>
                      <a:blip r:embed="rId4"/>
                      <a:stretch>
                        <a:fillRect/>
                      </a:stretch>
                    </p:blipFill>
                    <p:spPr>
                      <a:xfrm>
                        <a:off x="2098626" y="5121344"/>
                        <a:ext cx="1758999" cy="368163"/>
                      </a:xfrm>
                      <a:prstGeom prst="rect">
                        <a:avLst/>
                      </a:prstGeom>
                    </p:spPr>
                  </p:pic>
                </p:oleObj>
              </mc:Fallback>
            </mc:AlternateContent>
          </a:graphicData>
        </a:graphic>
      </p:graphicFrame>
      <p:sp>
        <p:nvSpPr>
          <p:cNvPr id="9" name="Content Placeholder 8"/>
          <p:cNvSpPr>
            <a:spLocks noGrp="1"/>
          </p:cNvSpPr>
          <p:nvPr>
            <p:ph idx="14"/>
          </p:nvPr>
        </p:nvSpPr>
        <p:spPr>
          <a:xfrm>
            <a:off x="2009775" y="5910641"/>
            <a:ext cx="914400" cy="279981"/>
          </a:xfrm>
        </p:spPr>
        <p:txBody>
          <a:bodyPr/>
          <a:lstStyle/>
          <a:p>
            <a:pPr marL="0" indent="0">
              <a:buNone/>
            </a:pPr>
            <a:r>
              <a:rPr lang="en-IN" sz="1800" dirty="0" smtClean="0"/>
              <a:t>*SI unit</a:t>
            </a:r>
            <a:endParaRPr lang="en-IN" sz="1800" dirty="0"/>
          </a:p>
        </p:txBody>
      </p:sp>
    </p:spTree>
    <p:extLst>
      <p:ext uri="{BB962C8B-B14F-4D97-AF65-F5344CB8AC3E}">
        <p14:creationId xmlns:p14="http://schemas.microsoft.com/office/powerpoint/2010/main" val="351149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latin typeface="Times New Roman" panose="02020603050405020304" pitchFamily="18" charset="0"/>
                <a:ea typeface="ＭＳ Ｐゴシック" charset="0"/>
              </a:rPr>
              <a:t>Density of Gases</a:t>
            </a:r>
            <a:endParaRPr lang="en-IN" dirty="0">
              <a:latin typeface="Times New Roman" panose="02020603050405020304" pitchFamily="18" charset="0"/>
              <a:ea typeface="ＭＳ Ｐゴシック" charset="0"/>
            </a:endParaRPr>
          </a:p>
        </p:txBody>
      </p:sp>
      <p:sp>
        <p:nvSpPr>
          <p:cNvPr id="7" name="Content Placeholder 6"/>
          <p:cNvSpPr>
            <a:spLocks noGrp="1"/>
          </p:cNvSpPr>
          <p:nvPr>
            <p:ph idx="1"/>
          </p:nvPr>
        </p:nvSpPr>
        <p:spPr>
          <a:xfrm>
            <a:off x="457200" y="1600201"/>
            <a:ext cx="8229600" cy="844320"/>
          </a:xfrm>
        </p:spPr>
        <p:txBody>
          <a:bodyPr/>
          <a:lstStyle/>
          <a:p>
            <a:pPr marL="0" indent="0">
              <a:buNone/>
            </a:pPr>
            <a:r>
              <a:rPr lang="en-US" altLang="en-US" sz="2600" dirty="0"/>
              <a:t>If we divide both sides of the ideal-gas equation by </a:t>
            </a:r>
            <a:r>
              <a:rPr lang="en-US" altLang="en-US" sz="2600" i="1" dirty="0"/>
              <a:t>V</a:t>
            </a:r>
            <a:r>
              <a:rPr lang="en-US" altLang="en-US" sz="2600" dirty="0"/>
              <a:t> and by </a:t>
            </a:r>
            <a:r>
              <a:rPr lang="en-US" altLang="en-US" sz="2600" i="1" dirty="0" smtClean="0"/>
              <a:t>R</a:t>
            </a:r>
            <a:r>
              <a:rPr lang="en-US" altLang="en-US" sz="100" i="1" dirty="0" smtClean="0"/>
              <a:t> </a:t>
            </a:r>
            <a:r>
              <a:rPr lang="en-US" altLang="en-US" sz="2600" i="1" dirty="0" smtClean="0"/>
              <a:t>T</a:t>
            </a:r>
            <a:r>
              <a:rPr lang="en-US" altLang="en-US" sz="2600" dirty="0"/>
              <a:t>, we </a:t>
            </a:r>
            <a:r>
              <a:rPr lang="en-US" altLang="en-US" sz="2600" dirty="0" smtClean="0"/>
              <a:t>get</a:t>
            </a:r>
            <a:endParaRPr lang="en-US" altLang="en-US" sz="2600" dirty="0"/>
          </a:p>
        </p:txBody>
      </p:sp>
      <p:graphicFrame>
        <p:nvGraphicFramePr>
          <p:cNvPr id="13" name="Object 12" descr="n over V = P over R T"/>
          <p:cNvGraphicFramePr>
            <a:graphicFrameLocks noChangeAspect="1"/>
          </p:cNvGraphicFramePr>
          <p:nvPr>
            <p:extLst>
              <p:ext uri="{D42A27DB-BD31-4B8C-83A1-F6EECF244321}">
                <p14:modId xmlns:p14="http://schemas.microsoft.com/office/powerpoint/2010/main" val="1533085063"/>
              </p:ext>
            </p:extLst>
          </p:nvPr>
        </p:nvGraphicFramePr>
        <p:xfrm>
          <a:off x="3520766" y="2460306"/>
          <a:ext cx="1333955" cy="843933"/>
        </p:xfrm>
        <a:graphic>
          <a:graphicData uri="http://schemas.openxmlformats.org/presentationml/2006/ole">
            <mc:AlternateContent xmlns:mc="http://schemas.openxmlformats.org/markup-compatibility/2006">
              <mc:Choice xmlns:v="urn:schemas-microsoft-com:vml" Requires="v">
                <p:oleObj spid="_x0000_s21801" name="Equation" r:id="rId3" imgW="622080" imgH="393480" progId="Equation.DSMT4">
                  <p:embed/>
                </p:oleObj>
              </mc:Choice>
              <mc:Fallback>
                <p:oleObj name="Equation" r:id="rId3" imgW="622080" imgH="393480" progId="Equation.DSMT4">
                  <p:embed/>
                  <p:pic>
                    <p:nvPicPr>
                      <p:cNvPr id="0" name=""/>
                      <p:cNvPicPr/>
                      <p:nvPr/>
                    </p:nvPicPr>
                    <p:blipFill>
                      <a:blip r:embed="rId4"/>
                      <a:stretch>
                        <a:fillRect/>
                      </a:stretch>
                    </p:blipFill>
                    <p:spPr>
                      <a:xfrm>
                        <a:off x="3520766" y="2460306"/>
                        <a:ext cx="1333955" cy="843933"/>
                      </a:xfrm>
                      <a:prstGeom prst="rect">
                        <a:avLst/>
                      </a:prstGeom>
                    </p:spPr>
                  </p:pic>
                </p:oleObj>
              </mc:Fallback>
            </mc:AlternateContent>
          </a:graphicData>
        </a:graphic>
      </p:graphicFrame>
      <p:sp>
        <p:nvSpPr>
          <p:cNvPr id="8" name="Content Placeholder 7"/>
          <p:cNvSpPr>
            <a:spLocks noGrp="1"/>
          </p:cNvSpPr>
          <p:nvPr>
            <p:ph idx="13"/>
          </p:nvPr>
        </p:nvSpPr>
        <p:spPr>
          <a:xfrm>
            <a:off x="457200" y="3322150"/>
            <a:ext cx="762000" cy="401711"/>
          </a:xfrm>
        </p:spPr>
        <p:txBody>
          <a:bodyPr/>
          <a:lstStyle/>
          <a:p>
            <a:pPr marL="0" indent="0">
              <a:buNone/>
            </a:pPr>
            <a:r>
              <a:rPr lang="en-US" altLang="en-US" sz="2600" dirty="0"/>
              <a:t>Also</a:t>
            </a:r>
            <a:r>
              <a:rPr lang="en-US" altLang="en-US" sz="2600" dirty="0" smtClean="0"/>
              <a:t>:</a:t>
            </a:r>
            <a:endParaRPr lang="en-IN" sz="2600" dirty="0"/>
          </a:p>
        </p:txBody>
      </p:sp>
      <p:graphicFrame>
        <p:nvGraphicFramePr>
          <p:cNvPr id="14" name="Object 13" descr="moles times molecular mass = mass"/>
          <p:cNvGraphicFramePr>
            <a:graphicFrameLocks noChangeAspect="1"/>
          </p:cNvGraphicFramePr>
          <p:nvPr>
            <p:extLst>
              <p:ext uri="{D42A27DB-BD31-4B8C-83A1-F6EECF244321}">
                <p14:modId xmlns:p14="http://schemas.microsoft.com/office/powerpoint/2010/main" val="2168301304"/>
              </p:ext>
            </p:extLst>
          </p:nvPr>
        </p:nvGraphicFramePr>
        <p:xfrm>
          <a:off x="1243730" y="3332792"/>
          <a:ext cx="5090809" cy="381130"/>
        </p:xfrm>
        <a:graphic>
          <a:graphicData uri="http://schemas.openxmlformats.org/presentationml/2006/ole">
            <mc:AlternateContent xmlns:mc="http://schemas.openxmlformats.org/markup-compatibility/2006">
              <mc:Choice xmlns:v="urn:schemas-microsoft-com:vml" Requires="v">
                <p:oleObj spid="_x0000_s21802" name="Equation" r:id="rId5" imgW="2374560" imgH="177480" progId="Equation.DSMT4">
                  <p:embed/>
                </p:oleObj>
              </mc:Choice>
              <mc:Fallback>
                <p:oleObj name="Equation" r:id="rId5" imgW="2374560" imgH="177480" progId="Equation.DSMT4">
                  <p:embed/>
                  <p:pic>
                    <p:nvPicPr>
                      <p:cNvPr id="0" name=""/>
                      <p:cNvPicPr/>
                      <p:nvPr/>
                    </p:nvPicPr>
                    <p:blipFill>
                      <a:blip r:embed="rId6"/>
                      <a:stretch>
                        <a:fillRect/>
                      </a:stretch>
                    </p:blipFill>
                    <p:spPr>
                      <a:xfrm>
                        <a:off x="1243730" y="3332792"/>
                        <a:ext cx="5090809" cy="381130"/>
                      </a:xfrm>
                      <a:prstGeom prst="rect">
                        <a:avLst/>
                      </a:prstGeom>
                    </p:spPr>
                  </p:pic>
                </p:oleObj>
              </mc:Fallback>
            </mc:AlternateContent>
          </a:graphicData>
        </a:graphic>
      </p:graphicFrame>
      <p:graphicFrame>
        <p:nvGraphicFramePr>
          <p:cNvPr id="15" name="Object 14" descr="n times M = m."/>
          <p:cNvGraphicFramePr>
            <a:graphicFrameLocks noChangeAspect="1"/>
          </p:cNvGraphicFramePr>
          <p:nvPr>
            <p:extLst>
              <p:ext uri="{D42A27DB-BD31-4B8C-83A1-F6EECF244321}">
                <p14:modId xmlns:p14="http://schemas.microsoft.com/office/powerpoint/2010/main" val="1634084344"/>
              </p:ext>
            </p:extLst>
          </p:nvPr>
        </p:nvGraphicFramePr>
        <p:xfrm>
          <a:off x="3065813" y="3827154"/>
          <a:ext cx="1932875" cy="353907"/>
        </p:xfrm>
        <a:graphic>
          <a:graphicData uri="http://schemas.openxmlformats.org/presentationml/2006/ole">
            <mc:AlternateContent xmlns:mc="http://schemas.openxmlformats.org/markup-compatibility/2006">
              <mc:Choice xmlns:v="urn:schemas-microsoft-com:vml" Requires="v">
                <p:oleObj spid="_x0000_s21803" name="Equation" r:id="rId7" imgW="901440" imgH="164880" progId="Equation.DSMT4">
                  <p:embed/>
                </p:oleObj>
              </mc:Choice>
              <mc:Fallback>
                <p:oleObj name="Equation" r:id="rId7" imgW="901440" imgH="164880" progId="Equation.DSMT4">
                  <p:embed/>
                  <p:pic>
                    <p:nvPicPr>
                      <p:cNvPr id="0" name=""/>
                      <p:cNvPicPr/>
                      <p:nvPr/>
                    </p:nvPicPr>
                    <p:blipFill>
                      <a:blip r:embed="rId8"/>
                      <a:stretch>
                        <a:fillRect/>
                      </a:stretch>
                    </p:blipFill>
                    <p:spPr>
                      <a:xfrm>
                        <a:off x="3065813" y="3827154"/>
                        <a:ext cx="1932875" cy="353907"/>
                      </a:xfrm>
                      <a:prstGeom prst="rect">
                        <a:avLst/>
                      </a:prstGeom>
                    </p:spPr>
                  </p:pic>
                </p:oleObj>
              </mc:Fallback>
            </mc:AlternateContent>
          </a:graphicData>
        </a:graphic>
      </p:graphicFrame>
      <p:sp>
        <p:nvSpPr>
          <p:cNvPr id="9" name="Content Placeholder 8"/>
          <p:cNvSpPr>
            <a:spLocks noGrp="1"/>
          </p:cNvSpPr>
          <p:nvPr>
            <p:ph idx="14"/>
          </p:nvPr>
        </p:nvSpPr>
        <p:spPr>
          <a:xfrm>
            <a:off x="457200" y="4289876"/>
            <a:ext cx="5486400" cy="381000"/>
          </a:xfrm>
        </p:spPr>
        <p:txBody>
          <a:bodyPr/>
          <a:lstStyle/>
          <a:p>
            <a:pPr marL="0" indent="0">
              <a:buNone/>
            </a:pPr>
            <a:r>
              <a:rPr lang="en-US" altLang="en-US" sz="2600" dirty="0"/>
              <a:t>If we multiply both sides by </a:t>
            </a:r>
            <a:r>
              <a:rPr lang="en-US" altLang="en-US" sz="2600" i="1" dirty="0"/>
              <a:t>M</a:t>
            </a:r>
            <a:r>
              <a:rPr lang="en-US" altLang="en-US" sz="2600" dirty="0"/>
              <a:t>, we </a:t>
            </a:r>
            <a:r>
              <a:rPr lang="en-US" altLang="en-US" sz="2600" dirty="0" smtClean="0"/>
              <a:t>get</a:t>
            </a:r>
            <a:endParaRPr lang="en-US" altLang="en-US" sz="2600" dirty="0"/>
          </a:p>
        </p:txBody>
      </p:sp>
      <p:graphicFrame>
        <p:nvGraphicFramePr>
          <p:cNvPr id="16" name="Object 15" descr="m over V = M P over R T"/>
          <p:cNvGraphicFramePr>
            <a:graphicFrameLocks noChangeAspect="1"/>
          </p:cNvGraphicFramePr>
          <p:nvPr>
            <p:extLst>
              <p:ext uri="{D42A27DB-BD31-4B8C-83A1-F6EECF244321}">
                <p14:modId xmlns:p14="http://schemas.microsoft.com/office/powerpoint/2010/main" val="2756290549"/>
              </p:ext>
            </p:extLst>
          </p:nvPr>
        </p:nvGraphicFramePr>
        <p:xfrm>
          <a:off x="3200400" y="4779691"/>
          <a:ext cx="1333955" cy="843933"/>
        </p:xfrm>
        <a:graphic>
          <a:graphicData uri="http://schemas.openxmlformats.org/presentationml/2006/ole">
            <mc:AlternateContent xmlns:mc="http://schemas.openxmlformats.org/markup-compatibility/2006">
              <mc:Choice xmlns:v="urn:schemas-microsoft-com:vml" Requires="v">
                <p:oleObj spid="_x0000_s21804" name="Equation" r:id="rId9" imgW="622080" imgH="393480" progId="Equation.DSMT4">
                  <p:embed/>
                </p:oleObj>
              </mc:Choice>
              <mc:Fallback>
                <p:oleObj name="Equation" r:id="rId9" imgW="622080" imgH="393480" progId="Equation.DSMT4">
                  <p:embed/>
                  <p:pic>
                    <p:nvPicPr>
                      <p:cNvPr id="0" name=""/>
                      <p:cNvPicPr/>
                      <p:nvPr/>
                    </p:nvPicPr>
                    <p:blipFill>
                      <a:blip r:embed="rId10"/>
                      <a:stretch>
                        <a:fillRect/>
                      </a:stretch>
                    </p:blipFill>
                    <p:spPr>
                      <a:xfrm>
                        <a:off x="3200400" y="4779691"/>
                        <a:ext cx="1333955" cy="843933"/>
                      </a:xfrm>
                      <a:prstGeom prst="rect">
                        <a:avLst/>
                      </a:prstGeom>
                    </p:spPr>
                  </p:pic>
                </p:oleObj>
              </mc:Fallback>
            </mc:AlternateContent>
          </a:graphicData>
        </a:graphic>
      </p:graphicFrame>
      <p:sp>
        <p:nvSpPr>
          <p:cNvPr id="10" name="Content Placeholder 9"/>
          <p:cNvSpPr>
            <a:spLocks noGrp="1"/>
          </p:cNvSpPr>
          <p:nvPr>
            <p:ph sz="quarter" idx="15"/>
          </p:nvPr>
        </p:nvSpPr>
        <p:spPr>
          <a:xfrm>
            <a:off x="457200" y="5727650"/>
            <a:ext cx="609600" cy="381000"/>
          </a:xfrm>
        </p:spPr>
        <p:txBody>
          <a:bodyPr/>
          <a:lstStyle/>
          <a:p>
            <a:pPr marL="0" indent="0">
              <a:buNone/>
            </a:pPr>
            <a:r>
              <a:rPr lang="en-IN" sz="2600" dirty="0" smtClean="0"/>
              <a:t>and</a:t>
            </a:r>
            <a:endParaRPr lang="en-IN" sz="2600" dirty="0"/>
          </a:p>
        </p:txBody>
      </p:sp>
      <p:graphicFrame>
        <p:nvGraphicFramePr>
          <p:cNvPr id="18" name="Object 17" descr="m over V"/>
          <p:cNvGraphicFramePr>
            <a:graphicFrameLocks noChangeAspect="1"/>
          </p:cNvGraphicFramePr>
          <p:nvPr>
            <p:extLst>
              <p:ext uri="{D42A27DB-BD31-4B8C-83A1-F6EECF244321}">
                <p14:modId xmlns:p14="http://schemas.microsoft.com/office/powerpoint/2010/main" val="2362708772"/>
              </p:ext>
            </p:extLst>
          </p:nvPr>
        </p:nvGraphicFramePr>
        <p:xfrm>
          <a:off x="1078897" y="5506024"/>
          <a:ext cx="435578" cy="843933"/>
        </p:xfrm>
        <a:graphic>
          <a:graphicData uri="http://schemas.openxmlformats.org/presentationml/2006/ole">
            <mc:AlternateContent xmlns:mc="http://schemas.openxmlformats.org/markup-compatibility/2006">
              <mc:Choice xmlns:v="urn:schemas-microsoft-com:vml" Requires="v">
                <p:oleObj spid="_x0000_s21805" name="Equation" r:id="rId11" imgW="203040" imgH="393480" progId="Equation.DSMT4">
                  <p:embed/>
                </p:oleObj>
              </mc:Choice>
              <mc:Fallback>
                <p:oleObj name="Equation" r:id="rId11" imgW="203040" imgH="393480" progId="Equation.DSMT4">
                  <p:embed/>
                  <p:pic>
                    <p:nvPicPr>
                      <p:cNvPr id="0" name=""/>
                      <p:cNvPicPr/>
                      <p:nvPr/>
                    </p:nvPicPr>
                    <p:blipFill>
                      <a:blip r:embed="rId12"/>
                      <a:stretch>
                        <a:fillRect/>
                      </a:stretch>
                    </p:blipFill>
                    <p:spPr>
                      <a:xfrm>
                        <a:off x="1078897" y="5506024"/>
                        <a:ext cx="435578" cy="843933"/>
                      </a:xfrm>
                      <a:prstGeom prst="rect">
                        <a:avLst/>
                      </a:prstGeom>
                    </p:spPr>
                  </p:pic>
                </p:oleObj>
              </mc:Fallback>
            </mc:AlternateContent>
          </a:graphicData>
        </a:graphic>
      </p:graphicFrame>
      <p:sp>
        <p:nvSpPr>
          <p:cNvPr id="11" name="Content Placeholder 10"/>
          <p:cNvSpPr>
            <a:spLocks noGrp="1"/>
          </p:cNvSpPr>
          <p:nvPr>
            <p:ph sz="quarter" idx="16"/>
          </p:nvPr>
        </p:nvSpPr>
        <p:spPr>
          <a:xfrm>
            <a:off x="1536700" y="5729476"/>
            <a:ext cx="3733800" cy="395463"/>
          </a:xfrm>
        </p:spPr>
        <p:txBody>
          <a:bodyPr/>
          <a:lstStyle/>
          <a:p>
            <a:pPr marL="0" indent="0">
              <a:buNone/>
            </a:pPr>
            <a:r>
              <a:rPr lang="en-US" altLang="en-US" sz="2600" dirty="0" smtClean="0"/>
              <a:t>is density, </a:t>
            </a:r>
            <a:r>
              <a:rPr lang="en-US" altLang="en-US" sz="2600" i="1" dirty="0" smtClean="0"/>
              <a:t>d</a:t>
            </a:r>
            <a:r>
              <a:rPr lang="en-US" altLang="en-US" sz="2600" dirty="0" smtClean="0"/>
              <a:t>; the result is:</a:t>
            </a:r>
            <a:endParaRPr lang="en-US" altLang="en-US" sz="2600" dirty="0"/>
          </a:p>
        </p:txBody>
      </p:sp>
      <p:graphicFrame>
        <p:nvGraphicFramePr>
          <p:cNvPr id="19" name="Object 18" descr="d = M P over R T"/>
          <p:cNvGraphicFramePr>
            <a:graphicFrameLocks noChangeAspect="1"/>
          </p:cNvGraphicFramePr>
          <p:nvPr>
            <p:extLst>
              <p:ext uri="{D42A27DB-BD31-4B8C-83A1-F6EECF244321}">
                <p14:modId xmlns:p14="http://schemas.microsoft.com/office/powerpoint/2010/main" val="1990528948"/>
              </p:ext>
            </p:extLst>
          </p:nvPr>
        </p:nvGraphicFramePr>
        <p:xfrm>
          <a:off x="5322666" y="5521584"/>
          <a:ext cx="1306734" cy="843933"/>
        </p:xfrm>
        <a:graphic>
          <a:graphicData uri="http://schemas.openxmlformats.org/presentationml/2006/ole">
            <mc:AlternateContent xmlns:mc="http://schemas.openxmlformats.org/markup-compatibility/2006">
              <mc:Choice xmlns:v="urn:schemas-microsoft-com:vml" Requires="v">
                <p:oleObj spid="_x0000_s21806" name="Equation" r:id="rId13" imgW="609480" imgH="393480" progId="Equation.DSMT4">
                  <p:embed/>
                </p:oleObj>
              </mc:Choice>
              <mc:Fallback>
                <p:oleObj name="Equation" r:id="rId13" imgW="609480" imgH="393480" progId="Equation.DSMT4">
                  <p:embed/>
                  <p:pic>
                    <p:nvPicPr>
                      <p:cNvPr id="0" name=""/>
                      <p:cNvPicPr/>
                      <p:nvPr/>
                    </p:nvPicPr>
                    <p:blipFill>
                      <a:blip r:embed="rId14"/>
                      <a:stretch>
                        <a:fillRect/>
                      </a:stretch>
                    </p:blipFill>
                    <p:spPr>
                      <a:xfrm>
                        <a:off x="5322666" y="5521584"/>
                        <a:ext cx="1306734" cy="843933"/>
                      </a:xfrm>
                      <a:prstGeom prst="rect">
                        <a:avLst/>
                      </a:prstGeom>
                    </p:spPr>
                  </p:pic>
                </p:oleObj>
              </mc:Fallback>
            </mc:AlternateContent>
          </a:graphicData>
        </a:graphic>
      </p:graphicFrame>
    </p:spTree>
    <p:extLst>
      <p:ext uri="{BB962C8B-B14F-4D97-AF65-F5344CB8AC3E}">
        <p14:creationId xmlns:p14="http://schemas.microsoft.com/office/powerpoint/2010/main" val="187343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Density and Molar Mass of a Gas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2514600"/>
          </a:xfrm>
        </p:spPr>
        <p:txBody>
          <a:bodyPr/>
          <a:lstStyle/>
          <a:p>
            <a:pPr>
              <a:buClr>
                <a:schemeClr val="bg2"/>
              </a:buClr>
            </a:pPr>
            <a:r>
              <a:rPr lang="en-US" altLang="en-US" sz="2600" dirty="0"/>
              <a:t>To recap:</a:t>
            </a:r>
          </a:p>
          <a:p>
            <a:pPr marL="740664" indent="-283464">
              <a:spcBef>
                <a:spcPts val="600"/>
              </a:spcBef>
              <a:buClr>
                <a:schemeClr val="bg2"/>
              </a:buClr>
              <a:buFont typeface="Arial" pitchFamily="34" charset="0"/>
              <a:buChar char="–"/>
            </a:pPr>
            <a:r>
              <a:rPr lang="en-US" altLang="en-US" sz="2600" dirty="0"/>
              <a:t>One needs to know only the molecular mass, the pressure, and the temperature to calculate the density of a gas.</a:t>
            </a:r>
          </a:p>
          <a:p>
            <a:pPr marL="1144800" indent="-230400">
              <a:lnSpc>
                <a:spcPct val="150000"/>
              </a:lnSpc>
              <a:spcBef>
                <a:spcPts val="600"/>
              </a:spcBef>
              <a:buClr>
                <a:schemeClr val="bg2"/>
              </a:buClr>
              <a:buFont typeface="Wingdings" panose="05000000000000000000" pitchFamily="2" charset="2"/>
              <a:buChar char="§"/>
            </a:pPr>
            <a:r>
              <a:rPr lang="en-US" altLang="en-US" sz="2600" i="1" dirty="0" smtClean="0"/>
              <a:t>​</a:t>
            </a:r>
            <a:endParaRPr lang="en-US" altLang="en-US" sz="2600" i="1" dirty="0"/>
          </a:p>
        </p:txBody>
      </p:sp>
      <p:graphicFrame>
        <p:nvGraphicFramePr>
          <p:cNvPr id="6" name="Object 5" descr="d = M P over R T"/>
          <p:cNvGraphicFramePr>
            <a:graphicFrameLocks noChangeAspect="1"/>
          </p:cNvGraphicFramePr>
          <p:nvPr>
            <p:extLst>
              <p:ext uri="{D42A27DB-BD31-4B8C-83A1-F6EECF244321}">
                <p14:modId xmlns:p14="http://schemas.microsoft.com/office/powerpoint/2010/main" val="3476317553"/>
              </p:ext>
            </p:extLst>
          </p:nvPr>
        </p:nvGraphicFramePr>
        <p:xfrm>
          <a:off x="1620078" y="3352800"/>
          <a:ext cx="989948" cy="697465"/>
        </p:xfrm>
        <a:graphic>
          <a:graphicData uri="http://schemas.openxmlformats.org/presentationml/2006/ole">
            <mc:AlternateContent xmlns:mc="http://schemas.openxmlformats.org/markup-compatibility/2006">
              <mc:Choice xmlns:v="urn:schemas-microsoft-com:vml" Requires="v">
                <p:oleObj spid="_x0000_s24672" name="Equation" r:id="rId4" imgW="558720" imgH="393480" progId="Equation.DSMT4">
                  <p:embed/>
                </p:oleObj>
              </mc:Choice>
              <mc:Fallback>
                <p:oleObj name="Equation" r:id="rId4" imgW="558720" imgH="393480" progId="Equation.DSMT4">
                  <p:embed/>
                  <p:pic>
                    <p:nvPicPr>
                      <p:cNvPr id="0" name=""/>
                      <p:cNvPicPr/>
                      <p:nvPr/>
                    </p:nvPicPr>
                    <p:blipFill>
                      <a:blip r:embed="rId5"/>
                      <a:stretch>
                        <a:fillRect/>
                      </a:stretch>
                    </p:blipFill>
                    <p:spPr>
                      <a:xfrm>
                        <a:off x="1620078" y="3352800"/>
                        <a:ext cx="989948" cy="697465"/>
                      </a:xfrm>
                      <a:prstGeom prst="rect">
                        <a:avLst/>
                      </a:prstGeom>
                    </p:spPr>
                  </p:pic>
                </p:oleObj>
              </mc:Fallback>
            </mc:AlternateContent>
          </a:graphicData>
        </a:graphic>
      </p:graphicFrame>
      <p:sp>
        <p:nvSpPr>
          <p:cNvPr id="5" name="Content Placeholder 4"/>
          <p:cNvSpPr>
            <a:spLocks noGrp="1"/>
          </p:cNvSpPr>
          <p:nvPr>
            <p:ph idx="13"/>
          </p:nvPr>
        </p:nvSpPr>
        <p:spPr>
          <a:xfrm>
            <a:off x="457200" y="4226757"/>
            <a:ext cx="8229600" cy="1640644"/>
          </a:xfrm>
        </p:spPr>
        <p:txBody>
          <a:bodyPr/>
          <a:lstStyle/>
          <a:p>
            <a:pPr marL="740664" indent="-283464">
              <a:spcBef>
                <a:spcPts val="600"/>
              </a:spcBef>
              <a:buClr>
                <a:schemeClr val="bg2"/>
              </a:buClr>
              <a:buFont typeface="Arial" pitchFamily="34" charset="0"/>
              <a:buChar char="–"/>
            </a:pPr>
            <a:r>
              <a:rPr lang="en-US" altLang="en-US" sz="2600" dirty="0" smtClean="0"/>
              <a:t>Also</a:t>
            </a:r>
            <a:r>
              <a:rPr lang="en-US" altLang="en-US" sz="2600" dirty="0"/>
              <a:t>, if we know the mass, volume, and temperature of a gas, we can find its </a:t>
            </a:r>
            <a:r>
              <a:rPr lang="en-US" altLang="en-US" sz="2600" dirty="0" smtClean="0"/>
              <a:t>molar </a:t>
            </a:r>
            <a:r>
              <a:rPr lang="en-US" altLang="en-US" sz="2600" dirty="0"/>
              <a:t>mass.</a:t>
            </a:r>
          </a:p>
          <a:p>
            <a:pPr marL="1144800" indent="-230400">
              <a:lnSpc>
                <a:spcPct val="150000"/>
              </a:lnSpc>
              <a:spcBef>
                <a:spcPts val="600"/>
              </a:spcBef>
              <a:buClr>
                <a:schemeClr val="bg2"/>
              </a:buClr>
              <a:buFont typeface="Wingdings" panose="05000000000000000000" pitchFamily="2" charset="2"/>
              <a:buChar char="§"/>
            </a:pPr>
            <a:r>
              <a:rPr lang="en-US" altLang="en-US" sz="2600" i="1" dirty="0" smtClean="0"/>
              <a:t>​</a:t>
            </a:r>
            <a:endParaRPr lang="en-US" altLang="en-US" sz="2600" i="1" dirty="0"/>
          </a:p>
        </p:txBody>
      </p:sp>
      <p:graphicFrame>
        <p:nvGraphicFramePr>
          <p:cNvPr id="7" name="Object 6" descr="M = M R T over P V"/>
          <p:cNvGraphicFramePr>
            <a:graphicFrameLocks noChangeAspect="1"/>
          </p:cNvGraphicFramePr>
          <p:nvPr>
            <p:extLst>
              <p:ext uri="{D42A27DB-BD31-4B8C-83A1-F6EECF244321}">
                <p14:modId xmlns:p14="http://schemas.microsoft.com/office/powerpoint/2010/main" val="4246858324"/>
              </p:ext>
            </p:extLst>
          </p:nvPr>
        </p:nvGraphicFramePr>
        <p:xfrm>
          <a:off x="1620078" y="5118652"/>
          <a:ext cx="1507421" cy="697465"/>
        </p:xfrm>
        <a:graphic>
          <a:graphicData uri="http://schemas.openxmlformats.org/presentationml/2006/ole">
            <mc:AlternateContent xmlns:mc="http://schemas.openxmlformats.org/markup-compatibility/2006">
              <mc:Choice xmlns:v="urn:schemas-microsoft-com:vml" Requires="v">
                <p:oleObj spid="_x0000_s24673" name="Equation" r:id="rId6" imgW="850680" imgH="393480" progId="Equation.DSMT4">
                  <p:embed/>
                </p:oleObj>
              </mc:Choice>
              <mc:Fallback>
                <p:oleObj name="Equation" r:id="rId6" imgW="850680" imgH="393480" progId="Equation.DSMT4">
                  <p:embed/>
                  <p:pic>
                    <p:nvPicPr>
                      <p:cNvPr id="0" name=""/>
                      <p:cNvPicPr/>
                      <p:nvPr/>
                    </p:nvPicPr>
                    <p:blipFill>
                      <a:blip r:embed="rId7"/>
                      <a:stretch>
                        <a:fillRect/>
                      </a:stretch>
                    </p:blipFill>
                    <p:spPr>
                      <a:xfrm>
                        <a:off x="1620078" y="5118652"/>
                        <a:ext cx="1507421" cy="697465"/>
                      </a:xfrm>
                      <a:prstGeom prst="rect">
                        <a:avLst/>
                      </a:prstGeom>
                    </p:spPr>
                  </p:pic>
                </p:oleObj>
              </mc:Fallback>
            </mc:AlternateContent>
          </a:graphicData>
        </a:graphic>
      </p:graphicFrame>
    </p:spTree>
    <p:extLst>
      <p:ext uri="{BB962C8B-B14F-4D97-AF65-F5344CB8AC3E}">
        <p14:creationId xmlns:p14="http://schemas.microsoft.com/office/powerpoint/2010/main" val="223738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Volume and Chemical Reactions</a:t>
            </a:r>
            <a:endParaRPr lang="en-IN" dirty="0">
              <a:latin typeface="Times New Roman" panose="02020603050405020304" pitchFamily="18" charset="0"/>
              <a:ea typeface="ＭＳ Ｐゴシック" charset="0"/>
            </a:endParaRPr>
          </a:p>
        </p:txBody>
      </p:sp>
      <p:pic>
        <p:nvPicPr>
          <p:cNvPr id="10" name="Picture 9" descr="Gas data for n, using P V = n R T, yields moles of other reactant or products, yields answer, in grams of P, V, or T, in a reversible re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8" y="1828800"/>
            <a:ext cx="7557025" cy="791905"/>
          </a:xfrm>
          <a:prstGeom prst="rect">
            <a:avLst/>
          </a:prstGeom>
        </p:spPr>
      </p:pic>
      <p:sp>
        <p:nvSpPr>
          <p:cNvPr id="3" name="Content Placeholder 2"/>
          <p:cNvSpPr>
            <a:spLocks noGrp="1"/>
          </p:cNvSpPr>
          <p:nvPr>
            <p:ph idx="1"/>
          </p:nvPr>
        </p:nvSpPr>
        <p:spPr>
          <a:xfrm>
            <a:off x="457200" y="3048000"/>
            <a:ext cx="8229600" cy="3001963"/>
          </a:xfrm>
        </p:spPr>
        <p:txBody>
          <a:bodyPr/>
          <a:lstStyle/>
          <a:p>
            <a:r>
              <a:rPr lang="en-US" altLang="en-US" sz="2600" dirty="0"/>
              <a:t>The balanced equation tells us relative amounts of moles in a reaction, whether the compared materials are products or reactants.</a:t>
            </a:r>
          </a:p>
          <a:p>
            <a:r>
              <a:rPr lang="en-US" altLang="en-US" sz="2600" i="1" dirty="0" smtClean="0"/>
              <a:t>P</a:t>
            </a:r>
            <a:r>
              <a:rPr lang="en-US" altLang="en-US" sz="100" i="1" dirty="0" smtClean="0"/>
              <a:t> </a:t>
            </a:r>
            <a:r>
              <a:rPr lang="en-US" altLang="en-US" sz="2600" i="1" dirty="0" smtClean="0"/>
              <a:t>V</a:t>
            </a:r>
            <a:r>
              <a:rPr lang="en-US" altLang="en-US" sz="2600" dirty="0" smtClean="0"/>
              <a:t> </a:t>
            </a:r>
            <a:r>
              <a:rPr lang="en-US" altLang="en-US" sz="2600" dirty="0"/>
              <a:t>= </a:t>
            </a:r>
            <a:r>
              <a:rPr lang="en-US" altLang="en-US" sz="2600" i="1" dirty="0" smtClean="0"/>
              <a:t>n</a:t>
            </a:r>
            <a:r>
              <a:rPr lang="en-US" altLang="en-US" sz="100" i="1" dirty="0" smtClean="0"/>
              <a:t> </a:t>
            </a:r>
            <a:r>
              <a:rPr lang="en-US" altLang="en-US" sz="2600" i="1" dirty="0" smtClean="0"/>
              <a:t>R</a:t>
            </a:r>
            <a:r>
              <a:rPr lang="en-US" altLang="en-US" sz="100" i="1" dirty="0" smtClean="0"/>
              <a:t> </a:t>
            </a:r>
            <a:r>
              <a:rPr lang="en-US" altLang="en-US" sz="2600" i="1" dirty="0" smtClean="0"/>
              <a:t>T</a:t>
            </a:r>
            <a:r>
              <a:rPr lang="en-US" altLang="en-US" sz="2600" i="1" dirty="0"/>
              <a:t>.</a:t>
            </a:r>
          </a:p>
          <a:p>
            <a:r>
              <a:rPr lang="en-US" altLang="en-US" sz="2600" dirty="0"/>
              <a:t>So, we can relate volume for gases, as well.</a:t>
            </a:r>
          </a:p>
          <a:p>
            <a:r>
              <a:rPr lang="en-US" altLang="en-US" sz="2600" dirty="0"/>
              <a:t>Reminder: Gay-Lussac’s law of combining volumes</a:t>
            </a:r>
            <a:r>
              <a:rPr lang="en-US" altLang="en-US" sz="2600" dirty="0" smtClean="0"/>
              <a:t>.</a:t>
            </a:r>
            <a:endParaRPr lang="en-US" altLang="en-US" sz="2600" dirty="0"/>
          </a:p>
        </p:txBody>
      </p:sp>
    </p:spTree>
    <p:extLst>
      <p:ext uri="{BB962C8B-B14F-4D97-AF65-F5344CB8AC3E}">
        <p14:creationId xmlns:p14="http://schemas.microsoft.com/office/powerpoint/2010/main" val="241570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Characteristics of Gases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3962400"/>
          </a:xfrm>
        </p:spPr>
        <p:txBody>
          <a:bodyPr/>
          <a:lstStyle/>
          <a:p>
            <a:pPr>
              <a:defRPr/>
            </a:pPr>
            <a:r>
              <a:rPr lang="en-US" altLang="en-US" sz="2600" dirty="0"/>
              <a:t>Physical properties of gases are all similar.</a:t>
            </a:r>
          </a:p>
          <a:p>
            <a:pPr>
              <a:defRPr/>
            </a:pPr>
            <a:r>
              <a:rPr lang="en-US" altLang="en-US" sz="2600" dirty="0"/>
              <a:t>Composed mainly of nonmetallic elements with simple formulas and low molar masses.</a:t>
            </a:r>
          </a:p>
          <a:p>
            <a:pPr>
              <a:defRPr/>
            </a:pPr>
            <a:r>
              <a:rPr lang="en-US" altLang="en-US" sz="2600" dirty="0"/>
              <a:t>Unlike liquids and solids, gases</a:t>
            </a:r>
          </a:p>
          <a:p>
            <a:pPr marL="740664" indent="-283464">
              <a:spcBef>
                <a:spcPts val="600"/>
              </a:spcBef>
              <a:buClr>
                <a:schemeClr val="bg2"/>
              </a:buClr>
              <a:buFont typeface="Arial" pitchFamily="34" charset="0"/>
              <a:buChar char="–"/>
              <a:defRPr/>
            </a:pPr>
            <a:r>
              <a:rPr lang="en-US" altLang="en-US" sz="2600" dirty="0"/>
              <a:t>expand to fill their containers.</a:t>
            </a:r>
          </a:p>
          <a:p>
            <a:pPr marL="740664" indent="-283464">
              <a:spcBef>
                <a:spcPts val="600"/>
              </a:spcBef>
              <a:buClr>
                <a:schemeClr val="bg2"/>
              </a:buClr>
              <a:buFont typeface="Arial" pitchFamily="34" charset="0"/>
              <a:buChar char="–"/>
              <a:defRPr/>
            </a:pPr>
            <a:r>
              <a:rPr lang="en-US" altLang="en-US" sz="2600" dirty="0"/>
              <a:t>are highly compressible.</a:t>
            </a:r>
          </a:p>
          <a:p>
            <a:pPr marL="740664" indent="-283464">
              <a:spcBef>
                <a:spcPts val="600"/>
              </a:spcBef>
              <a:buClr>
                <a:schemeClr val="bg2"/>
              </a:buClr>
              <a:buFont typeface="Arial" pitchFamily="34" charset="0"/>
              <a:buChar char="–"/>
              <a:defRPr/>
            </a:pPr>
            <a:r>
              <a:rPr lang="en-US" altLang="en-US" sz="2600" dirty="0"/>
              <a:t>have extremely low densities.</a:t>
            </a:r>
          </a:p>
          <a:p>
            <a:pPr marL="347472" indent="-347472">
              <a:defRPr/>
            </a:pPr>
            <a:r>
              <a:rPr lang="en-US" altLang="en-US" sz="2600" dirty="0"/>
              <a:t>Two or more gases form a homogeneous mixture</a:t>
            </a:r>
            <a:r>
              <a:rPr lang="en-US" altLang="en-US" sz="2600" dirty="0" smtClean="0"/>
              <a:t>.</a:t>
            </a:r>
            <a:endParaRPr lang="en-US" altLang="en-US" sz="2600" dirty="0"/>
          </a:p>
        </p:txBody>
      </p:sp>
    </p:spTree>
    <p:extLst>
      <p:ext uri="{BB962C8B-B14F-4D97-AF65-F5344CB8AC3E}">
        <p14:creationId xmlns:p14="http://schemas.microsoft.com/office/powerpoint/2010/main" val="144614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Dalton’s Law of Partial Pressures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3733800"/>
          </a:xfrm>
        </p:spPr>
        <p:txBody>
          <a:bodyPr/>
          <a:lstStyle/>
          <a:p>
            <a:pPr>
              <a:defRPr/>
            </a:pPr>
            <a:r>
              <a:rPr lang="en-US" altLang="en-US" sz="2600" dirty="0"/>
              <a:t>If two gases that </a:t>
            </a:r>
            <a:r>
              <a:rPr lang="en-US" altLang="en-US" sz="2600" b="1" dirty="0"/>
              <a:t>don’t</a:t>
            </a:r>
            <a:r>
              <a:rPr lang="en-US" altLang="en-US" sz="2600" dirty="0"/>
              <a:t> react are combined in a container, they act as if they are alone in the container.</a:t>
            </a:r>
          </a:p>
          <a:p>
            <a:pPr>
              <a:defRPr/>
            </a:pPr>
            <a:r>
              <a:rPr lang="en-US" altLang="en-US" sz="2600" dirty="0"/>
              <a:t>The total pressure of a mixture of gases equals the sum of the pressures that each would exert if it were present alone.</a:t>
            </a:r>
          </a:p>
          <a:p>
            <a:pPr>
              <a:defRPr/>
            </a:pPr>
            <a:r>
              <a:rPr lang="en-US" altLang="en-US" sz="2600" dirty="0"/>
              <a:t>In other words,</a:t>
            </a:r>
          </a:p>
          <a:p>
            <a:pPr lvl="3">
              <a:buNone/>
              <a:defRPr/>
            </a:pPr>
            <a:r>
              <a:rPr lang="en-US" altLang="en-US" sz="2600" i="1" cap="all" dirty="0"/>
              <a:t>P</a:t>
            </a:r>
            <a:r>
              <a:rPr lang="en-US" altLang="en-US" sz="2600" baseline="-25000" dirty="0"/>
              <a:t>t</a:t>
            </a:r>
            <a:r>
              <a:rPr lang="en-US" altLang="en-US" sz="2600" dirty="0"/>
              <a:t> = </a:t>
            </a:r>
            <a:r>
              <a:rPr lang="en-US" altLang="en-US" sz="2600" i="1" dirty="0"/>
              <a:t>P</a:t>
            </a:r>
            <a:r>
              <a:rPr lang="en-US" altLang="en-US" sz="2600" baseline="-25000" dirty="0"/>
              <a:t>1</a:t>
            </a:r>
            <a:r>
              <a:rPr lang="en-US" altLang="en-US" sz="2600" dirty="0"/>
              <a:t> + </a:t>
            </a:r>
            <a:r>
              <a:rPr lang="en-US" altLang="en-US" sz="2600" i="1" dirty="0"/>
              <a:t>P</a:t>
            </a:r>
            <a:r>
              <a:rPr lang="en-US" altLang="en-US" sz="2600" baseline="-25000" dirty="0"/>
              <a:t>2</a:t>
            </a:r>
            <a:r>
              <a:rPr lang="en-US" altLang="en-US" sz="2600" dirty="0"/>
              <a:t> + </a:t>
            </a:r>
            <a:r>
              <a:rPr lang="en-US" altLang="en-US" sz="2600" i="1" dirty="0"/>
              <a:t>P</a:t>
            </a:r>
            <a:r>
              <a:rPr lang="en-US" altLang="en-US" sz="2600" baseline="-25000" dirty="0"/>
              <a:t>3</a:t>
            </a:r>
            <a:r>
              <a:rPr lang="en-US" altLang="en-US" sz="2600" dirty="0"/>
              <a:t> + </a:t>
            </a:r>
            <a:r>
              <a:rPr lang="en-US" altLang="en-US" sz="2600" dirty="0" smtClean="0"/>
              <a:t>…</a:t>
            </a:r>
            <a:endParaRPr lang="en-US" altLang="en-US" sz="2600" dirty="0"/>
          </a:p>
        </p:txBody>
      </p:sp>
    </p:spTree>
    <p:extLst>
      <p:ext uri="{BB962C8B-B14F-4D97-AF65-F5344CB8AC3E}">
        <p14:creationId xmlns:p14="http://schemas.microsoft.com/office/powerpoint/2010/main" val="417261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Mole Fraction</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838200"/>
          </a:xfrm>
        </p:spPr>
        <p:txBody>
          <a:bodyPr/>
          <a:lstStyle/>
          <a:p>
            <a:r>
              <a:rPr lang="en-US" sz="2600" dirty="0"/>
              <a:t>Because each gas in a mixture acts as if it is alone, we can relate amount in a mixture to partial pressures</a:t>
            </a:r>
            <a:r>
              <a:rPr lang="en-US" sz="2600" dirty="0" smtClean="0"/>
              <a:t>:</a:t>
            </a:r>
            <a:endParaRPr lang="en-US" sz="2600" dirty="0"/>
          </a:p>
        </p:txBody>
      </p:sp>
      <p:graphicFrame>
        <p:nvGraphicFramePr>
          <p:cNvPr id="8" name="Object 7" descr="P sub 1 over P sub t = n sub 1 R T over V, over n sub t R T over V, = n sub 1 over n sub t"/>
          <p:cNvGraphicFramePr>
            <a:graphicFrameLocks noChangeAspect="1"/>
          </p:cNvGraphicFramePr>
          <p:nvPr>
            <p:extLst>
              <p:ext uri="{D42A27DB-BD31-4B8C-83A1-F6EECF244321}">
                <p14:modId xmlns:p14="http://schemas.microsoft.com/office/powerpoint/2010/main" val="1438341835"/>
              </p:ext>
            </p:extLst>
          </p:nvPr>
        </p:nvGraphicFramePr>
        <p:xfrm>
          <a:off x="3161221" y="2590800"/>
          <a:ext cx="2309648" cy="1649748"/>
        </p:xfrm>
        <a:graphic>
          <a:graphicData uri="http://schemas.openxmlformats.org/presentationml/2006/ole">
            <mc:AlternateContent xmlns:mc="http://schemas.openxmlformats.org/markup-compatibility/2006">
              <mc:Choice xmlns:v="urn:schemas-microsoft-com:vml" Requires="v">
                <p:oleObj spid="_x0000_s25699" name="Equation" r:id="rId3" imgW="1066680" imgH="761760" progId="Equation.DSMT4">
                  <p:embed/>
                </p:oleObj>
              </mc:Choice>
              <mc:Fallback>
                <p:oleObj name="Equation" r:id="rId3" imgW="1066680" imgH="761760" progId="Equation.DSMT4">
                  <p:embed/>
                  <p:pic>
                    <p:nvPicPr>
                      <p:cNvPr id="0" name=""/>
                      <p:cNvPicPr/>
                      <p:nvPr/>
                    </p:nvPicPr>
                    <p:blipFill>
                      <a:blip r:embed="rId4"/>
                      <a:stretch>
                        <a:fillRect/>
                      </a:stretch>
                    </p:blipFill>
                    <p:spPr>
                      <a:xfrm>
                        <a:off x="3161221" y="2590800"/>
                        <a:ext cx="2309648" cy="1649748"/>
                      </a:xfrm>
                      <a:prstGeom prst="rect">
                        <a:avLst/>
                      </a:prstGeom>
                    </p:spPr>
                  </p:pic>
                </p:oleObj>
              </mc:Fallback>
            </mc:AlternateContent>
          </a:graphicData>
        </a:graphic>
      </p:graphicFrame>
      <p:sp>
        <p:nvSpPr>
          <p:cNvPr id="4" name="Content Placeholder 3"/>
          <p:cNvSpPr>
            <a:spLocks noGrp="1"/>
          </p:cNvSpPr>
          <p:nvPr>
            <p:ph idx="13"/>
          </p:nvPr>
        </p:nvSpPr>
        <p:spPr>
          <a:xfrm>
            <a:off x="457200" y="4343400"/>
            <a:ext cx="8229600" cy="838200"/>
          </a:xfrm>
        </p:spPr>
        <p:txBody>
          <a:bodyPr/>
          <a:lstStyle/>
          <a:p>
            <a:r>
              <a:rPr lang="en-US" sz="2600" dirty="0"/>
              <a:t>That ratio of moles of a substance to total moles is called the </a:t>
            </a:r>
            <a:r>
              <a:rPr lang="en-US" sz="2600" b="1" dirty="0"/>
              <a:t>mole fraction</a:t>
            </a:r>
            <a:r>
              <a:rPr lang="en-US" sz="2600" dirty="0" smtClean="0"/>
              <a:t>, </a:t>
            </a:r>
            <a:endParaRPr lang="en-US" sz="2600" i="1" dirty="0">
              <a:cs typeface="Times New Roman"/>
            </a:endParaRPr>
          </a:p>
        </p:txBody>
      </p:sp>
      <p:graphicFrame>
        <p:nvGraphicFramePr>
          <p:cNvPr id="5" name="Object 4" descr="Chi."/>
          <p:cNvGraphicFramePr>
            <a:graphicFrameLocks noChangeAspect="1"/>
          </p:cNvGraphicFramePr>
          <p:nvPr>
            <p:extLst>
              <p:ext uri="{D42A27DB-BD31-4B8C-83A1-F6EECF244321}">
                <p14:modId xmlns:p14="http://schemas.microsoft.com/office/powerpoint/2010/main" val="3654295244"/>
              </p:ext>
            </p:extLst>
          </p:nvPr>
        </p:nvGraphicFramePr>
        <p:xfrm>
          <a:off x="4383037" y="4781431"/>
          <a:ext cx="419965" cy="389659"/>
        </p:xfrm>
        <a:graphic>
          <a:graphicData uri="http://schemas.openxmlformats.org/presentationml/2006/ole">
            <mc:AlternateContent xmlns:mc="http://schemas.openxmlformats.org/markup-compatibility/2006">
              <mc:Choice xmlns:v="urn:schemas-microsoft-com:vml" Requires="v">
                <p:oleObj spid="_x0000_s25700" name="Equation" r:id="rId5" imgW="177480" imgH="164880" progId="Equation.DSMT4">
                  <p:embed/>
                </p:oleObj>
              </mc:Choice>
              <mc:Fallback>
                <p:oleObj name="Equation" r:id="rId5" imgW="177480" imgH="164880" progId="Equation.DSMT4">
                  <p:embed/>
                  <p:pic>
                    <p:nvPicPr>
                      <p:cNvPr id="0" name=""/>
                      <p:cNvPicPr/>
                      <p:nvPr/>
                    </p:nvPicPr>
                    <p:blipFill>
                      <a:blip r:embed="rId6"/>
                      <a:stretch>
                        <a:fillRect/>
                      </a:stretch>
                    </p:blipFill>
                    <p:spPr>
                      <a:xfrm>
                        <a:off x="4383037" y="4781431"/>
                        <a:ext cx="419965" cy="389659"/>
                      </a:xfrm>
                      <a:prstGeom prst="rect">
                        <a:avLst/>
                      </a:prstGeom>
                    </p:spPr>
                  </p:pic>
                </p:oleObj>
              </mc:Fallback>
            </mc:AlternateContent>
          </a:graphicData>
        </a:graphic>
      </p:graphicFrame>
      <p:graphicFrame>
        <p:nvGraphicFramePr>
          <p:cNvPr id="9" name="Object 8" descr="Chi sub 1 = moles of compound 1 over total moles = n sub 1 over n sub t"/>
          <p:cNvGraphicFramePr>
            <a:graphicFrameLocks noChangeAspect="1"/>
          </p:cNvGraphicFramePr>
          <p:nvPr>
            <p:extLst>
              <p:ext uri="{D42A27DB-BD31-4B8C-83A1-F6EECF244321}">
                <p14:modId xmlns:p14="http://schemas.microsoft.com/office/powerpoint/2010/main" val="801631216"/>
              </p:ext>
            </p:extLst>
          </p:nvPr>
        </p:nvGraphicFramePr>
        <p:xfrm>
          <a:off x="2355850" y="5359400"/>
          <a:ext cx="4370388" cy="911225"/>
        </p:xfrm>
        <a:graphic>
          <a:graphicData uri="http://schemas.openxmlformats.org/presentationml/2006/ole">
            <mc:AlternateContent xmlns:mc="http://schemas.openxmlformats.org/markup-compatibility/2006">
              <mc:Choice xmlns:v="urn:schemas-microsoft-com:vml" Requires="v">
                <p:oleObj spid="_x0000_s25701" name="Equation" r:id="rId7" imgW="2133360" imgH="444240" progId="Equation.DSMT4">
                  <p:embed/>
                </p:oleObj>
              </mc:Choice>
              <mc:Fallback>
                <p:oleObj name="Equation" r:id="rId7" imgW="2133360" imgH="444240" progId="Equation.DSMT4">
                  <p:embed/>
                  <p:pic>
                    <p:nvPicPr>
                      <p:cNvPr id="0" name=""/>
                      <p:cNvPicPr/>
                      <p:nvPr/>
                    </p:nvPicPr>
                    <p:blipFill>
                      <a:blip r:embed="rId8"/>
                      <a:stretch>
                        <a:fillRect/>
                      </a:stretch>
                    </p:blipFill>
                    <p:spPr>
                      <a:xfrm>
                        <a:off x="2355850" y="5359400"/>
                        <a:ext cx="4370388" cy="911225"/>
                      </a:xfrm>
                      <a:prstGeom prst="rect">
                        <a:avLst/>
                      </a:prstGeom>
                    </p:spPr>
                  </p:pic>
                </p:oleObj>
              </mc:Fallback>
            </mc:AlternateContent>
          </a:graphicData>
        </a:graphic>
      </p:graphicFrame>
    </p:spTree>
    <p:extLst>
      <p:ext uri="{BB962C8B-B14F-4D97-AF65-F5344CB8AC3E}">
        <p14:creationId xmlns:p14="http://schemas.microsoft.com/office/powerpoint/2010/main" val="134588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Pressure and Mole Fraction</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381000"/>
          </a:xfrm>
        </p:spPr>
        <p:txBody>
          <a:bodyPr/>
          <a:lstStyle/>
          <a:p>
            <a:r>
              <a:rPr lang="en-US" altLang="en-US" sz="2600" dirty="0"/>
              <a:t>The end result </a:t>
            </a:r>
            <a:r>
              <a:rPr lang="en-US" altLang="en-US" sz="2600" dirty="0" smtClean="0"/>
              <a:t>is</a:t>
            </a:r>
            <a:endParaRPr lang="en-US" altLang="en-US" sz="2600" dirty="0"/>
          </a:p>
        </p:txBody>
      </p:sp>
      <p:graphicFrame>
        <p:nvGraphicFramePr>
          <p:cNvPr id="6" name="Object 5" descr="P sub 1 = n sub 1 over n sub t, times P sub t = chi sub 1 times P sub t"/>
          <p:cNvGraphicFramePr>
            <a:graphicFrameLocks noChangeAspect="1"/>
          </p:cNvGraphicFramePr>
          <p:nvPr>
            <p:extLst>
              <p:ext uri="{D42A27DB-BD31-4B8C-83A1-F6EECF244321}">
                <p14:modId xmlns:p14="http://schemas.microsoft.com/office/powerpoint/2010/main" val="3879323042"/>
              </p:ext>
            </p:extLst>
          </p:nvPr>
        </p:nvGraphicFramePr>
        <p:xfrm>
          <a:off x="3251656" y="2242103"/>
          <a:ext cx="2640689" cy="1034497"/>
        </p:xfrm>
        <a:graphic>
          <a:graphicData uri="http://schemas.openxmlformats.org/presentationml/2006/ole">
            <mc:AlternateContent xmlns:mc="http://schemas.openxmlformats.org/markup-compatibility/2006">
              <mc:Choice xmlns:v="urn:schemas-microsoft-com:vml" Requires="v">
                <p:oleObj spid="_x0000_s26669" name="Equation" r:id="rId4" imgW="1231560" imgH="482400" progId="Equation.DSMT4">
                  <p:embed/>
                </p:oleObj>
              </mc:Choice>
              <mc:Fallback>
                <p:oleObj name="Equation" r:id="rId4" imgW="1231560" imgH="482400" progId="Equation.DSMT4">
                  <p:embed/>
                  <p:pic>
                    <p:nvPicPr>
                      <p:cNvPr id="0" name=""/>
                      <p:cNvPicPr/>
                      <p:nvPr/>
                    </p:nvPicPr>
                    <p:blipFill>
                      <a:blip r:embed="rId5"/>
                      <a:stretch>
                        <a:fillRect/>
                      </a:stretch>
                    </p:blipFill>
                    <p:spPr>
                      <a:xfrm>
                        <a:off x="3251656" y="2242103"/>
                        <a:ext cx="2640689" cy="1034497"/>
                      </a:xfrm>
                      <a:prstGeom prst="rect">
                        <a:avLst/>
                      </a:prstGeom>
                    </p:spPr>
                  </p:pic>
                </p:oleObj>
              </mc:Fallback>
            </mc:AlternateContent>
          </a:graphicData>
        </a:graphic>
      </p:graphicFrame>
    </p:spTree>
    <p:extLst>
      <p:ext uri="{BB962C8B-B14F-4D97-AF65-F5344CB8AC3E}">
        <p14:creationId xmlns:p14="http://schemas.microsoft.com/office/powerpoint/2010/main" val="31424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Kinetic-Molecular Theory</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4724400" cy="3810000"/>
          </a:xfrm>
        </p:spPr>
        <p:txBody>
          <a:bodyPr/>
          <a:lstStyle/>
          <a:p>
            <a:r>
              <a:rPr lang="en-US" altLang="en-US" sz="2600" b="1" dirty="0">
                <a:cs typeface="Arial" charset="0"/>
              </a:rPr>
              <a:t>Laws</a:t>
            </a:r>
            <a:r>
              <a:rPr lang="en-US" altLang="en-US" sz="2600" dirty="0"/>
              <a:t> tell us </a:t>
            </a:r>
            <a:r>
              <a:rPr lang="en-US" altLang="en-US" sz="2600" b="1" dirty="0"/>
              <a:t>what</a:t>
            </a:r>
            <a:r>
              <a:rPr lang="en-US" altLang="en-US" sz="2600" dirty="0"/>
              <a:t> happens in nature. Each of the gas laws we have discussed tells us what is observed under certain conditions.</a:t>
            </a:r>
          </a:p>
          <a:p>
            <a:r>
              <a:rPr lang="en-US" altLang="en-US" sz="2600" b="1" dirty="0"/>
              <a:t>Why</a:t>
            </a:r>
            <a:r>
              <a:rPr lang="en-US" altLang="en-US" sz="2600" dirty="0"/>
              <a:t> are these laws observed? We will discuss a </a:t>
            </a:r>
            <a:r>
              <a:rPr lang="en-US" altLang="en-US" sz="2600" b="1" dirty="0"/>
              <a:t>theory</a:t>
            </a:r>
            <a:r>
              <a:rPr lang="en-US" altLang="en-US" sz="2600" i="1" dirty="0"/>
              <a:t> </a:t>
            </a:r>
            <a:r>
              <a:rPr lang="en-US" altLang="en-US" sz="2600" dirty="0"/>
              <a:t>to explain our observations</a:t>
            </a:r>
            <a:r>
              <a:rPr lang="en-US" altLang="en-US" sz="2600" dirty="0" smtClean="0"/>
              <a:t>.</a:t>
            </a:r>
            <a:endParaRPr lang="en-US" altLang="en-US" sz="2600" dirty="0"/>
          </a:p>
        </p:txBody>
      </p:sp>
      <p:pic>
        <p:nvPicPr>
          <p:cNvPr id="5" name="Picture 2" descr="A diagram shows gas molecules in motion inside a container. Pressure inside the container comes from collisions of gas molecules with container wa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676400"/>
            <a:ext cx="2802324" cy="42442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910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altLang="en-US" dirty="0">
                <a:latin typeface="Times New Roman" panose="02020603050405020304" pitchFamily="18" charset="0"/>
                <a:ea typeface="ＭＳ Ｐゴシック" charset="0"/>
              </a:rPr>
              <a:t>Main Tenets of Kinetic-Molecular Theory </a:t>
            </a:r>
            <a:r>
              <a:rPr lang="en-US" altLang="en-US" sz="2000" b="0" dirty="0">
                <a:latin typeface="Times New Roman" panose="02020603050405020304" pitchFamily="18" charset="0"/>
                <a:ea typeface="ＭＳ Ｐゴシック" charset="0"/>
              </a:rPr>
              <a:t>(1 of 2)</a:t>
            </a:r>
            <a:endParaRPr lang="en-IN" sz="2000" b="0"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3200400"/>
          </a:xfrm>
        </p:spPr>
        <p:txBody>
          <a:bodyPr/>
          <a:lstStyle/>
          <a:p>
            <a:pPr marL="457200" indent="-457200">
              <a:buFontTx/>
              <a:buAutoNum type="arabicParenR"/>
            </a:pPr>
            <a:r>
              <a:rPr lang="en-US" altLang="en-US" sz="2600" dirty="0"/>
              <a:t>Gases consist of large numbers of molecules that are in continuous, random motion.</a:t>
            </a:r>
          </a:p>
          <a:p>
            <a:pPr marL="457200" indent="-457200">
              <a:buFontTx/>
              <a:buAutoNum type="arabicParenR"/>
            </a:pPr>
            <a:r>
              <a:rPr lang="en-US" altLang="en-US" sz="2600" dirty="0"/>
              <a:t>The combined volume of all the molecules of the gas is negligible relative to the total volume in which the gas is contained.</a:t>
            </a:r>
          </a:p>
          <a:p>
            <a:pPr marL="457200" indent="-457200">
              <a:buFontTx/>
              <a:buAutoNum type="arabicParenR"/>
            </a:pPr>
            <a:r>
              <a:rPr lang="en-US" altLang="en-US" sz="2600" dirty="0"/>
              <a:t>Attractive and repulsive forces between gas molecules are negligible</a:t>
            </a:r>
            <a:r>
              <a:rPr lang="en-US" altLang="en-US" sz="2600" dirty="0" smtClean="0"/>
              <a:t>.</a:t>
            </a:r>
            <a:endParaRPr lang="en-US" altLang="en-US" sz="2600" dirty="0"/>
          </a:p>
        </p:txBody>
      </p:sp>
    </p:spTree>
    <p:extLst>
      <p:ext uri="{BB962C8B-B14F-4D97-AF65-F5344CB8AC3E}">
        <p14:creationId xmlns:p14="http://schemas.microsoft.com/office/powerpoint/2010/main" val="390852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altLang="en-US" dirty="0">
                <a:latin typeface="Times New Roman" panose="02020603050405020304" pitchFamily="18" charset="0"/>
                <a:ea typeface="ＭＳ Ｐゴシック" charset="0"/>
              </a:rPr>
              <a:t>Main Tenets of Kinetic-Molecular Theory </a:t>
            </a:r>
            <a:r>
              <a:rPr lang="en-US" altLang="en-US" sz="2000" b="0" dirty="0">
                <a:latin typeface="Times New Roman" panose="02020603050405020304" pitchFamily="18" charset="0"/>
                <a:ea typeface="ＭＳ Ｐゴシック" charset="0"/>
              </a:rPr>
              <a:t>(2 of 2)</a:t>
            </a:r>
            <a:endParaRPr lang="en-IN" sz="2000" b="0"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2667000"/>
          </a:xfrm>
        </p:spPr>
        <p:txBody>
          <a:bodyPr/>
          <a:lstStyle/>
          <a:p>
            <a:pPr marL="457200" indent="-457200">
              <a:buFontTx/>
              <a:buAutoNum type="arabicParenR" startAt="4"/>
            </a:pPr>
            <a:r>
              <a:rPr lang="en-US" altLang="en-US" sz="2600" dirty="0"/>
              <a:t>Energy can be transferred between molecules during collisions, but the </a:t>
            </a:r>
            <a:r>
              <a:rPr lang="en-US" altLang="en-US" sz="2600" b="1" dirty="0"/>
              <a:t>average</a:t>
            </a:r>
            <a:r>
              <a:rPr lang="en-US" altLang="en-US" sz="2600" dirty="0"/>
              <a:t> kinetic energy of the molecules does not change with time, as long as the temperature of the gas remains constant.</a:t>
            </a:r>
          </a:p>
          <a:p>
            <a:pPr marL="457200" indent="-457200">
              <a:buFontTx/>
              <a:buAutoNum type="arabicParenR" startAt="4"/>
            </a:pPr>
            <a:r>
              <a:rPr lang="en-US" altLang="en-US" sz="2600" dirty="0"/>
              <a:t>The average kinetic energy of the molecules is proportional to the absolute temperature</a:t>
            </a:r>
            <a:r>
              <a:rPr lang="en-US" altLang="en-US" sz="2600" dirty="0" smtClean="0"/>
              <a:t>.</a:t>
            </a:r>
            <a:endParaRPr lang="en-US" altLang="en-US" sz="2600" dirty="0"/>
          </a:p>
        </p:txBody>
      </p:sp>
    </p:spTree>
    <p:extLst>
      <p:ext uri="{BB962C8B-B14F-4D97-AF65-F5344CB8AC3E}">
        <p14:creationId xmlns:p14="http://schemas.microsoft.com/office/powerpoint/2010/main" val="34798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How Fast Do Gas Molecules Move?</a:t>
            </a:r>
            <a:endParaRPr lang="en-IN" dirty="0">
              <a:latin typeface="Times New Roman" panose="02020603050405020304" pitchFamily="18" charset="0"/>
              <a:ea typeface="ＭＳ Ｐゴシック" charset="0"/>
            </a:endParaRPr>
          </a:p>
        </p:txBody>
      </p:sp>
      <p:pic>
        <p:nvPicPr>
          <p:cNvPr id="5" name="Picture 2" descr="Part Ay. A graph showing that molecular speed is higher at 100 degrees Celsius than at 0 degrees Celsius and Part b. A graph showing average, most probable, and mean square speed of molecules. The graph has molecular speed in meters per second on the x-axis, ranging from 0 to 5 times 10 squared to 10 times 10 squared. Fraction of molecules is on the y-axis, which is unscaled. Two hump-shaped curves are plotted: one for 0 degrees Celsius and one for 100 degrees Celsius. The peak for 100 degrees Celsius is broader, lower, and to the right of the peak for 100 degrees Celsius and declines more slowly. At 0 degrees Celsius, fewer than half the molecules move at speeds greater than 500 meters per second. At 100 degrees Celsius, more than half the molecules move at speeds greater than 500 meters per second. Part b. A second graph with the same axes as in part ay shows most probable, average, and root mean square speeds of gas molecules for the 0 degrees Celsius curve. The peak of the curve is most probable, or u sub m p, which equals the speed exhibited by the largest number of molecules. Just to the right of the peak on the curve is u sub ay v, which is the average, mean, speed of all molecules. Just to the right of u sub ay v is u sub m ay, which is the speed of a molecule whose kinetic energy is equal to the average, mean, kinetic energy of all the molecu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870" y="1454179"/>
            <a:ext cx="5105400" cy="21367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3648075"/>
            <a:ext cx="8229600" cy="2743200"/>
          </a:xfrm>
        </p:spPr>
        <p:txBody>
          <a:bodyPr/>
          <a:lstStyle/>
          <a:p>
            <a:pPr>
              <a:spcBef>
                <a:spcPts val="1000"/>
              </a:spcBef>
            </a:pPr>
            <a:r>
              <a:rPr lang="en-US" altLang="en-US" sz="2000" dirty="0" smtClean="0"/>
              <a:t>Temperature </a:t>
            </a:r>
            <a:r>
              <a:rPr lang="en-US" altLang="en-US" sz="2000" dirty="0"/>
              <a:t>is related to the </a:t>
            </a:r>
            <a:r>
              <a:rPr lang="en-US" altLang="en-US" sz="2000" b="1" dirty="0"/>
              <a:t>average</a:t>
            </a:r>
            <a:r>
              <a:rPr lang="en-US" altLang="en-US" sz="2000" dirty="0"/>
              <a:t> kinetic.</a:t>
            </a:r>
          </a:p>
          <a:p>
            <a:pPr>
              <a:spcBef>
                <a:spcPts val="1000"/>
              </a:spcBef>
            </a:pPr>
            <a:r>
              <a:rPr lang="en-US" altLang="en-US" sz="2000" dirty="0"/>
              <a:t>Individual molecules can have different speeds.</a:t>
            </a:r>
          </a:p>
          <a:p>
            <a:pPr>
              <a:spcBef>
                <a:spcPts val="1000"/>
              </a:spcBef>
            </a:pPr>
            <a:r>
              <a:rPr lang="en-US" altLang="en-US" sz="2000" dirty="0"/>
              <a:t>The figure shows three different speeds:</a:t>
            </a:r>
          </a:p>
          <a:p>
            <a:pPr marL="740664" indent="-283464">
              <a:spcBef>
                <a:spcPts val="600"/>
              </a:spcBef>
              <a:buClr>
                <a:schemeClr val="bg2"/>
              </a:buClr>
              <a:buFont typeface="Arial" pitchFamily="34" charset="0"/>
              <a:buChar char="–"/>
            </a:pPr>
            <a:r>
              <a:rPr lang="en-US" altLang="en-US" sz="2000" b="1" i="1" dirty="0"/>
              <a:t>u</a:t>
            </a:r>
            <a:r>
              <a:rPr lang="en-US" altLang="en-US" sz="2000" b="1" baseline="-25000" dirty="0"/>
              <a:t>mp</a:t>
            </a:r>
            <a:r>
              <a:rPr lang="en-US" altLang="en-US" sz="2000" dirty="0"/>
              <a:t> is the most probable. </a:t>
            </a:r>
          </a:p>
          <a:p>
            <a:pPr marL="740664" indent="-283464">
              <a:spcBef>
                <a:spcPts val="600"/>
              </a:spcBef>
              <a:buClr>
                <a:schemeClr val="bg2"/>
              </a:buClr>
              <a:buFont typeface="Arial" pitchFamily="34" charset="0"/>
              <a:buChar char="–"/>
            </a:pPr>
            <a:r>
              <a:rPr lang="en-US" altLang="en-US" sz="2000" b="1" i="1" dirty="0"/>
              <a:t>u</a:t>
            </a:r>
            <a:r>
              <a:rPr lang="en-US" altLang="en-US" sz="2000" b="1" baseline="-25000" dirty="0"/>
              <a:t>av</a:t>
            </a:r>
            <a:r>
              <a:rPr lang="en-US" altLang="en-US" sz="2000" dirty="0"/>
              <a:t> is the average speed of the molecules.</a:t>
            </a:r>
          </a:p>
          <a:p>
            <a:pPr marL="740664" indent="-283464">
              <a:spcBef>
                <a:spcPts val="600"/>
              </a:spcBef>
              <a:buClr>
                <a:schemeClr val="bg2"/>
              </a:buClr>
              <a:buFont typeface="Arial" pitchFamily="34" charset="0"/>
              <a:buChar char="–"/>
            </a:pPr>
            <a:r>
              <a:rPr lang="en-US" altLang="en-US" sz="2000" b="1" i="1" dirty="0"/>
              <a:t>u</a:t>
            </a:r>
            <a:r>
              <a:rPr lang="en-US" altLang="en-US" sz="2000" b="1" baseline="-25000" dirty="0"/>
              <a:t>rms</a:t>
            </a:r>
            <a:r>
              <a:rPr lang="en-US" altLang="en-US" sz="2000" dirty="0"/>
              <a:t>, the root-mean-square speed, is the one associated with their average kinetic energy</a:t>
            </a:r>
            <a:r>
              <a:rPr lang="en-US" altLang="en-US" sz="2000" dirty="0" smtClean="0"/>
              <a:t>.</a:t>
            </a:r>
            <a:endParaRPr lang="en-US" altLang="en-US" sz="2000" dirty="0"/>
          </a:p>
        </p:txBody>
      </p:sp>
    </p:spTree>
    <p:extLst>
      <p:ext uri="{BB962C8B-B14F-4D97-AF65-F5344CB8AC3E}">
        <p14:creationId xmlns:p14="http://schemas.microsoft.com/office/powerpoint/2010/main" val="298560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latin typeface="Times New Roman" panose="02020603050405020304" pitchFamily="18" charset="0"/>
                <a:ea typeface="ＭＳ Ｐゴシック" charset="0"/>
              </a:rPr>
              <a:t>u</a:t>
            </a:r>
            <a:r>
              <a:rPr lang="en-US" altLang="en-US" i="1" baseline="-25000" dirty="0">
                <a:latin typeface="Times New Roman" panose="02020603050405020304" pitchFamily="18" charset="0"/>
                <a:ea typeface="ＭＳ Ｐゴシック" charset="0"/>
              </a:rPr>
              <a:t>rms</a:t>
            </a:r>
            <a:r>
              <a:rPr lang="en-US" altLang="en-US" dirty="0">
                <a:latin typeface="Times New Roman" panose="02020603050405020304" pitchFamily="18" charset="0"/>
                <a:ea typeface="ＭＳ Ｐゴシック" charset="0"/>
              </a:rPr>
              <a:t> and Molecular Mass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777452"/>
          </a:xfrm>
        </p:spPr>
        <p:txBody>
          <a:bodyPr/>
          <a:lstStyle/>
          <a:p>
            <a:r>
              <a:rPr lang="en-US" altLang="en-US" sz="2600" dirty="0"/>
              <a:t>At any given temperature, the average kinetic energy of molecules is the same</a:t>
            </a:r>
            <a:r>
              <a:rPr lang="en-US" altLang="en-US" sz="2600" dirty="0" smtClean="0"/>
              <a:t>.</a:t>
            </a:r>
            <a:endParaRPr lang="en-US" altLang="en-US" sz="2600" dirty="0"/>
          </a:p>
        </p:txBody>
      </p:sp>
      <p:sp>
        <p:nvSpPr>
          <p:cNvPr id="5" name="Content Placeholder 4"/>
          <p:cNvSpPr>
            <a:spLocks noGrp="1"/>
          </p:cNvSpPr>
          <p:nvPr>
            <p:ph idx="13"/>
          </p:nvPr>
        </p:nvSpPr>
        <p:spPr>
          <a:xfrm>
            <a:off x="457200" y="2591060"/>
            <a:ext cx="762000" cy="433387"/>
          </a:xfrm>
        </p:spPr>
        <p:txBody>
          <a:bodyPr/>
          <a:lstStyle/>
          <a:p>
            <a:r>
              <a:rPr lang="en-US" altLang="en-US" sz="2600" dirty="0" smtClean="0"/>
              <a:t>So,</a:t>
            </a:r>
            <a:endParaRPr lang="en-US" altLang="en-US" sz="2600" dirty="0"/>
          </a:p>
        </p:txBody>
      </p:sp>
      <p:graphicFrame>
        <p:nvGraphicFramePr>
          <p:cNvPr id="9" name="Object 8" descr="One-half m times, u sub r m s, squared"/>
          <p:cNvGraphicFramePr>
            <a:graphicFrameLocks noChangeAspect="1"/>
          </p:cNvGraphicFramePr>
          <p:nvPr>
            <p:extLst>
              <p:ext uri="{D42A27DB-BD31-4B8C-83A1-F6EECF244321}">
                <p14:modId xmlns:p14="http://schemas.microsoft.com/office/powerpoint/2010/main" val="2707980707"/>
              </p:ext>
            </p:extLst>
          </p:nvPr>
        </p:nvGraphicFramePr>
        <p:xfrm>
          <a:off x="1277181" y="2400300"/>
          <a:ext cx="1551744" cy="843933"/>
        </p:xfrm>
        <a:graphic>
          <a:graphicData uri="http://schemas.openxmlformats.org/presentationml/2006/ole">
            <mc:AlternateContent xmlns:mc="http://schemas.openxmlformats.org/markup-compatibility/2006">
              <mc:Choice xmlns:v="urn:schemas-microsoft-com:vml" Requires="v">
                <p:oleObj spid="_x0000_s29776" name="Equation" r:id="rId3" imgW="723600" imgH="393480" progId="Equation.DSMT4">
                  <p:embed/>
                </p:oleObj>
              </mc:Choice>
              <mc:Fallback>
                <p:oleObj name="Equation" r:id="rId3" imgW="723600" imgH="393480" progId="Equation.DSMT4">
                  <p:embed/>
                  <p:pic>
                    <p:nvPicPr>
                      <p:cNvPr id="0" name=""/>
                      <p:cNvPicPr/>
                      <p:nvPr/>
                    </p:nvPicPr>
                    <p:blipFill>
                      <a:blip r:embed="rId4"/>
                      <a:stretch>
                        <a:fillRect/>
                      </a:stretch>
                    </p:blipFill>
                    <p:spPr>
                      <a:xfrm>
                        <a:off x="1277181" y="2400300"/>
                        <a:ext cx="1551744" cy="843933"/>
                      </a:xfrm>
                      <a:prstGeom prst="rect">
                        <a:avLst/>
                      </a:prstGeom>
                    </p:spPr>
                  </p:pic>
                </p:oleObj>
              </mc:Fallback>
            </mc:AlternateContent>
          </a:graphicData>
        </a:graphic>
      </p:graphicFrame>
      <p:sp>
        <p:nvSpPr>
          <p:cNvPr id="6" name="Content Placeholder 5"/>
          <p:cNvSpPr>
            <a:spLocks noGrp="1"/>
          </p:cNvSpPr>
          <p:nvPr>
            <p:ph idx="14"/>
          </p:nvPr>
        </p:nvSpPr>
        <p:spPr>
          <a:xfrm>
            <a:off x="2857500" y="2596724"/>
            <a:ext cx="5581650" cy="407775"/>
          </a:xfrm>
        </p:spPr>
        <p:txBody>
          <a:bodyPr/>
          <a:lstStyle/>
          <a:p>
            <a:pPr marL="0" indent="0">
              <a:buNone/>
            </a:pPr>
            <a:r>
              <a:rPr lang="en-US" altLang="en-US" sz="2600" dirty="0" smtClean="0">
                <a:cs typeface="Arial" charset="0"/>
              </a:rPr>
              <a:t>is </a:t>
            </a:r>
            <a:r>
              <a:rPr lang="en-US" altLang="en-US" sz="2600" dirty="0">
                <a:cs typeface="Arial" charset="0"/>
              </a:rPr>
              <a:t>the same for two gases at the </a:t>
            </a:r>
            <a:r>
              <a:rPr lang="en-US" altLang="en-US" sz="2600" dirty="0" smtClean="0">
                <a:cs typeface="Arial" charset="0"/>
              </a:rPr>
              <a:t>same</a:t>
            </a:r>
            <a:endParaRPr lang="en-US" altLang="en-US" sz="2600" dirty="0"/>
          </a:p>
        </p:txBody>
      </p:sp>
      <p:sp>
        <p:nvSpPr>
          <p:cNvPr id="7" name="Content Placeholder 6"/>
          <p:cNvSpPr>
            <a:spLocks noGrp="1"/>
          </p:cNvSpPr>
          <p:nvPr>
            <p:ph sz="quarter" idx="15"/>
          </p:nvPr>
        </p:nvSpPr>
        <p:spPr>
          <a:xfrm>
            <a:off x="457200" y="3251460"/>
            <a:ext cx="2133600" cy="397125"/>
          </a:xfrm>
        </p:spPr>
        <p:txBody>
          <a:bodyPr/>
          <a:lstStyle/>
          <a:p>
            <a:pPr marL="255600" indent="0">
              <a:buNone/>
            </a:pPr>
            <a:r>
              <a:rPr lang="en-US" altLang="en-US" sz="2600" dirty="0">
                <a:cs typeface="Arial" charset="0"/>
              </a:rPr>
              <a:t>temperature</a:t>
            </a:r>
            <a:r>
              <a:rPr lang="en-US" altLang="en-US" sz="2600" dirty="0" smtClean="0">
                <a:cs typeface="Arial" charset="0"/>
              </a:rPr>
              <a:t>.</a:t>
            </a:r>
            <a:endParaRPr lang="en-US" altLang="en-US" sz="2600" dirty="0">
              <a:cs typeface="Arial" charset="0"/>
            </a:endParaRPr>
          </a:p>
        </p:txBody>
      </p:sp>
      <p:sp>
        <p:nvSpPr>
          <p:cNvPr id="8" name="Content Placeholder 7"/>
          <p:cNvSpPr>
            <a:spLocks noGrp="1"/>
          </p:cNvSpPr>
          <p:nvPr>
            <p:ph sz="quarter" idx="16"/>
          </p:nvPr>
        </p:nvSpPr>
        <p:spPr>
          <a:xfrm>
            <a:off x="457200" y="3790950"/>
            <a:ext cx="8229600" cy="762000"/>
          </a:xfrm>
        </p:spPr>
        <p:txBody>
          <a:bodyPr/>
          <a:lstStyle/>
          <a:p>
            <a:r>
              <a:rPr lang="en-US" altLang="en-US" sz="2600" dirty="0">
                <a:cs typeface="Arial" charset="0"/>
              </a:rPr>
              <a:t>If a gas has a low mass, its speed will be greater than for a heavier molecule</a:t>
            </a:r>
            <a:r>
              <a:rPr lang="en-US" altLang="en-US" sz="2600" dirty="0" smtClean="0">
                <a:cs typeface="Arial" charset="0"/>
              </a:rPr>
              <a:t>.</a:t>
            </a:r>
            <a:endParaRPr lang="en-US" altLang="en-US" sz="2600" dirty="0"/>
          </a:p>
        </p:txBody>
      </p:sp>
      <p:graphicFrame>
        <p:nvGraphicFramePr>
          <p:cNvPr id="12" name="Object 11" descr="U sub r m s = square root of, 3 R T over M"/>
          <p:cNvGraphicFramePr>
            <a:graphicFrameLocks noChangeAspect="1"/>
          </p:cNvGraphicFramePr>
          <p:nvPr>
            <p:extLst>
              <p:ext uri="{D42A27DB-BD31-4B8C-83A1-F6EECF244321}">
                <p14:modId xmlns:p14="http://schemas.microsoft.com/office/powerpoint/2010/main" val="2842088184"/>
              </p:ext>
            </p:extLst>
          </p:nvPr>
        </p:nvGraphicFramePr>
        <p:xfrm>
          <a:off x="1100227" y="5013421"/>
          <a:ext cx="1905651" cy="952826"/>
        </p:xfrm>
        <a:graphic>
          <a:graphicData uri="http://schemas.openxmlformats.org/presentationml/2006/ole">
            <mc:AlternateContent xmlns:mc="http://schemas.openxmlformats.org/markup-compatibility/2006">
              <mc:Choice xmlns:v="urn:schemas-microsoft-com:vml" Requires="v">
                <p:oleObj spid="_x0000_s29777" name="Equation" r:id="rId5" imgW="888840" imgH="444240" progId="Equation.DSMT4">
                  <p:embed/>
                </p:oleObj>
              </mc:Choice>
              <mc:Fallback>
                <p:oleObj name="Equation" r:id="rId5" imgW="888840" imgH="444240" progId="Equation.DSMT4">
                  <p:embed/>
                  <p:pic>
                    <p:nvPicPr>
                      <p:cNvPr id="0" name=""/>
                      <p:cNvPicPr/>
                      <p:nvPr/>
                    </p:nvPicPr>
                    <p:blipFill>
                      <a:blip r:embed="rId6"/>
                      <a:stretch>
                        <a:fillRect/>
                      </a:stretch>
                    </p:blipFill>
                    <p:spPr>
                      <a:xfrm>
                        <a:off x="1100227" y="5013421"/>
                        <a:ext cx="1905651" cy="952826"/>
                      </a:xfrm>
                      <a:prstGeom prst="rect">
                        <a:avLst/>
                      </a:prstGeom>
                    </p:spPr>
                  </p:pic>
                </p:oleObj>
              </mc:Fallback>
            </mc:AlternateContent>
          </a:graphicData>
        </a:graphic>
      </p:graphicFrame>
      <p:pic>
        <p:nvPicPr>
          <p:cNvPr id="11" name="Picture 2" descr="A graph shows fraction of molecules versus molecular speed for 5 gases. The graph has molecular speed in meters per second on the x-axis, ranging from 5 times 10 squared to 35 times 10 squared. The y-axis is fraction of molecules, unscaled. Curves are plotted for O 2, N 2, H 2 O, H e and H 2. The curve for O 2 rises sharply to a steep peak, the highest of any gas, at about 3 times 10 squared, before decreasing to near zero by 10 times 10 squared. The curve for N 2 is similar to O 2, but rises to a lower peak and is shifted very slightly right. The curve for H 2 O is broader, lower, and again shifted slightly right. The curve for He is much lower and broader still, rising to a peak only about one third the height of the O 2 peak at around 10 times 10 squared, declining slowly to near 0 by about 25 times 10 squared. The curve for H 2 is even lower and broader, peaking around 20 times 10 squared, and declining to near 0 around 35 times 10 square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0031" y="4600631"/>
            <a:ext cx="3697169" cy="1838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500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Effusion and Diffusion</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4114800" cy="1633535"/>
          </a:xfrm>
        </p:spPr>
        <p:txBody>
          <a:bodyPr/>
          <a:lstStyle/>
          <a:p>
            <a:r>
              <a:rPr lang="en-US" altLang="en-US" sz="2600" b="1" dirty="0" smtClean="0"/>
              <a:t>Effusion</a:t>
            </a:r>
            <a:r>
              <a:rPr lang="en-US" altLang="en-US" sz="2600" dirty="0" smtClean="0"/>
              <a:t> </a:t>
            </a:r>
            <a:r>
              <a:rPr lang="en-US" altLang="en-US" sz="2600" dirty="0"/>
              <a:t>is the escape of gas molecules through a tiny hole into an evacuated space</a:t>
            </a:r>
            <a:r>
              <a:rPr lang="en-US" altLang="en-US" sz="2600" dirty="0" smtClean="0"/>
              <a:t>.</a:t>
            </a:r>
            <a:endParaRPr lang="en-US" altLang="en-US" sz="2600" dirty="0"/>
          </a:p>
        </p:txBody>
      </p:sp>
      <p:pic>
        <p:nvPicPr>
          <p:cNvPr id="7" name="Picture 2" descr="A diagram shows gas molecules inside a cylinder. The cylinder is split into an upper and lower chamber with a small pinhole opening in center of the dividing plate. Most of the gas molecules are in the top half of the cylinder, but a few have passed through the pinhole to the lower chamber. Gas molecules in the top half effuse through the pinhole only when they happen to hit the pinh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129" y="3429000"/>
            <a:ext cx="1662547" cy="27634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3"/>
          </p:nvPr>
        </p:nvSpPr>
        <p:spPr>
          <a:xfrm>
            <a:off x="4675839" y="1600199"/>
            <a:ext cx="3886200" cy="1633535"/>
          </a:xfrm>
        </p:spPr>
        <p:txBody>
          <a:bodyPr/>
          <a:lstStyle/>
          <a:p>
            <a:r>
              <a:rPr lang="en-US" altLang="en-US" sz="2600" b="1" dirty="0"/>
              <a:t>Diffusion</a:t>
            </a:r>
            <a:r>
              <a:rPr lang="en-US" altLang="en-US" sz="2600" dirty="0"/>
              <a:t> is the spread of one substance throughout a space or a second substance</a:t>
            </a:r>
            <a:r>
              <a:rPr lang="en-US" altLang="en-US" sz="2600" dirty="0" smtClean="0"/>
              <a:t>.</a:t>
            </a:r>
            <a:endParaRPr lang="en-US" altLang="en-US" sz="2600" dirty="0"/>
          </a:p>
        </p:txBody>
      </p:sp>
      <p:pic>
        <p:nvPicPr>
          <p:cNvPr id="8" name="Picture 3" descr="A diagram shows that a gas has traveled a highly convoluted path around a container, but the net distance traveled is the linear distance between the start and end poi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448" y="3499058"/>
            <a:ext cx="2026983" cy="2526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535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Graham’s Law Describes Diffusion and Effusion</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1447800"/>
          </a:xfrm>
        </p:spPr>
        <p:txBody>
          <a:bodyPr/>
          <a:lstStyle/>
          <a:p>
            <a:r>
              <a:rPr lang="en-US" altLang="en-US" sz="2600" dirty="0"/>
              <a:t>Graham’s law relates the molar mass of two gases to their rate of speed of travel.</a:t>
            </a:r>
          </a:p>
          <a:p>
            <a:r>
              <a:rPr lang="en-US" altLang="en-US" sz="2600" dirty="0"/>
              <a:t>The “lighter” gas always has a faster rate of speed</a:t>
            </a:r>
            <a:r>
              <a:rPr lang="en-US" altLang="en-US" sz="2600" dirty="0" smtClean="0"/>
              <a:t>.</a:t>
            </a:r>
            <a:endParaRPr lang="en-US" altLang="en-US" sz="2600" dirty="0"/>
          </a:p>
        </p:txBody>
      </p:sp>
      <p:graphicFrame>
        <p:nvGraphicFramePr>
          <p:cNvPr id="7" name="Object 6" descr="R sub 1 over r sub 2 = square root of, M sub 2 over M sub 1"/>
          <p:cNvGraphicFramePr>
            <a:graphicFrameLocks noChangeAspect="1"/>
          </p:cNvGraphicFramePr>
          <p:nvPr>
            <p:extLst>
              <p:ext uri="{D42A27DB-BD31-4B8C-83A1-F6EECF244321}">
                <p14:modId xmlns:p14="http://schemas.microsoft.com/office/powerpoint/2010/main" val="4015792288"/>
              </p:ext>
            </p:extLst>
          </p:nvPr>
        </p:nvGraphicFramePr>
        <p:xfrm>
          <a:off x="3850574" y="3100665"/>
          <a:ext cx="1442851" cy="1034497"/>
        </p:xfrm>
        <a:graphic>
          <a:graphicData uri="http://schemas.openxmlformats.org/presentationml/2006/ole">
            <mc:AlternateContent xmlns:mc="http://schemas.openxmlformats.org/markup-compatibility/2006">
              <mc:Choice xmlns:v="urn:schemas-microsoft-com:vml" Requires="v">
                <p:oleObj spid="_x0000_s27690" name="Equation" r:id="rId3" imgW="672840" imgH="482400" progId="Equation.DSMT4">
                  <p:embed/>
                </p:oleObj>
              </mc:Choice>
              <mc:Fallback>
                <p:oleObj name="Equation" r:id="rId3" imgW="672840" imgH="482400" progId="Equation.DSMT4">
                  <p:embed/>
                  <p:pic>
                    <p:nvPicPr>
                      <p:cNvPr id="0" name=""/>
                      <p:cNvPicPr/>
                      <p:nvPr/>
                    </p:nvPicPr>
                    <p:blipFill>
                      <a:blip r:embed="rId4"/>
                      <a:stretch>
                        <a:fillRect/>
                      </a:stretch>
                    </p:blipFill>
                    <p:spPr>
                      <a:xfrm>
                        <a:off x="3850574" y="3100665"/>
                        <a:ext cx="1442851" cy="1034497"/>
                      </a:xfrm>
                      <a:prstGeom prst="rect">
                        <a:avLst/>
                      </a:prstGeom>
                    </p:spPr>
                  </p:pic>
                </p:oleObj>
              </mc:Fallback>
            </mc:AlternateContent>
          </a:graphicData>
        </a:graphic>
      </p:graphicFrame>
      <p:pic>
        <p:nvPicPr>
          <p:cNvPr id="5" name="Picture 2" descr="An argon balloon hangs from a wire while a helium balloon floats above it. Over time, the helium balloon shrinks and sinks to level with the wire but the argon balloon appears only slightly smaller. Both gases effuse through pores in balloon, but lighter helium gas effuses faster than heavier argon 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792" y="4225925"/>
            <a:ext cx="5711836" cy="2174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204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Some Common Gases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8229600" cy="304800"/>
          </a:xfrm>
        </p:spPr>
        <p:txBody>
          <a:bodyPr/>
          <a:lstStyle/>
          <a:p>
            <a:pPr marL="0" indent="0">
              <a:buNone/>
            </a:pPr>
            <a:r>
              <a:rPr lang="en-IN" sz="1800" b="1" dirty="0"/>
              <a:t>Table 10.1 </a:t>
            </a:r>
            <a:r>
              <a:rPr lang="en-IN" sz="1800" dirty="0"/>
              <a:t>Some Common Compounds That Are Gases at </a:t>
            </a:r>
            <a:r>
              <a:rPr lang="en-IN" sz="1800" dirty="0" smtClean="0"/>
              <a:t>Room</a:t>
            </a:r>
            <a:r>
              <a:rPr lang="en-IN" sz="1800" dirty="0"/>
              <a:t> Temperature</a:t>
            </a:r>
          </a:p>
        </p:txBody>
      </p:sp>
      <p:graphicFrame>
        <p:nvGraphicFramePr>
          <p:cNvPr id="4" name="Table 3"/>
          <p:cNvGraphicFramePr>
            <a:graphicFrameLocks noGrp="1"/>
          </p:cNvGraphicFramePr>
          <p:nvPr>
            <p:extLst>
              <p:ext uri="{D42A27DB-BD31-4B8C-83A1-F6EECF244321}">
                <p14:modId xmlns:p14="http://schemas.microsoft.com/office/powerpoint/2010/main" val="1508603131"/>
              </p:ext>
            </p:extLst>
          </p:nvPr>
        </p:nvGraphicFramePr>
        <p:xfrm>
          <a:off x="914400" y="1981200"/>
          <a:ext cx="7315200" cy="4023360"/>
        </p:xfrm>
        <a:graphic>
          <a:graphicData uri="http://schemas.openxmlformats.org/drawingml/2006/table">
            <a:tbl>
              <a:tblPr firstRow="1" bandRow="1">
                <a:tableStyleId>{2D5ABB26-0587-4C30-8999-92F81FD0307C}</a:tableStyleId>
              </a:tblPr>
              <a:tblGrid>
                <a:gridCol w="1214981">
                  <a:extLst>
                    <a:ext uri="{9D8B030D-6E8A-4147-A177-3AD203B41FA5}">
                      <a16:colId xmlns:a16="http://schemas.microsoft.com/office/drawing/2014/main" val="2120048838"/>
                    </a:ext>
                  </a:extLst>
                </a:gridCol>
                <a:gridCol w="2362464">
                  <a:extLst>
                    <a:ext uri="{9D8B030D-6E8A-4147-A177-3AD203B41FA5}">
                      <a16:colId xmlns:a16="http://schemas.microsoft.com/office/drawing/2014/main" val="2825238797"/>
                    </a:ext>
                  </a:extLst>
                </a:gridCol>
                <a:gridCol w="3737755">
                  <a:extLst>
                    <a:ext uri="{9D8B030D-6E8A-4147-A177-3AD203B41FA5}">
                      <a16:colId xmlns:a16="http://schemas.microsoft.com/office/drawing/2014/main" val="1135186873"/>
                    </a:ext>
                  </a:extLst>
                </a:gridCol>
              </a:tblGrid>
              <a:tr h="126060">
                <a:tc>
                  <a:txBody>
                    <a:bodyPr/>
                    <a:lstStyle/>
                    <a:p>
                      <a:pPr algn="ctr"/>
                      <a:r>
                        <a:rPr lang="en-IN" sz="1600" b="1" dirty="0" smtClean="0"/>
                        <a:t>Formula</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smtClean="0"/>
                        <a:t>Name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i="0" u="none" strike="noStrike" kern="1200" baseline="0" dirty="0" smtClean="0">
                          <a:solidFill>
                            <a:schemeClr val="tx1"/>
                          </a:solidFill>
                          <a:latin typeface="+mn-lt"/>
                          <a:ea typeface="+mn-ea"/>
                          <a:cs typeface="+mn-cs"/>
                        </a:rPr>
                        <a:t>Characteristics</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035795"/>
                  </a:ext>
                </a:extLst>
              </a:tr>
              <a:tr h="318651">
                <a:tc>
                  <a:txBody>
                    <a:bodyPr/>
                    <a:lstStyle/>
                    <a:p>
                      <a:r>
                        <a:rPr lang="en-IN" sz="1600" b="0" i="0" u="none" strike="noStrike" kern="1200" baseline="0" dirty="0" smtClean="0">
                          <a:solidFill>
                            <a:schemeClr val="tx1"/>
                          </a:solidFill>
                          <a:latin typeface="+mn-lt"/>
                          <a:ea typeface="+mn-ea"/>
                          <a:cs typeface="+mn-cs"/>
                        </a:rPr>
                        <a:t>H</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C</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Hydrogen cyanide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Very toxic, slight odor of bitter almonds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527178"/>
                  </a:ext>
                </a:extLst>
              </a:tr>
              <a:tr h="245116">
                <a:tc>
                  <a:txBody>
                    <a:bodyPr/>
                    <a:lstStyle/>
                    <a:p>
                      <a:r>
                        <a:rPr lang="en-IN" sz="1600" b="0" i="0" u="none" strike="noStrike" kern="1200" baseline="0" dirty="0" smtClean="0">
                          <a:solidFill>
                            <a:schemeClr val="tx1"/>
                          </a:solidFill>
                          <a:latin typeface="+mn-lt"/>
                          <a:ea typeface="+mn-ea"/>
                          <a:cs typeface="+mn-cs"/>
                        </a:rPr>
                        <a:t>H</a:t>
                      </a:r>
                      <a:r>
                        <a:rPr lang="en-IN" sz="1600" b="0" i="0" u="none" strike="noStrike" kern="1200" baseline="-25000" dirty="0" smtClean="0">
                          <a:solidFill>
                            <a:schemeClr val="tx1"/>
                          </a:solidFill>
                          <a:latin typeface="+mn-lt"/>
                          <a:ea typeface="+mn-ea"/>
                          <a:cs typeface="+mn-cs"/>
                        </a:rPr>
                        <a:t>2</a:t>
                      </a:r>
                      <a:r>
                        <a:rPr lang="en-IN" sz="1600" b="0" i="0" u="none" strike="noStrike" kern="1200" baseline="0" dirty="0" smtClean="0">
                          <a:solidFill>
                            <a:schemeClr val="tx1"/>
                          </a:solidFill>
                          <a:latin typeface="+mn-lt"/>
                          <a:ea typeface="+mn-ea"/>
                          <a:cs typeface="+mn-cs"/>
                        </a:rPr>
                        <a:t>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Hydrogen sulfide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Very toxic, odor of rotten eggs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42410"/>
                  </a:ext>
                </a:extLst>
              </a:tr>
              <a:tr h="245116">
                <a:tc>
                  <a:txBody>
                    <a:bodyPr/>
                    <a:lstStyle/>
                    <a:p>
                      <a:r>
                        <a:rPr lang="en-IN" sz="1600" b="0" i="0" u="none" strike="noStrike" kern="1200" baseline="0" dirty="0" smtClean="0">
                          <a:solidFill>
                            <a:schemeClr val="tx1"/>
                          </a:solidFill>
                          <a:latin typeface="+mn-lt"/>
                          <a:ea typeface="+mn-ea"/>
                          <a:cs typeface="+mn-cs"/>
                        </a:rPr>
                        <a:t>C</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O</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Carbon monoxide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Toxic, colorless, odorless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71250"/>
                  </a:ext>
                </a:extLst>
              </a:tr>
              <a:tr h="245116">
                <a:tc>
                  <a:txBody>
                    <a:bodyPr/>
                    <a:lstStyle/>
                    <a:p>
                      <a:r>
                        <a:rPr lang="en-IN" sz="1600" b="0" i="0" u="none" strike="noStrike" kern="1200" baseline="0" dirty="0" smtClean="0">
                          <a:solidFill>
                            <a:schemeClr val="tx1"/>
                          </a:solidFill>
                          <a:latin typeface="+mn-lt"/>
                          <a:ea typeface="+mn-ea"/>
                          <a:cs typeface="+mn-cs"/>
                        </a:rPr>
                        <a:t>C</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O</a:t>
                      </a:r>
                      <a:r>
                        <a:rPr lang="en-IN" sz="1600" b="0" i="0" u="none" strike="noStrike" kern="1200" baseline="-25000" dirty="0" smtClean="0">
                          <a:solidFill>
                            <a:schemeClr val="tx1"/>
                          </a:solidFill>
                          <a:latin typeface="+mn-lt"/>
                          <a:ea typeface="+mn-ea"/>
                          <a:cs typeface="+mn-cs"/>
                        </a:rPr>
                        <a:t>2</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Carbon dioxide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odorless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2794714"/>
                  </a:ext>
                </a:extLst>
              </a:tr>
              <a:tr h="318651">
                <a:tc>
                  <a:txBody>
                    <a:bodyPr/>
                    <a:lstStyle/>
                    <a:p>
                      <a:r>
                        <a:rPr lang="en-IN" sz="1600" b="0" i="0" u="none" strike="noStrike" kern="1200" baseline="0" dirty="0" smtClean="0">
                          <a:solidFill>
                            <a:schemeClr val="tx1"/>
                          </a:solidFill>
                          <a:latin typeface="+mn-lt"/>
                          <a:ea typeface="+mn-ea"/>
                          <a:cs typeface="+mn-cs"/>
                        </a:rPr>
                        <a:t>CH</a:t>
                      </a:r>
                      <a:r>
                        <a:rPr lang="en-IN" sz="1600" b="0" i="0" u="none" strike="noStrike" kern="1200" baseline="-25000" dirty="0" smtClean="0">
                          <a:solidFill>
                            <a:schemeClr val="tx1"/>
                          </a:solidFill>
                          <a:latin typeface="+mn-lt"/>
                          <a:ea typeface="+mn-ea"/>
                          <a:cs typeface="+mn-cs"/>
                        </a:rPr>
                        <a:t>4</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Methane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odorless, flammable</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348181"/>
                  </a:ext>
                </a:extLst>
              </a:tr>
              <a:tr h="245116">
                <a:tc>
                  <a:txBody>
                    <a:bodyPr/>
                    <a:lstStyle/>
                    <a:p>
                      <a:r>
                        <a:rPr lang="en-IN" sz="1600" b="0" i="0" u="none" strike="noStrike" kern="1200" baseline="0" dirty="0" smtClean="0">
                          <a:solidFill>
                            <a:schemeClr val="tx1"/>
                          </a:solidFill>
                          <a:latin typeface="+mn-lt"/>
                          <a:ea typeface="+mn-ea"/>
                          <a:cs typeface="+mn-cs"/>
                        </a:rPr>
                        <a:t>C</a:t>
                      </a:r>
                      <a:r>
                        <a:rPr lang="en-IN" sz="1600" b="0" i="0" u="none" strike="noStrike" kern="1200" baseline="-25000" dirty="0" smtClean="0">
                          <a:solidFill>
                            <a:schemeClr val="tx1"/>
                          </a:solidFill>
                          <a:latin typeface="+mn-lt"/>
                          <a:ea typeface="+mn-ea"/>
                          <a:cs typeface="+mn-cs"/>
                        </a:rPr>
                        <a:t>2</a:t>
                      </a:r>
                      <a:r>
                        <a:rPr lang="en-IN" sz="1600" b="0" i="0" u="none" strike="noStrike" kern="1200" baseline="0" dirty="0" smtClean="0">
                          <a:solidFill>
                            <a:schemeClr val="tx1"/>
                          </a:solidFill>
                          <a:latin typeface="+mn-lt"/>
                          <a:ea typeface="+mn-ea"/>
                          <a:cs typeface="+mn-cs"/>
                        </a:rPr>
                        <a:t>H</a:t>
                      </a:r>
                      <a:r>
                        <a:rPr lang="en-IN" sz="1600" b="0" i="0" u="none" strike="noStrike" kern="1200" baseline="-25000" dirty="0" smtClean="0">
                          <a:solidFill>
                            <a:schemeClr val="tx1"/>
                          </a:solidFill>
                          <a:latin typeface="+mn-lt"/>
                          <a:ea typeface="+mn-ea"/>
                          <a:cs typeface="+mn-cs"/>
                        </a:rPr>
                        <a:t>4</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Ethene (Ethylene)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ripens fruit</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910626"/>
                  </a:ext>
                </a:extLst>
              </a:tr>
              <a:tr h="318651">
                <a:tc>
                  <a:txBody>
                    <a:bodyPr/>
                    <a:lstStyle/>
                    <a:p>
                      <a:r>
                        <a:rPr lang="en-IN" sz="1600" b="0" i="0" u="none" strike="noStrike" kern="1200" baseline="0" dirty="0" smtClean="0">
                          <a:solidFill>
                            <a:schemeClr val="tx1"/>
                          </a:solidFill>
                          <a:latin typeface="+mn-lt"/>
                          <a:ea typeface="+mn-ea"/>
                          <a:cs typeface="+mn-cs"/>
                        </a:rPr>
                        <a:t>C</a:t>
                      </a:r>
                      <a:r>
                        <a:rPr lang="en-IN" sz="1600" b="0" i="0" u="none" strike="noStrike" kern="1200" baseline="-25000" dirty="0" smtClean="0">
                          <a:solidFill>
                            <a:schemeClr val="tx1"/>
                          </a:solidFill>
                          <a:latin typeface="+mn-lt"/>
                          <a:ea typeface="+mn-ea"/>
                          <a:cs typeface="+mn-cs"/>
                        </a:rPr>
                        <a:t>3</a:t>
                      </a:r>
                      <a:r>
                        <a:rPr lang="en-IN" sz="1600" b="0" i="0" u="none" strike="noStrike" kern="1200" baseline="0" dirty="0" smtClean="0">
                          <a:solidFill>
                            <a:schemeClr val="tx1"/>
                          </a:solidFill>
                          <a:latin typeface="+mn-lt"/>
                          <a:ea typeface="+mn-ea"/>
                          <a:cs typeface="+mn-cs"/>
                        </a:rPr>
                        <a:t>H</a:t>
                      </a:r>
                      <a:r>
                        <a:rPr lang="en-IN" sz="1600" b="0" i="0" u="none" strike="noStrike" kern="1200" baseline="-25000" dirty="0" smtClean="0">
                          <a:solidFill>
                            <a:schemeClr val="tx1"/>
                          </a:solidFill>
                          <a:latin typeface="+mn-lt"/>
                          <a:ea typeface="+mn-ea"/>
                          <a:cs typeface="+mn-cs"/>
                        </a:rPr>
                        <a:t>8</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Propane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odorless, bottled gas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832185"/>
                  </a:ext>
                </a:extLst>
              </a:tr>
              <a:tr h="214301">
                <a:tc>
                  <a:txBody>
                    <a:bodyPr/>
                    <a:lstStyle/>
                    <a:p>
                      <a:r>
                        <a:rPr lang="en-IN" sz="1600" b="0" i="0" u="none" strike="noStrike" kern="1200" baseline="0" dirty="0" smtClean="0">
                          <a:solidFill>
                            <a:schemeClr val="tx1"/>
                          </a:solidFill>
                          <a:latin typeface="+mn-lt"/>
                          <a:ea typeface="+mn-ea"/>
                          <a:cs typeface="+mn-cs"/>
                        </a:rPr>
                        <a:t>N</a:t>
                      </a:r>
                      <a:r>
                        <a:rPr lang="en-IN" sz="1600" b="0" i="0" u="none" strike="noStrike" kern="1200" baseline="-25000" dirty="0" smtClean="0">
                          <a:solidFill>
                            <a:schemeClr val="tx1"/>
                          </a:solidFill>
                          <a:latin typeface="+mn-lt"/>
                          <a:ea typeface="+mn-ea"/>
                          <a:cs typeface="+mn-cs"/>
                        </a:rPr>
                        <a:t>2</a:t>
                      </a:r>
                      <a:r>
                        <a:rPr lang="en-IN" sz="1600" b="0" i="0" u="none" strike="noStrike" kern="1200" baseline="0" dirty="0" smtClean="0">
                          <a:solidFill>
                            <a:schemeClr val="tx1"/>
                          </a:solidFill>
                          <a:latin typeface="+mn-lt"/>
                          <a:ea typeface="+mn-ea"/>
                          <a:cs typeface="+mn-cs"/>
                        </a:rPr>
                        <a:t>O</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Nitrous oxide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sweet odor, laughing gas</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729752"/>
                  </a:ext>
                </a:extLst>
              </a:tr>
              <a:tr h="214301">
                <a:tc>
                  <a:txBody>
                    <a:bodyPr/>
                    <a:lstStyle/>
                    <a:p>
                      <a:r>
                        <a:rPr lang="en-IN" sz="1600" b="0" i="0" u="none" strike="noStrike" kern="1200" baseline="0" dirty="0" smtClean="0">
                          <a:solidFill>
                            <a:schemeClr val="tx1"/>
                          </a:solidFill>
                          <a:latin typeface="+mn-lt"/>
                          <a:ea typeface="+mn-ea"/>
                          <a:cs typeface="+mn-cs"/>
                        </a:rPr>
                        <a:t>N</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O</a:t>
                      </a:r>
                      <a:r>
                        <a:rPr lang="en-IN" sz="1600" b="0" i="0" u="none" strike="noStrike" kern="1200" baseline="-25000" dirty="0" smtClean="0">
                          <a:solidFill>
                            <a:schemeClr val="tx1"/>
                          </a:solidFill>
                          <a:latin typeface="+mn-lt"/>
                          <a:ea typeface="+mn-ea"/>
                          <a:cs typeface="+mn-cs"/>
                        </a:rPr>
                        <a:t>2</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Nitrogen dioxide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Toxic, red-brown, irritating odor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50549"/>
                  </a:ext>
                </a:extLst>
              </a:tr>
              <a:tr h="126060">
                <a:tc>
                  <a:txBody>
                    <a:bodyPr/>
                    <a:lstStyle/>
                    <a:p>
                      <a:r>
                        <a:rPr lang="en-IN" sz="1600" b="0" i="0" u="none" strike="noStrike" kern="1200" baseline="0" dirty="0" smtClean="0">
                          <a:solidFill>
                            <a:schemeClr val="tx1"/>
                          </a:solidFill>
                          <a:latin typeface="+mn-lt"/>
                          <a:ea typeface="+mn-ea"/>
                          <a:cs typeface="+mn-cs"/>
                        </a:rPr>
                        <a:t>NH</a:t>
                      </a:r>
                      <a:r>
                        <a:rPr lang="en-IN" sz="1600" b="0" i="0" u="none" strike="noStrike" kern="1200" baseline="-25000" dirty="0" smtClean="0">
                          <a:solidFill>
                            <a:schemeClr val="tx1"/>
                          </a:solidFill>
                          <a:latin typeface="+mn-lt"/>
                          <a:ea typeface="+mn-ea"/>
                          <a:cs typeface="+mn-cs"/>
                        </a:rPr>
                        <a:t>3</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Ammonia</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pungent odor</a:t>
                      </a:r>
                      <a:endParaRPr lang="en-IN"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5537923"/>
                  </a:ext>
                </a:extLst>
              </a:tr>
              <a:tr h="126060">
                <a:tc>
                  <a:txBody>
                    <a:bodyPr/>
                    <a:lstStyle/>
                    <a:p>
                      <a:r>
                        <a:rPr lang="en-IN" sz="1600" b="0" i="0" u="none" strike="noStrike" kern="1200" baseline="0" dirty="0" smtClean="0">
                          <a:solidFill>
                            <a:schemeClr val="tx1"/>
                          </a:solidFill>
                          <a:latin typeface="+mn-lt"/>
                          <a:ea typeface="+mn-ea"/>
                          <a:cs typeface="+mn-cs"/>
                        </a:rPr>
                        <a:t>S</a:t>
                      </a:r>
                      <a:r>
                        <a:rPr lang="en-IN" sz="100" b="0" i="0" u="none" strike="noStrike" kern="1200" baseline="0" dirty="0" smtClean="0">
                          <a:solidFill>
                            <a:schemeClr val="tx1"/>
                          </a:solidFill>
                          <a:latin typeface="+mn-lt"/>
                          <a:ea typeface="+mn-ea"/>
                          <a:cs typeface="+mn-cs"/>
                        </a:rPr>
                        <a:t> </a:t>
                      </a:r>
                      <a:r>
                        <a:rPr lang="en-IN" sz="1600" b="0" i="0" u="none" strike="noStrike" kern="1200" baseline="0" dirty="0" smtClean="0">
                          <a:solidFill>
                            <a:schemeClr val="tx1"/>
                          </a:solidFill>
                          <a:latin typeface="+mn-lt"/>
                          <a:ea typeface="+mn-ea"/>
                          <a:cs typeface="+mn-cs"/>
                        </a:rPr>
                        <a:t>O</a:t>
                      </a:r>
                      <a:r>
                        <a:rPr lang="en-IN" sz="1600" b="0" i="0" u="none" strike="noStrike" kern="1200" baseline="-25000" dirty="0" smtClean="0">
                          <a:solidFill>
                            <a:schemeClr val="tx1"/>
                          </a:solidFill>
                          <a:latin typeface="+mn-lt"/>
                          <a:ea typeface="+mn-ea"/>
                          <a:cs typeface="+mn-cs"/>
                        </a:rPr>
                        <a:t>2</a:t>
                      </a:r>
                      <a:endParaRPr lang="en-IN" sz="1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i="0" u="none" strike="noStrike" kern="1200" baseline="0" dirty="0" smtClean="0">
                          <a:solidFill>
                            <a:schemeClr val="tx1"/>
                          </a:solidFill>
                          <a:latin typeface="+mn-lt"/>
                          <a:ea typeface="+mn-ea"/>
                          <a:cs typeface="+mn-cs"/>
                        </a:rPr>
                        <a:t>Sulfur dioxide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i="0" u="none" strike="noStrike" kern="1200" baseline="0" dirty="0" smtClean="0">
                          <a:solidFill>
                            <a:schemeClr val="tx1"/>
                          </a:solidFill>
                          <a:latin typeface="+mn-lt"/>
                          <a:ea typeface="+mn-ea"/>
                          <a:cs typeface="+mn-cs"/>
                        </a:rPr>
                        <a:t>Colorless, irritating odor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040719"/>
                  </a:ext>
                </a:extLst>
              </a:tr>
            </a:tbl>
          </a:graphicData>
        </a:graphic>
      </p:graphicFrame>
    </p:spTree>
    <p:extLst>
      <p:ext uri="{BB962C8B-B14F-4D97-AF65-F5344CB8AC3E}">
        <p14:creationId xmlns:p14="http://schemas.microsoft.com/office/powerpoint/2010/main" val="180441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Real Gases</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2209800"/>
          </a:xfrm>
        </p:spPr>
        <p:txBody>
          <a:bodyPr/>
          <a:lstStyle/>
          <a:p>
            <a:pPr>
              <a:buClr>
                <a:schemeClr val="tx1"/>
              </a:buClr>
            </a:pPr>
            <a:r>
              <a:rPr lang="en-US" altLang="en-US" sz="2600" dirty="0"/>
              <a:t>In the real world, the behavior of gases conforms to the ideal-gas equation only at relatively high temperature and low pressure.</a:t>
            </a:r>
          </a:p>
          <a:p>
            <a:pPr>
              <a:buClr>
                <a:schemeClr val="tx1"/>
              </a:buClr>
            </a:pPr>
            <a:r>
              <a:rPr lang="en-US" altLang="en-US" sz="2600" dirty="0"/>
              <a:t>Even the same gas will show wildly different behavior under high pressure at different temperatures</a:t>
            </a:r>
            <a:r>
              <a:rPr lang="en-US" altLang="en-US" sz="2600" dirty="0" smtClean="0"/>
              <a:t>.</a:t>
            </a:r>
            <a:endParaRPr lang="en-US" altLang="en-US" sz="2600" dirty="0"/>
          </a:p>
        </p:txBody>
      </p:sp>
      <p:pic>
        <p:nvPicPr>
          <p:cNvPr id="5" name="Picture 2" descr="Graphs show the effect of pressure on four real gases as compared to an ideal gas. A graph has pressure in atmospheres on the x-axis, ranging from 0 to 1000 with intervals of 200, and P V divided by R T on the y-axis, ranging from 0 to 2.0 with intervals of 0.5. The ideal gas is a horizontal dashed line at 1.0 P V divided by R T across all pressures. The real gases, N 2, C H 4, H 2 and C O 2 all diverge from the ideal gas under pressure, increasing at higher pressures although all but H 2 decrease initially. An inset graph shows real gases diverging from the ideal gas at 1.0 P V divided by R T even at very low temperature.  The data are described in the table below; values are approxi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831" y="3933266"/>
            <a:ext cx="4401705" cy="2465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0026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Deviations from Ideal Behavior</a:t>
            </a:r>
            <a:endParaRPr lang="en-IN" dirty="0">
              <a:latin typeface="Times New Roman" panose="02020603050405020304" pitchFamily="18" charset="0"/>
              <a:ea typeface="ＭＳ Ｐゴシック" charset="0"/>
            </a:endParaRPr>
          </a:p>
        </p:txBody>
      </p:sp>
      <p:pic>
        <p:nvPicPr>
          <p:cNvPr id="6" name="Picture 3" descr="A diagram showing a gas at low and high pressures. Under low pressure, gas molecules move around the entire interior of a cylindrical container, but the gas molecules occupy a small fraction of the total volume and are thus widely spaced. Under high pressure, a lid has been pressed down within the cylinder, and gas molecules can only move within the lower third of the cylinder. Gas molecules occupy a larger fraction of the total volu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7" y="1724814"/>
            <a:ext cx="2792125" cy="261858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A diagram showing why pressure is greater in the system of an ideal gas in a container as compared to a real gas. The diagram shows that molecules of an ideal gas bounces off the walls of a container, creating a strong force of pressure. But real gas molecules are attracted to each other, lessening the force resulting from collisions with the wall, so that the pressure in that system is much 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88" y="1752816"/>
            <a:ext cx="3729612" cy="26667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4572000"/>
            <a:ext cx="8229600" cy="1600200"/>
          </a:xfrm>
        </p:spPr>
        <p:txBody>
          <a:bodyPr/>
          <a:lstStyle/>
          <a:p>
            <a:pPr marL="0" indent="0">
              <a:buNone/>
            </a:pPr>
            <a:r>
              <a:rPr lang="en-US" altLang="en-US" sz="2600" dirty="0" smtClean="0"/>
              <a:t>The </a:t>
            </a:r>
            <a:r>
              <a:rPr lang="en-US" altLang="en-US" sz="2600" dirty="0"/>
              <a:t>assumptions made in the kinetic-molecular model (negligible volume of gas molecules themselves, no attractive forces between gas molecules, etc.) break down at high pressure and/or low temperature</a:t>
            </a:r>
            <a:r>
              <a:rPr lang="en-US" altLang="en-US" sz="2600" dirty="0" smtClean="0"/>
              <a:t>.</a:t>
            </a:r>
            <a:endParaRPr lang="en-US" altLang="en-US" sz="2600" dirty="0"/>
          </a:p>
        </p:txBody>
      </p:sp>
    </p:spTree>
    <p:extLst>
      <p:ext uri="{BB962C8B-B14F-4D97-AF65-F5344CB8AC3E}">
        <p14:creationId xmlns:p14="http://schemas.microsoft.com/office/powerpoint/2010/main" val="34201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Corrections for Nonideal Behavior</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3810000"/>
          </a:xfrm>
        </p:spPr>
        <p:txBody>
          <a:bodyPr/>
          <a:lstStyle/>
          <a:p>
            <a:r>
              <a:rPr lang="en-US" altLang="en-US" sz="2600" dirty="0"/>
              <a:t>The ideal-gas equation can be adjusted to take these deviations from ideal behavior into account.</a:t>
            </a:r>
          </a:p>
          <a:p>
            <a:r>
              <a:rPr lang="en-US" altLang="en-US" sz="2600" dirty="0"/>
              <a:t>One equation corrected for real gases is known as the </a:t>
            </a:r>
            <a:r>
              <a:rPr lang="en-US" altLang="en-US" sz="2600" b="1" dirty="0"/>
              <a:t>van der Waals equation</a:t>
            </a:r>
            <a:r>
              <a:rPr lang="en-US" altLang="en-US" sz="2600" dirty="0"/>
              <a:t>.</a:t>
            </a:r>
          </a:p>
          <a:p>
            <a:r>
              <a:rPr lang="en-US" altLang="en-US" sz="2600" dirty="0"/>
              <a:t>The pressure adjustment is due to the fact that molecules attract and repel each other.</a:t>
            </a:r>
          </a:p>
          <a:p>
            <a:r>
              <a:rPr lang="en-US" altLang="en-US" sz="2600" dirty="0"/>
              <a:t>The volume adjustment is due to the fact that molecules occupy some space on their </a:t>
            </a:r>
            <a:r>
              <a:rPr lang="en-US" altLang="en-US" sz="2600" dirty="0" smtClean="0"/>
              <a:t>own.</a:t>
            </a:r>
            <a:endParaRPr lang="en-US" altLang="en-US" sz="2600" dirty="0"/>
          </a:p>
        </p:txBody>
      </p:sp>
    </p:spTree>
    <p:extLst>
      <p:ext uri="{BB962C8B-B14F-4D97-AF65-F5344CB8AC3E}">
        <p14:creationId xmlns:p14="http://schemas.microsoft.com/office/powerpoint/2010/main" val="319454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0"/>
              </a:rPr>
              <a:t>The van der Waals Equation</a:t>
            </a:r>
            <a:endParaRPr lang="en-IN" dirty="0">
              <a:latin typeface="Times New Roman" panose="02020603050405020304" pitchFamily="18" charset="0"/>
              <a:ea typeface="ＭＳ Ｐゴシック" charset="0"/>
            </a:endParaRPr>
          </a:p>
        </p:txBody>
      </p:sp>
      <p:graphicFrame>
        <p:nvGraphicFramePr>
          <p:cNvPr id="7" name="Object 6" descr="P plus n squared times ay, over V squared, times, V minus n b, = n R T"/>
          <p:cNvGraphicFramePr>
            <a:graphicFrameLocks noChangeAspect="1"/>
          </p:cNvGraphicFramePr>
          <p:nvPr>
            <p:extLst>
              <p:ext uri="{D42A27DB-BD31-4B8C-83A1-F6EECF244321}">
                <p14:modId xmlns:p14="http://schemas.microsoft.com/office/powerpoint/2010/main" val="2594540640"/>
              </p:ext>
            </p:extLst>
          </p:nvPr>
        </p:nvGraphicFramePr>
        <p:xfrm>
          <a:off x="457200" y="1960425"/>
          <a:ext cx="2528793" cy="706575"/>
        </p:xfrm>
        <a:graphic>
          <a:graphicData uri="http://schemas.openxmlformats.org/presentationml/2006/ole">
            <mc:AlternateContent xmlns:mc="http://schemas.openxmlformats.org/markup-compatibility/2006">
              <mc:Choice xmlns:v="urn:schemas-microsoft-com:vml" Requires="v">
                <p:oleObj spid="_x0000_s28751" name="Equation" r:id="rId3" imgW="1726920" imgH="482400" progId="Equation.DSMT4">
                  <p:embed/>
                </p:oleObj>
              </mc:Choice>
              <mc:Fallback>
                <p:oleObj name="Equation" r:id="rId3" imgW="1726920" imgH="482400" progId="Equation.DSMT4">
                  <p:embed/>
                  <p:pic>
                    <p:nvPicPr>
                      <p:cNvPr id="0" name=""/>
                      <p:cNvPicPr/>
                      <p:nvPr/>
                    </p:nvPicPr>
                    <p:blipFill>
                      <a:blip r:embed="rId4"/>
                      <a:stretch>
                        <a:fillRect/>
                      </a:stretch>
                    </p:blipFill>
                    <p:spPr>
                      <a:xfrm>
                        <a:off x="457200" y="1960425"/>
                        <a:ext cx="2528793" cy="706575"/>
                      </a:xfrm>
                      <a:prstGeom prst="rect">
                        <a:avLst/>
                      </a:prstGeom>
                    </p:spPr>
                  </p:pic>
                </p:oleObj>
              </mc:Fallback>
            </mc:AlternateContent>
          </a:graphicData>
        </a:graphic>
      </p:graphicFrame>
      <p:sp>
        <p:nvSpPr>
          <p:cNvPr id="3" name="Content Placeholder 2"/>
          <p:cNvSpPr>
            <a:spLocks noGrp="1"/>
          </p:cNvSpPr>
          <p:nvPr>
            <p:ph idx="1"/>
          </p:nvPr>
        </p:nvSpPr>
        <p:spPr>
          <a:xfrm>
            <a:off x="2919317" y="1543957"/>
            <a:ext cx="5638800" cy="304800"/>
          </a:xfrm>
        </p:spPr>
        <p:txBody>
          <a:bodyPr/>
          <a:lstStyle/>
          <a:p>
            <a:pPr marL="0" indent="0">
              <a:buNone/>
            </a:pPr>
            <a:r>
              <a:rPr lang="en-IN" sz="1800" b="1" dirty="0" smtClean="0"/>
              <a:t>Table 10.3</a:t>
            </a:r>
            <a:r>
              <a:rPr lang="en-IN" sz="1800" dirty="0" smtClean="0"/>
              <a:t> Van der Waals Constants for Gas Molecules</a:t>
            </a:r>
            <a:endParaRPr lang="en-IN" sz="1800" dirty="0"/>
          </a:p>
        </p:txBody>
      </p:sp>
      <p:graphicFrame>
        <p:nvGraphicFramePr>
          <p:cNvPr id="8" name="Table 7"/>
          <p:cNvGraphicFramePr>
            <a:graphicFrameLocks noGrp="1"/>
          </p:cNvGraphicFramePr>
          <p:nvPr>
            <p:extLst>
              <p:ext uri="{D42A27DB-BD31-4B8C-83A1-F6EECF244321}">
                <p14:modId xmlns:p14="http://schemas.microsoft.com/office/powerpoint/2010/main" val="3108332696"/>
              </p:ext>
            </p:extLst>
          </p:nvPr>
        </p:nvGraphicFramePr>
        <p:xfrm>
          <a:off x="3527798" y="1981200"/>
          <a:ext cx="4388596" cy="445008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79255987"/>
                    </a:ext>
                  </a:extLst>
                </a:gridCol>
                <a:gridCol w="1524000">
                  <a:extLst>
                    <a:ext uri="{9D8B030D-6E8A-4147-A177-3AD203B41FA5}">
                      <a16:colId xmlns:a16="http://schemas.microsoft.com/office/drawing/2014/main" val="2288500640"/>
                    </a:ext>
                  </a:extLst>
                </a:gridCol>
                <a:gridCol w="1569196">
                  <a:extLst>
                    <a:ext uri="{9D8B030D-6E8A-4147-A177-3AD203B41FA5}">
                      <a16:colId xmlns:a16="http://schemas.microsoft.com/office/drawing/2014/main" val="76738048"/>
                    </a:ext>
                  </a:extLst>
                </a:gridCol>
              </a:tblGrid>
              <a:tr h="252412">
                <a:tc>
                  <a:txBody>
                    <a:bodyPr/>
                    <a:lstStyle/>
                    <a:p>
                      <a:pPr algn="ctr"/>
                      <a:r>
                        <a:rPr lang="en-IN" sz="1200" b="1" dirty="0" smtClean="0"/>
                        <a:t>Substance</a:t>
                      </a:r>
                      <a:endParaRPr lang="en-IN"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800" b="1" dirty="0" smtClean="0">
                          <a:solidFill>
                            <a:schemeClr val="bg1"/>
                          </a:solidFill>
                        </a:rPr>
                        <a:t>ay ( L squared - </a:t>
                      </a:r>
                      <a:r>
                        <a:rPr lang="en-IN" sz="800" b="1" dirty="0" err="1" smtClean="0">
                          <a:solidFill>
                            <a:schemeClr val="bg1"/>
                          </a:solidFill>
                        </a:rPr>
                        <a:t>atm</a:t>
                      </a:r>
                      <a:r>
                        <a:rPr lang="en-IN" sz="800" b="1" dirty="0" smtClean="0">
                          <a:solidFill>
                            <a:schemeClr val="bg1"/>
                          </a:solidFill>
                        </a:rPr>
                        <a:t> / </a:t>
                      </a:r>
                      <a:r>
                        <a:rPr lang="en-IN" sz="800" b="1" dirty="0" err="1" smtClean="0">
                          <a:solidFill>
                            <a:schemeClr val="bg1"/>
                          </a:solidFill>
                        </a:rPr>
                        <a:t>mol</a:t>
                      </a:r>
                      <a:r>
                        <a:rPr lang="en-IN" sz="800" b="1" dirty="0" smtClean="0">
                          <a:solidFill>
                            <a:schemeClr val="bg1"/>
                          </a:solidFill>
                        </a:rPr>
                        <a:t> squared )</a:t>
                      </a:r>
                      <a:endParaRPr lang="en-IN"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200" b="1" dirty="0" smtClean="0"/>
                        <a:t>b(L/mol)</a:t>
                      </a:r>
                      <a:endParaRPr lang="en-IN"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512216"/>
                  </a:ext>
                </a:extLst>
              </a:tr>
              <a:tr h="252412">
                <a:tc>
                  <a:txBody>
                    <a:bodyPr/>
                    <a:lstStyle/>
                    <a:p>
                      <a:r>
                        <a:rPr lang="en-IN" sz="1200" dirty="0" smtClean="0"/>
                        <a:t>H</a:t>
                      </a:r>
                      <a:r>
                        <a:rPr lang="en-IN" sz="100" dirty="0" smtClean="0"/>
                        <a:t> </a:t>
                      </a:r>
                      <a:r>
                        <a:rPr lang="en-IN" sz="1200" dirty="0" smtClean="0"/>
                        <a:t>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0.0341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0.02370</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804370"/>
                  </a:ext>
                </a:extLst>
              </a:tr>
              <a:tr h="252412">
                <a:tc>
                  <a:txBody>
                    <a:bodyPr/>
                    <a:lstStyle/>
                    <a:p>
                      <a:r>
                        <a:rPr lang="en-IN" sz="1200" dirty="0" smtClean="0"/>
                        <a:t>N</a:t>
                      </a:r>
                      <a:r>
                        <a:rPr lang="en-IN" sz="100" dirty="0" smtClean="0"/>
                        <a:t> </a:t>
                      </a:r>
                      <a:r>
                        <a:rPr lang="en-IN" sz="1200" dirty="0" smtClean="0"/>
                        <a:t>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0.211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0.0171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6061888"/>
                  </a:ext>
                </a:extLst>
              </a:tr>
              <a:tr h="252412">
                <a:tc>
                  <a:txBody>
                    <a:bodyPr/>
                    <a:lstStyle/>
                    <a:p>
                      <a:r>
                        <a:rPr lang="en-IN" sz="1200" dirty="0" smtClean="0"/>
                        <a:t>Ar</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1.34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0.0322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261623"/>
                  </a:ext>
                </a:extLst>
              </a:tr>
              <a:tr h="252412">
                <a:tc>
                  <a:txBody>
                    <a:bodyPr/>
                    <a:lstStyle/>
                    <a:p>
                      <a:r>
                        <a:rPr lang="en-IN" sz="1200" dirty="0" smtClean="0"/>
                        <a:t>Kr</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2.32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0.0398</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461826"/>
                  </a:ext>
                </a:extLst>
              </a:tr>
              <a:tr h="252412">
                <a:tc>
                  <a:txBody>
                    <a:bodyPr/>
                    <a:lstStyle/>
                    <a:p>
                      <a:r>
                        <a:rPr lang="en-IN" sz="1200" dirty="0" smtClean="0"/>
                        <a:t>Xe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4.19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0.0510</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14254"/>
                  </a:ext>
                </a:extLst>
              </a:tr>
              <a:tr h="252412">
                <a:tc>
                  <a:txBody>
                    <a:bodyPr/>
                    <a:lstStyle/>
                    <a:p>
                      <a:r>
                        <a:rPr lang="en-IN" sz="1200" dirty="0" smtClean="0"/>
                        <a:t>H</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0.244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0.0266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492752"/>
                  </a:ext>
                </a:extLst>
              </a:tr>
              <a:tr h="252412">
                <a:tc>
                  <a:txBody>
                    <a:bodyPr/>
                    <a:lstStyle/>
                    <a:p>
                      <a:r>
                        <a:rPr lang="en-IN" sz="1200" dirty="0" smtClean="0"/>
                        <a:t>N</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1.39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0.0391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603295"/>
                  </a:ext>
                </a:extLst>
              </a:tr>
              <a:tr h="252412">
                <a:tc>
                  <a:txBody>
                    <a:bodyPr/>
                    <a:lstStyle/>
                    <a:p>
                      <a:r>
                        <a:rPr lang="en-IN" sz="1200" dirty="0" smtClean="0"/>
                        <a:t>O</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1.36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0.0318</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822066"/>
                  </a:ext>
                </a:extLst>
              </a:tr>
              <a:tr h="252412">
                <a:tc>
                  <a:txBody>
                    <a:bodyPr/>
                    <a:lstStyle/>
                    <a:p>
                      <a:r>
                        <a:rPr lang="en-IN" sz="1200" dirty="0" smtClean="0"/>
                        <a:t>F</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1.06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0.0290</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112050"/>
                  </a:ext>
                </a:extLst>
              </a:tr>
              <a:tr h="252412">
                <a:tc>
                  <a:txBody>
                    <a:bodyPr/>
                    <a:lstStyle/>
                    <a:p>
                      <a:r>
                        <a:rPr lang="en-IN" sz="1200" dirty="0" smtClean="0"/>
                        <a:t>Cl</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6.49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0.0562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571108"/>
                  </a:ext>
                </a:extLst>
              </a:tr>
              <a:tr h="252412">
                <a:tc>
                  <a:txBody>
                    <a:bodyPr/>
                    <a:lstStyle/>
                    <a:p>
                      <a:r>
                        <a:rPr lang="en-IN" sz="1200" dirty="0" smtClean="0"/>
                        <a:t>H</a:t>
                      </a:r>
                      <a:r>
                        <a:rPr lang="en-IN" sz="1200" baseline="-25000" dirty="0" smtClean="0"/>
                        <a:t>2</a:t>
                      </a:r>
                      <a:r>
                        <a:rPr lang="en-IN" sz="1200" dirty="0" smtClean="0"/>
                        <a:t>O</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5.46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0.0305</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037942"/>
                  </a:ext>
                </a:extLst>
              </a:tr>
              <a:tr h="252412">
                <a:tc>
                  <a:txBody>
                    <a:bodyPr/>
                    <a:lstStyle/>
                    <a:p>
                      <a:r>
                        <a:rPr lang="en-IN" sz="1200" dirty="0" smtClean="0"/>
                        <a:t>NH</a:t>
                      </a:r>
                      <a:r>
                        <a:rPr lang="en-IN" sz="1200" baseline="-25000" dirty="0" smtClean="0"/>
                        <a:t>3</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4.17</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0.0371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140880"/>
                  </a:ext>
                </a:extLst>
              </a:tr>
              <a:tr h="252412">
                <a:tc>
                  <a:txBody>
                    <a:bodyPr/>
                    <a:lstStyle/>
                    <a:p>
                      <a:r>
                        <a:rPr lang="en-IN" sz="1200" dirty="0" smtClean="0"/>
                        <a:t>CH</a:t>
                      </a:r>
                      <a:r>
                        <a:rPr lang="en-IN" sz="1200" baseline="-25000" dirty="0" smtClean="0"/>
                        <a:t>4</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2.25</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0.0428</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811616"/>
                  </a:ext>
                </a:extLst>
              </a:tr>
              <a:tr h="252412">
                <a:tc>
                  <a:txBody>
                    <a:bodyPr/>
                    <a:lstStyle/>
                    <a:p>
                      <a:r>
                        <a:rPr lang="en-IN" sz="1200" dirty="0" smtClean="0"/>
                        <a:t>CO</a:t>
                      </a:r>
                      <a:r>
                        <a:rPr lang="en-IN" sz="1200" baseline="-25000" dirty="0" smtClean="0"/>
                        <a:t>2</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3.59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0.0427</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132995"/>
                  </a:ext>
                </a:extLst>
              </a:tr>
              <a:tr h="252412">
                <a:tc>
                  <a:txBody>
                    <a:bodyPr/>
                    <a:lstStyle/>
                    <a:p>
                      <a:r>
                        <a:rPr lang="en-IN" sz="1200" dirty="0" smtClean="0"/>
                        <a:t>CCl</a:t>
                      </a:r>
                      <a:r>
                        <a:rPr lang="en-IN" sz="1200" baseline="-25000" dirty="0" smtClean="0"/>
                        <a:t>4</a:t>
                      </a:r>
                      <a:endParaRPr lang="en-IN" sz="12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20.4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smtClean="0"/>
                        <a:t>0.1383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333999"/>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09097049"/>
              </p:ext>
            </p:extLst>
          </p:nvPr>
        </p:nvGraphicFramePr>
        <p:xfrm>
          <a:off x="4998991" y="2001809"/>
          <a:ext cx="1190719" cy="287866"/>
        </p:xfrm>
        <a:graphic>
          <a:graphicData uri="http://schemas.openxmlformats.org/presentationml/2006/ole">
            <mc:AlternateContent xmlns:mc="http://schemas.openxmlformats.org/markup-compatibility/2006">
              <mc:Choice xmlns:v="urn:schemas-microsoft-com:vml" Requires="v">
                <p:oleObj spid="_x0000_s28752" name="Equation" r:id="rId5" imgW="1155600" imgH="279360" progId="Equation.DSMT4">
                  <p:embed/>
                </p:oleObj>
              </mc:Choice>
              <mc:Fallback>
                <p:oleObj name="Equation" r:id="rId5" imgW="1155600" imgH="279360" progId="Equation.DSMT4">
                  <p:embed/>
                  <p:pic>
                    <p:nvPicPr>
                      <p:cNvPr id="0" name=""/>
                      <p:cNvPicPr/>
                      <p:nvPr/>
                    </p:nvPicPr>
                    <p:blipFill>
                      <a:blip r:embed="rId6"/>
                      <a:stretch>
                        <a:fillRect/>
                      </a:stretch>
                    </p:blipFill>
                    <p:spPr>
                      <a:xfrm>
                        <a:off x="4998991" y="2001809"/>
                        <a:ext cx="1190719" cy="287866"/>
                      </a:xfrm>
                      <a:prstGeom prst="rect">
                        <a:avLst/>
                      </a:prstGeom>
                    </p:spPr>
                  </p:pic>
                </p:oleObj>
              </mc:Fallback>
            </mc:AlternateContent>
          </a:graphicData>
        </a:graphic>
      </p:graphicFrame>
    </p:spTree>
    <p:extLst>
      <p:ext uri="{BB962C8B-B14F-4D97-AF65-F5344CB8AC3E}">
        <p14:creationId xmlns:p14="http://schemas.microsoft.com/office/powerpoint/2010/main" val="111842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329039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Properties That Define the State of a Gas Sample</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3581400"/>
          </a:xfrm>
        </p:spPr>
        <p:txBody>
          <a:bodyPr/>
          <a:lstStyle/>
          <a:p>
            <a:pPr marL="457200" indent="-457200">
              <a:buClr>
                <a:schemeClr val="bg2"/>
              </a:buClr>
              <a:buFontTx/>
              <a:buAutoNum type="arabicParenR"/>
            </a:pPr>
            <a:r>
              <a:rPr lang="en-US" altLang="en-US" sz="2600" dirty="0"/>
              <a:t>Temperature</a:t>
            </a:r>
          </a:p>
          <a:p>
            <a:pPr marL="457200" indent="-457200">
              <a:buClr>
                <a:schemeClr val="bg2"/>
              </a:buClr>
              <a:buFontTx/>
              <a:buAutoNum type="arabicParenR"/>
            </a:pPr>
            <a:r>
              <a:rPr lang="en-US" altLang="en-US" sz="2600" dirty="0"/>
              <a:t>Pressure</a:t>
            </a:r>
          </a:p>
          <a:p>
            <a:pPr marL="457200" indent="-457200">
              <a:buClr>
                <a:schemeClr val="bg2"/>
              </a:buClr>
              <a:buFontTx/>
              <a:buAutoNum type="arabicParenR"/>
            </a:pPr>
            <a:r>
              <a:rPr lang="en-US" altLang="en-US" sz="2600" dirty="0"/>
              <a:t>Volume</a:t>
            </a:r>
          </a:p>
          <a:p>
            <a:pPr marL="457200" indent="-457200">
              <a:buClr>
                <a:schemeClr val="bg2"/>
              </a:buClr>
              <a:buFontTx/>
              <a:buAutoNum type="arabicParenR"/>
            </a:pPr>
            <a:r>
              <a:rPr lang="en-US" altLang="en-US" sz="2600" dirty="0"/>
              <a:t>Amount of gas, usually expressed as number of </a:t>
            </a:r>
            <a:r>
              <a:rPr lang="en-US" altLang="en-US" sz="2600" dirty="0" smtClean="0"/>
              <a:t>moles</a:t>
            </a:r>
            <a:endParaRPr lang="en-US" altLang="en-US" sz="2600" dirty="0"/>
          </a:p>
          <a:p>
            <a:pPr>
              <a:buClr>
                <a:schemeClr val="bg2"/>
              </a:buClr>
            </a:pPr>
            <a:r>
              <a:rPr lang="en-US" altLang="en-US" sz="2600" dirty="0"/>
              <a:t>Having already discussed three of these, </a:t>
            </a:r>
            <a:r>
              <a:rPr lang="en-US" altLang="en-US" sz="2600" dirty="0" smtClean="0"/>
              <a:t>we need </a:t>
            </a:r>
            <a:r>
              <a:rPr lang="en-US" altLang="en-US" sz="2600" dirty="0"/>
              <a:t>to define pressure</a:t>
            </a:r>
            <a:r>
              <a:rPr lang="en-US" altLang="en-US" sz="2600" dirty="0" smtClean="0"/>
              <a:t>.</a:t>
            </a:r>
            <a:endParaRPr lang="en-US" altLang="en-US" sz="2600" dirty="0"/>
          </a:p>
        </p:txBody>
      </p:sp>
    </p:spTree>
    <p:extLst>
      <p:ext uri="{BB962C8B-B14F-4D97-AF65-F5344CB8AC3E}">
        <p14:creationId xmlns:p14="http://schemas.microsoft.com/office/powerpoint/2010/main" val="148391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Pressure</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4114800" cy="1219200"/>
          </a:xfrm>
        </p:spPr>
        <p:txBody>
          <a:bodyPr/>
          <a:lstStyle/>
          <a:p>
            <a:r>
              <a:rPr lang="en-US" altLang="en-US" sz="2600" b="1" dirty="0"/>
              <a:t>Pressure</a:t>
            </a:r>
            <a:r>
              <a:rPr lang="en-US" altLang="en-US" sz="2600" dirty="0"/>
              <a:t> is the amount of force applied to an area</a:t>
            </a:r>
            <a:r>
              <a:rPr lang="en-US" altLang="en-US" sz="2600" dirty="0" smtClean="0"/>
              <a:t>:</a:t>
            </a:r>
            <a:endParaRPr lang="en-US" altLang="en-US" sz="2600" dirty="0"/>
          </a:p>
        </p:txBody>
      </p:sp>
      <p:graphicFrame>
        <p:nvGraphicFramePr>
          <p:cNvPr id="6" name="Object 5" descr="P = F over Ay"/>
          <p:cNvGraphicFramePr>
            <a:graphicFrameLocks noChangeAspect="1"/>
          </p:cNvGraphicFramePr>
          <p:nvPr>
            <p:extLst>
              <p:ext uri="{D42A27DB-BD31-4B8C-83A1-F6EECF244321}">
                <p14:modId xmlns:p14="http://schemas.microsoft.com/office/powerpoint/2010/main" val="2259377836"/>
              </p:ext>
            </p:extLst>
          </p:nvPr>
        </p:nvGraphicFramePr>
        <p:xfrm>
          <a:off x="1815937" y="2968935"/>
          <a:ext cx="952826" cy="843933"/>
        </p:xfrm>
        <a:graphic>
          <a:graphicData uri="http://schemas.openxmlformats.org/presentationml/2006/ole">
            <mc:AlternateContent xmlns:mc="http://schemas.openxmlformats.org/markup-compatibility/2006">
              <mc:Choice xmlns:v="urn:schemas-microsoft-com:vml" Requires="v">
                <p:oleObj spid="_x0000_s17465" name="Equation" r:id="rId3" imgW="444240" imgH="393480" progId="Equation.DSMT4">
                  <p:embed/>
                </p:oleObj>
              </mc:Choice>
              <mc:Fallback>
                <p:oleObj name="Equation" r:id="rId3" imgW="444240" imgH="393480" progId="Equation.DSMT4">
                  <p:embed/>
                  <p:pic>
                    <p:nvPicPr>
                      <p:cNvPr id="0" name=""/>
                      <p:cNvPicPr/>
                      <p:nvPr/>
                    </p:nvPicPr>
                    <p:blipFill>
                      <a:blip r:embed="rId4"/>
                      <a:stretch>
                        <a:fillRect/>
                      </a:stretch>
                    </p:blipFill>
                    <p:spPr>
                      <a:xfrm>
                        <a:off x="1815937" y="2968935"/>
                        <a:ext cx="952826" cy="843933"/>
                      </a:xfrm>
                      <a:prstGeom prst="rect">
                        <a:avLst/>
                      </a:prstGeom>
                    </p:spPr>
                  </p:pic>
                </p:oleObj>
              </mc:Fallback>
            </mc:AlternateContent>
          </a:graphicData>
        </a:graphic>
      </p:graphicFrame>
      <p:sp>
        <p:nvSpPr>
          <p:cNvPr id="4" name="Content Placeholder 3"/>
          <p:cNvSpPr>
            <a:spLocks noGrp="1"/>
          </p:cNvSpPr>
          <p:nvPr>
            <p:ph idx="13"/>
          </p:nvPr>
        </p:nvSpPr>
        <p:spPr>
          <a:xfrm>
            <a:off x="457200" y="3962401"/>
            <a:ext cx="4114800" cy="1219200"/>
          </a:xfrm>
        </p:spPr>
        <p:txBody>
          <a:bodyPr/>
          <a:lstStyle/>
          <a:p>
            <a:r>
              <a:rPr lang="en-US" altLang="en-US" sz="2600" b="1" dirty="0">
                <a:latin typeface="Arial" charset="0"/>
              </a:rPr>
              <a:t>Atmospheric pressure</a:t>
            </a:r>
            <a:r>
              <a:rPr lang="en-US" altLang="en-US" sz="2600" dirty="0">
                <a:latin typeface="Arial" charset="0"/>
              </a:rPr>
              <a:t> is the weight of air per unit of area</a:t>
            </a:r>
            <a:r>
              <a:rPr lang="en-US" altLang="en-US" sz="2600" dirty="0" smtClean="0">
                <a:latin typeface="Arial" charset="0"/>
              </a:rPr>
              <a:t>.</a:t>
            </a:r>
            <a:endParaRPr lang="en-US" altLang="en-US" sz="2600" dirty="0">
              <a:latin typeface="Arial" charset="0"/>
            </a:endParaRPr>
          </a:p>
        </p:txBody>
      </p:sp>
      <p:pic>
        <p:nvPicPr>
          <p:cNvPr id="5" name="Picture 2" descr="A diagram shows gravitational force. The diagram shows gravitational force as a square air column, with 1 meter sides, with a cross-sectional area of 1 meters squared and a mass of 10 to the fourth kilograms exerting a downward force on the Earth. The end of the column is the atmospheric pressure at Earth’s surf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511089"/>
            <a:ext cx="3625241" cy="4354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1331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Units of Pressure</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1"/>
            <a:ext cx="1600200" cy="380999"/>
          </a:xfrm>
        </p:spPr>
        <p:txBody>
          <a:bodyPr/>
          <a:lstStyle/>
          <a:p>
            <a:pPr>
              <a:defRPr/>
            </a:pPr>
            <a:r>
              <a:rPr lang="en-US" altLang="en-US" sz="2600" b="1" dirty="0"/>
              <a:t>Pascals</a:t>
            </a:r>
            <a:r>
              <a:rPr lang="en-US" altLang="en-US" sz="2600" dirty="0" smtClean="0"/>
              <a:t>:</a:t>
            </a:r>
            <a:endParaRPr lang="en-US" altLang="en-US" sz="2600" dirty="0"/>
          </a:p>
        </p:txBody>
      </p:sp>
      <p:graphicFrame>
        <p:nvGraphicFramePr>
          <p:cNvPr id="19" name="Object 18" descr="1 Pascal = 1 Newton per meter"/>
          <p:cNvGraphicFramePr>
            <a:graphicFrameLocks noChangeAspect="1"/>
          </p:cNvGraphicFramePr>
          <p:nvPr>
            <p:extLst>
              <p:ext uri="{D42A27DB-BD31-4B8C-83A1-F6EECF244321}">
                <p14:modId xmlns:p14="http://schemas.microsoft.com/office/powerpoint/2010/main" val="3558803952"/>
              </p:ext>
            </p:extLst>
          </p:nvPr>
        </p:nvGraphicFramePr>
        <p:xfrm>
          <a:off x="2097024" y="1581150"/>
          <a:ext cx="1987550" cy="490538"/>
        </p:xfrm>
        <a:graphic>
          <a:graphicData uri="http://schemas.openxmlformats.org/presentationml/2006/ole">
            <mc:AlternateContent xmlns:mc="http://schemas.openxmlformats.org/markup-compatibility/2006">
              <mc:Choice xmlns:v="urn:schemas-microsoft-com:vml" Requires="v">
                <p:oleObj spid="_x0000_s18548"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2097024" y="1581150"/>
                        <a:ext cx="1987550" cy="490538"/>
                      </a:xfrm>
                      <a:prstGeom prst="rect">
                        <a:avLst/>
                      </a:prstGeom>
                    </p:spPr>
                  </p:pic>
                </p:oleObj>
              </mc:Fallback>
            </mc:AlternateContent>
          </a:graphicData>
        </a:graphic>
      </p:graphicFrame>
      <p:sp>
        <p:nvSpPr>
          <p:cNvPr id="15" name="Content Placeholder 14"/>
          <p:cNvSpPr>
            <a:spLocks noGrp="1"/>
          </p:cNvSpPr>
          <p:nvPr>
            <p:ph idx="13"/>
          </p:nvPr>
        </p:nvSpPr>
        <p:spPr>
          <a:xfrm>
            <a:off x="4141305" y="1615098"/>
            <a:ext cx="2971800" cy="436146"/>
          </a:xfrm>
        </p:spPr>
        <p:txBody>
          <a:bodyPr/>
          <a:lstStyle/>
          <a:p>
            <a:pPr marL="0" indent="0">
              <a:buNone/>
            </a:pPr>
            <a:r>
              <a:rPr lang="en-US" altLang="en-US" sz="2600" dirty="0"/>
              <a:t>(SI unit of pressure</a:t>
            </a:r>
            <a:r>
              <a:rPr lang="en-US" altLang="en-US" sz="2600" dirty="0" smtClean="0"/>
              <a:t>)</a:t>
            </a:r>
            <a:endParaRPr lang="en-US" altLang="en-US" sz="2600" dirty="0"/>
          </a:p>
        </p:txBody>
      </p:sp>
      <p:sp>
        <p:nvSpPr>
          <p:cNvPr id="16" name="Content Placeholder 15"/>
          <p:cNvSpPr>
            <a:spLocks noGrp="1"/>
          </p:cNvSpPr>
          <p:nvPr>
            <p:ph idx="14"/>
          </p:nvPr>
        </p:nvSpPr>
        <p:spPr>
          <a:xfrm>
            <a:off x="457200" y="2198669"/>
            <a:ext cx="914400" cy="393380"/>
          </a:xfrm>
        </p:spPr>
        <p:txBody>
          <a:bodyPr/>
          <a:lstStyle/>
          <a:p>
            <a:r>
              <a:rPr lang="en-US" altLang="en-US" sz="2600" b="1" dirty="0"/>
              <a:t>Bar</a:t>
            </a:r>
            <a:r>
              <a:rPr lang="en-US" altLang="en-US" sz="2600" dirty="0" smtClean="0"/>
              <a:t>:</a:t>
            </a:r>
            <a:endParaRPr lang="en-US" altLang="en-US" sz="2600" dirty="0"/>
          </a:p>
        </p:txBody>
      </p:sp>
      <p:graphicFrame>
        <p:nvGraphicFramePr>
          <p:cNvPr id="20" name="Object 19" descr="1 bar = 10 to the fifth"/>
          <p:cNvGraphicFramePr>
            <a:graphicFrameLocks noChangeAspect="1"/>
          </p:cNvGraphicFramePr>
          <p:nvPr>
            <p:extLst>
              <p:ext uri="{D42A27DB-BD31-4B8C-83A1-F6EECF244321}">
                <p14:modId xmlns:p14="http://schemas.microsoft.com/office/powerpoint/2010/main" val="2765194065"/>
              </p:ext>
            </p:extLst>
          </p:nvPr>
        </p:nvGraphicFramePr>
        <p:xfrm>
          <a:off x="1414713" y="2153313"/>
          <a:ext cx="1861887" cy="507788"/>
        </p:xfrm>
        <a:graphic>
          <a:graphicData uri="http://schemas.openxmlformats.org/presentationml/2006/ole">
            <mc:AlternateContent xmlns:mc="http://schemas.openxmlformats.org/markup-compatibility/2006">
              <mc:Choice xmlns:v="urn:schemas-microsoft-com:vml" Requires="v">
                <p:oleObj spid="_x0000_s18549"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1414713" y="2153313"/>
                        <a:ext cx="1861887" cy="507788"/>
                      </a:xfrm>
                      <a:prstGeom prst="rect">
                        <a:avLst/>
                      </a:prstGeom>
                    </p:spPr>
                  </p:pic>
                </p:oleObj>
              </mc:Fallback>
            </mc:AlternateContent>
          </a:graphicData>
        </a:graphic>
      </p:graphicFrame>
      <p:sp>
        <p:nvSpPr>
          <p:cNvPr id="17" name="Content Placeholder 16"/>
          <p:cNvSpPr>
            <a:spLocks noGrp="1"/>
          </p:cNvSpPr>
          <p:nvPr>
            <p:ph sz="quarter" idx="15"/>
          </p:nvPr>
        </p:nvSpPr>
        <p:spPr>
          <a:xfrm>
            <a:off x="3319713" y="2200938"/>
            <a:ext cx="2057400" cy="381000"/>
          </a:xfrm>
        </p:spPr>
        <p:txBody>
          <a:bodyPr/>
          <a:lstStyle/>
          <a:p>
            <a:pPr marL="0" indent="0">
              <a:buNone/>
            </a:pPr>
            <a:r>
              <a:rPr lang="en-US" altLang="en-US" sz="2600" dirty="0"/>
              <a:t>Pa = 100 </a:t>
            </a:r>
            <a:r>
              <a:rPr lang="en-US" altLang="en-US" sz="2600" dirty="0" smtClean="0"/>
              <a:t>kPa</a:t>
            </a:r>
          </a:p>
        </p:txBody>
      </p:sp>
      <p:sp>
        <p:nvSpPr>
          <p:cNvPr id="18" name="Content Placeholder 17"/>
          <p:cNvSpPr>
            <a:spLocks noGrp="1"/>
          </p:cNvSpPr>
          <p:nvPr>
            <p:ph sz="quarter" idx="16"/>
          </p:nvPr>
        </p:nvSpPr>
        <p:spPr>
          <a:xfrm>
            <a:off x="457200" y="2743200"/>
            <a:ext cx="5029200" cy="3352800"/>
          </a:xfrm>
        </p:spPr>
        <p:txBody>
          <a:bodyPr/>
          <a:lstStyle/>
          <a:p>
            <a:pPr>
              <a:defRPr/>
            </a:pPr>
            <a:r>
              <a:rPr lang="en-US" altLang="en-US" sz="2400" b="1" dirty="0"/>
              <a:t>mm Hg or torr</a:t>
            </a:r>
            <a:r>
              <a:rPr lang="en-US" altLang="en-US" sz="2400" dirty="0"/>
              <a:t>: These units are literally the difference in the heights measured in millimeters of two connected columns of mercury, as in the </a:t>
            </a:r>
            <a:r>
              <a:rPr lang="en-US" altLang="en-US" sz="2400" b="1" dirty="0"/>
              <a:t>barometer</a:t>
            </a:r>
            <a:r>
              <a:rPr lang="en-US" altLang="en-US" sz="2400" dirty="0"/>
              <a:t> in the figure.</a:t>
            </a:r>
          </a:p>
          <a:p>
            <a:pPr>
              <a:defRPr/>
            </a:pPr>
            <a:r>
              <a:rPr lang="en-US" altLang="en-US" sz="2400" b="1" dirty="0"/>
              <a:t>Atmosphere</a:t>
            </a:r>
            <a:r>
              <a:rPr lang="en-US" altLang="en-US" sz="2400" dirty="0" smtClean="0"/>
              <a:t>:</a:t>
            </a:r>
            <a:endParaRPr lang="en-US" altLang="en-US" sz="2400" dirty="0"/>
          </a:p>
          <a:p>
            <a:pPr marL="255600" indent="0">
              <a:buNone/>
              <a:defRPr/>
            </a:pPr>
            <a:r>
              <a:rPr lang="en-US" altLang="en-US" sz="2400" dirty="0"/>
              <a:t>1 atm = 760. torr = 760. mm </a:t>
            </a:r>
            <a:endParaRPr lang="en-US" altLang="en-US" sz="2400" dirty="0" smtClean="0"/>
          </a:p>
          <a:p>
            <a:pPr marL="255600" indent="0">
              <a:spcBef>
                <a:spcPts val="0"/>
              </a:spcBef>
              <a:buNone/>
              <a:defRPr/>
            </a:pPr>
            <a:r>
              <a:rPr lang="en-US" altLang="en-US" sz="2400" dirty="0" smtClean="0"/>
              <a:t>Hg = </a:t>
            </a:r>
            <a:r>
              <a:rPr lang="en-US" altLang="en-US" sz="2400" dirty="0"/>
              <a:t>101.325 kPa </a:t>
            </a:r>
            <a:r>
              <a:rPr lang="en-US" altLang="en-US" sz="2400" dirty="0" smtClean="0"/>
              <a:t>= 1.10325 bar</a:t>
            </a:r>
            <a:endParaRPr lang="en-US" altLang="en-US" sz="2400" dirty="0"/>
          </a:p>
        </p:txBody>
      </p:sp>
      <p:pic>
        <p:nvPicPr>
          <p:cNvPr id="21" name="Picture 2" descr="A diagram shows a glass tube filled with mercury and inserted into a dish of mercury. Pressure is exerted on the surface of the mercury by the atmosphere and by the mercury in the tube. The mercury in the tube rises to height h; above the mercury in the tube is vacu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1990" y="2819400"/>
            <a:ext cx="3383099" cy="24649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171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Times New Roman" panose="02020603050405020304" pitchFamily="18" charset="0"/>
                <a:ea typeface="ＭＳ Ｐゴシック" charset="0"/>
              </a:rPr>
              <a:t>Manometer</a:t>
            </a:r>
            <a:endParaRPr lang="en-IN" dirty="0">
              <a:latin typeface="Times New Roman" panose="02020603050405020304" pitchFamily="18" charset="0"/>
              <a:ea typeface="ＭＳ Ｐゴシック" charset="0"/>
            </a:endParaRPr>
          </a:p>
        </p:txBody>
      </p:sp>
      <p:sp>
        <p:nvSpPr>
          <p:cNvPr id="9" name="Content Placeholder 8"/>
          <p:cNvSpPr>
            <a:spLocks noGrp="1"/>
          </p:cNvSpPr>
          <p:nvPr>
            <p:ph idx="1"/>
          </p:nvPr>
        </p:nvSpPr>
        <p:spPr>
          <a:xfrm>
            <a:off x="457200" y="1600200"/>
            <a:ext cx="4572000" cy="4038600"/>
          </a:xfrm>
        </p:spPr>
        <p:txBody>
          <a:bodyPr/>
          <a:lstStyle/>
          <a:p>
            <a:r>
              <a:rPr lang="en-US" altLang="en-US" sz="2600" dirty="0" smtClean="0"/>
              <a:t>The </a:t>
            </a:r>
            <a:r>
              <a:rPr lang="en-US" altLang="en-US" sz="2600" b="1" dirty="0"/>
              <a:t>manometer</a:t>
            </a:r>
            <a:r>
              <a:rPr lang="en-US" altLang="en-US" sz="2600" dirty="0"/>
              <a:t> is used to measure the difference in pressure between atmospheric pressure and that of a gas in a vessel. </a:t>
            </a:r>
            <a:r>
              <a:rPr lang="en-US" altLang="en-US" sz="2600" dirty="0" smtClean="0"/>
              <a:t>(</a:t>
            </a:r>
            <a:r>
              <a:rPr lang="en-US" altLang="en-US" sz="2600" dirty="0"/>
              <a:t>The barometer seen on the last slide is used to measure the pressure in the atmosphere at any given time</a:t>
            </a:r>
            <a:r>
              <a:rPr lang="en-US" altLang="en-US" sz="2600" dirty="0" smtClean="0"/>
              <a:t>.)</a:t>
            </a:r>
            <a:endParaRPr lang="en-US" altLang="en-US" sz="2600" dirty="0"/>
          </a:p>
        </p:txBody>
      </p:sp>
      <p:pic>
        <p:nvPicPr>
          <p:cNvPr id="11" name="Picture 2" descr="A diagram shows a mercury manometer. An apparatus consists of a flask attached to a U shaped tube containing mercury. The U shaped tube is open at the end opposite the flask. Atmospheric pressure, P atomic mass units, exerts a downward force on the open end of the tube.  Gas in the flask, P gas, enters the U shaped tube and exerts a force on the mercury in the U shaped tube; the mercury is higher on the open ended side. The difference in the height in mercury between the flask side of the U shaped tube and the open ended side is h. The difference between the tallest height of mercury, on the open-ended side of the tube, and the bottom of the U is 136.4 millimeters. The difference between the lowest level of mercury, on the flask side of the U, and the bottom of the U is 103.8 millimeters. P gas equals P atomic mass units plus P sub 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405" y="1761195"/>
            <a:ext cx="3359069" cy="3593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9221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Standard Pressure</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2743200"/>
          </a:xfrm>
        </p:spPr>
        <p:txBody>
          <a:bodyPr/>
          <a:lstStyle/>
          <a:p>
            <a:r>
              <a:rPr lang="en-US" altLang="en-US" sz="2600" dirty="0"/>
              <a:t>Normal atmospheric pressure at sea level is referred to as </a:t>
            </a:r>
            <a:r>
              <a:rPr lang="en-US" altLang="en-US" sz="2600" b="1" dirty="0"/>
              <a:t>standard atmospheric pressure</a:t>
            </a:r>
            <a:r>
              <a:rPr lang="en-US" altLang="en-US" sz="2600" dirty="0"/>
              <a:t>.</a:t>
            </a:r>
          </a:p>
          <a:p>
            <a:r>
              <a:rPr lang="en-US" altLang="en-US" sz="2600" dirty="0"/>
              <a:t>It is equal to</a:t>
            </a:r>
          </a:p>
          <a:p>
            <a:pPr marL="740664" indent="-283464">
              <a:spcBef>
                <a:spcPts val="600"/>
              </a:spcBef>
              <a:buClr>
                <a:schemeClr val="bg2"/>
              </a:buClr>
              <a:buFont typeface="Arial" pitchFamily="34" charset="0"/>
              <a:buChar char="–"/>
            </a:pPr>
            <a:r>
              <a:rPr lang="en-US" altLang="en-US" sz="2600" dirty="0"/>
              <a:t>1 atm</a:t>
            </a:r>
          </a:p>
          <a:p>
            <a:pPr marL="740664" indent="-283464">
              <a:spcBef>
                <a:spcPts val="600"/>
              </a:spcBef>
              <a:buClr>
                <a:schemeClr val="bg2"/>
              </a:buClr>
              <a:buFont typeface="Arial" pitchFamily="34" charset="0"/>
              <a:buChar char="–"/>
            </a:pPr>
            <a:r>
              <a:rPr lang="en-US" altLang="en-US" sz="2600" dirty="0"/>
              <a:t>760 torr (760 mmHg)</a:t>
            </a:r>
          </a:p>
          <a:p>
            <a:pPr marL="740664" indent="-283464">
              <a:spcBef>
                <a:spcPts val="600"/>
              </a:spcBef>
              <a:buClr>
                <a:schemeClr val="bg2"/>
              </a:buClr>
              <a:buFont typeface="Arial" pitchFamily="34" charset="0"/>
              <a:buChar char="–"/>
            </a:pPr>
            <a:r>
              <a:rPr lang="en-US" altLang="en-US" sz="2600" dirty="0"/>
              <a:t>101.325 </a:t>
            </a:r>
            <a:r>
              <a:rPr lang="en-US" altLang="en-US" sz="2600" dirty="0" smtClean="0"/>
              <a:t>kPa</a:t>
            </a:r>
            <a:endParaRPr lang="en-US" altLang="en-US" sz="2600" dirty="0"/>
          </a:p>
        </p:txBody>
      </p:sp>
    </p:spTree>
    <p:extLst>
      <p:ext uri="{BB962C8B-B14F-4D97-AF65-F5344CB8AC3E}">
        <p14:creationId xmlns:p14="http://schemas.microsoft.com/office/powerpoint/2010/main" val="179716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Boyle’s Law</a:t>
            </a:r>
            <a:endParaRPr lang="en-IN"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4191000" cy="2163763"/>
          </a:xfrm>
        </p:spPr>
        <p:txBody>
          <a:bodyPr/>
          <a:lstStyle/>
          <a:p>
            <a:r>
              <a:rPr lang="en-US" altLang="en-US" sz="2600" dirty="0"/>
              <a:t>The volume of a fixed quantity of gas at constant temperature is inversely proportional to the pressure</a:t>
            </a:r>
            <a:r>
              <a:rPr lang="en-US" altLang="en-US" sz="2600" dirty="0" smtClean="0"/>
              <a:t>.</a:t>
            </a:r>
            <a:endParaRPr lang="en-US" sz="2600" dirty="0"/>
          </a:p>
        </p:txBody>
      </p:sp>
      <p:pic>
        <p:nvPicPr>
          <p:cNvPr id="5" name="Picture 2" descr="A diagram showing that as a balloon rises up through the atmosphere, its volume increases, so it becomes bi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082636" cy="4654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2066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13711</TotalTime>
  <Words>1619</Words>
  <Application>Microsoft Office PowerPoint</Application>
  <PresentationFormat>On-screen Show (4:3)</PresentationFormat>
  <Paragraphs>249</Paragraphs>
  <Slides>34</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ＭＳ Ｐゴシック</vt:lpstr>
      <vt:lpstr>Arial</vt:lpstr>
      <vt:lpstr>Calibri</vt:lpstr>
      <vt:lpstr>Calibri Light</vt:lpstr>
      <vt:lpstr>Times New Roman</vt:lpstr>
      <vt:lpstr>Verdana</vt:lpstr>
      <vt:lpstr>Wingdings</vt:lpstr>
      <vt:lpstr>508 Lecture</vt:lpstr>
      <vt:lpstr>Custom Design</vt:lpstr>
      <vt:lpstr>Equation</vt:lpstr>
      <vt:lpstr>Chemistry: The Central Science</vt:lpstr>
      <vt:lpstr>Characteristics of Gases</vt:lpstr>
      <vt:lpstr>Some Common Gases</vt:lpstr>
      <vt:lpstr>Properties That Define the State of a Gas Sample</vt:lpstr>
      <vt:lpstr>Pressure</vt:lpstr>
      <vt:lpstr>Units of Pressure</vt:lpstr>
      <vt:lpstr>Manometer</vt:lpstr>
      <vt:lpstr>Standard Pressure</vt:lpstr>
      <vt:lpstr>Boyle’s Law</vt:lpstr>
      <vt:lpstr>Mathematical Relationships of Boyle’s Law</vt:lpstr>
      <vt:lpstr>Charles’s Law</vt:lpstr>
      <vt:lpstr>Mathematical Relationships of Charles’s Law</vt:lpstr>
      <vt:lpstr>Gay-Lussac’s Law of Combining Volumes</vt:lpstr>
      <vt:lpstr>Avogadro’s Law</vt:lpstr>
      <vt:lpstr>Ideal-Gas Equation</vt:lpstr>
      <vt:lpstr>R</vt:lpstr>
      <vt:lpstr>Density of Gases</vt:lpstr>
      <vt:lpstr>Density and Molar Mass of a Gas</vt:lpstr>
      <vt:lpstr>Volume and Chemical Reactions</vt:lpstr>
      <vt:lpstr>Dalton’s Law of Partial Pressures</vt:lpstr>
      <vt:lpstr>Mole Fraction</vt:lpstr>
      <vt:lpstr>Pressure and Mole Fraction</vt:lpstr>
      <vt:lpstr>Kinetic-Molecular Theory</vt:lpstr>
      <vt:lpstr>Main Tenets of Kinetic-Molecular Theory (1 of 2)</vt:lpstr>
      <vt:lpstr>Main Tenets of Kinetic-Molecular Theory (2 of 2)</vt:lpstr>
      <vt:lpstr>How Fast Do Gas Molecules Move?</vt:lpstr>
      <vt:lpstr>urms and Molecular Mass</vt:lpstr>
      <vt:lpstr>Effusion and Diffusion</vt:lpstr>
      <vt:lpstr>Graham’s Law Describes Diffusion and Effusion</vt:lpstr>
      <vt:lpstr>Real Gases</vt:lpstr>
      <vt:lpstr>Deviations from Ideal Behavior</vt:lpstr>
      <vt:lpstr>Corrections for Nonideal Behavior</vt:lpstr>
      <vt:lpstr>The van der Waals Equation</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asma.akhter</cp:lastModifiedBy>
  <cp:revision>4815</cp:revision>
  <dcterms:created xsi:type="dcterms:W3CDTF">2014-07-14T20:04:21Z</dcterms:created>
  <dcterms:modified xsi:type="dcterms:W3CDTF">2019-06-24T22:36:10Z</dcterms:modified>
</cp:coreProperties>
</file>