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1"/>
  </p:notesMasterIdLst>
  <p:sldIdLst>
    <p:sldId id="31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BB3"/>
    <a:srgbClr val="8B0030"/>
    <a:srgbClr val="000080"/>
    <a:srgbClr val="1164A0"/>
    <a:srgbClr val="C82E32"/>
    <a:srgbClr val="FF0000"/>
    <a:srgbClr val="100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9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B0504A-FD75-E04E-970E-74AEF649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A16B6D-B74D-7545-9145-3CA29876DE9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4A3B-3EBE-9848-8119-6CE0DCD3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54207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46A4-7156-594E-884D-A449CED96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382624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2C92-8C11-5240-B58B-8DA0DAAF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671086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5F98-1E4F-D241-8792-998012BC5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8339373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1EE1-16AC-884A-B029-CEA4E2EE6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958689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327-157D-A047-89AD-65B42852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2909598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577-9799-3140-B64C-06505A0E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254595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12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06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717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19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BDC9-BC42-4448-87AA-DDB65684A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088064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087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609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8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67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14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95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6C2A-DA5B-374A-9754-78A5DA3F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0964176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40FF-1DED-9240-9916-D1C2A773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969520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4E6-3E07-7845-956A-6C2035F6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04272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7C7D-8020-4345-936D-6C4542046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503610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38C3-AA94-1943-9D58-3EED3628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514054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5909-6FC0-2A4E-936F-6D272883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57794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817F-8BF9-D846-90F1-5214431E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3810000" y="4267200"/>
            <a:ext cx="472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141616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B3A18B-6D2D-5241-AD19-E8BC5F3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 descr="Triangle--Gray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2334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2018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077200" y="5758542"/>
            <a:ext cx="68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Acids</a:t>
            </a:r>
            <a:r>
              <a:rPr lang="en-US" altLang="en-US" sz="1400" baseline="0" dirty="0">
                <a:solidFill>
                  <a:srgbClr val="000000"/>
                </a:solidFill>
                <a:latin typeface="+mn-lt"/>
              </a:rPr>
              <a:t> </a:t>
            </a:r>
            <a:br>
              <a:rPr lang="en-US" altLang="en-US" sz="1400" baseline="0" dirty="0">
                <a:solidFill>
                  <a:srgbClr val="000000"/>
                </a:solidFill>
                <a:latin typeface="+mn-lt"/>
              </a:rPr>
            </a:br>
            <a:r>
              <a:rPr lang="en-US" altLang="en-US" sz="1400" baseline="0" dirty="0">
                <a:solidFill>
                  <a:srgbClr val="000000"/>
                </a:solidFill>
                <a:latin typeface="+mn-lt"/>
              </a:rPr>
              <a:t>and </a:t>
            </a:r>
            <a:br>
              <a:rPr lang="en-US" altLang="en-US" sz="1400" baseline="0" dirty="0">
                <a:solidFill>
                  <a:srgbClr val="000000"/>
                </a:solidFill>
                <a:latin typeface="+mn-lt"/>
              </a:rPr>
            </a:br>
            <a:r>
              <a:rPr lang="en-US" altLang="en-US" sz="1400" baseline="0" dirty="0">
                <a:solidFill>
                  <a:srgbClr val="000000"/>
                </a:solidFill>
                <a:latin typeface="+mn-lt"/>
              </a:rPr>
              <a:t>Bases</a:t>
            </a:r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2018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49" y="685800"/>
            <a:ext cx="405801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4495800" y="1676400"/>
            <a:ext cx="4572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400" b="1" dirty="0">
                <a:latin typeface="Arial" charset="0"/>
                <a:cs typeface="Arial" charset="0"/>
              </a:rPr>
              <a:t>Chapter 16</a:t>
            </a:r>
            <a:br>
              <a:rPr lang="en-US" sz="3400" b="1" dirty="0">
                <a:latin typeface="Arial" charset="0"/>
                <a:cs typeface="Arial" charset="0"/>
              </a:rPr>
            </a:br>
            <a:br>
              <a:rPr lang="en-US" sz="3400" b="1" dirty="0">
                <a:latin typeface="Arial" charset="0"/>
                <a:cs typeface="Arial" charset="0"/>
              </a:rPr>
            </a:br>
            <a:r>
              <a:rPr lang="en-US" sz="3400" b="1" dirty="0">
                <a:latin typeface="Arial" charset="0"/>
                <a:cs typeface="Arial" charset="0"/>
              </a:rPr>
              <a:t> </a:t>
            </a:r>
            <a:r>
              <a:rPr lang="en-US" sz="3400" b="1" kern="1200" dirty="0">
                <a:solidFill>
                  <a:srgbClr val="000000"/>
                </a:solidFill>
                <a:latin typeface="Arial" charset="0"/>
              </a:rPr>
              <a:t>Acid–Base </a:t>
            </a:r>
            <a:br>
              <a:rPr lang="en-US" sz="3400" b="1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3400" b="1" kern="1200" dirty="0" err="1">
                <a:solidFill>
                  <a:srgbClr val="000000"/>
                </a:solidFill>
                <a:latin typeface="Arial" charset="0"/>
              </a:rPr>
              <a:t>Equilibria</a:t>
            </a:r>
            <a:endParaRPr lang="en-US" sz="66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791200"/>
            <a:ext cx="4572000" cy="990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D0D0D"/>
                </a:solidFill>
                <a:cs typeface="+mn-cs"/>
              </a:rPr>
              <a:t>James F. Kirby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D0D0D"/>
                </a:solidFill>
                <a:cs typeface="+mn-cs"/>
              </a:rPr>
              <a:t>Quinnipiac University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D0D0D"/>
                </a:solidFill>
                <a:cs typeface="+mn-cs"/>
              </a:rPr>
              <a:t>Hamden, CT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Product Constant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7924800" cy="2286000"/>
          </a:xfrm>
        </p:spPr>
        <p:txBody>
          <a:bodyPr/>
          <a:lstStyle/>
          <a:p>
            <a:pPr eaLnBrk="1" hangingPunct="1"/>
            <a:r>
              <a:rPr lang="en-US" dirty="0"/>
              <a:t>The equilibrium expression for this process is</a:t>
            </a:r>
          </a:p>
          <a:p>
            <a:pPr algn="ctr" eaLnBrk="1" hangingPunct="1">
              <a:buFontTx/>
              <a:buNone/>
            </a:pPr>
            <a:r>
              <a:rPr lang="en-US" i="1" dirty="0" err="1"/>
              <a:t>K</a:t>
            </a:r>
            <a:r>
              <a:rPr lang="en-US" i="1" baseline="-25000" dirty="0" err="1"/>
              <a:t>c</a:t>
            </a:r>
            <a:r>
              <a:rPr lang="en-US" dirty="0"/>
              <a:t>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</a:t>
            </a:r>
          </a:p>
          <a:p>
            <a:pPr algn="ctr" eaLnBrk="1" hangingPunct="1">
              <a:lnSpc>
                <a:spcPct val="10000"/>
              </a:lnSpc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This special equilibrium constant is referred to as the </a:t>
            </a:r>
            <a:r>
              <a:rPr lang="en-US" b="1" dirty="0"/>
              <a:t>ion product constant</a:t>
            </a:r>
            <a:r>
              <a:rPr lang="en-US" dirty="0"/>
              <a:t> for water, </a:t>
            </a:r>
            <a:r>
              <a:rPr lang="en-US" i="1" dirty="0"/>
              <a:t>K</a:t>
            </a:r>
            <a:r>
              <a:rPr lang="en-US" i="1" baseline="-25000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At 25 </a:t>
            </a:r>
            <a:r>
              <a:rPr lang="en-US" dirty="0">
                <a:ea typeface="Calibri"/>
              </a:rPr>
              <a:t>°</a:t>
            </a:r>
            <a:r>
              <a:rPr lang="en-US" dirty="0">
                <a:sym typeface="Symbol" charset="2"/>
              </a:rPr>
              <a:t>C, </a:t>
            </a:r>
            <a:r>
              <a:rPr lang="en-US" i="1" dirty="0">
                <a:sym typeface="Symbol" charset="2"/>
              </a:rPr>
              <a:t>K</a:t>
            </a:r>
            <a:r>
              <a:rPr lang="en-US" i="1" baseline="-25000" dirty="0">
                <a:sym typeface="Symbol" charset="2"/>
              </a:rPr>
              <a:t>w</a:t>
            </a:r>
            <a:r>
              <a:rPr lang="en-US" dirty="0">
                <a:sym typeface="Symbol" charset="2"/>
              </a:rPr>
              <a:t> = 1.0  10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 dirty="0">
                <a:sym typeface="Symbol" charset="2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59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Aqueous Solutions Can Be Acidic, </a:t>
            </a:r>
            <a:br>
              <a:rPr lang="en-US" dirty="0"/>
            </a:br>
            <a:r>
              <a:rPr lang="en-US" dirty="0"/>
              <a:t>Basic, or Neutral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7924800" cy="2286000"/>
          </a:xfrm>
        </p:spPr>
        <p:txBody>
          <a:bodyPr/>
          <a:lstStyle/>
          <a:p>
            <a:r>
              <a:rPr lang="en-US" dirty="0"/>
              <a:t>If a solution is neutral, [H</a:t>
            </a:r>
            <a:r>
              <a:rPr lang="en-US" baseline="30000" dirty="0"/>
              <a:t>+</a:t>
            </a:r>
            <a:r>
              <a:rPr lang="en-US" dirty="0"/>
              <a:t>] = [OH</a:t>
            </a:r>
            <a:r>
              <a:rPr lang="en-US" baseline="40000" dirty="0"/>
              <a:t>–</a:t>
            </a:r>
            <a:r>
              <a:rPr lang="en-US" dirty="0"/>
              <a:t>].</a:t>
            </a:r>
          </a:p>
          <a:p>
            <a:r>
              <a:rPr lang="en-US" dirty="0"/>
              <a:t>If a solution is acidic, [H</a:t>
            </a:r>
            <a:r>
              <a:rPr lang="en-US" baseline="30000" dirty="0"/>
              <a:t>+</a:t>
            </a:r>
            <a:r>
              <a:rPr lang="en-US" dirty="0"/>
              <a:t>] &gt; [OH</a:t>
            </a:r>
            <a:r>
              <a:rPr lang="en-US" baseline="40000" dirty="0"/>
              <a:t>–</a:t>
            </a:r>
            <a:r>
              <a:rPr lang="en-US" dirty="0"/>
              <a:t>].</a:t>
            </a:r>
          </a:p>
          <a:p>
            <a:r>
              <a:rPr lang="en-US" dirty="0"/>
              <a:t>If a solution is basic, [H</a:t>
            </a:r>
            <a:r>
              <a:rPr lang="en-US" baseline="30000" dirty="0"/>
              <a:t>+</a:t>
            </a:r>
            <a:r>
              <a:rPr lang="en-US" dirty="0"/>
              <a:t>] &lt; [OH</a:t>
            </a:r>
            <a:r>
              <a:rPr lang="en-US" baseline="40000" dirty="0"/>
              <a:t>–</a:t>
            </a:r>
            <a:r>
              <a:rPr lang="en-US" dirty="0"/>
              <a:t>].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"/>
          <a:stretch/>
        </p:blipFill>
        <p:spPr>
          <a:xfrm>
            <a:off x="533400" y="3352800"/>
            <a:ext cx="7315200" cy="2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260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4267200" y="1219200"/>
            <a:ext cx="4764024" cy="3827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4800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pH is a method of reporting hydrogen </a:t>
            </a:r>
            <a:br>
              <a:rPr lang="en-US" sz="2800" dirty="0"/>
            </a:br>
            <a:r>
              <a:rPr lang="en-US" sz="2800" dirty="0"/>
              <a:t>ion concentration.</a:t>
            </a:r>
          </a:p>
          <a:p>
            <a:pPr eaLnBrk="1" hangingPunct="1"/>
            <a:r>
              <a:rPr lang="en-US" sz="2800" dirty="0"/>
              <a:t>pH = </a:t>
            </a:r>
            <a:r>
              <a:rPr lang="en-US" sz="2800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 dirty="0"/>
              <a:t>log[H</a:t>
            </a:r>
            <a:r>
              <a:rPr lang="en-US" sz="2800" baseline="30000" dirty="0"/>
              <a:t>+</a:t>
            </a:r>
            <a:r>
              <a:rPr lang="en-US" sz="2800" dirty="0"/>
              <a:t>]</a:t>
            </a:r>
          </a:p>
          <a:p>
            <a:pPr eaLnBrk="1" hangingPunct="1"/>
            <a:r>
              <a:rPr lang="en-US" sz="2800" dirty="0"/>
              <a:t>Neutral pH is 7.00.</a:t>
            </a:r>
          </a:p>
          <a:p>
            <a:pPr eaLnBrk="1" hangingPunct="1"/>
            <a:r>
              <a:rPr lang="en-US" sz="2800" dirty="0"/>
              <a:t>Acidic pH is below 7.00.</a:t>
            </a:r>
          </a:p>
          <a:p>
            <a:pPr eaLnBrk="1" hangingPunct="1"/>
            <a:r>
              <a:rPr lang="en-US" sz="2800" dirty="0"/>
              <a:t>Basic pH is above 7.00.</a:t>
            </a:r>
          </a:p>
          <a:p>
            <a:pPr eaLnBrk="1" hangingPunct="1"/>
            <a:r>
              <a:rPr lang="en-US" sz="2800" dirty="0"/>
              <a:t>Only the digits AFTER the decimal point are significant figures in logarithms.</a:t>
            </a:r>
          </a:p>
        </p:txBody>
      </p:sp>
    </p:spTree>
    <p:extLst>
      <p:ext uri="{BB962C8B-B14F-4D97-AF65-F5344CB8AC3E}">
        <p14:creationId xmlns:p14="http://schemas.microsoft.com/office/powerpoint/2010/main" val="405290229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“p” Scales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 eaLnBrk="1" hangingPunct="1"/>
            <a:r>
              <a:rPr lang="en-US" dirty="0"/>
              <a:t>The “p” in pH tells us to take the –log of a quantity (in this case, hydrogen ions).</a:t>
            </a:r>
          </a:p>
          <a:p>
            <a:pPr eaLnBrk="1" hangingPunct="1"/>
            <a:r>
              <a:rPr lang="en-US" dirty="0"/>
              <a:t>Some other “p” systems are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</a:pPr>
            <a:r>
              <a:rPr lang="en-US" dirty="0" err="1"/>
              <a:t>pOH</a:t>
            </a:r>
            <a:r>
              <a:rPr lang="en-US" dirty="0"/>
              <a:t>: </a:t>
            </a:r>
            <a:r>
              <a:rPr lang="en-US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dirty="0"/>
              <a:t>log[OH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</a:pP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w</a:t>
            </a:r>
            <a:r>
              <a:rPr lang="en-US" dirty="0"/>
              <a:t>: </a:t>
            </a:r>
            <a:r>
              <a:rPr lang="en-US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dirty="0"/>
              <a:t>log </a:t>
            </a:r>
            <a:r>
              <a:rPr lang="en-US" i="1" dirty="0"/>
              <a:t>K</a:t>
            </a:r>
            <a:r>
              <a:rPr lang="en-US" i="1" baseline="-25000" dirty="0"/>
              <a:t>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8563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pH and </a:t>
            </a:r>
            <a:r>
              <a:rPr lang="en-US" dirty="0" err="1"/>
              <a:t>pOH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371600"/>
            <a:ext cx="8001000" cy="480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Because</a:t>
            </a:r>
          </a:p>
          <a:p>
            <a:pPr marL="0" indent="0" algn="ctr" eaLnBrk="1" hangingPunct="1">
              <a:buFontTx/>
              <a:buNone/>
            </a:pPr>
            <a:r>
              <a:rPr lang="en-US" dirty="0"/>
              <a:t>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 = </a:t>
            </a:r>
            <a:r>
              <a:rPr lang="en-US" i="1" dirty="0"/>
              <a:t>K</a:t>
            </a:r>
            <a:r>
              <a:rPr lang="en-US" i="1" baseline="-25000" dirty="0"/>
              <a:t>w</a:t>
            </a:r>
            <a:r>
              <a:rPr lang="en-US" dirty="0"/>
              <a:t> = 1.0 </a:t>
            </a:r>
            <a:r>
              <a:rPr lang="en-US" dirty="0">
                <a:sym typeface="Symbol" charset="2"/>
              </a:rPr>
              <a:t> 10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 dirty="0">
                <a:sym typeface="Symbol" charset="2"/>
              </a:rPr>
              <a:t>14</a:t>
            </a:r>
            <a:endParaRPr lang="en-US" dirty="0">
              <a:sym typeface="Symbol" charset="2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/>
              <a:t>we can take the –log of the equation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dirty="0"/>
              <a:t>–log[H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+ </a:t>
            </a:r>
            <a:r>
              <a:rPr lang="en-US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dirty="0"/>
              <a:t>log[OH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 = </a:t>
            </a:r>
            <a:r>
              <a:rPr lang="en-US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dirty="0"/>
              <a:t>log </a:t>
            </a:r>
            <a:r>
              <a:rPr lang="en-US" i="1" dirty="0"/>
              <a:t>K</a:t>
            </a:r>
            <a:r>
              <a:rPr lang="en-US" i="1" baseline="-25000" dirty="0"/>
              <a:t>w</a:t>
            </a:r>
            <a:r>
              <a:rPr lang="en-US" dirty="0"/>
              <a:t> = 14.00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which results in</a:t>
            </a:r>
          </a:p>
          <a:p>
            <a:pPr marL="0" indent="0" algn="ctr" eaLnBrk="1" hangingPunct="1">
              <a:buFontTx/>
              <a:buNone/>
            </a:pPr>
            <a:r>
              <a:rPr lang="en-US" dirty="0"/>
              <a:t>pH + </a:t>
            </a:r>
            <a:r>
              <a:rPr lang="en-US" dirty="0" err="1"/>
              <a:t>pOH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i="1" baseline="-25000" dirty="0" err="1"/>
              <a:t>w</a:t>
            </a:r>
            <a:r>
              <a:rPr lang="en-US" dirty="0"/>
              <a:t> = 14.00</a:t>
            </a:r>
          </a:p>
        </p:txBody>
      </p:sp>
    </p:spTree>
    <p:extLst>
      <p:ext uri="{BB962C8B-B14F-4D97-AF65-F5344CB8AC3E}">
        <p14:creationId xmlns:p14="http://schemas.microsoft.com/office/powerpoint/2010/main" val="413870460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pH?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4572000" cy="4800600"/>
          </a:xfrm>
        </p:spPr>
        <p:txBody>
          <a:bodyPr/>
          <a:lstStyle/>
          <a:p>
            <a:pPr eaLnBrk="1" hangingPunct="1"/>
            <a:r>
              <a:rPr lang="en-US" dirty="0"/>
              <a:t>One way to measure pH is with a pH meter.</a:t>
            </a:r>
          </a:p>
          <a:p>
            <a:pPr eaLnBrk="1" hangingPunct="1"/>
            <a:r>
              <a:rPr lang="en-US" dirty="0"/>
              <a:t>pH meters are used for accurate measurement of </a:t>
            </a:r>
            <a:br>
              <a:rPr lang="en-US" dirty="0"/>
            </a:br>
            <a:r>
              <a:rPr lang="en-US" dirty="0"/>
              <a:t>pH; electrodes indicate small changes in voltage to detect </a:t>
            </a:r>
            <a:r>
              <a:rPr lang="en-US" dirty="0" err="1"/>
              <a:t>pH.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652435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53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pH?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3340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Another method is with indicators.</a:t>
            </a:r>
          </a:p>
          <a:p>
            <a:pPr eaLnBrk="1" hangingPunct="1"/>
            <a:r>
              <a:rPr lang="en-US" sz="2400" dirty="0"/>
              <a:t>They give less accurate, but quick measurements.</a:t>
            </a:r>
          </a:p>
          <a:p>
            <a:pPr eaLnBrk="1" hangingPunct="1"/>
            <a:r>
              <a:rPr lang="en-US" sz="2400" dirty="0"/>
              <a:t>An indicator is a compound that has one color in its acid form and another color in its basic 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"/>
          <a:stretch/>
        </p:blipFill>
        <p:spPr>
          <a:xfrm>
            <a:off x="945078" y="3914681"/>
            <a:ext cx="4267200" cy="2604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"/>
          <a:stretch/>
        </p:blipFill>
        <p:spPr>
          <a:xfrm>
            <a:off x="5928118" y="1066800"/>
            <a:ext cx="1661402" cy="54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921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Acids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You will recall that the seven strong acids are </a:t>
            </a:r>
            <a:r>
              <a:rPr lang="en-US" dirty="0" err="1"/>
              <a:t>HCl</a:t>
            </a:r>
            <a:r>
              <a:rPr lang="en-US" dirty="0"/>
              <a:t>, </a:t>
            </a:r>
            <a:r>
              <a:rPr lang="en-US" dirty="0" err="1"/>
              <a:t>HBr</a:t>
            </a:r>
            <a:r>
              <a:rPr lang="en-US" dirty="0"/>
              <a:t>, HI, HNO</a:t>
            </a:r>
            <a:r>
              <a:rPr lang="en-US" baseline="-25000" dirty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HClO</a:t>
            </a:r>
            <a:r>
              <a:rPr lang="en-US" baseline="-25000" dirty="0"/>
              <a:t>3</a:t>
            </a:r>
            <a:r>
              <a:rPr lang="en-US" dirty="0"/>
              <a:t>, and HClO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are, by definition, strong electrolytes and exist totally as ions in aqueous solution; for example,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HA  +  H</a:t>
            </a:r>
            <a:r>
              <a:rPr lang="en-US" baseline="-25000" dirty="0"/>
              <a:t>2</a:t>
            </a:r>
            <a:r>
              <a:rPr lang="en-US" dirty="0"/>
              <a:t>O     </a:t>
            </a:r>
            <a:r>
              <a:rPr lang="en-US" dirty="0">
                <a:ea typeface="Arial" charset="0"/>
                <a:cs typeface="Arial" charset="0"/>
              </a:rPr>
              <a:t>   H</a:t>
            </a:r>
            <a:r>
              <a:rPr lang="en-US" baseline="-25000" dirty="0">
                <a:ea typeface="Arial" charset="0"/>
                <a:cs typeface="Arial" charset="0"/>
              </a:rPr>
              <a:t>3</a:t>
            </a:r>
            <a:r>
              <a:rPr lang="en-US" dirty="0">
                <a:ea typeface="Arial" charset="0"/>
                <a:cs typeface="Arial" charset="0"/>
              </a:rPr>
              <a:t>O</a:t>
            </a:r>
            <a:r>
              <a:rPr lang="en-US" baseline="30000" dirty="0">
                <a:ea typeface="Arial" charset="0"/>
                <a:cs typeface="Arial" charset="0"/>
              </a:rPr>
              <a:t>+</a:t>
            </a:r>
            <a:r>
              <a:rPr lang="en-US" dirty="0">
                <a:ea typeface="Arial" charset="0"/>
                <a:cs typeface="Arial" charset="0"/>
              </a:rPr>
              <a:t>  +  A</a:t>
            </a:r>
            <a:r>
              <a:rPr lang="en-US" baseline="40000" dirty="0">
                <a:ea typeface="Arial" charset="0"/>
                <a:cs typeface="Arial" charset="0"/>
              </a:rPr>
              <a:t>–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So, for the </a:t>
            </a:r>
            <a:r>
              <a:rPr lang="en-US" dirty="0" err="1"/>
              <a:t>monoprotic</a:t>
            </a:r>
            <a:r>
              <a:rPr lang="en-US" dirty="0"/>
              <a:t> strong acids,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/>
              <a:t>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[acid]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581400" y="4360225"/>
            <a:ext cx="731520" cy="1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295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Bases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dirty="0"/>
              <a:t>Strong bases are the soluble hydroxides, which are the alkali metal and heavier alkaline earth metal hydroxides (Ca</a:t>
            </a:r>
            <a:r>
              <a:rPr lang="en-US" baseline="30000" dirty="0"/>
              <a:t>2+</a:t>
            </a:r>
            <a:r>
              <a:rPr lang="en-US" dirty="0"/>
              <a:t>, Sr</a:t>
            </a:r>
            <a:r>
              <a:rPr lang="en-US" baseline="30000" dirty="0"/>
              <a:t>2+</a:t>
            </a:r>
            <a:r>
              <a:rPr lang="en-US" dirty="0"/>
              <a:t>, and Ba</a:t>
            </a:r>
            <a:r>
              <a:rPr lang="en-US" baseline="30000" dirty="0"/>
              <a:t>2+</a:t>
            </a:r>
            <a:r>
              <a:rPr lang="en-US" dirty="0"/>
              <a:t>; but their </a:t>
            </a:r>
            <a:r>
              <a:rPr lang="en-US" dirty="0" err="1"/>
              <a:t>solubilities</a:t>
            </a:r>
            <a:r>
              <a:rPr lang="en-US" dirty="0"/>
              <a:t> are low).</a:t>
            </a:r>
          </a:p>
          <a:p>
            <a:pPr eaLnBrk="1" hangingPunct="1"/>
            <a:r>
              <a:rPr lang="en-US" dirty="0"/>
              <a:t>Again, these substances dissociate completely in aqueous solution; for example,</a:t>
            </a:r>
          </a:p>
          <a:p>
            <a:pPr eaLnBrk="1" hangingPunct="1">
              <a:buFontTx/>
              <a:buNone/>
            </a:pPr>
            <a:r>
              <a:rPr lang="en-US" dirty="0"/>
              <a:t>		MOH(</a:t>
            </a:r>
            <a:r>
              <a:rPr lang="en-US" i="1" dirty="0" err="1"/>
              <a:t>aq</a:t>
            </a:r>
            <a:r>
              <a:rPr lang="en-US" dirty="0"/>
              <a:t>)  </a:t>
            </a:r>
            <a:r>
              <a:rPr lang="en-US" dirty="0">
                <a:ea typeface="Arial" charset="0"/>
                <a:cs typeface="Arial" charset="0"/>
              </a:rPr>
              <a:t>     M</a:t>
            </a:r>
            <a:r>
              <a:rPr lang="en-US" baseline="30000" dirty="0">
                <a:ea typeface="Arial" charset="0"/>
                <a:cs typeface="Arial" charset="0"/>
              </a:rPr>
              <a:t>+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i="1" dirty="0" err="1">
                <a:ea typeface="Arial" charset="0"/>
                <a:cs typeface="Arial" charset="0"/>
              </a:rPr>
              <a:t>aq</a:t>
            </a:r>
            <a:r>
              <a:rPr lang="en-US" dirty="0">
                <a:ea typeface="Arial" charset="0"/>
                <a:cs typeface="Arial" charset="0"/>
              </a:rPr>
              <a:t>)  +  OH</a:t>
            </a:r>
            <a:r>
              <a:rPr lang="en-US" baseline="40000" dirty="0">
                <a:ea typeface="Arial" charset="0"/>
                <a:cs typeface="Arial" charset="0"/>
              </a:rPr>
              <a:t>–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i="1" dirty="0" err="1">
                <a:ea typeface="Arial" charset="0"/>
                <a:cs typeface="Arial" charset="0"/>
              </a:rPr>
              <a:t>aq</a:t>
            </a:r>
            <a:r>
              <a:rPr lang="en-US" dirty="0">
                <a:ea typeface="Arial" charset="0"/>
                <a:cs typeface="Arial" charset="0"/>
              </a:rPr>
              <a:t>)      </a:t>
            </a:r>
            <a:r>
              <a:rPr lang="en-US" i="1" dirty="0">
                <a:ea typeface="Arial" charset="0"/>
                <a:cs typeface="Arial" charset="0"/>
              </a:rPr>
              <a:t>or</a:t>
            </a:r>
          </a:p>
          <a:p>
            <a:pPr eaLnBrk="1" hangingPunct="1"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	M(OH)</a:t>
            </a:r>
            <a:r>
              <a:rPr lang="en-US" baseline="-25000" dirty="0">
                <a:ea typeface="Arial" charset="0"/>
                <a:cs typeface="Arial" charset="0"/>
              </a:rPr>
              <a:t>2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i="1" dirty="0" err="1">
                <a:ea typeface="Arial" charset="0"/>
                <a:cs typeface="Arial" charset="0"/>
              </a:rPr>
              <a:t>aq</a:t>
            </a:r>
            <a:r>
              <a:rPr lang="en-US" dirty="0">
                <a:ea typeface="Arial" charset="0"/>
                <a:cs typeface="Arial" charset="0"/>
              </a:rPr>
              <a:t>)       M</a:t>
            </a:r>
            <a:r>
              <a:rPr lang="en-US" baseline="30000" dirty="0">
                <a:ea typeface="Arial" charset="0"/>
                <a:cs typeface="Arial" charset="0"/>
              </a:rPr>
              <a:t>2+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i="1" dirty="0" err="1">
                <a:ea typeface="Arial" charset="0"/>
                <a:cs typeface="Arial" charset="0"/>
              </a:rPr>
              <a:t>aq</a:t>
            </a:r>
            <a:r>
              <a:rPr lang="en-US" dirty="0">
                <a:ea typeface="Arial" charset="0"/>
                <a:cs typeface="Arial" charset="0"/>
              </a:rPr>
              <a:t>)  +  2 OH</a:t>
            </a:r>
            <a:r>
              <a:rPr lang="en-US" baseline="40000" dirty="0">
                <a:ea typeface="Arial" charset="0"/>
                <a:cs typeface="Arial" charset="0"/>
              </a:rPr>
              <a:t>–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i="1" dirty="0" err="1">
                <a:ea typeface="Arial" charset="0"/>
                <a:cs typeface="Arial" charset="0"/>
              </a:rPr>
              <a:t>aq</a:t>
            </a:r>
            <a:r>
              <a:rPr lang="en-US" dirty="0">
                <a:ea typeface="Arial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200400" y="4724400"/>
            <a:ext cx="640080" cy="16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627120" y="5331723"/>
            <a:ext cx="640080" cy="1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407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Weak Acids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19250"/>
            <a:ext cx="8534400" cy="4800600"/>
          </a:xfrm>
        </p:spPr>
        <p:txBody>
          <a:bodyPr/>
          <a:lstStyle/>
          <a:p>
            <a:r>
              <a:rPr lang="en-US" sz="2800" dirty="0"/>
              <a:t>For a weak acid, the equation for its dissociation is</a:t>
            </a:r>
          </a:p>
          <a:p>
            <a:pPr>
              <a:buFontTx/>
              <a:buNone/>
            </a:pPr>
            <a:r>
              <a:rPr lang="en-US" sz="2800" dirty="0"/>
              <a:t>    HA(</a:t>
            </a:r>
            <a:r>
              <a:rPr lang="en-US" sz="2800" i="1" dirty="0" err="1"/>
              <a:t>aq</a:t>
            </a:r>
            <a:r>
              <a:rPr lang="en-US" sz="2800" dirty="0"/>
              <a:t>)  +  H</a:t>
            </a:r>
            <a:r>
              <a:rPr lang="en-US" sz="2800" baseline="-25000" dirty="0"/>
              <a:t>2</a:t>
            </a:r>
            <a:r>
              <a:rPr lang="en-US" sz="2800" dirty="0"/>
              <a:t>O(</a:t>
            </a:r>
            <a:r>
              <a:rPr lang="en-US" sz="2800" i="1" dirty="0"/>
              <a:t>l</a:t>
            </a:r>
            <a:r>
              <a:rPr lang="en-US" sz="2800" dirty="0"/>
              <a:t>)      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 +  A</a:t>
            </a:r>
            <a:r>
              <a:rPr lang="en-US" sz="2800" baseline="40000" dirty="0"/>
              <a:t>–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</a:t>
            </a:r>
          </a:p>
          <a:p>
            <a:r>
              <a:rPr lang="en-US" sz="2800" dirty="0"/>
              <a:t>Since it is an equilibrium, there is an equilibrium constant related to it, called the </a:t>
            </a:r>
            <a:r>
              <a:rPr lang="en-US" sz="2800" b="1" dirty="0"/>
              <a:t>acid-dissociation constant</a:t>
            </a:r>
            <a:r>
              <a:rPr lang="en-US" sz="2800" dirty="0"/>
              <a:t>,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:  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=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][A</a:t>
            </a:r>
            <a:r>
              <a:rPr lang="en-US" sz="2800" baseline="40000" dirty="0"/>
              <a:t>–</a:t>
            </a:r>
            <a:r>
              <a:rPr lang="en-US" sz="2800" dirty="0"/>
              <a:t>] / [HA]</a:t>
            </a:r>
          </a:p>
          <a:p>
            <a:r>
              <a:rPr lang="en-US" sz="2800" dirty="0"/>
              <a:t>The larger the value of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, the stronger the acid.</a:t>
            </a:r>
          </a:p>
        </p:txBody>
      </p:sp>
      <p:pic>
        <p:nvPicPr>
          <p:cNvPr id="8" name="Picture 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02920" cy="165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"/>
          <a:stretch/>
        </p:blipFill>
        <p:spPr>
          <a:xfrm>
            <a:off x="2971800" y="4099463"/>
            <a:ext cx="3488376" cy="26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87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305800" cy="1242646"/>
          </a:xfrm>
        </p:spPr>
        <p:txBody>
          <a:bodyPr/>
          <a:lstStyle/>
          <a:p>
            <a:pPr eaLnBrk="1" hangingPunct="1">
              <a:tabLst>
                <a:tab pos="1712913" algn="l"/>
              </a:tabLst>
            </a:pPr>
            <a:r>
              <a:rPr lang="en-US" dirty="0"/>
              <a:t>Arrhenius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  <a:tabLst>
                <a:tab pos="1712913" algn="l"/>
              </a:tabLst>
            </a:pPr>
            <a:r>
              <a:rPr lang="en-US" dirty="0"/>
              <a:t>An acid is a substance that, when dissolved in water, increases the concentration of hydrogen ions.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  <a:tabLst>
                <a:tab pos="1712913" algn="l"/>
              </a:tabLst>
            </a:pPr>
            <a:r>
              <a:rPr lang="en-US" dirty="0"/>
              <a:t>A base is a substance that, when dissolved in water, increases the concentration of hydroxide ions.</a:t>
            </a:r>
          </a:p>
          <a:p>
            <a:pPr eaLnBrk="1" hangingPunct="1">
              <a:tabLst>
                <a:tab pos="1712913" algn="l"/>
              </a:tabLst>
            </a:pPr>
            <a:r>
              <a:rPr lang="en-US" dirty="0" err="1"/>
              <a:t>Brønsted</a:t>
            </a:r>
            <a:r>
              <a:rPr lang="en-US" dirty="0"/>
              <a:t>–Lowry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  <a:tabLst>
                <a:tab pos="1712913" algn="l"/>
              </a:tabLst>
            </a:pPr>
            <a:r>
              <a:rPr lang="en-US" dirty="0"/>
              <a:t>An acid is a proton donor.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–"/>
              <a:tabLst>
                <a:tab pos="1712913" algn="l"/>
              </a:tabLst>
            </a:pPr>
            <a:r>
              <a:rPr lang="en-US" dirty="0"/>
              <a:t>A base is a proton acceptor.</a:t>
            </a:r>
          </a:p>
        </p:txBody>
      </p:sp>
    </p:spTree>
    <p:extLst>
      <p:ext uri="{BB962C8B-B14F-4D97-AF65-F5344CB8AC3E}">
        <p14:creationId xmlns:p14="http://schemas.microsoft.com/office/powerpoint/2010/main" val="40704478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Strong and Weak Acids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19250"/>
            <a:ext cx="8534400" cy="4800600"/>
          </a:xfrm>
        </p:spPr>
        <p:txBody>
          <a:bodyPr/>
          <a:lstStyle/>
          <a:p>
            <a:r>
              <a:rPr lang="en-US" sz="2800" dirty="0"/>
              <a:t>What is present in solution for a strong acid versus a weak acid?</a:t>
            </a:r>
          </a:p>
          <a:p>
            <a:r>
              <a:rPr lang="en-US" sz="2800" dirty="0"/>
              <a:t>Strong acids </a:t>
            </a:r>
            <a:r>
              <a:rPr lang="en-US" sz="2800" i="1" dirty="0"/>
              <a:t>completely </a:t>
            </a:r>
            <a:r>
              <a:rPr lang="en-US" sz="2800" dirty="0"/>
              <a:t>dissociate to ions.</a:t>
            </a:r>
          </a:p>
          <a:p>
            <a:r>
              <a:rPr lang="en-US" sz="2800" dirty="0"/>
              <a:t>Weak acids only </a:t>
            </a:r>
            <a:r>
              <a:rPr lang="en-US" sz="2800" i="1" dirty="0"/>
              <a:t>partially </a:t>
            </a:r>
            <a:r>
              <a:rPr lang="en-US" sz="2800" dirty="0"/>
              <a:t>dissociate to 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>
          <a:xfrm>
            <a:off x="1905000" y="3200400"/>
            <a:ext cx="5181600" cy="33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237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from the pH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The pH of a 0.10 </a:t>
            </a:r>
            <a:r>
              <a:rPr lang="en-US" sz="2800" i="1" dirty="0"/>
              <a:t>M</a:t>
            </a:r>
            <a:r>
              <a:rPr lang="en-US" sz="2800" dirty="0"/>
              <a:t> solution of formic acid, HCOOH, at 25 </a:t>
            </a:r>
            <a:r>
              <a:rPr lang="en-US" sz="2800" dirty="0">
                <a:ea typeface="Calibri"/>
              </a:rPr>
              <a:t>°</a:t>
            </a:r>
            <a:r>
              <a:rPr lang="en-US" sz="2800" dirty="0">
                <a:sym typeface="Symbol" charset="2"/>
              </a:rPr>
              <a:t>C is 2.38. Calculate </a:t>
            </a:r>
            <a:r>
              <a:rPr lang="en-US" sz="2800" i="1" dirty="0" err="1">
                <a:sym typeface="Symbol" charset="2"/>
              </a:rPr>
              <a:t>K</a:t>
            </a:r>
            <a:r>
              <a:rPr lang="en-US" sz="2800" i="1" baseline="-25000" dirty="0" err="1">
                <a:sym typeface="Symbol" charset="2"/>
              </a:rPr>
              <a:t>a</a:t>
            </a:r>
            <a:r>
              <a:rPr lang="en-US" sz="2800" dirty="0">
                <a:sym typeface="Symbol" charset="2"/>
              </a:rPr>
              <a:t> for formic acid at this temperature.</a:t>
            </a:r>
          </a:p>
          <a:p>
            <a:pPr marL="740664" indent="-283464" eaLnBrk="1" hangingPunct="1">
              <a:buFont typeface="Arial" pitchFamily="34" charset="0"/>
              <a:buChar char="–"/>
            </a:pPr>
            <a:r>
              <a:rPr lang="en-US" sz="2800" dirty="0"/>
              <a:t>We know that</a:t>
            </a:r>
          </a:p>
          <a:p>
            <a:pPr marL="740664" indent="-283464" eaLnBrk="1" hangingPunct="1">
              <a:buFont typeface="Arial" pitchFamily="34" charset="0"/>
              <a:buChar char="–"/>
            </a:pPr>
            <a:endParaRPr lang="en-US" sz="2800" dirty="0"/>
          </a:p>
          <a:p>
            <a:pPr marL="740664" indent="-283464">
              <a:buFont typeface="Arial" pitchFamily="34" charset="0"/>
              <a:buChar char="–"/>
            </a:pPr>
            <a:r>
              <a:rPr lang="en-US" sz="2800" dirty="0"/>
              <a:t>To calculate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, we need the equilibrium concentrations of all three things.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sz="2800" dirty="0"/>
              <a:t>We can find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], which is the same as [HCOO</a:t>
            </a:r>
            <a:r>
              <a:rPr lang="en-US" sz="2800" baseline="40000" dirty="0"/>
              <a:t>–</a:t>
            </a:r>
            <a:r>
              <a:rPr lang="en-US" sz="2800" dirty="0"/>
              <a:t>], from the </a:t>
            </a:r>
            <a:r>
              <a:rPr lang="en-US" sz="2800" dirty="0" err="1"/>
              <a:t>pH.</a:t>
            </a:r>
            <a:endParaRPr lang="en-US" sz="2800" dirty="0"/>
          </a:p>
          <a:p>
            <a:pPr marL="740664" indent="-283464">
              <a:buFont typeface="Arial" pitchFamily="34" charset="0"/>
              <a:buChar char="–"/>
            </a:pPr>
            <a:r>
              <a:rPr lang="en-US" sz="2800" dirty="0"/>
              <a:t>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= [HCOO</a:t>
            </a:r>
            <a:r>
              <a:rPr lang="en-US" sz="2800" baseline="40000" dirty="0"/>
              <a:t>–</a:t>
            </a:r>
            <a:r>
              <a:rPr lang="en-US" sz="2800" dirty="0"/>
              <a:t>] = 10</a:t>
            </a:r>
            <a:r>
              <a:rPr lang="en-US" sz="2800" baseline="30000" dirty="0"/>
              <a:t>–2.38</a:t>
            </a:r>
            <a:r>
              <a:rPr lang="en-US" sz="2800" dirty="0"/>
              <a:t> = 4.2 × 10</a:t>
            </a:r>
            <a:r>
              <a:rPr lang="en-US" sz="2800" baseline="30000" dirty="0"/>
              <a:t>–3</a:t>
            </a:r>
            <a:endParaRPr lang="en-US" sz="2800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360863" y="2724275"/>
            <a:ext cx="3468687" cy="954088"/>
            <a:chOff x="1872" y="2832"/>
            <a:chExt cx="2184" cy="60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17" y="2832"/>
              <a:ext cx="163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[H</a:t>
              </a:r>
              <a:r>
                <a:rPr lang="en-US" sz="2800" baseline="-25000"/>
                <a:t>3</a:t>
              </a:r>
              <a:r>
                <a:rPr lang="en-US" sz="2800"/>
                <a:t>O</a:t>
              </a:r>
              <a:r>
                <a:rPr lang="en-US" sz="2800" baseline="30000"/>
                <a:t>+</a:t>
              </a:r>
              <a:r>
                <a:rPr lang="en-US" sz="2800"/>
                <a:t>][HCOO</a:t>
              </a:r>
              <a:r>
                <a:rPr lang="en-US" sz="2800" baseline="40000"/>
                <a:t>–</a:t>
              </a:r>
              <a:r>
                <a:rPr lang="en-US" sz="2800"/>
                <a:t>]</a:t>
              </a:r>
            </a:p>
            <a:p>
              <a:pPr algn="ctr"/>
              <a:r>
                <a:rPr lang="en-US" sz="2800"/>
                <a:t>[HCOOH]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434" y="3151"/>
              <a:ext cx="1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72" y="2967"/>
              <a:ext cx="5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/>
                <a:t>K</a:t>
              </a:r>
              <a:r>
                <a:rPr lang="en-US" sz="2800" i="1" baseline="-25000"/>
                <a:t>a</a:t>
              </a:r>
              <a:r>
                <a:rPr lang="en-US" sz="2800"/>
                <a:t> =</a:t>
              </a:r>
              <a:endParaRPr lang="en-US" sz="2800" i="1"/>
            </a:p>
          </p:txBody>
        </p:sp>
      </p:grpSp>
    </p:spTree>
    <p:extLst>
      <p:ext uri="{BB962C8B-B14F-4D97-AF65-F5344CB8AC3E}">
        <p14:creationId xmlns:p14="http://schemas.microsoft.com/office/powerpoint/2010/main" val="192427065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from pH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Now we can set up a table for equilibrium concentrations. We know initial HCOOH (</a:t>
            </a:r>
            <a:r>
              <a:rPr lang="en-US" sz="2800" dirty="0">
                <a:solidFill>
                  <a:srgbClr val="C82E32"/>
                </a:solidFill>
              </a:rPr>
              <a:t>0.10 </a:t>
            </a:r>
            <a:r>
              <a:rPr lang="en-US" sz="2800" i="1" dirty="0">
                <a:solidFill>
                  <a:srgbClr val="C82E32"/>
                </a:solidFill>
              </a:rPr>
              <a:t>M</a:t>
            </a:r>
            <a:r>
              <a:rPr lang="en-US" sz="2800" dirty="0"/>
              <a:t>) and ion concentrations (</a:t>
            </a:r>
            <a:r>
              <a:rPr lang="en-US" sz="2800" dirty="0">
                <a:solidFill>
                  <a:srgbClr val="C82E32"/>
                </a:solidFill>
              </a:rPr>
              <a:t>0 </a:t>
            </a:r>
            <a:r>
              <a:rPr lang="en-US" sz="2800" i="1" dirty="0">
                <a:solidFill>
                  <a:srgbClr val="C82E32"/>
                </a:solidFill>
              </a:rPr>
              <a:t>M</a:t>
            </a:r>
            <a:r>
              <a:rPr lang="en-US" sz="2800" dirty="0"/>
              <a:t>); we found equilibrium ion concentrations (</a:t>
            </a:r>
            <a:r>
              <a:rPr lang="en-US" sz="2800" dirty="0">
                <a:solidFill>
                  <a:srgbClr val="C82E32"/>
                </a:solidFill>
              </a:rPr>
              <a:t>4.2 × 10</a:t>
            </a:r>
            <a:r>
              <a:rPr lang="en-US" sz="2800" baseline="30000" dirty="0">
                <a:solidFill>
                  <a:srgbClr val="C82E32"/>
                </a:solidFill>
              </a:rPr>
              <a:t>–3</a:t>
            </a:r>
            <a:r>
              <a:rPr lang="en-US" sz="2800" dirty="0">
                <a:solidFill>
                  <a:srgbClr val="C82E32"/>
                </a:solidFill>
              </a:rPr>
              <a:t> </a:t>
            </a:r>
            <a:r>
              <a:rPr lang="en-US" sz="2800" i="1" dirty="0">
                <a:solidFill>
                  <a:srgbClr val="C82E32"/>
                </a:solidFill>
              </a:rPr>
              <a:t>M</a:t>
            </a:r>
            <a:r>
              <a:rPr lang="en-US" sz="2800" dirty="0"/>
              <a:t>); so we calculate the change, then the equilibrium HCOOH concentration.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7204245" cy="20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04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from pH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534400" cy="4800600"/>
          </a:xfrm>
        </p:spPr>
        <p:txBody>
          <a:bodyPr/>
          <a:lstStyle/>
          <a:p>
            <a:r>
              <a:rPr lang="en-US" dirty="0"/>
              <a:t>This allows us to calculate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by putting in the equilibrium concentrations.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52650" y="3429000"/>
            <a:ext cx="4746625" cy="1738313"/>
            <a:chOff x="1403" y="1392"/>
            <a:chExt cx="2990" cy="1095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2013" y="1392"/>
              <a:ext cx="238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latin typeface="+mn-lt"/>
                </a:rPr>
                <a:t>[4.2 </a:t>
              </a:r>
              <a:r>
                <a:rPr lang="en-US" sz="2800">
                  <a:latin typeface="+mn-lt"/>
                  <a:sym typeface="Symbol" charset="2"/>
                </a:rPr>
                <a:t> 10</a:t>
              </a:r>
              <a:r>
                <a:rPr lang="en-US" sz="2800" baseline="30000">
                  <a:latin typeface="+mn-lt"/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>
                  <a:latin typeface="+mn-lt"/>
                  <a:sym typeface="Symbol" charset="2"/>
                </a:rPr>
                <a:t>3</a:t>
              </a:r>
              <a:r>
                <a:rPr lang="en-US" sz="2800">
                  <a:latin typeface="+mn-lt"/>
                </a:rPr>
                <a:t>][4.2 </a:t>
              </a:r>
              <a:r>
                <a:rPr lang="en-US" sz="2800">
                  <a:latin typeface="+mn-lt"/>
                  <a:sym typeface="Symbol" charset="2"/>
                </a:rPr>
                <a:t> 10</a:t>
              </a:r>
              <a:r>
                <a:rPr lang="en-US" sz="2800" baseline="30000">
                  <a:latin typeface="+mn-lt"/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>
                  <a:latin typeface="+mn-lt"/>
                  <a:sym typeface="Symbol" charset="2"/>
                </a:rPr>
                <a:t>3</a:t>
              </a:r>
              <a:r>
                <a:rPr lang="en-US" sz="2800">
                  <a:latin typeface="+mn-lt"/>
                </a:rPr>
                <a:t>]</a:t>
              </a:r>
            </a:p>
            <a:p>
              <a:pPr algn="ctr"/>
              <a:r>
                <a:rPr lang="en-US" sz="2800">
                  <a:latin typeface="+mn-lt"/>
                </a:rPr>
                <a:t>[0.10]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123" y="1695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403" y="1511"/>
              <a:ext cx="5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>
                  <a:latin typeface="+mn-lt"/>
                </a:rPr>
                <a:t>K</a:t>
              </a:r>
              <a:r>
                <a:rPr lang="en-US" sz="2800" i="1" baseline="-25000">
                  <a:latin typeface="+mn-lt"/>
                </a:rPr>
                <a:t>a</a:t>
              </a:r>
              <a:r>
                <a:rPr lang="en-US" sz="2800">
                  <a:latin typeface="+mn-lt"/>
                </a:rPr>
                <a:t> =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717" y="2160"/>
              <a:ext cx="1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+mn-lt"/>
                </a:rPr>
                <a:t>= 1.8 </a:t>
              </a:r>
              <a:r>
                <a:rPr lang="en-US" sz="2800" dirty="0">
                  <a:latin typeface="+mn-lt"/>
                  <a:sym typeface="Symbol" charset="2"/>
                </a:rPr>
                <a:t> 10</a:t>
              </a:r>
              <a:r>
                <a:rPr lang="en-US" sz="2800" baseline="30000" dirty="0">
                  <a:latin typeface="+mn-lt"/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 dirty="0">
                  <a:latin typeface="+mn-lt"/>
                  <a:sym typeface="Symbol" charset="2"/>
                </a:rPr>
                <a:t>4</a:t>
              </a:r>
              <a:endParaRPr lang="en-US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93868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Percent Ionization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676399"/>
            <a:ext cx="7772400" cy="3810000"/>
          </a:xfrm>
        </p:spPr>
        <p:txBody>
          <a:bodyPr/>
          <a:lstStyle/>
          <a:p>
            <a:pPr eaLnBrk="1" hangingPunct="1"/>
            <a:r>
              <a:rPr lang="en-US" dirty="0"/>
              <a:t>Percent ionization =             </a:t>
            </a:r>
            <a:r>
              <a:rPr lang="en-US" i="1" dirty="0"/>
              <a:t>  </a:t>
            </a:r>
            <a:r>
              <a:rPr lang="en-US" dirty="0"/>
              <a:t>  </a:t>
            </a:r>
            <a:r>
              <a:rPr lang="en-US" dirty="0">
                <a:sym typeface="Symbol" charset="2"/>
              </a:rPr>
              <a:t> 100</a:t>
            </a:r>
          </a:p>
          <a:p>
            <a:pPr eaLnBrk="1" hangingPunct="1"/>
            <a:r>
              <a:rPr lang="en-US" dirty="0">
                <a:sym typeface="Symbol" charset="2"/>
              </a:rPr>
              <a:t>In this example,</a:t>
            </a:r>
          </a:p>
          <a:p>
            <a:pPr eaLnBrk="1" hangingPunct="1">
              <a:buFontTx/>
              <a:buNone/>
            </a:pPr>
            <a:r>
              <a:rPr lang="en-US" dirty="0"/>
              <a:t>		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</a:t>
            </a:r>
            <a:r>
              <a:rPr lang="en-US" baseline="-25000" dirty="0" err="1"/>
              <a:t>eq</a:t>
            </a:r>
            <a:r>
              <a:rPr lang="en-US" dirty="0"/>
              <a:t> = 4.2 </a:t>
            </a:r>
            <a:r>
              <a:rPr lang="en-US" dirty="0">
                <a:sym typeface="Symbol" charset="2"/>
              </a:rPr>
              <a:t> 10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 dirty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 </a:t>
            </a:r>
            <a:r>
              <a:rPr lang="en-US" i="1" dirty="0">
                <a:sym typeface="Symbol" charset="2"/>
              </a:rPr>
              <a:t>M</a:t>
            </a:r>
          </a:p>
          <a:p>
            <a:pPr eaLnBrk="1" hangingPunct="1">
              <a:buFontTx/>
              <a:buNone/>
            </a:pPr>
            <a:r>
              <a:rPr lang="en-US" dirty="0"/>
              <a:t>		 [HCOOH]</a:t>
            </a:r>
            <a:r>
              <a:rPr lang="en-US" baseline="-25000" dirty="0"/>
              <a:t>initial</a:t>
            </a:r>
            <a:r>
              <a:rPr lang="en-US" dirty="0"/>
              <a:t> = 0.10 </a:t>
            </a:r>
            <a:r>
              <a:rPr lang="en-US" i="1" dirty="0"/>
              <a:t>M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562476" y="1371600"/>
            <a:ext cx="1711326" cy="1077913"/>
            <a:chOff x="3024" y="1056"/>
            <a:chExt cx="1078" cy="679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066" y="1056"/>
              <a:ext cx="103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[H</a:t>
              </a:r>
              <a:r>
                <a:rPr lang="en-US" sz="3200" baseline="-25000" dirty="0">
                  <a:latin typeface="+mn-lt"/>
                </a:rPr>
                <a:t>3</a:t>
              </a:r>
              <a:r>
                <a:rPr lang="en-US" sz="3200" dirty="0">
                  <a:latin typeface="+mn-lt"/>
                </a:rPr>
                <a:t>O</a:t>
              </a:r>
              <a:r>
                <a:rPr lang="en-US" sz="3200" baseline="30000" dirty="0">
                  <a:latin typeface="+mn-lt"/>
                </a:rPr>
                <a:t>+</a:t>
              </a:r>
              <a:r>
                <a:rPr lang="en-US" sz="3200" dirty="0">
                  <a:latin typeface="+mn-lt"/>
                </a:rPr>
                <a:t>]</a:t>
              </a:r>
              <a:r>
                <a:rPr lang="en-US" sz="3200" baseline="-25000" dirty="0" err="1">
                  <a:latin typeface="+mn-lt"/>
                </a:rPr>
                <a:t>eq</a:t>
              </a:r>
              <a:endParaRPr lang="en-US" sz="3200" dirty="0">
                <a:latin typeface="+mn-lt"/>
              </a:endParaRPr>
            </a:p>
            <a:p>
              <a:pPr algn="ctr"/>
              <a:r>
                <a:rPr lang="en-US" sz="3200" dirty="0">
                  <a:latin typeface="+mn-lt"/>
                </a:rPr>
                <a:t>[HA]</a:t>
              </a:r>
              <a:r>
                <a:rPr lang="en-US" sz="3200" baseline="-25000" dirty="0">
                  <a:latin typeface="+mn-lt"/>
                </a:rPr>
                <a:t>initial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024" y="142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28600" y="4571999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>
                <a:latin typeface="+mn-lt"/>
              </a:rPr>
              <a:t>	Percent ionization =                 </a:t>
            </a:r>
            <a:r>
              <a:rPr lang="en-US" sz="3200" dirty="0">
                <a:latin typeface="+mn-lt"/>
                <a:sym typeface="Symbol" charset="2"/>
              </a:rPr>
              <a:t> 100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20000"/>
              </a:spcBef>
            </a:pPr>
            <a:endParaRPr lang="en-US" sz="3200" dirty="0">
              <a:latin typeface="+mn-lt"/>
              <a:sym typeface="Symbol" charset="2"/>
            </a:endParaRP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249737" y="4295776"/>
            <a:ext cx="1965324" cy="1077913"/>
            <a:chOff x="2773" y="2898"/>
            <a:chExt cx="1238" cy="679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773" y="2898"/>
              <a:ext cx="123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+mn-lt"/>
                </a:rPr>
                <a:t>4.2 </a:t>
              </a:r>
              <a:r>
                <a:rPr lang="en-US" sz="3200">
                  <a:latin typeface="+mn-lt"/>
                  <a:sym typeface="Symbol" charset="2"/>
                </a:rPr>
                <a:t> 10</a:t>
              </a:r>
              <a:r>
                <a:rPr lang="en-US" sz="3200" baseline="30000">
                  <a:latin typeface="+mn-lt"/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3200" baseline="30000">
                  <a:latin typeface="+mn-lt"/>
                  <a:sym typeface="Symbol" charset="2"/>
                </a:rPr>
                <a:t>3</a:t>
              </a:r>
              <a:endParaRPr lang="en-US" sz="3200">
                <a:latin typeface="+mn-lt"/>
              </a:endParaRPr>
            </a:p>
            <a:p>
              <a:pPr algn="ctr"/>
              <a:r>
                <a:rPr lang="en-US" sz="3200">
                  <a:latin typeface="+mn-lt"/>
                </a:rPr>
                <a:t>0.10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832" y="32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905250" y="5318124"/>
            <a:ext cx="146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+mn-lt"/>
              </a:rPr>
              <a:t>= 4.2%</a:t>
            </a:r>
          </a:p>
        </p:txBody>
      </p:sp>
    </p:spTree>
    <p:extLst>
      <p:ext uri="{BB962C8B-B14F-4D97-AF65-F5344CB8AC3E}">
        <p14:creationId xmlns:p14="http://schemas.microsoft.com/office/powerpoint/2010/main" val="17961262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to Follow to Calculate pH Using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8391525" cy="38100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2800" dirty="0"/>
              <a:t>Write the chemical equation for the ionization equilibrium.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Write the equilibrium constant expression.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Set up a table for Initial/Change in/Equilibrium Concentration to determine equilibrium concentrations as a function of change (</a:t>
            </a:r>
            <a:r>
              <a:rPr lang="en-US" sz="2800" i="1" dirty="0"/>
              <a:t>x</a:t>
            </a:r>
            <a:r>
              <a:rPr lang="en-US" sz="2800" dirty="0"/>
              <a:t>).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Substitute equilibrium concentrations into the equilibrium constant expression and solve for </a:t>
            </a:r>
            <a:r>
              <a:rPr lang="en-US" sz="2800" i="1" dirty="0"/>
              <a:t>x</a:t>
            </a:r>
            <a:r>
              <a:rPr lang="en-US" sz="2800" dirty="0"/>
              <a:t>. (Make assumptions if you can!)</a:t>
            </a:r>
          </a:p>
        </p:txBody>
      </p:sp>
    </p:spTree>
    <p:extLst>
      <p:ext uri="{BB962C8B-B14F-4D97-AF65-F5344CB8AC3E}">
        <p14:creationId xmlns:p14="http://schemas.microsoft.com/office/powerpoint/2010/main" val="304047143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8391525" cy="3810000"/>
          </a:xfrm>
        </p:spPr>
        <p:txBody>
          <a:bodyPr/>
          <a:lstStyle/>
          <a:p>
            <a:r>
              <a:rPr lang="en-US" sz="2800" dirty="0"/>
              <a:t>Calculate the pH of a 0.30 </a:t>
            </a:r>
            <a:r>
              <a:rPr lang="en-US" sz="2800" i="1" dirty="0"/>
              <a:t>M</a:t>
            </a:r>
            <a:r>
              <a:rPr lang="en-US" sz="2800" dirty="0"/>
              <a:t> solution of acetic acid, HC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, at 25 </a:t>
            </a:r>
            <a:r>
              <a:rPr lang="en-US" sz="2800" dirty="0">
                <a:ea typeface="Calibri"/>
              </a:rPr>
              <a:t>°</a:t>
            </a:r>
            <a:r>
              <a:rPr lang="en-US" sz="2800" dirty="0">
                <a:sym typeface="Symbol" charset="2"/>
              </a:rPr>
              <a:t>C.</a:t>
            </a:r>
          </a:p>
          <a:p>
            <a:endParaRPr lang="en-US" sz="2800" dirty="0">
              <a:sym typeface="Symbol" charset="2"/>
            </a:endParaRPr>
          </a:p>
          <a:p>
            <a:pPr>
              <a:buFontTx/>
              <a:buAutoNum type="arabicParenR"/>
            </a:pPr>
            <a:r>
              <a:rPr lang="en-US" sz="2800" dirty="0"/>
              <a:t>  HC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     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+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baseline="40000" dirty="0"/>
              <a:t>–</a:t>
            </a:r>
            <a:endParaRPr lang="en-US" sz="2800" dirty="0"/>
          </a:p>
          <a:p>
            <a:pPr>
              <a:buFontTx/>
              <a:buAutoNum type="arabicParenR"/>
            </a:pPr>
            <a:r>
              <a:rPr lang="en-US" sz="2800" dirty="0"/>
              <a:t> 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 = 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][C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baseline="40000" dirty="0"/>
              <a:t>–</a:t>
            </a:r>
            <a:r>
              <a:rPr lang="en-US" sz="2800" dirty="0"/>
              <a:t>] / [HC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]</a:t>
            </a:r>
          </a:p>
          <a:p>
            <a:pPr>
              <a:buFontTx/>
              <a:buAutoNum type="arabicParenR"/>
            </a:pPr>
            <a:r>
              <a:rPr lang="en-US" sz="2800" dirty="0"/>
              <a:t>  </a:t>
            </a:r>
          </a:p>
        </p:txBody>
      </p:sp>
      <p:pic>
        <p:nvPicPr>
          <p:cNvPr id="4" name="Picture 3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12374"/>
            <a:ext cx="457200" cy="150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0"/>
            <a:ext cx="6894576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7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(concluded)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8391525" cy="38100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sz="2800" dirty="0"/>
              <a:t>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 = 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][C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baseline="40000" dirty="0"/>
              <a:t>–</a:t>
            </a:r>
            <a:r>
              <a:rPr lang="en-US" sz="2800" dirty="0"/>
              <a:t>] / [HC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]</a:t>
            </a:r>
          </a:p>
          <a:p>
            <a:pPr marL="514350" indent="-514350">
              <a:buFontTx/>
              <a:buNone/>
            </a:pPr>
            <a:r>
              <a:rPr lang="en-US" sz="2800" dirty="0"/>
              <a:t>           =  (</a:t>
            </a:r>
            <a:r>
              <a:rPr lang="en-US" sz="2800" i="1" dirty="0"/>
              <a:t>x</a:t>
            </a:r>
            <a:r>
              <a:rPr lang="en-US" sz="2800" dirty="0"/>
              <a:t>)(</a:t>
            </a:r>
            <a:r>
              <a:rPr lang="en-US" sz="2800" i="1" dirty="0"/>
              <a:t>x</a:t>
            </a:r>
            <a:r>
              <a:rPr lang="en-US" sz="2800" dirty="0"/>
              <a:t>) / (0.30 – 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</a:p>
          <a:p>
            <a:pPr marL="514350" indent="-514350">
              <a:buFontTx/>
              <a:buNone/>
            </a:pPr>
            <a:r>
              <a:rPr lang="en-US" sz="2800" dirty="0"/>
              <a:t>	If we assume that </a:t>
            </a:r>
            <a:r>
              <a:rPr lang="en-US" sz="2800" i="1" dirty="0"/>
              <a:t>x</a:t>
            </a:r>
            <a:r>
              <a:rPr lang="en-US" sz="2800" dirty="0"/>
              <a:t> &lt;&lt; 0.30, then 0.30 – </a:t>
            </a:r>
            <a:r>
              <a:rPr lang="en-US" sz="2800" i="1" dirty="0"/>
              <a:t>x</a:t>
            </a:r>
            <a:r>
              <a:rPr lang="en-US" sz="2800" dirty="0"/>
              <a:t> becomes 0.30. The problem becomes easier, since we don’t have to use the quadratic formula to solve it.</a:t>
            </a:r>
          </a:p>
          <a:p>
            <a:pPr marL="514350" indent="-514350">
              <a:buFontTx/>
              <a:buNone/>
            </a:pP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 =  1.8 × 10</a:t>
            </a:r>
            <a:r>
              <a:rPr lang="en-US" sz="2800" baseline="30000" dirty="0"/>
              <a:t>–5</a:t>
            </a:r>
            <a:r>
              <a:rPr lang="en-US" sz="2800" dirty="0"/>
              <a:t>  = 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/ 0.30, so </a:t>
            </a:r>
            <a:r>
              <a:rPr lang="en-US" sz="2800" i="1" dirty="0"/>
              <a:t>x</a:t>
            </a:r>
            <a:r>
              <a:rPr lang="en-US" sz="2800" dirty="0"/>
              <a:t> = 2.3 × 10</a:t>
            </a:r>
            <a:r>
              <a:rPr lang="en-US" sz="2800" baseline="30000" dirty="0"/>
              <a:t>–3</a:t>
            </a:r>
            <a:endParaRPr lang="en-US" sz="2800" dirty="0"/>
          </a:p>
          <a:p>
            <a:pPr marL="514350" indent="-514350">
              <a:buFontTx/>
              <a:buNone/>
            </a:pPr>
            <a:r>
              <a:rPr lang="en-US" sz="2800" i="1" dirty="0"/>
              <a:t>x</a:t>
            </a:r>
            <a:r>
              <a:rPr lang="en-US" sz="2800" dirty="0"/>
              <a:t> =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], so pH = –log(2.3 × 10</a:t>
            </a:r>
            <a:r>
              <a:rPr lang="en-US" sz="2800" baseline="30000" dirty="0"/>
              <a:t>–3</a:t>
            </a:r>
            <a:r>
              <a:rPr lang="en-US" sz="2800" dirty="0"/>
              <a:t>) = 2.64</a:t>
            </a:r>
          </a:p>
        </p:txBody>
      </p:sp>
    </p:spTree>
    <p:extLst>
      <p:ext uri="{BB962C8B-B14F-4D97-AF65-F5344CB8AC3E}">
        <p14:creationId xmlns:p14="http://schemas.microsoft.com/office/powerpoint/2010/main" val="239139348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vs. Weak Acids—</a:t>
            </a:r>
            <a:br>
              <a:rPr lang="en-US" dirty="0"/>
            </a:br>
            <a:r>
              <a:rPr lang="en-US" dirty="0"/>
              <a:t>Another Comparison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91525" cy="2133600"/>
          </a:xfrm>
        </p:spPr>
        <p:txBody>
          <a:bodyPr/>
          <a:lstStyle/>
          <a:p>
            <a:r>
              <a:rPr lang="en-US" sz="2800" dirty="0"/>
              <a:t>Strong acid: [H</a:t>
            </a:r>
            <a:r>
              <a:rPr lang="en-US" sz="2800" baseline="30000" dirty="0"/>
              <a:t>+</a:t>
            </a:r>
            <a:r>
              <a:rPr lang="en-US" sz="2800" dirty="0"/>
              <a:t>]</a:t>
            </a:r>
            <a:r>
              <a:rPr lang="en-US" sz="2800" baseline="-25000" dirty="0" err="1"/>
              <a:t>eq</a:t>
            </a:r>
            <a:r>
              <a:rPr lang="en-US" sz="2800" dirty="0"/>
              <a:t> = [HA]</a:t>
            </a:r>
            <a:r>
              <a:rPr lang="en-US" sz="2800" baseline="-25000" dirty="0" err="1"/>
              <a:t>init</a:t>
            </a:r>
            <a:endParaRPr lang="en-US" sz="2800" baseline="-25000" dirty="0"/>
          </a:p>
          <a:p>
            <a:r>
              <a:rPr lang="en-US" sz="2800" dirty="0"/>
              <a:t>Weak acid: [H</a:t>
            </a:r>
            <a:r>
              <a:rPr lang="en-US" sz="2800" baseline="30000" dirty="0"/>
              <a:t>+</a:t>
            </a:r>
            <a:r>
              <a:rPr lang="en-US" sz="2800" dirty="0"/>
              <a:t>]</a:t>
            </a:r>
            <a:r>
              <a:rPr lang="en-US" sz="2800" baseline="-25000" dirty="0" err="1"/>
              <a:t>eq</a:t>
            </a:r>
            <a:r>
              <a:rPr lang="en-US" sz="2800" dirty="0"/>
              <a:t> &lt; [HA]</a:t>
            </a:r>
            <a:r>
              <a:rPr lang="en-US" sz="2800" baseline="-25000" dirty="0" err="1"/>
              <a:t>init</a:t>
            </a:r>
            <a:endParaRPr lang="en-US" sz="2800" baseline="-25000" dirty="0"/>
          </a:p>
          <a:p>
            <a:r>
              <a:rPr lang="en-US" sz="2800" dirty="0"/>
              <a:t>This creates a difference in conductivity and in rates of chemical reactions.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>
          <a:xfrm>
            <a:off x="609600" y="3371654"/>
            <a:ext cx="7359732" cy="29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631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Polyprotic</a:t>
            </a:r>
            <a:r>
              <a:rPr lang="en-US" dirty="0"/>
              <a:t> Acids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2133600"/>
          </a:xfrm>
        </p:spPr>
        <p:txBody>
          <a:bodyPr/>
          <a:lstStyle/>
          <a:p>
            <a:pPr eaLnBrk="1" hangingPunct="1"/>
            <a:r>
              <a:rPr lang="en-US" sz="2400" dirty="0" err="1"/>
              <a:t>Polyprotic</a:t>
            </a:r>
            <a:r>
              <a:rPr lang="en-US" sz="2400" dirty="0"/>
              <a:t> acids have more than one acidic proton.</a:t>
            </a:r>
          </a:p>
          <a:p>
            <a:pPr eaLnBrk="1" hangingPunct="1"/>
            <a:r>
              <a:rPr lang="en-US" sz="2400" dirty="0"/>
              <a:t>It is always easier to remove the first proton than any successive proton.</a:t>
            </a:r>
          </a:p>
          <a:p>
            <a:pPr eaLnBrk="1" hangingPunct="1"/>
            <a:r>
              <a:rPr lang="en-US" sz="2400" dirty="0"/>
              <a:t>If the factor in the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a</a:t>
            </a:r>
            <a:r>
              <a:rPr lang="en-US" sz="2400" dirty="0"/>
              <a:t> values for the first and second dissociation has a difference of 3 or greater, the pH generally depends </a:t>
            </a:r>
            <a:r>
              <a:rPr lang="en-US" sz="2400" i="1" dirty="0"/>
              <a:t>only</a:t>
            </a:r>
            <a:r>
              <a:rPr lang="en-US" sz="2400" dirty="0"/>
              <a:t> on the first dissociation.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2057400" y="3962399"/>
            <a:ext cx="5105400" cy="25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008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as a Proton Acceptor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1371600"/>
            <a:ext cx="5029200" cy="1752600"/>
          </a:xfrm>
        </p:spPr>
        <p:txBody>
          <a:bodyPr/>
          <a:lstStyle/>
          <a:p>
            <a:r>
              <a:rPr lang="en-US" sz="2400" dirty="0"/>
              <a:t>When a hydrogen ion is formed in water, it does not exist alone for long!</a:t>
            </a:r>
          </a:p>
          <a:p>
            <a:r>
              <a:rPr lang="en-US" sz="2400" dirty="0"/>
              <a:t>H-bonds form with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1524000" y="1072635"/>
            <a:ext cx="1828800" cy="5343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>
          <a:xfrm>
            <a:off x="4038600" y="3505199"/>
            <a:ext cx="4495800" cy="21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843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Bases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2133600"/>
          </a:xfrm>
        </p:spPr>
        <p:txBody>
          <a:bodyPr/>
          <a:lstStyle/>
          <a:p>
            <a:r>
              <a:rPr lang="en-US" sz="2400" dirty="0"/>
              <a:t>Ammonia, NH</a:t>
            </a:r>
            <a:r>
              <a:rPr lang="en-US" sz="2400" baseline="-25000" dirty="0"/>
              <a:t>3</a:t>
            </a:r>
            <a:r>
              <a:rPr lang="en-US" sz="2400" dirty="0"/>
              <a:t>, is a weak base.</a:t>
            </a:r>
          </a:p>
          <a:p>
            <a:r>
              <a:rPr lang="en-US" sz="2400" dirty="0"/>
              <a:t>Like weak acids, weak bases have an equilibrium constant called the </a:t>
            </a:r>
            <a:r>
              <a:rPr lang="en-US" sz="2400" b="1" dirty="0"/>
              <a:t>base-dissociation constant</a:t>
            </a:r>
            <a:r>
              <a:rPr lang="en-US" sz="2400" dirty="0"/>
              <a:t>.</a:t>
            </a:r>
          </a:p>
          <a:p>
            <a:r>
              <a:rPr lang="en-US" sz="2400" dirty="0"/>
              <a:t>Equilibrium calculations work the </a:t>
            </a:r>
            <a:r>
              <a:rPr lang="en-US" sz="2400" i="1" dirty="0"/>
              <a:t>same </a:t>
            </a:r>
            <a:r>
              <a:rPr lang="en-US" sz="2400" dirty="0"/>
              <a:t>as for acids, using the base-dissociation constant instead.</a:t>
            </a:r>
          </a:p>
          <a:p>
            <a:r>
              <a:rPr lang="en-US" sz="2400" dirty="0"/>
              <a:t>Many bases contain N as an element due to the lone pair; organic derivatives of ammonia are called </a:t>
            </a:r>
            <a:r>
              <a:rPr lang="en-US" sz="2400" b="1" dirty="0"/>
              <a:t>amines</a:t>
            </a:r>
            <a:r>
              <a:rPr lang="en-US" sz="24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7848600" cy="6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573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Weak Bases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648200" cy="4648200"/>
          </a:xfrm>
        </p:spPr>
        <p:txBody>
          <a:bodyPr/>
          <a:lstStyle/>
          <a:p>
            <a:r>
              <a:rPr lang="en-US" sz="2800" dirty="0"/>
              <a:t>Two main categories</a:t>
            </a:r>
          </a:p>
          <a:p>
            <a:pPr marL="460375" indent="-400050">
              <a:buFontTx/>
              <a:buAutoNum type="arabicParenR"/>
            </a:pPr>
            <a:r>
              <a:rPr lang="en-US" sz="2800" dirty="0"/>
              <a:t>Neutral substances with an atom that has a nonbonding pair of electrons that can accept H</a:t>
            </a:r>
            <a:r>
              <a:rPr lang="en-US" sz="2800" baseline="30000" dirty="0"/>
              <a:t>+</a:t>
            </a:r>
            <a:r>
              <a:rPr lang="en-US" sz="2800" dirty="0"/>
              <a:t> (like ammonia and the </a:t>
            </a:r>
            <a:r>
              <a:rPr lang="en-US" sz="2800" b="1" dirty="0"/>
              <a:t>amines</a:t>
            </a:r>
            <a:r>
              <a:rPr lang="en-US" sz="2800" dirty="0"/>
              <a:t>)</a:t>
            </a:r>
          </a:p>
          <a:p>
            <a:pPr marL="460375" indent="-400050">
              <a:buFontTx/>
              <a:buAutoNum type="arabicParenR"/>
            </a:pPr>
            <a:r>
              <a:rPr lang="en-US" sz="2800" dirty="0"/>
              <a:t>Anions of weak acids, which are their conjugate bases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5638800" y="1371599"/>
            <a:ext cx="2009583" cy="51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335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Base-Dissociation Constants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1981200" y="1066800"/>
            <a:ext cx="5562600" cy="54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314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8391525" cy="3810000"/>
          </a:xfrm>
        </p:spPr>
        <p:txBody>
          <a:bodyPr/>
          <a:lstStyle/>
          <a:p>
            <a:r>
              <a:rPr lang="en-US" sz="2800" dirty="0"/>
              <a:t>What is the pH of 0.15 </a:t>
            </a:r>
            <a:r>
              <a:rPr lang="en-US" sz="2800" i="1" dirty="0"/>
              <a:t>M</a:t>
            </a:r>
            <a:r>
              <a:rPr lang="en-US" sz="2800" dirty="0"/>
              <a:t> NH</a:t>
            </a:r>
            <a:r>
              <a:rPr lang="en-US" sz="2800" baseline="-25000" dirty="0"/>
              <a:t>3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pPr>
              <a:buFontTx/>
              <a:buAutoNum type="arabicParenR"/>
            </a:pPr>
            <a:r>
              <a:rPr lang="en-US" sz="2800" dirty="0"/>
              <a:t> NH</a:t>
            </a:r>
            <a:r>
              <a:rPr lang="en-US" sz="2800" baseline="-25000" dirty="0"/>
              <a:t>3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      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 + OH</a:t>
            </a:r>
            <a:r>
              <a:rPr lang="en-US" sz="2800" baseline="40000" dirty="0"/>
              <a:t>–</a:t>
            </a:r>
            <a:endParaRPr lang="en-US" sz="2800" dirty="0"/>
          </a:p>
          <a:p>
            <a:pPr>
              <a:buFontTx/>
              <a:buAutoNum type="arabicParenR"/>
            </a:pPr>
            <a:r>
              <a:rPr lang="en-US" sz="2800" dirty="0"/>
              <a:t> </a:t>
            </a:r>
            <a:r>
              <a:rPr lang="en-US" sz="2800" i="1" dirty="0"/>
              <a:t>K</a:t>
            </a:r>
            <a:r>
              <a:rPr lang="en-US" sz="2800" i="1" baseline="-25000" dirty="0"/>
              <a:t>b</a:t>
            </a:r>
            <a:r>
              <a:rPr lang="en-US" sz="2800" dirty="0"/>
              <a:t> = [NH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][OH</a:t>
            </a:r>
            <a:r>
              <a:rPr lang="en-US" sz="2800" baseline="40000" dirty="0"/>
              <a:t>–</a:t>
            </a:r>
            <a:r>
              <a:rPr lang="en-US" sz="2800" dirty="0"/>
              <a:t>] / [NH</a:t>
            </a:r>
            <a:r>
              <a:rPr lang="en-US" sz="2800" baseline="-25000" dirty="0"/>
              <a:t>3</a:t>
            </a:r>
            <a:r>
              <a:rPr lang="en-US" sz="2800" dirty="0"/>
              <a:t>] = 1.8 × 10</a:t>
            </a:r>
            <a:r>
              <a:rPr lang="en-US" sz="2800" baseline="30000" dirty="0"/>
              <a:t>–5</a:t>
            </a:r>
            <a:endParaRPr lang="en-US" sz="2800" dirty="0"/>
          </a:p>
          <a:p>
            <a:pPr>
              <a:buFontTx/>
              <a:buAutoNum type="arabicParenR"/>
            </a:pPr>
            <a:r>
              <a:rPr lang="en-US" sz="2800" dirty="0"/>
              <a:t> </a:t>
            </a:r>
          </a:p>
        </p:txBody>
      </p:sp>
      <p:pic>
        <p:nvPicPr>
          <p:cNvPr id="6" name="Picture 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90800"/>
            <a:ext cx="457200" cy="150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5200"/>
            <a:ext cx="6398821" cy="24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356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(completed)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7858125" cy="38100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sz="2800" dirty="0"/>
              <a:t>1.8 × 10 – 5 =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/ (0.15 – 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</a:p>
          <a:p>
            <a:pPr marL="514350" indent="-514350">
              <a:buFontTx/>
              <a:buNone/>
            </a:pPr>
            <a:r>
              <a:rPr lang="en-US" sz="2800" dirty="0"/>
              <a:t>If we assume that </a:t>
            </a:r>
            <a:r>
              <a:rPr lang="en-US" sz="2800" i="1" dirty="0"/>
              <a:t>x</a:t>
            </a:r>
            <a:r>
              <a:rPr lang="en-US" sz="2800" dirty="0"/>
              <a:t> &lt;&lt; 0.15, 0.15 – x = 0.15.</a:t>
            </a:r>
          </a:p>
          <a:p>
            <a:pPr marL="514350" indent="-514350">
              <a:buFontTx/>
              <a:buNone/>
            </a:pPr>
            <a:r>
              <a:rPr lang="en-US" sz="2800" dirty="0"/>
              <a:t>Then: 1.8 × 10</a:t>
            </a:r>
            <a:r>
              <a:rPr lang="en-US" sz="2800" baseline="30000" dirty="0"/>
              <a:t>–5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/ 0.15</a:t>
            </a:r>
          </a:p>
          <a:p>
            <a:pPr marL="514350" indent="-514350">
              <a:buFontTx/>
              <a:buNone/>
            </a:pPr>
            <a:r>
              <a:rPr lang="en-US" sz="2800" dirty="0"/>
              <a:t>and:	</a:t>
            </a:r>
            <a:r>
              <a:rPr lang="en-US" sz="2800" i="1" dirty="0"/>
              <a:t>x</a:t>
            </a:r>
            <a:r>
              <a:rPr lang="en-US" sz="2800" dirty="0"/>
              <a:t> = 1.6 × 10</a:t>
            </a:r>
            <a:r>
              <a:rPr lang="en-US" sz="2800" baseline="30000" dirty="0"/>
              <a:t>–3</a:t>
            </a:r>
            <a:endParaRPr lang="en-US" sz="2800" dirty="0"/>
          </a:p>
          <a:p>
            <a:pPr marL="0" indent="0">
              <a:buFontTx/>
              <a:buNone/>
            </a:pPr>
            <a:r>
              <a:rPr lang="en-US" sz="2800" dirty="0"/>
              <a:t>Note: </a:t>
            </a:r>
            <a:r>
              <a:rPr lang="en-US" sz="2800" i="1" dirty="0"/>
              <a:t>x</a:t>
            </a:r>
            <a:r>
              <a:rPr lang="en-US" sz="2800" dirty="0"/>
              <a:t> is the molarity of OH</a:t>
            </a:r>
            <a:r>
              <a:rPr lang="en-US" sz="2800" baseline="40000" dirty="0"/>
              <a:t>–</a:t>
            </a:r>
            <a:r>
              <a:rPr lang="en-US" sz="2800" dirty="0"/>
              <a:t>, so –log(</a:t>
            </a:r>
            <a:r>
              <a:rPr lang="en-US" sz="2800" i="1" dirty="0"/>
              <a:t>x</a:t>
            </a:r>
            <a:r>
              <a:rPr lang="en-US" sz="2800" dirty="0"/>
              <a:t>) will be the </a:t>
            </a:r>
            <a:r>
              <a:rPr lang="en-US" sz="2800" dirty="0" err="1"/>
              <a:t>pOH</a:t>
            </a:r>
            <a:r>
              <a:rPr lang="en-US" sz="2800" dirty="0"/>
              <a:t>  (</a:t>
            </a:r>
            <a:r>
              <a:rPr lang="en-US" sz="2800" dirty="0" err="1"/>
              <a:t>pOH</a:t>
            </a:r>
            <a:r>
              <a:rPr lang="en-US" sz="2800" dirty="0"/>
              <a:t> = 2.80) and [14.00 – </a:t>
            </a:r>
            <a:r>
              <a:rPr lang="en-US" sz="2800" dirty="0" err="1"/>
              <a:t>pOH</a:t>
            </a:r>
            <a:r>
              <a:rPr lang="en-US" sz="2800" dirty="0"/>
              <a:t>] is pH (pH = 11.20).</a:t>
            </a:r>
          </a:p>
        </p:txBody>
      </p:sp>
    </p:spTree>
    <p:extLst>
      <p:ext uri="{BB962C8B-B14F-4D97-AF65-F5344CB8AC3E}">
        <p14:creationId xmlns:p14="http://schemas.microsoft.com/office/powerpoint/2010/main" val="222389712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3962400"/>
            <a:ext cx="7858125" cy="2514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/>
              <a:t>For a conjugate acid–base pair,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and </a:t>
            </a:r>
            <a:r>
              <a:rPr lang="en-US" sz="2800" i="1" dirty="0"/>
              <a:t>K</a:t>
            </a:r>
            <a:r>
              <a:rPr lang="en-US" sz="2800" i="1" baseline="-25000" dirty="0"/>
              <a:t>b</a:t>
            </a:r>
            <a:r>
              <a:rPr lang="en-US" sz="2800" dirty="0"/>
              <a:t> are related in this way: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</a:t>
            </a:r>
            <a:r>
              <a:rPr lang="en-US" sz="2800" dirty="0">
                <a:cs typeface="Arial"/>
                <a:sym typeface="Symbol" charset="2"/>
              </a:rPr>
              <a:t>×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i="1" dirty="0">
                <a:sym typeface="Symbol" charset="2"/>
              </a:rPr>
              <a:t>K</a:t>
            </a:r>
            <a:r>
              <a:rPr lang="en-US" sz="2800" i="1" baseline="-25000" dirty="0">
                <a:sym typeface="Symbol" charset="2"/>
              </a:rPr>
              <a:t>b</a:t>
            </a:r>
            <a:r>
              <a:rPr lang="en-US" sz="2800" dirty="0">
                <a:sym typeface="Symbol" charset="2"/>
              </a:rPr>
              <a:t> = </a:t>
            </a:r>
            <a:r>
              <a:rPr lang="en-US" sz="2800" i="1" dirty="0">
                <a:sym typeface="Symbol" charset="2"/>
              </a:rPr>
              <a:t>K</a:t>
            </a:r>
            <a:r>
              <a:rPr lang="en-US" sz="2800" i="1" baseline="-25000" dirty="0">
                <a:sym typeface="Symbol" charset="2"/>
              </a:rPr>
              <a:t>w</a:t>
            </a:r>
            <a:endParaRPr lang="en-US" sz="2800" i="1" dirty="0">
              <a:sym typeface="Symbol" charset="2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/>
              <a:t>Therefore, if you know one of them, you can calculate the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1676400" y="1219200"/>
            <a:ext cx="6096000" cy="24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807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Acid–Base Properties of Salts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2514600"/>
          </a:xfrm>
        </p:spPr>
        <p:txBody>
          <a:bodyPr/>
          <a:lstStyle/>
          <a:p>
            <a:r>
              <a:rPr lang="en-US" dirty="0"/>
              <a:t>Many ions react with water to create H</a:t>
            </a:r>
            <a:r>
              <a:rPr lang="en-US" baseline="30000" dirty="0"/>
              <a:t>+</a:t>
            </a:r>
            <a:r>
              <a:rPr lang="en-US" dirty="0"/>
              <a:t> or OH</a:t>
            </a:r>
            <a:r>
              <a:rPr lang="en-US" baseline="40000" dirty="0"/>
              <a:t>–</a:t>
            </a:r>
            <a:r>
              <a:rPr lang="en-US" dirty="0"/>
              <a:t>. The reaction with water is often called </a:t>
            </a:r>
            <a:r>
              <a:rPr lang="en-US" b="1" dirty="0"/>
              <a:t>hydrolysis</a:t>
            </a:r>
            <a:r>
              <a:rPr lang="en-US" dirty="0"/>
              <a:t>.</a:t>
            </a:r>
          </a:p>
          <a:p>
            <a:r>
              <a:rPr lang="en-US" dirty="0"/>
              <a:t>To determine whether a salt is an acid or a base, you need to look at the </a:t>
            </a:r>
            <a:r>
              <a:rPr lang="en-US" dirty="0" err="1"/>
              <a:t>cation</a:t>
            </a:r>
            <a:r>
              <a:rPr lang="en-US" dirty="0"/>
              <a:t> and anion separately.</a:t>
            </a:r>
          </a:p>
          <a:p>
            <a:r>
              <a:rPr lang="en-US" dirty="0"/>
              <a:t>The </a:t>
            </a:r>
            <a:r>
              <a:rPr lang="en-US" dirty="0" err="1"/>
              <a:t>cation</a:t>
            </a:r>
            <a:r>
              <a:rPr lang="en-US" dirty="0"/>
              <a:t> can be acidic or neutral.</a:t>
            </a:r>
          </a:p>
          <a:p>
            <a:r>
              <a:rPr lang="en-US" dirty="0"/>
              <a:t>The anion can be acidic, basic, or neutral.</a:t>
            </a:r>
          </a:p>
        </p:txBody>
      </p:sp>
    </p:spTree>
    <p:extLst>
      <p:ext uri="{BB962C8B-B14F-4D97-AF65-F5344CB8AC3E}">
        <p14:creationId xmlns:p14="http://schemas.microsoft.com/office/powerpoint/2010/main" val="271489953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2514600"/>
          </a:xfrm>
        </p:spPr>
        <p:txBody>
          <a:bodyPr/>
          <a:lstStyle/>
          <a:p>
            <a:r>
              <a:rPr lang="en-US" dirty="0"/>
              <a:t>Anions of strong acids are neutral. For example, </a:t>
            </a:r>
            <a:r>
              <a:rPr lang="en-US" dirty="0" err="1"/>
              <a:t>Cl</a:t>
            </a:r>
            <a:r>
              <a:rPr lang="en-US" baseline="40000" dirty="0"/>
              <a:t>–</a:t>
            </a:r>
            <a:r>
              <a:rPr lang="en-US" dirty="0"/>
              <a:t> will </a:t>
            </a:r>
            <a:r>
              <a:rPr lang="en-US" i="1" dirty="0"/>
              <a:t>not </a:t>
            </a:r>
            <a:r>
              <a:rPr lang="en-US" dirty="0"/>
              <a:t>react with water, so OH</a:t>
            </a:r>
            <a:r>
              <a:rPr lang="en-US" baseline="40000" dirty="0"/>
              <a:t>–</a:t>
            </a:r>
            <a:r>
              <a:rPr lang="en-US" dirty="0"/>
              <a:t> can’t be formed.</a:t>
            </a:r>
          </a:p>
          <a:p>
            <a:r>
              <a:rPr lang="en-US" dirty="0"/>
              <a:t>Anions of weak acids are conjugate bases, so they create OH</a:t>
            </a:r>
            <a:r>
              <a:rPr lang="en-US" baseline="40000" dirty="0"/>
              <a:t>–</a:t>
            </a:r>
            <a:r>
              <a:rPr lang="en-US" dirty="0"/>
              <a:t> in water; for example, </a:t>
            </a:r>
            <a:br>
              <a:rPr lang="en-US" dirty="0"/>
            </a:b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40000" dirty="0"/>
              <a:t>–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      HC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+ OH</a:t>
            </a:r>
            <a:r>
              <a:rPr lang="en-US" baseline="40000" dirty="0"/>
              <a:t>–</a:t>
            </a:r>
            <a:endParaRPr lang="en-US" dirty="0"/>
          </a:p>
          <a:p>
            <a:r>
              <a:rPr lang="en-US" dirty="0"/>
              <a:t>Protonated anions from </a:t>
            </a:r>
            <a:r>
              <a:rPr lang="en-US" dirty="0" err="1"/>
              <a:t>polyprotic</a:t>
            </a:r>
            <a:r>
              <a:rPr lang="en-US" dirty="0"/>
              <a:t> acids can be acids or bases: If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en-US" dirty="0"/>
              <a:t> for the ion, the anion will be acidic; if </a:t>
            </a:r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en-US" dirty="0"/>
              <a:t> &gt; </a:t>
            </a:r>
            <a:r>
              <a:rPr lang="en-US" i="1" dirty="0" err="1"/>
              <a:t>K</a:t>
            </a:r>
            <a:r>
              <a:rPr lang="en-US" i="1" baseline="-25000" dirty="0" err="1"/>
              <a:t>a</a:t>
            </a:r>
            <a:r>
              <a:rPr lang="en-US" dirty="0"/>
              <a:t>, the anion will be basic.</a:t>
            </a:r>
          </a:p>
        </p:txBody>
      </p:sp>
      <p:pic>
        <p:nvPicPr>
          <p:cNvPr id="4" name="Picture 3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28651"/>
            <a:ext cx="502920" cy="1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7672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Cations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2514600"/>
          </a:xfrm>
        </p:spPr>
        <p:txBody>
          <a:bodyPr/>
          <a:lstStyle/>
          <a:p>
            <a:r>
              <a:rPr lang="en-US" sz="2800" dirty="0"/>
              <a:t>Group I or group II metal </a:t>
            </a:r>
            <a:r>
              <a:rPr lang="en-US" sz="2800" dirty="0" err="1"/>
              <a:t>cations</a:t>
            </a:r>
            <a:r>
              <a:rPr lang="en-US" sz="2800" dirty="0"/>
              <a:t> are neutral.</a:t>
            </a:r>
          </a:p>
          <a:p>
            <a:r>
              <a:rPr lang="en-US" sz="2800" dirty="0"/>
              <a:t>Polyatomic </a:t>
            </a:r>
            <a:r>
              <a:rPr lang="en-US" sz="2800" dirty="0" err="1"/>
              <a:t>cations</a:t>
            </a:r>
            <a:r>
              <a:rPr lang="en-US" sz="2800" dirty="0"/>
              <a:t> are typically the conjugate acids of a weak base; for example,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.</a:t>
            </a:r>
          </a:p>
          <a:p>
            <a:r>
              <a:rPr lang="en-US" sz="2800" dirty="0"/>
              <a:t>Transition and post-transition metal </a:t>
            </a:r>
            <a:r>
              <a:rPr lang="en-US" sz="2800" dirty="0" err="1"/>
              <a:t>cations</a:t>
            </a:r>
            <a:r>
              <a:rPr lang="en-US" sz="2800" dirty="0"/>
              <a:t> are acidic. Why? (There are no H atoms in these </a:t>
            </a:r>
            <a:r>
              <a:rPr lang="en-US" sz="2800" dirty="0" err="1"/>
              <a:t>cations</a:t>
            </a:r>
            <a:r>
              <a:rPr lang="en-US" sz="2800" dirty="0"/>
              <a:t>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"/>
          <a:stretch/>
        </p:blipFill>
        <p:spPr>
          <a:xfrm>
            <a:off x="2514600" y="3626922"/>
            <a:ext cx="4419600" cy="29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725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Hydrated </a:t>
            </a:r>
            <a:r>
              <a:rPr lang="en-US" dirty="0" err="1"/>
              <a:t>Cations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750"/>
            <a:ext cx="8382000" cy="1828800"/>
          </a:xfrm>
        </p:spPr>
        <p:txBody>
          <a:bodyPr/>
          <a:lstStyle/>
          <a:p>
            <a:r>
              <a:rPr lang="en-US" sz="2400" dirty="0"/>
              <a:t>Transition and post-transition metals form hydrated </a:t>
            </a:r>
            <a:r>
              <a:rPr lang="en-US" sz="2400" dirty="0" err="1"/>
              <a:t>cations</a:t>
            </a:r>
            <a:r>
              <a:rPr lang="en-US" sz="2400" dirty="0"/>
              <a:t>.</a:t>
            </a:r>
          </a:p>
          <a:p>
            <a:r>
              <a:rPr lang="en-US" sz="2400" dirty="0"/>
              <a:t>The water attached to the metal is more acidic than free water molecules, making the hydrated ions acidic.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/>
        </p:blipFill>
        <p:spPr>
          <a:xfrm>
            <a:off x="152400" y="3124200"/>
            <a:ext cx="6170820" cy="2883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6629400" y="2971800"/>
            <a:ext cx="2273999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455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Brønsted</a:t>
            </a:r>
            <a:r>
              <a:rPr lang="en-US" dirty="0"/>
              <a:t>–Lowry Acid and Base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Brønsted</a:t>
            </a:r>
            <a:r>
              <a:rPr lang="en-US" sz="2400" dirty="0"/>
              <a:t>–Lowry </a:t>
            </a:r>
            <a:r>
              <a:rPr lang="en-US" sz="2400" b="1" dirty="0"/>
              <a:t>acid</a:t>
            </a:r>
            <a:r>
              <a:rPr lang="en-US" sz="2400" dirty="0"/>
              <a:t> must have at least one removable (acidic) proton (H</a:t>
            </a:r>
            <a:r>
              <a:rPr lang="en-US" sz="2400" baseline="30000" dirty="0"/>
              <a:t>+</a:t>
            </a:r>
            <a:r>
              <a:rPr lang="en-US" sz="2400" dirty="0"/>
              <a:t>) to donate.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Brønsted</a:t>
            </a:r>
            <a:r>
              <a:rPr lang="en-US" sz="2400" dirty="0"/>
              <a:t>–Lowry base must have at least one nonbonding pair of electrons to accept a proton (H</a:t>
            </a:r>
            <a:r>
              <a:rPr lang="en-US" sz="2400" baseline="30000" dirty="0"/>
              <a:t>+</a:t>
            </a:r>
            <a:r>
              <a:rPr lang="en-US" sz="2400" dirty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1752600" y="3200400"/>
            <a:ext cx="5880903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664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Solutions—</a:t>
            </a:r>
            <a:br>
              <a:rPr lang="en-US" dirty="0"/>
            </a:br>
            <a:r>
              <a:rPr lang="en-US" dirty="0"/>
              <a:t>Acidic, Basic, or Neutral?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1828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2800" dirty="0"/>
              <a:t>Group I/II metal </a:t>
            </a:r>
            <a:r>
              <a:rPr lang="en-US" sz="2800" dirty="0" err="1"/>
              <a:t>cation</a:t>
            </a:r>
            <a:r>
              <a:rPr lang="en-US" sz="2800" dirty="0"/>
              <a:t> with anion of a strong acid: neutral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Group I/II metal </a:t>
            </a:r>
            <a:r>
              <a:rPr lang="en-US" sz="2800" dirty="0" err="1"/>
              <a:t>cation</a:t>
            </a:r>
            <a:r>
              <a:rPr lang="en-US" sz="2800" dirty="0"/>
              <a:t> with anion of a weak acid: basic (like the anion)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Transition/post-transition metal </a:t>
            </a:r>
            <a:r>
              <a:rPr lang="en-US" sz="2800" dirty="0" err="1"/>
              <a:t>cation</a:t>
            </a:r>
            <a:r>
              <a:rPr lang="en-US" sz="2800" dirty="0"/>
              <a:t> or polyatomic </a:t>
            </a:r>
            <a:r>
              <a:rPr lang="en-US" sz="2800" dirty="0" err="1"/>
              <a:t>cation</a:t>
            </a:r>
            <a:r>
              <a:rPr lang="en-US" sz="2800" dirty="0"/>
              <a:t> with anion of a strong acid: acidic (like the </a:t>
            </a:r>
            <a:r>
              <a:rPr lang="en-US" sz="2800" dirty="0" err="1"/>
              <a:t>cation</a:t>
            </a:r>
            <a:r>
              <a:rPr lang="en-US" sz="2800" dirty="0"/>
              <a:t>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Transition/post-transition metal </a:t>
            </a:r>
            <a:r>
              <a:rPr lang="en-US" sz="2800" dirty="0" err="1"/>
              <a:t>cation</a:t>
            </a:r>
            <a:r>
              <a:rPr lang="en-US" sz="2800" dirty="0"/>
              <a:t> or polyatomic </a:t>
            </a:r>
            <a:r>
              <a:rPr lang="en-US" sz="2800" dirty="0" err="1"/>
              <a:t>cation</a:t>
            </a:r>
            <a:r>
              <a:rPr lang="en-US" sz="2800" dirty="0"/>
              <a:t> with anion of a weak acid: compare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and </a:t>
            </a:r>
            <a:r>
              <a:rPr lang="en-US" sz="2800" i="1" dirty="0"/>
              <a:t>K</a:t>
            </a:r>
            <a:r>
              <a:rPr lang="en-US" sz="2800" i="1" baseline="-25000" dirty="0"/>
              <a:t>b</a:t>
            </a:r>
            <a:r>
              <a:rPr lang="en-US" sz="2800" dirty="0"/>
              <a:t>; whichever is greater dictates what the salt is.</a:t>
            </a:r>
          </a:p>
        </p:txBody>
      </p:sp>
    </p:spTree>
    <p:extLst>
      <p:ext uri="{BB962C8B-B14F-4D97-AF65-F5344CB8AC3E}">
        <p14:creationId xmlns:p14="http://schemas.microsoft.com/office/powerpoint/2010/main" val="298120973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Factors That Affect Acid Strength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1828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/>
              <a:t>H—A bond must be polarized with 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>
                <a:ea typeface="Times New Roman" charset="0"/>
                <a:cs typeface="Times New Roman" charset="0"/>
              </a:rPr>
              <a:t>+ on the H atom and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dirty="0">
                <a:ea typeface="Times New Roman" charset="0"/>
                <a:cs typeface="Times New Roman" charset="0"/>
              </a:rPr>
              <a:t>– on the A atom.</a:t>
            </a:r>
          </a:p>
          <a:p>
            <a:pPr marL="514350" indent="-514350">
              <a:buFontTx/>
              <a:buAutoNum type="arabicParenR"/>
            </a:pPr>
            <a:r>
              <a:rPr lang="en-US" dirty="0">
                <a:ea typeface="Times New Roman" charset="0"/>
                <a:cs typeface="Times New Roman" charset="0"/>
              </a:rPr>
              <a:t>Bond strength: Weaker bonds can be broken more easily, making the acid stronger.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Stability of A</a:t>
            </a:r>
            <a:r>
              <a:rPr lang="en-US" baseline="40000" dirty="0"/>
              <a:t>–</a:t>
            </a:r>
            <a:r>
              <a:rPr lang="en-US" dirty="0"/>
              <a:t>: More stable anion means stronger acid.</a:t>
            </a:r>
          </a:p>
        </p:txBody>
      </p:sp>
    </p:spTree>
    <p:extLst>
      <p:ext uri="{BB962C8B-B14F-4D97-AF65-F5344CB8AC3E}">
        <p14:creationId xmlns:p14="http://schemas.microsoft.com/office/powerpoint/2010/main" val="3759798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Binary Acids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581400" cy="4724400"/>
          </a:xfrm>
        </p:spPr>
        <p:txBody>
          <a:bodyPr/>
          <a:lstStyle/>
          <a:p>
            <a:r>
              <a:rPr lang="en-US" sz="2400" dirty="0"/>
              <a:t>Binary acids consist of </a:t>
            </a:r>
            <a:br>
              <a:rPr lang="en-US" sz="2400" dirty="0"/>
            </a:br>
            <a:r>
              <a:rPr lang="en-US" sz="2400" dirty="0"/>
              <a:t>H and one other element.</a:t>
            </a:r>
          </a:p>
          <a:p>
            <a:r>
              <a:rPr lang="en-US" sz="2400" dirty="0"/>
              <a:t>Within a group, H—A bond strength is </a:t>
            </a:r>
            <a:br>
              <a:rPr lang="en-US" sz="2400" dirty="0"/>
            </a:br>
            <a:r>
              <a:rPr lang="en-US" sz="2400" dirty="0"/>
              <a:t>generally the most important factor.</a:t>
            </a:r>
          </a:p>
          <a:p>
            <a:r>
              <a:rPr lang="en-US" sz="2400" dirty="0"/>
              <a:t>Within a period, bond polarity is the most important factor to determine acid strength.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4404908" y="1523999"/>
            <a:ext cx="4510492" cy="36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5314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err="1"/>
              <a:t>Oxyacids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/>
          <a:lstStyle/>
          <a:p>
            <a:r>
              <a:rPr lang="en-US" sz="2400" b="1" dirty="0" err="1"/>
              <a:t>Oxyacids</a:t>
            </a:r>
            <a:r>
              <a:rPr lang="en-US" sz="2400" dirty="0"/>
              <a:t> consist of H, O, and one other element, which is a nonmetal.</a:t>
            </a:r>
          </a:p>
          <a:p>
            <a:r>
              <a:rPr lang="en-US" sz="2400" dirty="0"/>
              <a:t>Generally, as the electronegativity of the nonmetal increases, the acidity increases for acids with the same structure.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"/>
          <a:stretch/>
        </p:blipFill>
        <p:spPr>
          <a:xfrm>
            <a:off x="2286000" y="3048000"/>
            <a:ext cx="5029200" cy="34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360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err="1"/>
              <a:t>Oxyacids</a:t>
            </a:r>
            <a:r>
              <a:rPr lang="en-US" dirty="0"/>
              <a:t> with Same</a:t>
            </a:r>
            <a:br>
              <a:rPr lang="en-US" dirty="0"/>
            </a:br>
            <a:r>
              <a:rPr lang="en-US" dirty="0"/>
              <a:t> “Other” Element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2286000"/>
          </a:xfrm>
        </p:spPr>
        <p:txBody>
          <a:bodyPr/>
          <a:lstStyle/>
          <a:p>
            <a:r>
              <a:rPr lang="en-US" sz="2400" dirty="0"/>
              <a:t>If an element can form more than one oxyacid, the oxyacid with more O atoms is more acidic; for example, sulfuric acid versus sulfurous acid.</a:t>
            </a:r>
          </a:p>
          <a:p>
            <a:r>
              <a:rPr lang="en-US" sz="2400" dirty="0"/>
              <a:t>Another way of saying it: If the oxidation number increases, the acidity increases.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>
          <a:xfrm>
            <a:off x="1143000" y="3701397"/>
            <a:ext cx="6934200" cy="24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330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Carboxylic Acids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r>
              <a:rPr lang="en-US" sz="2800" b="1" dirty="0"/>
              <a:t>Carboxylic acids</a:t>
            </a:r>
            <a:r>
              <a:rPr lang="en-US" sz="2800" dirty="0"/>
              <a:t> are organic acids containing the —COOH group.</a:t>
            </a:r>
          </a:p>
          <a:p>
            <a:r>
              <a:rPr lang="en-US" sz="2800" dirty="0"/>
              <a:t>Factors contributing to their acidic behavior: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sz="2400" dirty="0"/>
              <a:t>Other O attached to C draws electron density from O—H bond, increasing polarity.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sz="2400" dirty="0"/>
              <a:t>Its conjugate base (carboxylate anion) has resonance forms to stabilize the anion.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"/>
          <a:stretch/>
        </p:blipFill>
        <p:spPr>
          <a:xfrm>
            <a:off x="1752600" y="4722655"/>
            <a:ext cx="5638800" cy="15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228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Lewis Acid/Base Chemistry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r>
              <a:rPr lang="en-US" dirty="0"/>
              <a:t>Lewis acids are electron pair acceptors.</a:t>
            </a:r>
          </a:p>
          <a:p>
            <a:r>
              <a:rPr lang="en-US" dirty="0"/>
              <a:t>Lewis bases are electron pair donors.</a:t>
            </a:r>
          </a:p>
          <a:p>
            <a:r>
              <a:rPr lang="en-US" dirty="0"/>
              <a:t>All </a:t>
            </a:r>
            <a:r>
              <a:rPr lang="en-US" dirty="0" err="1"/>
              <a:t>Brønsted</a:t>
            </a:r>
            <a:r>
              <a:rPr lang="en-US" dirty="0"/>
              <a:t>–Lowry acids and bases are also called Lewis acids and bases.</a:t>
            </a:r>
          </a:p>
          <a:p>
            <a:r>
              <a:rPr lang="en-US" dirty="0"/>
              <a:t>There are compounds that do </a:t>
            </a:r>
            <a:r>
              <a:rPr lang="en-US" i="1" dirty="0"/>
              <a:t>not </a:t>
            </a:r>
            <a:r>
              <a:rPr lang="en-US" dirty="0"/>
              <a:t>meet the </a:t>
            </a:r>
            <a:r>
              <a:rPr lang="en-US" dirty="0" err="1"/>
              <a:t>Brønsted</a:t>
            </a:r>
            <a:r>
              <a:rPr lang="en-US" dirty="0"/>
              <a:t>–Lowry definition that meet the Lewis definition.</a:t>
            </a:r>
          </a:p>
        </p:txBody>
      </p:sp>
    </p:spTree>
    <p:extLst>
      <p:ext uri="{BB962C8B-B14F-4D97-AF65-F5344CB8AC3E}">
        <p14:creationId xmlns:p14="http://schemas.microsoft.com/office/powerpoint/2010/main" val="140812587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Comparing Ammonia’s </a:t>
            </a:r>
            <a:br>
              <a:rPr lang="en-US" dirty="0"/>
            </a:br>
            <a:r>
              <a:rPr lang="en-US" dirty="0"/>
              <a:t>Reaction with H</a:t>
            </a:r>
            <a:r>
              <a:rPr lang="en-US" baseline="30000" dirty="0"/>
              <a:t>+</a:t>
            </a:r>
            <a:r>
              <a:rPr lang="en-US" dirty="0"/>
              <a:t> and BF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/>
        </p:blipFill>
        <p:spPr>
          <a:xfrm>
            <a:off x="2286000" y="1881192"/>
            <a:ext cx="4252350" cy="1411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1"/>
          <a:stretch/>
        </p:blipFill>
        <p:spPr>
          <a:xfrm>
            <a:off x="2306782" y="3962400"/>
            <a:ext cx="4542312" cy="20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145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3886200" y="1752599"/>
            <a:ext cx="5099842" cy="38671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Lewis Acid–Base Chemistry and </a:t>
            </a:r>
            <a:br>
              <a:rPr lang="en-US" dirty="0"/>
            </a:br>
            <a:r>
              <a:rPr lang="en-US" dirty="0"/>
              <a:t>Hydrated Metal </a:t>
            </a:r>
            <a:r>
              <a:rPr lang="en-US" dirty="0" err="1"/>
              <a:t>Cations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810000" cy="4495800"/>
          </a:xfrm>
        </p:spPr>
        <p:txBody>
          <a:bodyPr/>
          <a:lstStyle/>
          <a:p>
            <a:r>
              <a:rPr lang="en-US" sz="2800" dirty="0"/>
              <a:t>The hydrated metal </a:t>
            </a:r>
            <a:r>
              <a:rPr lang="en-US" sz="2800" dirty="0" err="1"/>
              <a:t>cations</a:t>
            </a:r>
            <a:r>
              <a:rPr lang="en-US" sz="2800" dirty="0"/>
              <a:t> are primary examples of electron pair donor/acceptor chemistry.</a:t>
            </a:r>
          </a:p>
          <a:p>
            <a:r>
              <a:rPr lang="en-US" sz="2800" dirty="0"/>
              <a:t>Higher charges result in stronger water to metal bonds, making them stronger acids.</a:t>
            </a:r>
          </a:p>
        </p:txBody>
      </p:sp>
    </p:spTree>
    <p:extLst>
      <p:ext uri="{BB962C8B-B14F-4D97-AF65-F5344CB8AC3E}">
        <p14:creationId xmlns:p14="http://schemas.microsoft.com/office/powerpoint/2010/main" val="13932370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 about Water?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dirty="0"/>
              <a:t>Water can act as a </a:t>
            </a:r>
            <a:r>
              <a:rPr lang="en-US" sz="2800" dirty="0" err="1"/>
              <a:t>Brønsted</a:t>
            </a:r>
            <a:r>
              <a:rPr lang="en-US" sz="2800" dirty="0"/>
              <a:t>–Lowry base and accept a proton (H</a:t>
            </a:r>
            <a:r>
              <a:rPr lang="en-US" sz="2800" baseline="30000" dirty="0"/>
              <a:t>+</a:t>
            </a:r>
            <a:r>
              <a:rPr lang="en-US" sz="2800" dirty="0"/>
              <a:t>) from an acid, as on the previous slide.</a:t>
            </a:r>
          </a:p>
          <a:p>
            <a:pPr eaLnBrk="1" hangingPunct="1"/>
            <a:r>
              <a:rPr lang="en-US" sz="2800" dirty="0"/>
              <a:t>It can also donate a proton and act as an acid, as is seen below.</a:t>
            </a:r>
          </a:p>
          <a:p>
            <a:pPr eaLnBrk="1" hangingPunct="1"/>
            <a:r>
              <a:rPr lang="en-US" sz="2800" dirty="0"/>
              <a:t>This makes water </a:t>
            </a:r>
            <a:r>
              <a:rPr lang="en-US" sz="2800" b="1" dirty="0" err="1"/>
              <a:t>amphiprotic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24400"/>
            <a:ext cx="7924800" cy="6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932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Acids and Bases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dirty="0"/>
              <a:t>Two formulas that differ by H</a:t>
            </a:r>
            <a:r>
              <a:rPr lang="en-US" sz="2800" baseline="40000" dirty="0"/>
              <a:t>+</a:t>
            </a:r>
            <a:r>
              <a:rPr lang="en-US" sz="2800" dirty="0"/>
              <a:t> are called a </a:t>
            </a:r>
            <a:r>
              <a:rPr lang="en-US" sz="2800" b="1" dirty="0"/>
              <a:t>conjugate acid–base pair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Reactions between acids and bases always yield their conjugate bases and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"/>
          <a:stretch/>
        </p:blipFill>
        <p:spPr>
          <a:xfrm>
            <a:off x="1183817" y="3505200"/>
            <a:ext cx="63599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175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Strengths of Acids </a:t>
            </a:r>
            <a:br>
              <a:rPr lang="en-US" dirty="0"/>
            </a:br>
            <a:r>
              <a:rPr lang="en-US" dirty="0"/>
              <a:t>and Bases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3048000" cy="46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Acids above the line with H</a:t>
            </a:r>
            <a:r>
              <a:rPr lang="en-US" sz="2400" baseline="-25000" dirty="0"/>
              <a:t>2</a:t>
            </a:r>
            <a:r>
              <a:rPr lang="en-US" sz="2400" dirty="0"/>
              <a:t>O as a base are </a:t>
            </a:r>
            <a:r>
              <a:rPr lang="en-US" sz="2400" i="1" dirty="0"/>
              <a:t>strong acids</a:t>
            </a:r>
            <a:r>
              <a:rPr lang="en-US" sz="2400" dirty="0"/>
              <a:t>; their conjugate bases do </a:t>
            </a:r>
            <a:r>
              <a:rPr lang="en-US" sz="2400" i="1" dirty="0"/>
              <a:t>not </a:t>
            </a:r>
            <a:r>
              <a:rPr lang="en-US" sz="2400" dirty="0"/>
              <a:t>act as acids in water.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Bases below the line with H</a:t>
            </a:r>
            <a:r>
              <a:rPr lang="en-US" sz="2400" baseline="-25000" dirty="0"/>
              <a:t>2</a:t>
            </a:r>
            <a:r>
              <a:rPr lang="en-US" sz="2400" dirty="0"/>
              <a:t>O as an acid are </a:t>
            </a:r>
            <a:r>
              <a:rPr lang="en-US" sz="2400" i="1" dirty="0"/>
              <a:t>strong bases</a:t>
            </a:r>
            <a:r>
              <a:rPr lang="en-US" sz="2400" dirty="0"/>
              <a:t>; their conjugate acids do </a:t>
            </a:r>
            <a:r>
              <a:rPr lang="en-US" sz="2400" i="1" dirty="0"/>
              <a:t>not </a:t>
            </a:r>
            <a:r>
              <a:rPr lang="en-US" sz="2400" dirty="0"/>
              <a:t>act as acids in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"/>
          <a:stretch/>
        </p:blipFill>
        <p:spPr>
          <a:xfrm>
            <a:off x="3657600" y="1506187"/>
            <a:ext cx="5237942" cy="3351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181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The substances between the lines with 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 are conjugate acid–base pairs in water.</a:t>
            </a:r>
          </a:p>
        </p:txBody>
      </p:sp>
    </p:spTree>
    <p:extLst>
      <p:ext uri="{BB962C8B-B14F-4D97-AF65-F5344CB8AC3E}">
        <p14:creationId xmlns:p14="http://schemas.microsoft.com/office/powerpoint/2010/main" val="38873573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and Base Strength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8610600" cy="4659362"/>
          </a:xfrm>
        </p:spPr>
        <p:txBody>
          <a:bodyPr/>
          <a:lstStyle/>
          <a:p>
            <a:pPr eaLnBrk="1" hangingPunct="1"/>
            <a:r>
              <a:rPr lang="en-US" sz="2400" i="1" dirty="0"/>
              <a:t>In every acid–base reaction, equilibrium favors transfer of the proton from the stronger acid to the stronger base to form the weaker acid and the weaker base.</a:t>
            </a:r>
          </a:p>
          <a:p>
            <a:pPr marL="740664" indent="-283464" eaLnBrk="1" hangingPunct="1">
              <a:buFont typeface="Arial" pitchFamily="34" charset="0"/>
              <a:buChar char="–"/>
            </a:pPr>
            <a:r>
              <a:rPr lang="en-US" sz="2400" dirty="0" err="1"/>
              <a:t>HCl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 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/>
              <a:t>   </a:t>
            </a:r>
            <a:r>
              <a:rPr lang="en-US" sz="2400" dirty="0">
                <a:sym typeface="Symbol" charset="2"/>
              </a:rPr>
              <a:t>H</a:t>
            </a:r>
            <a:r>
              <a:rPr lang="en-US" sz="2400" baseline="-25000" dirty="0">
                <a:sym typeface="Symbol" charset="2"/>
              </a:rPr>
              <a:t>3</a:t>
            </a:r>
            <a:r>
              <a:rPr lang="en-US" sz="2400" dirty="0">
                <a:sym typeface="Symbol" charset="2"/>
              </a:rPr>
              <a:t>O</a:t>
            </a:r>
            <a:r>
              <a:rPr lang="en-US" sz="2400" baseline="30000" dirty="0">
                <a:sym typeface="Symbol" charset="2"/>
              </a:rPr>
              <a:t>+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i="1" dirty="0" err="1">
                <a:sym typeface="Symbol" charset="2"/>
              </a:rPr>
              <a:t>aq</a:t>
            </a:r>
            <a:r>
              <a:rPr lang="en-US" sz="2400" dirty="0">
                <a:sym typeface="Symbol" charset="2"/>
              </a:rPr>
              <a:t>) + </a:t>
            </a:r>
            <a:r>
              <a:rPr lang="en-US" sz="2400" dirty="0" err="1">
                <a:sym typeface="Symbol" charset="2"/>
              </a:rPr>
              <a:t>Cl</a:t>
            </a:r>
            <a:r>
              <a:rPr lang="en-US" sz="2400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i="1" dirty="0" err="1">
                <a:sym typeface="Symbol" charset="2"/>
              </a:rPr>
              <a:t>aq</a:t>
            </a:r>
            <a:r>
              <a:rPr lang="en-US" sz="2400" dirty="0">
                <a:sym typeface="Symbol" charset="2"/>
              </a:rPr>
              <a:t>)</a:t>
            </a:r>
            <a:endParaRPr lang="en-US" sz="2400" dirty="0"/>
          </a:p>
          <a:p>
            <a:pPr marL="740664" indent="-283464" eaLnBrk="1" hangingPunct="1">
              <a:buFont typeface="Arial" pitchFamily="34" charset="0"/>
              <a:buChar char="–"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is a much stronger base than </a:t>
            </a:r>
            <a:r>
              <a:rPr lang="en-US" sz="2400" dirty="0" err="1"/>
              <a:t>Cl</a:t>
            </a:r>
            <a:r>
              <a:rPr lang="en-US" sz="2400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sz="2400" dirty="0"/>
              <a:t>, so the equilibrium lies far to the right (</a:t>
            </a:r>
            <a:r>
              <a:rPr lang="en-US" sz="2400" i="1" dirty="0"/>
              <a:t>K </a:t>
            </a:r>
            <a:r>
              <a:rPr lang="en-US" sz="2400" dirty="0"/>
              <a:t>&gt;&gt; 1).</a:t>
            </a:r>
          </a:p>
          <a:p>
            <a:pPr marL="1143000" indent="-228600" eaLnBrk="1" hangingPunct="1">
              <a:buFont typeface="Arial" pitchFamily="34" charset="0"/>
              <a:buChar char="•"/>
            </a:pP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en-US" sz="2400" dirty="0"/>
              <a:t>COOH(</a:t>
            </a:r>
            <a:r>
              <a:rPr lang="en-US" sz="2400" i="1" dirty="0" err="1"/>
              <a:t>aq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      </a:t>
            </a:r>
            <a:r>
              <a:rPr lang="en-US" sz="2400" dirty="0">
                <a:sym typeface="Symbol" charset="2"/>
              </a:rPr>
              <a:t>H</a:t>
            </a:r>
            <a:r>
              <a:rPr lang="en-US" sz="2400" baseline="-25000" dirty="0">
                <a:sym typeface="Symbol" charset="2"/>
              </a:rPr>
              <a:t>3</a:t>
            </a:r>
            <a:r>
              <a:rPr lang="en-US" sz="2400" dirty="0">
                <a:sym typeface="Symbol" charset="2"/>
              </a:rPr>
              <a:t>O</a:t>
            </a:r>
            <a:r>
              <a:rPr lang="en-US" sz="2400" baseline="30000" dirty="0">
                <a:sym typeface="Symbol" charset="2"/>
              </a:rPr>
              <a:t>+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i="1" dirty="0" err="1">
                <a:sym typeface="Symbol" charset="2"/>
              </a:rPr>
              <a:t>aq</a:t>
            </a:r>
            <a:r>
              <a:rPr lang="en-US" sz="2400" dirty="0">
                <a:sym typeface="Symbol" charset="2"/>
              </a:rPr>
              <a:t>) + CH</a:t>
            </a:r>
            <a:r>
              <a:rPr lang="en-US" sz="2400" baseline="-25000" dirty="0">
                <a:sym typeface="Symbol" charset="2"/>
              </a:rPr>
              <a:t>3</a:t>
            </a:r>
            <a:r>
              <a:rPr lang="en-US" sz="2400" dirty="0">
                <a:sym typeface="Symbol" charset="2"/>
              </a:rPr>
              <a:t>COO</a:t>
            </a:r>
            <a:r>
              <a:rPr lang="en-US" sz="2400" baseline="30000" dirty="0">
                <a:sym typeface="Symbol" charset="2"/>
              </a:rPr>
              <a:t>–</a:t>
            </a:r>
            <a:r>
              <a:rPr lang="en-US" sz="2400" dirty="0">
                <a:sym typeface="Symbol" charset="2"/>
              </a:rPr>
              <a:t>(</a:t>
            </a:r>
            <a:r>
              <a:rPr lang="en-US" sz="2400" i="1" dirty="0" err="1">
                <a:sym typeface="Symbol" charset="2"/>
              </a:rPr>
              <a:t>aq</a:t>
            </a:r>
            <a:r>
              <a:rPr lang="en-US" sz="2400" dirty="0">
                <a:sym typeface="Symbol" charset="2"/>
              </a:rPr>
              <a:t>)</a:t>
            </a:r>
          </a:p>
          <a:p>
            <a:pPr marL="1143000" indent="-228600" eaLnBrk="1" hangingPunct="1">
              <a:buFont typeface="Arial" pitchFamily="34" charset="0"/>
              <a:buChar char="•"/>
            </a:pPr>
            <a:r>
              <a:rPr lang="en-US" sz="2400" dirty="0"/>
              <a:t>Acetate is a stronger base than H</a:t>
            </a:r>
            <a:r>
              <a:rPr lang="en-US" sz="2400" baseline="-25000" dirty="0"/>
              <a:t>2</a:t>
            </a:r>
            <a:r>
              <a:rPr lang="en-US" sz="2400" dirty="0"/>
              <a:t>O, so the equilibrium favors the left side (</a:t>
            </a:r>
            <a:r>
              <a:rPr lang="en-US" sz="2400" i="1" dirty="0"/>
              <a:t>K &lt; </a:t>
            </a:r>
            <a:r>
              <a:rPr lang="en-US" sz="2400" dirty="0"/>
              <a:t>1).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581400" y="2791684"/>
            <a:ext cx="593706" cy="148427"/>
          </a:xfrm>
          <a:prstGeom prst="rect">
            <a:avLst/>
          </a:prstGeom>
        </p:spPr>
      </p:pic>
      <p:pic>
        <p:nvPicPr>
          <p:cNvPr id="8" name="Picture 7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8" y="4038599"/>
            <a:ext cx="438912" cy="1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39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Autoionization</a:t>
            </a:r>
            <a:r>
              <a:rPr lang="en-US" dirty="0"/>
              <a:t> of Water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7924800" cy="2286000"/>
          </a:xfrm>
        </p:spPr>
        <p:txBody>
          <a:bodyPr/>
          <a:lstStyle/>
          <a:p>
            <a:pPr eaLnBrk="1" hangingPunct="1"/>
            <a:r>
              <a:rPr lang="en-US" sz="2800" dirty="0"/>
              <a:t>Water is amphoteric.</a:t>
            </a:r>
          </a:p>
          <a:p>
            <a:pPr eaLnBrk="1" hangingPunct="1"/>
            <a:r>
              <a:rPr lang="en-US" sz="2800" dirty="0"/>
              <a:t>In pure water, a few molecules act as bases and a few act as acids.</a:t>
            </a:r>
          </a:p>
          <a:p>
            <a:pPr eaLnBrk="1" hangingPunct="1"/>
            <a:r>
              <a:rPr lang="en-US" sz="2800" dirty="0"/>
              <a:t>This is referred to as </a:t>
            </a:r>
            <a:r>
              <a:rPr lang="en-US" sz="2800" b="1" dirty="0" err="1"/>
              <a:t>autoionization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"/>
          <a:stretch/>
        </p:blipFill>
        <p:spPr>
          <a:xfrm>
            <a:off x="1981200" y="3581400"/>
            <a:ext cx="5638800" cy="28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59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10135</TotalTime>
  <Words>2214</Words>
  <Application>Microsoft Office PowerPoint</Application>
  <PresentationFormat>On-screen Show (4:3)</PresentationFormat>
  <Paragraphs>271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Calibri</vt:lpstr>
      <vt:lpstr>Symbol</vt:lpstr>
      <vt:lpstr>Times New Roman</vt:lpstr>
      <vt:lpstr>ヒラギノ角ゴ Pro W3</vt:lpstr>
      <vt:lpstr>Blank Presentation</vt:lpstr>
      <vt:lpstr>Custom Design</vt:lpstr>
      <vt:lpstr>Chapter 16   Acid–Base  Equilibria</vt:lpstr>
      <vt:lpstr>Some Definitions</vt:lpstr>
      <vt:lpstr>Water as a Proton Acceptor</vt:lpstr>
      <vt:lpstr>Brønsted–Lowry Acid and Base</vt:lpstr>
      <vt:lpstr>What Is Different about Water?</vt:lpstr>
      <vt:lpstr>Conjugate Acids and Bases</vt:lpstr>
      <vt:lpstr>Relative Strengths of Acids  and Bases</vt:lpstr>
      <vt:lpstr>Acid and Base Strength</vt:lpstr>
      <vt:lpstr>Autoionization of Water</vt:lpstr>
      <vt:lpstr>Ion Product Constant</vt:lpstr>
      <vt:lpstr>Aqueous Solutions Can Be Acidic,  Basic, or Neutral</vt:lpstr>
      <vt:lpstr>pH</vt:lpstr>
      <vt:lpstr>Other “p” Scales</vt:lpstr>
      <vt:lpstr>Relating pH and pOH</vt:lpstr>
      <vt:lpstr>How Do We Measure pH?</vt:lpstr>
      <vt:lpstr>How Do We Measure pH?</vt:lpstr>
      <vt:lpstr>Strong Acids</vt:lpstr>
      <vt:lpstr>Strong Bases</vt:lpstr>
      <vt:lpstr> Weak Acids</vt:lpstr>
      <vt:lpstr>Comparing Strong and Weak Acids</vt:lpstr>
      <vt:lpstr>Calculating Ka from the pH</vt:lpstr>
      <vt:lpstr>Calculating Ka from pH</vt:lpstr>
      <vt:lpstr>Calculating Ka from pH</vt:lpstr>
      <vt:lpstr>Calculating Percent Ionization</vt:lpstr>
      <vt:lpstr>Method to Follow to Calculate pH Using Ka</vt:lpstr>
      <vt:lpstr>Example</vt:lpstr>
      <vt:lpstr>Example (concluded)</vt:lpstr>
      <vt:lpstr>Strong vs. Weak Acids— Another Comparison</vt:lpstr>
      <vt:lpstr>Polyprotic Acids</vt:lpstr>
      <vt:lpstr>Weak Bases</vt:lpstr>
      <vt:lpstr>Types of Weak Bases</vt:lpstr>
      <vt:lpstr>Base-Dissociation Constants</vt:lpstr>
      <vt:lpstr>Example</vt:lpstr>
      <vt:lpstr>Example (completed)</vt:lpstr>
      <vt:lpstr>Relationship between Ka and Kb</vt:lpstr>
      <vt:lpstr>Acid–Base Properties of Salts</vt:lpstr>
      <vt:lpstr>Anions</vt:lpstr>
      <vt:lpstr>Cations</vt:lpstr>
      <vt:lpstr>Hydrated Cations</vt:lpstr>
      <vt:lpstr>Salt Solutions— Acidic, Basic, or Neutral?</vt:lpstr>
      <vt:lpstr>Factors That Affect Acid Strength</vt:lpstr>
      <vt:lpstr>Binary Acids</vt:lpstr>
      <vt:lpstr>Oxyacids</vt:lpstr>
      <vt:lpstr>Oxyacids with Same  “Other” Element</vt:lpstr>
      <vt:lpstr>Carboxylic Acids</vt:lpstr>
      <vt:lpstr>Lewis Acid/Base Chemistry</vt:lpstr>
      <vt:lpstr>Comparing Ammonia’s  Reaction with H+ and BF3</vt:lpstr>
      <vt:lpstr>Lewis Acid–Base Chemistry and  Hydrated Metal Cations</vt:lpstr>
    </vt:vector>
  </TitlesOfParts>
  <Company>St. Charles Community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Stoichiometry: Calculations with Chemical Formulas and Equations</dc:title>
  <dc:creator>John Bookstaver</dc:creator>
  <cp:lastModifiedBy>Akhter, Asma</cp:lastModifiedBy>
  <cp:revision>316</cp:revision>
  <dcterms:created xsi:type="dcterms:W3CDTF">2004-11-14T20:22:23Z</dcterms:created>
  <dcterms:modified xsi:type="dcterms:W3CDTF">2018-10-22T04:06:52Z</dcterms:modified>
</cp:coreProperties>
</file>