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71" r:id="rId3"/>
    <p:sldId id="273" r:id="rId4"/>
    <p:sldId id="272" r:id="rId5"/>
    <p:sldId id="274" r:id="rId6"/>
    <p:sldId id="275" r:id="rId7"/>
    <p:sldId id="276" r:id="rId8"/>
    <p:sldId id="277" r:id="rId9"/>
    <p:sldId id="278" r:id="rId10"/>
    <p:sldId id="279" r:id="rId11"/>
    <p:sldId id="280" r:id="rId12"/>
    <p:sldId id="282" r:id="rId13"/>
    <p:sldId id="283" r:id="rId14"/>
    <p:sldId id="285" r:id="rId15"/>
    <p:sldId id="286" r:id="rId16"/>
    <p:sldId id="287" r:id="rId17"/>
    <p:sldId id="288" r:id="rId18"/>
    <p:sldId id="289" r:id="rId19"/>
  </p:sldIdLst>
  <p:sldSz cx="9144000" cy="6858000" type="screen4x3"/>
  <p:notesSz cx="7315200" cy="9601200"/>
  <p:custDataLst>
    <p:tags r:id="rId22"/>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426">
          <p15:clr>
            <a:srgbClr val="A4A3A4"/>
          </p15:clr>
        </p15:guide>
        <p15:guide id="2" orient="horz" pos="618">
          <p15:clr>
            <a:srgbClr val="A4A3A4"/>
          </p15:clr>
        </p15:guide>
        <p15:guide id="3" pos="47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4C4BE5"/>
    <a:srgbClr val="E65106"/>
    <a:srgbClr val="FFB650"/>
    <a:srgbClr val="55B2B9"/>
    <a:srgbClr val="ED1A3B"/>
    <a:srgbClr val="0066B3"/>
    <a:srgbClr val="F58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383" autoAdjust="0"/>
  </p:normalViewPr>
  <p:slideViewPr>
    <p:cSldViewPr snapToGrid="0" showGuides="1">
      <p:cViewPr varScale="1">
        <p:scale>
          <a:sx n="68" d="100"/>
          <a:sy n="68" d="100"/>
        </p:scale>
        <p:origin x="1428" y="60"/>
      </p:cViewPr>
      <p:guideLst>
        <p:guide orient="horz" pos="426"/>
        <p:guide orient="horz" pos="618"/>
        <p:guide pos="476"/>
      </p:guideLst>
    </p:cSldViewPr>
  </p:slideViewPr>
  <p:notesTextViewPr>
    <p:cViewPr>
      <p:scale>
        <a:sx n="100" d="100"/>
        <a:sy n="100" d="100"/>
      </p:scale>
      <p:origin x="0" y="0"/>
    </p:cViewPr>
  </p:notesTextViewPr>
  <p:notesViewPr>
    <p:cSldViewPr snapToGrid="0" showGuides="1">
      <p:cViewPr varScale="1">
        <p:scale>
          <a:sx n="76" d="100"/>
          <a:sy n="76" d="100"/>
        </p:scale>
        <p:origin x="-180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16T13:09:02.580" idx="1">
    <p:pos x="4286" y="2367"/>
    <p:text>crashes over the text atom</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0" hangingPunct="0">
              <a:spcBef>
                <a:spcPct val="50000"/>
              </a:spcBef>
              <a:defRPr sz="1300">
                <a:ea typeface="ＭＳ Ｐゴシック" pitchFamily="48" charset="-128"/>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eaLnBrk="0" hangingPunct="0">
              <a:spcBef>
                <a:spcPct val="50000"/>
              </a:spcBef>
              <a:defRPr sz="1300">
                <a:ea typeface="ＭＳ Ｐゴシック" pitchFamily="48" charset="-128"/>
                <a:cs typeface="+mn-cs"/>
              </a:defRPr>
            </a:lvl1pPr>
          </a:lstStyle>
          <a:p>
            <a:pPr>
              <a:defRPr/>
            </a:pPr>
            <a:fld id="{54D44E16-3763-4907-85FA-EE9EC73234FD}" type="datetimeFigureOut">
              <a:rPr lang="en-US"/>
              <a:pPr>
                <a:defRPr/>
              </a:pPr>
              <a:t>11/28/2018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0" hangingPunct="0">
              <a:spcBef>
                <a:spcPct val="50000"/>
              </a:spcBef>
              <a:defRPr sz="1300">
                <a:ea typeface="ＭＳ Ｐゴシック" pitchFamily="48" charset="-128"/>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eaLnBrk="0" hangingPunct="0">
              <a:spcBef>
                <a:spcPct val="50000"/>
              </a:spcBef>
              <a:defRPr sz="1300">
                <a:ea typeface="ＭＳ Ｐゴシック" pitchFamily="48" charset="-128"/>
                <a:cs typeface="+mn-cs"/>
              </a:defRPr>
            </a:lvl1pPr>
          </a:lstStyle>
          <a:p>
            <a:pPr>
              <a:defRPr/>
            </a:pPr>
            <a:fld id="{751BCE83-DE87-4CD7-953F-EA26CDD99238}" type="slidenum">
              <a:rPr lang="en-US"/>
              <a:pPr>
                <a:defRPr/>
              </a:pPr>
              <a:t>‹#›</a:t>
            </a:fld>
            <a:endParaRPr lang="en-US"/>
          </a:p>
        </p:txBody>
      </p:sp>
    </p:spTree>
    <p:extLst>
      <p:ext uri="{BB962C8B-B14F-4D97-AF65-F5344CB8AC3E}">
        <p14:creationId xmlns:p14="http://schemas.microsoft.com/office/powerpoint/2010/main" val="20197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spcBef>
                <a:spcPct val="0"/>
              </a:spcBef>
              <a:defRPr sz="13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spcBef>
                <a:spcPct val="0"/>
              </a:spcBef>
              <a:defRPr sz="1300">
                <a:latin typeface="Arial" charset="0"/>
                <a:ea typeface="ＭＳ Ｐゴシック" pitchFamily="48" charset="-128"/>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spcBef>
                <a:spcPct val="0"/>
              </a:spcBef>
              <a:defRPr sz="13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spcBef>
                <a:spcPct val="0"/>
              </a:spcBef>
              <a:defRPr sz="1300">
                <a:latin typeface="Arial" charset="0"/>
                <a:ea typeface="ＭＳ Ｐゴシック" pitchFamily="48" charset="-128"/>
                <a:cs typeface="+mn-cs"/>
              </a:defRPr>
            </a:lvl1pPr>
          </a:lstStyle>
          <a:p>
            <a:pPr>
              <a:defRPr/>
            </a:pPr>
            <a:fld id="{75EB2769-3A87-436C-BD67-5934C6390BAC}" type="slidenum">
              <a:rPr lang="en-US"/>
              <a:pPr>
                <a:defRPr/>
              </a:pPr>
              <a:t>‹#›</a:t>
            </a:fld>
            <a:endParaRPr lang="en-US"/>
          </a:p>
        </p:txBody>
      </p:sp>
    </p:spTree>
    <p:extLst>
      <p:ext uri="{BB962C8B-B14F-4D97-AF65-F5344CB8AC3E}">
        <p14:creationId xmlns:p14="http://schemas.microsoft.com/office/powerpoint/2010/main" val="1081614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10</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14</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17</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18</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4</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8</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412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3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20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60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954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38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14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831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07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39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657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7" dir="2700000" algn="ctr" rotWithShape="0">
                    <a:schemeClr val="bg2">
                      <a:alpha val="75000"/>
                    </a:schemeClr>
                  </a:outerShdw>
                </a:effectLst>
              </a14:hiddenEffects>
            </a:ext>
          </a:extLst>
        </p:spPr>
        <p:txBody>
          <a:bodyPr/>
          <a:lstStyle>
            <a:lvl1pPr eaLnBrk="0" hangingPunct="0">
              <a:spcBef>
                <a:spcPct val="50000"/>
              </a:spcBef>
              <a:defRPr sz="2000">
                <a:solidFill>
                  <a:schemeClr val="tx1"/>
                </a:solidFill>
                <a:latin typeface="Times New Roman" pitchFamily="18" charset="0"/>
                <a:ea typeface="ＭＳ Ｐゴシック" pitchFamily="34" charset="-128"/>
              </a:defRPr>
            </a:lvl1pPr>
            <a:lvl2pPr marL="742950" indent="-285750" eaLnBrk="0" hangingPunct="0">
              <a:spcBef>
                <a:spcPct val="50000"/>
              </a:spcBef>
              <a:defRPr sz="2000">
                <a:solidFill>
                  <a:schemeClr val="tx1"/>
                </a:solidFill>
                <a:latin typeface="Times New Roman" pitchFamily="18" charset="0"/>
                <a:ea typeface="ＭＳ Ｐゴシック" pitchFamily="34" charset="-128"/>
              </a:defRPr>
            </a:lvl2pPr>
            <a:lvl3pPr marL="1143000" indent="-228600" eaLnBrk="0" hangingPunct="0">
              <a:spcBef>
                <a:spcPct val="50000"/>
              </a:spcBef>
              <a:defRPr sz="2000">
                <a:solidFill>
                  <a:schemeClr val="tx1"/>
                </a:solidFill>
                <a:latin typeface="Times New Roman" pitchFamily="18" charset="0"/>
                <a:ea typeface="ＭＳ Ｐゴシック" pitchFamily="34" charset="-128"/>
              </a:defRPr>
            </a:lvl3pPr>
            <a:lvl4pPr marL="1600200" indent="-228600" eaLnBrk="0" hangingPunct="0">
              <a:spcBef>
                <a:spcPct val="50000"/>
              </a:spcBef>
              <a:defRPr sz="2000">
                <a:solidFill>
                  <a:schemeClr val="tx1"/>
                </a:solidFill>
                <a:latin typeface="Times New Roman" pitchFamily="18" charset="0"/>
                <a:ea typeface="ＭＳ Ｐゴシック" pitchFamily="34" charset="-128"/>
              </a:defRPr>
            </a:lvl4pPr>
            <a:lvl5pPr marL="2057400" indent="-228600" eaLnBrk="0" hangingPunct="0">
              <a:spcBef>
                <a:spcPct val="50000"/>
              </a:spcBef>
              <a:defRPr sz="20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9pPr>
          </a:lstStyle>
          <a:p>
            <a:pPr algn="r">
              <a:spcBef>
                <a:spcPct val="0"/>
              </a:spcBef>
              <a:defRPr/>
            </a:pPr>
            <a:r>
              <a:rPr lang="en-US" altLang="en-US" sz="1000" dirty="0">
                <a:solidFill>
                  <a:schemeClr val="tx2"/>
                </a:solidFill>
                <a:latin typeface="Arial" charset="0"/>
                <a:cs typeface="Arial" charset="0"/>
              </a:rPr>
              <a:t> © 2018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000" i="1" dirty="0">
                <a:latin typeface="Arial" charset="0"/>
              </a:rPr>
              <a:t>Chemistry: The Central Science</a:t>
            </a:r>
            <a:r>
              <a:rPr lang="en-US" sz="1000" dirty="0">
                <a:latin typeface="Arial" charset="0"/>
              </a:rPr>
              <a:t>, 14th Edition</a:t>
            </a:r>
            <a:endParaRPr lang="en-US" sz="1000" dirty="0">
              <a:solidFill>
                <a:schemeClr val="tx2"/>
              </a:solidFill>
              <a:latin typeface="Arial" charset="0"/>
            </a:endParaRPr>
          </a:p>
          <a:p>
            <a:pPr eaLnBrk="0" hangingPunct="0">
              <a:defRPr/>
            </a:pPr>
            <a:r>
              <a:rPr lang="en-US" sz="1000" dirty="0">
                <a:latin typeface="Helvetica"/>
                <a:ea typeface="Times"/>
              </a:rPr>
              <a:t>Brown/</a:t>
            </a:r>
            <a:r>
              <a:rPr lang="en-US" sz="1000" dirty="0" err="1">
                <a:latin typeface="Helvetica"/>
                <a:ea typeface="Times"/>
              </a:rPr>
              <a:t>LeMay</a:t>
            </a:r>
            <a:r>
              <a:rPr lang="en-US" sz="1000" dirty="0">
                <a:latin typeface="Helvetica"/>
                <a:ea typeface="Times"/>
              </a:rPr>
              <a:t>/</a:t>
            </a:r>
            <a:r>
              <a:rPr lang="en-US" sz="1000" dirty="0" err="1">
                <a:latin typeface="Helvetica"/>
                <a:ea typeface="Times"/>
              </a:rPr>
              <a:t>Bursten</a:t>
            </a:r>
            <a:r>
              <a:rPr lang="en-US" sz="1000" dirty="0">
                <a:latin typeface="Helvetica"/>
                <a:ea typeface="Times"/>
              </a:rPr>
              <a:t>/Murphy/Woodward/</a:t>
            </a:r>
            <a:r>
              <a:rPr lang="en-US" sz="1000" dirty="0" err="1">
                <a:latin typeface="Helvetica"/>
                <a:ea typeface="Times"/>
              </a:rPr>
              <a:t>Stoltzfus</a:t>
            </a:r>
            <a:endParaRPr lang="en-US" sz="1000"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ea typeface="ＭＳ Ｐゴシック" pitchFamily="48"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48"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48"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7751"/>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68636"/>
            <a:ext cx="8723313" cy="32744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600" b="1" dirty="0">
                <a:solidFill>
                  <a:srgbClr val="3366FF"/>
                </a:solidFill>
                <a:latin typeface="Arial" pitchFamily="34" charset="0"/>
                <a:cs typeface="Arial" pitchFamily="34" charset="0"/>
              </a:rPr>
              <a:t>Solution</a:t>
            </a:r>
          </a:p>
          <a:p>
            <a:pPr marL="0" indent="0" eaLnBrk="0" hangingPunct="0">
              <a:defRPr/>
            </a:pPr>
            <a:endParaRPr lang="en-US" altLang="en-US" sz="1000" dirty="0">
              <a:latin typeface="+mn-lt"/>
            </a:endParaRPr>
          </a:p>
          <a:p>
            <a:pPr marL="0" indent="0" eaLnBrk="0" hangingPunct="0">
              <a:defRPr/>
            </a:pPr>
            <a:r>
              <a:rPr lang="en-US" altLang="en-US" sz="1400" b="1" dirty="0">
                <a:latin typeface="+mn-lt"/>
              </a:rPr>
              <a:t>Analyze</a:t>
            </a:r>
            <a:r>
              <a:rPr lang="en-US" altLang="en-US" sz="1400" dirty="0">
                <a:latin typeface="+mn-lt"/>
              </a:rPr>
              <a:t> We are asked to determine the nucleus that results when radium-226 loses an alpha particle.</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Plan</a:t>
            </a:r>
            <a:r>
              <a:rPr lang="en-US" altLang="en-US" sz="1400" dirty="0">
                <a:latin typeface="+mn-lt"/>
              </a:rPr>
              <a:t> We can best do this by writing a balanced nuclear reaction for the process.</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Solve</a:t>
            </a:r>
            <a:r>
              <a:rPr lang="en-US" altLang="en-US" sz="1400" dirty="0">
                <a:latin typeface="+mn-lt"/>
              </a:rPr>
              <a:t> The periodic table shows that radium has an atomic number of 88. The complete chemical symbol for radium-226 is therefore          . An alpha particle is a helium-4 nucleus, and so its symbol is        . The alpha particle is a product of the nuclear reaction, and so the equation is of the form</a:t>
            </a:r>
          </a:p>
          <a:p>
            <a:pPr marL="0" indent="0" eaLnBrk="0" hangingPunct="0">
              <a:defRPr/>
            </a:pPr>
            <a:endParaRPr lang="en-US" altLang="en-US" sz="1400" dirty="0">
              <a:latin typeface="+mn-lt"/>
            </a:endParaRPr>
          </a:p>
          <a:p>
            <a:pPr marL="0" indent="0" eaLnBrk="0" hangingPunct="0">
              <a:defRPr/>
            </a:pPr>
            <a:endParaRPr lang="en-US" altLang="en-US" sz="1400" dirty="0">
              <a:latin typeface="+mn-lt"/>
            </a:endParaRPr>
          </a:p>
          <a:p>
            <a:pPr marL="0" indent="0" eaLnBrk="0" hangingPunct="0">
              <a:defRPr/>
            </a:pPr>
            <a:endParaRPr lang="en-US" altLang="en-US" sz="1400" dirty="0">
              <a:latin typeface="+mn-lt"/>
            </a:endParaRPr>
          </a:p>
          <a:p>
            <a:pPr marL="0" indent="0" eaLnBrk="0" hangingPunct="0">
              <a:defRPr/>
            </a:pPr>
            <a:r>
              <a:rPr lang="en-US" altLang="en-US" sz="1400" dirty="0">
                <a:latin typeface="+mn-lt"/>
              </a:rPr>
              <a:t>where </a:t>
            </a:r>
            <a:r>
              <a:rPr lang="en-US" altLang="en-US" sz="1400" i="1" dirty="0">
                <a:latin typeface="+mn-lt"/>
              </a:rPr>
              <a:t>A</a:t>
            </a:r>
            <a:r>
              <a:rPr lang="en-US" altLang="en-US" sz="1400" dirty="0">
                <a:latin typeface="+mn-lt"/>
              </a:rPr>
              <a:t> is the mass number of the product nucleus and </a:t>
            </a:r>
            <a:r>
              <a:rPr lang="en-US" altLang="en-US" sz="1400" i="1" dirty="0">
                <a:latin typeface="+mn-lt"/>
              </a:rPr>
              <a:t>Z</a:t>
            </a:r>
            <a:r>
              <a:rPr lang="en-US" altLang="en-US" sz="1400" dirty="0">
                <a:latin typeface="+mn-lt"/>
              </a:rPr>
              <a:t> is its atomic number. Mass numbers and atomic numbers must balance, so</a:t>
            </a:r>
          </a:p>
          <a:p>
            <a:pPr marL="0" indent="0" eaLnBrk="0" hangingPunct="0">
              <a:defRPr/>
            </a:pPr>
            <a:endParaRPr lang="en-US" altLang="en-US" sz="1400" dirty="0">
              <a:latin typeface="+mn-lt"/>
            </a:endParaRPr>
          </a:p>
          <a:p>
            <a:pPr marL="0" indent="0" algn="ctr" eaLnBrk="0" hangingPunct="0">
              <a:defRPr/>
            </a:pPr>
            <a:r>
              <a:rPr lang="en-US" altLang="en-US" sz="1400" dirty="0">
                <a:latin typeface="+mn-lt"/>
              </a:rPr>
              <a:t>226 = </a:t>
            </a:r>
            <a:r>
              <a:rPr lang="en-US" altLang="en-US" sz="1400" i="1" dirty="0">
                <a:latin typeface="+mn-lt"/>
              </a:rPr>
              <a:t>A</a:t>
            </a:r>
            <a:r>
              <a:rPr lang="en-US" altLang="en-US" sz="1400" dirty="0">
                <a:latin typeface="+mn-lt"/>
              </a:rPr>
              <a:t> + 4</a:t>
            </a:r>
          </a:p>
          <a:p>
            <a:pPr marL="0" indent="0" eaLnBrk="0" hangingPunct="0">
              <a:defRPr/>
            </a:pPr>
            <a:r>
              <a:rPr lang="en-US" altLang="en-US" sz="1400" dirty="0">
                <a:latin typeface="+mn-lt"/>
              </a:rPr>
              <a:t>and</a:t>
            </a:r>
          </a:p>
          <a:p>
            <a:pPr marL="0" indent="0" eaLnBrk="0" hangingPunct="0">
              <a:defRPr/>
            </a:pPr>
            <a:endParaRPr lang="en-US" altLang="en-US" sz="1400" dirty="0">
              <a:latin typeface="+mn-lt"/>
            </a:endParaRPr>
          </a:p>
          <a:p>
            <a:pPr marL="0" indent="0" algn="ctr" eaLnBrk="0" hangingPunct="0">
              <a:defRPr/>
            </a:pPr>
            <a:r>
              <a:rPr lang="en-US" altLang="en-US" sz="1400" dirty="0">
                <a:latin typeface="+mn-lt"/>
              </a:rPr>
              <a:t>88 = </a:t>
            </a:r>
            <a:r>
              <a:rPr lang="en-US" altLang="en-US" sz="1400" i="1" dirty="0">
                <a:latin typeface="+mn-lt"/>
              </a:rPr>
              <a:t>Z</a:t>
            </a:r>
            <a:r>
              <a:rPr lang="en-US" altLang="en-US" sz="1400" dirty="0">
                <a:latin typeface="+mn-lt"/>
              </a:rPr>
              <a:t> + 2</a:t>
            </a:r>
          </a:p>
          <a:p>
            <a:pPr marL="0" indent="0" eaLnBrk="0" hangingPunct="0">
              <a:defRPr/>
            </a:pPr>
            <a:endParaRPr lang="en-US" altLang="en-US" sz="1400" dirty="0">
              <a:latin typeface="+mn-lt"/>
            </a:endParaRPr>
          </a:p>
          <a:p>
            <a:pPr marL="0" indent="0" eaLnBrk="0" hangingPunct="0">
              <a:defRPr/>
            </a:pPr>
            <a:r>
              <a:rPr lang="en-US" altLang="en-US" sz="1400" dirty="0">
                <a:latin typeface="+mn-lt"/>
              </a:rPr>
              <a:t>Hence,</a:t>
            </a:r>
          </a:p>
          <a:p>
            <a:pPr marL="0" indent="0" eaLnBrk="0" hangingPunct="0">
              <a:defRPr/>
            </a:pPr>
            <a:endParaRPr lang="en-US" altLang="en-US" sz="1400" dirty="0">
              <a:latin typeface="+mn-lt"/>
            </a:endParaRPr>
          </a:p>
          <a:p>
            <a:pPr marL="0" indent="0" algn="ctr" eaLnBrk="0" hangingPunct="0">
              <a:defRPr/>
            </a:pPr>
            <a:r>
              <a:rPr lang="en-US" altLang="en-US" sz="1400" i="1" dirty="0">
                <a:latin typeface="+mn-lt"/>
              </a:rPr>
              <a:t>A</a:t>
            </a:r>
            <a:r>
              <a:rPr lang="en-US" altLang="en-US" sz="1400" dirty="0">
                <a:latin typeface="+mn-lt"/>
              </a:rPr>
              <a:t> = 222 and </a:t>
            </a:r>
            <a:r>
              <a:rPr lang="en-US" altLang="en-US" sz="1400" i="1" dirty="0">
                <a:latin typeface="+mn-lt"/>
              </a:rPr>
              <a:t>Z</a:t>
            </a:r>
            <a:r>
              <a:rPr lang="en-US" altLang="en-US" sz="1400" dirty="0">
                <a:latin typeface="+mn-lt"/>
              </a:rPr>
              <a:t> = 86</a:t>
            </a:r>
          </a:p>
        </p:txBody>
      </p:sp>
      <p:sp>
        <p:nvSpPr>
          <p:cNvPr id="2053" name="Line 81"/>
          <p:cNvSpPr>
            <a:spLocks noChangeShapeType="1"/>
          </p:cNvSpPr>
          <p:nvPr/>
        </p:nvSpPr>
        <p:spPr bwMode="auto">
          <a:xfrm>
            <a:off x="304799" y="304800"/>
            <a:ext cx="14482" cy="580544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440739" cy="4103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What product is formed when radium-226 undergoes alpha emission?</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21.1</a:t>
            </a:r>
            <a:r>
              <a:rPr lang="en-US" altLang="en-US" b="1" dirty="0">
                <a:solidFill>
                  <a:srgbClr val="4C4BE5"/>
                </a:solidFill>
                <a:latin typeface="Arial" charset="0"/>
              </a:rPr>
              <a:t> </a:t>
            </a:r>
            <a:r>
              <a:rPr lang="en-US" altLang="en-US" b="1" dirty="0">
                <a:latin typeface="Arial" charset="0"/>
              </a:rPr>
              <a:t>Predicting the Product of a Nuclear Reaction</a:t>
            </a:r>
          </a:p>
        </p:txBody>
      </p:sp>
      <p:sp>
        <p:nvSpPr>
          <p:cNvPr id="2057" name="Line 89"/>
          <p:cNvSpPr>
            <a:spLocks noChangeShapeType="1"/>
          </p:cNvSpPr>
          <p:nvPr/>
        </p:nvSpPr>
        <p:spPr bwMode="auto">
          <a:xfrm>
            <a:off x="309563" y="611024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192" y="3291295"/>
            <a:ext cx="2394528" cy="2834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833" y="2705869"/>
            <a:ext cx="389101" cy="19202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095" y="2693887"/>
            <a:ext cx="285441" cy="192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xEl>
                                              <p:pRg st="19" end="1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21.6</a:t>
            </a:r>
            <a:r>
              <a:rPr lang="en-US" altLang="en-US" b="1" dirty="0">
                <a:solidFill>
                  <a:srgbClr val="4C4BE5"/>
                </a:solidFill>
                <a:latin typeface="Arial" charset="0"/>
              </a:rPr>
              <a:t> </a:t>
            </a:r>
            <a:r>
              <a:rPr lang="en-US" altLang="en-US" b="1" dirty="0">
                <a:latin typeface="Arial" charset="0"/>
              </a:rPr>
              <a:t>Calculating the Age of Objects Using 	Radioactive Decay</a:t>
            </a:r>
          </a:p>
        </p:txBody>
      </p:sp>
      <p:sp>
        <p:nvSpPr>
          <p:cNvPr id="7171" name="Line 19"/>
          <p:cNvSpPr>
            <a:spLocks noChangeShapeType="1"/>
          </p:cNvSpPr>
          <p:nvPr/>
        </p:nvSpPr>
        <p:spPr bwMode="auto">
          <a:xfrm>
            <a:off x="396875" y="165727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684436"/>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989236"/>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665665"/>
            <a:ext cx="8459787" cy="9633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asked to calculate the age of a rock containing uranium-238 and lead-206, given the half-life of the uranium-238 and the relative amounts of the uranium-238 and lead-206.</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Lead-206 is the product of the radioactive decay of uranium-238. We will assume that the only source of lead-206 in the rock is from the decay of uranium-238, which has a known half-life. To apply first-order kinetics expressions (Equations 21.19 and 21.20) to calculate the time elapsed since the rock was formed, we first need to calculate how much initial uranium-238 there was for every 1 mg that remains today.</a:t>
            </a:r>
          </a:p>
          <a:p>
            <a:pPr marL="0" indent="0" eaLnBrk="0" hangingPunct="0">
              <a:defRPr/>
            </a:pPr>
            <a:endParaRPr lang="en-US" sz="1400" dirty="0">
              <a:latin typeface="+mn-lt"/>
            </a:endParaRPr>
          </a:p>
          <a:p>
            <a:pPr marL="0" indent="0" eaLnBrk="0" hangingPunct="0">
              <a:defRPr/>
            </a:pPr>
            <a:r>
              <a:rPr lang="en-US" sz="1400" b="1" dirty="0">
                <a:latin typeface="+mn-lt"/>
              </a:rPr>
              <a:t>Solve</a:t>
            </a:r>
            <a:r>
              <a:rPr lang="en-US" sz="1400" dirty="0">
                <a:latin typeface="+mn-lt"/>
              </a:rPr>
              <a:t> Let’s assume that the rock currently contains 1.000 mg of uranium-238 and therefore 0.257 mg of lead-206. The amount of uranium-238 in the rock when it was first formed therefore equals 1.000 mg plus the quantity that has decayed to lead-206. Because the mass of lead atoms is not the same as the mass of uranium atoms, we cannot just add 1.000 mg and 0.257 mg. We have to multiply the present mass of lead-206 (0.257 mg) by the ratio of the mass number of uranium to that of lead, into which it has decayed. Therefore, the original mass of           was</a:t>
            </a:r>
          </a:p>
        </p:txBody>
      </p:sp>
      <p:sp>
        <p:nvSpPr>
          <p:cNvPr id="13" name="Text Box 84"/>
          <p:cNvSpPr txBox="1">
            <a:spLocks noChangeArrowheads="1"/>
          </p:cNvSpPr>
          <p:nvPr/>
        </p:nvSpPr>
        <p:spPr bwMode="auto">
          <a:xfrm>
            <a:off x="320674" y="1030000"/>
            <a:ext cx="8591972" cy="289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 rock contains 0.257 mg of lead-206 for every milligram of uranium-238. The half-life for the decay of uranium-238 to lead-206 is 4.5 × 10</a:t>
            </a:r>
            <a:r>
              <a:rPr lang="en-US" sz="1400" baseline="30000" dirty="0">
                <a:latin typeface="+mn-lt"/>
              </a:rPr>
              <a:t>9</a:t>
            </a:r>
            <a:r>
              <a:rPr lang="en-US" sz="1400" dirty="0">
                <a:latin typeface="+mn-lt"/>
              </a:rPr>
              <a:t> yr. How old is the rock?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100" y="4688072"/>
            <a:ext cx="328462" cy="1920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655" y="5073859"/>
            <a:ext cx="3374651" cy="786423"/>
          </a:xfrm>
          <a:prstGeom prst="rect">
            <a:avLst/>
          </a:prstGeom>
        </p:spPr>
      </p:pic>
    </p:spTree>
    <p:extLst>
      <p:ext uri="{BB962C8B-B14F-4D97-AF65-F5344CB8AC3E}">
        <p14:creationId xmlns:p14="http://schemas.microsoft.com/office/powerpoint/2010/main" val="16593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21.6</a:t>
            </a:r>
            <a:r>
              <a:rPr lang="en-US" altLang="en-US" b="1" dirty="0">
                <a:solidFill>
                  <a:srgbClr val="4C4BE5"/>
                </a:solidFill>
                <a:latin typeface="Arial" charset="0"/>
              </a:rPr>
              <a:t> </a:t>
            </a:r>
            <a:r>
              <a:rPr lang="en-US" altLang="en-US" b="1" dirty="0">
                <a:latin typeface="Arial" charset="0"/>
              </a:rPr>
              <a:t>Calculating the Age of Objects Using 	Radioactive Decay</a:t>
            </a:r>
          </a:p>
        </p:txBody>
      </p:sp>
      <p:sp>
        <p:nvSpPr>
          <p:cNvPr id="7171" name="Line 19"/>
          <p:cNvSpPr>
            <a:spLocks noChangeShapeType="1"/>
          </p:cNvSpPr>
          <p:nvPr/>
        </p:nvSpPr>
        <p:spPr bwMode="auto">
          <a:xfrm>
            <a:off x="396875" y="136419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799"/>
            <a:ext cx="0" cy="5812807"/>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117606"/>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372589"/>
            <a:ext cx="8593558" cy="212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Using Equation 21.19, we can calculate the decay constant for the process from its half-life:</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Rearranging Equation 21.20 to solve for time, </a:t>
            </a:r>
            <a:r>
              <a:rPr lang="en-US" sz="1400" i="1" dirty="0">
                <a:latin typeface="+mn-lt"/>
              </a:rPr>
              <a:t>t</a:t>
            </a:r>
            <a:r>
              <a:rPr lang="en-US" sz="1400" dirty="0">
                <a:latin typeface="+mn-lt"/>
              </a:rPr>
              <a:t>, and substituting known quantities gives</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lvl="0" indent="0" eaLnBrk="0" hangingPunct="0">
              <a:tabLst/>
              <a:defRPr/>
            </a:pPr>
            <a:r>
              <a:rPr lang="en-US" sz="1600" b="1" dirty="0">
                <a:solidFill>
                  <a:srgbClr val="3366FF"/>
                </a:solidFill>
                <a:latin typeface="Arial" pitchFamily="34" charset="0"/>
                <a:ea typeface="ＭＳ Ｐゴシック" pitchFamily="34" charset="-128"/>
                <a:cs typeface="Arial" pitchFamily="34" charset="0"/>
              </a:rPr>
              <a:t>Practice Exercise 1</a:t>
            </a:r>
          </a:p>
          <a:p>
            <a:pPr marL="0" lvl="0" indent="0" eaLnBrk="0" hangingPunct="0">
              <a:tabLst/>
              <a:defRPr/>
            </a:pPr>
            <a:endParaRPr lang="en-US" sz="1000" dirty="0">
              <a:solidFill>
                <a:srgbClr val="000000"/>
              </a:solidFill>
              <a:latin typeface="Times New Roman"/>
              <a:ea typeface="ＭＳ Ｐゴシック" pitchFamily="34" charset="-128"/>
            </a:endParaRPr>
          </a:p>
          <a:p>
            <a:pPr marL="0" lvl="0" indent="0" eaLnBrk="0" hangingPunct="0">
              <a:tabLst/>
              <a:defRPr/>
            </a:pPr>
            <a:r>
              <a:rPr lang="en-US" sz="1400" dirty="0">
                <a:solidFill>
                  <a:srgbClr val="000000"/>
                </a:solidFill>
                <a:latin typeface="Times New Roman"/>
                <a:ea typeface="ＭＳ Ｐゴシック" pitchFamily="34" charset="-128"/>
              </a:rPr>
              <a:t>Cesium-137, which has a half-life of 30.2 </a:t>
            </a:r>
            <a:r>
              <a:rPr lang="en-US" sz="1400" dirty="0" err="1">
                <a:solidFill>
                  <a:srgbClr val="000000"/>
                </a:solidFill>
                <a:latin typeface="Times New Roman"/>
                <a:ea typeface="ＭＳ Ｐゴシック" pitchFamily="34" charset="-128"/>
              </a:rPr>
              <a:t>yr</a:t>
            </a:r>
            <a:r>
              <a:rPr lang="en-US" sz="1400" dirty="0">
                <a:solidFill>
                  <a:srgbClr val="000000"/>
                </a:solidFill>
                <a:latin typeface="Times New Roman"/>
                <a:ea typeface="ＭＳ Ｐゴシック" pitchFamily="34" charset="-128"/>
              </a:rPr>
              <a:t>, is a component of the radioactive waste from nuclear power plants. If the activity due to cesium-137 in a sample of radioactive waste has decreased to 35.2% of its initial value, how old is the sample?</a:t>
            </a:r>
          </a:p>
          <a:p>
            <a:pPr marL="0" lvl="0" indent="0" eaLnBrk="0" hangingPunct="0">
              <a:tabLst/>
              <a:defRPr/>
            </a:pPr>
            <a:r>
              <a:rPr lang="en-US" sz="1400" b="1" dirty="0">
                <a:solidFill>
                  <a:srgbClr val="000000"/>
                </a:solidFill>
                <a:latin typeface="Times New Roman"/>
                <a:ea typeface="ＭＳ Ｐゴシック" pitchFamily="34" charset="-128"/>
              </a:rPr>
              <a:t>(a) </a:t>
            </a:r>
            <a:r>
              <a:rPr lang="en-US" sz="1400" dirty="0">
                <a:solidFill>
                  <a:srgbClr val="000000"/>
                </a:solidFill>
                <a:latin typeface="Times New Roman"/>
                <a:ea typeface="ＭＳ Ｐゴシック" pitchFamily="34" charset="-128"/>
              </a:rPr>
              <a:t>1.04 </a:t>
            </a:r>
            <a:r>
              <a:rPr lang="en-US" sz="1400" dirty="0" err="1">
                <a:solidFill>
                  <a:srgbClr val="000000"/>
                </a:solidFill>
                <a:latin typeface="Times New Roman"/>
                <a:ea typeface="ＭＳ Ｐゴシック" pitchFamily="34" charset="-128"/>
              </a:rPr>
              <a:t>yr</a:t>
            </a:r>
            <a:r>
              <a:rPr lang="en-US" sz="1400" dirty="0">
                <a:solidFill>
                  <a:srgbClr val="000000"/>
                </a:solidFill>
                <a:latin typeface="Times New Roman"/>
                <a:ea typeface="ＭＳ Ｐゴシック" pitchFamily="34" charset="-128"/>
              </a:rPr>
              <a:t> </a:t>
            </a:r>
            <a:r>
              <a:rPr lang="en-US" sz="1400" b="1" dirty="0">
                <a:solidFill>
                  <a:srgbClr val="000000"/>
                </a:solidFill>
                <a:latin typeface="Times New Roman"/>
                <a:ea typeface="ＭＳ Ｐゴシック" pitchFamily="34" charset="-128"/>
              </a:rPr>
              <a:t>(b) </a:t>
            </a:r>
            <a:r>
              <a:rPr lang="en-US" sz="1400" dirty="0">
                <a:solidFill>
                  <a:srgbClr val="000000"/>
                </a:solidFill>
                <a:latin typeface="Times New Roman"/>
                <a:ea typeface="ＭＳ Ｐゴシック" pitchFamily="34" charset="-128"/>
              </a:rPr>
              <a:t>15.4 </a:t>
            </a:r>
            <a:r>
              <a:rPr lang="en-US" sz="1400" dirty="0" err="1">
                <a:solidFill>
                  <a:srgbClr val="000000"/>
                </a:solidFill>
                <a:latin typeface="Times New Roman"/>
                <a:ea typeface="ＭＳ Ｐゴシック" pitchFamily="34" charset="-128"/>
              </a:rPr>
              <a:t>yr</a:t>
            </a:r>
            <a:r>
              <a:rPr lang="en-US" sz="1400" dirty="0">
                <a:solidFill>
                  <a:srgbClr val="000000"/>
                </a:solidFill>
                <a:latin typeface="Times New Roman"/>
                <a:ea typeface="ＭＳ Ｐゴシック" pitchFamily="34" charset="-128"/>
              </a:rPr>
              <a:t> </a:t>
            </a:r>
            <a:r>
              <a:rPr lang="en-US" sz="1400" b="1" dirty="0">
                <a:solidFill>
                  <a:srgbClr val="000000"/>
                </a:solidFill>
                <a:latin typeface="Times New Roman"/>
                <a:ea typeface="ＭＳ Ｐゴシック" pitchFamily="34" charset="-128"/>
              </a:rPr>
              <a:t>(c) </a:t>
            </a:r>
            <a:r>
              <a:rPr lang="en-US" sz="1400" dirty="0">
                <a:solidFill>
                  <a:srgbClr val="000000"/>
                </a:solidFill>
                <a:latin typeface="Times New Roman"/>
                <a:ea typeface="ＭＳ Ｐゴシック" pitchFamily="34" charset="-128"/>
              </a:rPr>
              <a:t>31.5 </a:t>
            </a:r>
            <a:r>
              <a:rPr lang="en-US" sz="1400" dirty="0" err="1">
                <a:solidFill>
                  <a:srgbClr val="000000"/>
                </a:solidFill>
                <a:latin typeface="Times New Roman"/>
                <a:ea typeface="ＭＳ Ｐゴシック" pitchFamily="34" charset="-128"/>
              </a:rPr>
              <a:t>yr</a:t>
            </a:r>
            <a:r>
              <a:rPr lang="en-US" sz="1400" dirty="0">
                <a:solidFill>
                  <a:srgbClr val="000000"/>
                </a:solidFill>
                <a:latin typeface="Times New Roman"/>
                <a:ea typeface="ＭＳ Ｐゴシック" pitchFamily="34" charset="-128"/>
              </a:rPr>
              <a:t> </a:t>
            </a:r>
            <a:r>
              <a:rPr lang="en-US" sz="1400" b="1" dirty="0">
                <a:solidFill>
                  <a:srgbClr val="000000"/>
                </a:solidFill>
                <a:latin typeface="Times New Roman"/>
                <a:ea typeface="ＭＳ Ｐゴシック" pitchFamily="34" charset="-128"/>
              </a:rPr>
              <a:t>(d) </a:t>
            </a:r>
            <a:r>
              <a:rPr lang="en-US" sz="1400" dirty="0">
                <a:solidFill>
                  <a:srgbClr val="000000"/>
                </a:solidFill>
                <a:latin typeface="Times New Roman"/>
                <a:ea typeface="ＭＳ Ｐゴシック" pitchFamily="34" charset="-128"/>
              </a:rPr>
              <a:t>45.5 </a:t>
            </a:r>
            <a:r>
              <a:rPr lang="en-US" sz="1400" dirty="0" err="1">
                <a:solidFill>
                  <a:srgbClr val="000000"/>
                </a:solidFill>
                <a:latin typeface="Times New Roman"/>
                <a:ea typeface="ＭＳ Ｐゴシック" pitchFamily="34" charset="-128"/>
              </a:rPr>
              <a:t>yr</a:t>
            </a:r>
            <a:r>
              <a:rPr lang="en-US" sz="1400" dirty="0">
                <a:solidFill>
                  <a:srgbClr val="000000"/>
                </a:solidFill>
                <a:latin typeface="Times New Roman"/>
                <a:ea typeface="ＭＳ Ｐゴシック" pitchFamily="34" charset="-128"/>
              </a:rPr>
              <a:t> </a:t>
            </a:r>
            <a:r>
              <a:rPr lang="en-US" sz="1400" b="1" dirty="0">
                <a:solidFill>
                  <a:srgbClr val="000000"/>
                </a:solidFill>
                <a:latin typeface="Times New Roman"/>
                <a:ea typeface="ＭＳ Ｐゴシック" pitchFamily="34" charset="-128"/>
              </a:rPr>
              <a:t>(e) </a:t>
            </a:r>
            <a:r>
              <a:rPr lang="en-US" sz="1400" dirty="0">
                <a:solidFill>
                  <a:srgbClr val="000000"/>
                </a:solidFill>
                <a:latin typeface="Times New Roman"/>
                <a:ea typeface="ＭＳ Ｐゴシック" pitchFamily="34" charset="-128"/>
              </a:rPr>
              <a:t>156 </a:t>
            </a:r>
            <a:r>
              <a:rPr lang="en-US" sz="1400" dirty="0" err="1">
                <a:solidFill>
                  <a:srgbClr val="000000"/>
                </a:solidFill>
                <a:latin typeface="Times New Roman"/>
                <a:ea typeface="ＭＳ Ｐゴシック" pitchFamily="34" charset="-128"/>
              </a:rPr>
              <a:t>yr</a:t>
            </a:r>
            <a:endParaRPr lang="en-US" sz="1400" dirty="0">
              <a:solidFill>
                <a:srgbClr val="000000"/>
              </a:solidFill>
              <a:latin typeface="Times New Roman"/>
              <a:ea typeface="ＭＳ Ｐゴシック" pitchFamily="34" charset="-128"/>
            </a:endParaRPr>
          </a:p>
          <a:p>
            <a:pPr marL="0" lvl="0" indent="0" eaLnBrk="0" hangingPunct="0">
              <a:tabLst/>
              <a:defRPr/>
            </a:pPr>
            <a:endParaRPr lang="en-US" sz="1400" dirty="0">
              <a:solidFill>
                <a:srgbClr val="000000"/>
              </a:solidFill>
              <a:latin typeface="Times New Roman"/>
              <a:ea typeface="ＭＳ Ｐゴシック" pitchFamily="34" charset="-128"/>
            </a:endParaRPr>
          </a:p>
          <a:p>
            <a:pPr marL="0" lvl="0" indent="0" eaLnBrk="0" hangingPunct="0">
              <a:tabLst/>
              <a:defRPr/>
            </a:pPr>
            <a:r>
              <a:rPr lang="en-US" sz="1600" b="1" dirty="0">
                <a:solidFill>
                  <a:srgbClr val="3366FF"/>
                </a:solidFill>
                <a:latin typeface="Arial" pitchFamily="34" charset="0"/>
                <a:ea typeface="ＭＳ Ｐゴシック" pitchFamily="34" charset="-128"/>
                <a:cs typeface="Arial" pitchFamily="34" charset="0"/>
              </a:rPr>
              <a:t>Practice Exercise 2</a:t>
            </a:r>
          </a:p>
          <a:p>
            <a:pPr marL="0" lvl="0" indent="0" eaLnBrk="0" hangingPunct="0">
              <a:tabLst/>
              <a:defRPr/>
            </a:pPr>
            <a:endParaRPr lang="en-US" sz="1000" dirty="0">
              <a:solidFill>
                <a:srgbClr val="000000"/>
              </a:solidFill>
              <a:latin typeface="Times New Roman"/>
              <a:ea typeface="ＭＳ Ｐゴシック" pitchFamily="34" charset="-128"/>
            </a:endParaRPr>
          </a:p>
          <a:p>
            <a:pPr marL="0" lvl="0" indent="0" eaLnBrk="0" hangingPunct="0">
              <a:tabLst/>
              <a:defRPr/>
            </a:pPr>
            <a:r>
              <a:rPr lang="en-US" sz="1400" dirty="0">
                <a:solidFill>
                  <a:srgbClr val="000000"/>
                </a:solidFill>
                <a:latin typeface="Times New Roman"/>
                <a:ea typeface="ＭＳ Ｐゴシック" pitchFamily="34" charset="-128"/>
              </a:rPr>
              <a:t>A wooden object from an archeological site is subjected to radiocarbon dating. The activity due to </a:t>
            </a:r>
            <a:r>
              <a:rPr lang="en-US" sz="1400" baseline="30000" dirty="0">
                <a:solidFill>
                  <a:srgbClr val="000000"/>
                </a:solidFill>
                <a:latin typeface="Times New Roman"/>
                <a:ea typeface="ＭＳ Ｐゴシック" pitchFamily="34" charset="-128"/>
              </a:rPr>
              <a:t>14</a:t>
            </a:r>
            <a:r>
              <a:rPr lang="en-US" sz="1400" dirty="0">
                <a:solidFill>
                  <a:srgbClr val="000000"/>
                </a:solidFill>
                <a:latin typeface="Times New Roman"/>
                <a:ea typeface="ＭＳ Ｐゴシック" pitchFamily="34" charset="-128"/>
              </a:rPr>
              <a:t>C is measured to be 11.6 disintegrations per second. The activity of a carbon sample of equal mass from fresh wood is 15.2 disintegrations per second. The half-life of </a:t>
            </a:r>
            <a:r>
              <a:rPr lang="en-US" sz="1400" baseline="30000" dirty="0">
                <a:solidFill>
                  <a:srgbClr val="000000"/>
                </a:solidFill>
                <a:latin typeface="Times New Roman"/>
                <a:ea typeface="ＭＳ Ｐゴシック" pitchFamily="34" charset="-128"/>
              </a:rPr>
              <a:t>14</a:t>
            </a:r>
            <a:r>
              <a:rPr lang="en-US" sz="1400" dirty="0">
                <a:solidFill>
                  <a:srgbClr val="000000"/>
                </a:solidFill>
                <a:latin typeface="Times New Roman"/>
                <a:ea typeface="ＭＳ Ｐゴシック" pitchFamily="34" charset="-128"/>
              </a:rPr>
              <a:t>C is 5700 yr. What is the age of the archeological sample?</a:t>
            </a:r>
          </a:p>
        </p:txBody>
      </p:sp>
      <p:sp>
        <p:nvSpPr>
          <p:cNvPr id="13" name="Text Box 84"/>
          <p:cNvSpPr txBox="1">
            <a:spLocks noChangeArrowheads="1"/>
          </p:cNvSpPr>
          <p:nvPr/>
        </p:nvSpPr>
        <p:spPr bwMode="auto">
          <a:xfrm>
            <a:off x="320674" y="983108"/>
            <a:ext cx="8591972" cy="289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549" y="1850707"/>
            <a:ext cx="2770452" cy="4120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3047" y="2843983"/>
            <a:ext cx="4589373" cy="448625"/>
          </a:xfrm>
          <a:prstGeom prst="rect">
            <a:avLst/>
          </a:prstGeom>
        </p:spPr>
      </p:pic>
    </p:spTree>
    <p:extLst>
      <p:ext uri="{BB962C8B-B14F-4D97-AF65-F5344CB8AC3E}">
        <p14:creationId xmlns:p14="http://schemas.microsoft.com/office/powerpoint/2010/main" val="199630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7900377"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21.7</a:t>
            </a:r>
            <a:r>
              <a:rPr lang="en-US" altLang="en-US" b="1" dirty="0">
                <a:solidFill>
                  <a:srgbClr val="4C4BE5"/>
                </a:solidFill>
                <a:latin typeface="Arial" charset="0"/>
              </a:rPr>
              <a:t> </a:t>
            </a:r>
            <a:r>
              <a:rPr lang="en-US" altLang="en-US" b="1" dirty="0">
                <a:latin typeface="Arial" charset="0"/>
              </a:rPr>
              <a:t>Calculations Involving Radioactive Decay 	and Time</a:t>
            </a:r>
          </a:p>
        </p:txBody>
      </p:sp>
      <p:sp>
        <p:nvSpPr>
          <p:cNvPr id="7171" name="Line 19"/>
          <p:cNvSpPr>
            <a:spLocks noChangeShapeType="1"/>
          </p:cNvSpPr>
          <p:nvPr/>
        </p:nvSpPr>
        <p:spPr bwMode="auto">
          <a:xfrm>
            <a:off x="396875" y="165727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684436"/>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989236"/>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665664"/>
            <a:ext cx="8459787" cy="12064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 (a) </a:t>
            </a:r>
            <a:r>
              <a:rPr lang="en-US" sz="1400" dirty="0">
                <a:latin typeface="+mn-lt"/>
              </a:rPr>
              <a:t>We are asked to calculate a half-life, </a:t>
            </a:r>
            <a:r>
              <a:rPr lang="en-US" sz="1400" i="1" dirty="0">
                <a:latin typeface="+mn-lt"/>
              </a:rPr>
              <a:t>t</a:t>
            </a:r>
            <a:r>
              <a:rPr lang="en-US" sz="1400" baseline="-25000" dirty="0">
                <a:latin typeface="+mn-lt"/>
              </a:rPr>
              <a:t>1/2</a:t>
            </a:r>
            <a:r>
              <a:rPr lang="en-US" sz="1400" dirty="0">
                <a:latin typeface="+mn-lt"/>
              </a:rPr>
              <a:t>, based on data that tell us how much of a radioactive nucleus has decayed in a time interval </a:t>
            </a:r>
            <a:r>
              <a:rPr lang="en-US" sz="1400" i="1" dirty="0">
                <a:latin typeface="+mn-lt"/>
              </a:rPr>
              <a:t>t</a:t>
            </a:r>
            <a:r>
              <a:rPr lang="en-US" sz="1400" dirty="0">
                <a:latin typeface="+mn-lt"/>
              </a:rPr>
              <a:t> = 2.00 </a:t>
            </a:r>
            <a:r>
              <a:rPr lang="en-US" sz="1400" dirty="0" err="1">
                <a:latin typeface="+mn-lt"/>
              </a:rPr>
              <a:t>yr</a:t>
            </a:r>
            <a:r>
              <a:rPr lang="en-US" sz="1400" dirty="0">
                <a:latin typeface="+mn-lt"/>
              </a:rPr>
              <a:t> and the information </a:t>
            </a:r>
            <a:r>
              <a:rPr lang="en-US" sz="1400" i="1" dirty="0">
                <a:latin typeface="+mn-lt"/>
              </a:rPr>
              <a:t>N</a:t>
            </a:r>
            <a:r>
              <a:rPr lang="en-US" sz="1400" baseline="-25000" dirty="0">
                <a:latin typeface="+mn-lt"/>
              </a:rPr>
              <a:t>0</a:t>
            </a:r>
            <a:r>
              <a:rPr lang="en-US" sz="1400" dirty="0">
                <a:latin typeface="+mn-lt"/>
              </a:rPr>
              <a:t> = 1.000 g, </a:t>
            </a:r>
            <a:r>
              <a:rPr lang="en-US" sz="1400" i="1" dirty="0" err="1">
                <a:latin typeface="+mn-lt"/>
              </a:rPr>
              <a:t>N</a:t>
            </a:r>
            <a:r>
              <a:rPr lang="en-US" sz="1400" i="1" baseline="-25000" dirty="0" err="1">
                <a:latin typeface="+mn-lt"/>
              </a:rPr>
              <a:t>t</a:t>
            </a:r>
            <a:r>
              <a:rPr lang="en-US" sz="1400" dirty="0">
                <a:latin typeface="+mn-lt"/>
              </a:rPr>
              <a:t> = 0.953 g. </a:t>
            </a:r>
            <a:r>
              <a:rPr lang="en-US" sz="1400" b="1" dirty="0">
                <a:latin typeface="+mn-lt"/>
              </a:rPr>
              <a:t>(b) </a:t>
            </a:r>
            <a:r>
              <a:rPr lang="en-US" sz="1400" dirty="0">
                <a:latin typeface="+mn-lt"/>
              </a:rPr>
              <a:t>We are asked to calculate the amount of a radionuclide remaining after a given period of time.</a:t>
            </a:r>
          </a:p>
          <a:p>
            <a:pPr marL="0" indent="0" eaLnBrk="0" hangingPunct="0">
              <a:defRPr/>
            </a:pPr>
            <a:endParaRPr lang="en-US" sz="1400" dirty="0">
              <a:latin typeface="+mn-lt"/>
            </a:endParaRPr>
          </a:p>
          <a:p>
            <a:pPr marL="0" indent="0" eaLnBrk="0" hangingPunct="0">
              <a:defRPr/>
            </a:pPr>
            <a:r>
              <a:rPr lang="en-US" sz="1400" b="1" dirty="0">
                <a:latin typeface="+mn-lt"/>
              </a:rPr>
              <a:t>Plan (a) </a:t>
            </a:r>
            <a:r>
              <a:rPr lang="en-US" sz="1400" dirty="0">
                <a:latin typeface="+mn-lt"/>
              </a:rPr>
              <a:t>We first calculate the rate constant for the decay, </a:t>
            </a:r>
            <a:r>
              <a:rPr lang="en-US" sz="1400" i="1" dirty="0">
                <a:latin typeface="+mn-lt"/>
              </a:rPr>
              <a:t>k</a:t>
            </a:r>
            <a:r>
              <a:rPr lang="en-US" sz="1400" dirty="0">
                <a:latin typeface="+mn-lt"/>
              </a:rPr>
              <a:t>, and then we use that to compute </a:t>
            </a:r>
            <a:r>
              <a:rPr lang="en-US" sz="1400" i="1" dirty="0">
                <a:latin typeface="+mn-lt"/>
              </a:rPr>
              <a:t>t</a:t>
            </a:r>
            <a:r>
              <a:rPr lang="en-US" sz="1400" baseline="-25000" dirty="0">
                <a:latin typeface="+mn-lt"/>
              </a:rPr>
              <a:t>1/2</a:t>
            </a:r>
            <a:r>
              <a:rPr lang="en-US" sz="1400" dirty="0">
                <a:latin typeface="+mn-lt"/>
              </a:rPr>
              <a:t>. </a:t>
            </a:r>
            <a:r>
              <a:rPr lang="en-US" sz="1400" b="1" dirty="0">
                <a:latin typeface="+mn-lt"/>
              </a:rPr>
              <a:t>(b) </a:t>
            </a:r>
            <a:r>
              <a:rPr lang="en-US" sz="1400" dirty="0">
                <a:latin typeface="+mn-lt"/>
              </a:rPr>
              <a:t>We need to calculate </a:t>
            </a:r>
            <a:r>
              <a:rPr lang="en-US" sz="1400" i="1" dirty="0" err="1">
                <a:latin typeface="+mn-lt"/>
              </a:rPr>
              <a:t>N</a:t>
            </a:r>
            <a:r>
              <a:rPr lang="en-US" sz="1400" i="1" baseline="-25000" dirty="0" err="1">
                <a:latin typeface="+mn-lt"/>
              </a:rPr>
              <a:t>t</a:t>
            </a:r>
            <a:r>
              <a:rPr lang="en-US" sz="1400" dirty="0">
                <a:latin typeface="+mn-lt"/>
              </a:rPr>
              <a:t>, the amount of strontium present at time </a:t>
            </a:r>
            <a:r>
              <a:rPr lang="en-US" sz="1400" i="1" dirty="0">
                <a:latin typeface="+mn-lt"/>
              </a:rPr>
              <a:t>t</a:t>
            </a:r>
            <a:r>
              <a:rPr lang="en-US" sz="1400" dirty="0">
                <a:latin typeface="+mn-lt"/>
              </a:rPr>
              <a:t>, using the initial quantity, </a:t>
            </a:r>
            <a:r>
              <a:rPr lang="en-US" sz="1400" i="1" dirty="0">
                <a:latin typeface="+mn-lt"/>
              </a:rPr>
              <a:t>N</a:t>
            </a:r>
            <a:r>
              <a:rPr lang="en-US" sz="1400" baseline="-25000" dirty="0">
                <a:latin typeface="+mn-lt"/>
              </a:rPr>
              <a:t>0</a:t>
            </a:r>
            <a:r>
              <a:rPr lang="en-US" sz="1400" dirty="0">
                <a:latin typeface="+mn-lt"/>
              </a:rPr>
              <a:t>, and the rate constant for decay, </a:t>
            </a:r>
            <a:r>
              <a:rPr lang="en-US" sz="1400" i="1" dirty="0">
                <a:latin typeface="+mn-lt"/>
              </a:rPr>
              <a:t>k</a:t>
            </a:r>
            <a:r>
              <a:rPr lang="en-US" sz="1400" dirty="0">
                <a:latin typeface="+mn-lt"/>
              </a:rPr>
              <a:t>, calculated in part (a).</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283464" indent="-283464" eaLnBrk="0" hangingPunct="0">
              <a:defRPr/>
            </a:pPr>
            <a:r>
              <a:rPr lang="en-US" sz="1400" b="1" dirty="0">
                <a:latin typeface="+mn-lt"/>
              </a:rPr>
              <a:t>(a)	</a:t>
            </a:r>
            <a:r>
              <a:rPr lang="en-US" sz="1400" dirty="0">
                <a:latin typeface="+mn-lt"/>
              </a:rPr>
              <a:t>Equation 21.20 is solved for the decay constant, </a:t>
            </a:r>
            <a:r>
              <a:rPr lang="en-US" sz="1400" i="1" dirty="0">
                <a:latin typeface="+mn-lt"/>
              </a:rPr>
              <a:t>k</a:t>
            </a:r>
            <a:r>
              <a:rPr lang="en-US" sz="1400" dirty="0">
                <a:latin typeface="+mn-lt"/>
              </a:rPr>
              <a:t>, and then Equation 21.19 is used to calculate half-life, </a:t>
            </a:r>
            <a:r>
              <a:rPr lang="en-US" sz="1400" i="1" dirty="0">
                <a:latin typeface="+mn-lt"/>
              </a:rPr>
              <a:t>t</a:t>
            </a:r>
            <a:r>
              <a:rPr lang="en-US" sz="1400" baseline="-25000" dirty="0">
                <a:latin typeface="+mn-lt"/>
              </a:rPr>
              <a:t>1/2</a:t>
            </a:r>
            <a:r>
              <a:rPr lang="en-US" sz="1400" dirty="0">
                <a:latin typeface="+mn-lt"/>
              </a:rPr>
              <a:t>:</a:t>
            </a:r>
          </a:p>
        </p:txBody>
      </p:sp>
      <p:sp>
        <p:nvSpPr>
          <p:cNvPr id="13" name="Text Box 84"/>
          <p:cNvSpPr txBox="1">
            <a:spLocks noChangeArrowheads="1"/>
          </p:cNvSpPr>
          <p:nvPr/>
        </p:nvSpPr>
        <p:spPr bwMode="auto">
          <a:xfrm>
            <a:off x="320674" y="1030000"/>
            <a:ext cx="8591972" cy="289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If we start with 1.000 g of strontium-90, 0.953 g will remain after 2.00 yr. </a:t>
            </a:r>
            <a:r>
              <a:rPr lang="en-US" sz="1400" b="1" dirty="0">
                <a:latin typeface="+mn-lt"/>
              </a:rPr>
              <a:t>(a) </a:t>
            </a:r>
            <a:r>
              <a:rPr lang="en-US" sz="1400" dirty="0">
                <a:latin typeface="+mn-lt"/>
              </a:rPr>
              <a:t>What is the half-life of strontium-90? </a:t>
            </a:r>
            <a:r>
              <a:rPr lang="en-US" sz="1400" b="1" dirty="0">
                <a:latin typeface="+mn-lt"/>
              </a:rPr>
              <a:t>(b) </a:t>
            </a:r>
            <a:r>
              <a:rPr lang="en-US" sz="1400" dirty="0">
                <a:latin typeface="+mn-lt"/>
              </a:rPr>
              <a:t>How much strontium-90 will remain after 5.00 </a:t>
            </a:r>
            <a:r>
              <a:rPr lang="en-US" sz="1400" dirty="0" err="1">
                <a:latin typeface="+mn-lt"/>
              </a:rPr>
              <a:t>yr</a:t>
            </a:r>
            <a:r>
              <a:rPr lang="en-US" sz="1400" dirty="0">
                <a:latin typeface="+mn-lt"/>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620" y="4485265"/>
            <a:ext cx="2956080" cy="1503971"/>
          </a:xfrm>
          <a:prstGeom prst="rect">
            <a:avLst/>
          </a:prstGeom>
        </p:spPr>
      </p:pic>
    </p:spTree>
    <p:extLst>
      <p:ext uri="{BB962C8B-B14F-4D97-AF65-F5344CB8AC3E}">
        <p14:creationId xmlns:p14="http://schemas.microsoft.com/office/powerpoint/2010/main" val="215933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7900377"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21.7</a:t>
            </a:r>
            <a:r>
              <a:rPr lang="en-US" altLang="en-US" b="1" dirty="0">
                <a:solidFill>
                  <a:srgbClr val="4C4BE5"/>
                </a:solidFill>
                <a:latin typeface="Arial" charset="0"/>
              </a:rPr>
              <a:t> </a:t>
            </a:r>
            <a:r>
              <a:rPr lang="en-US" altLang="en-US" b="1" dirty="0">
                <a:latin typeface="Arial" charset="0"/>
              </a:rPr>
              <a:t>Calculations Involving Radioactive Decay 	and Time</a:t>
            </a:r>
          </a:p>
        </p:txBody>
      </p:sp>
      <p:sp>
        <p:nvSpPr>
          <p:cNvPr id="7171" name="Line 19"/>
          <p:cNvSpPr>
            <a:spLocks noChangeShapeType="1"/>
          </p:cNvSpPr>
          <p:nvPr/>
        </p:nvSpPr>
        <p:spPr bwMode="auto">
          <a:xfrm>
            <a:off x="396875" y="142281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799"/>
            <a:ext cx="0" cy="5731329"/>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036128"/>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31204"/>
            <a:ext cx="8459787" cy="2519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(b)	</a:t>
            </a:r>
            <a:r>
              <a:rPr lang="en-US" sz="1400" dirty="0">
                <a:latin typeface="+mn-lt"/>
              </a:rPr>
              <a:t>Again using Equation 21.20, with </a:t>
            </a:r>
            <a:r>
              <a:rPr lang="en-US" sz="1400" i="1" dirty="0">
                <a:latin typeface="+mn-lt"/>
              </a:rPr>
              <a:t>k</a:t>
            </a:r>
            <a:r>
              <a:rPr lang="en-US" sz="1400" dirty="0">
                <a:latin typeface="+mn-lt"/>
              </a:rPr>
              <a:t> = 0.0241 </a:t>
            </a:r>
            <a:r>
              <a:rPr lang="en-US" sz="1400" dirty="0" err="1">
                <a:latin typeface="+mn-lt"/>
              </a:rPr>
              <a:t>yr</a:t>
            </a:r>
            <a:r>
              <a:rPr lang="en-US" sz="1400" baseline="30000" dirty="0">
                <a:latin typeface="+mn-lt"/>
              </a:rPr>
              <a:t>–1</a:t>
            </a:r>
            <a:r>
              <a:rPr lang="en-US" sz="1400" dirty="0">
                <a:latin typeface="+mn-lt"/>
              </a:rPr>
              <a:t>, we have: </a:t>
            </a:r>
          </a:p>
          <a:p>
            <a:pPr marL="283464" indent="-283464" eaLnBrk="0" hangingPunct="0">
              <a:buAutoNum type="alphaLcParenBoth" startAt="2"/>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a:t>
            </a:r>
            <a:r>
              <a:rPr lang="en-US" sz="1400" i="1" dirty="0">
                <a:latin typeface="+mn-lt"/>
              </a:rPr>
              <a:t> </a:t>
            </a:r>
            <a:r>
              <a:rPr lang="en-US" sz="1400" i="1" dirty="0" err="1">
                <a:latin typeface="+mn-lt"/>
              </a:rPr>
              <a:t>N</a:t>
            </a:r>
            <a:r>
              <a:rPr lang="en-US" sz="1400" i="1" baseline="-25000" dirty="0" err="1">
                <a:latin typeface="+mn-lt"/>
              </a:rPr>
              <a:t>t</a:t>
            </a:r>
            <a:r>
              <a:rPr lang="en-US" sz="1400" baseline="-25000" dirty="0">
                <a:latin typeface="+mn-lt"/>
              </a:rPr>
              <a:t> </a:t>
            </a:r>
            <a:r>
              <a:rPr lang="en-US" sz="1400" dirty="0">
                <a:latin typeface="+mn-lt"/>
              </a:rPr>
              <a:t>/</a:t>
            </a:r>
            <a:r>
              <a:rPr lang="en-US" sz="1400" i="1" dirty="0">
                <a:latin typeface="+mn-lt"/>
              </a:rPr>
              <a:t>N</a:t>
            </a:r>
            <a:r>
              <a:rPr lang="en-US" sz="1400" baseline="-25000" dirty="0">
                <a:latin typeface="+mn-lt"/>
              </a:rPr>
              <a:t>0</a:t>
            </a:r>
            <a:r>
              <a:rPr lang="en-US" sz="1400" dirty="0">
                <a:latin typeface="+mn-lt"/>
              </a:rPr>
              <a:t> is calculated from </a:t>
            </a:r>
            <a:r>
              <a:rPr lang="en-US" sz="1400" dirty="0" err="1">
                <a:latin typeface="+mn-lt"/>
              </a:rPr>
              <a:t>ln</a:t>
            </a:r>
            <a:r>
              <a:rPr lang="en-US" sz="1400" dirty="0">
                <a:latin typeface="+mn-lt"/>
              </a:rPr>
              <a:t>(</a:t>
            </a:r>
            <a:r>
              <a:rPr lang="en-US" sz="1400" i="1" dirty="0">
                <a:latin typeface="+mn-lt"/>
              </a:rPr>
              <a:t> </a:t>
            </a:r>
            <a:r>
              <a:rPr lang="en-US" sz="1400" i="1" dirty="0" err="1">
                <a:latin typeface="+mn-lt"/>
              </a:rPr>
              <a:t>N</a:t>
            </a:r>
            <a:r>
              <a:rPr lang="en-US" sz="1400" i="1" baseline="-25000" dirty="0" err="1">
                <a:latin typeface="+mn-lt"/>
              </a:rPr>
              <a:t>t</a:t>
            </a:r>
            <a:r>
              <a:rPr lang="en-US" sz="1400" baseline="-25000" dirty="0">
                <a:latin typeface="+mn-lt"/>
              </a:rPr>
              <a:t> </a:t>
            </a:r>
            <a:r>
              <a:rPr lang="en-US" sz="1400" dirty="0">
                <a:latin typeface="+mn-lt"/>
              </a:rPr>
              <a:t>/</a:t>
            </a:r>
            <a:r>
              <a:rPr lang="en-US" sz="1400" i="1" dirty="0">
                <a:latin typeface="+mn-lt"/>
              </a:rPr>
              <a:t>N</a:t>
            </a:r>
            <a:r>
              <a:rPr lang="en-US" sz="1400" baseline="-25000" dirty="0">
                <a:latin typeface="+mn-lt"/>
              </a:rPr>
              <a:t>0</a:t>
            </a:r>
            <a:r>
              <a:rPr lang="en-US" sz="1400" dirty="0">
                <a:latin typeface="+mn-lt"/>
              </a:rPr>
              <a:t>) = –0.120 using the </a:t>
            </a:r>
            <a:r>
              <a:rPr lang="en-US" sz="1400" i="1" dirty="0">
                <a:latin typeface="+mn-lt"/>
              </a:rPr>
              <a:t>e</a:t>
            </a:r>
            <a:r>
              <a:rPr lang="en-US" sz="1400" i="1" baseline="30000" dirty="0">
                <a:latin typeface="+mn-lt"/>
              </a:rPr>
              <a:t>x</a:t>
            </a:r>
            <a:r>
              <a:rPr lang="en-US" sz="1400" dirty="0">
                <a:latin typeface="+mn-lt"/>
              </a:rPr>
              <a:t> or INV LN function of a calculator:</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Because </a:t>
            </a:r>
            <a:r>
              <a:rPr lang="en-US" sz="1400" i="1" dirty="0">
                <a:latin typeface="+mn-lt"/>
              </a:rPr>
              <a:t>N</a:t>
            </a:r>
            <a:r>
              <a:rPr lang="en-US" sz="1400" baseline="-25000" dirty="0">
                <a:latin typeface="+mn-lt"/>
              </a:rPr>
              <a:t>0 </a:t>
            </a:r>
            <a:r>
              <a:rPr lang="en-US" sz="1400" dirty="0">
                <a:latin typeface="+mn-lt"/>
              </a:rPr>
              <a:t>= 1.000 g, we have:	</a:t>
            </a:r>
            <a:r>
              <a:rPr lang="en-US" sz="1400" i="1" dirty="0" err="1">
                <a:latin typeface="+mn-lt"/>
              </a:rPr>
              <a:t>N</a:t>
            </a:r>
            <a:r>
              <a:rPr lang="en-US" sz="1400" i="1" baseline="-25000" dirty="0" err="1">
                <a:latin typeface="+mn-lt"/>
              </a:rPr>
              <a:t>t</a:t>
            </a:r>
            <a:r>
              <a:rPr lang="en-US" sz="1400" i="1" baseline="-25000" dirty="0">
                <a:latin typeface="+mn-lt"/>
              </a:rPr>
              <a:t> </a:t>
            </a:r>
            <a:r>
              <a:rPr lang="pt-BR" sz="1400" dirty="0">
                <a:latin typeface="+mn-lt"/>
              </a:rPr>
              <a:t>= (0.887)N</a:t>
            </a:r>
            <a:r>
              <a:rPr lang="pt-BR" sz="1400" baseline="-25000" dirty="0">
                <a:latin typeface="+mn-lt"/>
              </a:rPr>
              <a:t>0</a:t>
            </a:r>
            <a:r>
              <a:rPr lang="pt-BR" sz="1400" dirty="0">
                <a:latin typeface="+mn-lt"/>
              </a:rPr>
              <a:t> = (0.887)(1.000 g) = 0.887 g</a:t>
            </a:r>
            <a:endParaRPr lang="en-US" sz="1400" dirty="0">
              <a:latin typeface="+mn-lt"/>
            </a:endParaRPr>
          </a:p>
          <a:p>
            <a:pPr marL="283464" indent="-283464" eaLnBrk="0" hangingPunct="0">
              <a:defRPr/>
            </a:pPr>
            <a:endParaRPr lang="en-US" sz="1400" dirty="0">
              <a:latin typeface="+mn-lt"/>
            </a:endParaRPr>
          </a:p>
          <a:p>
            <a:pPr eaLnBrk="0" hangingPunct="0">
              <a:defRPr/>
            </a:pPr>
            <a:r>
              <a:rPr lang="en-US" sz="1600" b="1" dirty="0">
                <a:solidFill>
                  <a:srgbClr val="3366FF"/>
                </a:solidFill>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As mentioned in the previous Practice Exercise 1, cesium-137, a component of radioactive waste, has a half-life of 30.2 yr. If a sample of waste has an initial activity of 15.0 </a:t>
            </a:r>
            <a:r>
              <a:rPr lang="en-US" sz="1400" dirty="0" err="1">
                <a:latin typeface="+mn-lt"/>
              </a:rPr>
              <a:t>Ci</a:t>
            </a:r>
            <a:r>
              <a:rPr lang="en-US" sz="1400" dirty="0">
                <a:latin typeface="+mn-lt"/>
              </a:rPr>
              <a:t> due to cesium-137, how long will it take for the activity due to cesium-137 to drop to 0.250 </a:t>
            </a:r>
            <a:r>
              <a:rPr lang="en-US" sz="1400" dirty="0" err="1">
                <a:latin typeface="+mn-lt"/>
              </a:rPr>
              <a:t>Ci</a:t>
            </a:r>
            <a:r>
              <a:rPr lang="en-US" sz="1400" dirty="0">
                <a:latin typeface="+mn-lt"/>
              </a:rPr>
              <a:t>?</a:t>
            </a:r>
          </a:p>
          <a:p>
            <a:pPr marL="0" indent="0" eaLnBrk="0" hangingPunct="0">
              <a:defRPr/>
            </a:pPr>
            <a:r>
              <a:rPr lang="en-US" sz="1400" b="1" dirty="0">
                <a:latin typeface="+mn-lt"/>
              </a:rPr>
              <a:t>(a) </a:t>
            </a:r>
            <a:r>
              <a:rPr lang="en-US" sz="1400" dirty="0">
                <a:latin typeface="+mn-lt"/>
              </a:rPr>
              <a:t>0.728 </a:t>
            </a:r>
            <a:r>
              <a:rPr lang="en-US" sz="1400" dirty="0" err="1">
                <a:latin typeface="+mn-lt"/>
              </a:rPr>
              <a:t>yr</a:t>
            </a:r>
            <a:r>
              <a:rPr lang="en-US" sz="1400" dirty="0">
                <a:latin typeface="+mn-lt"/>
              </a:rPr>
              <a:t> </a:t>
            </a:r>
            <a:r>
              <a:rPr lang="en-US" sz="1400" b="1" dirty="0">
                <a:latin typeface="+mn-lt"/>
              </a:rPr>
              <a:t>(b) </a:t>
            </a:r>
            <a:r>
              <a:rPr lang="en-US" sz="1400" dirty="0">
                <a:latin typeface="+mn-lt"/>
              </a:rPr>
              <a:t>60.4 </a:t>
            </a:r>
            <a:r>
              <a:rPr lang="en-US" sz="1400" dirty="0" err="1">
                <a:latin typeface="+mn-lt"/>
              </a:rPr>
              <a:t>yr</a:t>
            </a:r>
            <a:r>
              <a:rPr lang="en-US" sz="1400" dirty="0">
                <a:latin typeface="+mn-lt"/>
              </a:rPr>
              <a:t> </a:t>
            </a:r>
            <a:r>
              <a:rPr lang="en-US" sz="1400" b="1" dirty="0">
                <a:latin typeface="+mn-lt"/>
              </a:rPr>
              <a:t>(c) </a:t>
            </a:r>
            <a:r>
              <a:rPr lang="en-US" sz="1400" dirty="0">
                <a:latin typeface="+mn-lt"/>
              </a:rPr>
              <a:t>78.2 </a:t>
            </a:r>
            <a:r>
              <a:rPr lang="en-US" sz="1400" dirty="0" err="1">
                <a:latin typeface="+mn-lt"/>
              </a:rPr>
              <a:t>yr</a:t>
            </a:r>
            <a:r>
              <a:rPr lang="en-US" sz="1400" dirty="0">
                <a:latin typeface="+mn-lt"/>
              </a:rPr>
              <a:t> </a:t>
            </a:r>
            <a:r>
              <a:rPr lang="en-US" sz="1400" b="1" dirty="0">
                <a:latin typeface="+mn-lt"/>
              </a:rPr>
              <a:t>(d) </a:t>
            </a:r>
            <a:r>
              <a:rPr lang="en-US" sz="1400" dirty="0">
                <a:latin typeface="+mn-lt"/>
              </a:rPr>
              <a:t>124 </a:t>
            </a:r>
            <a:r>
              <a:rPr lang="en-US" sz="1400" dirty="0" err="1">
                <a:latin typeface="+mn-lt"/>
              </a:rPr>
              <a:t>yr</a:t>
            </a:r>
            <a:r>
              <a:rPr lang="en-US" sz="1400" dirty="0">
                <a:latin typeface="+mn-lt"/>
              </a:rPr>
              <a:t> </a:t>
            </a:r>
            <a:r>
              <a:rPr lang="en-US" sz="1400" b="1" dirty="0">
                <a:latin typeface="+mn-lt"/>
              </a:rPr>
              <a:t>(e) </a:t>
            </a:r>
            <a:r>
              <a:rPr lang="en-US" sz="1400" dirty="0">
                <a:latin typeface="+mn-lt"/>
              </a:rPr>
              <a:t>178 </a:t>
            </a:r>
            <a:r>
              <a:rPr lang="en-US" sz="1400" dirty="0" err="1">
                <a:latin typeface="+mn-lt"/>
              </a:rPr>
              <a:t>yr</a:t>
            </a:r>
            <a:endParaRPr lang="en-US" sz="1400" dirty="0">
              <a:latin typeface="+mn-lt"/>
            </a:endParaRPr>
          </a:p>
          <a:p>
            <a:pPr marL="0" indent="0" eaLnBrk="0" hangingPunct="0">
              <a:defRPr/>
            </a:pPr>
            <a:endParaRPr 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A sample to be used for medical imaging is labeled with </a:t>
            </a:r>
            <a:r>
              <a:rPr lang="en-US" sz="1400" baseline="30000" dirty="0">
                <a:latin typeface="+mn-lt"/>
              </a:rPr>
              <a:t>18</a:t>
            </a:r>
            <a:r>
              <a:rPr lang="en-US" sz="1400" dirty="0">
                <a:latin typeface="+mn-lt"/>
              </a:rPr>
              <a:t>F, which has a half-life of 110 min. What percentage of the original activity in the sample remains after 300 min?</a:t>
            </a:r>
          </a:p>
        </p:txBody>
      </p:sp>
      <p:sp>
        <p:nvSpPr>
          <p:cNvPr id="13" name="Text Box 84"/>
          <p:cNvSpPr txBox="1">
            <a:spLocks noChangeArrowheads="1"/>
          </p:cNvSpPr>
          <p:nvPr/>
        </p:nvSpPr>
        <p:spPr bwMode="auto">
          <a:xfrm>
            <a:off x="320674" y="1030000"/>
            <a:ext cx="8591972" cy="289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9709" r="56140" b="24188"/>
          <a:stretch/>
        </p:blipFill>
        <p:spPr>
          <a:xfrm>
            <a:off x="3432157" y="2631202"/>
            <a:ext cx="1671061" cy="51581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68051"/>
          <a:stretch/>
        </p:blipFill>
        <p:spPr>
          <a:xfrm>
            <a:off x="2711660" y="1748331"/>
            <a:ext cx="3810000" cy="456467"/>
          </a:xfrm>
          <a:prstGeom prst="rect">
            <a:avLst/>
          </a:prstGeom>
        </p:spPr>
      </p:pic>
    </p:spTree>
    <p:extLst>
      <p:ext uri="{BB962C8B-B14F-4D97-AF65-F5344CB8AC3E}">
        <p14:creationId xmlns:p14="http://schemas.microsoft.com/office/powerpoint/2010/main" val="12016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36876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379653"/>
            <a:ext cx="8612307" cy="4188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600" b="1" dirty="0">
                <a:solidFill>
                  <a:srgbClr val="3366FF"/>
                </a:solidFill>
                <a:latin typeface="Arial" pitchFamily="34" charset="0"/>
                <a:cs typeface="Arial" pitchFamily="34" charset="0"/>
              </a:rPr>
              <a:t>Solution</a:t>
            </a:r>
          </a:p>
          <a:p>
            <a:pPr marL="0" indent="0" eaLnBrk="0" hangingPunct="0">
              <a:defRPr/>
            </a:pPr>
            <a:endParaRPr lang="en-US" altLang="en-US" sz="1000" dirty="0">
              <a:latin typeface="+mn-lt"/>
            </a:endParaRPr>
          </a:p>
          <a:p>
            <a:pPr marL="0" indent="0" eaLnBrk="0" hangingPunct="0">
              <a:defRPr/>
            </a:pPr>
            <a:r>
              <a:rPr lang="en-US" altLang="en-US" sz="1400" b="1" dirty="0">
                <a:latin typeface="+mn-lt"/>
              </a:rPr>
              <a:t>Analyze</a:t>
            </a:r>
            <a:r>
              <a:rPr lang="en-US" altLang="en-US" sz="1400" dirty="0">
                <a:latin typeface="+mn-lt"/>
              </a:rPr>
              <a:t> We are asked to calculate the energy change in a nuclear reaction.</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Plan</a:t>
            </a:r>
            <a:r>
              <a:rPr lang="en-US" altLang="en-US" sz="1400" dirty="0">
                <a:latin typeface="+mn-lt"/>
              </a:rPr>
              <a:t> We must first calculate the mass change in the process. We are given atomic masses, but we need the masses of the nuclei in the reaction. We calculate these by taking account of the masses of the electrons that contribute to the atomic masses.</a:t>
            </a: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r>
              <a:rPr lang="en-US" altLang="en-US" sz="1400" b="1" dirty="0">
                <a:solidFill>
                  <a:srgbClr val="000000"/>
                </a:solidFill>
                <a:latin typeface="+mn-lt"/>
                <a:ea typeface="ＭＳ Ｐゴシック" pitchFamily="34" charset="-128"/>
              </a:rPr>
              <a:t>Solve</a:t>
            </a:r>
          </a:p>
          <a:p>
            <a:pPr marL="0" indent="0" eaLnBrk="0" hangingPunct="0">
              <a:defRPr/>
            </a:pPr>
            <a:r>
              <a:rPr lang="en-US" altLang="en-US" sz="1400" dirty="0">
                <a:solidFill>
                  <a:srgbClr val="000000"/>
                </a:solidFill>
                <a:latin typeface="+mn-lt"/>
                <a:ea typeface="ＭＳ Ｐゴシック" pitchFamily="34" charset="-128"/>
              </a:rPr>
              <a:t>A           atom has 27 electrons. The mass of an electron is 5.4858 × 10</a:t>
            </a:r>
            <a:r>
              <a:rPr lang="en-US" altLang="en-US" sz="1400" baseline="30000" dirty="0">
                <a:solidFill>
                  <a:srgbClr val="000000"/>
                </a:solidFill>
                <a:latin typeface="+mn-lt"/>
                <a:ea typeface="ＭＳ Ｐゴシック" pitchFamily="34" charset="-128"/>
              </a:rPr>
              <a:t>–4</a:t>
            </a:r>
            <a:r>
              <a:rPr lang="en-US" altLang="en-US" sz="1400" dirty="0">
                <a:solidFill>
                  <a:srgbClr val="000000"/>
                </a:solidFill>
                <a:latin typeface="+mn-lt"/>
                <a:ea typeface="ＭＳ Ｐゴシック" pitchFamily="34" charset="-128"/>
              </a:rPr>
              <a:t> </a:t>
            </a:r>
            <a:r>
              <a:rPr lang="en-US" altLang="en-US" sz="1400" dirty="0" err="1">
                <a:solidFill>
                  <a:srgbClr val="000000"/>
                </a:solidFill>
                <a:latin typeface="+mn-lt"/>
                <a:ea typeface="ＭＳ Ｐゴシック" pitchFamily="34" charset="-128"/>
              </a:rPr>
              <a:t>amu</a:t>
            </a:r>
            <a:r>
              <a:rPr lang="en-US" altLang="en-US" sz="1400" dirty="0">
                <a:solidFill>
                  <a:srgbClr val="000000"/>
                </a:solidFill>
                <a:latin typeface="+mn-lt"/>
                <a:ea typeface="ＭＳ Ｐゴシック" pitchFamily="34" charset="-128"/>
              </a:rPr>
              <a:t>. (See the list of fundamental constants in the back inside cover.) We subtract the mass of the 27 electrons from the mass of the          </a:t>
            </a:r>
            <a:r>
              <a:rPr lang="en-US" altLang="en-US" sz="1400" i="1" dirty="0">
                <a:solidFill>
                  <a:srgbClr val="000000"/>
                </a:solidFill>
                <a:latin typeface="+mn-lt"/>
                <a:ea typeface="ＭＳ Ｐゴシック" pitchFamily="34" charset="-128"/>
              </a:rPr>
              <a:t>atom</a:t>
            </a:r>
            <a:r>
              <a:rPr lang="en-US" altLang="en-US" sz="1400" dirty="0">
                <a:solidFill>
                  <a:srgbClr val="000000"/>
                </a:solidFill>
                <a:latin typeface="+mn-lt"/>
                <a:ea typeface="ＭＳ Ｐゴシック" pitchFamily="34" charset="-128"/>
              </a:rPr>
              <a:t> to find the mass </a:t>
            </a:r>
            <a:br>
              <a:rPr lang="en-US" altLang="en-US" sz="1400" dirty="0">
                <a:solidFill>
                  <a:srgbClr val="000000"/>
                </a:solidFill>
                <a:latin typeface="+mn-lt"/>
                <a:ea typeface="ＭＳ Ｐゴシック" pitchFamily="34" charset="-128"/>
              </a:rPr>
            </a:br>
            <a:r>
              <a:rPr lang="en-US" altLang="en-US" sz="1400" dirty="0">
                <a:solidFill>
                  <a:srgbClr val="000000"/>
                </a:solidFill>
                <a:latin typeface="+mn-lt"/>
                <a:ea typeface="ＭＳ Ｐゴシック" pitchFamily="34" charset="-128"/>
              </a:rPr>
              <a:t>of the          </a:t>
            </a:r>
            <a:r>
              <a:rPr lang="en-US" altLang="en-US" sz="1400" i="1" dirty="0">
                <a:solidFill>
                  <a:srgbClr val="000000"/>
                </a:solidFill>
                <a:latin typeface="+mn-lt"/>
                <a:ea typeface="ＭＳ Ｐゴシック" pitchFamily="34" charset="-128"/>
              </a:rPr>
              <a:t>nucleus</a:t>
            </a:r>
            <a:r>
              <a:rPr lang="en-US" altLang="en-US" sz="1400" dirty="0">
                <a:solidFill>
                  <a:srgbClr val="000000"/>
                </a:solidFill>
                <a:latin typeface="+mn-lt"/>
                <a:ea typeface="ＭＳ Ｐゴシック" pitchFamily="34" charset="-128"/>
              </a:rPr>
              <a:t>:</a:t>
            </a:r>
          </a:p>
          <a:p>
            <a:pPr marL="0" indent="0" eaLnBrk="0" hangingPunct="0">
              <a:defRPr/>
            </a:pPr>
            <a:endParaRPr lang="en-US" altLang="en-US" sz="1400" dirty="0">
              <a:solidFill>
                <a:srgbClr val="000000"/>
              </a:solidFill>
              <a:latin typeface="+mn-lt"/>
              <a:ea typeface="ＭＳ Ｐゴシック" pitchFamily="34" charset="-128"/>
            </a:endParaRPr>
          </a:p>
          <a:p>
            <a:pPr marL="0" indent="0" algn="ctr" eaLnBrk="0" hangingPunct="0">
              <a:defRPr/>
            </a:pPr>
            <a:r>
              <a:rPr lang="en-US" altLang="en-US" sz="1400" dirty="0">
                <a:solidFill>
                  <a:srgbClr val="000000"/>
                </a:solidFill>
                <a:latin typeface="+mn-lt"/>
                <a:ea typeface="ＭＳ Ｐゴシック" pitchFamily="34" charset="-128"/>
              </a:rPr>
              <a:t>59.933819 </a:t>
            </a:r>
            <a:r>
              <a:rPr lang="en-US" altLang="en-US" sz="1400" dirty="0" err="1">
                <a:solidFill>
                  <a:srgbClr val="000000"/>
                </a:solidFill>
                <a:latin typeface="+mn-lt"/>
                <a:ea typeface="ＭＳ Ｐゴシック" pitchFamily="34" charset="-128"/>
              </a:rPr>
              <a:t>amu</a:t>
            </a:r>
            <a:r>
              <a:rPr lang="en-US" altLang="en-US" sz="1400" dirty="0">
                <a:solidFill>
                  <a:srgbClr val="000000"/>
                </a:solidFill>
                <a:latin typeface="+mn-lt"/>
                <a:ea typeface="ＭＳ Ｐゴシック" pitchFamily="34" charset="-128"/>
              </a:rPr>
              <a:t> – (27)(5.4858 × 10</a:t>
            </a:r>
            <a:r>
              <a:rPr lang="en-US" altLang="en-US" sz="1400" baseline="30000" dirty="0">
                <a:solidFill>
                  <a:srgbClr val="000000"/>
                </a:solidFill>
                <a:latin typeface="+mn-lt"/>
                <a:ea typeface="ＭＳ Ｐゴシック" pitchFamily="34" charset="-128"/>
              </a:rPr>
              <a:t>–4</a:t>
            </a:r>
            <a:r>
              <a:rPr lang="en-US" altLang="en-US" sz="1400" dirty="0">
                <a:solidFill>
                  <a:srgbClr val="000000"/>
                </a:solidFill>
                <a:latin typeface="+mn-lt"/>
                <a:ea typeface="ＭＳ Ｐゴシック" pitchFamily="34" charset="-128"/>
              </a:rPr>
              <a:t> </a:t>
            </a:r>
            <a:r>
              <a:rPr lang="en-US" altLang="en-US" sz="1400" dirty="0" err="1">
                <a:solidFill>
                  <a:srgbClr val="000000"/>
                </a:solidFill>
                <a:latin typeface="+mn-lt"/>
                <a:ea typeface="ＭＳ Ｐゴシック" pitchFamily="34" charset="-128"/>
              </a:rPr>
              <a:t>amu</a:t>
            </a:r>
            <a:r>
              <a:rPr lang="en-US" altLang="en-US" sz="1400" dirty="0">
                <a:solidFill>
                  <a:srgbClr val="000000"/>
                </a:solidFill>
                <a:latin typeface="+mn-lt"/>
                <a:ea typeface="ＭＳ Ｐゴシック" pitchFamily="34" charset="-128"/>
              </a:rPr>
              <a:t>) = 59.919007 </a:t>
            </a:r>
            <a:r>
              <a:rPr lang="en-US" altLang="en-US" sz="1400" dirty="0" err="1">
                <a:solidFill>
                  <a:srgbClr val="000000"/>
                </a:solidFill>
                <a:latin typeface="+mn-lt"/>
                <a:ea typeface="ＭＳ Ｐゴシック" pitchFamily="34" charset="-128"/>
              </a:rPr>
              <a:t>amu</a:t>
            </a:r>
            <a:r>
              <a:rPr lang="en-US" altLang="en-US" sz="1400" dirty="0">
                <a:solidFill>
                  <a:srgbClr val="000000"/>
                </a:solidFill>
                <a:latin typeface="+mn-lt"/>
                <a:ea typeface="ＭＳ Ｐゴシック" pitchFamily="34" charset="-128"/>
              </a:rPr>
              <a:t> (or 59.919007 g/</a:t>
            </a:r>
            <a:r>
              <a:rPr lang="en-US" altLang="en-US" sz="1400" dirty="0" err="1">
                <a:solidFill>
                  <a:srgbClr val="000000"/>
                </a:solidFill>
                <a:latin typeface="+mn-lt"/>
                <a:ea typeface="ＭＳ Ｐゴシック" pitchFamily="34" charset="-128"/>
              </a:rPr>
              <a:t>mol</a:t>
            </a:r>
            <a:r>
              <a:rPr lang="en-US" altLang="en-US" sz="1400" dirty="0">
                <a:solidFill>
                  <a:srgbClr val="000000"/>
                </a:solidFill>
                <a:latin typeface="+mn-lt"/>
                <a:ea typeface="ＭＳ Ｐゴシック" pitchFamily="34" charset="-128"/>
              </a:rPr>
              <a:t>)</a:t>
            </a: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r>
              <a:rPr lang="en-US" altLang="en-US" sz="1400" dirty="0">
                <a:solidFill>
                  <a:srgbClr val="000000"/>
                </a:solidFill>
                <a:latin typeface="+mn-lt"/>
                <a:ea typeface="ＭＳ Ｐゴシック" pitchFamily="34" charset="-128"/>
              </a:rPr>
              <a:t>Likewise, for         , the mass of the nucleus is:</a:t>
            </a:r>
          </a:p>
          <a:p>
            <a:pPr marL="0" indent="0" eaLnBrk="0" hangingPunct="0">
              <a:defRPr/>
            </a:pPr>
            <a:endParaRPr lang="en-US" altLang="en-US" sz="1400" dirty="0">
              <a:solidFill>
                <a:srgbClr val="000000"/>
              </a:solidFill>
              <a:latin typeface="+mn-lt"/>
              <a:ea typeface="ＭＳ Ｐゴシック" pitchFamily="34" charset="-128"/>
            </a:endParaRPr>
          </a:p>
          <a:p>
            <a:pPr marL="0" indent="0" algn="ctr" eaLnBrk="0" hangingPunct="0">
              <a:defRPr/>
            </a:pPr>
            <a:r>
              <a:rPr lang="en-US" altLang="en-US" sz="1400" dirty="0">
                <a:solidFill>
                  <a:srgbClr val="000000"/>
                </a:solidFill>
                <a:latin typeface="+mn-lt"/>
                <a:ea typeface="ＭＳ Ｐゴシック" pitchFamily="34" charset="-128"/>
              </a:rPr>
              <a:t>59.930788 </a:t>
            </a:r>
            <a:r>
              <a:rPr lang="en-US" altLang="en-US" sz="1400" dirty="0" err="1">
                <a:solidFill>
                  <a:srgbClr val="000000"/>
                </a:solidFill>
                <a:latin typeface="+mn-lt"/>
                <a:ea typeface="ＭＳ Ｐゴシック" pitchFamily="34" charset="-128"/>
              </a:rPr>
              <a:t>amu</a:t>
            </a:r>
            <a:r>
              <a:rPr lang="en-US" altLang="en-US" sz="1400" dirty="0">
                <a:solidFill>
                  <a:srgbClr val="000000"/>
                </a:solidFill>
                <a:latin typeface="+mn-lt"/>
                <a:ea typeface="ＭＳ Ｐゴシック" pitchFamily="34" charset="-128"/>
              </a:rPr>
              <a:t> – (28)(5.4858 × 10</a:t>
            </a:r>
            <a:r>
              <a:rPr lang="en-US" altLang="en-US" sz="1400" baseline="30000" dirty="0">
                <a:solidFill>
                  <a:srgbClr val="000000"/>
                </a:solidFill>
                <a:latin typeface="+mn-lt"/>
                <a:ea typeface="ＭＳ Ｐゴシック" pitchFamily="34" charset="-128"/>
              </a:rPr>
              <a:t>–4</a:t>
            </a:r>
            <a:r>
              <a:rPr lang="en-US" altLang="en-US" sz="1400" dirty="0">
                <a:solidFill>
                  <a:srgbClr val="000000"/>
                </a:solidFill>
                <a:latin typeface="+mn-lt"/>
                <a:ea typeface="ＭＳ Ｐゴシック" pitchFamily="34" charset="-128"/>
              </a:rPr>
              <a:t> </a:t>
            </a:r>
            <a:r>
              <a:rPr lang="en-US" altLang="en-US" sz="1400" dirty="0" err="1">
                <a:solidFill>
                  <a:srgbClr val="000000"/>
                </a:solidFill>
                <a:latin typeface="+mn-lt"/>
                <a:ea typeface="ＭＳ Ｐゴシック" pitchFamily="34" charset="-128"/>
              </a:rPr>
              <a:t>amu</a:t>
            </a:r>
            <a:r>
              <a:rPr lang="en-US" altLang="en-US" sz="1400" dirty="0">
                <a:solidFill>
                  <a:srgbClr val="000000"/>
                </a:solidFill>
                <a:latin typeface="+mn-lt"/>
                <a:ea typeface="ＭＳ Ｐゴシック" pitchFamily="34" charset="-128"/>
              </a:rPr>
              <a:t>) = 59.915428 </a:t>
            </a:r>
            <a:r>
              <a:rPr lang="en-US" altLang="en-US" sz="1400" dirty="0" err="1">
                <a:solidFill>
                  <a:srgbClr val="000000"/>
                </a:solidFill>
                <a:latin typeface="+mn-lt"/>
                <a:ea typeface="ＭＳ Ｐゴシック" pitchFamily="34" charset="-128"/>
              </a:rPr>
              <a:t>amu</a:t>
            </a:r>
            <a:r>
              <a:rPr lang="en-US" altLang="en-US" sz="1400" dirty="0">
                <a:solidFill>
                  <a:srgbClr val="000000"/>
                </a:solidFill>
                <a:latin typeface="+mn-lt"/>
                <a:ea typeface="ＭＳ Ｐゴシック" pitchFamily="34" charset="-128"/>
              </a:rPr>
              <a:t> (or 59.915428 g/</a:t>
            </a:r>
            <a:r>
              <a:rPr lang="en-US" altLang="en-US" sz="1400" dirty="0" err="1">
                <a:solidFill>
                  <a:srgbClr val="000000"/>
                </a:solidFill>
                <a:latin typeface="+mn-lt"/>
                <a:ea typeface="ＭＳ Ｐゴシック" pitchFamily="34" charset="-128"/>
              </a:rPr>
              <a:t>mol</a:t>
            </a:r>
            <a:r>
              <a:rPr lang="en-US" altLang="en-US" sz="1400" dirty="0">
                <a:solidFill>
                  <a:srgbClr val="000000"/>
                </a:solidFill>
                <a:latin typeface="+mn-lt"/>
                <a:ea typeface="ＭＳ Ｐゴシック" pitchFamily="34" charset="-128"/>
              </a:rPr>
              <a:t>)</a:t>
            </a:r>
          </a:p>
        </p:txBody>
      </p:sp>
      <p:sp>
        <p:nvSpPr>
          <p:cNvPr id="2053" name="Line 81"/>
          <p:cNvSpPr>
            <a:spLocks noChangeShapeType="1"/>
          </p:cNvSpPr>
          <p:nvPr/>
        </p:nvSpPr>
        <p:spPr bwMode="auto">
          <a:xfrm>
            <a:off x="304799" y="304800"/>
            <a:ext cx="12639" cy="5066891"/>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612308" cy="550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How much energy is lost or gained when 1 </a:t>
            </a:r>
            <a:r>
              <a:rPr lang="en-US" sz="1400" dirty="0" err="1">
                <a:latin typeface="+mn-lt"/>
              </a:rPr>
              <a:t>mol</a:t>
            </a:r>
            <a:r>
              <a:rPr lang="en-US" sz="1400" dirty="0">
                <a:latin typeface="+mn-lt"/>
              </a:rPr>
              <a:t> of cobalt-60 undergoes beta decay,                             +       ? The mass of a           atom is 59.933819 </a:t>
            </a:r>
            <a:r>
              <a:rPr lang="en-US" sz="1400" dirty="0" err="1">
                <a:latin typeface="+mn-lt"/>
              </a:rPr>
              <a:t>amu</a:t>
            </a:r>
            <a:r>
              <a:rPr lang="en-US" sz="1400" dirty="0">
                <a:latin typeface="+mn-lt"/>
              </a:rPr>
              <a:t>, and that of a          atom is 59.930788 </a:t>
            </a:r>
            <a:r>
              <a:rPr lang="en-US" sz="1400" dirty="0" err="1">
                <a:latin typeface="+mn-lt"/>
              </a:rPr>
              <a:t>amu</a:t>
            </a:r>
            <a:r>
              <a:rPr lang="en-US" sz="1400" dirty="0">
                <a:latin typeface="+mn-lt"/>
              </a:rPr>
              <a:t>.</a:t>
            </a:r>
          </a:p>
        </p:txBody>
      </p:sp>
      <p:sp>
        <p:nvSpPr>
          <p:cNvPr id="2056" name="Rectangle 58"/>
          <p:cNvSpPr>
            <a:spLocks noChangeArrowheads="1"/>
          </p:cNvSpPr>
          <p:nvPr/>
        </p:nvSpPr>
        <p:spPr bwMode="auto">
          <a:xfrm>
            <a:off x="317500" y="396875"/>
            <a:ext cx="8697546"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21.8</a:t>
            </a:r>
            <a:r>
              <a:rPr lang="en-US" altLang="en-US" b="1" dirty="0">
                <a:solidFill>
                  <a:srgbClr val="4C4BE5"/>
                </a:solidFill>
                <a:latin typeface="Arial" charset="0"/>
              </a:rPr>
              <a:t> </a:t>
            </a:r>
            <a:r>
              <a:rPr lang="en-US" altLang="en-US" b="1" dirty="0">
                <a:latin typeface="Arial" charset="0"/>
              </a:rPr>
              <a:t>Calculating Mass Change in a Nuclear Reaction</a:t>
            </a:r>
          </a:p>
        </p:txBody>
      </p:sp>
      <p:sp>
        <p:nvSpPr>
          <p:cNvPr id="2057" name="Line 89"/>
          <p:cNvSpPr>
            <a:spLocks noChangeShapeType="1"/>
          </p:cNvSpPr>
          <p:nvPr/>
        </p:nvSpPr>
        <p:spPr bwMode="auto">
          <a:xfrm>
            <a:off x="307182" y="5371691"/>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055" y="817899"/>
            <a:ext cx="363289" cy="192024"/>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42527" t="9157" r="47802" b="80332"/>
          <a:stretch/>
        </p:blipFill>
        <p:spPr>
          <a:xfrm>
            <a:off x="6779538" y="861523"/>
            <a:ext cx="419100" cy="1047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7020" y="825499"/>
            <a:ext cx="318356" cy="1920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4735" y="820247"/>
            <a:ext cx="233543" cy="19202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920" y="1044603"/>
            <a:ext cx="318356" cy="192024"/>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51" y="3328038"/>
            <a:ext cx="363289" cy="19202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373" y="3546413"/>
            <a:ext cx="363289" cy="19202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351" y="3754322"/>
            <a:ext cx="363289" cy="19202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540" y="4614068"/>
            <a:ext cx="318356" cy="192024"/>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69" y="1037492"/>
            <a:ext cx="363289" cy="192024"/>
          </a:xfrm>
          <a:prstGeom prst="rect">
            <a:avLst/>
          </a:prstGeom>
        </p:spPr>
      </p:pic>
    </p:spTree>
    <p:extLst>
      <p:ext uri="{BB962C8B-B14F-4D97-AF65-F5344CB8AC3E}">
        <p14:creationId xmlns:p14="http://schemas.microsoft.com/office/powerpoint/2010/main" val="11701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9">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7754"/>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68639"/>
            <a:ext cx="8612307" cy="4188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400" dirty="0">
                <a:latin typeface="+mn-lt"/>
              </a:rPr>
              <a:t>The mass change in the nuclear reaction is the total mass of the products minus the mass of the reactant:</a:t>
            </a: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r>
              <a:rPr lang="en-US" altLang="en-US" sz="1400" dirty="0">
                <a:solidFill>
                  <a:srgbClr val="000000"/>
                </a:solidFill>
                <a:latin typeface="+mn-lt"/>
                <a:ea typeface="ＭＳ Ｐゴシック" pitchFamily="34" charset="-128"/>
              </a:rPr>
              <a:t>Thus, when a mole of cobalt-60 decays,	</a:t>
            </a:r>
          </a:p>
          <a:p>
            <a:pPr marL="0" indent="0" eaLnBrk="0" hangingPunct="0">
              <a:defRPr/>
            </a:pPr>
            <a:endParaRPr lang="en-US" altLang="en-US" sz="1400" dirty="0">
              <a:solidFill>
                <a:srgbClr val="000000"/>
              </a:solidFill>
              <a:latin typeface="+mn-lt"/>
              <a:ea typeface="ＭＳ Ｐゴシック" pitchFamily="34" charset="-128"/>
            </a:endParaRPr>
          </a:p>
          <a:p>
            <a:pPr marL="0" indent="0" algn="ctr" eaLnBrk="0" hangingPunct="0">
              <a:defRPr/>
            </a:pPr>
            <a:r>
              <a:rPr lang="en-US" altLang="en-US" sz="1400" dirty="0" err="1">
                <a:solidFill>
                  <a:srgbClr val="000000"/>
                </a:solidFill>
                <a:latin typeface="+mn-lt"/>
                <a:ea typeface="ＭＳ Ｐゴシック" pitchFamily="34" charset="-128"/>
                <a:sym typeface="Symbol"/>
              </a:rPr>
              <a:t>Δ</a:t>
            </a:r>
            <a:r>
              <a:rPr lang="en-US" altLang="en-US" sz="1400" i="1" dirty="0" err="1">
                <a:solidFill>
                  <a:srgbClr val="000000"/>
                </a:solidFill>
                <a:latin typeface="+mn-lt"/>
                <a:ea typeface="ＭＳ Ｐゴシック" pitchFamily="34" charset="-128"/>
              </a:rPr>
              <a:t>m</a:t>
            </a:r>
            <a:r>
              <a:rPr lang="en-US" altLang="en-US" sz="1400" dirty="0">
                <a:solidFill>
                  <a:srgbClr val="000000"/>
                </a:solidFill>
                <a:latin typeface="+mn-lt"/>
                <a:ea typeface="ＭＳ Ｐゴシック" pitchFamily="34" charset="-128"/>
              </a:rPr>
              <a:t> = –0.003030 g</a:t>
            </a: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r>
              <a:rPr lang="en-US" altLang="en-US" sz="1400" dirty="0">
                <a:solidFill>
                  <a:srgbClr val="000000"/>
                </a:solidFill>
                <a:latin typeface="+mn-lt"/>
                <a:ea typeface="ＭＳ Ｐゴシック" pitchFamily="34" charset="-128"/>
              </a:rPr>
              <a:t>Because the mass decreases (</a:t>
            </a:r>
            <a:r>
              <a:rPr lang="en-US" altLang="en-US" sz="1400" dirty="0" err="1">
                <a:solidFill>
                  <a:srgbClr val="000000"/>
                </a:solidFill>
                <a:latin typeface="+mn-lt"/>
                <a:ea typeface="ＭＳ Ｐゴシック" pitchFamily="34" charset="-128"/>
                <a:sym typeface="Symbol"/>
              </a:rPr>
              <a:t>Δ</a:t>
            </a:r>
            <a:r>
              <a:rPr lang="en-US" altLang="en-US" sz="1400" i="1" dirty="0" err="1">
                <a:solidFill>
                  <a:srgbClr val="000000"/>
                </a:solidFill>
                <a:latin typeface="+mn-lt"/>
                <a:ea typeface="ＭＳ Ｐゴシック" pitchFamily="34" charset="-128"/>
              </a:rPr>
              <a:t>m</a:t>
            </a:r>
            <a:r>
              <a:rPr lang="en-US" altLang="en-US" sz="1400" dirty="0">
                <a:solidFill>
                  <a:srgbClr val="000000"/>
                </a:solidFill>
                <a:latin typeface="+mn-lt"/>
                <a:ea typeface="ＭＳ Ｐゴシック" pitchFamily="34" charset="-128"/>
              </a:rPr>
              <a:t> &lt; 0), energy is released (</a:t>
            </a:r>
            <a:r>
              <a:rPr lang="en-US" altLang="en-US" sz="1400" dirty="0">
                <a:solidFill>
                  <a:srgbClr val="000000"/>
                </a:solidFill>
                <a:latin typeface="+mn-lt"/>
                <a:ea typeface="ＭＳ Ｐゴシック" pitchFamily="34" charset="-128"/>
                <a:sym typeface="Symbol"/>
              </a:rPr>
              <a:t>Δ</a:t>
            </a:r>
            <a:r>
              <a:rPr lang="en-US" altLang="en-US" sz="1400" i="1" dirty="0">
                <a:solidFill>
                  <a:srgbClr val="000000"/>
                </a:solidFill>
                <a:latin typeface="+mn-lt"/>
                <a:ea typeface="ＭＳ Ｐゴシック" pitchFamily="34" charset="-128"/>
              </a:rPr>
              <a:t>E</a:t>
            </a:r>
            <a:r>
              <a:rPr lang="en-US" altLang="en-US" sz="1400" dirty="0">
                <a:solidFill>
                  <a:srgbClr val="000000"/>
                </a:solidFill>
                <a:latin typeface="+mn-lt"/>
                <a:ea typeface="ＭＳ Ｐゴシック" pitchFamily="34" charset="-128"/>
              </a:rPr>
              <a:t> &lt; 0). The quantity of energy released </a:t>
            </a:r>
            <a:r>
              <a:rPr lang="en-US" altLang="en-US" sz="1400" i="1" dirty="0">
                <a:solidFill>
                  <a:srgbClr val="000000"/>
                </a:solidFill>
                <a:latin typeface="+mn-lt"/>
                <a:ea typeface="ＭＳ Ｐゴシック" pitchFamily="34" charset="-128"/>
              </a:rPr>
              <a:t>per mole </a:t>
            </a:r>
            <a:r>
              <a:rPr lang="en-US" altLang="en-US" sz="1400" dirty="0">
                <a:solidFill>
                  <a:srgbClr val="000000"/>
                </a:solidFill>
                <a:latin typeface="+mn-lt"/>
                <a:ea typeface="ＭＳ Ｐゴシック" pitchFamily="34" charset="-128"/>
              </a:rPr>
              <a:t>of cobalt-60 is calculated using Equation 21.22:</a:t>
            </a:r>
          </a:p>
        </p:txBody>
      </p:sp>
      <p:sp>
        <p:nvSpPr>
          <p:cNvPr id="2053" name="Line 81"/>
          <p:cNvSpPr>
            <a:spLocks noChangeShapeType="1"/>
          </p:cNvSpPr>
          <p:nvPr/>
        </p:nvSpPr>
        <p:spPr bwMode="auto">
          <a:xfrm>
            <a:off x="304799" y="304800"/>
            <a:ext cx="12990" cy="5207568"/>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612308" cy="275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697546"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21.8</a:t>
            </a:r>
            <a:r>
              <a:rPr lang="en-US" altLang="en-US" b="1" dirty="0">
                <a:solidFill>
                  <a:srgbClr val="4C4BE5"/>
                </a:solidFill>
                <a:latin typeface="Arial" charset="0"/>
              </a:rPr>
              <a:t> </a:t>
            </a:r>
            <a:r>
              <a:rPr lang="en-US" altLang="en-US" b="1" dirty="0">
                <a:latin typeface="Arial" charset="0"/>
              </a:rPr>
              <a:t>Calculating Mass Change in a Nuclear Reaction</a:t>
            </a:r>
          </a:p>
        </p:txBody>
      </p:sp>
      <p:sp>
        <p:nvSpPr>
          <p:cNvPr id="2057" name="Line 89"/>
          <p:cNvSpPr>
            <a:spLocks noChangeShapeType="1"/>
          </p:cNvSpPr>
          <p:nvPr/>
        </p:nvSpPr>
        <p:spPr bwMode="auto">
          <a:xfrm>
            <a:off x="307182" y="5512368"/>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915" y="1645038"/>
            <a:ext cx="5026270" cy="6724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13" y="4209961"/>
            <a:ext cx="3763621" cy="1161730"/>
          </a:xfrm>
          <a:prstGeom prst="rect">
            <a:avLst/>
          </a:prstGeom>
        </p:spPr>
      </p:pic>
    </p:spTree>
    <p:extLst>
      <p:ext uri="{BB962C8B-B14F-4D97-AF65-F5344CB8AC3E}">
        <p14:creationId xmlns:p14="http://schemas.microsoft.com/office/powerpoint/2010/main" val="41789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7754"/>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68639"/>
            <a:ext cx="8612307" cy="4188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indent="0" eaLnBrk="0" hangingPunct="0">
              <a:defRPr/>
            </a:pPr>
            <a:endParaRPr lang="en-US" altLang="en-US" sz="1000" dirty="0">
              <a:latin typeface="+mn-lt"/>
            </a:endParaRPr>
          </a:p>
          <a:p>
            <a:pPr marL="0" indent="0" eaLnBrk="0" hangingPunct="0">
              <a:defRPr/>
            </a:pPr>
            <a:r>
              <a:rPr lang="en-US" altLang="en-US" sz="1400" dirty="0">
                <a:latin typeface="+mn-lt"/>
              </a:rPr>
              <a:t>Electricity is generated in space vehicles from the heat produced by the radioactive decay of plutonium-238:</a:t>
            </a:r>
          </a:p>
          <a:p>
            <a:pPr marL="0" indent="0" eaLnBrk="0" hangingPunct="0">
              <a:defRPr/>
            </a:pPr>
            <a:r>
              <a:rPr lang="en-US" altLang="en-US" sz="1400" dirty="0">
                <a:latin typeface="+mn-lt"/>
              </a:rPr>
              <a:t>                                        . The atomic masses of plutonium-238 and uranium-234 are 238.049554 </a:t>
            </a:r>
            <a:r>
              <a:rPr lang="en-US" altLang="en-US" sz="1400" dirty="0" err="1">
                <a:latin typeface="+mn-lt"/>
              </a:rPr>
              <a:t>amu</a:t>
            </a:r>
            <a:r>
              <a:rPr lang="en-US" altLang="en-US" sz="1400" dirty="0">
                <a:latin typeface="+mn-lt"/>
              </a:rPr>
              <a:t> and 234.040946 </a:t>
            </a:r>
            <a:r>
              <a:rPr lang="en-US" altLang="en-US" sz="1400" dirty="0" err="1">
                <a:latin typeface="+mn-lt"/>
              </a:rPr>
              <a:t>amu</a:t>
            </a:r>
            <a:r>
              <a:rPr lang="en-US" altLang="en-US" sz="1400" dirty="0">
                <a:latin typeface="+mn-lt"/>
              </a:rPr>
              <a:t>, respectively. The mass of an alpha particle is 4.001506 </a:t>
            </a:r>
            <a:r>
              <a:rPr lang="en-US" altLang="en-US" sz="1400" dirty="0" err="1">
                <a:latin typeface="+mn-lt"/>
              </a:rPr>
              <a:t>amu</a:t>
            </a:r>
            <a:r>
              <a:rPr lang="en-US" altLang="en-US" sz="1400" dirty="0">
                <a:latin typeface="+mn-lt"/>
              </a:rPr>
              <a:t>. How much energy in kJ is released when 1.00 g of plutonium-238 decays to uranium-234?</a:t>
            </a:r>
          </a:p>
          <a:p>
            <a:pPr marL="0" indent="0" eaLnBrk="0" hangingPunct="0">
              <a:defRPr/>
            </a:pPr>
            <a:r>
              <a:rPr lang="en-US" altLang="en-US" sz="1400" b="1" dirty="0">
                <a:latin typeface="+mn-lt"/>
              </a:rPr>
              <a:t>(a) </a:t>
            </a:r>
            <a:r>
              <a:rPr lang="en-US" altLang="en-US" sz="1400" dirty="0">
                <a:latin typeface="+mn-lt"/>
              </a:rPr>
              <a:t>2.27 </a:t>
            </a:r>
            <a:r>
              <a:rPr lang="en-US" altLang="en-US" sz="1400" dirty="0"/>
              <a:t>×</a:t>
            </a:r>
            <a:r>
              <a:rPr lang="en-US" altLang="en-US" sz="1400" dirty="0">
                <a:latin typeface="+mn-lt"/>
              </a:rPr>
              <a:t> 10</a:t>
            </a:r>
            <a:r>
              <a:rPr lang="en-US" altLang="en-US" sz="1400" baseline="30000" dirty="0">
                <a:latin typeface="+mn-lt"/>
              </a:rPr>
              <a:t>6</a:t>
            </a:r>
            <a:r>
              <a:rPr lang="en-US" altLang="en-US" sz="1400" dirty="0">
                <a:latin typeface="+mn-lt"/>
              </a:rPr>
              <a:t> kJ </a:t>
            </a:r>
            <a:r>
              <a:rPr lang="en-US" altLang="en-US" sz="1400" b="1" dirty="0">
                <a:latin typeface="+mn-lt"/>
              </a:rPr>
              <a:t>(b) </a:t>
            </a:r>
            <a:r>
              <a:rPr lang="en-US" altLang="en-US" sz="1400" dirty="0">
                <a:latin typeface="+mn-lt"/>
              </a:rPr>
              <a:t>2.68 </a:t>
            </a:r>
            <a:r>
              <a:rPr lang="en-US" altLang="en-US" sz="1400" dirty="0"/>
              <a:t>×</a:t>
            </a:r>
            <a:r>
              <a:rPr lang="en-US" altLang="en-US" sz="1400" dirty="0">
                <a:latin typeface="+mn-lt"/>
              </a:rPr>
              <a:t> 10</a:t>
            </a:r>
            <a:r>
              <a:rPr lang="en-US" altLang="en-US" sz="1400" baseline="30000" dirty="0">
                <a:latin typeface="+mn-lt"/>
              </a:rPr>
              <a:t>6</a:t>
            </a:r>
            <a:r>
              <a:rPr lang="en-US" altLang="en-US" sz="1400" dirty="0">
                <a:latin typeface="+mn-lt"/>
              </a:rPr>
              <a:t> kJ </a:t>
            </a:r>
            <a:r>
              <a:rPr lang="en-US" altLang="en-US" sz="1400" b="1" dirty="0">
                <a:latin typeface="+mn-lt"/>
              </a:rPr>
              <a:t>(c) </a:t>
            </a:r>
            <a:r>
              <a:rPr lang="en-US" altLang="en-US" sz="1400" dirty="0">
                <a:latin typeface="+mn-lt"/>
              </a:rPr>
              <a:t>3.10 × 10</a:t>
            </a:r>
            <a:r>
              <a:rPr lang="en-US" altLang="en-US" sz="1400" baseline="30000" dirty="0">
                <a:latin typeface="+mn-lt"/>
              </a:rPr>
              <a:t>6</a:t>
            </a:r>
            <a:r>
              <a:rPr lang="en-US" altLang="en-US" sz="1400" dirty="0">
                <a:latin typeface="+mn-lt"/>
              </a:rPr>
              <a:t> kJ</a:t>
            </a:r>
          </a:p>
          <a:p>
            <a:pPr marL="0" indent="0" eaLnBrk="0" hangingPunct="0">
              <a:defRPr/>
            </a:pPr>
            <a:r>
              <a:rPr lang="en-US" altLang="en-US" sz="1400" b="1" dirty="0">
                <a:latin typeface="+mn-lt"/>
              </a:rPr>
              <a:t>(d) </a:t>
            </a:r>
            <a:r>
              <a:rPr lang="en-US" altLang="en-US" sz="1400" dirty="0">
                <a:latin typeface="+mn-lt"/>
              </a:rPr>
              <a:t>3.15 </a:t>
            </a:r>
            <a:r>
              <a:rPr lang="en-US" altLang="en-US" sz="1400" dirty="0"/>
              <a:t>×</a:t>
            </a:r>
            <a:r>
              <a:rPr lang="en-US" altLang="en-US" sz="1400" dirty="0">
                <a:latin typeface="+mn-lt"/>
              </a:rPr>
              <a:t> 10</a:t>
            </a:r>
            <a:r>
              <a:rPr lang="en-US" altLang="en-US" sz="1400" baseline="30000" dirty="0">
                <a:latin typeface="+mj-lt"/>
              </a:rPr>
              <a:t>6</a:t>
            </a:r>
            <a:r>
              <a:rPr lang="en-US" altLang="en-US" sz="1400" dirty="0">
                <a:latin typeface="+mn-lt"/>
              </a:rPr>
              <a:t> kJ </a:t>
            </a:r>
            <a:r>
              <a:rPr lang="en-US" altLang="en-US" sz="1400" b="1" dirty="0">
                <a:latin typeface="+mn-lt"/>
              </a:rPr>
              <a:t>(e) </a:t>
            </a:r>
            <a:r>
              <a:rPr lang="en-US" altLang="en-US" sz="1400" dirty="0">
                <a:latin typeface="+mn-lt"/>
              </a:rPr>
              <a:t>7.37 </a:t>
            </a:r>
            <a:r>
              <a:rPr lang="en-US" altLang="en-US" sz="1400" dirty="0"/>
              <a:t>×</a:t>
            </a:r>
            <a:r>
              <a:rPr lang="en-US" altLang="en-US" sz="1400" dirty="0">
                <a:latin typeface="+mn-lt"/>
              </a:rPr>
              <a:t> 10</a:t>
            </a:r>
            <a:r>
              <a:rPr lang="en-US" altLang="en-US" sz="1400" baseline="30000" dirty="0">
                <a:latin typeface="+mn-lt"/>
              </a:rPr>
              <a:t>8</a:t>
            </a:r>
            <a:r>
              <a:rPr lang="en-US" altLang="en-US" sz="1400" dirty="0">
                <a:latin typeface="+mn-lt"/>
              </a:rPr>
              <a:t> kJ</a:t>
            </a:r>
          </a:p>
          <a:p>
            <a:pPr marL="0" indent="0" eaLnBrk="0" hangingPunct="0">
              <a:defRPr/>
            </a:pPr>
            <a:endParaRPr lang="en-US" alt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altLang="en-US" sz="1000" dirty="0">
              <a:latin typeface="+mn-lt"/>
            </a:endParaRPr>
          </a:p>
          <a:p>
            <a:pPr marL="0" indent="0" eaLnBrk="0" hangingPunct="0">
              <a:defRPr/>
            </a:pPr>
            <a:r>
              <a:rPr lang="en-US" altLang="en-US" sz="1400" dirty="0">
                <a:latin typeface="+mn-lt"/>
              </a:rPr>
              <a:t>Positron emission from </a:t>
            </a:r>
            <a:r>
              <a:rPr lang="en-US" altLang="en-US" sz="1400" baseline="30000" dirty="0">
                <a:latin typeface="+mn-lt"/>
              </a:rPr>
              <a:t>11</a:t>
            </a:r>
            <a:r>
              <a:rPr lang="en-US" altLang="en-US" sz="1400" dirty="0">
                <a:latin typeface="+mn-lt"/>
              </a:rPr>
              <a:t>C,                                    , occurs with release of 2.87 × 10</a:t>
            </a:r>
            <a:r>
              <a:rPr lang="en-US" altLang="en-US" sz="1400" baseline="30000" dirty="0">
                <a:latin typeface="+mn-lt"/>
              </a:rPr>
              <a:t>11</a:t>
            </a:r>
            <a:r>
              <a:rPr lang="en-US" altLang="en-US" sz="1400" dirty="0">
                <a:latin typeface="+mn-lt"/>
              </a:rPr>
              <a:t> J per mole of </a:t>
            </a:r>
            <a:r>
              <a:rPr lang="en-US" altLang="en-US" sz="1400" baseline="30000" dirty="0">
                <a:latin typeface="+mn-lt"/>
              </a:rPr>
              <a:t>11</a:t>
            </a:r>
            <a:r>
              <a:rPr lang="en-US" altLang="en-US" sz="1400" dirty="0">
                <a:latin typeface="+mn-lt"/>
              </a:rPr>
              <a:t>C. What is the mass change per mole of </a:t>
            </a:r>
            <a:r>
              <a:rPr lang="en-US" altLang="en-US" sz="1400" baseline="30000" dirty="0">
                <a:latin typeface="+mn-lt"/>
              </a:rPr>
              <a:t>11</a:t>
            </a:r>
            <a:r>
              <a:rPr lang="en-US" altLang="en-US" sz="1400" dirty="0">
                <a:latin typeface="+mn-lt"/>
              </a:rPr>
              <a:t>C in this nuclear reaction? The masses of </a:t>
            </a:r>
            <a:r>
              <a:rPr lang="en-US" altLang="en-US" sz="1400" baseline="30000" dirty="0">
                <a:latin typeface="+mn-lt"/>
              </a:rPr>
              <a:t>11</a:t>
            </a:r>
            <a:r>
              <a:rPr lang="en-US" altLang="en-US" sz="1400" dirty="0">
                <a:latin typeface="+mn-lt"/>
              </a:rPr>
              <a:t>B and </a:t>
            </a:r>
            <a:r>
              <a:rPr lang="en-US" altLang="en-US" sz="1400" baseline="30000" dirty="0">
                <a:latin typeface="+mn-lt"/>
              </a:rPr>
              <a:t>11</a:t>
            </a:r>
            <a:r>
              <a:rPr lang="en-US" altLang="en-US" sz="1400" dirty="0">
                <a:latin typeface="+mn-lt"/>
              </a:rPr>
              <a:t>C are 11.009305 and 11.011434 </a:t>
            </a:r>
            <a:r>
              <a:rPr lang="en-US" altLang="en-US" sz="1400" dirty="0" err="1">
                <a:latin typeface="+mn-lt"/>
              </a:rPr>
              <a:t>amu</a:t>
            </a:r>
            <a:r>
              <a:rPr lang="en-US" altLang="en-US" sz="1400" dirty="0">
                <a:latin typeface="+mn-lt"/>
              </a:rPr>
              <a:t>, respectively.</a:t>
            </a:r>
            <a:endParaRPr lang="en-US" altLang="en-US" sz="1400" dirty="0">
              <a:solidFill>
                <a:srgbClr val="000000"/>
              </a:solidFill>
              <a:latin typeface="+mn-lt"/>
              <a:ea typeface="ＭＳ Ｐゴシック" pitchFamily="34" charset="-128"/>
            </a:endParaRPr>
          </a:p>
        </p:txBody>
      </p:sp>
      <p:sp>
        <p:nvSpPr>
          <p:cNvPr id="2053" name="Line 81"/>
          <p:cNvSpPr>
            <a:spLocks noChangeShapeType="1"/>
          </p:cNvSpPr>
          <p:nvPr/>
        </p:nvSpPr>
        <p:spPr bwMode="auto">
          <a:xfrm>
            <a:off x="304799" y="304800"/>
            <a:ext cx="10095" cy="4046983"/>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612308" cy="275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697546"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21.8</a:t>
            </a:r>
            <a:r>
              <a:rPr lang="en-US" altLang="en-US" b="1" dirty="0">
                <a:solidFill>
                  <a:srgbClr val="4C4BE5"/>
                </a:solidFill>
                <a:latin typeface="Arial" charset="0"/>
              </a:rPr>
              <a:t> </a:t>
            </a:r>
            <a:r>
              <a:rPr lang="en-US" altLang="en-US" b="1" dirty="0">
                <a:latin typeface="Arial" charset="0"/>
              </a:rPr>
              <a:t>Calculating Mass Change in a Nuclear Reaction</a:t>
            </a:r>
          </a:p>
        </p:txBody>
      </p:sp>
      <p:sp>
        <p:nvSpPr>
          <p:cNvPr id="2057" name="Line 89"/>
          <p:cNvSpPr>
            <a:spLocks noChangeShapeType="1"/>
          </p:cNvSpPr>
          <p:nvPr/>
        </p:nvSpPr>
        <p:spPr bwMode="auto">
          <a:xfrm>
            <a:off x="307182" y="4351783"/>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22" y="1844065"/>
            <a:ext cx="1753483" cy="1920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3" y="3525514"/>
            <a:ext cx="1500819" cy="192024"/>
          </a:xfrm>
          <a:prstGeom prst="rect">
            <a:avLst/>
          </a:prstGeom>
        </p:spPr>
      </p:pic>
    </p:spTree>
    <p:extLst>
      <p:ext uri="{BB962C8B-B14F-4D97-AF65-F5344CB8AC3E}">
        <p14:creationId xmlns:p14="http://schemas.microsoft.com/office/powerpoint/2010/main" val="7218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385812"/>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681288" indent="-2681288" eaLnBrk="0" hangingPunct="0">
              <a:spcBef>
                <a:spcPct val="50000"/>
              </a:spcBef>
            </a:pPr>
            <a:r>
              <a:rPr lang="en-US" altLang="en-US" b="1" dirty="0">
                <a:solidFill>
                  <a:srgbClr val="3366FF"/>
                </a:solidFill>
                <a:latin typeface="Arial" charset="0"/>
              </a:rPr>
              <a:t>Sample Integrative Exercise</a:t>
            </a:r>
            <a:r>
              <a:rPr lang="en-US" altLang="en-US" b="1" dirty="0">
                <a:solidFill>
                  <a:srgbClr val="4C4BE5"/>
                </a:solidFill>
                <a:latin typeface="Arial" charset="0"/>
              </a:rPr>
              <a:t> </a:t>
            </a:r>
            <a:r>
              <a:rPr lang="en-US" altLang="en-US" b="1" dirty="0">
                <a:latin typeface="Arial" charset="0"/>
              </a:rPr>
              <a:t>Putting Concepts Together</a:t>
            </a:r>
          </a:p>
        </p:txBody>
      </p:sp>
      <p:sp>
        <p:nvSpPr>
          <p:cNvPr id="7171" name="Line 19"/>
          <p:cNvSpPr>
            <a:spLocks noChangeShapeType="1"/>
          </p:cNvSpPr>
          <p:nvPr/>
        </p:nvSpPr>
        <p:spPr bwMode="auto">
          <a:xfrm>
            <a:off x="396875" y="2213793"/>
            <a:ext cx="8326970" cy="1890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a:off x="304800" y="304798"/>
            <a:ext cx="18646" cy="577330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315174" y="6078098"/>
            <a:ext cx="440476"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2233907"/>
            <a:ext cx="8590450" cy="1857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dirty="0">
              <a:latin typeface="Times New Roman" pitchFamily="18" charset="0"/>
            </a:endParaRPr>
          </a:p>
          <a:p>
            <a:pPr marL="283464" indent="-283464"/>
            <a:r>
              <a:rPr lang="en-US" sz="1400" b="1" dirty="0">
                <a:latin typeface="+mn-lt"/>
              </a:rPr>
              <a:t>(a)</a:t>
            </a:r>
            <a:r>
              <a:rPr lang="en-US" sz="1400" dirty="0">
                <a:latin typeface="+mn-lt"/>
              </a:rPr>
              <a:t>	The </a:t>
            </a:r>
            <a:r>
              <a:rPr lang="en-US" sz="1400" baseline="30000" dirty="0">
                <a:latin typeface="+mn-lt"/>
              </a:rPr>
              <a:t>40</a:t>
            </a:r>
            <a:r>
              <a:rPr lang="en-US" sz="1400" dirty="0">
                <a:latin typeface="+mn-lt"/>
              </a:rPr>
              <a:t>K nucleus contains 19 protons and 21 neutrons. There are very few stable nuclei with odd numbers of both protons and neutrons (Section 21.2).</a:t>
            </a:r>
          </a:p>
          <a:p>
            <a:pPr marL="283464" indent="-283464"/>
            <a:endParaRPr lang="en-US" sz="1400" dirty="0">
              <a:latin typeface="+mn-lt"/>
            </a:endParaRPr>
          </a:p>
          <a:p>
            <a:pPr marL="283464" indent="-283464"/>
            <a:r>
              <a:rPr lang="en-US" sz="1400" b="1" dirty="0">
                <a:latin typeface="+mn-lt"/>
              </a:rPr>
              <a:t>(b)	</a:t>
            </a:r>
            <a:r>
              <a:rPr lang="en-US" sz="1400" dirty="0">
                <a:latin typeface="+mn-lt"/>
              </a:rPr>
              <a:t>Electron capture is capture of an inner-shell electron by the nucleus:</a:t>
            </a:r>
          </a:p>
          <a:p>
            <a:pPr marL="283464" indent="-283464"/>
            <a:endParaRPr lang="en-US" sz="1400" dirty="0">
              <a:latin typeface="+mn-lt"/>
            </a:endParaRPr>
          </a:p>
          <a:p>
            <a:pPr marL="283464" indent="-283464"/>
            <a:r>
              <a:rPr lang="en-US" sz="1400" dirty="0">
                <a:latin typeface="+mn-lt"/>
              </a:rPr>
              <a:t>	Beta emission is loss of a beta particle (      ) by the nucleus:</a:t>
            </a:r>
          </a:p>
          <a:p>
            <a:pPr marL="283464" indent="-283464"/>
            <a:endParaRPr lang="en-US" sz="1400" dirty="0">
              <a:latin typeface="+mn-lt"/>
            </a:endParaRPr>
          </a:p>
          <a:p>
            <a:pPr marL="283464" indent="-283464"/>
            <a:r>
              <a:rPr lang="en-US" sz="1400" dirty="0">
                <a:latin typeface="+mn-lt"/>
              </a:rPr>
              <a:t>	Positron emission is loss of a positron (      ) by the nucleus:</a:t>
            </a:r>
          </a:p>
          <a:p>
            <a:pPr marL="283464" indent="-283464"/>
            <a:endParaRPr lang="en-US" sz="1400" dirty="0">
              <a:latin typeface="+mn-lt"/>
            </a:endParaRPr>
          </a:p>
          <a:p>
            <a:pPr marL="283464" indent="-283464"/>
            <a:r>
              <a:rPr lang="en-US" sz="1400" b="1" dirty="0">
                <a:latin typeface="+mn-lt"/>
              </a:rPr>
              <a:t>(c)	</a:t>
            </a:r>
            <a:r>
              <a:rPr lang="en-US" sz="1400" dirty="0">
                <a:latin typeface="+mn-lt"/>
              </a:rPr>
              <a:t>The total number of K</a:t>
            </a:r>
            <a:r>
              <a:rPr lang="en-US" sz="1400" baseline="30000" dirty="0">
                <a:latin typeface="+mn-lt"/>
              </a:rPr>
              <a:t>+</a:t>
            </a:r>
            <a:r>
              <a:rPr lang="en-US" sz="1400" dirty="0">
                <a:latin typeface="+mn-lt"/>
              </a:rPr>
              <a:t> ions in the sample is:</a:t>
            </a:r>
          </a:p>
          <a:p>
            <a:pPr marL="283464" indent="-283464"/>
            <a:endParaRPr lang="en-US" sz="1400" dirty="0">
              <a:latin typeface="+mn-lt"/>
            </a:endParaRPr>
          </a:p>
          <a:p>
            <a:pPr marL="283464" indent="-283464"/>
            <a:endParaRPr lang="en-US" sz="1400" dirty="0">
              <a:latin typeface="+mn-lt"/>
            </a:endParaRPr>
          </a:p>
          <a:p>
            <a:pPr marL="283464" indent="-283464"/>
            <a:endParaRPr lang="en-US" sz="1400" dirty="0">
              <a:latin typeface="+mn-lt"/>
            </a:endParaRPr>
          </a:p>
          <a:p>
            <a:pPr marL="283464" indent="-283464"/>
            <a:endParaRPr lang="en-US" sz="1400" dirty="0">
              <a:latin typeface="+mn-lt"/>
            </a:endParaRPr>
          </a:p>
          <a:p>
            <a:pPr marL="283464" indent="-283464">
              <a:spcBef>
                <a:spcPts val="600"/>
              </a:spcBef>
            </a:pPr>
            <a:r>
              <a:rPr lang="en-US" sz="1400" dirty="0">
                <a:latin typeface="+mn-lt"/>
              </a:rPr>
              <a:t>	Of these, 0.0117% are </a:t>
            </a:r>
            <a:r>
              <a:rPr lang="en-US" sz="1400" baseline="30000" dirty="0">
                <a:latin typeface="+mn-lt"/>
              </a:rPr>
              <a:t>40</a:t>
            </a:r>
            <a:r>
              <a:rPr lang="en-US" sz="1400" dirty="0">
                <a:latin typeface="+mn-lt"/>
              </a:rPr>
              <a:t>K</a:t>
            </a:r>
            <a:r>
              <a:rPr lang="en-US" sz="1400" baseline="30000" dirty="0">
                <a:latin typeface="+mn-lt"/>
              </a:rPr>
              <a:t>+</a:t>
            </a:r>
            <a:r>
              <a:rPr lang="en-US" sz="1400" dirty="0">
                <a:latin typeface="+mn-lt"/>
              </a:rPr>
              <a:t> ions:</a:t>
            </a:r>
          </a:p>
        </p:txBody>
      </p:sp>
      <p:sp>
        <p:nvSpPr>
          <p:cNvPr id="13" name="Text Box 84"/>
          <p:cNvSpPr txBox="1">
            <a:spLocks noChangeArrowheads="1"/>
          </p:cNvSpPr>
          <p:nvPr/>
        </p:nvSpPr>
        <p:spPr bwMode="auto">
          <a:xfrm>
            <a:off x="320675" y="753013"/>
            <a:ext cx="8482468" cy="8999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Potassium ion is present in foods and is an essential nutrient in the human body. One of the naturally occurring</a:t>
            </a:r>
          </a:p>
          <a:p>
            <a:pPr marL="0" indent="0" eaLnBrk="0" hangingPunct="0">
              <a:defRPr/>
            </a:pPr>
            <a:r>
              <a:rPr lang="en-US" sz="1400" dirty="0">
                <a:latin typeface="+mn-lt"/>
              </a:rPr>
              <a:t>isotopes of potassium, potassium-40, is radioactive. Potassium-40 has a natural abundance of 0.0117% and a half-life </a:t>
            </a:r>
            <a:r>
              <a:rPr lang="en-US" sz="1400" i="1" dirty="0">
                <a:latin typeface="+mn-lt"/>
              </a:rPr>
              <a:t>t</a:t>
            </a:r>
            <a:r>
              <a:rPr lang="en-US" sz="1400" baseline="-25000" dirty="0">
                <a:latin typeface="+mn-lt"/>
              </a:rPr>
              <a:t>1/2</a:t>
            </a:r>
            <a:r>
              <a:rPr lang="en-US" sz="1400" dirty="0">
                <a:latin typeface="+mn-lt"/>
              </a:rPr>
              <a:t> = 1.28 × 10</a:t>
            </a:r>
            <a:r>
              <a:rPr lang="en-US" sz="1400" baseline="30000" dirty="0">
                <a:latin typeface="+mn-lt"/>
              </a:rPr>
              <a:t>9</a:t>
            </a:r>
            <a:r>
              <a:rPr lang="en-US" sz="1400" dirty="0">
                <a:latin typeface="+mn-lt"/>
              </a:rPr>
              <a:t> yr. It undergoes radioactive decay in three ways: 98.2% is by electron capture, 1.35% is by beta emission, and 0.49% is by positron emission. </a:t>
            </a:r>
            <a:r>
              <a:rPr lang="en-US" sz="1400" b="1" dirty="0">
                <a:latin typeface="+mn-lt"/>
              </a:rPr>
              <a:t>(a) </a:t>
            </a:r>
            <a:r>
              <a:rPr lang="en-US" sz="1400" dirty="0">
                <a:latin typeface="+mn-lt"/>
              </a:rPr>
              <a:t>Why should we expect </a:t>
            </a:r>
            <a:r>
              <a:rPr lang="en-US" sz="1400" baseline="30000" dirty="0">
                <a:latin typeface="+mn-lt"/>
              </a:rPr>
              <a:t>40</a:t>
            </a:r>
            <a:r>
              <a:rPr lang="en-US" sz="1400" dirty="0">
                <a:latin typeface="+mn-lt"/>
              </a:rPr>
              <a:t>K to be radioactive? </a:t>
            </a:r>
            <a:r>
              <a:rPr lang="en-US" sz="1400" b="1" dirty="0">
                <a:latin typeface="+mn-lt"/>
              </a:rPr>
              <a:t>(b) </a:t>
            </a:r>
            <a:r>
              <a:rPr lang="en-US" sz="1400" dirty="0">
                <a:latin typeface="+mn-lt"/>
              </a:rPr>
              <a:t>Write the nuclear equations for the three modes by which </a:t>
            </a:r>
            <a:r>
              <a:rPr lang="en-US" sz="1400" baseline="30000" dirty="0">
                <a:latin typeface="+mn-lt"/>
              </a:rPr>
              <a:t>40</a:t>
            </a:r>
            <a:r>
              <a:rPr lang="en-US" sz="1400" dirty="0">
                <a:latin typeface="+mn-lt"/>
              </a:rPr>
              <a:t>K decays. </a:t>
            </a:r>
            <a:r>
              <a:rPr lang="en-US" sz="1400" b="1" dirty="0">
                <a:latin typeface="+mn-lt"/>
              </a:rPr>
              <a:t>(c) </a:t>
            </a:r>
            <a:r>
              <a:rPr lang="en-US" sz="1400" dirty="0">
                <a:latin typeface="+mn-lt"/>
              </a:rPr>
              <a:t>How many </a:t>
            </a:r>
            <a:r>
              <a:rPr lang="en-US" sz="1400" baseline="30000" dirty="0">
                <a:latin typeface="+mn-lt"/>
              </a:rPr>
              <a:t>40</a:t>
            </a:r>
            <a:r>
              <a:rPr lang="en-US" sz="1400" dirty="0">
                <a:latin typeface="+mn-lt"/>
              </a:rPr>
              <a:t>K</a:t>
            </a:r>
            <a:r>
              <a:rPr lang="en-US" sz="1400" baseline="30000" dirty="0">
                <a:latin typeface="+mn-lt"/>
              </a:rPr>
              <a:t>+</a:t>
            </a:r>
            <a:r>
              <a:rPr lang="en-US" sz="1400" dirty="0">
                <a:latin typeface="+mn-lt"/>
              </a:rPr>
              <a:t> ions are present in 1.00 g of </a:t>
            </a:r>
            <a:r>
              <a:rPr lang="en-US" sz="1400" dirty="0" err="1">
                <a:latin typeface="+mn-lt"/>
              </a:rPr>
              <a:t>KCl</a:t>
            </a:r>
            <a:r>
              <a:rPr lang="en-US" sz="1400" dirty="0">
                <a:latin typeface="+mn-lt"/>
              </a:rPr>
              <a:t>? </a:t>
            </a:r>
            <a:r>
              <a:rPr lang="en-US" sz="1400" b="1" dirty="0">
                <a:latin typeface="+mn-lt"/>
              </a:rPr>
              <a:t>(d) </a:t>
            </a:r>
            <a:r>
              <a:rPr lang="en-US" sz="1400" dirty="0">
                <a:latin typeface="+mn-lt"/>
              </a:rPr>
              <a:t>How long does it take for 1.00% of the </a:t>
            </a:r>
            <a:r>
              <a:rPr lang="en-US" sz="1400" baseline="30000" dirty="0">
                <a:latin typeface="+mn-lt"/>
              </a:rPr>
              <a:t>40</a:t>
            </a:r>
            <a:r>
              <a:rPr lang="en-US" sz="1400" dirty="0">
                <a:latin typeface="+mn-lt"/>
              </a:rPr>
              <a:t>K in a sample to undergo radioactive decay?</a:t>
            </a:r>
            <a:endParaRPr lang="en-US" sz="1400" dirty="0">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1536" b="39940"/>
          <a:stretch/>
        </p:blipFill>
        <p:spPr>
          <a:xfrm>
            <a:off x="5926443" y="3739297"/>
            <a:ext cx="1646664" cy="240506"/>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83353"/>
          <a:stretch/>
        </p:blipFill>
        <p:spPr>
          <a:xfrm>
            <a:off x="5926443" y="3324777"/>
            <a:ext cx="1646664" cy="216143"/>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83423"/>
          <a:stretch/>
        </p:blipFill>
        <p:spPr>
          <a:xfrm>
            <a:off x="5926443" y="4162422"/>
            <a:ext cx="1646664" cy="2152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624" y="3763538"/>
            <a:ext cx="233543" cy="19202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4194" y="4180865"/>
            <a:ext cx="233543" cy="192024"/>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50000"/>
          <a:stretch/>
        </p:blipFill>
        <p:spPr>
          <a:xfrm>
            <a:off x="1656523" y="4976907"/>
            <a:ext cx="5916584" cy="478962"/>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t="50000" r="17932" b="-2715"/>
          <a:stretch/>
        </p:blipFill>
        <p:spPr>
          <a:xfrm>
            <a:off x="3504193" y="5569452"/>
            <a:ext cx="4737129" cy="492649"/>
          </a:xfrm>
          <a:prstGeom prst="rect">
            <a:avLst/>
          </a:prstGeom>
        </p:spPr>
      </p:pic>
    </p:spTree>
    <p:extLst>
      <p:ext uri="{BB962C8B-B14F-4D97-AF65-F5344CB8AC3E}">
        <p14:creationId xmlns:p14="http://schemas.microsoft.com/office/powerpoint/2010/main" val="27327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385812"/>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681288" indent="-2681288" eaLnBrk="0" hangingPunct="0">
              <a:spcBef>
                <a:spcPct val="50000"/>
              </a:spcBef>
            </a:pPr>
            <a:r>
              <a:rPr lang="en-US" altLang="en-US" b="1" dirty="0">
                <a:solidFill>
                  <a:srgbClr val="3366FF"/>
                </a:solidFill>
                <a:latin typeface="Arial" charset="0"/>
              </a:rPr>
              <a:t>Sample Integrative Exercise</a:t>
            </a:r>
            <a:r>
              <a:rPr lang="en-US" altLang="en-US" b="1" dirty="0">
                <a:solidFill>
                  <a:srgbClr val="4C4BE5"/>
                </a:solidFill>
                <a:latin typeface="Arial" charset="0"/>
              </a:rPr>
              <a:t> </a:t>
            </a:r>
            <a:r>
              <a:rPr lang="en-US" altLang="en-US" b="1" dirty="0">
                <a:latin typeface="Arial" charset="0"/>
              </a:rPr>
              <a:t>Putting Concepts Together</a:t>
            </a:r>
          </a:p>
        </p:txBody>
      </p:sp>
      <p:sp>
        <p:nvSpPr>
          <p:cNvPr id="7171" name="Line 19"/>
          <p:cNvSpPr>
            <a:spLocks noChangeShapeType="1"/>
          </p:cNvSpPr>
          <p:nvPr/>
        </p:nvSpPr>
        <p:spPr bwMode="auto">
          <a:xfrm>
            <a:off x="396875" y="1179562"/>
            <a:ext cx="8326970" cy="1890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a:off x="304799" y="304798"/>
            <a:ext cx="17359" cy="5374715"/>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312793" y="5679513"/>
            <a:ext cx="442857"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199676"/>
            <a:ext cx="8590450" cy="1857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(d)	</a:t>
            </a:r>
            <a:r>
              <a:rPr lang="en-US" sz="1400" dirty="0">
                <a:latin typeface="+mn-lt"/>
              </a:rPr>
              <a:t>The decay constant (the rate constant) for the radioactive decay can be calculated from the half-life, using Equation 21.19:</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The rate equation, Equation 21.20, then allows us to calculate the time required:</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That is, it would take 18.6 million years for just 1.00% of the </a:t>
            </a:r>
            <a:r>
              <a:rPr lang="en-US" sz="1400" baseline="30000" dirty="0">
                <a:latin typeface="+mn-lt"/>
              </a:rPr>
              <a:t>40</a:t>
            </a:r>
            <a:r>
              <a:rPr lang="en-US" sz="1400" dirty="0">
                <a:latin typeface="+mn-lt"/>
              </a:rPr>
              <a:t>K in a sample to decay.</a:t>
            </a:r>
          </a:p>
        </p:txBody>
      </p:sp>
      <p:sp>
        <p:nvSpPr>
          <p:cNvPr id="13" name="Text Box 84"/>
          <p:cNvSpPr txBox="1">
            <a:spLocks noChangeArrowheads="1"/>
          </p:cNvSpPr>
          <p:nvPr/>
        </p:nvSpPr>
        <p:spPr bwMode="auto">
          <a:xfrm>
            <a:off x="320675" y="753014"/>
            <a:ext cx="8482468" cy="4499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851"/>
          <a:stretch/>
        </p:blipFill>
        <p:spPr>
          <a:xfrm>
            <a:off x="2579160" y="1781333"/>
            <a:ext cx="3962400" cy="45744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6950"/>
          <a:stretch/>
        </p:blipFill>
        <p:spPr>
          <a:xfrm>
            <a:off x="2569979" y="3002672"/>
            <a:ext cx="3938954" cy="1937094"/>
          </a:xfrm>
          <a:prstGeom prst="rect">
            <a:avLst/>
          </a:prstGeom>
        </p:spPr>
      </p:pic>
    </p:spTree>
    <p:extLst>
      <p:ext uri="{BB962C8B-B14F-4D97-AF65-F5344CB8AC3E}">
        <p14:creationId xmlns:p14="http://schemas.microsoft.com/office/powerpoint/2010/main" val="16946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8" end="1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6895"/>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67779"/>
            <a:ext cx="8723313" cy="2524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Again, from the periodic table, the element with </a:t>
            </a:r>
            <a:r>
              <a:rPr lang="en-US" sz="1400" i="1" dirty="0">
                <a:latin typeface="+mn-lt"/>
              </a:rPr>
              <a:t>Z</a:t>
            </a:r>
            <a:r>
              <a:rPr lang="en-US" sz="1400" dirty="0">
                <a:latin typeface="+mn-lt"/>
              </a:rPr>
              <a:t> = 86 is radon (</a:t>
            </a:r>
            <a:r>
              <a:rPr lang="en-US" sz="1400" dirty="0" err="1">
                <a:latin typeface="+mn-lt"/>
              </a:rPr>
              <a:t>Rn</a:t>
            </a:r>
            <a:r>
              <a:rPr lang="en-US" sz="1400" dirty="0">
                <a:latin typeface="+mn-lt"/>
              </a:rPr>
              <a:t>). The product, therefore, is           , and the nuclear equation is</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eaLnBrk="0" hangingPunct="0">
              <a:defRPr/>
            </a:pPr>
            <a:r>
              <a:rPr lang="en-US" sz="1600" b="1" dirty="0">
                <a:solidFill>
                  <a:srgbClr val="3366FF"/>
                </a:solidFill>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What product forms when plutonium-238 undergoes alpha emission?</a:t>
            </a:r>
          </a:p>
          <a:p>
            <a:pPr marL="0" indent="0" eaLnBrk="0" hangingPunct="0">
              <a:defRPr/>
            </a:pPr>
            <a:r>
              <a:rPr lang="en-US" sz="1400" b="1" dirty="0">
                <a:latin typeface="+mn-lt"/>
              </a:rPr>
              <a:t>(a) </a:t>
            </a:r>
            <a:r>
              <a:rPr lang="en-US" sz="1400" dirty="0">
                <a:latin typeface="+mn-lt"/>
              </a:rPr>
              <a:t>Plutonium-234 </a:t>
            </a:r>
            <a:r>
              <a:rPr lang="en-US" sz="1400" b="1" dirty="0">
                <a:latin typeface="+mn-lt"/>
              </a:rPr>
              <a:t>(b) </a:t>
            </a:r>
            <a:r>
              <a:rPr lang="en-US" sz="1400" dirty="0">
                <a:latin typeface="+mn-lt"/>
              </a:rPr>
              <a:t>Uranium-234 </a:t>
            </a:r>
            <a:r>
              <a:rPr lang="en-US" sz="1400" b="1" dirty="0">
                <a:latin typeface="+mn-lt"/>
              </a:rPr>
              <a:t>(c) </a:t>
            </a:r>
            <a:r>
              <a:rPr lang="en-US" sz="1400" dirty="0">
                <a:latin typeface="+mn-lt"/>
              </a:rPr>
              <a:t>Uranium-238 </a:t>
            </a:r>
            <a:r>
              <a:rPr lang="en-US" sz="1400" b="1" dirty="0">
                <a:latin typeface="+mn-lt"/>
              </a:rPr>
              <a:t>(d)</a:t>
            </a:r>
            <a:r>
              <a:rPr lang="en-US" sz="1400" dirty="0">
                <a:latin typeface="+mn-lt"/>
              </a:rPr>
              <a:t> Thorium-236 </a:t>
            </a:r>
            <a:r>
              <a:rPr lang="en-US" sz="1400" b="1" dirty="0">
                <a:latin typeface="+mn-lt"/>
              </a:rPr>
              <a:t>(e) </a:t>
            </a:r>
            <a:r>
              <a:rPr lang="en-US" sz="1400" dirty="0">
                <a:latin typeface="+mn-lt"/>
              </a:rPr>
              <a:t>Neptunium-237</a:t>
            </a:r>
          </a:p>
          <a:p>
            <a:pPr marL="0" indent="0" eaLnBrk="0" hangingPunct="0">
              <a:defRPr/>
            </a:pPr>
            <a:endParaRPr 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Which element undergoes alpha emission to form lead-208?</a:t>
            </a:r>
          </a:p>
        </p:txBody>
      </p:sp>
      <p:sp>
        <p:nvSpPr>
          <p:cNvPr id="2053" name="Line 81"/>
          <p:cNvSpPr>
            <a:spLocks noChangeShapeType="1"/>
          </p:cNvSpPr>
          <p:nvPr/>
        </p:nvSpPr>
        <p:spPr bwMode="auto">
          <a:xfrm>
            <a:off x="304800" y="304800"/>
            <a:ext cx="13915" cy="3828987"/>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440739" cy="2190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83464" indent="-283464"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21.1</a:t>
            </a:r>
            <a:r>
              <a:rPr lang="en-US" altLang="en-US" b="1" dirty="0">
                <a:solidFill>
                  <a:srgbClr val="4C4BE5"/>
                </a:solidFill>
                <a:latin typeface="Arial" charset="0"/>
              </a:rPr>
              <a:t> </a:t>
            </a:r>
            <a:r>
              <a:rPr lang="en-US" altLang="en-US" b="1" dirty="0">
                <a:latin typeface="Arial" charset="0"/>
              </a:rPr>
              <a:t>Predicting the Product of a Nuclear Reaction</a:t>
            </a:r>
          </a:p>
        </p:txBody>
      </p:sp>
      <p:sp>
        <p:nvSpPr>
          <p:cNvPr id="2057" name="Line 89"/>
          <p:cNvSpPr>
            <a:spLocks noChangeShapeType="1"/>
          </p:cNvSpPr>
          <p:nvPr/>
        </p:nvSpPr>
        <p:spPr bwMode="auto">
          <a:xfrm>
            <a:off x="309563" y="4133787"/>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429" y="1228602"/>
            <a:ext cx="420377" cy="1920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612" y="1697893"/>
            <a:ext cx="2707827" cy="283464"/>
          </a:xfrm>
          <a:prstGeom prst="rect">
            <a:avLst/>
          </a:prstGeom>
        </p:spPr>
      </p:pic>
    </p:spTree>
    <p:extLst>
      <p:ext uri="{BB962C8B-B14F-4D97-AF65-F5344CB8AC3E}">
        <p14:creationId xmlns:p14="http://schemas.microsoft.com/office/powerpoint/2010/main" val="20545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380490"/>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391375"/>
            <a:ext cx="8366125" cy="3028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600" b="1" dirty="0">
                <a:solidFill>
                  <a:srgbClr val="3366FF"/>
                </a:solidFill>
                <a:latin typeface="Arial" pitchFamily="34" charset="0"/>
                <a:cs typeface="Arial" pitchFamily="34" charset="0"/>
              </a:rPr>
              <a:t>Solution</a:t>
            </a:r>
          </a:p>
          <a:p>
            <a:pPr marL="0" indent="0" eaLnBrk="0" hangingPunct="0">
              <a:defRPr/>
            </a:pPr>
            <a:endParaRPr lang="en-US" altLang="en-US" sz="1000" dirty="0">
              <a:latin typeface="+mn-lt"/>
            </a:endParaRPr>
          </a:p>
          <a:p>
            <a:pPr marL="0" indent="0" eaLnBrk="0" hangingPunct="0">
              <a:defRPr/>
            </a:pPr>
            <a:r>
              <a:rPr lang="en-US" altLang="en-US" sz="1400" b="1" dirty="0">
                <a:latin typeface="+mn-lt"/>
              </a:rPr>
              <a:t>Analyze</a:t>
            </a:r>
            <a:r>
              <a:rPr lang="en-US" altLang="en-US" sz="1400" dirty="0">
                <a:latin typeface="+mn-lt"/>
              </a:rPr>
              <a:t> We must write balanced nuclear equations in which the masses and charges of reactants and products </a:t>
            </a:r>
            <a:br>
              <a:rPr lang="en-US" altLang="en-US" sz="1400" dirty="0">
                <a:latin typeface="+mn-lt"/>
              </a:rPr>
            </a:br>
            <a:r>
              <a:rPr lang="en-US" altLang="en-US" sz="1400" dirty="0">
                <a:latin typeface="+mn-lt"/>
              </a:rPr>
              <a:t>are equal.</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Plan</a:t>
            </a:r>
            <a:r>
              <a:rPr lang="en-US" altLang="en-US" sz="1400" dirty="0">
                <a:latin typeface="+mn-lt"/>
              </a:rPr>
              <a:t> We can begin by writing the complete chemical symbols for the nuclei and decay particles that are given in the problem.</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Solve</a:t>
            </a:r>
          </a:p>
          <a:p>
            <a:pPr marL="283464" indent="-283464" eaLnBrk="0" hangingPunct="0">
              <a:defRPr/>
            </a:pPr>
            <a:r>
              <a:rPr lang="en-US" altLang="en-US" sz="1400" b="1" dirty="0">
                <a:latin typeface="+mn-lt"/>
              </a:rPr>
              <a:t>(a)</a:t>
            </a:r>
            <a:r>
              <a:rPr lang="en-US" altLang="en-US" sz="1400" dirty="0">
                <a:latin typeface="+mn-lt"/>
              </a:rPr>
              <a:t>	The information given in the question can be summarized as</a:t>
            </a:r>
          </a:p>
          <a:p>
            <a:pPr marL="283464" indent="-283464" eaLnBrk="0" hangingPunct="0">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r>
              <a:rPr lang="en-US" altLang="en-US" sz="1400" dirty="0">
                <a:latin typeface="+mn-lt"/>
              </a:rPr>
              <a:t>	The mass numbers must have the same sum on both sides of the equation:</a:t>
            </a:r>
          </a:p>
          <a:p>
            <a:pPr marL="283464" indent="-283464" eaLnBrk="0" hangingPunct="0">
              <a:defRPr/>
            </a:pPr>
            <a:endParaRPr lang="en-US" altLang="en-US" sz="1400" dirty="0">
              <a:latin typeface="+mn-lt"/>
            </a:endParaRPr>
          </a:p>
          <a:p>
            <a:pPr marL="283464" indent="-283464" algn="ctr" eaLnBrk="0" hangingPunct="0">
              <a:defRPr/>
            </a:pPr>
            <a:r>
              <a:rPr lang="en-US" altLang="en-US" sz="1400" dirty="0">
                <a:latin typeface="+mn-lt"/>
              </a:rPr>
              <a:t>201 + 0 =</a:t>
            </a:r>
            <a:r>
              <a:rPr lang="en-US" altLang="en-US" sz="1400" i="1" dirty="0">
                <a:latin typeface="+mn-lt"/>
              </a:rPr>
              <a:t> A</a:t>
            </a:r>
          </a:p>
          <a:p>
            <a:pPr marL="283464" indent="-283464" eaLnBrk="0" hangingPunct="0">
              <a:defRPr/>
            </a:pPr>
            <a:endParaRPr lang="en-US" altLang="en-US" sz="1400" i="1" dirty="0">
              <a:latin typeface="+mn-lt"/>
            </a:endParaRPr>
          </a:p>
          <a:p>
            <a:pPr marL="283464" lvl="0" indent="-283464" eaLnBrk="0" hangingPunct="0">
              <a:tabLst/>
              <a:defRPr/>
            </a:pPr>
            <a:r>
              <a:rPr lang="en-US" altLang="en-US" sz="1400" dirty="0">
                <a:solidFill>
                  <a:srgbClr val="000000"/>
                </a:solidFill>
                <a:latin typeface="Times New Roman"/>
                <a:ea typeface="ＭＳ Ｐゴシック" pitchFamily="34" charset="-128"/>
              </a:rPr>
              <a:t>	Thus, the product nucleus must have a mass number of 201. Similarly, balancing the atomic numbers gives</a:t>
            </a:r>
          </a:p>
          <a:p>
            <a:pPr marL="283464" lvl="0" indent="-283464" eaLnBrk="0" hangingPunct="0">
              <a:tabLst/>
              <a:defRPr/>
            </a:pPr>
            <a:endParaRPr lang="en-US" altLang="en-US" sz="1400" dirty="0">
              <a:solidFill>
                <a:srgbClr val="000000"/>
              </a:solidFill>
              <a:latin typeface="Times New Roman"/>
              <a:ea typeface="ＭＳ Ｐゴシック" pitchFamily="34" charset="-128"/>
            </a:endParaRPr>
          </a:p>
          <a:p>
            <a:pPr marL="283464" lvl="0" indent="-283464" algn="ctr" eaLnBrk="0" hangingPunct="0">
              <a:tabLst/>
              <a:defRPr/>
            </a:pPr>
            <a:r>
              <a:rPr lang="en-US" altLang="en-US" sz="1400" dirty="0">
                <a:solidFill>
                  <a:srgbClr val="000000"/>
                </a:solidFill>
                <a:latin typeface="Times New Roman"/>
                <a:ea typeface="ＭＳ Ｐゴシック" pitchFamily="34" charset="-128"/>
              </a:rPr>
              <a:t>80 – 1 = </a:t>
            </a:r>
            <a:r>
              <a:rPr lang="en-US" altLang="en-US" sz="1400" i="1" dirty="0">
                <a:solidFill>
                  <a:srgbClr val="000000"/>
                </a:solidFill>
                <a:latin typeface="Times New Roman"/>
                <a:ea typeface="ＭＳ Ｐゴシック" pitchFamily="34" charset="-128"/>
              </a:rPr>
              <a:t>Z</a:t>
            </a:r>
          </a:p>
        </p:txBody>
      </p:sp>
      <p:sp>
        <p:nvSpPr>
          <p:cNvPr id="2053" name="Line 81"/>
          <p:cNvSpPr>
            <a:spLocks noChangeShapeType="1"/>
          </p:cNvSpPr>
          <p:nvPr/>
        </p:nvSpPr>
        <p:spPr bwMode="auto">
          <a:xfrm>
            <a:off x="304799" y="304800"/>
            <a:ext cx="14043" cy="5629597"/>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440739" cy="515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Write nuclear equations for </a:t>
            </a:r>
            <a:r>
              <a:rPr lang="en-US" sz="1400" b="1" dirty="0">
                <a:latin typeface="+mn-lt"/>
              </a:rPr>
              <a:t>(a) </a:t>
            </a:r>
            <a:r>
              <a:rPr lang="en-US" sz="1400" dirty="0">
                <a:latin typeface="+mn-lt"/>
              </a:rPr>
              <a:t>mercury-201 undergoing electron capture; </a:t>
            </a:r>
            <a:r>
              <a:rPr lang="en-US" sz="1400" b="1" dirty="0">
                <a:latin typeface="+mn-lt"/>
              </a:rPr>
              <a:t>(b) </a:t>
            </a:r>
            <a:r>
              <a:rPr lang="en-US" sz="1400" dirty="0">
                <a:latin typeface="+mn-lt"/>
              </a:rPr>
              <a:t>thorium-231 decaying to protactinium-231.</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21.2</a:t>
            </a:r>
            <a:r>
              <a:rPr lang="en-US" altLang="en-US" b="1" dirty="0">
                <a:solidFill>
                  <a:srgbClr val="4C4BE5"/>
                </a:solidFill>
                <a:latin typeface="Arial" charset="0"/>
              </a:rPr>
              <a:t> </a:t>
            </a:r>
            <a:r>
              <a:rPr lang="en-US" altLang="en-US" b="1" dirty="0">
                <a:latin typeface="Arial" charset="0"/>
              </a:rPr>
              <a:t>Writing Nuclear Equations</a:t>
            </a:r>
          </a:p>
        </p:txBody>
      </p:sp>
      <p:sp>
        <p:nvSpPr>
          <p:cNvPr id="2057" name="Line 89"/>
          <p:cNvSpPr>
            <a:spLocks noChangeShapeType="1"/>
          </p:cNvSpPr>
          <p:nvPr/>
        </p:nvSpPr>
        <p:spPr bwMode="auto">
          <a:xfrm>
            <a:off x="309563" y="5934397"/>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178" y="3708889"/>
            <a:ext cx="2229729" cy="274320"/>
          </a:xfrm>
          <a:prstGeom prst="rect">
            <a:avLst/>
          </a:prstGeom>
        </p:spPr>
      </p:pic>
    </p:spTree>
    <p:extLst>
      <p:ext uri="{BB962C8B-B14F-4D97-AF65-F5344CB8AC3E}">
        <p14:creationId xmlns:p14="http://schemas.microsoft.com/office/powerpoint/2010/main" val="13760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46030"/>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56915"/>
            <a:ext cx="8366125" cy="3028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lvl="0" indent="-283464" eaLnBrk="0" hangingPunct="0">
              <a:tabLst/>
              <a:defRPr/>
            </a:pPr>
            <a:r>
              <a:rPr lang="en-US" altLang="en-US" sz="1400" b="1" dirty="0">
                <a:latin typeface="+mn-lt"/>
              </a:rPr>
              <a:t>  </a:t>
            </a:r>
            <a:r>
              <a:rPr lang="en-US" altLang="en-US" sz="1400" dirty="0">
                <a:solidFill>
                  <a:srgbClr val="000000"/>
                </a:solidFill>
                <a:latin typeface="Times New Roman"/>
                <a:ea typeface="ＭＳ Ｐゴシック" pitchFamily="34" charset="-128"/>
              </a:rPr>
              <a:t>	Thus, the atomic number of the product nucleus must be 79, which identifies it as gold (Au):</a:t>
            </a:r>
          </a:p>
          <a:p>
            <a:pPr marL="283464" lvl="0" indent="-283464" eaLnBrk="0" hangingPunct="0">
              <a:tabLst/>
              <a:defRPr/>
            </a:pPr>
            <a:endParaRPr lang="en-US" altLang="en-US" sz="1400" dirty="0">
              <a:solidFill>
                <a:srgbClr val="000000"/>
              </a:solidFill>
              <a:latin typeface="Times New Roman"/>
              <a:ea typeface="ＭＳ Ｐゴシック" pitchFamily="34" charset="-128"/>
            </a:endParaRPr>
          </a:p>
          <a:p>
            <a:pPr marL="283464" lvl="0" indent="-283464" eaLnBrk="0" hangingPunct="0">
              <a:tabLst/>
              <a:defRPr/>
            </a:pPr>
            <a:endParaRPr lang="en-US" altLang="en-US" sz="1400" dirty="0">
              <a:solidFill>
                <a:srgbClr val="000000"/>
              </a:solidFill>
              <a:latin typeface="Times New Roman"/>
              <a:ea typeface="ＭＳ Ｐゴシック" pitchFamily="34" charset="-128"/>
            </a:endParaRPr>
          </a:p>
          <a:p>
            <a:pPr marL="283464" lvl="0" indent="-283464" eaLnBrk="0" hangingPunct="0">
              <a:tabLst/>
              <a:defRPr/>
            </a:pPr>
            <a:endParaRPr lang="en-US" altLang="en-US" sz="1400" dirty="0">
              <a:solidFill>
                <a:srgbClr val="000000"/>
              </a:solidFill>
              <a:latin typeface="Times New Roman"/>
              <a:ea typeface="ＭＳ Ｐゴシック" pitchFamily="34" charset="-128"/>
            </a:endParaRPr>
          </a:p>
          <a:p>
            <a:pPr marL="283464" lvl="0" indent="-283464" eaLnBrk="0" hangingPunct="0">
              <a:tabLst/>
              <a:defRPr/>
            </a:pPr>
            <a:r>
              <a:rPr lang="en-US" altLang="en-US" sz="1400" b="1" dirty="0">
                <a:solidFill>
                  <a:srgbClr val="000000"/>
                </a:solidFill>
                <a:latin typeface="Times New Roman"/>
                <a:ea typeface="ＭＳ Ｐゴシック" pitchFamily="34" charset="-128"/>
              </a:rPr>
              <a:t>(b)	</a:t>
            </a:r>
            <a:r>
              <a:rPr lang="en-US" altLang="en-US" sz="1400" dirty="0">
                <a:solidFill>
                  <a:srgbClr val="000000"/>
                </a:solidFill>
                <a:latin typeface="Times New Roman"/>
                <a:ea typeface="ＭＳ Ｐゴシック" pitchFamily="34" charset="-128"/>
              </a:rPr>
              <a:t>In this case, we must determine what type of particle is emitted in the course of the radioactive decay:</a:t>
            </a:r>
          </a:p>
          <a:p>
            <a:pPr marL="283464" lvl="0" indent="-283464" eaLnBrk="0" hangingPunct="0">
              <a:tabLst/>
              <a:defRPr/>
            </a:pPr>
            <a:endParaRPr lang="en-US" altLang="en-US" sz="1400" dirty="0">
              <a:solidFill>
                <a:srgbClr val="000000"/>
              </a:solidFill>
              <a:latin typeface="Times New Roman"/>
              <a:ea typeface="ＭＳ Ｐゴシック" pitchFamily="34" charset="-128"/>
            </a:endParaRPr>
          </a:p>
          <a:p>
            <a:pPr marL="283464" lvl="0" indent="-283464" eaLnBrk="0" hangingPunct="0">
              <a:tabLst/>
              <a:defRPr/>
            </a:pPr>
            <a:endParaRPr lang="en-US" altLang="en-US" sz="1400" dirty="0">
              <a:solidFill>
                <a:srgbClr val="000000"/>
              </a:solidFill>
              <a:latin typeface="Times New Roman"/>
              <a:ea typeface="ＭＳ Ｐゴシック" pitchFamily="34" charset="-128"/>
            </a:endParaRPr>
          </a:p>
          <a:p>
            <a:pPr marL="283464" lvl="0" indent="-283464" eaLnBrk="0" hangingPunct="0">
              <a:tabLst/>
              <a:defRPr/>
            </a:pPr>
            <a:endParaRPr lang="en-US" altLang="en-US" sz="1400" dirty="0">
              <a:solidFill>
                <a:srgbClr val="000000"/>
              </a:solidFill>
              <a:latin typeface="Times New Roman"/>
              <a:ea typeface="ＭＳ Ｐゴシック" pitchFamily="34" charset="-128"/>
            </a:endParaRPr>
          </a:p>
          <a:p>
            <a:pPr marL="283464" lvl="0" indent="-283464" eaLnBrk="0" hangingPunct="0">
              <a:tabLst/>
              <a:defRPr/>
            </a:pPr>
            <a:r>
              <a:rPr lang="en-US" altLang="en-US" sz="1400" dirty="0">
                <a:solidFill>
                  <a:srgbClr val="000000"/>
                </a:solidFill>
                <a:latin typeface="Times New Roman"/>
                <a:ea typeface="ＭＳ Ｐゴシック" pitchFamily="34" charset="-128"/>
              </a:rPr>
              <a:t>	From 231 = 231 + </a:t>
            </a:r>
            <a:r>
              <a:rPr lang="en-US" altLang="en-US" sz="1400" i="1" dirty="0">
                <a:solidFill>
                  <a:srgbClr val="000000"/>
                </a:solidFill>
                <a:latin typeface="Times New Roman"/>
                <a:ea typeface="ＭＳ Ｐゴシック" pitchFamily="34" charset="-128"/>
              </a:rPr>
              <a:t>A</a:t>
            </a:r>
            <a:r>
              <a:rPr lang="en-US" altLang="en-US" sz="1400" dirty="0">
                <a:solidFill>
                  <a:srgbClr val="000000"/>
                </a:solidFill>
                <a:latin typeface="Times New Roman"/>
                <a:ea typeface="ＭＳ Ｐゴシック" pitchFamily="34" charset="-128"/>
              </a:rPr>
              <a:t> and 90 = 91 + </a:t>
            </a:r>
            <a:r>
              <a:rPr lang="en-US" altLang="en-US" sz="1400" i="1" dirty="0">
                <a:solidFill>
                  <a:srgbClr val="000000"/>
                </a:solidFill>
                <a:latin typeface="Times New Roman"/>
                <a:ea typeface="ＭＳ Ｐゴシック" pitchFamily="34" charset="-128"/>
              </a:rPr>
              <a:t>Z</a:t>
            </a:r>
            <a:r>
              <a:rPr lang="en-US" altLang="en-US" sz="1400" dirty="0">
                <a:solidFill>
                  <a:srgbClr val="000000"/>
                </a:solidFill>
                <a:latin typeface="Times New Roman"/>
                <a:ea typeface="ＭＳ Ｐゴシック" pitchFamily="34" charset="-128"/>
              </a:rPr>
              <a:t>, we deduce </a:t>
            </a:r>
            <a:r>
              <a:rPr lang="en-US" altLang="en-US" sz="1400" i="1" dirty="0">
                <a:solidFill>
                  <a:srgbClr val="000000"/>
                </a:solidFill>
                <a:latin typeface="Times New Roman"/>
                <a:ea typeface="ＭＳ Ｐゴシック" pitchFamily="34" charset="-128"/>
              </a:rPr>
              <a:t>A</a:t>
            </a:r>
            <a:r>
              <a:rPr lang="en-US" altLang="en-US" sz="1400" dirty="0">
                <a:solidFill>
                  <a:srgbClr val="000000"/>
                </a:solidFill>
                <a:latin typeface="Times New Roman"/>
                <a:ea typeface="ＭＳ Ｐゴシック" pitchFamily="34" charset="-128"/>
              </a:rPr>
              <a:t> = 0 and </a:t>
            </a:r>
            <a:r>
              <a:rPr lang="en-US" altLang="en-US" sz="1400" i="1" dirty="0">
                <a:solidFill>
                  <a:srgbClr val="000000"/>
                </a:solidFill>
                <a:latin typeface="Times New Roman"/>
                <a:ea typeface="ＭＳ Ｐゴシック" pitchFamily="34" charset="-128"/>
              </a:rPr>
              <a:t>Z</a:t>
            </a:r>
            <a:r>
              <a:rPr lang="en-US" altLang="en-US" sz="1400" dirty="0">
                <a:solidFill>
                  <a:srgbClr val="000000"/>
                </a:solidFill>
                <a:latin typeface="Times New Roman"/>
                <a:ea typeface="ＭＳ Ｐゴシック" pitchFamily="34" charset="-128"/>
              </a:rPr>
              <a:t> = –1. According to Table 21.2, the particle with these characteristics is the beta particle (electron). We therefore write</a:t>
            </a:r>
          </a:p>
          <a:p>
            <a:pPr marL="0" lvl="0" indent="0" eaLnBrk="0" hangingPunct="0">
              <a:tabLst/>
              <a:defRPr/>
            </a:pPr>
            <a:endParaRPr lang="en-US" altLang="en-US" sz="1400" dirty="0">
              <a:solidFill>
                <a:srgbClr val="000000"/>
              </a:solidFill>
              <a:latin typeface="Times New Roman"/>
              <a:ea typeface="ＭＳ Ｐゴシック" pitchFamily="34" charset="-128"/>
            </a:endParaRPr>
          </a:p>
          <a:p>
            <a:pPr marL="0" lvl="0" indent="0" eaLnBrk="0" hangingPunct="0">
              <a:tabLst/>
              <a:defRPr/>
            </a:pPr>
            <a:endParaRPr lang="en-US" altLang="en-US" sz="1400" dirty="0">
              <a:solidFill>
                <a:srgbClr val="000000"/>
              </a:solidFill>
              <a:latin typeface="Times New Roman"/>
              <a:ea typeface="ＭＳ Ｐゴシック" pitchFamily="34" charset="-128"/>
            </a:endParaRPr>
          </a:p>
          <a:p>
            <a:pPr marL="0" lvl="0" indent="0" eaLnBrk="0" hangingPunct="0">
              <a:tabLst/>
              <a:defRPr/>
            </a:pPr>
            <a:endParaRPr lang="en-US" altLang="en-US" sz="1400" dirty="0">
              <a:solidFill>
                <a:srgbClr val="000000"/>
              </a:solidFill>
              <a:latin typeface="Times New Roman"/>
              <a:ea typeface="ＭＳ Ｐゴシック" pitchFamily="34" charset="-128"/>
            </a:endParaRPr>
          </a:p>
        </p:txBody>
      </p:sp>
      <p:sp>
        <p:nvSpPr>
          <p:cNvPr id="2053" name="Line 81"/>
          <p:cNvSpPr>
            <a:spLocks noChangeShapeType="1"/>
          </p:cNvSpPr>
          <p:nvPr/>
        </p:nvSpPr>
        <p:spPr bwMode="auto">
          <a:xfrm>
            <a:off x="304800" y="304799"/>
            <a:ext cx="0" cy="5696350"/>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2"/>
            <a:ext cx="8440739" cy="257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21.2</a:t>
            </a:r>
            <a:r>
              <a:rPr lang="en-US" altLang="en-US" b="1" dirty="0">
                <a:solidFill>
                  <a:srgbClr val="4C4BE5"/>
                </a:solidFill>
                <a:latin typeface="Arial" charset="0"/>
              </a:rPr>
              <a:t> </a:t>
            </a:r>
            <a:r>
              <a:rPr lang="en-US" altLang="en-US" b="1" dirty="0">
                <a:latin typeface="Arial" charset="0"/>
              </a:rPr>
              <a:t>Writing Nuclear Equations</a:t>
            </a:r>
          </a:p>
        </p:txBody>
      </p:sp>
      <p:sp>
        <p:nvSpPr>
          <p:cNvPr id="2057" name="Line 89"/>
          <p:cNvSpPr>
            <a:spLocks noChangeShapeType="1"/>
          </p:cNvSpPr>
          <p:nvPr/>
        </p:nvSpPr>
        <p:spPr bwMode="auto">
          <a:xfrm>
            <a:off x="295275" y="5998628"/>
            <a:ext cx="460375" cy="2521"/>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637" y="1586651"/>
            <a:ext cx="2660200" cy="2834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673" y="2426751"/>
            <a:ext cx="2696739" cy="2834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56" y="3489526"/>
            <a:ext cx="5930361" cy="283464"/>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2459"/>
          <a:stretch/>
        </p:blipFill>
        <p:spPr>
          <a:xfrm>
            <a:off x="3401767" y="3927231"/>
            <a:ext cx="2322220" cy="2071397"/>
          </a:xfrm>
          <a:prstGeom prst="rect">
            <a:avLst/>
          </a:prstGeom>
        </p:spPr>
      </p:pic>
    </p:spTree>
    <p:extLst>
      <p:ext uri="{BB962C8B-B14F-4D97-AF65-F5344CB8AC3E}">
        <p14:creationId xmlns:p14="http://schemas.microsoft.com/office/powerpoint/2010/main" val="229834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46030"/>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56915"/>
            <a:ext cx="8366125" cy="3028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lvl="0" indent="0" eaLnBrk="0" hangingPunct="0">
              <a:tabLst/>
              <a:defRPr/>
            </a:pPr>
            <a:endParaRPr lang="en-US" altLang="en-US" sz="1000" dirty="0">
              <a:solidFill>
                <a:srgbClr val="000000"/>
              </a:solidFill>
              <a:latin typeface="Times New Roman"/>
              <a:ea typeface="ＭＳ Ｐゴシック" pitchFamily="34" charset="-128"/>
            </a:endParaRPr>
          </a:p>
          <a:p>
            <a:pPr marL="0" lvl="0" indent="0" eaLnBrk="0" hangingPunct="0">
              <a:tabLst/>
              <a:defRPr/>
            </a:pPr>
            <a:r>
              <a:rPr lang="en-US" altLang="en-US" sz="1400" dirty="0">
                <a:solidFill>
                  <a:srgbClr val="000000"/>
                </a:solidFill>
                <a:latin typeface="Times New Roman"/>
                <a:ea typeface="ＭＳ Ｐゴシック" pitchFamily="34" charset="-128"/>
              </a:rPr>
              <a:t>The radioactive decay of thorium-232 occurs in multiple steps, called a </a:t>
            </a:r>
            <a:r>
              <a:rPr lang="en-US" altLang="en-US" sz="1400" i="1" dirty="0">
                <a:solidFill>
                  <a:srgbClr val="000000"/>
                </a:solidFill>
                <a:latin typeface="Times New Roman"/>
                <a:ea typeface="ＭＳ Ｐゴシック" pitchFamily="34" charset="-128"/>
              </a:rPr>
              <a:t>radioactive decay chain</a:t>
            </a:r>
            <a:r>
              <a:rPr lang="en-US" altLang="en-US" sz="1400" dirty="0">
                <a:solidFill>
                  <a:srgbClr val="000000"/>
                </a:solidFill>
                <a:latin typeface="Times New Roman"/>
                <a:ea typeface="ＭＳ Ｐゴシック" pitchFamily="34" charset="-128"/>
              </a:rPr>
              <a:t>. The second product produced in this chain is actinium-228. Which of the following processes could lead to this product starting with thorium-232?</a:t>
            </a:r>
          </a:p>
          <a:p>
            <a:pPr marL="0" lvl="0" indent="0" eaLnBrk="0" hangingPunct="0">
              <a:tabLst/>
              <a:defRPr/>
            </a:pPr>
            <a:r>
              <a:rPr lang="en-US" altLang="en-US" sz="1400" b="1" dirty="0">
                <a:solidFill>
                  <a:srgbClr val="000000"/>
                </a:solidFill>
                <a:latin typeface="Times New Roman"/>
                <a:ea typeface="ＭＳ Ｐゴシック" pitchFamily="34" charset="-128"/>
              </a:rPr>
              <a:t>(a) </a:t>
            </a:r>
            <a:r>
              <a:rPr lang="en-US" altLang="en-US" sz="1400" dirty="0">
                <a:solidFill>
                  <a:srgbClr val="000000"/>
                </a:solidFill>
                <a:latin typeface="Times New Roman"/>
                <a:ea typeface="ＭＳ Ｐゴシック" pitchFamily="34" charset="-128"/>
              </a:rPr>
              <a:t>Alpha decay followed by beta emission</a:t>
            </a:r>
          </a:p>
          <a:p>
            <a:pPr marL="0" lvl="0" indent="0" eaLnBrk="0" hangingPunct="0">
              <a:tabLst/>
              <a:defRPr/>
            </a:pPr>
            <a:r>
              <a:rPr lang="en-US" altLang="en-US" sz="1400" b="1" dirty="0">
                <a:solidFill>
                  <a:srgbClr val="000000"/>
                </a:solidFill>
                <a:latin typeface="Times New Roman"/>
                <a:ea typeface="ＭＳ Ｐゴシック" pitchFamily="34" charset="-128"/>
              </a:rPr>
              <a:t>(b) </a:t>
            </a:r>
            <a:r>
              <a:rPr lang="en-US" altLang="en-US" sz="1400" dirty="0">
                <a:solidFill>
                  <a:srgbClr val="000000"/>
                </a:solidFill>
                <a:latin typeface="Times New Roman"/>
                <a:ea typeface="ＭＳ Ｐゴシック" pitchFamily="34" charset="-128"/>
              </a:rPr>
              <a:t>Beta emission followed by electron capture</a:t>
            </a:r>
          </a:p>
          <a:p>
            <a:pPr marL="0" lvl="0" indent="0" eaLnBrk="0" hangingPunct="0">
              <a:tabLst/>
              <a:defRPr/>
            </a:pPr>
            <a:r>
              <a:rPr lang="en-US" altLang="en-US" sz="1400" b="1" dirty="0">
                <a:solidFill>
                  <a:srgbClr val="000000"/>
                </a:solidFill>
                <a:latin typeface="Times New Roman"/>
                <a:ea typeface="ＭＳ Ｐゴシック" pitchFamily="34" charset="-128"/>
              </a:rPr>
              <a:t>(c) </a:t>
            </a:r>
            <a:r>
              <a:rPr lang="en-US" altLang="en-US" sz="1400" dirty="0">
                <a:solidFill>
                  <a:srgbClr val="000000"/>
                </a:solidFill>
                <a:latin typeface="Times New Roman"/>
                <a:ea typeface="ＭＳ Ｐゴシック" pitchFamily="34" charset="-128"/>
              </a:rPr>
              <a:t>Positron emission followed by alpha decay</a:t>
            </a:r>
          </a:p>
          <a:p>
            <a:pPr marL="0" lvl="0" indent="0" eaLnBrk="0" hangingPunct="0">
              <a:tabLst/>
              <a:defRPr/>
            </a:pPr>
            <a:r>
              <a:rPr lang="en-US" altLang="en-US" sz="1400" b="1" dirty="0">
                <a:solidFill>
                  <a:srgbClr val="000000"/>
                </a:solidFill>
                <a:latin typeface="Times New Roman"/>
                <a:ea typeface="ＭＳ Ｐゴシック" pitchFamily="34" charset="-128"/>
              </a:rPr>
              <a:t>(d) </a:t>
            </a:r>
            <a:r>
              <a:rPr lang="en-US" altLang="en-US" sz="1400" dirty="0">
                <a:solidFill>
                  <a:srgbClr val="000000"/>
                </a:solidFill>
                <a:latin typeface="Times New Roman"/>
                <a:ea typeface="ＭＳ Ｐゴシック" pitchFamily="34" charset="-128"/>
              </a:rPr>
              <a:t>Electron capture followed by positron emission</a:t>
            </a:r>
          </a:p>
          <a:p>
            <a:pPr marL="0" lvl="0" indent="0" eaLnBrk="0" hangingPunct="0">
              <a:tabLst/>
              <a:defRPr/>
            </a:pPr>
            <a:r>
              <a:rPr lang="en-US" altLang="en-US" sz="1400" b="1" dirty="0">
                <a:solidFill>
                  <a:srgbClr val="000000"/>
                </a:solidFill>
                <a:latin typeface="Times New Roman"/>
                <a:ea typeface="ＭＳ Ｐゴシック" pitchFamily="34" charset="-128"/>
              </a:rPr>
              <a:t>(e) </a:t>
            </a:r>
            <a:r>
              <a:rPr lang="en-US" altLang="en-US" sz="1400" dirty="0">
                <a:solidFill>
                  <a:srgbClr val="000000"/>
                </a:solidFill>
                <a:latin typeface="Times New Roman"/>
                <a:ea typeface="ＭＳ Ｐゴシック" pitchFamily="34" charset="-128"/>
              </a:rPr>
              <a:t>More than one of the above is consistent with the observed transformation.</a:t>
            </a:r>
          </a:p>
          <a:p>
            <a:pPr marL="0" lvl="0" indent="0" eaLnBrk="0" hangingPunct="0">
              <a:tabLst/>
              <a:defRPr/>
            </a:pPr>
            <a:endParaRPr lang="en-US" altLang="en-US" sz="1400" dirty="0">
              <a:solidFill>
                <a:srgbClr val="000000"/>
              </a:solidFill>
              <a:latin typeface="Times New Roman"/>
              <a:ea typeface="ＭＳ Ｐゴシック" pitchFamily="34" charset="-128"/>
            </a:endParaRPr>
          </a:p>
          <a:p>
            <a:pPr eaLnBrk="0" hangingPunct="0">
              <a:defRPr/>
            </a:pPr>
            <a:r>
              <a:rPr lang="en-US" sz="1600" b="1" dirty="0">
                <a:solidFill>
                  <a:srgbClr val="3366FF"/>
                </a:solidFill>
              </a:rPr>
              <a:t>Practice Exercise 2</a:t>
            </a:r>
          </a:p>
          <a:p>
            <a:pPr marL="0" lvl="0" indent="0" eaLnBrk="0" hangingPunct="0">
              <a:tabLst/>
              <a:defRPr/>
            </a:pPr>
            <a:endParaRPr lang="en-US" altLang="en-US" sz="1000" dirty="0">
              <a:solidFill>
                <a:srgbClr val="000000"/>
              </a:solidFill>
              <a:latin typeface="Times New Roman"/>
              <a:ea typeface="ＭＳ Ｐゴシック" pitchFamily="34" charset="-128"/>
            </a:endParaRPr>
          </a:p>
          <a:p>
            <a:pPr marL="0" lvl="0" indent="0" eaLnBrk="0" hangingPunct="0">
              <a:tabLst/>
              <a:defRPr/>
            </a:pPr>
            <a:r>
              <a:rPr lang="en-US" altLang="en-US" sz="1400" dirty="0">
                <a:solidFill>
                  <a:srgbClr val="000000"/>
                </a:solidFill>
                <a:latin typeface="Times New Roman"/>
                <a:ea typeface="ＭＳ Ｐゴシック" pitchFamily="34" charset="-128"/>
              </a:rPr>
              <a:t>Write a balanced nuclear equation for the reaction in which oxygen-15 undergoes positron emission.</a:t>
            </a:r>
          </a:p>
        </p:txBody>
      </p:sp>
      <p:sp>
        <p:nvSpPr>
          <p:cNvPr id="2053" name="Line 81"/>
          <p:cNvSpPr>
            <a:spLocks noChangeShapeType="1"/>
          </p:cNvSpPr>
          <p:nvPr/>
        </p:nvSpPr>
        <p:spPr bwMode="auto">
          <a:xfrm>
            <a:off x="304799" y="304800"/>
            <a:ext cx="9978" cy="4000088"/>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2"/>
            <a:ext cx="8440739" cy="257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21.2</a:t>
            </a:r>
            <a:r>
              <a:rPr lang="en-US" altLang="en-US" b="1" dirty="0">
                <a:solidFill>
                  <a:srgbClr val="4C4BE5"/>
                </a:solidFill>
                <a:latin typeface="Arial" charset="0"/>
              </a:rPr>
              <a:t> </a:t>
            </a:r>
            <a:r>
              <a:rPr lang="en-US" altLang="en-US" b="1" dirty="0">
                <a:latin typeface="Arial" charset="0"/>
              </a:rPr>
              <a:t>Writing Nuclear Equations</a:t>
            </a:r>
          </a:p>
        </p:txBody>
      </p:sp>
      <p:sp>
        <p:nvSpPr>
          <p:cNvPr id="2057" name="Line 89"/>
          <p:cNvSpPr>
            <a:spLocks noChangeShapeType="1"/>
          </p:cNvSpPr>
          <p:nvPr/>
        </p:nvSpPr>
        <p:spPr bwMode="auto">
          <a:xfrm>
            <a:off x="304801" y="4304888"/>
            <a:ext cx="450849"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532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775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68638"/>
            <a:ext cx="4356832" cy="4188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600" b="1" dirty="0">
                <a:solidFill>
                  <a:srgbClr val="3366FF"/>
                </a:solidFill>
                <a:latin typeface="Arial" pitchFamily="34" charset="0"/>
                <a:cs typeface="Arial" pitchFamily="34" charset="0"/>
              </a:rPr>
              <a:t>Solution</a:t>
            </a:r>
          </a:p>
          <a:p>
            <a:pPr marL="0" indent="0" eaLnBrk="0" hangingPunct="0">
              <a:defRPr/>
            </a:pPr>
            <a:endParaRPr lang="en-US" altLang="en-US" sz="1000" dirty="0">
              <a:latin typeface="+mn-lt"/>
            </a:endParaRPr>
          </a:p>
          <a:p>
            <a:pPr marL="0" indent="0" eaLnBrk="0" hangingPunct="0">
              <a:defRPr/>
            </a:pPr>
            <a:r>
              <a:rPr lang="en-US" altLang="en-US" sz="1400" b="1" dirty="0">
                <a:latin typeface="+mn-lt"/>
              </a:rPr>
              <a:t>Analyze</a:t>
            </a:r>
            <a:r>
              <a:rPr lang="en-US" altLang="en-US" sz="1400" dirty="0">
                <a:latin typeface="+mn-lt"/>
              </a:rPr>
              <a:t> We are asked to predict the modes of decay of two nuclei.</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Plan</a:t>
            </a:r>
            <a:r>
              <a:rPr lang="en-US" altLang="en-US" sz="1400" dirty="0">
                <a:latin typeface="+mn-lt"/>
              </a:rPr>
              <a:t> To do this, we must locate the respective nuclei in Figure 21.1 and determine their positions with respect to the belt of stability in order to predict the most likely mode of decay.</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Solve</a:t>
            </a:r>
          </a:p>
          <a:p>
            <a:pPr marL="283464" indent="-283464" eaLnBrk="0" hangingPunct="0">
              <a:defRPr/>
            </a:pPr>
            <a:r>
              <a:rPr lang="en-US" altLang="en-US" sz="1400" b="1" dirty="0">
                <a:latin typeface="+mn-lt"/>
              </a:rPr>
              <a:t>(a)</a:t>
            </a:r>
            <a:r>
              <a:rPr lang="en-US" altLang="en-US" sz="1400" dirty="0">
                <a:latin typeface="+mn-lt"/>
              </a:rPr>
              <a:t>	Carbon is element 6. Thus, carbon-14 has 6 protons and 14 – 6 = 8 neutrons, giving it a neutron-to-proton ratio of 1.25. Elements with Z &lt; 20 normally have stable nuclei that contain approximately equal numbers of neutrons and protons (n/p = 1). Thus, carbon-14 is located above the belt of stability, and we expect it to decay by emitting a beta particle to decrease the n/p ratio:</a:t>
            </a:r>
            <a:endParaRPr lang="en-US" altLang="en-US" sz="1400" i="1" dirty="0">
              <a:solidFill>
                <a:srgbClr val="000000"/>
              </a:solidFill>
              <a:latin typeface="Times New Roman"/>
              <a:ea typeface="ＭＳ Ｐゴシック" pitchFamily="34" charset="-128"/>
            </a:endParaRPr>
          </a:p>
          <a:p>
            <a:pPr marL="283464" indent="-283464" eaLnBrk="0" hangingPunct="0">
              <a:defRPr/>
            </a:pPr>
            <a:endParaRPr lang="en-US" altLang="en-US" sz="1400" i="1" dirty="0">
              <a:solidFill>
                <a:srgbClr val="000000"/>
              </a:solidFill>
              <a:latin typeface="Times New Roman"/>
              <a:ea typeface="ＭＳ Ｐゴシック" pitchFamily="34" charset="-128"/>
            </a:endParaRPr>
          </a:p>
        </p:txBody>
      </p:sp>
      <p:sp>
        <p:nvSpPr>
          <p:cNvPr id="2053" name="Line 81"/>
          <p:cNvSpPr>
            <a:spLocks noChangeShapeType="1"/>
          </p:cNvSpPr>
          <p:nvPr/>
        </p:nvSpPr>
        <p:spPr bwMode="auto">
          <a:xfrm>
            <a:off x="304799" y="304800"/>
            <a:ext cx="14452" cy="579372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2"/>
            <a:ext cx="8440739" cy="257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Predict the mode of decay of </a:t>
            </a:r>
            <a:r>
              <a:rPr lang="en-US" sz="1400" b="1" dirty="0">
                <a:latin typeface="+mn-lt"/>
              </a:rPr>
              <a:t>(a) </a:t>
            </a:r>
            <a:r>
              <a:rPr lang="en-US" sz="1400" dirty="0">
                <a:latin typeface="+mn-lt"/>
              </a:rPr>
              <a:t>carbon-14, </a:t>
            </a:r>
            <a:r>
              <a:rPr lang="en-US" sz="1400" b="1" dirty="0">
                <a:latin typeface="+mn-lt"/>
              </a:rPr>
              <a:t>(b) </a:t>
            </a:r>
            <a:r>
              <a:rPr lang="en-US" sz="1400" dirty="0">
                <a:latin typeface="+mn-lt"/>
              </a:rPr>
              <a:t>xenon-118.</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21.3</a:t>
            </a:r>
            <a:r>
              <a:rPr lang="en-US" altLang="en-US" b="1" dirty="0">
                <a:solidFill>
                  <a:srgbClr val="4C4BE5"/>
                </a:solidFill>
                <a:latin typeface="Arial" charset="0"/>
              </a:rPr>
              <a:t> </a:t>
            </a:r>
            <a:r>
              <a:rPr lang="en-US" altLang="en-US" b="1" dirty="0">
                <a:latin typeface="Arial" charset="0"/>
              </a:rPr>
              <a:t>Predicting Modes of Nuclear Decay</a:t>
            </a:r>
          </a:p>
        </p:txBody>
      </p:sp>
      <p:sp>
        <p:nvSpPr>
          <p:cNvPr id="2057" name="Line 89"/>
          <p:cNvSpPr>
            <a:spLocks noChangeShapeType="1"/>
          </p:cNvSpPr>
          <p:nvPr/>
        </p:nvSpPr>
        <p:spPr bwMode="auto">
          <a:xfrm>
            <a:off x="309563" y="609852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38"/>
          <a:stretch/>
        </p:blipFill>
        <p:spPr>
          <a:xfrm>
            <a:off x="4911970" y="1438421"/>
            <a:ext cx="4087836" cy="39375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405" y="5375957"/>
            <a:ext cx="2275373" cy="283464"/>
          </a:xfrm>
          <a:prstGeom prst="rect">
            <a:avLst/>
          </a:prstGeom>
        </p:spPr>
      </p:pic>
      <p:sp>
        <p:nvSpPr>
          <p:cNvPr id="5" name="TextBox 4"/>
          <p:cNvSpPr txBox="1"/>
          <p:nvPr/>
        </p:nvSpPr>
        <p:spPr>
          <a:xfrm>
            <a:off x="566859" y="5735107"/>
            <a:ext cx="8366124" cy="307777"/>
          </a:xfrm>
          <a:prstGeom prst="rect">
            <a:avLst/>
          </a:prstGeom>
          <a:noFill/>
        </p:spPr>
        <p:txBody>
          <a:bodyPr wrap="square" rtlCol="0">
            <a:spAutoFit/>
          </a:bodyPr>
          <a:lstStyle/>
          <a:p>
            <a:r>
              <a:rPr lang="en-US" altLang="en-US" sz="1400" dirty="0"/>
              <a:t>This is indeed the mode of decay observed for carbon-14, a reaction that lowers the n/p ratio from 1.25 to 1.0.</a:t>
            </a:r>
          </a:p>
        </p:txBody>
      </p:sp>
    </p:spTree>
    <p:extLst>
      <p:ext uri="{BB962C8B-B14F-4D97-AF65-F5344CB8AC3E}">
        <p14:creationId xmlns:p14="http://schemas.microsoft.com/office/powerpoint/2010/main" val="27015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775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68638"/>
            <a:ext cx="8577140" cy="4188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400" b="1" dirty="0">
                <a:latin typeface="+mn-lt"/>
              </a:rPr>
              <a:t>(b)	</a:t>
            </a:r>
            <a:r>
              <a:rPr lang="en-US" altLang="en-US" sz="1400" dirty="0">
                <a:latin typeface="+mn-lt"/>
              </a:rPr>
              <a:t>Xenon is element 54. Thus, xenon-118 has 54 protons and 118 – 54 = 64 neutrons, giving it an n/p ratio of 1.18. According to Figure 21.1, stable nuclei in this region of the belt of stability have higher neutron-to-proton ratios than xenon-118. The nucleus can increase this ratio by either positron emission or electron capture:</a:t>
            </a:r>
          </a:p>
          <a:p>
            <a:pPr marL="283464" indent="-283464" eaLnBrk="0" hangingPunct="0">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r>
              <a:rPr lang="en-US" altLang="en-US" sz="1400" dirty="0">
                <a:latin typeface="+mn-lt"/>
              </a:rPr>
              <a:t>	In this case, both modes of decay are observed.</a:t>
            </a:r>
          </a:p>
          <a:p>
            <a:pPr marL="283464" indent="-283464" eaLnBrk="0" hangingPunct="0">
              <a:defRPr/>
            </a:pPr>
            <a:endParaRPr lang="en-US" altLang="en-US" sz="1400" dirty="0">
              <a:solidFill>
                <a:srgbClr val="000000"/>
              </a:solidFill>
              <a:latin typeface="+mn-lt"/>
              <a:ea typeface="ＭＳ Ｐゴシック" pitchFamily="34" charset="-128"/>
            </a:endParaRPr>
          </a:p>
          <a:p>
            <a:pPr marL="0" indent="0" eaLnBrk="0" hangingPunct="0">
              <a:defRPr/>
            </a:pPr>
            <a:r>
              <a:rPr lang="en-US" altLang="en-US" sz="1400" b="1" dirty="0">
                <a:solidFill>
                  <a:srgbClr val="000000"/>
                </a:solidFill>
                <a:latin typeface="+mn-lt"/>
                <a:ea typeface="ＭＳ Ｐゴシック" pitchFamily="34" charset="-128"/>
              </a:rPr>
              <a:t>Comment</a:t>
            </a:r>
            <a:r>
              <a:rPr lang="en-US" altLang="en-US" sz="1400" dirty="0">
                <a:solidFill>
                  <a:srgbClr val="000000"/>
                </a:solidFill>
                <a:latin typeface="+mn-lt"/>
                <a:ea typeface="ＭＳ Ｐゴシック" pitchFamily="34" charset="-128"/>
              </a:rPr>
              <a:t> Keep in mind that our guidelines do not always work. For example, thorium-233, which we might expect to undergo alpha decay, actually undergoes beta emission. Furthermore, a few radioactive nuclei lie within the belt of stability. Both             and            , for example, are stable and lie in the belt of stability.           , however, which lies between them, is radioactive.</a:t>
            </a:r>
          </a:p>
          <a:p>
            <a:pPr marL="0" indent="0" eaLnBrk="0" hangingPunct="0">
              <a:defRPr/>
            </a:pPr>
            <a:endParaRPr lang="en-US" altLang="en-US" sz="1400" dirty="0">
              <a:solidFill>
                <a:srgbClr val="000000"/>
              </a:solidFill>
              <a:latin typeface="+mn-lt"/>
              <a:ea typeface="ＭＳ Ｐゴシック" pitchFamily="34" charset="-128"/>
            </a:endParaRPr>
          </a:p>
          <a:p>
            <a:pPr eaLnBrk="0" hangingPunct="0">
              <a:defRPr/>
            </a:pPr>
            <a:r>
              <a:rPr lang="en-US" sz="1600" b="1" dirty="0">
                <a:solidFill>
                  <a:srgbClr val="3366FF"/>
                </a:solidFill>
              </a:rPr>
              <a:t>Practice Exercise 1</a:t>
            </a:r>
          </a:p>
          <a:p>
            <a:pPr marL="0" indent="0" eaLnBrk="0" hangingPunct="0">
              <a:defRPr/>
            </a:pPr>
            <a:endParaRPr lang="en-US" altLang="en-US" sz="1000" dirty="0">
              <a:solidFill>
                <a:srgbClr val="000000"/>
              </a:solidFill>
              <a:latin typeface="+mn-lt"/>
              <a:ea typeface="ＭＳ Ｐゴシック" pitchFamily="34" charset="-128"/>
            </a:endParaRPr>
          </a:p>
          <a:p>
            <a:pPr marL="0" indent="0" eaLnBrk="0" hangingPunct="0">
              <a:defRPr/>
            </a:pPr>
            <a:r>
              <a:rPr lang="en-US" altLang="en-US" sz="1400" dirty="0">
                <a:solidFill>
                  <a:srgbClr val="000000"/>
                </a:solidFill>
                <a:latin typeface="+mn-lt"/>
                <a:ea typeface="ＭＳ Ｐゴシック" pitchFamily="34" charset="-128"/>
              </a:rPr>
              <a:t>Which of the following radioactive nuclei is most likely to decay via emission of a </a:t>
            </a:r>
            <a:r>
              <a:rPr lang="en-US" altLang="en-US" sz="1400" i="1" dirty="0">
                <a:solidFill>
                  <a:srgbClr val="000000"/>
                </a:solidFill>
                <a:latin typeface="+mn-lt"/>
                <a:ea typeface="ＭＳ Ｐゴシック" pitchFamily="34" charset="-128"/>
                <a:sym typeface="Symbol"/>
              </a:rPr>
              <a:t>β </a:t>
            </a:r>
            <a:r>
              <a:rPr lang="en-US" altLang="en-US" sz="1400" baseline="30000" dirty="0">
                <a:solidFill>
                  <a:srgbClr val="000000"/>
                </a:solidFill>
                <a:latin typeface="+mn-lt"/>
                <a:ea typeface="ＭＳ Ｐゴシック" pitchFamily="34" charset="-128"/>
              </a:rPr>
              <a:t>–</a:t>
            </a:r>
            <a:r>
              <a:rPr lang="en-US" altLang="en-US" sz="1400" dirty="0">
                <a:solidFill>
                  <a:srgbClr val="000000"/>
                </a:solidFill>
                <a:latin typeface="+mn-lt"/>
                <a:ea typeface="ＭＳ Ｐゴシック" pitchFamily="34" charset="-128"/>
              </a:rPr>
              <a:t> particle? </a:t>
            </a:r>
          </a:p>
          <a:p>
            <a:pPr marL="0" indent="0" eaLnBrk="0" hangingPunct="0">
              <a:defRPr/>
            </a:pPr>
            <a:r>
              <a:rPr lang="en-US" altLang="en-US" sz="1400" b="1" dirty="0">
                <a:solidFill>
                  <a:srgbClr val="000000"/>
                </a:solidFill>
                <a:latin typeface="+mn-lt"/>
                <a:ea typeface="ＭＳ Ｐゴシック" pitchFamily="34" charset="-128"/>
              </a:rPr>
              <a:t>(a) </a:t>
            </a:r>
            <a:r>
              <a:rPr lang="en-US" altLang="en-US" sz="1400" dirty="0">
                <a:solidFill>
                  <a:srgbClr val="000000"/>
                </a:solidFill>
                <a:latin typeface="+mn-lt"/>
                <a:ea typeface="ＭＳ Ｐゴシック" pitchFamily="34" charset="-128"/>
              </a:rPr>
              <a:t>nitrogen-13 </a:t>
            </a:r>
            <a:r>
              <a:rPr lang="en-US" altLang="en-US" sz="1400" b="1" dirty="0">
                <a:solidFill>
                  <a:srgbClr val="000000"/>
                </a:solidFill>
                <a:latin typeface="+mn-lt"/>
                <a:ea typeface="ＭＳ Ｐゴシック" pitchFamily="34" charset="-128"/>
              </a:rPr>
              <a:t>(b) </a:t>
            </a:r>
            <a:r>
              <a:rPr lang="en-US" altLang="en-US" sz="1400" dirty="0">
                <a:solidFill>
                  <a:srgbClr val="000000"/>
                </a:solidFill>
                <a:latin typeface="+mn-lt"/>
                <a:ea typeface="ＭＳ Ｐゴシック" pitchFamily="34" charset="-128"/>
              </a:rPr>
              <a:t>magnesium-23</a:t>
            </a:r>
            <a:r>
              <a:rPr lang="en-US" altLang="en-US" sz="1400" b="1" dirty="0">
                <a:solidFill>
                  <a:srgbClr val="000000"/>
                </a:solidFill>
                <a:latin typeface="+mn-lt"/>
                <a:ea typeface="ＭＳ Ｐゴシック" pitchFamily="34" charset="-128"/>
              </a:rPr>
              <a:t> (c) </a:t>
            </a:r>
            <a:r>
              <a:rPr lang="en-US" altLang="en-US" sz="1400" dirty="0">
                <a:solidFill>
                  <a:srgbClr val="000000"/>
                </a:solidFill>
                <a:latin typeface="+mn-lt"/>
                <a:ea typeface="ＭＳ Ｐゴシック" pitchFamily="34" charset="-128"/>
              </a:rPr>
              <a:t>rubidium-83 </a:t>
            </a:r>
            <a:r>
              <a:rPr lang="en-US" altLang="en-US" sz="1400" b="1" dirty="0">
                <a:solidFill>
                  <a:srgbClr val="000000"/>
                </a:solidFill>
                <a:latin typeface="+mn-lt"/>
                <a:ea typeface="ＭＳ Ｐゴシック" pitchFamily="34" charset="-128"/>
              </a:rPr>
              <a:t>(d) </a:t>
            </a:r>
            <a:r>
              <a:rPr lang="en-US" altLang="en-US" sz="1400" dirty="0">
                <a:solidFill>
                  <a:srgbClr val="000000"/>
                </a:solidFill>
                <a:latin typeface="+mn-lt"/>
                <a:ea typeface="ＭＳ Ｐゴシック" pitchFamily="34" charset="-128"/>
              </a:rPr>
              <a:t>iodine-131 </a:t>
            </a:r>
            <a:r>
              <a:rPr lang="en-US" altLang="en-US" sz="1400" b="1" dirty="0">
                <a:solidFill>
                  <a:srgbClr val="000000"/>
                </a:solidFill>
                <a:latin typeface="+mn-lt"/>
                <a:ea typeface="ＭＳ Ｐゴシック" pitchFamily="34" charset="-128"/>
              </a:rPr>
              <a:t>(e) </a:t>
            </a:r>
            <a:r>
              <a:rPr lang="en-US" altLang="en-US" sz="1400" dirty="0">
                <a:solidFill>
                  <a:srgbClr val="000000"/>
                </a:solidFill>
                <a:latin typeface="+mn-lt"/>
                <a:ea typeface="ＭＳ Ｐゴシック" pitchFamily="34" charset="-128"/>
              </a:rPr>
              <a:t>neptunium-237</a:t>
            </a:r>
          </a:p>
          <a:p>
            <a:pPr marL="0" indent="0" eaLnBrk="0" hangingPunct="0">
              <a:defRPr/>
            </a:pPr>
            <a:endParaRPr lang="en-US" altLang="en-US" sz="1400" dirty="0">
              <a:solidFill>
                <a:srgbClr val="000000"/>
              </a:solidFill>
              <a:latin typeface="+mn-lt"/>
              <a:ea typeface="ＭＳ Ｐゴシック" pitchFamily="34" charset="-128"/>
            </a:endParaRPr>
          </a:p>
          <a:p>
            <a:pPr eaLnBrk="0" hangingPunct="0">
              <a:defRPr/>
            </a:pPr>
            <a:r>
              <a:rPr lang="en-US" sz="1600" b="1" dirty="0">
                <a:solidFill>
                  <a:srgbClr val="3366FF"/>
                </a:solidFill>
              </a:rPr>
              <a:t>Practice Exercise 2</a:t>
            </a:r>
          </a:p>
          <a:p>
            <a:pPr marL="0" indent="0" eaLnBrk="0" hangingPunct="0">
              <a:defRPr/>
            </a:pPr>
            <a:endParaRPr lang="en-US" altLang="en-US" sz="1000" dirty="0">
              <a:solidFill>
                <a:srgbClr val="000000"/>
              </a:solidFill>
              <a:latin typeface="+mn-lt"/>
              <a:ea typeface="ＭＳ Ｐゴシック" pitchFamily="34" charset="-128"/>
            </a:endParaRPr>
          </a:p>
          <a:p>
            <a:pPr marL="0" indent="0" eaLnBrk="0" hangingPunct="0">
              <a:defRPr/>
            </a:pPr>
            <a:r>
              <a:rPr lang="en-US" altLang="en-US" sz="1400" dirty="0">
                <a:solidFill>
                  <a:srgbClr val="000000"/>
                </a:solidFill>
                <a:latin typeface="+mn-lt"/>
                <a:ea typeface="ＭＳ Ｐゴシック" pitchFamily="34" charset="-128"/>
              </a:rPr>
              <a:t>Predict the mode of decay of </a:t>
            </a:r>
            <a:r>
              <a:rPr lang="en-US" altLang="en-US" sz="1400" b="1" dirty="0">
                <a:solidFill>
                  <a:srgbClr val="000000"/>
                </a:solidFill>
                <a:latin typeface="+mn-lt"/>
                <a:ea typeface="ＭＳ Ｐゴシック" pitchFamily="34" charset="-128"/>
              </a:rPr>
              <a:t>(a) </a:t>
            </a:r>
            <a:r>
              <a:rPr lang="en-US" altLang="en-US" sz="1400" dirty="0">
                <a:solidFill>
                  <a:srgbClr val="000000"/>
                </a:solidFill>
                <a:latin typeface="+mn-lt"/>
                <a:ea typeface="ＭＳ Ｐゴシック" pitchFamily="34" charset="-128"/>
              </a:rPr>
              <a:t>plutonium-239, </a:t>
            </a:r>
            <a:r>
              <a:rPr lang="en-US" altLang="en-US" sz="1400" b="1" dirty="0">
                <a:solidFill>
                  <a:srgbClr val="000000"/>
                </a:solidFill>
                <a:latin typeface="+mn-lt"/>
                <a:ea typeface="ＭＳ Ｐゴシック" pitchFamily="34" charset="-128"/>
              </a:rPr>
              <a:t>(b) </a:t>
            </a:r>
            <a:r>
              <a:rPr lang="en-US" altLang="en-US" sz="1400" dirty="0">
                <a:solidFill>
                  <a:srgbClr val="000000"/>
                </a:solidFill>
                <a:latin typeface="+mn-lt"/>
                <a:ea typeface="ＭＳ Ｐゴシック" pitchFamily="34" charset="-128"/>
              </a:rPr>
              <a:t>indium-120.</a:t>
            </a:r>
          </a:p>
        </p:txBody>
      </p:sp>
      <p:sp>
        <p:nvSpPr>
          <p:cNvPr id="2053" name="Line 81"/>
          <p:cNvSpPr>
            <a:spLocks noChangeShapeType="1"/>
          </p:cNvSpPr>
          <p:nvPr/>
        </p:nvSpPr>
        <p:spPr bwMode="auto">
          <a:xfrm>
            <a:off x="304799" y="304800"/>
            <a:ext cx="14540" cy="5828891"/>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2"/>
            <a:ext cx="8440739" cy="257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21.3</a:t>
            </a:r>
            <a:r>
              <a:rPr lang="en-US" altLang="en-US" b="1" dirty="0">
                <a:solidFill>
                  <a:srgbClr val="4C4BE5"/>
                </a:solidFill>
                <a:latin typeface="Arial" charset="0"/>
              </a:rPr>
              <a:t> </a:t>
            </a:r>
            <a:r>
              <a:rPr lang="en-US" altLang="en-US" b="1" dirty="0">
                <a:latin typeface="Arial" charset="0"/>
              </a:rPr>
              <a:t>Predicting Modes of Nuclear Decay</a:t>
            </a:r>
          </a:p>
        </p:txBody>
      </p:sp>
      <p:sp>
        <p:nvSpPr>
          <p:cNvPr id="2057" name="Line 89"/>
          <p:cNvSpPr>
            <a:spLocks noChangeShapeType="1"/>
          </p:cNvSpPr>
          <p:nvPr/>
        </p:nvSpPr>
        <p:spPr bwMode="auto">
          <a:xfrm>
            <a:off x="309563" y="6133691"/>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599" y="2006460"/>
            <a:ext cx="2975219" cy="7169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209" y="3788074"/>
            <a:ext cx="446326" cy="1920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8597" y="3788074"/>
            <a:ext cx="446326" cy="1920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4239" y="3788074"/>
            <a:ext cx="446326" cy="192024"/>
          </a:xfrm>
          <a:prstGeom prst="rect">
            <a:avLst/>
          </a:prstGeom>
        </p:spPr>
      </p:pic>
    </p:spTree>
    <p:extLst>
      <p:ext uri="{BB962C8B-B14F-4D97-AF65-F5344CB8AC3E}">
        <p14:creationId xmlns:p14="http://schemas.microsoft.com/office/powerpoint/2010/main" val="41013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68638"/>
            <a:ext cx="8530247" cy="44701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600" b="1" dirty="0">
                <a:solidFill>
                  <a:srgbClr val="3366FF"/>
                </a:solidFill>
                <a:latin typeface="Arial" pitchFamily="34" charset="0"/>
                <a:cs typeface="Arial" pitchFamily="34" charset="0"/>
              </a:rPr>
              <a:t>Solution</a:t>
            </a:r>
          </a:p>
          <a:p>
            <a:pPr marL="0" indent="0" eaLnBrk="0" hangingPunct="0">
              <a:defRPr/>
            </a:pPr>
            <a:endParaRPr lang="en-US" altLang="en-US" sz="1000" dirty="0">
              <a:latin typeface="+mn-lt"/>
            </a:endParaRPr>
          </a:p>
          <a:p>
            <a:pPr marL="0" indent="0" eaLnBrk="0" hangingPunct="0">
              <a:defRPr/>
            </a:pPr>
            <a:r>
              <a:rPr lang="en-US" altLang="en-US" sz="1400" b="1" dirty="0">
                <a:latin typeface="+mn-lt"/>
              </a:rPr>
              <a:t>Analyze</a:t>
            </a:r>
            <a:r>
              <a:rPr lang="en-US" altLang="en-US" sz="1400" dirty="0">
                <a:latin typeface="+mn-lt"/>
              </a:rPr>
              <a:t> We must go from the condensed descriptive form of the reaction to the balanced nuclear equation.</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Plan</a:t>
            </a:r>
            <a:r>
              <a:rPr lang="en-US" altLang="en-US" sz="1400" dirty="0">
                <a:latin typeface="+mn-lt"/>
              </a:rPr>
              <a:t> We arrive at the balanced equation by writing n and a, each with its associated subscripts and superscripts.</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Solve</a:t>
            </a:r>
            <a:r>
              <a:rPr lang="en-US" altLang="en-US" sz="1400" dirty="0">
                <a:latin typeface="+mn-lt"/>
              </a:rPr>
              <a:t> The n is the abbreviation for a neutron (     ), and </a:t>
            </a:r>
            <a:r>
              <a:rPr lang="en-US" altLang="en-US" sz="1400" dirty="0">
                <a:latin typeface="+mn-lt"/>
                <a:sym typeface="Symbol"/>
              </a:rPr>
              <a:t>α</a:t>
            </a:r>
            <a:r>
              <a:rPr lang="en-US" altLang="en-US" sz="1400" dirty="0">
                <a:latin typeface="+mn-lt"/>
              </a:rPr>
              <a:t> represents an alpha particle (       ). The neutron is the bombarding particle, and the alpha particle is a product. Therefore, the nuclear equation is</a:t>
            </a: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marL="0" indent="0" eaLnBrk="0" hangingPunct="0">
              <a:defRPr/>
            </a:pPr>
            <a:endParaRPr lang="en-US" altLang="en-US" sz="1400" dirty="0">
              <a:solidFill>
                <a:srgbClr val="000000"/>
              </a:solidFill>
              <a:latin typeface="+mn-lt"/>
              <a:ea typeface="ＭＳ Ｐゴシック" pitchFamily="34" charset="-128"/>
            </a:endParaRPr>
          </a:p>
          <a:p>
            <a:pPr eaLnBrk="0" hangingPunct="0">
              <a:defRPr/>
            </a:pPr>
            <a:r>
              <a:rPr lang="en-US" sz="1600" b="1" dirty="0">
                <a:solidFill>
                  <a:srgbClr val="3366FF"/>
                </a:solidFill>
              </a:rPr>
              <a:t>Practice Exercise 1</a:t>
            </a:r>
          </a:p>
          <a:p>
            <a:pPr marL="0" indent="0" eaLnBrk="0" hangingPunct="0">
              <a:defRPr/>
            </a:pPr>
            <a:endParaRPr lang="en-US" altLang="en-US" sz="1000" dirty="0">
              <a:solidFill>
                <a:srgbClr val="000000"/>
              </a:solidFill>
              <a:latin typeface="+mn-lt"/>
              <a:ea typeface="ＭＳ Ｐゴシック" pitchFamily="34" charset="-128"/>
            </a:endParaRPr>
          </a:p>
          <a:p>
            <a:pPr marL="0" indent="0" eaLnBrk="0" hangingPunct="0">
              <a:defRPr/>
            </a:pPr>
            <a:r>
              <a:rPr lang="en-US" altLang="en-US" sz="1400" dirty="0">
                <a:solidFill>
                  <a:srgbClr val="000000"/>
                </a:solidFill>
                <a:latin typeface="+mn-lt"/>
                <a:ea typeface="ＭＳ Ｐゴシック" pitchFamily="34" charset="-128"/>
              </a:rPr>
              <a:t>Consider the following nuclear transmutation:                         . What is the identity of nucleus X?</a:t>
            </a:r>
          </a:p>
          <a:p>
            <a:pPr marL="0" indent="0" eaLnBrk="0" hangingPunct="0">
              <a:defRPr/>
            </a:pPr>
            <a:r>
              <a:rPr lang="en-US" altLang="en-US" sz="1400" b="1" dirty="0">
                <a:solidFill>
                  <a:srgbClr val="000000"/>
                </a:solidFill>
                <a:latin typeface="+mn-lt"/>
                <a:ea typeface="ＭＳ Ｐゴシック" pitchFamily="34" charset="-128"/>
              </a:rPr>
              <a:t>(a) </a:t>
            </a:r>
            <a:r>
              <a:rPr lang="en-US" altLang="en-US" sz="1400" dirty="0">
                <a:solidFill>
                  <a:srgbClr val="000000"/>
                </a:solidFill>
                <a:latin typeface="+mn-lt"/>
                <a:ea typeface="ＭＳ Ｐゴシック" pitchFamily="34" charset="-128"/>
              </a:rPr>
              <a:t>            </a:t>
            </a:r>
            <a:r>
              <a:rPr lang="en-US" altLang="en-US" sz="1400" b="1" dirty="0">
                <a:solidFill>
                  <a:srgbClr val="000000"/>
                </a:solidFill>
                <a:latin typeface="+mn-lt"/>
                <a:ea typeface="ＭＳ Ｐゴシック" pitchFamily="34" charset="-128"/>
              </a:rPr>
              <a:t>(b) </a:t>
            </a:r>
            <a:r>
              <a:rPr lang="en-US" altLang="en-US" sz="1400" dirty="0">
                <a:solidFill>
                  <a:srgbClr val="000000"/>
                </a:solidFill>
                <a:latin typeface="+mn-lt"/>
                <a:ea typeface="ＭＳ Ｐゴシック" pitchFamily="34" charset="-128"/>
              </a:rPr>
              <a:t>           </a:t>
            </a:r>
            <a:r>
              <a:rPr lang="en-US" altLang="en-US" sz="1400" b="1" dirty="0">
                <a:solidFill>
                  <a:srgbClr val="000000"/>
                </a:solidFill>
                <a:latin typeface="+mn-lt"/>
                <a:ea typeface="ＭＳ Ｐゴシック" pitchFamily="34" charset="-128"/>
              </a:rPr>
              <a:t>(c) </a:t>
            </a:r>
            <a:r>
              <a:rPr lang="en-US" altLang="en-US" sz="1400" dirty="0">
                <a:solidFill>
                  <a:srgbClr val="000000"/>
                </a:solidFill>
                <a:latin typeface="+mn-lt"/>
                <a:ea typeface="ＭＳ Ｐゴシック" pitchFamily="34" charset="-128"/>
              </a:rPr>
              <a:t>            </a:t>
            </a:r>
            <a:r>
              <a:rPr lang="en-US" altLang="en-US" sz="1400" b="1" dirty="0">
                <a:solidFill>
                  <a:srgbClr val="000000"/>
                </a:solidFill>
                <a:latin typeface="+mn-lt"/>
                <a:ea typeface="ＭＳ Ｐゴシック" pitchFamily="34" charset="-128"/>
              </a:rPr>
              <a:t> (d)               (e) </a:t>
            </a:r>
            <a:r>
              <a:rPr lang="en-US" altLang="en-US" sz="1400" dirty="0">
                <a:solidFill>
                  <a:srgbClr val="000000"/>
                </a:solidFill>
                <a:latin typeface="+mn-lt"/>
                <a:ea typeface="ＭＳ Ｐゴシック" pitchFamily="34" charset="-128"/>
              </a:rPr>
              <a:t>        </a:t>
            </a:r>
          </a:p>
          <a:p>
            <a:pPr marL="342900" indent="-342900" eaLnBrk="0" hangingPunct="0">
              <a:buAutoNum type="alphaLcParenBoth"/>
              <a:defRPr/>
            </a:pPr>
            <a:endParaRPr lang="en-US" altLang="en-US" sz="1400" dirty="0">
              <a:solidFill>
                <a:srgbClr val="000000"/>
              </a:solidFill>
              <a:latin typeface="+mn-lt"/>
              <a:ea typeface="ＭＳ Ｐゴシック" pitchFamily="34" charset="-128"/>
            </a:endParaRPr>
          </a:p>
          <a:p>
            <a:pPr eaLnBrk="0" hangingPunct="0">
              <a:defRPr/>
            </a:pPr>
            <a:r>
              <a:rPr lang="en-US" sz="1600" b="1" dirty="0">
                <a:solidFill>
                  <a:srgbClr val="3366FF"/>
                </a:solidFill>
              </a:rPr>
              <a:t>Practice Exercise 2</a:t>
            </a:r>
          </a:p>
          <a:p>
            <a:pPr marL="0" indent="0" eaLnBrk="0" hangingPunct="0">
              <a:defRPr/>
            </a:pPr>
            <a:endParaRPr lang="en-US" altLang="en-US" sz="1000" dirty="0">
              <a:solidFill>
                <a:srgbClr val="000000"/>
              </a:solidFill>
              <a:latin typeface="+mn-lt"/>
              <a:ea typeface="ＭＳ Ｐゴシック" pitchFamily="34" charset="-128"/>
            </a:endParaRPr>
          </a:p>
          <a:p>
            <a:pPr marL="0" indent="0" eaLnBrk="0" hangingPunct="0">
              <a:defRPr/>
            </a:pPr>
            <a:r>
              <a:rPr lang="en-US" altLang="en-US" sz="1400" dirty="0">
                <a:solidFill>
                  <a:srgbClr val="000000"/>
                </a:solidFill>
                <a:latin typeface="+mn-lt"/>
                <a:ea typeface="ＭＳ Ｐゴシック" pitchFamily="34" charset="-128"/>
              </a:rPr>
              <a:t>Write the condensed version of the nuclear reaction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762" y="2503577"/>
            <a:ext cx="298143" cy="192024"/>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3120" r="6934"/>
          <a:stretch/>
        </p:blipFill>
        <p:spPr>
          <a:xfrm>
            <a:off x="5949008" y="825394"/>
            <a:ext cx="452662" cy="192024"/>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92529"/>
          <a:stretch/>
        </p:blipFill>
        <p:spPr>
          <a:xfrm>
            <a:off x="5257066" y="820602"/>
            <a:ext cx="340018" cy="192024"/>
          </a:xfrm>
          <a:prstGeom prst="rect">
            <a:avLst/>
          </a:prstGeom>
        </p:spPr>
      </p:pic>
      <p:sp>
        <p:nvSpPr>
          <p:cNvPr id="2050" name="Line 66"/>
          <p:cNvSpPr>
            <a:spLocks noChangeShapeType="1"/>
          </p:cNvSpPr>
          <p:nvPr/>
        </p:nvSpPr>
        <p:spPr bwMode="auto">
          <a:xfrm>
            <a:off x="381000" y="115775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3" name="Line 81"/>
          <p:cNvSpPr>
            <a:spLocks noChangeShapeType="1"/>
          </p:cNvSpPr>
          <p:nvPr/>
        </p:nvSpPr>
        <p:spPr bwMode="auto">
          <a:xfrm>
            <a:off x="304799" y="304800"/>
            <a:ext cx="13978" cy="560363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2"/>
            <a:ext cx="8440739" cy="257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Write the balanced nuclear equation for the process summarized as         (n, </a:t>
            </a:r>
            <a:r>
              <a:rPr lang="en-US" sz="1400" dirty="0">
                <a:latin typeface="+mn-lt"/>
                <a:sym typeface="Symbol"/>
              </a:rPr>
              <a:t>α</a:t>
            </a:r>
            <a:r>
              <a:rPr lang="en-US" sz="1400" dirty="0">
                <a:latin typeface="+mn-lt"/>
              </a:rPr>
              <a:t>)         .</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21.4</a:t>
            </a:r>
            <a:r>
              <a:rPr lang="en-US" altLang="en-US" b="1" dirty="0">
                <a:solidFill>
                  <a:srgbClr val="4C4BE5"/>
                </a:solidFill>
                <a:latin typeface="Arial" charset="0"/>
              </a:rPr>
              <a:t> </a:t>
            </a:r>
            <a:r>
              <a:rPr lang="en-US" altLang="en-US" b="1" dirty="0">
                <a:latin typeface="Arial" charset="0"/>
              </a:rPr>
              <a:t>Writing a Balanced Nuclear Equation</a:t>
            </a:r>
          </a:p>
        </p:txBody>
      </p:sp>
      <p:sp>
        <p:nvSpPr>
          <p:cNvPr id="2057" name="Line 89"/>
          <p:cNvSpPr>
            <a:spLocks noChangeShapeType="1"/>
          </p:cNvSpPr>
          <p:nvPr/>
        </p:nvSpPr>
        <p:spPr bwMode="auto">
          <a:xfrm>
            <a:off x="309563" y="590843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469" y="3083375"/>
            <a:ext cx="6718862" cy="2834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970" y="2482146"/>
            <a:ext cx="176454" cy="1920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6470" y="4161082"/>
            <a:ext cx="970227" cy="19202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406" y="4371453"/>
            <a:ext cx="423438" cy="19202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6838" y="4371453"/>
            <a:ext cx="332150" cy="19202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9339" y="4371453"/>
            <a:ext cx="415187" cy="1920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3248" y="4371453"/>
            <a:ext cx="420377" cy="192024"/>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1118" y="4371453"/>
            <a:ext cx="423438" cy="19202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0856" y="5546277"/>
            <a:ext cx="2961453" cy="283464"/>
          </a:xfrm>
          <a:prstGeom prst="rect">
            <a:avLst/>
          </a:prstGeom>
        </p:spPr>
      </p:pic>
    </p:spTree>
    <p:extLst>
      <p:ext uri="{BB962C8B-B14F-4D97-AF65-F5344CB8AC3E}">
        <p14:creationId xmlns:p14="http://schemas.microsoft.com/office/powerpoint/2010/main" val="9687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9">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9">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59">
                                            <p:txEl>
                                              <p:pRg st="18" end="1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6142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172308"/>
            <a:ext cx="8723313" cy="32744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600" b="1" dirty="0">
                <a:solidFill>
                  <a:srgbClr val="3366FF"/>
                </a:solidFill>
                <a:latin typeface="Arial" pitchFamily="34" charset="0"/>
                <a:cs typeface="Arial" pitchFamily="34" charset="0"/>
              </a:rPr>
              <a:t>Solution</a:t>
            </a:r>
          </a:p>
          <a:p>
            <a:pPr marL="0" indent="0" eaLnBrk="0" hangingPunct="0">
              <a:defRPr/>
            </a:pPr>
            <a:endParaRPr lang="en-US" altLang="en-US" sz="1000" dirty="0">
              <a:latin typeface="+mn-lt"/>
            </a:endParaRPr>
          </a:p>
          <a:p>
            <a:pPr marL="0" indent="0" eaLnBrk="0" hangingPunct="0">
              <a:defRPr/>
            </a:pPr>
            <a:r>
              <a:rPr lang="en-US" altLang="en-US" sz="1400" b="1" dirty="0">
                <a:latin typeface="+mn-lt"/>
              </a:rPr>
              <a:t>Analyze</a:t>
            </a:r>
            <a:r>
              <a:rPr lang="en-US" altLang="en-US" sz="1400" dirty="0">
                <a:latin typeface="+mn-lt"/>
              </a:rPr>
              <a:t> We are given the half-life for cobalt-60 and asked to calculate the amount of cobalt-60 remaining from an initial 1.000-mg sample after 15.81 yr.</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Plan</a:t>
            </a:r>
            <a:r>
              <a:rPr lang="en-US" altLang="en-US" sz="1400" dirty="0">
                <a:latin typeface="+mn-lt"/>
              </a:rPr>
              <a:t> We will use the fact that the amount of a radioactive substance decreases by 50% for every half-life that passes.</a:t>
            </a:r>
          </a:p>
          <a:p>
            <a:pPr marL="0" indent="0" eaLnBrk="0" hangingPunct="0">
              <a:defRPr/>
            </a:pPr>
            <a:endParaRPr lang="en-US" altLang="en-US" sz="1400" dirty="0">
              <a:latin typeface="+mn-lt"/>
            </a:endParaRPr>
          </a:p>
          <a:p>
            <a:pPr marL="0" indent="0" eaLnBrk="0" hangingPunct="0">
              <a:defRPr/>
            </a:pPr>
            <a:r>
              <a:rPr lang="en-US" altLang="en-US" sz="1400" b="1" dirty="0">
                <a:latin typeface="+mn-lt"/>
              </a:rPr>
              <a:t>Solve</a:t>
            </a:r>
            <a:r>
              <a:rPr lang="en-US" altLang="en-US" sz="1400" dirty="0">
                <a:latin typeface="+mn-lt"/>
              </a:rPr>
              <a:t> Because 5.27 × 3 = 15.81, 15.81 </a:t>
            </a:r>
            <a:r>
              <a:rPr lang="en-US" altLang="en-US" sz="1400" dirty="0" err="1">
                <a:latin typeface="+mn-lt"/>
              </a:rPr>
              <a:t>yr</a:t>
            </a:r>
            <a:r>
              <a:rPr lang="en-US" altLang="en-US" sz="1400" dirty="0">
                <a:latin typeface="+mn-lt"/>
              </a:rPr>
              <a:t> is three half-lives for cobalt-60. At the end of one half-life, 0.500 mg of cobalt-60 remains, 0.250 mg at the end of two half-lives, and 0.125 mg at the end of three half-lives.</a:t>
            </a:r>
          </a:p>
          <a:p>
            <a:pPr marL="0" indent="0" eaLnBrk="0" hangingPunct="0">
              <a:defRPr/>
            </a:pPr>
            <a:endParaRPr lang="en-US" altLang="en-US" sz="1400" dirty="0">
              <a:latin typeface="+mn-lt"/>
            </a:endParaRPr>
          </a:p>
          <a:p>
            <a:pPr eaLnBrk="0" hangingPunct="0">
              <a:defRPr/>
            </a:pPr>
            <a:r>
              <a:rPr lang="en-US" sz="1600" b="1" dirty="0">
                <a:solidFill>
                  <a:srgbClr val="3366FF"/>
                </a:solidFill>
              </a:rPr>
              <a:t>Practice Exercise 1</a:t>
            </a:r>
          </a:p>
          <a:p>
            <a:pPr marL="0" indent="0" eaLnBrk="0" hangingPunct="0">
              <a:defRPr/>
            </a:pPr>
            <a:endParaRPr lang="en-US" altLang="en-US" sz="1000" dirty="0">
              <a:latin typeface="+mn-lt"/>
            </a:endParaRPr>
          </a:p>
          <a:p>
            <a:pPr marL="0" indent="0" eaLnBrk="0" hangingPunct="0">
              <a:defRPr/>
            </a:pPr>
            <a:r>
              <a:rPr lang="en-US" altLang="en-US" sz="1400" dirty="0">
                <a:latin typeface="+mn-lt"/>
              </a:rPr>
              <a:t>A radioisotope of technetium is useful in medical imaging techniques. A sample initially contains 80.0 mg of this</a:t>
            </a:r>
          </a:p>
          <a:p>
            <a:pPr marL="0" indent="0" eaLnBrk="0" hangingPunct="0">
              <a:defRPr/>
            </a:pPr>
            <a:r>
              <a:rPr lang="en-US" altLang="en-US" sz="1400" dirty="0">
                <a:latin typeface="+mn-lt"/>
              </a:rPr>
              <a:t>isotope. After 24.0 h, only 5.0 mg of the technetium isotope remains. What is the half-life of the isotope?</a:t>
            </a:r>
          </a:p>
          <a:p>
            <a:pPr marL="0" indent="0" eaLnBrk="0" hangingPunct="0">
              <a:defRPr/>
            </a:pPr>
            <a:r>
              <a:rPr lang="en-US" altLang="en-US" sz="1400" b="1" dirty="0">
                <a:latin typeface="+mn-lt"/>
              </a:rPr>
              <a:t>(a) </a:t>
            </a:r>
            <a:r>
              <a:rPr lang="en-US" altLang="en-US" sz="1400" dirty="0">
                <a:latin typeface="+mn-lt"/>
              </a:rPr>
              <a:t>3.0 h </a:t>
            </a:r>
            <a:r>
              <a:rPr lang="en-US" altLang="en-US" sz="1400" b="1" dirty="0">
                <a:latin typeface="+mn-lt"/>
              </a:rPr>
              <a:t>(b) </a:t>
            </a:r>
            <a:r>
              <a:rPr lang="en-US" altLang="en-US" sz="1400" dirty="0">
                <a:latin typeface="+mn-lt"/>
              </a:rPr>
              <a:t>6.0 h</a:t>
            </a:r>
            <a:r>
              <a:rPr lang="en-US" altLang="en-US" sz="1400" b="1" dirty="0">
                <a:latin typeface="+mn-lt"/>
              </a:rPr>
              <a:t> (c) </a:t>
            </a:r>
            <a:r>
              <a:rPr lang="en-US" altLang="en-US" sz="1400" dirty="0">
                <a:latin typeface="+mn-lt"/>
              </a:rPr>
              <a:t>12.0 h </a:t>
            </a:r>
            <a:r>
              <a:rPr lang="en-US" altLang="en-US" sz="1400" b="1" dirty="0">
                <a:latin typeface="+mn-lt"/>
              </a:rPr>
              <a:t>(d) </a:t>
            </a:r>
            <a:r>
              <a:rPr lang="en-US" altLang="en-US" sz="1400" dirty="0">
                <a:latin typeface="+mn-lt"/>
              </a:rPr>
              <a:t>16.0 h </a:t>
            </a:r>
            <a:r>
              <a:rPr lang="en-US" altLang="en-US" sz="1400" b="1" dirty="0">
                <a:latin typeface="+mn-lt"/>
              </a:rPr>
              <a:t>(e) </a:t>
            </a:r>
            <a:r>
              <a:rPr lang="en-US" altLang="en-US" sz="1400" dirty="0">
                <a:latin typeface="+mn-lt"/>
              </a:rPr>
              <a:t>24.0 h</a:t>
            </a:r>
          </a:p>
          <a:p>
            <a:pPr marL="342900" indent="-342900" eaLnBrk="0" hangingPunct="0">
              <a:buAutoNum type="alphaLcParenBoth"/>
              <a:defRPr/>
            </a:pPr>
            <a:endParaRPr lang="en-US" alt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altLang="en-US" sz="1000" dirty="0">
              <a:latin typeface="+mn-lt"/>
            </a:endParaRPr>
          </a:p>
          <a:p>
            <a:pPr marL="0" indent="0" eaLnBrk="0" hangingPunct="0">
              <a:defRPr/>
            </a:pPr>
            <a:r>
              <a:rPr lang="en-US" altLang="en-US" sz="1400" dirty="0">
                <a:latin typeface="+mn-lt"/>
              </a:rPr>
              <a:t>Carbon-11, used in medical imaging, has a half-life of 20.4 min. The carbon-11 nuclides are formed, and the carbon atoms are then incorporated into an appropriate compound. The resulting sample is injected into a patient, and the medical image is obtained. If the entire process takes five half-lives, what percentage of the original carbon-11 remains at this time?</a:t>
            </a:r>
          </a:p>
        </p:txBody>
      </p:sp>
      <p:sp>
        <p:nvSpPr>
          <p:cNvPr id="2053" name="Line 81"/>
          <p:cNvSpPr>
            <a:spLocks noChangeShapeType="1"/>
          </p:cNvSpPr>
          <p:nvPr/>
        </p:nvSpPr>
        <p:spPr bwMode="auto">
          <a:xfrm>
            <a:off x="304799" y="304800"/>
            <a:ext cx="14219" cy="5699935"/>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2"/>
            <a:ext cx="8440739" cy="410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half-life of cobalt-60 is 5.27 yr. How much of a 1.000-mg sample of cobalt-60 is left after 15.81 </a:t>
            </a:r>
            <a:r>
              <a:rPr lang="en-US" sz="1400" dirty="0" err="1">
                <a:latin typeface="+mn-lt"/>
              </a:rPr>
              <a:t>yr</a:t>
            </a:r>
            <a:r>
              <a:rPr lang="en-US" sz="1400" dirty="0">
                <a:latin typeface="+mn-lt"/>
              </a:rPr>
              <a:t>?</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21.5</a:t>
            </a:r>
            <a:r>
              <a:rPr lang="en-US" altLang="en-US" b="1" dirty="0">
                <a:solidFill>
                  <a:srgbClr val="4C4BE5"/>
                </a:solidFill>
                <a:latin typeface="Arial" charset="0"/>
              </a:rPr>
              <a:t> </a:t>
            </a:r>
            <a:r>
              <a:rPr lang="en-US" altLang="en-US" b="1" dirty="0">
                <a:latin typeface="Arial" charset="0"/>
              </a:rPr>
              <a:t>Calculation Involving Half-Lives</a:t>
            </a:r>
          </a:p>
        </p:txBody>
      </p:sp>
      <p:sp>
        <p:nvSpPr>
          <p:cNvPr id="2057" name="Line 89"/>
          <p:cNvSpPr>
            <a:spLocks noChangeShapeType="1"/>
          </p:cNvSpPr>
          <p:nvPr/>
        </p:nvSpPr>
        <p:spPr bwMode="auto">
          <a:xfrm>
            <a:off x="309563" y="6004735"/>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561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9">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STMERGEFILE" val="\\.host\Shared Folders\gexinc On My Mac\Desktop\TRANSFER\47191\04 Sample Chapter.xls"/>
  <p:tag name="MMPROD_NEXTUNIQUEID" val="10009"/>
  <p:tag name="MMPROD_UIDATA" val="&lt;database version=&quot;8.0&quot;&gt;&lt;object type=&quot;1&quot; unique_id=&quot;10001&quot;&gt;&lt;object type=&quot;2&quot; unique_id=&quot;10039&quot;&gt;&lt;object type=&quot;3&quot; unique_id=&quot;10040&quot;&gt;&lt;property id=&quot;20148&quot; value=&quot;5&quot;/&gt;&lt;property id=&quot;20300&quot; value=&quot;Slide 1&quot;/&gt;&lt;property id=&quot;20307&quot; value=&quot;256&quot;/&gt;&lt;/object&gt;&lt;object type=&quot;3&quot; unique_id=&quot;10041&quot;&gt;&lt;property id=&quot;20148&quot; value=&quot;5&quot;/&gt;&lt;property id=&quot;20300&quot; value=&quot;Slide 2&quot;/&gt;&lt;property id=&quot;20307&quot; value=&quot;270&quot;/&gt;&lt;/object&gt;&lt;object type=&quot;3&quot; unique_id=&quot;10042&quot;&gt;&lt;property id=&quot;20148&quot; value=&quot;5&quot;/&gt;&lt;property id=&quot;20300&quot; value=&quot;Slide 3&quot;/&gt;&lt;property id=&quot;20307&quot; value=&quot;269&quot;/&gt;&lt;/object&gt;&lt;object type=&quot;3&quot; unique_id=&quot;10043&quot;&gt;&lt;property id=&quot;20148&quot; value=&quot;5&quot;/&gt;&lt;property id=&quot;20300&quot; value=&quot;Slide 4&quot;/&gt;&lt;property id=&quot;20307&quot; value=&quot;268&quot;/&gt;&lt;/object&gt;&lt;object type=&quot;3&quot; unique_id=&quot;10044&quot;&gt;&lt;property id=&quot;20148&quot; value=&quot;5&quot;/&gt;&lt;property id=&quot;20300&quot; value=&quot;Slide 5&quot;/&gt;&lt;property id=&quot;20307&quot; value=&quot;267&quot;/&gt;&lt;/object&gt;&lt;object type=&quot;3&quot; unique_id=&quot;10045&quot;&gt;&lt;property id=&quot;20148&quot; value=&quot;5&quot;/&gt;&lt;property id=&quot;20300&quot; value=&quot;Slide 6&quot;/&gt;&lt;property id=&quot;20307&quot; value=&quot;272&quot;/&gt;&lt;/object&gt;&lt;object type=&quot;3&quot; unique_id=&quot;10046&quot;&gt;&lt;property id=&quot;20148&quot; value=&quot;5&quot;/&gt;&lt;property id=&quot;20300&quot; value=&quot;Slide 7&quot;/&gt;&lt;property id=&quot;20307&quot; value=&quot;266&quot;/&gt;&lt;/object&gt;&lt;object type=&quot;3&quot; unique_id=&quot;10047&quot;&gt;&lt;property id=&quot;20148&quot; value=&quot;5&quot;/&gt;&lt;property id=&quot;20300&quot; value=&quot;Slide 8&quot;/&gt;&lt;property id=&quot;20307&quot; value=&quot;265&quot;/&gt;&lt;/object&gt;&lt;object type=&quot;3&quot; unique_id=&quot;10048&quot;&gt;&lt;property id=&quot;20148&quot; value=&quot;5&quot;/&gt;&lt;property id=&quot;20300&quot; value=&quot;Slide 9&quot;/&gt;&lt;property id=&quot;20307&quot; value=&quot;264&quot;/&gt;&lt;/object&gt;&lt;object type=&quot;3&quot; unique_id=&quot;10049&quot;&gt;&lt;property id=&quot;20148&quot; value=&quot;5&quot;/&gt;&lt;property id=&quot;20300&quot; value=&quot;Slide 10&quot;/&gt;&lt;property id=&quot;20307&quot; value=&quot;271&quot;/&gt;&lt;/object&gt;&lt;object type=&quot;3&quot; unique_id=&quot;10050&quot;&gt;&lt;property id=&quot;20148&quot; value=&quot;5&quot;/&gt;&lt;property id=&quot;20300&quot; value=&quot;Slide 11&quot;/&gt;&lt;property id=&quot;20307&quot; value=&quot;263&quot;/&gt;&lt;/object&gt;&lt;object type=&quot;3&quot; unique_id=&quot;10051&quot;&gt;&lt;property id=&quot;20148&quot; value=&quot;5&quot;/&gt;&lt;property id=&quot;20300&quot; value=&quot;Slide 13&quot;/&gt;&lt;property id=&quot;20307&quot; value=&quot;262&quot;/&gt;&lt;/object&gt;&lt;object type=&quot;3&quot; unique_id=&quot;10052&quot;&gt;&lt;property id=&quot;20148&quot; value=&quot;5&quot;/&gt;&lt;property id=&quot;20300&quot; value=&quot;Slide 12&quot;/&gt;&lt;property id=&quot;20307&quot; value=&quot;261&quot;/&gt;&lt;/object&gt;&lt;object type=&quot;3&quot; unique_id=&quot;11956&quot;&gt;&lt;property id=&quot;20148&quot; value=&quot;5&quot;/&gt;&lt;property id=&quot;20300&quot; value=&quot;Slide 14&quot;/&gt;&lt;property id=&quot;20307&quot; value=&quot;273&quot;/&gt;&lt;/object&gt;&lt;object type=&quot;3&quot; unique_id=&quot;11957&quot;&gt;&lt;property id=&quot;20148&quot; value=&quot;5&quot;/&gt;&lt;property id=&quot;20300&quot; value=&quot;Slide 15&quot;/&gt;&lt;property id=&quot;20307&quot; value=&quot;274&quot;/&gt;&lt;/object&gt;&lt;object type=&quot;3&quot; unique_id=&quot;12302&quot;&gt;&lt;property id=&quot;20148&quot; value=&quot;5&quot;/&gt;&lt;property id=&quot;20300&quot; value=&quot;Slide 16&quot;/&gt;&lt;property id=&quot;20307&quot; value=&quot;275&quot;/&gt;&lt;/object&gt;&lt;object type=&quot;3&quot; unique_id=&quot;12303&quot;&gt;&lt;property id=&quot;20148&quot; value=&quot;5&quot;/&gt;&lt;property id=&quot;20300&quot; value=&quot;Slide 17&quot;/&gt;&lt;property id=&quot;20307&quot; value=&quot;276&quot;/&gt;&lt;/object&gt;&lt;object type=&quot;3&quot; unique_id=&quot;12476&quot;&gt;&lt;property id=&quot;20148&quot; value=&quot;5&quot;/&gt;&lt;property id=&quot;20300&quot; value=&quot;Slide 18&quot;/&gt;&lt;property id=&quot;20307&quot; value=&quot;277&quot;/&gt;&lt;/object&gt;&lt;object type=&quot;3&quot; unique_id=&quot;12477&quot;&gt;&lt;property id=&quot;20148&quot; value=&quot;5&quot;/&gt;&lt;property id=&quot;20300&quot; value=&quot;Slide 19&quot;/&gt;&lt;property id=&quot;20307&quot; value=&quot;278&quot;/&gt;&lt;/object&gt;&lt;object type=&quot;3&quot; unique_id=&quot;12562&quot;&gt;&lt;property id=&quot;20148&quot; value=&quot;5&quot;/&gt;&lt;property id=&quot;20300&quot; value=&quot;Slide 20&quot;/&gt;&lt;property id=&quot;20307&quot; value=&quot;279&quot;/&gt;&lt;/object&gt;&lt;object type=&quot;3&quot; unique_id=&quot;12563&quot;&gt;&lt;property id=&quot;20148&quot; value=&quot;5&quot;/&gt;&lt;property id=&quot;20300&quot; value=&quot;Slide 21&quot;/&gt;&lt;property id=&quot;20307&quot; value=&quot;280&quot;/&gt;&lt;/object&gt;&lt;object type=&quot;3&quot; unique_id=&quot;12702&quot;&gt;&lt;property id=&quot;20148&quot; value=&quot;5&quot;/&gt;&lt;property id=&quot;20300&quot; value=&quot;Slide 22&quot;/&gt;&lt;property id=&quot;20307&quot; value=&quot;281&quot;/&gt;&lt;/object&gt;&lt;object type=&quot;3&quot; unique_id=&quot;12703&quot;&gt;&lt;property id=&quot;20148&quot; value=&quot;5&quot;/&gt;&lt;property id=&quot;20300&quot; value=&quot;Slide 23&quot;/&gt;&lt;property id=&quot;20307&quot; value=&quot;282&quot;/&gt;&lt;/object&gt;&lt;object type=&quot;3&quot; unique_id=&quot;12854&quot;&gt;&lt;property id=&quot;20148&quot; value=&quot;5&quot;/&gt;&lt;property id=&quot;20300&quot; value=&quot;Slide 24&quot;/&gt;&lt;property id=&quot;20307&quot; value=&quot;283&quot;/&gt;&lt;/object&gt;&lt;object type=&quot;3&quot; unique_id=&quot;12855&quot;&gt;&lt;property id=&quot;20148&quot; value=&quot;5&quot;/&gt;&lt;property id=&quot;20300&quot; value=&quot;Slide 25&quot;/&gt;&lt;property id=&quot;20307&quot; value=&quot;284&quot;/&gt;&lt;/object&gt;&lt;object type=&quot;3&quot; unique_id=&quot;13018&quot;&gt;&lt;property id=&quot;20148&quot; value=&quot;5&quot;/&gt;&lt;property id=&quot;20300&quot; value=&quot;Slide 26&quot;/&gt;&lt;property id=&quot;20307&quot; value=&quot;285&quot;/&gt;&lt;/object&gt;&lt;object type=&quot;3&quot; unique_id=&quot;13019&quot;&gt;&lt;property id=&quot;20148&quot; value=&quot;5&quot;/&gt;&lt;property id=&quot;20300&quot; value=&quot;Slide 27&quot;/&gt;&lt;property id=&quot;20307&quot; value=&quot;286&quot;/&gt;&lt;/object&gt;&lt;object type=&quot;3&quot; unique_id=&quot;13107&quot;&gt;&lt;property id=&quot;20148&quot; value=&quot;5&quot;/&gt;&lt;property id=&quot;20300&quot; value=&quot;Slide 28&quot;/&gt;&lt;property id=&quot;20307&quot; value=&quot;287&quot;/&gt;&lt;/object&gt;&lt;object type=&quot;3&quot; unique_id=&quot;13408&quot;&gt;&lt;property id=&quot;20148&quot; value=&quot;5&quot;/&gt;&lt;property id=&quot;20300&quot; value=&quot;Slide 29&quot;/&gt;&lt;property id=&quot;20307&quot; value=&quot;288&quot;/&gt;&lt;/object&gt;&lt;object type=&quot;3&quot; unique_id=&quot;13409&quot;&gt;&lt;property id=&quot;20148&quot; value=&quot;5&quot;/&gt;&lt;property id=&quot;20300&quot; value=&quot;Slide 30&quot;/&gt;&lt;property id=&quot;20307&quot; value=&quot;289&quot;/&gt;&lt;/object&gt;&lt;object type=&quot;3&quot; unique_id=&quot;13698&quot;&gt;&lt;property id=&quot;20148&quot; value=&quot;5&quot;/&gt;&lt;property id=&quot;20300&quot; value=&quot;Slide 31&quot;/&gt;&lt;property id=&quot;20307&quot; value=&quot;290&quot;/&gt;&lt;/object&gt;&lt;object type=&quot;3&quot; unique_id=&quot;13699&quot;&gt;&lt;property id=&quot;20148&quot; value=&quot;5&quot;/&gt;&lt;property id=&quot;20300&quot; value=&quot;Slide 32&quot;/&gt;&lt;property id=&quot;20307&quot; value=&quot;291&quot;/&gt;&lt;/object&gt;&lt;object type=&quot;3&quot; unique_id=&quot;13700&quot;&gt;&lt;property id=&quot;20148&quot; value=&quot;5&quot;/&gt;&lt;property id=&quot;20300&quot; value=&quot;Slide 33&quot;/&gt;&lt;property id=&quot;20307&quot; value=&quot;292&quot;/&gt;&lt;/object&gt;&lt;object type=&quot;3&quot; unique_id=&quot;14122&quot;&gt;&lt;property id=&quot;20148&quot; value=&quot;5&quot;/&gt;&lt;property id=&quot;20300&quot; value=&quot;Slide 34&quot;/&gt;&lt;property id=&quot;20307&quot; value=&quot;293&quot;/&gt;&lt;/object&gt;&lt;object type=&quot;3&quot; unique_id=&quot;14123&quot;&gt;&lt;property id=&quot;20148&quot; value=&quot;5&quot;/&gt;&lt;property id=&quot;20300&quot; value=&quot;Slide 35&quot;/&gt;&lt;property id=&quot;20307&quot; value=&quot;294&quot;/&gt;&lt;/object&gt;&lt;object type=&quot;3&quot; unique_id=&quot;14124&quot;&gt;&lt;property id=&quot;20148&quot; value=&quot;5&quot;/&gt;&lt;property id=&quot;20300&quot; value=&quot;Slide 36&quot;/&gt;&lt;property id=&quot;20307&quot; value=&quot;295&quot;/&gt;&lt;/object&gt;&lt;object type=&quot;3&quot; unique_id=&quot;14126&quot;&gt;&lt;property id=&quot;20148&quot; value=&quot;5&quot;/&gt;&lt;property id=&quot;20300&quot; value=&quot;Slide 37&quot;/&gt;&lt;property id=&quot;20307&quot; value=&quot;296&quot;/&gt;&lt;/object&gt;&lt;object type=&quot;3&quot; unique_id=&quot;14127&quot;&gt;&lt;property id=&quot;20148&quot; value=&quot;5&quot;/&gt;&lt;property id=&quot;20300&quot; value=&quot;Slide 38&quot;/&gt;&lt;property id=&quot;20307&quot; value=&quot;297&quot;/&gt;&lt;/object&gt;&lt;object type=&quot;3&quot; unique_id=&quot;14128&quot;&gt;&lt;property id=&quot;20148&quot; value=&quot;5&quot;/&gt;&lt;property id=&quot;20300&quot; value=&quot;Slide 39&quot;/&gt;&lt;property id=&quot;20307&quot; value=&quot;298&quot;/&gt;&lt;/object&gt;&lt;object type=&quot;3&quot; unique_id=&quot;14129&quot;&gt;&lt;property id=&quot;20148&quot; value=&quot;5&quot;/&gt;&lt;property id=&quot;20300&quot; value=&quot;Slide 40&quot;/&gt;&lt;property id=&quot;20307&quot; value=&quot;299&quot;/&gt;&lt;/object&gt;&lt;object type=&quot;3&quot; unique_id=&quot;14130&quot;&gt;&lt;property id=&quot;20148&quot; value=&quot;5&quot;/&gt;&lt;property id=&quot;20300&quot; value=&quot;Slide 41&quot;/&gt;&lt;property id=&quot;20307&quot; value=&quot;300&quot;/&gt;&lt;/object&gt;&lt;object type=&quot;3&quot; unique_id=&quot;14131&quot;&gt;&lt;property id=&quot;20148&quot; value=&quot;5&quot;/&gt;&lt;property id=&quot;20300&quot; value=&quot;Slide 42&quot;/&gt;&lt;property id=&quot;20307&quot; value=&quot;301&quot;/&gt;&lt;/object&gt;&lt;object type=&quot;3&quot; unique_id=&quot;14132&quot;&gt;&lt;property id=&quot;20148&quot; value=&quot;5&quot;/&gt;&lt;property id=&quot;20300&quot; value=&quot;Slide 43&quot;/&gt;&lt;property id=&quot;20307&quot; value=&quot;302&quot;/&gt;&lt;/object&gt;&lt;object type=&quot;3&quot; unique_id=&quot;14133&quot;&gt;&lt;property id=&quot;20148&quot; value=&quot;5&quot;/&gt;&lt;property id=&quot;20300&quot; value=&quot;Slide 45&quot;/&gt;&lt;property id=&quot;20307&quot; value=&quot;303&quot;/&gt;&lt;/object&gt;&lt;object type=&quot;3&quot; unique_id=&quot;14134&quot;&gt;&lt;property id=&quot;20148&quot; value=&quot;5&quot;/&gt;&lt;property id=&quot;20300&quot; value=&quot;Slide 46&quot;/&gt;&lt;property id=&quot;20307&quot; value=&quot;304&quot;/&gt;&lt;/object&gt;&lt;object type=&quot;3&quot; unique_id=&quot;14135&quot;&gt;&lt;property id=&quot;20148&quot; value=&quot;5&quot;/&gt;&lt;property id=&quot;20300&quot; value=&quot;Slide 47&quot;/&gt;&lt;property id=&quot;20307&quot; value=&quot;305&quot;/&gt;&lt;/object&gt;&lt;object type=&quot;3&quot; unique_id=&quot;14136&quot;&gt;&lt;property id=&quot;20148&quot; value=&quot;5&quot;/&gt;&lt;property id=&quot;20300&quot; value=&quot;Slide 48&quot;/&gt;&lt;property id=&quot;20307&quot; value=&quot;306&quot;/&gt;&lt;/object&gt;&lt;object type=&quot;3&quot; unique_id=&quot;14432&quot;&gt;&lt;property id=&quot;20148&quot; value=&quot;5&quot;/&gt;&lt;property id=&quot;20300&quot; value=&quot;Slide 44&quot;/&gt;&lt;property id=&quot;20307&quot; value=&quot;307&quot;/&gt;&lt;/object&gt;&lt;/object&gt;&lt;object type=&quot;8&quot; unique_id=&quot;10075&quot;&gt;&lt;/object&gt;&lt;/object&gt;&lt;/database&gt;"/>
  <p:tag name="SECTOMILLISECCONVERTED" val="1"/>
</p:tagLst>
</file>

<file path=ppt/theme/theme1.xml><?xml version="1.0" encoding="utf-8"?>
<a:theme xmlns:a="http://schemas.openxmlformats.org/drawingml/2006/main" name="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a:spPr>
      <a:bodyPr wrap="none">
        <a:spAutoFit/>
      </a:bodyPr>
      <a:lstStyle>
        <a:defPPr marL="2282825" indent="-2282825">
          <a:defRPr sz="1400" dirty="0"/>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ＭＳ Ｐゴシック" pitchFamily="48"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Worked_Examples</Template>
  <TotalTime>8557</TotalTime>
  <Words>2132</Words>
  <Application>Microsoft Office PowerPoint</Application>
  <PresentationFormat>On-screen Show (4:3)</PresentationFormat>
  <Paragraphs>312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Helvetica</vt:lpstr>
      <vt:lpstr>Times New Roman</vt:lpstr>
      <vt:lpstr>Worked_Examples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gexinc</dc:creator>
  <cp:lastModifiedBy>md razzaque</cp:lastModifiedBy>
  <cp:revision>1791</cp:revision>
  <cp:lastPrinted>2017-03-24T13:25:05Z</cp:lastPrinted>
  <dcterms:created xsi:type="dcterms:W3CDTF">2013-09-13T12:48:59Z</dcterms:created>
  <dcterms:modified xsi:type="dcterms:W3CDTF">2018-11-29T01:15:12Z</dcterms:modified>
</cp:coreProperties>
</file>