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2"/>
  </p:notesMasterIdLst>
  <p:handoutMasterIdLst>
    <p:handoutMasterId r:id="rId63"/>
  </p:handoutMasterIdLst>
  <p:sldIdLst>
    <p:sldId id="323" r:id="rId3"/>
    <p:sldId id="257" r:id="rId4"/>
    <p:sldId id="325" r:id="rId5"/>
    <p:sldId id="324" r:id="rId6"/>
    <p:sldId id="326" r:id="rId7"/>
    <p:sldId id="259" r:id="rId8"/>
    <p:sldId id="327" r:id="rId9"/>
    <p:sldId id="329" r:id="rId10"/>
    <p:sldId id="328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62" r:id="rId22"/>
    <p:sldId id="279" r:id="rId23"/>
    <p:sldId id="263" r:id="rId24"/>
    <p:sldId id="285" r:id="rId25"/>
    <p:sldId id="290" r:id="rId26"/>
    <p:sldId id="291" r:id="rId27"/>
    <p:sldId id="330" r:id="rId28"/>
    <p:sldId id="293" r:id="rId29"/>
    <p:sldId id="331" r:id="rId30"/>
    <p:sldId id="295" r:id="rId31"/>
    <p:sldId id="332" r:id="rId32"/>
    <p:sldId id="298" r:id="rId33"/>
    <p:sldId id="299" r:id="rId34"/>
    <p:sldId id="333" r:id="rId35"/>
    <p:sldId id="334" r:id="rId36"/>
    <p:sldId id="303" r:id="rId37"/>
    <p:sldId id="304" r:id="rId38"/>
    <p:sldId id="335" r:id="rId39"/>
    <p:sldId id="305" r:id="rId40"/>
    <p:sldId id="336" r:id="rId41"/>
    <p:sldId id="337" r:id="rId42"/>
    <p:sldId id="339" r:id="rId43"/>
    <p:sldId id="338" r:id="rId44"/>
    <p:sldId id="340" r:id="rId45"/>
    <p:sldId id="306" r:id="rId46"/>
    <p:sldId id="341" r:id="rId47"/>
    <p:sldId id="342" r:id="rId48"/>
    <p:sldId id="308" r:id="rId49"/>
    <p:sldId id="309" r:id="rId50"/>
    <p:sldId id="343" r:id="rId51"/>
    <p:sldId id="344" r:id="rId52"/>
    <p:sldId id="345" r:id="rId53"/>
    <p:sldId id="322" r:id="rId54"/>
    <p:sldId id="346" r:id="rId55"/>
    <p:sldId id="347" r:id="rId56"/>
    <p:sldId id="348" r:id="rId57"/>
    <p:sldId id="310" r:id="rId58"/>
    <p:sldId id="350" r:id="rId59"/>
    <p:sldId id="351" r:id="rId60"/>
    <p:sldId id="31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B2"/>
    <a:srgbClr val="002E7C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182" autoAdjust="0"/>
  </p:normalViewPr>
  <p:slideViewPr>
    <p:cSldViewPr snapToGrid="0" showGuides="1">
      <p:cViewPr varScale="1">
        <p:scale>
          <a:sx n="108" d="100"/>
          <a:sy n="108" d="100"/>
        </p:scale>
        <p:origin x="1776" y="114"/>
      </p:cViewPr>
      <p:guideLst>
        <p:guide orient="horz" pos="3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F40941-31B7-B146-BA70-7A3B8DC40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9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5F687-78F4-C841-AE9E-F938114B2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26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1DFAF0-91F3-1F45-AD71-8BC5D597791C}" type="slidenum">
              <a:rPr lang="en-US"/>
              <a:pPr/>
              <a:t>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AC4CBA-86E5-D347-B44F-AEB57A1F5198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CCCD6-C2D0-604E-B992-BE239A6F7F1E}" type="slidenum">
              <a:rPr lang="en-US"/>
              <a:pPr/>
              <a:t>12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B316F4-1A61-2D44-8EA6-BC315FE37748}" type="slidenum">
              <a:rPr lang="en-US"/>
              <a:pPr/>
              <a:t>13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89BE72-9FD2-E649-8920-37B81C9AE2F5}" type="slidenum">
              <a:rPr lang="en-US"/>
              <a:pPr/>
              <a:t>14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9DD528-DBAF-D34D-9FD8-A17B595EAE60}" type="slidenum">
              <a:rPr lang="en-US"/>
              <a:pPr/>
              <a:t>15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C77989-3F90-1745-BF4D-19715E3266F0}" type="slidenum">
              <a:rPr lang="en-US"/>
              <a:pPr/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93E831-F4E0-EA41-928A-562D64173F64}" type="slidenum">
              <a:rPr lang="en-US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096AE5-69EF-7F48-AC94-07F991B29CFD}" type="slidenum">
              <a:rPr lang="en-US"/>
              <a:pPr/>
              <a:t>18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0EF1E0-4171-5546-BADA-D6FCB2F6512A}" type="slidenum">
              <a:rPr lang="en-US"/>
              <a:pPr/>
              <a:t>19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992A37-9CA6-EC49-AC66-52603B71DE10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E851BE-B06F-3D4A-BBE3-E93177C5B3C8}" type="slidenum">
              <a:rPr lang="en-US"/>
              <a:pPr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40342E-5B5B-1D49-91E8-2A5EB6B10F0F}" type="slidenum">
              <a:rPr lang="en-US"/>
              <a:pPr/>
              <a:t>21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A8A5D8-45F2-4D45-865D-0BD5A6FD26E8}" type="slidenum">
              <a:rPr lang="en-US"/>
              <a:pPr/>
              <a:t>22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7E3205-ADE3-B449-928A-F60F0A616E5F}" type="slidenum">
              <a:rPr lang="en-US"/>
              <a:pPr/>
              <a:t>23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1E5D59-1C7F-D140-824B-9C9E82B24794}" type="slidenum">
              <a:rPr lang="en-US"/>
              <a:pPr/>
              <a:t>24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BBC57-2865-8E45-B655-7BF5E495E289}" type="slidenum">
              <a:rPr lang="en-US"/>
              <a:pPr/>
              <a:t>25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03B0E6-4650-F841-A12D-0EF41CC85187}" type="slidenum">
              <a:rPr lang="en-US"/>
              <a:pPr/>
              <a:t>26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2CAD28-34B1-E04A-B1F2-5AEF8251ABAE}" type="slidenum">
              <a:rPr lang="en-US"/>
              <a:pPr/>
              <a:t>27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131E05-A1C2-DF40-9F11-ABC0BC23A958}" type="slidenum">
              <a:rPr lang="en-US"/>
              <a:pPr/>
              <a:t>28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EB1049-6EFE-CE46-9F1A-07C760AFAC59}" type="slidenum">
              <a:rPr lang="en-US"/>
              <a:pPr/>
              <a:t>29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311BAB-D3D4-0C4D-A3BE-692A65F042C7}" type="slidenum">
              <a:rPr lang="en-US"/>
              <a:pPr/>
              <a:t>30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F359F9-F4CC-A143-97A9-A1AA479F745E}" type="slidenum">
              <a:rPr lang="en-US"/>
              <a:pPr/>
              <a:t>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F5DF07-F30D-5546-ABFB-992ACBF22417}" type="slidenum">
              <a:rPr lang="en-US"/>
              <a:pPr/>
              <a:t>31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5F62A6-D496-E849-8CB9-C58E1FE08F38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8E3857-234D-3948-8655-DF5CB7CF6CB2}" type="slidenum">
              <a:rPr lang="en-US"/>
              <a:pPr/>
              <a:t>33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1C8AE3-0C74-7841-9674-1729D345EE45}" type="slidenum">
              <a:rPr lang="en-US"/>
              <a:pPr/>
              <a:t>34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31EFF8-F485-F44B-B9F4-25C463CFF6D4}" type="slidenum">
              <a:rPr lang="en-US"/>
              <a:pPr/>
              <a:t>35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815E98-FCC7-AE49-8B45-AA814128A11E}" type="slidenum">
              <a:rPr lang="en-US"/>
              <a:pPr/>
              <a:t>36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2B486-5184-3545-9DBB-F5FBF11BA1EC}" type="slidenum">
              <a:rPr lang="en-US"/>
              <a:pPr/>
              <a:t>37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D3F77C-9AAF-8E4F-B284-4E15980A02B6}" type="slidenum">
              <a:rPr lang="en-US"/>
              <a:pPr/>
              <a:t>38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3E613C-0EFE-FE44-9999-8E476366ED41}" type="slidenum">
              <a:rPr lang="en-US"/>
              <a:pPr/>
              <a:t>39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4084E3-26B7-9D4E-B707-A92EDB97F024}" type="slidenum">
              <a:rPr lang="en-US"/>
              <a:pPr/>
              <a:t>40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DFCE6C-3575-214F-A8AB-48121C5286DE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E6B237-AE4C-A941-8F38-CCAA9475F395}" type="slidenum">
              <a:rPr lang="en-US"/>
              <a:pPr/>
              <a:t>41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B9A205-50A3-5F42-B0B6-A7869CF07D37}" type="slidenum">
              <a:rPr lang="en-US"/>
              <a:pPr/>
              <a:t>42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3F4625-A63A-6445-9F45-CDEE6C49B750}" type="slidenum">
              <a:rPr lang="en-US"/>
              <a:pPr/>
              <a:t>43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6C7D1F-FAAA-A749-BDC4-4AB8C528D2B3}" type="slidenum">
              <a:rPr lang="en-US"/>
              <a:pPr/>
              <a:t>44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29CF3E-0184-5D47-A8AD-286B2F11BE99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8AF3C-E306-0547-ABBD-150486D6F8A2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48EC5D-67DD-B147-9EF4-31AC9DB80313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672D93-6D45-3C45-A621-FDC852D6EF70}" type="slidenum">
              <a:rPr lang="en-US"/>
              <a:pPr/>
              <a:t>48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B37F9E-22B4-844E-873B-A1488CB3FD56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AC7F9E-FC72-FA44-AEAD-65316A5A2202}" type="slidenum">
              <a:rPr lang="en-US"/>
              <a:pPr/>
              <a:t>50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2249D-F702-F243-971D-EC334AA1DFF6}" type="slidenum">
              <a:rPr lang="en-US"/>
              <a:pPr/>
              <a:t>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6FAA6F-9753-6A40-A7D2-4D271E3B6BBE}" type="slidenum">
              <a:rPr lang="en-US"/>
              <a:pPr/>
              <a:t>51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5B325B-C697-5245-8EA1-1EF5EADB0EA2}" type="slidenum">
              <a:rPr lang="en-US"/>
              <a:pPr/>
              <a:t>56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338CC-2B9F-6D41-9389-4F83856968F9}" type="slidenum">
              <a:rPr lang="en-US"/>
              <a:pPr/>
              <a:t>57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BE3F99-8868-0540-BAF6-3AD53A1E11B2}" type="slidenum">
              <a:rPr lang="en-US"/>
              <a:pPr/>
              <a:t>58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654833-AFDE-EF47-AC8E-C8A830AE22E4}" type="slidenum">
              <a:rPr lang="en-US"/>
              <a:pPr/>
              <a:t>59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7FD2A-D78C-7D4D-8569-343CCAEBF694}" type="slidenum">
              <a:rPr lang="en-US"/>
              <a:pPr/>
              <a:t>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4CF70B-3D6A-FA44-9BFD-928EDF626333}" type="slidenum">
              <a:rPr lang="en-US"/>
              <a:pPr/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34210B-FAD6-8C4D-9FC3-A9B6A32534AA}" type="slidenum">
              <a:rPr lang="en-US"/>
              <a:pPr/>
              <a:t>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00D07-E3F8-924C-B8DB-5DBD367B301D}" type="slidenum">
              <a:rPr lang="en-US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2460E-6321-844D-84D8-E7690A57A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5B3C-BD16-1E46-8497-890ED0821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7172-6DF1-564C-A713-E7E464012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87B36-4DBA-9C44-8E9E-17F43C1D4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09E2-50B4-8141-B08D-69A51BC18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46AC6-1AEB-2143-8530-C702FD4B3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BEBFB-1F9D-D440-8A87-A71514B97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7F6A7-FA86-1547-9983-EE73B4741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F6328-6FDF-C949-96C3-497797EE1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33B72-FAA3-3040-8AC1-D3DE96823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900C1-D489-3C46-9400-64A556BA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BF528-8181-4D49-949D-6804CBB9E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23A31-4758-1A40-A0D8-78783C2A0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DF356-2145-3446-B965-7C66B50AA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D5DA0-7BE6-0549-9884-D4B78B1C0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0D0E-1A2D-9543-81BD-C7E790CE3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1634B-8ED9-7C4B-BD25-642603771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D099-B8CD-EB48-99C0-53EFCFA1C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C8DEF-10DE-F943-AA25-8CD4E775D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66349-220D-A244-8699-9BC7A76CE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DBE4-135E-2841-8F6B-35EED6429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61BF3-C067-6244-BB91-93FFF7214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90728-254F-A44A-9261-0D155C44A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C15C8-01F3-0541-83D7-714AE3B5C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76743-7F78-7F49-99A0-8AFB62388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7257F-9E57-4242-9188-BB5B135EB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C7E28-C695-7E47-A770-A7A1DF06D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C9F3F-D85D-B341-AAF1-CAB1E2CFC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8E3AC6-9D74-4943-8636-697DBB6668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13E5D-ABAD-CF45-9207-45DFBAA24C1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2055" name="Picture 7" descr="Triangle--Gray"/>
            <p:cNvPicPr>
              <a:picLocks noChangeAspect="1"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4990" y="3753"/>
              <a:ext cx="69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Organic and 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Biological 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Chemistry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19600" y="1867301"/>
            <a:ext cx="4724400" cy="24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/>
              <a:t>Chapter 24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The Chemistry of Life: Organic and Biological Chemistry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Alkanes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sz="2800"/>
              <a:t>Carbons in alkanes are </a:t>
            </a:r>
            <a:r>
              <a:rPr lang="en-US" sz="2800" i="1"/>
              <a:t>sp</a:t>
            </a:r>
            <a:r>
              <a:rPr lang="en-US" sz="2800" baseline="30000"/>
              <a:t>3</a:t>
            </a:r>
            <a:r>
              <a:rPr lang="en-US" sz="2800"/>
              <a:t> hybridized, tetrahedral, and have 109.5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°</a:t>
            </a:r>
            <a:r>
              <a:rPr lang="en-US" sz="2800">
                <a:sym typeface="Symbol" charset="2"/>
              </a:rPr>
              <a:t> bond angles.</a:t>
            </a:r>
          </a:p>
          <a:p>
            <a:pPr eaLnBrk="1" hangingPunct="1"/>
            <a:r>
              <a:rPr lang="en-US" sz="2800">
                <a:sym typeface="Symbol" charset="2"/>
              </a:rPr>
              <a:t>In the straight chain form, all carbons connect in a continuous chain.</a:t>
            </a:r>
          </a:p>
          <a:p>
            <a:pPr eaLnBrk="1" hangingPunct="1"/>
            <a:r>
              <a:rPr lang="en-US" sz="2800">
                <a:sym typeface="Symbol" charset="2"/>
              </a:rPr>
              <a:t>C can make four bonds, so it is possible for a carbon atom to bond to three or four C atoms, making a branched alkane.</a:t>
            </a:r>
          </a:p>
          <a:p>
            <a:pPr eaLnBrk="1" hangingPunct="1"/>
            <a:r>
              <a:rPr lang="en-US" sz="2800">
                <a:sym typeface="Symbol" charset="2"/>
              </a:rPr>
              <a:t>Compounds with the same molecular formula but different connections of atoms are called structural isomers, as </a:t>
            </a:r>
            <a:br>
              <a:rPr lang="en-US" sz="2800">
                <a:sym typeface="Symbol" charset="2"/>
              </a:rPr>
            </a:br>
            <a:r>
              <a:rPr lang="en-US" sz="2800">
                <a:sym typeface="Symbol" charset="2"/>
              </a:rPr>
              <a:t>seen on the next slide.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"/>
          <a:stretch/>
        </p:blipFill>
        <p:spPr>
          <a:xfrm>
            <a:off x="223951" y="152400"/>
            <a:ext cx="1536345" cy="29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"/>
          <a:stretch/>
        </p:blipFill>
        <p:spPr>
          <a:xfrm>
            <a:off x="223951" y="3340100"/>
            <a:ext cx="1771037" cy="3124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Structural Isomers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"/>
          <a:stretch/>
        </p:blipFill>
        <p:spPr>
          <a:xfrm>
            <a:off x="1739900" y="1212106"/>
            <a:ext cx="5664200" cy="524095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/>
              <a:t>Systematic Nomenclature of Organic Compounds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pPr eaLnBrk="1" hangingPunct="1"/>
            <a:r>
              <a:rPr lang="en-US" sz="2800"/>
              <a:t>There are three parts to a compound name: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Base: This tells how many carbons are in the longest continuous chain.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Suffix: This tells what type of compound it is.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Prefix: This tells what groups are attached to </a:t>
            </a:r>
            <a:br>
              <a:rPr lang="en-US" sz="2400"/>
            </a:br>
            <a:r>
              <a:rPr lang="en-US" sz="2400"/>
              <a:t>the chain.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965200" y="4035731"/>
            <a:ext cx="7023100" cy="204756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Name a Compound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371600"/>
            <a:ext cx="4114800" cy="4724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/>
              <a:t>Find the longest continuous chain of </a:t>
            </a:r>
            <a:br>
              <a:rPr lang="en-US" sz="2400"/>
            </a:br>
            <a:r>
              <a:rPr lang="en-US" sz="2400"/>
              <a:t>C atoms, and use this </a:t>
            </a:r>
            <a:br>
              <a:rPr lang="en-US" sz="2400"/>
            </a:br>
            <a:r>
              <a:rPr lang="en-US" sz="2400"/>
              <a:t>as the base name.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/>
              <a:t>Number the chain from the end nearest the first substituent encountered.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/>
              <a:t>Name each substituent.  (Side chains that are based on alkanes are called alkyl groups.)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590800" y="2971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0"/>
          <a:stretch/>
        </p:blipFill>
        <p:spPr>
          <a:xfrm>
            <a:off x="280728" y="1297781"/>
            <a:ext cx="3975618" cy="1674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1151855" y="3104118"/>
            <a:ext cx="2233363" cy="33455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Name a Compound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371600"/>
            <a:ext cx="4800600" cy="4724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4"/>
            </a:pPr>
            <a:r>
              <a:rPr lang="en-US" sz="2800"/>
              <a:t>Begin the name with </a:t>
            </a:r>
            <a:br>
              <a:rPr lang="en-US" sz="2800"/>
            </a:br>
            <a:r>
              <a:rPr lang="en-US" sz="2800"/>
              <a:t>the number(s) on the </a:t>
            </a:r>
            <a:br>
              <a:rPr lang="en-US" sz="2800"/>
            </a:br>
            <a:r>
              <a:rPr lang="en-US" sz="2800"/>
              <a:t>C atom(s) to which each substituent is bonded.</a:t>
            </a:r>
          </a:p>
          <a:p>
            <a:pPr marL="514350" indent="-514350" eaLnBrk="1" hangingPunct="1">
              <a:buFontTx/>
              <a:buAutoNum type="arabicPeriod" startAt="4"/>
            </a:pPr>
            <a:r>
              <a:rPr lang="en-US" sz="2800"/>
              <a:t>When two or more substituents are present, list them alphabetically.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386081" y="1524000"/>
            <a:ext cx="3252812" cy="2997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Cycloalkanes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Alkanes that form rings or cycles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Possible with at least three C atoms, but </a:t>
            </a:r>
            <a:r>
              <a:rPr lang="en-US" sz="2800" i="1"/>
              <a:t>sp</a:t>
            </a:r>
            <a:r>
              <a:rPr lang="en-US" sz="2800" baseline="30000"/>
              <a:t>3</a:t>
            </a:r>
            <a:r>
              <a:rPr lang="en-US" sz="2800"/>
              <a:t> hybridization requires 109.5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°</a:t>
            </a:r>
            <a:r>
              <a:rPr lang="en-US" sz="2800">
                <a:ea typeface="Arial" charset="0"/>
                <a:cs typeface="Arial" charset="0"/>
              </a:rPr>
              <a:t> angles—not a very stable molecule.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Arial" charset="0"/>
                <a:cs typeface="Arial" charset="0"/>
              </a:rPr>
              <a:t>Four-C ring is also not very stable.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Arial" charset="0"/>
                <a:cs typeface="Arial" charset="0"/>
              </a:rPr>
              <a:t>Five-C and more have room for proper bond angle.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Naming: add </a:t>
            </a:r>
            <a:r>
              <a:rPr lang="en-US" sz="2800" i="1"/>
              <a:t>cyclo-</a:t>
            </a:r>
            <a:r>
              <a:rPr lang="en-US" sz="2800"/>
              <a:t> as a prefix to alkane name.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"/>
          <a:stretch/>
        </p:blipFill>
        <p:spPr>
          <a:xfrm>
            <a:off x="2965450" y="4326565"/>
            <a:ext cx="3956050" cy="23441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Reactions of Alkanes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</p:spPr>
        <p:txBody>
          <a:bodyPr/>
          <a:lstStyle/>
          <a:p>
            <a:pPr eaLnBrk="1" hangingPunct="1"/>
            <a:r>
              <a:rPr lang="en-US"/>
              <a:t>Alkanes are relatively unreactive due to the lack of polarity and presence of only C</a:t>
            </a:r>
            <a:r>
              <a:rPr lang="en-US">
                <a:ea typeface="Arial" charset="0"/>
                <a:cs typeface="Arial" charset="0"/>
              </a:rPr>
              <a:t>—</a:t>
            </a:r>
            <a:r>
              <a:rPr lang="en-US"/>
              <a:t>C and C</a:t>
            </a:r>
            <a:r>
              <a:rPr lang="en-US">
                <a:ea typeface="Arial" charset="0"/>
                <a:cs typeface="Arial" charset="0"/>
              </a:rPr>
              <a:t>—</a:t>
            </a:r>
            <a:r>
              <a:rPr lang="en-US"/>
              <a:t>H </a:t>
            </a:r>
            <a:r>
              <a:rPr lang="el-GR" i="1">
                <a:ea typeface="Arial" charset="0"/>
                <a:cs typeface="Arial" charset="0"/>
              </a:rPr>
              <a:t>σ</a:t>
            </a:r>
            <a:r>
              <a:rPr lang="en-US">
                <a:ea typeface="Arial" charset="0"/>
                <a:cs typeface="Arial" charset="0"/>
              </a:rPr>
              <a:t> </a:t>
            </a:r>
            <a:r>
              <a:rPr lang="en-US"/>
              <a:t>bonds, which are very stable.</a:t>
            </a:r>
          </a:p>
          <a:p>
            <a:pPr eaLnBrk="1" hangingPunct="1"/>
            <a:r>
              <a:rPr lang="en-US"/>
              <a:t>They do not react with acids, bases, or oxidizing agents.</a:t>
            </a:r>
          </a:p>
          <a:p>
            <a:pPr eaLnBrk="1" hangingPunct="1"/>
            <a:r>
              <a:rPr lang="en-US"/>
              <a:t>However, the most important reaction observed is combustion:</a:t>
            </a:r>
          </a:p>
          <a:p>
            <a:pPr eaLnBrk="1" hangingPunct="1">
              <a:buFontTx/>
              <a:buNone/>
            </a:pPr>
            <a:r>
              <a:rPr lang="en-US"/>
              <a:t>2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+ 7 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</a:t>
            </a:r>
            <a:r>
              <a:rPr lang="en-US">
                <a:ea typeface="Arial" charset="0"/>
                <a:cs typeface="Arial" charset="0"/>
              </a:rPr>
              <a:t>→ 4 CO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(</a:t>
            </a:r>
            <a:r>
              <a:rPr lang="en-US" i="1">
                <a:ea typeface="Arial" charset="0"/>
                <a:cs typeface="Arial" charset="0"/>
              </a:rPr>
              <a:t>g</a:t>
            </a:r>
            <a:r>
              <a:rPr lang="en-US">
                <a:ea typeface="Arial" charset="0"/>
                <a:cs typeface="Arial" charset="0"/>
              </a:rPr>
              <a:t>) + 6 H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O(</a:t>
            </a:r>
            <a:r>
              <a:rPr lang="en-US" i="1">
                <a:ea typeface="Arial" charset="0"/>
                <a:cs typeface="Arial" charset="0"/>
              </a:rPr>
              <a:t>l</a:t>
            </a:r>
            <a:r>
              <a:rPr lang="en-US">
                <a:ea typeface="Arial" charset="0"/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>
                <a:ea typeface="Arial" charset="0"/>
                <a:cs typeface="Arial" charset="0"/>
              </a:rPr>
              <a:t>(exothermic!  </a:t>
            </a:r>
            <a:r>
              <a:rPr lang="el-GR">
                <a:ea typeface="Arial" charset="0"/>
                <a:cs typeface="Arial" charset="0"/>
              </a:rPr>
              <a:t>Δ</a:t>
            </a:r>
            <a:r>
              <a:rPr lang="en-US" i="1">
                <a:ea typeface="Arial" charset="0"/>
                <a:cs typeface="Arial" charset="0"/>
              </a:rPr>
              <a:t>H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Arial" charset="0"/>
                <a:cs typeface="Arial" charset="0"/>
              </a:rPr>
              <a:t> = –2885 kJ)</a:t>
            </a:r>
            <a:endParaRPr lang="en-U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Saturated vs. Unsaturated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7924800" cy="4343400"/>
          </a:xfrm>
        </p:spPr>
        <p:txBody>
          <a:bodyPr/>
          <a:lstStyle/>
          <a:p>
            <a:pPr eaLnBrk="1" hangingPunct="1"/>
            <a:r>
              <a:rPr lang="en-US" sz="2800"/>
              <a:t>Hydrocarbons with single bonds only are called saturated hydrocarbons. These are the alkanes.</a:t>
            </a:r>
          </a:p>
          <a:p>
            <a:pPr eaLnBrk="1" hangingPunct="1"/>
            <a:r>
              <a:rPr lang="en-US" sz="2800"/>
              <a:t>Alkenes, alkynes, and aromatic hydrocarbons have fewer hydrogen atoms than alkanes with the same number of carbon atoms. They are called unsaturated hydrocarbons.</a:t>
            </a:r>
          </a:p>
          <a:p>
            <a:pPr eaLnBrk="1" hangingPunct="1"/>
            <a:r>
              <a:rPr lang="en-US" sz="2800"/>
              <a:t>Unsaturated hydrocarbons are more reactive than saturated hydrocarbons.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Alkenes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/>
            <a:r>
              <a:rPr lang="en-US" sz="2800"/>
              <a:t>Contain at least one C    C bond</a:t>
            </a:r>
          </a:p>
          <a:p>
            <a:pPr eaLnBrk="1" hangingPunct="1"/>
            <a:r>
              <a:rPr lang="en-US" sz="2800"/>
              <a:t>No free rotation about the double bond</a:t>
            </a:r>
          </a:p>
          <a:p>
            <a:pPr eaLnBrk="1" hangingPunct="1"/>
            <a:r>
              <a:rPr lang="en-US" sz="2800"/>
              <a:t>Naming: longest chain must include BOTH carbon atoms that share the double bond</a:t>
            </a:r>
            <a:r>
              <a:rPr lang="en-US" sz="2400"/>
              <a:t>; end name in -</a:t>
            </a:r>
            <a:r>
              <a:rPr lang="en-US" sz="2400" i="1"/>
              <a:t>ene</a:t>
            </a:r>
            <a:r>
              <a:rPr lang="en-US" sz="2400"/>
              <a:t>; lowest number possible given to double-bond carbon atoms; isomers also indicated.</a:t>
            </a:r>
            <a:endParaRPr lang="en-US" sz="2800"/>
          </a:p>
        </p:txBody>
      </p:sp>
      <p:grpSp>
        <p:nvGrpSpPr>
          <p:cNvPr id="20486" name="Group 3"/>
          <p:cNvGrpSpPr>
            <a:grpSpLocks/>
          </p:cNvGrpSpPr>
          <p:nvPr/>
        </p:nvGrpSpPr>
        <p:grpSpPr bwMode="auto">
          <a:xfrm>
            <a:off x="4660900" y="1514475"/>
            <a:ext cx="338138" cy="76200"/>
            <a:chOff x="6705600" y="3810000"/>
            <a:chExt cx="338328" cy="76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>
          <a:xfrm>
            <a:off x="977900" y="4051718"/>
            <a:ext cx="6565900" cy="24379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Geometric Isomers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067800" cy="3048000"/>
          </a:xfrm>
        </p:spPr>
        <p:txBody>
          <a:bodyPr/>
          <a:lstStyle/>
          <a:p>
            <a:pPr eaLnBrk="1" hangingPunct="1"/>
            <a:r>
              <a:rPr lang="en-US" sz="2800"/>
              <a:t>Since there is no free rotation around the double bond, the direction of the longest chain can differ for four or more C atoms.</a:t>
            </a:r>
          </a:p>
          <a:p>
            <a:pPr eaLnBrk="1" hangingPunct="1"/>
            <a:r>
              <a:rPr lang="en-US" sz="2800"/>
              <a:t>Compounds that have all atoms connected to the same atoms but differ in three-dimensional arrangement are geometric isomers.</a:t>
            </a:r>
          </a:p>
          <a:p>
            <a:pPr eaLnBrk="1" hangingPunct="1"/>
            <a:r>
              <a:rPr lang="en-US" sz="2800"/>
              <a:t>Alkenes have cis (same side of the double bond) or trans (opposite side of the double bond) isomers.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1790700" y="4606606"/>
            <a:ext cx="5916848" cy="193389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/>
              <a:t>Organic Chemistry and Biochemistry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9200"/>
            <a:ext cx="3962400" cy="5105400"/>
          </a:xfrm>
        </p:spPr>
        <p:txBody>
          <a:bodyPr/>
          <a:lstStyle/>
          <a:p>
            <a:pPr eaLnBrk="1" hangingPunct="1"/>
            <a:r>
              <a:rPr lang="en-US" sz="2800"/>
              <a:t>Chapter focus: the molecules that bridge chemistry &amp; biology</a:t>
            </a:r>
          </a:p>
          <a:p>
            <a:pPr eaLnBrk="1" hangingPunct="1"/>
            <a:r>
              <a:rPr lang="en-US" sz="2800"/>
              <a:t>Most common elements: C, H, O, N</a:t>
            </a:r>
          </a:p>
          <a:p>
            <a:pPr eaLnBrk="1" hangingPunct="1"/>
            <a:r>
              <a:rPr lang="en-US" sz="2800"/>
              <a:t>Organic chemistry: study of compounds containing carbon</a:t>
            </a:r>
          </a:p>
          <a:p>
            <a:pPr eaLnBrk="1" hangingPunct="1"/>
            <a:r>
              <a:rPr lang="en-US" sz="2800"/>
              <a:t>Biochemistry: the study of chemistry of living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5" y="1638300"/>
            <a:ext cx="4802575" cy="4622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Alkynes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7924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Contain at least one C    </a:t>
            </a:r>
            <a:r>
              <a:rPr lang="en-US" sz="2800">
                <a:ea typeface="Arial" charset="0"/>
                <a:cs typeface="Arial" charset="0"/>
              </a:rPr>
              <a:t>C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Unsaturated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Naming: longest continuous chain containing both carbon atoms in the triple bond; name ends in </a:t>
            </a:r>
            <a:r>
              <a:rPr lang="en-US" sz="2800" i="1"/>
              <a:t>-yne</a:t>
            </a:r>
            <a:r>
              <a:rPr lang="en-US" sz="2800"/>
              <a:t> (instead of </a:t>
            </a:r>
            <a:r>
              <a:rPr lang="en-US" sz="2800" i="1"/>
              <a:t>-ane</a:t>
            </a:r>
            <a:r>
              <a:rPr lang="en-US" sz="2800"/>
              <a:t> or </a:t>
            </a:r>
            <a:r>
              <a:rPr lang="en-US" sz="2800" i="1"/>
              <a:t>-ene</a:t>
            </a:r>
            <a:r>
              <a:rPr lang="en-US" sz="2800"/>
              <a:t>); give C atoms in triple bond lowest number.</a:t>
            </a:r>
          </a:p>
        </p:txBody>
      </p: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4587875" y="1512888"/>
            <a:ext cx="344488" cy="146050"/>
            <a:chOff x="6715203" y="3830323"/>
            <a:chExt cx="345524" cy="14636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715203" y="3976688"/>
              <a:ext cx="337562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6715203" y="3900324"/>
              <a:ext cx="337562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6723165" y="3830323"/>
              <a:ext cx="337562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/>
              <a:t>Addition Reactions of</a:t>
            </a:r>
            <a:br>
              <a:rPr lang="en-US"/>
            </a:br>
            <a:r>
              <a:rPr lang="en-US"/>
              <a:t>Alkenes and Alkynes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8991600" cy="3200400"/>
          </a:xfrm>
        </p:spPr>
        <p:txBody>
          <a:bodyPr/>
          <a:lstStyle/>
          <a:p>
            <a:pPr eaLnBrk="1" hangingPunct="1"/>
            <a:r>
              <a:rPr lang="en-US" sz="2400"/>
              <a:t>Add atoms to the double or triple bond, making it saturated or more saturated</a:t>
            </a:r>
          </a:p>
          <a:p>
            <a:pPr eaLnBrk="1" hangingPunct="1"/>
            <a:r>
              <a:rPr lang="el-GR" sz="2400" i="1">
                <a:ea typeface="Arial" charset="0"/>
                <a:cs typeface="Arial" charset="0"/>
              </a:rPr>
              <a:t>π</a:t>
            </a:r>
            <a:r>
              <a:rPr lang="en-US" sz="2400">
                <a:ea typeface="Arial" charset="0"/>
                <a:cs typeface="Arial" charset="0"/>
              </a:rPr>
              <a:t> </a:t>
            </a:r>
            <a:r>
              <a:rPr lang="en-US" sz="2400">
                <a:ea typeface="Times New Roman" charset="0"/>
                <a:cs typeface="Times New Roman" charset="0"/>
              </a:rPr>
              <a:t>bonds are broken and electrons form </a:t>
            </a:r>
            <a:r>
              <a:rPr lang="el-GR" sz="2400" i="1">
                <a:ea typeface="Arial" charset="0"/>
                <a:cs typeface="Arial" charset="0"/>
              </a:rPr>
              <a:t>σ</a:t>
            </a:r>
            <a:r>
              <a:rPr lang="en-US" sz="2400">
                <a:ea typeface="Arial" charset="0"/>
                <a:cs typeface="Arial" charset="0"/>
              </a:rPr>
              <a:t> bonds to added atoms.</a:t>
            </a:r>
          </a:p>
          <a:p>
            <a:pPr eaLnBrk="1" hangingPunct="1"/>
            <a:r>
              <a:rPr lang="en-US" sz="2400">
                <a:ea typeface="Arial" charset="0"/>
                <a:cs typeface="Arial" charset="0"/>
              </a:rPr>
              <a:t>Work with H</a:t>
            </a:r>
            <a:r>
              <a:rPr lang="en-US" sz="2400" baseline="-25000">
                <a:ea typeface="Arial" charset="0"/>
                <a:cs typeface="Arial" charset="0"/>
              </a:rPr>
              <a:t>2</a:t>
            </a:r>
            <a:r>
              <a:rPr lang="en-US" sz="2400">
                <a:ea typeface="Arial" charset="0"/>
                <a:cs typeface="Arial" charset="0"/>
              </a:rPr>
              <a:t> (hydrogenation), HX (hydrogen halides or water), or X</a:t>
            </a:r>
            <a:r>
              <a:rPr lang="en-US" sz="2400" baseline="-25000">
                <a:ea typeface="Arial" charset="0"/>
                <a:cs typeface="Arial" charset="0"/>
              </a:rPr>
              <a:t>2</a:t>
            </a:r>
            <a:r>
              <a:rPr lang="en-US" sz="2400">
                <a:ea typeface="Arial" charset="0"/>
                <a:cs typeface="Arial" charset="0"/>
              </a:rPr>
              <a:t> (halogenation)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28" y="3860800"/>
            <a:ext cx="3220720" cy="563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8" y="4670425"/>
            <a:ext cx="4445000" cy="28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84" y="5163820"/>
            <a:ext cx="3449320" cy="27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8" y="5612130"/>
            <a:ext cx="3769116" cy="10172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Aromatic Hydrocarbons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914400"/>
            <a:ext cx="8496300" cy="3886200"/>
          </a:xfrm>
        </p:spPr>
        <p:txBody>
          <a:bodyPr/>
          <a:lstStyle/>
          <a:p>
            <a:pPr eaLnBrk="1" hangingPunct="1"/>
            <a:r>
              <a:rPr lang="en-US" sz="2800"/>
              <a:t>Aromatic hydrocarbons have six-membered rings containing localized and delocalized electrons.</a:t>
            </a:r>
          </a:p>
          <a:p>
            <a:pPr eaLnBrk="1" hangingPunct="1"/>
            <a:r>
              <a:rPr lang="en-US" sz="2800"/>
              <a:t>The </a:t>
            </a:r>
            <a:r>
              <a:rPr lang="el-GR" sz="2800" i="1">
                <a:ea typeface="Arial" charset="0"/>
                <a:cs typeface="Arial" charset="0"/>
              </a:rPr>
              <a:t>π </a:t>
            </a:r>
            <a:r>
              <a:rPr lang="en-US" sz="2800">
                <a:ea typeface="Times New Roman" charset="0"/>
                <a:cs typeface="Times New Roman" charset="0"/>
              </a:rPr>
              <a:t>ring is much more stable than a </a:t>
            </a:r>
            <a:r>
              <a:rPr lang="el-GR" sz="2800" i="1">
                <a:ea typeface="Arial" charset="0"/>
                <a:cs typeface="Arial" charset="0"/>
              </a:rPr>
              <a:t>π </a:t>
            </a:r>
            <a:r>
              <a:rPr lang="en-US" sz="2800">
                <a:ea typeface="Times New Roman" charset="0"/>
                <a:cs typeface="Times New Roman" charset="0"/>
              </a:rPr>
              <a:t>bond.  So, aromatic hydrocarbons are much less reactive than alkenes and alkynes.</a:t>
            </a:r>
          </a:p>
          <a:p>
            <a:pPr eaLnBrk="1" hangingPunct="1"/>
            <a:r>
              <a:rPr lang="en-US" sz="2800">
                <a:ea typeface="Times New Roman" charset="0"/>
                <a:cs typeface="Times New Roman" charset="0"/>
              </a:rPr>
              <a:t>They undergo substitution reactions rather than addition reactions: groups replace H on a ring (e.g., nitration, halogenation, alkylation).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914901"/>
            <a:ext cx="26860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4913313"/>
            <a:ext cx="2282825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5892801"/>
            <a:ext cx="3136900" cy="736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Aromatic Nomenclature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2514600"/>
          </a:xfrm>
        </p:spPr>
        <p:txBody>
          <a:bodyPr/>
          <a:lstStyle/>
          <a:p>
            <a:pPr eaLnBrk="1" hangingPunct="1"/>
            <a:r>
              <a:rPr lang="en-US" sz="2800"/>
              <a:t>Many aromatic hydrocarbons are known </a:t>
            </a:r>
            <a:br>
              <a:rPr lang="en-US" sz="2800"/>
            </a:br>
            <a:r>
              <a:rPr lang="en-US" sz="2800"/>
              <a:t>by their common names.</a:t>
            </a:r>
          </a:p>
          <a:p>
            <a:pPr eaLnBrk="1" hangingPunct="1"/>
            <a:r>
              <a:rPr lang="en-US" sz="2800"/>
              <a:t>Others are named as derivatives of benzene.</a:t>
            </a:r>
          </a:p>
          <a:p>
            <a:pPr eaLnBrk="1" hangingPunct="1"/>
            <a:r>
              <a:rPr lang="en-US" sz="2800"/>
              <a:t>Substitution positions for two substituents:</a:t>
            </a:r>
            <a:r>
              <a:rPr lang="en-US" sz="2800" baseline="-25000"/>
              <a:t> </a:t>
            </a:r>
            <a:br>
              <a:rPr lang="en-US" sz="2800" baseline="-25000"/>
            </a:br>
            <a:r>
              <a:rPr lang="en-US" sz="2800"/>
              <a:t>1,2</a:t>
            </a:r>
            <a:r>
              <a:rPr lang="en-US" sz="2800" baseline="-25000"/>
              <a:t> </a:t>
            </a:r>
            <a:r>
              <a:rPr lang="en-US" sz="2800"/>
              <a:t>=</a:t>
            </a:r>
            <a:r>
              <a:rPr lang="en-US" sz="2800" baseline="-25000"/>
              <a:t> </a:t>
            </a:r>
            <a:r>
              <a:rPr lang="en-US" sz="2800" i="1"/>
              <a:t>ortho-</a:t>
            </a:r>
            <a:r>
              <a:rPr lang="en-US" sz="2800"/>
              <a:t>; 1,3 = </a:t>
            </a:r>
            <a:r>
              <a:rPr lang="en-US" sz="2800" i="1"/>
              <a:t>meta-</a:t>
            </a:r>
            <a:r>
              <a:rPr lang="en-US" sz="2800"/>
              <a:t>; 1,4 = </a:t>
            </a:r>
            <a:r>
              <a:rPr lang="en-US" sz="2800" i="1"/>
              <a:t>para-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>
          <a:xfrm>
            <a:off x="2337465" y="3429000"/>
            <a:ext cx="3757869" cy="153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>
          <a:xfrm>
            <a:off x="1930398" y="5148596"/>
            <a:ext cx="4959225" cy="125220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28600"/>
            <a:ext cx="3429000" cy="1447800"/>
          </a:xfrm>
        </p:spPr>
        <p:txBody>
          <a:bodyPr/>
          <a:lstStyle/>
          <a:p>
            <a:pPr algn="l" eaLnBrk="1" hangingPunct="1"/>
            <a:r>
              <a:rPr lang="en-US"/>
              <a:t>Functional </a:t>
            </a:r>
            <a:br>
              <a:rPr lang="en-US"/>
            </a:br>
            <a:r>
              <a:rPr lang="en-US"/>
              <a:t>Groups</a:t>
            </a:r>
            <a:endParaRPr lang="en-US" i="1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752600"/>
            <a:ext cx="4343400" cy="4114800"/>
          </a:xfrm>
        </p:spPr>
        <p:txBody>
          <a:bodyPr/>
          <a:lstStyle/>
          <a:p>
            <a:pPr marL="685800" indent="-457200" eaLnBrk="1" hangingPunct="1"/>
            <a:r>
              <a:rPr lang="en-US" sz="2800"/>
              <a:t>The chemistry of an organic molecule is largely determined by the functional groups it contains.</a:t>
            </a:r>
          </a:p>
          <a:p>
            <a:pPr marL="685800" indent="-457200" eaLnBrk="1" hangingPunct="1"/>
            <a:r>
              <a:rPr lang="en-US" sz="2800"/>
              <a:t>R represents the alkyl portion (C,H) of an organic molecule.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299720" y="368300"/>
            <a:ext cx="4613306" cy="6197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Alcohols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153988" y="1233488"/>
            <a:ext cx="4418012" cy="4862512"/>
          </a:xfrm>
        </p:spPr>
        <p:txBody>
          <a:bodyPr/>
          <a:lstStyle/>
          <a:p>
            <a:pPr eaLnBrk="1" hangingPunct="1"/>
            <a:r>
              <a:rPr lang="en-US" sz="2800"/>
              <a:t>Alcohols contain one or more </a:t>
            </a:r>
            <a:r>
              <a:rPr lang="en-US" sz="2800">
                <a:ea typeface="Arial" charset="0"/>
                <a:cs typeface="Arial" charset="0"/>
              </a:rPr>
              <a:t>—</a:t>
            </a:r>
            <a:r>
              <a:rPr lang="en-US" sz="2800"/>
              <a:t>OH group (the alcohol group or the hydroxyl group).</a:t>
            </a:r>
          </a:p>
          <a:p>
            <a:pPr eaLnBrk="1" hangingPunct="1"/>
            <a:r>
              <a:rPr lang="en-US" sz="2800"/>
              <a:t>They are named from the parent hydrocarbon; the suffix is changed </a:t>
            </a:r>
            <a:br>
              <a:rPr lang="en-US" sz="2800"/>
            </a:br>
            <a:r>
              <a:rPr lang="en-US" sz="2800"/>
              <a:t>to </a:t>
            </a:r>
            <a:r>
              <a:rPr lang="en-US" sz="2800" b="1" i="1"/>
              <a:t>-ol</a:t>
            </a:r>
            <a:r>
              <a:rPr lang="en-US" sz="2800"/>
              <a:t> and a number designates the carbon to which the —OH group is attached.</a:t>
            </a:r>
          </a:p>
          <a:p>
            <a:pPr eaLnBrk="1" hangingPunct="1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4571999" y="1295400"/>
            <a:ext cx="4495933" cy="2755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0"/>
            <a:ext cx="9144000" cy="914400"/>
          </a:xfrm>
        </p:spPr>
        <p:txBody>
          <a:bodyPr/>
          <a:lstStyle/>
          <a:p>
            <a:pPr eaLnBrk="1" hangingPunct="1"/>
            <a:r>
              <a:rPr lang="en-US"/>
              <a:t>Properties and Uses of Alcohols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6553200" cy="5334000"/>
          </a:xfrm>
        </p:spPr>
        <p:txBody>
          <a:bodyPr/>
          <a:lstStyle/>
          <a:p>
            <a:pPr eaLnBrk="1" hangingPunct="1"/>
            <a:r>
              <a:rPr lang="en-US" sz="2800"/>
              <a:t>Polar molecules: lead to water solubility and higher boiling points</a:t>
            </a:r>
          </a:p>
          <a:p>
            <a:pPr eaLnBrk="1" hangingPunct="1"/>
            <a:r>
              <a:rPr lang="en-US" sz="2800"/>
              <a:t>Methanol: used as a fuel additive</a:t>
            </a:r>
          </a:p>
          <a:p>
            <a:pPr eaLnBrk="1" hangingPunct="1"/>
            <a:r>
              <a:rPr lang="en-US" sz="2800"/>
              <a:t>Ethanol: in alcoholic beverages</a:t>
            </a:r>
          </a:p>
          <a:p>
            <a:pPr eaLnBrk="1" hangingPunct="1"/>
            <a:r>
              <a:rPr lang="en-US" sz="2800"/>
              <a:t>Ethylene glycol: in antifreeze</a:t>
            </a:r>
          </a:p>
          <a:p>
            <a:pPr eaLnBrk="1" hangingPunct="1"/>
            <a:r>
              <a:rPr lang="en-US" sz="2800"/>
              <a:t>Glycerol: cosmetic skin softener </a:t>
            </a:r>
            <a:br>
              <a:rPr lang="en-US" sz="2800"/>
            </a:br>
            <a:r>
              <a:rPr lang="en-US" sz="2800"/>
              <a:t>and food moisturizer</a:t>
            </a:r>
          </a:p>
          <a:p>
            <a:pPr eaLnBrk="1" hangingPunct="1"/>
            <a:r>
              <a:rPr lang="en-US" sz="2800"/>
              <a:t>Phenol: making plastics and dyes; topical anesthetic in throat sprays</a:t>
            </a:r>
          </a:p>
          <a:p>
            <a:pPr eaLnBrk="1" hangingPunct="1"/>
            <a:r>
              <a:rPr lang="en-US" sz="2800"/>
              <a:t>Cholesterol: important biomolecule in membranes, but can precipitate and form gallstones or block blood vessels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1310628"/>
            <a:ext cx="2707132" cy="340361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Ethers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10600" cy="2133600"/>
          </a:xfrm>
        </p:spPr>
        <p:txBody>
          <a:bodyPr/>
          <a:lstStyle/>
          <a:p>
            <a:pPr eaLnBrk="1" hangingPunct="1"/>
            <a:r>
              <a:rPr lang="en-US" sz="2800"/>
              <a:t>R—O—R</a:t>
            </a:r>
          </a:p>
          <a:p>
            <a:pPr eaLnBrk="1" hangingPunct="1"/>
            <a:r>
              <a:rPr lang="en-US" sz="2800"/>
              <a:t>Formed by dehydration between alcohol molecules</a:t>
            </a:r>
          </a:p>
          <a:p>
            <a:pPr eaLnBrk="1" hangingPunct="1"/>
            <a:r>
              <a:rPr lang="en-US" sz="2800"/>
              <a:t>Not very reactive (except combustion)</a:t>
            </a:r>
          </a:p>
          <a:p>
            <a:pPr eaLnBrk="1" hangingPunct="1"/>
            <a:r>
              <a:rPr lang="en-US" sz="2800"/>
              <a:t>Used as solvents for organic reactions.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282700" y="3688978"/>
            <a:ext cx="6578600" cy="176604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/>
            <a:r>
              <a:rPr lang="en-US"/>
              <a:t>Functional Groups Containing the Carbonyl Group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610600" cy="3581400"/>
          </a:xfrm>
        </p:spPr>
        <p:txBody>
          <a:bodyPr/>
          <a:lstStyle/>
          <a:p>
            <a:pPr eaLnBrk="1" hangingPunct="1"/>
            <a:r>
              <a:rPr lang="en-US" sz="2800"/>
              <a:t>The carbonyl group is C    O.</a:t>
            </a:r>
          </a:p>
          <a:p>
            <a:pPr eaLnBrk="1" hangingPunct="1"/>
            <a:r>
              <a:rPr lang="en-US" sz="2800"/>
              <a:t>Functional groups containing C    O: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Aldehydes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Ketones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Carboxylic acids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Esters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Amides</a:t>
            </a:r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4541838" y="2192338"/>
            <a:ext cx="338137" cy="76200"/>
            <a:chOff x="6705600" y="3810000"/>
            <a:chExt cx="338328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6" name="Group 3"/>
          <p:cNvGrpSpPr>
            <a:grpSpLocks/>
          </p:cNvGrpSpPr>
          <p:nvPr/>
        </p:nvGrpSpPr>
        <p:grpSpPr bwMode="auto">
          <a:xfrm>
            <a:off x="5670550" y="2732088"/>
            <a:ext cx="338138" cy="76200"/>
            <a:chOff x="6705600" y="3810000"/>
            <a:chExt cx="338328" cy="76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>
          <a:xfrm>
            <a:off x="1714500" y="4572118"/>
            <a:ext cx="5359400" cy="1917581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38" y="0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Aldehydes and Ketones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30480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sz="2800"/>
              <a:t>Aldehydes have at least one hydrogen atom attached to the carbonyl carbon atom.</a:t>
            </a:r>
          </a:p>
          <a:p>
            <a:pPr eaLnBrk="1" hangingPunct="1">
              <a:buFont typeface="Wingdings" charset="2"/>
              <a:buChar char="Ø"/>
            </a:pPr>
            <a:endParaRPr lang="en-US" sz="2800"/>
          </a:p>
          <a:p>
            <a:pPr eaLnBrk="1" hangingPunct="1">
              <a:buFont typeface="Wingdings" charset="2"/>
              <a:buChar char="Ø"/>
            </a:pPr>
            <a:endParaRPr lang="en-US" sz="2800"/>
          </a:p>
          <a:p>
            <a:pPr eaLnBrk="1" hangingPunct="1">
              <a:buFont typeface="Wingdings" charset="2"/>
              <a:buChar char="Ø"/>
            </a:pPr>
            <a:endParaRPr lang="en-US" sz="2800"/>
          </a:p>
          <a:p>
            <a:pPr marL="0" indent="0" eaLnBrk="1" hangingPunct="1">
              <a:buNone/>
            </a:pPr>
            <a:endParaRPr lang="en-US" sz="2800"/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Ketones have two R groups attached to the carbonyl carbon atom.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"/>
          <a:stretch/>
        </p:blipFill>
        <p:spPr>
          <a:xfrm>
            <a:off x="2565400" y="2040151"/>
            <a:ext cx="3721100" cy="159896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334000" cy="1981200"/>
          </a:xfrm>
        </p:spPr>
        <p:txBody>
          <a:bodyPr/>
          <a:lstStyle/>
          <a:p>
            <a:pPr eaLnBrk="1" hangingPunct="1"/>
            <a:r>
              <a:rPr lang="en-US"/>
              <a:t>General Characteristics of Organic Molecules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1838"/>
            <a:ext cx="9144000" cy="4495800"/>
          </a:xfrm>
        </p:spPr>
        <p:txBody>
          <a:bodyPr/>
          <a:lstStyle/>
          <a:p>
            <a:pPr eaLnBrk="1" hangingPunct="1"/>
            <a:r>
              <a:rPr lang="en-US" sz="2800"/>
              <a:t>Carbon makes four bonds.</a:t>
            </a:r>
          </a:p>
          <a:p>
            <a:pPr eaLnBrk="1" hangingPunct="1"/>
            <a:r>
              <a:rPr lang="en-US" sz="2800"/>
              <a:t>All single bonds: tetrahedral; </a:t>
            </a:r>
            <a:r>
              <a:rPr lang="en-US" sz="2800" i="1"/>
              <a:t>sp</a:t>
            </a:r>
            <a:r>
              <a:rPr lang="en-US" sz="2800" baseline="30000"/>
              <a:t>3</a:t>
            </a:r>
            <a:r>
              <a:rPr lang="en-US" sz="2800"/>
              <a:t> hybridized</a:t>
            </a:r>
          </a:p>
          <a:p>
            <a:pPr eaLnBrk="1" hangingPunct="1"/>
            <a:r>
              <a:rPr lang="en-US" sz="2800"/>
              <a:t>One double bond: trigonal planar; </a:t>
            </a:r>
            <a:r>
              <a:rPr lang="en-US" sz="2800" i="1"/>
              <a:t>sp</a:t>
            </a:r>
            <a:r>
              <a:rPr lang="en-US" sz="2800" baseline="30000"/>
              <a:t>2</a:t>
            </a:r>
            <a:r>
              <a:rPr lang="en-US" sz="2800"/>
              <a:t> hybridized</a:t>
            </a:r>
          </a:p>
          <a:p>
            <a:pPr eaLnBrk="1" hangingPunct="1"/>
            <a:r>
              <a:rPr lang="en-US" sz="2800"/>
              <a:t>One triple bond: linear; </a:t>
            </a:r>
            <a:r>
              <a:rPr lang="en-US" sz="2800" i="1"/>
              <a:t>sp</a:t>
            </a:r>
            <a:r>
              <a:rPr lang="en-US" sz="2800"/>
              <a:t> hybridized</a:t>
            </a:r>
          </a:p>
          <a:p>
            <a:pPr eaLnBrk="1" hangingPunct="1"/>
            <a:r>
              <a:rPr lang="en-US" sz="2800"/>
              <a:t>C—H are most common.</a:t>
            </a:r>
          </a:p>
          <a:p>
            <a:pPr eaLnBrk="1" hangingPunct="1"/>
            <a:r>
              <a:rPr lang="en-US" sz="2800"/>
              <a:t>C forms stable (strong) bonds with many elements, including C, H, O, N, and the halogens.</a:t>
            </a:r>
          </a:p>
          <a:p>
            <a:pPr eaLnBrk="1" hangingPunct="1"/>
            <a:r>
              <a:rPr lang="en-US" sz="2800"/>
              <a:t>Groups of atoms that determine how an organic molecule reacts are called </a:t>
            </a:r>
            <a:r>
              <a:rPr lang="en-US" sz="2800" b="1"/>
              <a:t>functional groups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>
          <a:xfrm>
            <a:off x="5511800" y="215391"/>
            <a:ext cx="3327400" cy="1990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8" y="304800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Important Aldehydes and Ketones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382000" cy="30480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sz="2800"/>
              <a:t>Many aldehydes are natural flavorings: vanilla, cinnamon, spearmint, and caraway are from aldehydes.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Ketones are used extensively as solvents; the most important solvent other than water is acetone, which dissolves in water and dissolves many organic compounds.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Carboxylic Acids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876800" cy="26670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Structure: hydroxyl </a:t>
            </a:r>
            <a:br>
              <a:rPr lang="en-US" sz="2800"/>
            </a:br>
            <a:r>
              <a:rPr lang="en-US" sz="2800"/>
              <a:t>group bonded to the carbonyl group</a:t>
            </a:r>
          </a:p>
          <a:p>
            <a:pPr eaLnBrk="1" hangingPunct="1"/>
            <a:r>
              <a:rPr lang="en-US" sz="2800"/>
              <a:t>H on the hydroxyl group </a:t>
            </a:r>
            <a:br>
              <a:rPr lang="en-US" sz="2800"/>
            </a:br>
            <a:r>
              <a:rPr lang="en-US" sz="2800"/>
              <a:t>is weakly acidic.</a:t>
            </a:r>
          </a:p>
          <a:p>
            <a:pPr eaLnBrk="1" hangingPunct="1"/>
            <a:r>
              <a:rPr lang="en-US" sz="2800"/>
              <a:t>Important in manufacturing polymers for films, fibers, and paints</a:t>
            </a:r>
          </a:p>
          <a:p>
            <a:pPr eaLnBrk="1" hangingPunct="1"/>
            <a:r>
              <a:rPr lang="en-US" sz="2800"/>
              <a:t>Oxidation product of alcohols (some make aldehydes)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1" y="3851800"/>
            <a:ext cx="3547110" cy="82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1" y="4845051"/>
            <a:ext cx="2804795" cy="82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"/>
          <a:stretch/>
        </p:blipFill>
        <p:spPr>
          <a:xfrm>
            <a:off x="4832351" y="1231900"/>
            <a:ext cx="4079191" cy="233679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Esters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305800" cy="2819400"/>
          </a:xfrm>
        </p:spPr>
        <p:txBody>
          <a:bodyPr/>
          <a:lstStyle/>
          <a:p>
            <a:pPr eaLnBrk="1" hangingPunct="1"/>
            <a:r>
              <a:rPr lang="en-US" sz="2800"/>
              <a:t>Esters are the products of reactions between carboxylic acids and alcohols.</a:t>
            </a:r>
          </a:p>
          <a:p>
            <a:pPr eaLnBrk="1" hangingPunct="1"/>
            <a:r>
              <a:rPr lang="en-US" sz="2800"/>
              <a:t>They are found in many fruits and perfumes.</a:t>
            </a:r>
          </a:p>
          <a:p>
            <a:pPr eaLnBrk="1" hangingPunct="1"/>
            <a:r>
              <a:rPr lang="en-US" sz="2800"/>
              <a:t>Naming: name the alcohol part as an alkyl name; separate word is the acid part as an </a:t>
            </a:r>
            <a:r>
              <a:rPr lang="en-US" sz="2800" i="1"/>
              <a:t>-ate</a:t>
            </a:r>
            <a:r>
              <a:rPr lang="en-US" sz="2800"/>
              <a:t> anion.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"/>
          <a:stretch/>
        </p:blipFill>
        <p:spPr>
          <a:xfrm>
            <a:off x="1962150" y="3362812"/>
            <a:ext cx="5219700" cy="29485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Decomposition of Esters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8305800" cy="2819400"/>
          </a:xfrm>
        </p:spPr>
        <p:txBody>
          <a:bodyPr/>
          <a:lstStyle/>
          <a:p>
            <a:pPr eaLnBrk="1" hangingPunct="1"/>
            <a:r>
              <a:rPr lang="en-US" sz="2800"/>
              <a:t>Heating an ester in the presence of an acid catalyst and water can decompose the ester. (This is the reverse reaction of the preparation </a:t>
            </a:r>
            <a:br>
              <a:rPr lang="en-US" sz="2800"/>
            </a:br>
            <a:r>
              <a:rPr lang="en-US" sz="2800"/>
              <a:t>of an ester; it is an equilibrium.)</a:t>
            </a:r>
          </a:p>
          <a:p>
            <a:pPr eaLnBrk="1" hangingPunct="1"/>
            <a:r>
              <a:rPr lang="en-US" sz="2800"/>
              <a:t>Heating an ester in the presence of a base results in </a:t>
            </a:r>
            <a:r>
              <a:rPr lang="en-US" sz="2800" b="1"/>
              <a:t>saponification</a:t>
            </a:r>
            <a:r>
              <a:rPr lang="en-US" sz="2800"/>
              <a:t> (making soap).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4496209"/>
            <a:ext cx="5669280" cy="20624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1295400"/>
          </a:xfrm>
        </p:spPr>
        <p:txBody>
          <a:bodyPr/>
          <a:lstStyle/>
          <a:p>
            <a:pPr eaLnBrk="1" hangingPunct="1"/>
            <a:r>
              <a:rPr lang="en-US"/>
              <a:t>Nitrogen Containing Organic Compounds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47800"/>
            <a:ext cx="9144000" cy="1447800"/>
          </a:xfrm>
        </p:spPr>
        <p:txBody>
          <a:bodyPr/>
          <a:lstStyle/>
          <a:p>
            <a:pPr eaLnBrk="1" hangingPunct="1"/>
            <a:r>
              <a:rPr lang="en-US" sz="2800"/>
              <a:t>Amines are organic derivatives of ammonia (NH</a:t>
            </a:r>
            <a:r>
              <a:rPr lang="en-US" sz="2800" baseline="-25000"/>
              <a:t>3</a:t>
            </a:r>
            <a:r>
              <a:rPr lang="en-US" sz="2800"/>
              <a:t>). One, two, or all three H atoms can be replaced by R groups (the same or different R groups).</a:t>
            </a:r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H in NH</a:t>
            </a:r>
            <a:r>
              <a:rPr lang="en-US" sz="2800" baseline="-25000"/>
              <a:t>3</a:t>
            </a:r>
            <a:r>
              <a:rPr lang="en-US" sz="2800"/>
              <a:t> or an amine is replaced by a carbonyl group (N directly attached to C    O), an amide is formed.</a:t>
            </a:r>
          </a:p>
        </p:txBody>
      </p:sp>
      <p:grpSp>
        <p:nvGrpSpPr>
          <p:cNvPr id="36871" name="Group 3"/>
          <p:cNvGrpSpPr>
            <a:grpSpLocks/>
          </p:cNvGrpSpPr>
          <p:nvPr/>
        </p:nvGrpSpPr>
        <p:grpSpPr bwMode="auto">
          <a:xfrm>
            <a:off x="5278438" y="5002213"/>
            <a:ext cx="338137" cy="76200"/>
            <a:chOff x="6705600" y="3810000"/>
            <a:chExt cx="338328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56" y="5660005"/>
            <a:ext cx="6459687" cy="651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2019300" y="2822824"/>
            <a:ext cx="5105400" cy="13173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Chirality</a:t>
            </a:r>
          </a:p>
        </p:txBody>
      </p:sp>
      <p:sp>
        <p:nvSpPr>
          <p:cNvPr id="3789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9144000" cy="4572000"/>
          </a:xfrm>
        </p:spPr>
        <p:txBody>
          <a:bodyPr/>
          <a:lstStyle/>
          <a:p>
            <a:pPr eaLnBrk="1" hangingPunct="1"/>
            <a:r>
              <a:rPr lang="en-US" sz="2800"/>
              <a:t>Carbons with four different groups attached to them are </a:t>
            </a:r>
            <a:r>
              <a:rPr lang="en-US" sz="2800" b="1"/>
              <a:t>chiral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These are optical isomers, or </a:t>
            </a:r>
            <a:r>
              <a:rPr lang="en-US" sz="2800" b="1"/>
              <a:t>enantiomers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Enantiomers have the same physical and chemical properties when they react with nonchiral reagents.</a:t>
            </a:r>
          </a:p>
          <a:p>
            <a:pPr eaLnBrk="1" hangingPunct="1"/>
            <a:r>
              <a:rPr lang="en-US" sz="2800"/>
              <a:t>Enantiomers rotate plane-polarized light in opposite directions.</a:t>
            </a:r>
          </a:p>
        </p:txBody>
      </p:sp>
      <p:pic>
        <p:nvPicPr>
          <p:cNvPr id="37893" name="Picture 15" descr="24_15_Figure_L"/>
          <p:cNvPicPr>
            <a:picLocks noChangeAspect="1" noChangeArrowheads="1"/>
          </p:cNvPicPr>
          <p:nvPr/>
        </p:nvPicPr>
        <p:blipFill rotWithShape="1">
          <a:blip r:embed="rId3"/>
          <a:srcRect b="3902"/>
          <a:stretch/>
        </p:blipFill>
        <p:spPr bwMode="auto">
          <a:xfrm>
            <a:off x="1981200" y="4216400"/>
            <a:ext cx="55027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Chirality and Pharmaceuticals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1113" y="1447800"/>
            <a:ext cx="4650490" cy="3792538"/>
          </a:xfrm>
        </p:spPr>
        <p:txBody>
          <a:bodyPr/>
          <a:lstStyle/>
          <a:p>
            <a:pPr eaLnBrk="1" hangingPunct="1"/>
            <a:r>
              <a:rPr lang="en-US" sz="2800"/>
              <a:t>Many drugs are </a:t>
            </a:r>
            <a:br>
              <a:rPr lang="en-US" sz="2800"/>
            </a:br>
            <a:r>
              <a:rPr lang="en-US" sz="2800"/>
              <a:t>chiral compounds.</a:t>
            </a:r>
          </a:p>
          <a:p>
            <a:pPr eaLnBrk="1" hangingPunct="1"/>
            <a:r>
              <a:rPr lang="en-US" sz="2800"/>
              <a:t>Equal mixtures of enantiomers is called a racemic mixture. Often only one enantiomer is clinically active; the other can be inert OR harmful.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4830763" y="1193571"/>
            <a:ext cx="2410460" cy="2752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"/>
          <a:stretch/>
        </p:blipFill>
        <p:spPr>
          <a:xfrm>
            <a:off x="4917160" y="4203700"/>
            <a:ext cx="2390419" cy="2387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Biomolecules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Biopolymers (large biological molecules built from small molecules)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Proteins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Polysaccharides (carbohydrates)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Nucleic acids</a:t>
            </a:r>
          </a:p>
          <a:p>
            <a:pPr eaLnBrk="1" hangingPunct="1"/>
            <a:r>
              <a:rPr lang="en-US"/>
              <a:t>Lipids are large biomolecules, but they are NOT polymers.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Amino Acids and Proteins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5105400"/>
          </a:xfrm>
        </p:spPr>
        <p:txBody>
          <a:bodyPr/>
          <a:lstStyle/>
          <a:p>
            <a:pPr eaLnBrk="1" hangingPunct="1"/>
            <a:r>
              <a:rPr lang="en-US" sz="2800"/>
              <a:t>Amino acids have amine and carboxylic acid functional groups.</a:t>
            </a:r>
          </a:p>
          <a:p>
            <a:pPr eaLnBrk="1" hangingPunct="1"/>
            <a:r>
              <a:rPr lang="en-US" sz="2800"/>
              <a:t>Proteins are polymers of    </a:t>
            </a:r>
            <a:r>
              <a:rPr lang="el-GR" sz="2800" i="1">
                <a:ea typeface="Arial" charset="0"/>
                <a:cs typeface="Arial" charset="0"/>
              </a:rPr>
              <a:t>α</a:t>
            </a:r>
            <a:r>
              <a:rPr lang="en-US" sz="2800"/>
              <a:t>-amino acids.</a:t>
            </a:r>
          </a:p>
          <a:p>
            <a:pPr eaLnBrk="1" hangingPunct="1"/>
            <a:r>
              <a:rPr lang="en-US" sz="2800"/>
              <a:t>A condensation reaction between the amine end of one amino acid and the acid end of another produces a </a:t>
            </a:r>
            <a:r>
              <a:rPr lang="en-US" sz="2800" b="1"/>
              <a:t>peptide bond</a:t>
            </a:r>
            <a:r>
              <a:rPr lang="en-US" sz="2800"/>
              <a:t>, which is an amide linkage.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1" y="1281789"/>
            <a:ext cx="1114430" cy="820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546252" y="2226248"/>
            <a:ext cx="1932577" cy="45301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Natural </a:t>
            </a:r>
            <a:r>
              <a:rPr lang="el-GR" i="1">
                <a:ea typeface="Arial" charset="0"/>
                <a:cs typeface="Arial" charset="0"/>
              </a:rPr>
              <a:t>α</a:t>
            </a:r>
            <a:r>
              <a:rPr lang="en-US">
                <a:ea typeface="Arial" charset="0"/>
                <a:cs typeface="Arial" charset="0"/>
              </a:rPr>
              <a:t>-</a:t>
            </a:r>
            <a:r>
              <a:rPr lang="en-US"/>
              <a:t>Amino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"/>
          <a:stretch/>
        </p:blipFill>
        <p:spPr>
          <a:xfrm>
            <a:off x="1701800" y="1261425"/>
            <a:ext cx="5701284" cy="531717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Solubility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0" y="1308100"/>
            <a:ext cx="6781800" cy="4457700"/>
          </a:xfrm>
        </p:spPr>
        <p:txBody>
          <a:bodyPr/>
          <a:lstStyle/>
          <a:p>
            <a:pPr eaLnBrk="1" hangingPunct="1"/>
            <a:r>
              <a:rPr lang="en-US" sz="2600"/>
              <a:t>Most prevalent bonds are C—C and</a:t>
            </a:r>
            <a:br>
              <a:rPr lang="en-US" sz="2600"/>
            </a:br>
            <a:r>
              <a:rPr lang="en-US" sz="2600"/>
              <a:t>C—H, which are nonpolar; solubility in water is low for many organic compounds.</a:t>
            </a:r>
          </a:p>
          <a:p>
            <a:pPr eaLnBrk="1" hangingPunct="1"/>
            <a:r>
              <a:rPr lang="en-US" sz="2600"/>
              <a:t>Organic molecules, such as glucose, that have polar groups are soluble in polar solvents.</a:t>
            </a:r>
          </a:p>
          <a:p>
            <a:pPr eaLnBrk="1" hangingPunct="1"/>
            <a:r>
              <a:rPr lang="en-US" sz="2600"/>
              <a:t>Molecules with long nonpolar regions and polar regions act as surfactants, bringing polar material into aqueous solution (used in detergents and soaps).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253492" y="331481"/>
            <a:ext cx="2045208" cy="62090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r>
              <a:rPr lang="en-US" sz="2800"/>
              <a:t>Primary structure: the sequence of amino acids in the polypeptide/protein chain</a:t>
            </a:r>
          </a:p>
          <a:p>
            <a:r>
              <a:rPr lang="en-US" sz="2800"/>
              <a:t>Secondary structure: interactions between the chain atoms (C    O and N—H atoms) that give structure</a:t>
            </a:r>
            <a:br>
              <a:rPr lang="en-US" sz="2800"/>
            </a:br>
            <a:r>
              <a:rPr lang="en-US" sz="2800"/>
              <a:t>to proteins</a:t>
            </a:r>
          </a:p>
          <a:p>
            <a:r>
              <a:rPr lang="en-US" sz="2800"/>
              <a:t>Tertiary structure: “intermolecular” forces between side-chain atoms that give structure to proteins</a:t>
            </a:r>
          </a:p>
          <a:p>
            <a:r>
              <a:rPr lang="en-US" sz="2800"/>
              <a:t>Quaternary structure: arrangement of multiple units and/or incorporation of non–amino acid portions </a:t>
            </a:r>
            <a:br>
              <a:rPr lang="en-US" sz="2800"/>
            </a:br>
            <a:r>
              <a:rPr lang="en-US" sz="2800"/>
              <a:t>of proteins</a:t>
            </a:r>
          </a:p>
        </p:txBody>
      </p:sp>
      <p:grpSp>
        <p:nvGrpSpPr>
          <p:cNvPr id="43013" name="Group 3"/>
          <p:cNvGrpSpPr>
            <a:grpSpLocks/>
          </p:cNvGrpSpPr>
          <p:nvPr/>
        </p:nvGrpSpPr>
        <p:grpSpPr bwMode="auto">
          <a:xfrm>
            <a:off x="1900238" y="2957513"/>
            <a:ext cx="338137" cy="76200"/>
            <a:chOff x="6705600" y="3810000"/>
            <a:chExt cx="338328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1701038" y="1244946"/>
            <a:ext cx="5741924" cy="52066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Primary Structure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585200" cy="1981200"/>
          </a:xfrm>
        </p:spPr>
        <p:txBody>
          <a:bodyPr/>
          <a:lstStyle/>
          <a:p>
            <a:r>
              <a:rPr lang="en-US" sz="2800"/>
              <a:t>Formation of the amide bond between amino acids</a:t>
            </a:r>
          </a:p>
          <a:p>
            <a:r>
              <a:rPr lang="en-US" sz="2800"/>
              <a:t>Repeats MANY times for a polypeptide/protein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/>
        </p:blipFill>
        <p:spPr>
          <a:xfrm>
            <a:off x="1562100" y="2901902"/>
            <a:ext cx="5803900" cy="274959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Secondary Structure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72000"/>
          </a:xfrm>
        </p:spPr>
        <p:txBody>
          <a:bodyPr/>
          <a:lstStyle/>
          <a:p>
            <a:r>
              <a:rPr lang="en-US" sz="2800"/>
              <a:t>Two common types:</a:t>
            </a:r>
          </a:p>
          <a:p>
            <a:pPr lvl="1"/>
            <a:r>
              <a:rPr lang="en-US" i="1">
                <a:ea typeface="Arial" charset="0"/>
                <a:cs typeface="Arial" charset="0"/>
              </a:rPr>
              <a:t>α</a:t>
            </a:r>
            <a:r>
              <a:rPr lang="en-US">
                <a:ea typeface="Arial" charset="0"/>
                <a:cs typeface="Arial" charset="0"/>
              </a:rPr>
              <a:t>-Helix: looks like a corkscrew or spiral staircase; the C    O forms H bonds with the N—H from another amino acid in the chain.</a:t>
            </a:r>
          </a:p>
          <a:p>
            <a:pPr lvl="1"/>
            <a:r>
              <a:rPr lang="en-US" i="1">
                <a:ea typeface="Arial" charset="0"/>
                <a:cs typeface="Arial" charset="0"/>
              </a:rPr>
              <a:t>β</a:t>
            </a:r>
            <a:r>
              <a:rPr lang="en-US">
                <a:ea typeface="Arial" charset="0"/>
                <a:cs typeface="Arial" charset="0"/>
              </a:rPr>
              <a:t>-Sheets: two or more “pleated” regions (looking like the shape of a pleated skirt or corrugated cardboard) are held together by the same H bonds as in an </a:t>
            </a:r>
            <a:r>
              <a:rPr lang="en-US" i="1">
                <a:ea typeface="Arial" charset="0"/>
                <a:cs typeface="Arial" charset="0"/>
              </a:rPr>
              <a:t>α</a:t>
            </a:r>
            <a:r>
              <a:rPr lang="en-US">
                <a:ea typeface="Arial" charset="0"/>
                <a:cs typeface="Arial" charset="0"/>
              </a:rPr>
              <a:t>-helix; one major difference is how far apart from each other the amino acids are in the amino acid sequence (</a:t>
            </a:r>
            <a:r>
              <a:rPr lang="en-US" i="1">
                <a:ea typeface="Arial" charset="0"/>
                <a:cs typeface="Arial" charset="0"/>
              </a:rPr>
              <a:t>α</a:t>
            </a:r>
            <a:r>
              <a:rPr lang="en-US">
                <a:ea typeface="Arial" charset="0"/>
                <a:cs typeface="Arial" charset="0"/>
              </a:rPr>
              <a:t>-helix atoms are much closer together).</a:t>
            </a:r>
            <a:endParaRPr lang="en-US"/>
          </a:p>
        </p:txBody>
      </p:sp>
      <p:grpSp>
        <p:nvGrpSpPr>
          <p:cNvPr id="46085" name="Group 3"/>
          <p:cNvGrpSpPr>
            <a:grpSpLocks/>
          </p:cNvGrpSpPr>
          <p:nvPr/>
        </p:nvGrpSpPr>
        <p:grpSpPr bwMode="auto">
          <a:xfrm>
            <a:off x="1854200" y="2538413"/>
            <a:ext cx="338138" cy="76200"/>
            <a:chOff x="6705600" y="3810000"/>
            <a:chExt cx="338328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Tertiary Structure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/>
              <a:t>Side chains interact with each other and the surrounding environment (usually aqueous environment).</a:t>
            </a:r>
          </a:p>
          <a:p>
            <a:pPr eaLnBrk="1" hangingPunct="1"/>
            <a:r>
              <a:rPr lang="en-US" sz="2800"/>
              <a:t>The forces we called “intermolecular” are mostly what drives tertiary structure.</a:t>
            </a:r>
          </a:p>
          <a:p>
            <a:pPr eaLnBrk="1" hangingPunct="1"/>
            <a:r>
              <a:rPr lang="en-US" sz="2800"/>
              <a:t>The side chains have polar, nonpolar, and charged groups; these give rise to ion–ion, ion–dipole, dipole–dipole, and dispersion force interactions.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Quaternary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/>
              <a:t>Some proteins are made up of more than one polypeptide chain.</a:t>
            </a:r>
          </a:p>
          <a:p>
            <a:pPr eaLnBrk="1" hangingPunct="1"/>
            <a:r>
              <a:rPr lang="en-US" sz="2800"/>
              <a:t>Some proteins contain portions that are NOT amino acid in nature.</a:t>
            </a:r>
          </a:p>
          <a:p>
            <a:pPr eaLnBrk="1" hangingPunct="1"/>
            <a:r>
              <a:rPr lang="en-US" sz="2800"/>
              <a:t>The combination of subunits is quaternary structure.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Classifying Proteins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/>
              <a:t>One method to classify proteins is based on solubility:</a:t>
            </a:r>
          </a:p>
          <a:p>
            <a:pPr lvl="1" eaLnBrk="1" hangingPunct="1"/>
            <a:r>
              <a:rPr lang="en-US"/>
              <a:t>Globular proteins are roughly spherical and dissolve in aqueous environments.</a:t>
            </a:r>
          </a:p>
          <a:p>
            <a:pPr lvl="1" eaLnBrk="1" hangingPunct="1"/>
            <a:r>
              <a:rPr lang="en-US"/>
              <a:t>Fibrous proteins are usually long fibers that are insoluble in water and are used as structural materials.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1982546" y="3357626"/>
            <a:ext cx="5178908" cy="324637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Carbohydrates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914400"/>
            <a:ext cx="8750969" cy="2819400"/>
          </a:xfrm>
        </p:spPr>
        <p:txBody>
          <a:bodyPr/>
          <a:lstStyle/>
          <a:p>
            <a:pPr eaLnBrk="1" hangingPunct="1"/>
            <a:r>
              <a:rPr lang="en-US" sz="2800"/>
              <a:t>The name comes from an empirical formula for sugars: C</a:t>
            </a:r>
            <a:r>
              <a:rPr lang="en-US" sz="2800" i="1" baseline="-25000"/>
              <a:t>x</a:t>
            </a:r>
            <a:r>
              <a:rPr lang="en-US" sz="2800"/>
              <a:t>(H</a:t>
            </a:r>
            <a:r>
              <a:rPr lang="en-US" sz="2800" baseline="-25000"/>
              <a:t>2</a:t>
            </a:r>
            <a:r>
              <a:rPr lang="en-US" sz="2800"/>
              <a:t>O)</a:t>
            </a:r>
            <a:r>
              <a:rPr lang="en-US" sz="2800" i="1" baseline="-25000"/>
              <a:t>y</a:t>
            </a:r>
            <a:r>
              <a:rPr lang="en-US" sz="2800"/>
              <a:t>—for the simplest sugars, </a:t>
            </a:r>
            <a:r>
              <a:rPr lang="en-US" sz="2800" i="1"/>
              <a:t>x</a:t>
            </a:r>
            <a:r>
              <a:rPr lang="en-US" sz="2800"/>
              <a:t> = </a:t>
            </a:r>
            <a:r>
              <a:rPr lang="en-US" sz="2800" i="1"/>
              <a:t>y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Simple sugars (monosacchharides) are polyhydroxy aldehydes or ketones. They are often drawn as chains but most frequently exist as rings in solution.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Monosaccharides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600200"/>
            <a:ext cx="5106987" cy="2590800"/>
          </a:xfrm>
          <a:noFill/>
        </p:spPr>
        <p:txBody>
          <a:bodyPr/>
          <a:lstStyle/>
          <a:p>
            <a:pPr eaLnBrk="1" hangingPunct="1"/>
            <a:r>
              <a:rPr lang="en-US"/>
              <a:t>The two most common monosaccharides are glucose and fructose.</a:t>
            </a:r>
          </a:p>
          <a:p>
            <a:pPr eaLnBrk="1" hangingPunct="1"/>
            <a:r>
              <a:rPr lang="en-US"/>
              <a:t>Glucose is an aldehyde; fructose is a ketone.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306874" y="1333500"/>
            <a:ext cx="3593286" cy="3898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Disaccharides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219200"/>
            <a:ext cx="8763000" cy="2590800"/>
          </a:xfrm>
          <a:noFill/>
        </p:spPr>
        <p:txBody>
          <a:bodyPr/>
          <a:lstStyle/>
          <a:p>
            <a:pPr eaLnBrk="1" hangingPunct="1"/>
            <a:r>
              <a:rPr lang="en-US"/>
              <a:t>Dehydration between two monosaccharides forms a disaccharide.</a:t>
            </a:r>
          </a:p>
          <a:p>
            <a:pPr eaLnBrk="1" hangingPunct="1"/>
            <a:r>
              <a:rPr lang="en-US"/>
              <a:t>Sucrose and lactose are both disaccharides.</a:t>
            </a:r>
          </a:p>
          <a:p>
            <a:pPr eaLnBrk="1" hangingPunct="1"/>
            <a:r>
              <a:rPr lang="en-US"/>
              <a:t>Disaccharides are often referred to as sugars.</a:t>
            </a:r>
          </a:p>
          <a:p>
            <a:pPr eaLnBrk="1" hangingPunct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>
          <a:xfrm>
            <a:off x="304800" y="3671824"/>
            <a:ext cx="8534400" cy="20431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Acid–Base Properties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7848600" cy="4953000"/>
          </a:xfrm>
        </p:spPr>
        <p:txBody>
          <a:bodyPr/>
          <a:lstStyle/>
          <a:p>
            <a:pPr eaLnBrk="1" hangingPunct="1"/>
            <a:r>
              <a:rPr lang="en-US" sz="2800"/>
              <a:t>Many organic molecules contain acidic or basic functional groups.</a:t>
            </a:r>
          </a:p>
          <a:p>
            <a:pPr eaLnBrk="1" hangingPunct="1"/>
            <a:r>
              <a:rPr lang="en-US" sz="2800"/>
              <a:t>Carboxylic acids (—COOH) are the most common acids.</a:t>
            </a:r>
          </a:p>
          <a:p>
            <a:pPr eaLnBrk="1" hangingPunct="1"/>
            <a:r>
              <a:rPr lang="en-US" sz="2800"/>
              <a:t>Amines (—NH</a:t>
            </a:r>
            <a:r>
              <a:rPr lang="en-US" sz="2800" baseline="-25000"/>
              <a:t>2</a:t>
            </a:r>
            <a:r>
              <a:rPr lang="en-US" sz="2800"/>
              <a:t>, —NHR, or —NR</a:t>
            </a:r>
            <a:r>
              <a:rPr lang="en-US" sz="2800" baseline="-25000"/>
              <a:t>2</a:t>
            </a:r>
            <a:r>
              <a:rPr lang="en-US" sz="2800"/>
              <a:t>, where R is an organic group made up of C and H atoms) are the most common bases.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38" y="0"/>
            <a:ext cx="9144001" cy="914400"/>
          </a:xfrm>
        </p:spPr>
        <p:txBody>
          <a:bodyPr/>
          <a:lstStyle/>
          <a:p>
            <a:pPr eaLnBrk="1" hangingPunct="1"/>
            <a:r>
              <a:rPr lang="en-US"/>
              <a:t>Polysaccharides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2000"/>
            <a:ext cx="8991600" cy="53340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Dehydration can create long-chain polysaccharides.</a:t>
            </a:r>
          </a:p>
          <a:p>
            <a:pPr eaLnBrk="1" hangingPunct="1"/>
            <a:r>
              <a:rPr lang="en-US" sz="2800"/>
              <a:t>The three most common  are starch, glycogen, and cellulose.</a:t>
            </a:r>
          </a:p>
          <a:p>
            <a:pPr lvl="1" eaLnBrk="1" hangingPunct="1"/>
            <a:r>
              <a:rPr lang="en-US"/>
              <a:t>Starch consists of many different-sized and various branching chains of glucose prepared by plants to store energy.</a:t>
            </a:r>
          </a:p>
          <a:p>
            <a:pPr lvl="1" eaLnBrk="1" hangingPunct="1"/>
            <a:r>
              <a:rPr lang="en-US"/>
              <a:t>Glycogen is often called “animal starch”—it is for temporary energy storage in animals (which use fats for long-term energy storage).</a:t>
            </a:r>
          </a:p>
          <a:p>
            <a:pPr lvl="1" eaLnBrk="1" hangingPunct="1"/>
            <a:r>
              <a:rPr lang="en-US"/>
              <a:t>Cellulose is a structural polysaccharide in plants, making up cell walls; it is unbranched.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/>
        </p:blipFill>
        <p:spPr>
          <a:xfrm>
            <a:off x="406400" y="1267460"/>
            <a:ext cx="8382000" cy="4517798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Polysaccharides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Lipids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3352800"/>
          </a:xfrm>
        </p:spPr>
        <p:txBody>
          <a:bodyPr/>
          <a:lstStyle/>
          <a:p>
            <a:pPr eaLnBrk="1" hangingPunct="1"/>
            <a:r>
              <a:rPr lang="en-US"/>
              <a:t>Lipids are a broad class of nonpolar bioorganic molecules. They are grouped because they are insoluble in water.</a:t>
            </a:r>
          </a:p>
          <a:p>
            <a:pPr eaLnBrk="1" hangingPunct="1"/>
            <a:r>
              <a:rPr lang="en-US"/>
              <a:t>They are used biologically to store energy (fats, oils) and for biological structure (phospholipids in cell membranes).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52400"/>
            <a:ext cx="9129712" cy="838200"/>
          </a:xfrm>
        </p:spPr>
        <p:txBody>
          <a:bodyPr/>
          <a:lstStyle/>
          <a:p>
            <a:pPr eaLnBrk="1" hangingPunct="1"/>
            <a:r>
              <a:rPr lang="en-US"/>
              <a:t>Fats and Oils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400" y="990600"/>
            <a:ext cx="9144000" cy="5486400"/>
          </a:xfrm>
        </p:spPr>
        <p:txBody>
          <a:bodyPr/>
          <a:lstStyle/>
          <a:p>
            <a:pPr eaLnBrk="1" hangingPunct="1"/>
            <a:r>
              <a:rPr lang="en-US" sz="2800"/>
              <a:t>Fats and oils are made from long-chain carboxylic acids and glycerol.</a:t>
            </a:r>
          </a:p>
          <a:p>
            <a:pPr eaLnBrk="1" hangingPunct="1"/>
            <a:r>
              <a:rPr lang="en-US" sz="2800"/>
              <a:t>Fats have only saturated carboxylic acids. They </a:t>
            </a:r>
            <a:br>
              <a:rPr lang="en-US" sz="2800"/>
            </a:br>
            <a:r>
              <a:rPr lang="en-US" sz="2800"/>
              <a:t>are solids. These are often called the “bad” fats in </a:t>
            </a:r>
            <a:br>
              <a:rPr lang="en-US" sz="2800"/>
            </a:br>
            <a:r>
              <a:rPr lang="en-US" sz="2800"/>
              <a:t>your diet.</a:t>
            </a:r>
          </a:p>
          <a:p>
            <a:pPr eaLnBrk="1" hangingPunct="1"/>
            <a:r>
              <a:rPr lang="en-US" sz="2800"/>
              <a:t>Oils have at least one unsaturated carboxylic acid. They are liquids. The more unsaturated, the better for you (polyunsaturated versus monounsaturated fats).</a:t>
            </a:r>
          </a:p>
          <a:p>
            <a:pPr eaLnBrk="1" hangingPunct="1"/>
            <a:r>
              <a:rPr lang="en-US" sz="2800"/>
              <a:t>Essential fatty acids (with double bonds) must </a:t>
            </a:r>
            <a:br>
              <a:rPr lang="en-US" sz="2800"/>
            </a:br>
            <a:r>
              <a:rPr lang="en-US" sz="2800"/>
              <a:t>be included in our diet. Our bodies can’t produce them. They are often called omega-3 and </a:t>
            </a:r>
            <a:br>
              <a:rPr lang="en-US" sz="2800"/>
            </a:br>
            <a:r>
              <a:rPr lang="en-US" sz="2800"/>
              <a:t>omega-6 fatty acids.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Phospholipids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/>
              <a:t>How their structure is similar to fats: glycerol with ester linkage to two fatty acids (instead of three)</a:t>
            </a:r>
          </a:p>
          <a:p>
            <a:pPr eaLnBrk="1" hangingPunct="1"/>
            <a:r>
              <a:rPr lang="en-US" sz="2800"/>
              <a:t>How it differs: the third site has a phosphate ester linkage connected to a charged or polar group, such as choline.</a:t>
            </a:r>
          </a:p>
          <a:p>
            <a:pPr eaLnBrk="1" hangingPunct="1"/>
            <a:r>
              <a:rPr lang="en-US" sz="2800"/>
              <a:t>They cluster together in water: polar regions pointing toward water; nonpolar fatty acid regions pointing toward each other—forming a “lipid bilayer”—the start of a cell membrane.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"/>
          <a:stretch/>
        </p:blipFill>
        <p:spPr>
          <a:xfrm>
            <a:off x="3827192" y="4597399"/>
            <a:ext cx="3234007" cy="213540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 Comparing Phospholipids to Fats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284480" y="1421129"/>
            <a:ext cx="4871720" cy="3681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321300" y="1524000"/>
            <a:ext cx="3698239" cy="39718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Nucleic Acids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/>
              <a:t>Class of biopolymers that are chemical carriers of genetic information</a:t>
            </a:r>
          </a:p>
          <a:p>
            <a:pPr eaLnBrk="1" hangingPunct="1"/>
            <a:r>
              <a:rPr lang="en-US" sz="2800"/>
              <a:t>Two types: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Deoxyribonucleic acid (DNA)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Ribonucleic acid (RNA)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Comparing Nucleic Acid Types</a:t>
            </a:r>
          </a:p>
        </p:txBody>
      </p:sp>
      <p:sp>
        <p:nvSpPr>
          <p:cNvPr id="60419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DNA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/>
              <a:t>Huge molecules (6 to 16 million amu)</a:t>
            </a:r>
          </a:p>
          <a:p>
            <a:r>
              <a:rPr lang="en-US" sz="2800"/>
              <a:t>Primarily in nucleus of the cell</a:t>
            </a:r>
          </a:p>
          <a:p>
            <a:r>
              <a:rPr lang="en-US" sz="2800"/>
              <a:t>Stores genetic information</a:t>
            </a:r>
          </a:p>
          <a:p>
            <a:r>
              <a:rPr lang="en-US" sz="2800"/>
              <a:t>Specifies which proteins the cell can synthesize</a:t>
            </a:r>
          </a:p>
        </p:txBody>
      </p:sp>
      <p:sp>
        <p:nvSpPr>
          <p:cNvPr id="60421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/>
              <a:t>RNA</a:t>
            </a:r>
          </a:p>
        </p:txBody>
      </p:sp>
      <p:sp>
        <p:nvSpPr>
          <p:cNvPr id="60422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08475" cy="3951288"/>
          </a:xfrm>
        </p:spPr>
        <p:txBody>
          <a:bodyPr/>
          <a:lstStyle/>
          <a:p>
            <a:r>
              <a:rPr lang="en-US" sz="2800"/>
              <a:t>Smaller molecules (20,000–40,000 amu)</a:t>
            </a:r>
          </a:p>
          <a:p>
            <a:r>
              <a:rPr lang="en-US" sz="2800"/>
              <a:t>Mostly outside of nucleus (in cytoplasm)</a:t>
            </a:r>
          </a:p>
          <a:p>
            <a:r>
              <a:rPr lang="en-US" sz="2800"/>
              <a:t>Carries stored info from DNA into cytoplasm</a:t>
            </a:r>
          </a:p>
          <a:p>
            <a:r>
              <a:rPr lang="en-US" sz="2800"/>
              <a:t>Information is used in protein synthesis outside of nucleus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"/>
          <a:stretch/>
        </p:blipFill>
        <p:spPr>
          <a:xfrm>
            <a:off x="4953000" y="3345577"/>
            <a:ext cx="2998744" cy="2769833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371600"/>
          </a:xfrm>
        </p:spPr>
        <p:txBody>
          <a:bodyPr/>
          <a:lstStyle/>
          <a:p>
            <a:pPr eaLnBrk="1" hangingPunct="1"/>
            <a:r>
              <a:rPr lang="en-US"/>
              <a:t>Structure of </a:t>
            </a:r>
            <a:br>
              <a:rPr lang="en-US"/>
            </a:br>
            <a:r>
              <a:rPr lang="en-US"/>
              <a:t>Nucleic Acids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463" y="1295400"/>
            <a:ext cx="5573712" cy="4840288"/>
          </a:xfrm>
        </p:spPr>
        <p:txBody>
          <a:bodyPr/>
          <a:lstStyle/>
          <a:p>
            <a:pPr eaLnBrk="1" hangingPunct="1"/>
            <a:r>
              <a:rPr lang="en-US" sz="2800"/>
              <a:t>Nucleic acids consist of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a five-C sugar (ribose or deoxyribose);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a phosphate group;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a N-containing base </a:t>
            </a:r>
            <a:br>
              <a:rPr lang="en-US" sz="2800"/>
            </a:br>
            <a:r>
              <a:rPr lang="en-US" sz="2800"/>
              <a:t>(adenine, guanine, cytosine, and thymine or uracil).</a:t>
            </a:r>
          </a:p>
          <a:p>
            <a:pPr eaLnBrk="1" hangingPunct="1"/>
            <a:r>
              <a:rPr lang="en-US" sz="2800"/>
              <a:t>Polynucleotides form by condensation reactions between a phosphate and </a:t>
            </a:r>
            <a:br>
              <a:rPr lang="en-US" sz="2800"/>
            </a:br>
            <a:r>
              <a:rPr lang="en-US" sz="2800"/>
              <a:t>a sugar —OH.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5219700" y="669936"/>
            <a:ext cx="3216250" cy="256134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715000" cy="1143000"/>
          </a:xfrm>
        </p:spPr>
        <p:txBody>
          <a:bodyPr/>
          <a:lstStyle/>
          <a:p>
            <a:pPr eaLnBrk="1" hangingPunct="1"/>
            <a:r>
              <a:rPr lang="en-US"/>
              <a:t>The Double Helix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019800" cy="4114800"/>
          </a:xfrm>
        </p:spPr>
        <p:txBody>
          <a:bodyPr/>
          <a:lstStyle/>
          <a:p>
            <a:pPr eaLnBrk="1" hangingPunct="1"/>
            <a:r>
              <a:rPr lang="en-US" sz="2800"/>
              <a:t>Nucleotides combine to form the familiar double-helix form of the nucleic acids.</a:t>
            </a:r>
          </a:p>
          <a:p>
            <a:pPr eaLnBrk="1" hangingPunct="1"/>
            <a:r>
              <a:rPr lang="en-US" sz="2800"/>
              <a:t>H-bonding, dipole–dipole interactions, and dispersion </a:t>
            </a:r>
            <a:br>
              <a:rPr lang="en-US" sz="2800"/>
            </a:br>
            <a:r>
              <a:rPr lang="en-US" sz="2800"/>
              <a:t>forces hold the double </a:t>
            </a:r>
            <a:br>
              <a:rPr lang="en-US" sz="2800"/>
            </a:br>
            <a:r>
              <a:rPr lang="en-US" sz="2800"/>
              <a:t>helix together.</a:t>
            </a:r>
          </a:p>
          <a:p>
            <a:pPr eaLnBrk="1" hangingPunct="1"/>
            <a:r>
              <a:rPr lang="en-US" sz="2800"/>
              <a:t>Complementary base pairs form ideal H-bonding partners: A    T;</a:t>
            </a:r>
            <a:br>
              <a:rPr lang="en-US" sz="2800"/>
            </a:br>
            <a:r>
              <a:rPr lang="en-US" sz="2800"/>
              <a:t>C    </a:t>
            </a:r>
            <a:r>
              <a:rPr lang="en-US" sz="2800">
                <a:ea typeface="Arial" charset="0"/>
                <a:cs typeface="Arial" charset="0"/>
              </a:rPr>
              <a:t>G. (Note: number of H-bonds, NOT a double/triple bond!)</a:t>
            </a:r>
            <a:endParaRPr lang="en-US" sz="2800"/>
          </a:p>
        </p:txBody>
      </p:sp>
      <p:grpSp>
        <p:nvGrpSpPr>
          <p:cNvPr id="62471" name="Group 3"/>
          <p:cNvGrpSpPr>
            <a:grpSpLocks/>
          </p:cNvGrpSpPr>
          <p:nvPr/>
        </p:nvGrpSpPr>
        <p:grpSpPr bwMode="auto">
          <a:xfrm>
            <a:off x="4802288" y="5257538"/>
            <a:ext cx="338137" cy="76200"/>
            <a:chOff x="6705600" y="3810000"/>
            <a:chExt cx="338328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05600" y="38862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05600" y="3810000"/>
              <a:ext cx="33832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2" name="Group 1"/>
          <p:cNvGrpSpPr>
            <a:grpSpLocks/>
          </p:cNvGrpSpPr>
          <p:nvPr/>
        </p:nvGrpSpPr>
        <p:grpSpPr bwMode="auto">
          <a:xfrm>
            <a:off x="724000" y="5649650"/>
            <a:ext cx="339725" cy="146050"/>
            <a:chOff x="6713337" y="3830323"/>
            <a:chExt cx="339926" cy="146365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714926" y="3976688"/>
              <a:ext cx="33833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6714926" y="3900324"/>
              <a:ext cx="33833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6713337" y="3830323"/>
              <a:ext cx="338338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6841330" y="240508"/>
            <a:ext cx="1597565" cy="2578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6468400" y="2932112"/>
            <a:ext cx="2343424" cy="276436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" y="3175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Hydrocarbons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572000" cy="5562600"/>
          </a:xfrm>
        </p:spPr>
        <p:txBody>
          <a:bodyPr/>
          <a:lstStyle/>
          <a:p>
            <a:pPr eaLnBrk="1" hangingPunct="1"/>
            <a:r>
              <a:rPr lang="en-US" sz="2800"/>
              <a:t>Hydrocarbons consist </a:t>
            </a:r>
            <a:br>
              <a:rPr lang="en-US" sz="2800"/>
            </a:br>
            <a:r>
              <a:rPr lang="en-US" sz="2800"/>
              <a:t>of ONLY carbon and hydrogen.</a:t>
            </a:r>
          </a:p>
          <a:p>
            <a:pPr eaLnBrk="1" hangingPunct="1"/>
            <a:r>
              <a:rPr lang="en-US" sz="2800"/>
              <a:t>They are grouped based on the number of bonds between carbon atoms.</a:t>
            </a:r>
          </a:p>
          <a:p>
            <a:pPr eaLnBrk="1" hangingPunct="1"/>
            <a:r>
              <a:rPr lang="en-US" sz="2800"/>
              <a:t>There are four basic types of hydrocarbons: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Alkanes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Alkenes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Alkynes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400"/>
              <a:t>Aromatic hydrocarbons</a:t>
            </a:r>
            <a:endParaRPr lang="en-US" sz="2400">
              <a:solidFill>
                <a:srgbClr val="002E7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4572000" y="1201308"/>
            <a:ext cx="4361843" cy="39929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850"/>
          </a:xfrm>
        </p:spPr>
        <p:txBody>
          <a:bodyPr/>
          <a:lstStyle/>
          <a:p>
            <a:pPr eaLnBrk="1" hangingPunct="1"/>
            <a:r>
              <a:rPr lang="en-US"/>
              <a:t>Properties Common to Hydrocarbons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8915400" cy="2819400"/>
          </a:xfrm>
        </p:spPr>
        <p:txBody>
          <a:bodyPr/>
          <a:lstStyle/>
          <a:p>
            <a:pPr eaLnBrk="1" hangingPunct="1"/>
            <a:r>
              <a:rPr lang="en-US" sz="2800"/>
              <a:t>Since they are nonpolar, they are insoluble in water but soluble in nonpolar solvents.</a:t>
            </a:r>
          </a:p>
          <a:p>
            <a:pPr eaLnBrk="1" hangingPunct="1"/>
            <a:r>
              <a:rPr lang="en-US" sz="2800"/>
              <a:t>Melting points and boiling points are determined by dispersion forces (low molar mass hydrocarbons are gases; moderate molar mass hydrocarbons are liquids; high molar mass hydrocarbons are solids).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/>
        </p:blipFill>
        <p:spPr>
          <a:xfrm>
            <a:off x="2274076" y="4023676"/>
            <a:ext cx="4595847" cy="263112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850"/>
          </a:xfrm>
        </p:spPr>
        <p:txBody>
          <a:bodyPr/>
          <a:lstStyle/>
          <a:p>
            <a:pPr eaLnBrk="1" hangingPunct="1"/>
            <a:r>
              <a:rPr lang="en-US"/>
              <a:t>Uses of Some Simple Alkanes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038600"/>
          </a:xfrm>
        </p:spPr>
        <p:txBody>
          <a:bodyPr/>
          <a:lstStyle/>
          <a:p>
            <a:pPr eaLnBrk="1" hangingPunct="1"/>
            <a:r>
              <a:rPr lang="en-US" sz="2800"/>
              <a:t>Methane (CH</a:t>
            </a:r>
            <a:r>
              <a:rPr lang="en-US" sz="2800" baseline="-25000"/>
              <a:t>4</a:t>
            </a:r>
            <a:r>
              <a:rPr lang="en-US" sz="2800"/>
              <a:t>): in natural gas (heating fuel)</a:t>
            </a:r>
          </a:p>
          <a:p>
            <a:pPr eaLnBrk="1" hangingPunct="1"/>
            <a:r>
              <a:rPr lang="en-US" sz="2800"/>
              <a:t>Propane (C</a:t>
            </a:r>
            <a:r>
              <a:rPr lang="en-US" sz="2800" baseline="-25000"/>
              <a:t>3</a:t>
            </a:r>
            <a:r>
              <a:rPr lang="en-US" sz="2800"/>
              <a:t>H</a:t>
            </a:r>
            <a:r>
              <a:rPr lang="en-US" sz="2800" baseline="-25000"/>
              <a:t>8</a:t>
            </a:r>
            <a:r>
              <a:rPr lang="en-US" sz="2800"/>
              <a:t>): in bottled gas (heating and cooking fuel)</a:t>
            </a:r>
          </a:p>
          <a:p>
            <a:pPr eaLnBrk="1" hangingPunct="1"/>
            <a:r>
              <a:rPr lang="en-US" sz="2800"/>
              <a:t>Butane (C</a:t>
            </a:r>
            <a:r>
              <a:rPr lang="en-US" sz="2800" baseline="-25000"/>
              <a:t>4</a:t>
            </a:r>
            <a:r>
              <a:rPr lang="en-US" sz="2800"/>
              <a:t>H</a:t>
            </a:r>
            <a:r>
              <a:rPr lang="en-US" sz="2800" baseline="-25000"/>
              <a:t>10</a:t>
            </a:r>
            <a:r>
              <a:rPr lang="en-US" sz="2800"/>
              <a:t>): in disposable lighters and fuel canisters for camping</a:t>
            </a:r>
          </a:p>
          <a:p>
            <a:pPr eaLnBrk="1" hangingPunct="1"/>
            <a:r>
              <a:rPr lang="en-US" sz="2800"/>
              <a:t>Alkanes with 5 to 12 C atoms: gasoline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850"/>
          </a:xfrm>
        </p:spPr>
        <p:txBody>
          <a:bodyPr/>
          <a:lstStyle/>
          <a:p>
            <a:pPr eaLnBrk="1" hangingPunct="1"/>
            <a:r>
              <a:rPr lang="en-US"/>
              <a:t>Methods for Writing Formulas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8915400" cy="2819400"/>
          </a:xfrm>
        </p:spPr>
        <p:txBody>
          <a:bodyPr/>
          <a:lstStyle/>
          <a:p>
            <a:pPr eaLnBrk="1" hangingPunct="1"/>
            <a:r>
              <a:rPr lang="en-US" sz="2800"/>
              <a:t>There are a few common methods for writing the structures in organic chemistry.</a:t>
            </a:r>
          </a:p>
          <a:p>
            <a:pPr eaLnBrk="1" hangingPunct="1"/>
            <a:r>
              <a:rPr lang="en-US" sz="2800"/>
              <a:t>Structural formulas show how atoms are bonded to each other.</a:t>
            </a:r>
          </a:p>
          <a:p>
            <a:pPr eaLnBrk="1" hangingPunct="1"/>
            <a:r>
              <a:rPr lang="en-US" sz="2800"/>
              <a:t>Condensed structural formulas don’t show all C—H; they condense them to groupings, like CH</a:t>
            </a:r>
            <a:r>
              <a:rPr lang="en-US" sz="2800" baseline="-25000"/>
              <a:t>3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>
          <a:xfrm>
            <a:off x="469900" y="4267598"/>
            <a:ext cx="7632700" cy="13966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2243</Words>
  <Application>Microsoft Office PowerPoint</Application>
  <PresentationFormat>On-screen Show (4:3)</PresentationFormat>
  <Paragraphs>313</Paragraphs>
  <Slides>59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Ｐゴシック</vt:lpstr>
      <vt:lpstr>Arial</vt:lpstr>
      <vt:lpstr>Symbol</vt:lpstr>
      <vt:lpstr>Times New Roman</vt:lpstr>
      <vt:lpstr>Wingdings</vt:lpstr>
      <vt:lpstr>Blank Presentation</vt:lpstr>
      <vt:lpstr>1_Blank Presentation</vt:lpstr>
      <vt:lpstr>PowerPoint Presentation</vt:lpstr>
      <vt:lpstr>Organic Chemistry and Biochemistry</vt:lpstr>
      <vt:lpstr>General Characteristics of Organic Molecules</vt:lpstr>
      <vt:lpstr>Solubility</vt:lpstr>
      <vt:lpstr>Acid–Base Properties</vt:lpstr>
      <vt:lpstr>Hydrocarbons</vt:lpstr>
      <vt:lpstr>Properties Common to Hydrocarbons</vt:lpstr>
      <vt:lpstr>Uses of Some Simple Alkanes</vt:lpstr>
      <vt:lpstr>Methods for Writing Formulas</vt:lpstr>
      <vt:lpstr>Structure of Alkanes</vt:lpstr>
      <vt:lpstr>Structural Isomers</vt:lpstr>
      <vt:lpstr>Systematic Nomenclature of Organic Compounds</vt:lpstr>
      <vt:lpstr>How to Name a Compound</vt:lpstr>
      <vt:lpstr>How to Name a Compound</vt:lpstr>
      <vt:lpstr>Cycloalkanes</vt:lpstr>
      <vt:lpstr>Reactions of Alkanes</vt:lpstr>
      <vt:lpstr>Saturated vs. Unsaturated</vt:lpstr>
      <vt:lpstr>Alkenes</vt:lpstr>
      <vt:lpstr>Geometric Isomers</vt:lpstr>
      <vt:lpstr>Alkynes</vt:lpstr>
      <vt:lpstr>Addition Reactions of Alkenes and Alkynes</vt:lpstr>
      <vt:lpstr>Aromatic Hydrocarbons</vt:lpstr>
      <vt:lpstr>Aromatic Nomenclature</vt:lpstr>
      <vt:lpstr>Functional  Groups</vt:lpstr>
      <vt:lpstr>Alcohols</vt:lpstr>
      <vt:lpstr>Properties and Uses of Alcohols</vt:lpstr>
      <vt:lpstr>Ethers</vt:lpstr>
      <vt:lpstr>Functional Groups Containing the Carbonyl Group</vt:lpstr>
      <vt:lpstr>Aldehydes and Ketones</vt:lpstr>
      <vt:lpstr>Important Aldehydes and Ketones</vt:lpstr>
      <vt:lpstr>Carboxylic Acids</vt:lpstr>
      <vt:lpstr>Esters</vt:lpstr>
      <vt:lpstr>Decomposition of Esters</vt:lpstr>
      <vt:lpstr>Nitrogen Containing Organic Compounds</vt:lpstr>
      <vt:lpstr>Chirality</vt:lpstr>
      <vt:lpstr>Chirality and Pharmaceuticals</vt:lpstr>
      <vt:lpstr>Biomolecules</vt:lpstr>
      <vt:lpstr>Amino Acids and Proteins</vt:lpstr>
      <vt:lpstr>The Natural α-Amino Acids</vt:lpstr>
      <vt:lpstr>Protein Structure</vt:lpstr>
      <vt:lpstr>Protein Structure</vt:lpstr>
      <vt:lpstr>Primary Structure</vt:lpstr>
      <vt:lpstr>Secondary Structure</vt:lpstr>
      <vt:lpstr>Tertiary Structure</vt:lpstr>
      <vt:lpstr>Quaternary Structure</vt:lpstr>
      <vt:lpstr>Classifying Proteins</vt:lpstr>
      <vt:lpstr>Carbohydrates</vt:lpstr>
      <vt:lpstr>Monosaccharides</vt:lpstr>
      <vt:lpstr>Disaccharides</vt:lpstr>
      <vt:lpstr>Polysaccharides</vt:lpstr>
      <vt:lpstr>Polysaccharides</vt:lpstr>
      <vt:lpstr>Lipids</vt:lpstr>
      <vt:lpstr>Fats and Oils</vt:lpstr>
      <vt:lpstr>Phospholipids</vt:lpstr>
      <vt:lpstr> Comparing Phospholipids to Fats</vt:lpstr>
      <vt:lpstr>Nucleic Acids</vt:lpstr>
      <vt:lpstr>Comparing Nucleic Acid Types</vt:lpstr>
      <vt:lpstr>Structure of  Nucleic Acids</vt:lpstr>
      <vt:lpstr>The Double Helix</vt:lpstr>
    </vt:vector>
  </TitlesOfParts>
  <Company>John Bookstaver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Organic and Biological Chemistry</dc:title>
  <dc:creator>John Bookstaver</dc:creator>
  <cp:lastModifiedBy>soumaya.ferchichi</cp:lastModifiedBy>
  <cp:revision>269</cp:revision>
  <dcterms:created xsi:type="dcterms:W3CDTF">2014-03-05T03:52:27Z</dcterms:created>
  <dcterms:modified xsi:type="dcterms:W3CDTF">2018-11-26T23:56:27Z</dcterms:modified>
</cp:coreProperties>
</file>