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custDataLst>
    <p:tags r:id="rId34"/>
  </p:custDataLst>
  <p:defaultTextStyle>
    <a:defPPr>
      <a:defRPr lang="en-US"/>
    </a:defPPr>
    <a:lvl1pPr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0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0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0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0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426">
          <p15:clr>
            <a:srgbClr val="A4A3A4"/>
          </p15:clr>
        </p15:guide>
        <p15:guide id="2" pos="4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4C4BE5"/>
    <a:srgbClr val="E65106"/>
    <a:srgbClr val="FFB650"/>
    <a:srgbClr val="55B2B9"/>
    <a:srgbClr val="ED1A3B"/>
    <a:srgbClr val="0066B3"/>
    <a:srgbClr val="F58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5" autoAdjust="0"/>
    <p:restoredTop sz="94500" autoAdjust="0"/>
  </p:normalViewPr>
  <p:slideViewPr>
    <p:cSldViewPr snapToGrid="0" showGuides="1">
      <p:cViewPr varScale="1">
        <p:scale>
          <a:sx n="68" d="100"/>
          <a:sy n="68" d="100"/>
        </p:scale>
        <p:origin x="1240" y="56"/>
      </p:cViewPr>
      <p:guideLst>
        <p:guide orient="horz" pos="426"/>
        <p:guide pos="476"/>
      </p:guideLst>
    </p:cSldViewPr>
  </p:slideViewPr>
  <p:notesTextViewPr>
    <p:cViewPr>
      <p:scale>
        <a:sx n="100" d="100"/>
        <a:sy n="100" d="100"/>
      </p:scale>
      <p:origin x="0" y="0"/>
    </p:cViewPr>
  </p:notesTextViewPr>
  <p:notesViewPr>
    <p:cSldViewPr snapToGrid="0" showGuides="1">
      <p:cViewPr varScale="1">
        <p:scale>
          <a:sx n="76" d="100"/>
          <a:sy n="76" d="100"/>
        </p:scale>
        <p:origin x="-180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spcBef>
                <a:spcPct val="50000"/>
              </a:spcBef>
              <a:defRPr sz="1200">
                <a:ea typeface="ＭＳ Ｐゴシック" pitchFamily="48"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spcBef>
                <a:spcPct val="50000"/>
              </a:spcBef>
              <a:defRPr sz="1200">
                <a:ea typeface="ＭＳ Ｐゴシック" pitchFamily="48" charset="-128"/>
                <a:cs typeface="+mn-cs"/>
              </a:defRPr>
            </a:lvl1pPr>
          </a:lstStyle>
          <a:p>
            <a:pPr>
              <a:defRPr/>
            </a:pPr>
            <a:fld id="{54D44E16-3763-4907-85FA-EE9EC73234FD}" type="datetimeFigureOut">
              <a:rPr lang="en-US"/>
              <a:pPr>
                <a:defRPr/>
              </a:pPr>
              <a:t>10/10/2018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spcBef>
                <a:spcPct val="50000"/>
              </a:spcBef>
              <a:defRPr sz="1200">
                <a:ea typeface="ＭＳ Ｐゴシック" pitchFamily="48"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spcBef>
                <a:spcPct val="50000"/>
              </a:spcBef>
              <a:defRPr sz="1200">
                <a:ea typeface="ＭＳ Ｐゴシック" pitchFamily="48" charset="-128"/>
                <a:cs typeface="+mn-cs"/>
              </a:defRPr>
            </a:lvl1pPr>
          </a:lstStyle>
          <a:p>
            <a:pPr>
              <a:defRPr/>
            </a:pPr>
            <a:fld id="{751BCE83-DE87-4CD7-953F-EA26CDD99238}" type="slidenum">
              <a:rPr lang="en-US"/>
              <a:pPr>
                <a:defRPr/>
              </a:pPr>
              <a:t>‹#›</a:t>
            </a:fld>
            <a:endParaRPr lang="en-US"/>
          </a:p>
        </p:txBody>
      </p:sp>
    </p:spTree>
    <p:extLst>
      <p:ext uri="{BB962C8B-B14F-4D97-AF65-F5344CB8AC3E}">
        <p14:creationId xmlns:p14="http://schemas.microsoft.com/office/powerpoint/2010/main" val="201977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charset="0"/>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charset="0"/>
                <a:ea typeface="ＭＳ Ｐゴシック" pitchFamily="48" charset="-128"/>
                <a:cs typeface="+mn-cs"/>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charset="0"/>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charset="0"/>
                <a:ea typeface="ＭＳ Ｐゴシック" pitchFamily="48" charset="-128"/>
                <a:cs typeface="+mn-cs"/>
              </a:defRPr>
            </a:lvl1pPr>
          </a:lstStyle>
          <a:p>
            <a:pPr>
              <a:defRPr/>
            </a:pPr>
            <a:fld id="{75EB2769-3A87-436C-BD67-5934C6390BAC}" type="slidenum">
              <a:rPr lang="en-US"/>
              <a:pPr>
                <a:defRPr/>
              </a:pPr>
              <a:t>‹#›</a:t>
            </a:fld>
            <a:endParaRPr lang="en-US"/>
          </a:p>
        </p:txBody>
      </p:sp>
    </p:spTree>
    <p:extLst>
      <p:ext uri="{BB962C8B-B14F-4D97-AF65-F5344CB8AC3E}">
        <p14:creationId xmlns:p14="http://schemas.microsoft.com/office/powerpoint/2010/main" val="1081614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10</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11</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12</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13</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14</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15</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16</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17</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18</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19</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2</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20</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21</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22</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23</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1FD683E0-6452-41E7-A734-607445D8277A}" type="slidenum">
              <a:rPr lang="en-US" altLang="en-US" smtClean="0"/>
              <a:pPr>
                <a:defRPr/>
              </a:pPr>
              <a:t>24</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25</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26</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27</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28</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29</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3</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30</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4</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5</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6</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7</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8</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defRPr/>
            </a:pPr>
            <a:fld id="{087345E8-52C3-44C6-B898-DFEC52A29436}" type="slidenum">
              <a:rPr lang="en-US" altLang="en-US" smtClean="0"/>
              <a:pPr>
                <a:defRPr/>
              </a:pPr>
              <a:t>9</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4412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83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120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60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6954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38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114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831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07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394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657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0"/>
          <p:cNvSpPr>
            <a:spLocks noChangeShapeType="1"/>
          </p:cNvSpPr>
          <p:nvPr/>
        </p:nvSpPr>
        <p:spPr bwMode="auto">
          <a:xfrm>
            <a:off x="0" y="6210300"/>
            <a:ext cx="914082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Rectangle 12"/>
          <p:cNvSpPr>
            <a:spLocks noChangeArrowheads="1"/>
          </p:cNvSpPr>
          <p:nvPr/>
        </p:nvSpPr>
        <p:spPr bwMode="auto">
          <a:xfrm>
            <a:off x="6019800" y="6321425"/>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5000"/>
                    </a:schemeClr>
                  </a:outerShdw>
                </a:effectLst>
              </a14:hiddenEffects>
            </a:ext>
          </a:extLst>
        </p:spPr>
        <p:txBody>
          <a:bodyPr/>
          <a:lstStyle>
            <a:lvl1pPr eaLnBrk="0" hangingPunct="0">
              <a:spcBef>
                <a:spcPct val="50000"/>
              </a:spcBef>
              <a:defRPr sz="2000">
                <a:solidFill>
                  <a:schemeClr val="tx1"/>
                </a:solidFill>
                <a:latin typeface="Times New Roman" pitchFamily="18" charset="0"/>
                <a:ea typeface="ＭＳ Ｐゴシック" pitchFamily="34" charset="-128"/>
              </a:defRPr>
            </a:lvl1pPr>
            <a:lvl2pPr marL="742950" indent="-285750" eaLnBrk="0" hangingPunct="0">
              <a:spcBef>
                <a:spcPct val="50000"/>
              </a:spcBef>
              <a:defRPr sz="2000">
                <a:solidFill>
                  <a:schemeClr val="tx1"/>
                </a:solidFill>
                <a:latin typeface="Times New Roman" pitchFamily="18" charset="0"/>
                <a:ea typeface="ＭＳ Ｐゴシック" pitchFamily="34" charset="-128"/>
              </a:defRPr>
            </a:lvl2pPr>
            <a:lvl3pPr marL="1143000" indent="-228600" eaLnBrk="0" hangingPunct="0">
              <a:spcBef>
                <a:spcPct val="50000"/>
              </a:spcBef>
              <a:defRPr sz="2000">
                <a:solidFill>
                  <a:schemeClr val="tx1"/>
                </a:solidFill>
                <a:latin typeface="Times New Roman" pitchFamily="18" charset="0"/>
                <a:ea typeface="ＭＳ Ｐゴシック" pitchFamily="34" charset="-128"/>
              </a:defRPr>
            </a:lvl3pPr>
            <a:lvl4pPr marL="1600200" indent="-228600" eaLnBrk="0" hangingPunct="0">
              <a:spcBef>
                <a:spcPct val="50000"/>
              </a:spcBef>
              <a:defRPr sz="2000">
                <a:solidFill>
                  <a:schemeClr val="tx1"/>
                </a:solidFill>
                <a:latin typeface="Times New Roman" pitchFamily="18" charset="0"/>
                <a:ea typeface="ＭＳ Ｐゴシック" pitchFamily="34" charset="-128"/>
              </a:defRPr>
            </a:lvl4pPr>
            <a:lvl5pPr marL="2057400" indent="-228600" eaLnBrk="0" hangingPunct="0">
              <a:spcBef>
                <a:spcPct val="50000"/>
              </a:spcBef>
              <a:defRPr sz="20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34" charset="-128"/>
              </a:defRPr>
            </a:lvl9pPr>
          </a:lstStyle>
          <a:p>
            <a:pPr algn="r">
              <a:spcBef>
                <a:spcPct val="0"/>
              </a:spcBef>
              <a:defRPr/>
            </a:pPr>
            <a:r>
              <a:rPr lang="en-US" altLang="en-US" sz="1000" dirty="0">
                <a:solidFill>
                  <a:schemeClr val="tx2"/>
                </a:solidFill>
                <a:latin typeface="Arial" charset="0"/>
                <a:cs typeface="Arial" charset="0"/>
              </a:rPr>
              <a:t> © 2018 Pearson Education, Inc.</a:t>
            </a:r>
          </a:p>
        </p:txBody>
      </p:sp>
      <p:sp>
        <p:nvSpPr>
          <p:cNvPr id="1030" name="Text Box 13"/>
          <p:cNvSpPr txBox="1">
            <a:spLocks noChangeArrowheads="1"/>
          </p:cNvSpPr>
          <p:nvPr/>
        </p:nvSpPr>
        <p:spPr bwMode="auto">
          <a:xfrm>
            <a:off x="0" y="6324600"/>
            <a:ext cx="5230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ea typeface="ＭＳ Ｐゴシック" pitchFamily="48" charset="-128"/>
              </a:defRPr>
            </a:lvl1pPr>
            <a:lvl2pPr marL="742950" indent="-285750">
              <a:defRPr sz="2000">
                <a:solidFill>
                  <a:schemeClr val="tx1"/>
                </a:solidFill>
                <a:latin typeface="Times New Roman" pitchFamily="18" charset="0"/>
                <a:ea typeface="ＭＳ Ｐゴシック" pitchFamily="48" charset="-128"/>
              </a:defRPr>
            </a:lvl2pPr>
            <a:lvl3pPr marL="1143000" indent="-228600">
              <a:defRPr sz="2000">
                <a:solidFill>
                  <a:schemeClr val="tx1"/>
                </a:solidFill>
                <a:latin typeface="Times New Roman" pitchFamily="18" charset="0"/>
                <a:ea typeface="ＭＳ Ｐゴシック" pitchFamily="48" charset="-128"/>
              </a:defRPr>
            </a:lvl3pPr>
            <a:lvl4pPr marL="1600200" indent="-228600">
              <a:defRPr sz="2000">
                <a:solidFill>
                  <a:schemeClr val="tx1"/>
                </a:solidFill>
                <a:latin typeface="Times New Roman" pitchFamily="18" charset="0"/>
                <a:ea typeface="ＭＳ Ｐゴシック" pitchFamily="48" charset="-128"/>
              </a:defRPr>
            </a:lvl4pPr>
            <a:lvl5pPr marL="2057400" indent="-228600">
              <a:defRPr sz="2000">
                <a:solidFill>
                  <a:schemeClr val="tx1"/>
                </a:solidFill>
                <a:latin typeface="Times New Roman" pitchFamily="18" charset="0"/>
                <a:ea typeface="ＭＳ Ｐゴシック" pitchFamily="48" charset="-128"/>
              </a:defRPr>
            </a:lvl5pPr>
            <a:lvl6pPr marL="25146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6pPr>
            <a:lvl7pPr marL="29718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7pPr>
            <a:lvl8pPr marL="34290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8pPr>
            <a:lvl9pPr marL="3886200" indent="-228600" eaLnBrk="0" fontAlgn="base" hangingPunct="0">
              <a:spcBef>
                <a:spcPct val="50000"/>
              </a:spcBef>
              <a:spcAft>
                <a:spcPct val="0"/>
              </a:spcAft>
              <a:defRPr sz="2000">
                <a:solidFill>
                  <a:schemeClr val="tx1"/>
                </a:solidFill>
                <a:latin typeface="Times New Roman" pitchFamily="18" charset="0"/>
                <a:ea typeface="ＭＳ Ｐゴシック" pitchFamily="48" charset="-128"/>
              </a:defRPr>
            </a:lvl9pPr>
          </a:lstStyle>
          <a:p>
            <a:pPr eaLnBrk="0" hangingPunct="0">
              <a:defRPr/>
            </a:pPr>
            <a:r>
              <a:rPr lang="en-US" sz="1000" i="1" dirty="0">
                <a:latin typeface="Arial" charset="0"/>
              </a:rPr>
              <a:t>Chemistry: The Central Science</a:t>
            </a:r>
            <a:r>
              <a:rPr lang="en-US" sz="1000" dirty="0">
                <a:latin typeface="Arial" charset="0"/>
              </a:rPr>
              <a:t>, 14th Edition</a:t>
            </a:r>
            <a:endParaRPr lang="en-US" sz="1000" dirty="0">
              <a:solidFill>
                <a:schemeClr val="tx2"/>
              </a:solidFill>
              <a:latin typeface="Arial" charset="0"/>
            </a:endParaRPr>
          </a:p>
          <a:p>
            <a:pPr eaLnBrk="0" hangingPunct="0">
              <a:defRPr/>
            </a:pPr>
            <a:r>
              <a:rPr lang="en-US" sz="1000" dirty="0">
                <a:latin typeface="Helvetica"/>
                <a:ea typeface="Times"/>
              </a:rPr>
              <a:t>Brown/</a:t>
            </a:r>
            <a:r>
              <a:rPr lang="en-US" sz="1000" dirty="0" err="1">
                <a:latin typeface="Helvetica"/>
                <a:ea typeface="Times"/>
              </a:rPr>
              <a:t>LeMay</a:t>
            </a:r>
            <a:r>
              <a:rPr lang="en-US" sz="1000" dirty="0">
                <a:latin typeface="Helvetica"/>
                <a:ea typeface="Times"/>
              </a:rPr>
              <a:t>/</a:t>
            </a:r>
            <a:r>
              <a:rPr lang="en-US" sz="1000" dirty="0" err="1">
                <a:latin typeface="Helvetica"/>
                <a:ea typeface="Times"/>
              </a:rPr>
              <a:t>Bursten</a:t>
            </a:r>
            <a:r>
              <a:rPr lang="en-US" sz="1000" dirty="0">
                <a:latin typeface="Helvetica"/>
                <a:ea typeface="Times"/>
              </a:rPr>
              <a:t>/Murphy/Woodward/</a:t>
            </a:r>
            <a:r>
              <a:rPr lang="en-US" sz="1000" dirty="0" err="1">
                <a:latin typeface="Helvetica"/>
                <a:ea typeface="Times"/>
              </a:rPr>
              <a:t>Stoltzfus</a:t>
            </a:r>
            <a:endParaRPr lang="en-US" sz="1000"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48" charset="-128"/>
        </a:defRPr>
      </a:lvl5pPr>
      <a:lvl6pPr marL="457200" algn="ctr" rtl="0" fontAlgn="base">
        <a:spcBef>
          <a:spcPct val="0"/>
        </a:spcBef>
        <a:spcAft>
          <a:spcPct val="0"/>
        </a:spcAft>
        <a:defRPr sz="4400">
          <a:solidFill>
            <a:schemeClr val="tx2"/>
          </a:solidFill>
          <a:latin typeface="Times New Roman" pitchFamily="18" charset="0"/>
          <a:ea typeface="ＭＳ Ｐゴシック" pitchFamily="48" charset="-128"/>
        </a:defRPr>
      </a:lvl6pPr>
      <a:lvl7pPr marL="914400" algn="ctr" rtl="0" fontAlgn="base">
        <a:spcBef>
          <a:spcPct val="0"/>
        </a:spcBef>
        <a:spcAft>
          <a:spcPct val="0"/>
        </a:spcAft>
        <a:defRPr sz="4400">
          <a:solidFill>
            <a:schemeClr val="tx2"/>
          </a:solidFill>
          <a:latin typeface="Times New Roman" pitchFamily="18" charset="0"/>
          <a:ea typeface="ＭＳ Ｐゴシック" pitchFamily="48" charset="-128"/>
        </a:defRPr>
      </a:lvl7pPr>
      <a:lvl8pPr marL="1371600" algn="ctr" rtl="0" fontAlgn="base">
        <a:spcBef>
          <a:spcPct val="0"/>
        </a:spcBef>
        <a:spcAft>
          <a:spcPct val="0"/>
        </a:spcAft>
        <a:defRPr sz="4400">
          <a:solidFill>
            <a:schemeClr val="tx2"/>
          </a:solidFill>
          <a:latin typeface="Times New Roman" pitchFamily="18" charset="0"/>
          <a:ea typeface="ＭＳ Ｐゴシック" pitchFamily="48" charset="-128"/>
        </a:defRPr>
      </a:lvl8pPr>
      <a:lvl9pPr marL="1828800" algn="ctr" rtl="0" fontAlgn="base">
        <a:spcBef>
          <a:spcPct val="0"/>
        </a:spcBef>
        <a:spcAft>
          <a:spcPct val="0"/>
        </a:spcAft>
        <a:defRPr sz="4400">
          <a:solidFill>
            <a:schemeClr val="tx2"/>
          </a:solidFill>
          <a:latin typeface="Times New Roman" pitchFamily="18"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387666"/>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1398552"/>
            <a:ext cx="8723313" cy="307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altLang="en-US" sz="1600" b="1" dirty="0">
                <a:solidFill>
                  <a:srgbClr val="3366FF"/>
                </a:solidFill>
              </a:rPr>
              <a:t>Solution</a:t>
            </a:r>
            <a:endParaRPr lang="en-US" altLang="en-US" sz="1600" dirty="0">
              <a:solidFill>
                <a:schemeClr val="bg1"/>
              </a:solidFill>
            </a:endParaRPr>
          </a:p>
          <a:p>
            <a:pPr marL="285750" indent="-285750"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given two solvents, one that is nonpolar (CCl</a:t>
            </a:r>
            <a:r>
              <a:rPr lang="en-US" sz="1400" baseline="-25000" dirty="0">
                <a:latin typeface="+mn-lt"/>
              </a:rPr>
              <a:t>4</a:t>
            </a:r>
            <a:r>
              <a:rPr lang="en-US" sz="1400" dirty="0">
                <a:latin typeface="+mn-lt"/>
              </a:rPr>
              <a:t>) and the other that is polar (H</a:t>
            </a:r>
            <a:r>
              <a:rPr lang="en-US" sz="1400" baseline="-25000" dirty="0">
                <a:latin typeface="+mn-lt"/>
              </a:rPr>
              <a:t>2</a:t>
            </a:r>
            <a:r>
              <a:rPr lang="en-US" sz="1400" dirty="0">
                <a:latin typeface="+mn-lt"/>
              </a:rPr>
              <a:t>O), and asked to determine which will be the better solvent for each solute listed.</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By examining the formulas of the solutes, we can predict whether they are ionic or molecular. For those that are molecular, we can predict whether they are polar or nonpolar. We can then apply the idea that the nonpolar solvent will be better for the nonpolar solutes, whereas the polar solvent will be better for the ionic and polar solutes.</a:t>
            </a:r>
          </a:p>
          <a:p>
            <a:pPr marL="0" indent="0" eaLnBrk="0" hangingPunct="0">
              <a:defRPr/>
            </a:pPr>
            <a:endParaRPr lang="en-US" sz="1400" dirty="0">
              <a:latin typeface="+mn-lt"/>
            </a:endParaRPr>
          </a:p>
          <a:p>
            <a:pPr marL="0" indent="0" eaLnBrk="0" hangingPunct="0">
              <a:defRPr/>
            </a:pPr>
            <a:r>
              <a:rPr lang="en-US" sz="1400" b="1" dirty="0">
                <a:latin typeface="+mn-lt"/>
              </a:rPr>
              <a:t>Solve</a:t>
            </a:r>
            <a:r>
              <a:rPr lang="en-US" sz="1400" dirty="0">
                <a:latin typeface="+mn-lt"/>
              </a:rPr>
              <a:t> C</a:t>
            </a:r>
            <a:r>
              <a:rPr lang="en-US" sz="1400" baseline="-25000" dirty="0">
                <a:latin typeface="+mn-lt"/>
              </a:rPr>
              <a:t>7</a:t>
            </a:r>
            <a:r>
              <a:rPr lang="en-US" sz="1400" dirty="0">
                <a:latin typeface="+mn-lt"/>
              </a:rPr>
              <a:t>H</a:t>
            </a:r>
            <a:r>
              <a:rPr lang="en-US" sz="1400" baseline="-25000" dirty="0">
                <a:latin typeface="+mn-lt"/>
              </a:rPr>
              <a:t>16 </a:t>
            </a:r>
            <a:r>
              <a:rPr lang="en-US" sz="1400" dirty="0">
                <a:latin typeface="+mn-lt"/>
              </a:rPr>
              <a:t>is a hydrocarbon, so it is molecular and nonpolar. Na</a:t>
            </a:r>
            <a:r>
              <a:rPr lang="en-US" sz="1400" baseline="-25000" dirty="0">
                <a:latin typeface="+mn-lt"/>
              </a:rPr>
              <a:t>2</a:t>
            </a:r>
            <a:r>
              <a:rPr lang="en-US" sz="1400" dirty="0">
                <a:latin typeface="+mn-lt"/>
              </a:rPr>
              <a:t>SO</a:t>
            </a:r>
            <a:r>
              <a:rPr lang="en-US" sz="1400" baseline="-25000" dirty="0">
                <a:latin typeface="+mn-lt"/>
              </a:rPr>
              <a:t>4</a:t>
            </a:r>
            <a:r>
              <a:rPr lang="en-US" sz="1400" dirty="0">
                <a:latin typeface="+mn-lt"/>
              </a:rPr>
              <a:t>, a compound containing a metal and nonmetals, is ionic. </a:t>
            </a:r>
            <a:r>
              <a:rPr lang="en-US" sz="1400" dirty="0" err="1">
                <a:latin typeface="+mn-lt"/>
              </a:rPr>
              <a:t>HCl</a:t>
            </a:r>
            <a:r>
              <a:rPr lang="en-US" sz="1400" dirty="0">
                <a:latin typeface="+mn-lt"/>
              </a:rPr>
              <a:t>, a diatomic molecule containing two nonmetals that differ in electronegativity, is polar. I</a:t>
            </a:r>
            <a:r>
              <a:rPr lang="en-US" sz="1400" baseline="-25000" dirty="0">
                <a:latin typeface="+mn-lt"/>
              </a:rPr>
              <a:t>2</a:t>
            </a:r>
            <a:r>
              <a:rPr lang="en-US" sz="1400" dirty="0">
                <a:latin typeface="+mn-lt"/>
              </a:rPr>
              <a:t>, a diatomic molecule with atoms of equal electronegativity, is nonpolar. We would therefore predict that C</a:t>
            </a:r>
            <a:r>
              <a:rPr lang="en-US" sz="1400" baseline="-25000" dirty="0">
                <a:latin typeface="+mn-lt"/>
              </a:rPr>
              <a:t>7</a:t>
            </a:r>
            <a:r>
              <a:rPr lang="en-US" sz="1400" dirty="0">
                <a:latin typeface="+mn-lt"/>
              </a:rPr>
              <a:t>H</a:t>
            </a:r>
            <a:r>
              <a:rPr lang="en-US" sz="1400" baseline="-25000" dirty="0">
                <a:latin typeface="+mn-lt"/>
              </a:rPr>
              <a:t>16 </a:t>
            </a:r>
            <a:r>
              <a:rPr lang="en-US" sz="1400" dirty="0">
                <a:latin typeface="+mn-lt"/>
              </a:rPr>
              <a:t>and I</a:t>
            </a:r>
            <a:r>
              <a:rPr lang="en-US" sz="1400" baseline="-25000" dirty="0">
                <a:latin typeface="+mn-lt"/>
              </a:rPr>
              <a:t>2</a:t>
            </a:r>
            <a:r>
              <a:rPr lang="en-US" sz="1400" dirty="0">
                <a:latin typeface="+mn-lt"/>
              </a:rPr>
              <a:t> (the nonpolar solutes) would be more soluble in the nonpolar CCl</a:t>
            </a:r>
            <a:r>
              <a:rPr lang="en-US" sz="1400" baseline="-25000" dirty="0">
                <a:latin typeface="+mn-lt"/>
              </a:rPr>
              <a:t>4</a:t>
            </a:r>
            <a:r>
              <a:rPr lang="en-US" sz="1400" dirty="0">
                <a:latin typeface="+mn-lt"/>
              </a:rPr>
              <a:t> than in polar H</a:t>
            </a:r>
            <a:r>
              <a:rPr lang="en-US" sz="1400" baseline="-25000" dirty="0">
                <a:latin typeface="+mn-lt"/>
              </a:rPr>
              <a:t>2</a:t>
            </a:r>
            <a:r>
              <a:rPr lang="en-US" sz="1400" dirty="0">
                <a:latin typeface="+mn-lt"/>
              </a:rPr>
              <a:t>O, whereas water would be the better solvent for Na</a:t>
            </a:r>
            <a:r>
              <a:rPr lang="en-US" sz="1400" baseline="-25000" dirty="0">
                <a:latin typeface="+mn-lt"/>
              </a:rPr>
              <a:t>2</a:t>
            </a:r>
            <a:r>
              <a:rPr lang="en-US" sz="1400" dirty="0">
                <a:latin typeface="+mn-lt"/>
              </a:rPr>
              <a:t>SO</a:t>
            </a:r>
            <a:r>
              <a:rPr lang="en-US" sz="1400" baseline="-25000" dirty="0">
                <a:latin typeface="+mn-lt"/>
              </a:rPr>
              <a:t>4 </a:t>
            </a:r>
            <a:r>
              <a:rPr lang="en-US" sz="1400" dirty="0">
                <a:latin typeface="+mn-lt"/>
              </a:rPr>
              <a:t>and </a:t>
            </a:r>
            <a:r>
              <a:rPr lang="en-US" sz="1400" dirty="0" err="1">
                <a:latin typeface="+mn-lt"/>
              </a:rPr>
              <a:t>HCl</a:t>
            </a:r>
            <a:r>
              <a:rPr lang="en-US" sz="1400" dirty="0">
                <a:latin typeface="+mn-lt"/>
              </a:rPr>
              <a:t> (the ionic and polar covalent solutes).</a:t>
            </a:r>
          </a:p>
        </p:txBody>
      </p:sp>
      <p:sp>
        <p:nvSpPr>
          <p:cNvPr id="2053" name="Line 81"/>
          <p:cNvSpPr>
            <a:spLocks noChangeShapeType="1"/>
          </p:cNvSpPr>
          <p:nvPr/>
        </p:nvSpPr>
        <p:spPr bwMode="auto">
          <a:xfrm>
            <a:off x="304800" y="304800"/>
            <a:ext cx="10715" cy="429550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8569937" cy="51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Predict whether each of the following substances is more likely to dissolve in the nonpolar solvent carbon tetrachloride (CCl</a:t>
            </a:r>
            <a:r>
              <a:rPr lang="en-US" sz="1400" baseline="-25000" dirty="0">
                <a:latin typeface="+mn-lt"/>
              </a:rPr>
              <a:t>4</a:t>
            </a:r>
            <a:r>
              <a:rPr lang="en-US" sz="1400" dirty="0">
                <a:latin typeface="+mn-lt"/>
              </a:rPr>
              <a:t>) or in water: C</a:t>
            </a:r>
            <a:r>
              <a:rPr lang="en-US" sz="1400" baseline="-25000" dirty="0">
                <a:latin typeface="+mn-lt"/>
              </a:rPr>
              <a:t>7</a:t>
            </a:r>
            <a:r>
              <a:rPr lang="en-US" sz="1400" dirty="0">
                <a:latin typeface="+mn-lt"/>
              </a:rPr>
              <a:t>H</a:t>
            </a:r>
            <a:r>
              <a:rPr lang="en-US" sz="1400" baseline="-25000" dirty="0">
                <a:latin typeface="+mn-lt"/>
              </a:rPr>
              <a:t>16</a:t>
            </a:r>
            <a:r>
              <a:rPr lang="en-US" sz="1400" dirty="0">
                <a:latin typeface="+mn-lt"/>
              </a:rPr>
              <a:t>, Na</a:t>
            </a:r>
            <a:r>
              <a:rPr lang="en-US" sz="1400" baseline="-25000" dirty="0">
                <a:latin typeface="+mn-lt"/>
              </a:rPr>
              <a:t>2</a:t>
            </a:r>
            <a:r>
              <a:rPr lang="en-US" sz="1400" dirty="0">
                <a:latin typeface="+mn-lt"/>
              </a:rPr>
              <a:t>SO</a:t>
            </a:r>
            <a:r>
              <a:rPr lang="en-US" sz="1400" baseline="-25000" dirty="0">
                <a:latin typeface="+mn-lt"/>
              </a:rPr>
              <a:t>4</a:t>
            </a:r>
            <a:r>
              <a:rPr lang="en-US" sz="1400" dirty="0">
                <a:latin typeface="+mn-lt"/>
              </a:rPr>
              <a:t>, </a:t>
            </a:r>
            <a:r>
              <a:rPr lang="en-US" sz="1400" dirty="0" err="1">
                <a:latin typeface="+mn-lt"/>
              </a:rPr>
              <a:t>HCl</a:t>
            </a:r>
            <a:r>
              <a:rPr lang="en-US" sz="1400" dirty="0">
                <a:latin typeface="+mn-lt"/>
              </a:rPr>
              <a:t>, and I</a:t>
            </a:r>
            <a:r>
              <a:rPr lang="en-US" sz="1400" baseline="-25000" dirty="0">
                <a:latin typeface="+mn-lt"/>
              </a:rPr>
              <a:t>2</a:t>
            </a:r>
            <a:r>
              <a:rPr lang="en-US" sz="1400" dirty="0">
                <a:latin typeface="+mn-lt"/>
              </a:rPr>
              <a:t>.</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13.1</a:t>
            </a:r>
            <a:r>
              <a:rPr lang="en-US" altLang="en-US" b="1" dirty="0">
                <a:solidFill>
                  <a:srgbClr val="4C4BE5"/>
                </a:solidFill>
                <a:latin typeface="Arial" charset="0"/>
              </a:rPr>
              <a:t> </a:t>
            </a:r>
            <a:r>
              <a:rPr lang="en-US" altLang="en-US" b="1" dirty="0">
                <a:latin typeface="Arial" charset="0"/>
              </a:rPr>
              <a:t>Predicting Solubility Patterns</a:t>
            </a:r>
          </a:p>
        </p:txBody>
      </p:sp>
      <p:sp>
        <p:nvSpPr>
          <p:cNvPr id="2057" name="Line 89"/>
          <p:cNvSpPr>
            <a:spLocks noChangeShapeType="1"/>
          </p:cNvSpPr>
          <p:nvPr/>
        </p:nvSpPr>
        <p:spPr bwMode="auto">
          <a:xfrm>
            <a:off x="304801" y="4600307"/>
            <a:ext cx="450849"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395066"/>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1405952"/>
            <a:ext cx="8723313" cy="307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altLang="en-US" sz="1600" b="1" dirty="0">
                <a:solidFill>
                  <a:srgbClr val="3366FF"/>
                </a:solidFill>
              </a:rPr>
              <a:t>Solution</a:t>
            </a:r>
            <a:endParaRPr lang="en-US" altLang="en-US" sz="1600" dirty="0">
              <a:solidFill>
                <a:schemeClr val="bg1"/>
              </a:solidFill>
            </a:endParaRPr>
          </a:p>
          <a:p>
            <a:pPr marL="285750" indent="-285750"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asked to calculate the concentration of the solute, </a:t>
            </a:r>
            <a:r>
              <a:rPr lang="en-US" sz="1400" dirty="0" err="1">
                <a:latin typeface="+mn-lt"/>
              </a:rPr>
              <a:t>HCl</a:t>
            </a:r>
            <a:r>
              <a:rPr lang="en-US" sz="1400" dirty="0">
                <a:latin typeface="+mn-lt"/>
              </a:rPr>
              <a:t>, in two related concentration units, given only the percentage by mass of the solute in the solution.</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In converting concentration units based on the mass or moles of solute and solvent (mass percentage, mole fraction, and molality), it is useful to assume a certain total mass of solution. Let’s assume that there is exactly 100 g of solution. Because the solution is 36% </a:t>
            </a:r>
            <a:r>
              <a:rPr lang="en-US" sz="1400" dirty="0" err="1">
                <a:latin typeface="+mn-lt"/>
              </a:rPr>
              <a:t>HCl</a:t>
            </a:r>
            <a:r>
              <a:rPr lang="en-US" sz="1400" dirty="0">
                <a:latin typeface="+mn-lt"/>
              </a:rPr>
              <a:t>, it contains 36 g of </a:t>
            </a:r>
            <a:r>
              <a:rPr lang="en-US" sz="1400" dirty="0" err="1">
                <a:latin typeface="+mn-lt"/>
              </a:rPr>
              <a:t>HCl</a:t>
            </a:r>
            <a:r>
              <a:rPr lang="en-US" sz="1400" dirty="0">
                <a:latin typeface="+mn-lt"/>
              </a:rPr>
              <a:t> and (100 – 36) g = 64 g of H</a:t>
            </a:r>
            <a:r>
              <a:rPr lang="en-US" sz="1400" baseline="-25000" dirty="0">
                <a:latin typeface="+mn-lt"/>
              </a:rPr>
              <a:t>2</a:t>
            </a:r>
            <a:r>
              <a:rPr lang="en-US" sz="1400" dirty="0">
                <a:latin typeface="+mn-lt"/>
              </a:rPr>
              <a:t>O. We must convert grams of solute (</a:t>
            </a:r>
            <a:r>
              <a:rPr lang="en-US" sz="1400" dirty="0" err="1">
                <a:latin typeface="+mn-lt"/>
              </a:rPr>
              <a:t>HCl</a:t>
            </a:r>
            <a:r>
              <a:rPr lang="en-US" sz="1400" dirty="0">
                <a:latin typeface="+mn-lt"/>
              </a:rPr>
              <a:t>) to moles to calculate either mole fraction or molality. We must convert grams of solvent (H</a:t>
            </a:r>
            <a:r>
              <a:rPr lang="en-US" sz="1400" baseline="-25000" dirty="0">
                <a:latin typeface="+mn-lt"/>
              </a:rPr>
              <a:t>2</a:t>
            </a:r>
            <a:r>
              <a:rPr lang="en-US" sz="1400" dirty="0">
                <a:latin typeface="+mn-lt"/>
              </a:rPr>
              <a:t>O) to moles to calculate mole fractions and to kilograms to calculate molality.</a:t>
            </a:r>
          </a:p>
          <a:p>
            <a:pPr marL="0" indent="0" eaLnBrk="0" hangingPunct="0">
              <a:defRPr/>
            </a:pPr>
            <a:endParaRPr lang="en-US" sz="1400" dirty="0">
              <a:latin typeface="+mn-lt"/>
            </a:endParaRPr>
          </a:p>
          <a:p>
            <a:pPr marL="0" indent="0" eaLnBrk="0" hangingPunct="0">
              <a:defRPr/>
            </a:pPr>
            <a:r>
              <a:rPr lang="en-US" sz="1400" b="1" dirty="0">
                <a:latin typeface="+mn-lt"/>
              </a:rPr>
              <a:t>Solve</a:t>
            </a:r>
          </a:p>
          <a:p>
            <a:pPr marL="0" indent="0" eaLnBrk="0" hangingPunct="0">
              <a:defRPr/>
            </a:pPr>
            <a:r>
              <a:rPr lang="en-US" sz="1400" b="1" dirty="0">
                <a:latin typeface="+mn-lt"/>
              </a:rPr>
              <a:t>(a) </a:t>
            </a:r>
            <a:r>
              <a:rPr lang="en-US" sz="1400" dirty="0">
                <a:latin typeface="+mn-lt"/>
              </a:rPr>
              <a:t>To calculate the mole fraction of </a:t>
            </a:r>
            <a:r>
              <a:rPr lang="en-US" sz="1400" dirty="0" err="1">
                <a:latin typeface="+mn-lt"/>
              </a:rPr>
              <a:t>HCl</a:t>
            </a:r>
            <a:r>
              <a:rPr lang="en-US" sz="1400" dirty="0">
                <a:latin typeface="+mn-lt"/>
              </a:rPr>
              <a:t>, we convert the masses of </a:t>
            </a:r>
            <a:r>
              <a:rPr lang="en-US" sz="1400" dirty="0" err="1">
                <a:latin typeface="+mn-lt"/>
              </a:rPr>
              <a:t>HCl</a:t>
            </a:r>
            <a:r>
              <a:rPr lang="en-US" sz="1400" dirty="0">
                <a:latin typeface="+mn-lt"/>
              </a:rPr>
              <a:t> and H</a:t>
            </a:r>
            <a:r>
              <a:rPr lang="en-US" sz="1400" baseline="-25000" dirty="0">
                <a:latin typeface="+mn-lt"/>
              </a:rPr>
              <a:t>2</a:t>
            </a:r>
            <a:r>
              <a:rPr lang="en-US" sz="1400" dirty="0">
                <a:latin typeface="+mn-lt"/>
              </a:rPr>
              <a:t>O to moles and then use Equation 13.7:</a:t>
            </a:r>
          </a:p>
        </p:txBody>
      </p:sp>
      <p:sp>
        <p:nvSpPr>
          <p:cNvPr id="2053" name="Line 81"/>
          <p:cNvSpPr>
            <a:spLocks noChangeShapeType="1"/>
          </p:cNvSpPr>
          <p:nvPr/>
        </p:nvSpPr>
        <p:spPr bwMode="auto">
          <a:xfrm>
            <a:off x="304800" y="304800"/>
            <a:ext cx="14260" cy="571668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8569937" cy="51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An aqueous solution of hydrochloric acid contains 36% </a:t>
            </a:r>
            <a:r>
              <a:rPr lang="en-US" sz="1400" dirty="0" err="1">
                <a:latin typeface="+mn-lt"/>
              </a:rPr>
              <a:t>HCl</a:t>
            </a:r>
            <a:r>
              <a:rPr lang="en-US" sz="1400" dirty="0">
                <a:latin typeface="+mn-lt"/>
              </a:rPr>
              <a:t> by mass. </a:t>
            </a:r>
            <a:r>
              <a:rPr lang="en-US" sz="1400" b="1" dirty="0">
                <a:latin typeface="+mn-lt"/>
              </a:rPr>
              <a:t>(a) </a:t>
            </a:r>
            <a:r>
              <a:rPr lang="en-US" sz="1400" dirty="0">
                <a:latin typeface="+mn-lt"/>
              </a:rPr>
              <a:t>Calculate the mole fraction of </a:t>
            </a:r>
            <a:r>
              <a:rPr lang="en-US" sz="1400" dirty="0" err="1">
                <a:latin typeface="+mn-lt"/>
              </a:rPr>
              <a:t>HCl</a:t>
            </a:r>
            <a:r>
              <a:rPr lang="en-US" sz="1400" dirty="0">
                <a:latin typeface="+mn-lt"/>
              </a:rPr>
              <a:t> in the solution. </a:t>
            </a:r>
            <a:r>
              <a:rPr lang="en-US" sz="1400" b="1" dirty="0">
                <a:latin typeface="+mn-lt"/>
              </a:rPr>
              <a:t>(b) </a:t>
            </a:r>
            <a:r>
              <a:rPr lang="en-US" sz="1400" dirty="0">
                <a:latin typeface="+mn-lt"/>
              </a:rPr>
              <a:t>Calculate the molality of </a:t>
            </a:r>
            <a:r>
              <a:rPr lang="en-US" sz="1400" dirty="0" err="1">
                <a:latin typeface="+mn-lt"/>
              </a:rPr>
              <a:t>HCl</a:t>
            </a:r>
            <a:r>
              <a:rPr lang="en-US" sz="1400" dirty="0">
                <a:latin typeface="+mn-lt"/>
              </a:rPr>
              <a:t> in the solution.</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13.5</a:t>
            </a:r>
            <a:r>
              <a:rPr lang="en-US" altLang="en-US" b="1" dirty="0">
                <a:solidFill>
                  <a:srgbClr val="4C4BE5"/>
                </a:solidFill>
                <a:latin typeface="Arial" charset="0"/>
              </a:rPr>
              <a:t> </a:t>
            </a:r>
            <a:r>
              <a:rPr lang="en-US" altLang="en-US" b="1" dirty="0">
                <a:latin typeface="Arial" charset="0"/>
              </a:rPr>
              <a:t>Calculation of Mole Fraction and Molality</a:t>
            </a:r>
          </a:p>
        </p:txBody>
      </p:sp>
      <p:sp>
        <p:nvSpPr>
          <p:cNvPr id="2057" name="Line 89"/>
          <p:cNvSpPr>
            <a:spLocks noChangeShapeType="1"/>
          </p:cNvSpPr>
          <p:nvPr/>
        </p:nvSpPr>
        <p:spPr bwMode="auto">
          <a:xfrm>
            <a:off x="309563" y="6021483"/>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014" y="4349579"/>
            <a:ext cx="4764633" cy="1532020"/>
          </a:xfrm>
          <a:prstGeom prst="rect">
            <a:avLst/>
          </a:prstGeom>
        </p:spPr>
      </p:pic>
    </p:spTree>
    <p:extLst>
      <p:ext uri="{BB962C8B-B14F-4D97-AF65-F5344CB8AC3E}">
        <p14:creationId xmlns:p14="http://schemas.microsoft.com/office/powerpoint/2010/main" val="40035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6370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1174595"/>
            <a:ext cx="8723313" cy="3331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sz="1400" b="1" dirty="0">
                <a:latin typeface="+mn-lt"/>
              </a:rPr>
              <a:t>(b) </a:t>
            </a:r>
            <a:r>
              <a:rPr lang="en-US" sz="1400" dirty="0">
                <a:latin typeface="+mn-lt"/>
              </a:rPr>
              <a:t>To calculate the molality of </a:t>
            </a:r>
            <a:r>
              <a:rPr lang="en-US" sz="1400" dirty="0" err="1">
                <a:latin typeface="+mn-lt"/>
              </a:rPr>
              <a:t>HCl</a:t>
            </a:r>
            <a:r>
              <a:rPr lang="en-US" sz="1400" dirty="0">
                <a:latin typeface="+mn-lt"/>
              </a:rPr>
              <a:t> in the solution, we use Equation 13.9. We calculated the number of moles of </a:t>
            </a:r>
            <a:r>
              <a:rPr lang="en-US" sz="1400" dirty="0" err="1">
                <a:latin typeface="+mn-lt"/>
              </a:rPr>
              <a:t>HCl</a:t>
            </a:r>
            <a:r>
              <a:rPr lang="en-US" sz="1400" dirty="0">
                <a:latin typeface="+mn-lt"/>
              </a:rPr>
              <a:t> in part (a), and the mass of solvent is 64 g = 0.064 kg:</a:t>
            </a: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r>
              <a:rPr lang="en-US" sz="1400" dirty="0">
                <a:latin typeface="+mn-lt"/>
              </a:rPr>
              <a:t>	Notice that we can’t readily calculate the molarity of the solution because we don’t know the volume of the 100 g of solution.</a:t>
            </a:r>
          </a:p>
          <a:p>
            <a:pPr marL="283464" indent="-283464" eaLnBrk="0" hangingPunct="0">
              <a:defRPr/>
            </a:pPr>
            <a:endParaRPr lang="en-US" sz="1400" dirty="0">
              <a:latin typeface="+mn-lt"/>
            </a:endParaRPr>
          </a:p>
          <a:p>
            <a:pPr eaLnBrk="0" hangingPunct="0">
              <a:defRPr/>
            </a:pPr>
            <a:r>
              <a:rPr lang="en-US" sz="1600" b="1" dirty="0">
                <a:solidFill>
                  <a:srgbClr val="3366FF"/>
                </a:solidFill>
                <a:latin typeface="Arial" pitchFamily="34" charset="0"/>
                <a:cs typeface="Arial" pitchFamily="34" charset="0"/>
              </a:rPr>
              <a:t>Practice Exercise 1</a:t>
            </a:r>
          </a:p>
          <a:p>
            <a:pPr marL="283464" indent="-283464" eaLnBrk="0" hangingPunct="0">
              <a:defRPr/>
            </a:pPr>
            <a:endParaRPr lang="en-US" sz="1000" dirty="0">
              <a:latin typeface="+mn-lt"/>
            </a:endParaRPr>
          </a:p>
          <a:p>
            <a:pPr marL="0" indent="0" eaLnBrk="0" hangingPunct="0">
              <a:defRPr/>
            </a:pPr>
            <a:r>
              <a:rPr lang="en-US" sz="1400" dirty="0">
                <a:latin typeface="+mn-lt"/>
              </a:rPr>
              <a:t>The solubility of oxygen gas in water at 40 </a:t>
            </a:r>
            <a:r>
              <a:rPr lang="en-US" sz="1400" dirty="0">
                <a:latin typeface="+mn-lt"/>
                <a:ea typeface="Calibri"/>
              </a:rPr>
              <a:t>°</a:t>
            </a:r>
            <a:r>
              <a:rPr lang="en-US" sz="1400" dirty="0">
                <a:latin typeface="+mn-lt"/>
              </a:rPr>
              <a:t>C is 1.0 </a:t>
            </a:r>
            <a:r>
              <a:rPr lang="en-US" sz="1400" dirty="0" err="1">
                <a:latin typeface="+mn-lt"/>
              </a:rPr>
              <a:t>mmol</a:t>
            </a:r>
            <a:r>
              <a:rPr lang="en-US" sz="1400" dirty="0">
                <a:latin typeface="+mn-lt"/>
              </a:rPr>
              <a:t> per liter of solution. What is this concentration in units of mole fraction?</a:t>
            </a:r>
          </a:p>
          <a:p>
            <a:pPr marL="283464" indent="-283464" eaLnBrk="0" hangingPunct="0">
              <a:defRPr/>
            </a:pPr>
            <a:r>
              <a:rPr lang="en-US" sz="1400" b="1" dirty="0">
                <a:latin typeface="+mn-lt"/>
              </a:rPr>
              <a:t>(a) </a:t>
            </a:r>
            <a:r>
              <a:rPr lang="en-US" sz="1400" dirty="0">
                <a:latin typeface="+mn-lt"/>
              </a:rPr>
              <a:t>1.00 × 10</a:t>
            </a:r>
            <a:r>
              <a:rPr lang="en-US" sz="1400" baseline="30000" dirty="0">
                <a:latin typeface="+mn-lt"/>
              </a:rPr>
              <a:t>–6</a:t>
            </a:r>
            <a:r>
              <a:rPr lang="en-US" sz="1400" dirty="0">
                <a:latin typeface="+mn-lt"/>
              </a:rPr>
              <a:t> </a:t>
            </a:r>
            <a:r>
              <a:rPr lang="en-US" sz="1400" b="1" dirty="0">
                <a:latin typeface="+mn-lt"/>
              </a:rPr>
              <a:t>(b) </a:t>
            </a:r>
            <a:r>
              <a:rPr lang="en-US" sz="1400" dirty="0">
                <a:latin typeface="+mn-lt"/>
              </a:rPr>
              <a:t>1.80 × 10</a:t>
            </a:r>
            <a:r>
              <a:rPr lang="en-US" sz="1400" baseline="30000" dirty="0">
                <a:latin typeface="+mn-lt"/>
              </a:rPr>
              <a:t>–5</a:t>
            </a:r>
            <a:r>
              <a:rPr lang="en-US" sz="1400" dirty="0">
                <a:latin typeface="+mn-lt"/>
              </a:rPr>
              <a:t> </a:t>
            </a:r>
            <a:r>
              <a:rPr lang="en-US" sz="1400" b="1" dirty="0">
                <a:latin typeface="+mn-lt"/>
              </a:rPr>
              <a:t>(c) </a:t>
            </a:r>
            <a:r>
              <a:rPr lang="en-US" sz="1400" dirty="0">
                <a:latin typeface="+mn-lt"/>
              </a:rPr>
              <a:t>1.00 × 10</a:t>
            </a:r>
            <a:r>
              <a:rPr lang="en-US" sz="1400" baseline="30000" dirty="0">
                <a:latin typeface="+mn-lt"/>
              </a:rPr>
              <a:t>–2</a:t>
            </a:r>
            <a:endParaRPr lang="en-US" sz="1400" dirty="0">
              <a:latin typeface="+mn-lt"/>
            </a:endParaRPr>
          </a:p>
          <a:p>
            <a:pPr marL="283464" indent="-283464" eaLnBrk="0" hangingPunct="0">
              <a:defRPr/>
            </a:pPr>
            <a:r>
              <a:rPr lang="en-US" sz="1400" b="1" dirty="0">
                <a:latin typeface="+mn-lt"/>
              </a:rPr>
              <a:t>(d) </a:t>
            </a:r>
            <a:r>
              <a:rPr lang="en-US" sz="1400" dirty="0">
                <a:latin typeface="+mn-lt"/>
              </a:rPr>
              <a:t>1.80 × 10</a:t>
            </a:r>
            <a:r>
              <a:rPr lang="en-US" sz="1400" baseline="30000" dirty="0">
                <a:latin typeface="+mn-lt"/>
              </a:rPr>
              <a:t>–2</a:t>
            </a:r>
            <a:r>
              <a:rPr lang="en-US" sz="1400" dirty="0">
                <a:latin typeface="+mn-lt"/>
              </a:rPr>
              <a:t> </a:t>
            </a:r>
            <a:r>
              <a:rPr lang="en-US" sz="1400" b="1" dirty="0">
                <a:latin typeface="+mn-lt"/>
              </a:rPr>
              <a:t>(e) </a:t>
            </a:r>
            <a:r>
              <a:rPr lang="en-US" sz="1400" dirty="0">
                <a:latin typeface="+mn-lt"/>
              </a:rPr>
              <a:t>5.55 × 10</a:t>
            </a:r>
            <a:r>
              <a:rPr lang="en-US" sz="1400" baseline="30000" dirty="0">
                <a:latin typeface="+mn-lt"/>
              </a:rPr>
              <a:t>–2</a:t>
            </a:r>
            <a:endParaRPr lang="en-US" sz="1400" dirty="0">
              <a:latin typeface="+mn-lt"/>
            </a:endParaRPr>
          </a:p>
          <a:p>
            <a:pPr marL="283464" indent="-283464" eaLnBrk="0" hangingPunct="0">
              <a:defRPr/>
            </a:pPr>
            <a:endParaRPr lang="en-US" sz="1400" dirty="0">
              <a:latin typeface="+mn-lt"/>
            </a:endParaRPr>
          </a:p>
          <a:p>
            <a:pPr eaLnBrk="0" hangingPunct="0">
              <a:defRPr/>
            </a:pPr>
            <a:r>
              <a:rPr lang="en-US" sz="1600" b="1" dirty="0">
                <a:solidFill>
                  <a:srgbClr val="3366FF"/>
                </a:solidFill>
                <a:latin typeface="Arial" pitchFamily="34" charset="0"/>
                <a:cs typeface="Arial" pitchFamily="34" charset="0"/>
              </a:rPr>
              <a:t>Practice Exercise 2</a:t>
            </a:r>
          </a:p>
          <a:p>
            <a:pPr marL="283464" indent="-283464" eaLnBrk="0" hangingPunct="0">
              <a:defRPr/>
            </a:pPr>
            <a:endParaRPr lang="en-US" sz="1000" dirty="0">
              <a:latin typeface="+mn-lt"/>
            </a:endParaRPr>
          </a:p>
          <a:p>
            <a:pPr marL="0" indent="0" eaLnBrk="0" hangingPunct="0">
              <a:defRPr/>
            </a:pPr>
            <a:r>
              <a:rPr lang="en-US" sz="1400" dirty="0">
                <a:latin typeface="+mn-lt"/>
              </a:rPr>
              <a:t>A commercial bleach solution contains 3.62% by mass of </a:t>
            </a:r>
            <a:r>
              <a:rPr lang="en-US" sz="1400" dirty="0" err="1">
                <a:latin typeface="+mn-lt"/>
              </a:rPr>
              <a:t>NaOCl</a:t>
            </a:r>
            <a:r>
              <a:rPr lang="en-US" sz="1400" dirty="0">
                <a:latin typeface="+mn-lt"/>
              </a:rPr>
              <a:t> in water. Calculate </a:t>
            </a:r>
            <a:r>
              <a:rPr lang="en-US" sz="1400" b="1" dirty="0">
                <a:latin typeface="+mn-lt"/>
              </a:rPr>
              <a:t>(a) </a:t>
            </a:r>
            <a:r>
              <a:rPr lang="en-US" sz="1400" dirty="0">
                <a:latin typeface="+mn-lt"/>
              </a:rPr>
              <a:t>the mole fraction and</a:t>
            </a:r>
            <a:r>
              <a:rPr lang="en-US" sz="1400" b="1" dirty="0">
                <a:latin typeface="+mn-lt"/>
              </a:rPr>
              <a:t> (b) </a:t>
            </a:r>
            <a:r>
              <a:rPr lang="en-US" sz="1400" dirty="0">
                <a:latin typeface="+mn-lt"/>
              </a:rPr>
              <a:t>the molality of </a:t>
            </a:r>
            <a:r>
              <a:rPr lang="en-US" sz="1400" dirty="0" err="1">
                <a:latin typeface="+mn-lt"/>
              </a:rPr>
              <a:t>NaOCl</a:t>
            </a:r>
            <a:r>
              <a:rPr lang="en-US" sz="1400" dirty="0">
                <a:latin typeface="+mn-lt"/>
              </a:rPr>
              <a:t> in the solution.</a:t>
            </a:r>
          </a:p>
        </p:txBody>
      </p:sp>
      <p:sp>
        <p:nvSpPr>
          <p:cNvPr id="2053" name="Line 81"/>
          <p:cNvSpPr>
            <a:spLocks noChangeShapeType="1"/>
          </p:cNvSpPr>
          <p:nvPr/>
        </p:nvSpPr>
        <p:spPr bwMode="auto">
          <a:xfrm>
            <a:off x="304800" y="304801"/>
            <a:ext cx="13243" cy="530905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1"/>
            <a:ext cx="8569937" cy="257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13.5</a:t>
            </a:r>
            <a:r>
              <a:rPr lang="en-US" altLang="en-US" b="1" dirty="0">
                <a:solidFill>
                  <a:srgbClr val="4C4BE5"/>
                </a:solidFill>
                <a:latin typeface="Arial" charset="0"/>
              </a:rPr>
              <a:t> </a:t>
            </a:r>
            <a:r>
              <a:rPr lang="en-US" altLang="en-US" b="1" dirty="0">
                <a:latin typeface="Arial" charset="0"/>
              </a:rPr>
              <a:t>Calculation of Mole Fraction and Molality</a:t>
            </a:r>
          </a:p>
        </p:txBody>
      </p:sp>
      <p:sp>
        <p:nvSpPr>
          <p:cNvPr id="2057" name="Line 89"/>
          <p:cNvSpPr>
            <a:spLocks noChangeShapeType="1"/>
          </p:cNvSpPr>
          <p:nvPr/>
        </p:nvSpPr>
        <p:spPr bwMode="auto">
          <a:xfrm>
            <a:off x="309563" y="5613854"/>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2" y="1885414"/>
            <a:ext cx="3359456" cy="432780"/>
          </a:xfrm>
          <a:prstGeom prst="rect">
            <a:avLst/>
          </a:prstGeom>
        </p:spPr>
      </p:pic>
    </p:spTree>
    <p:extLst>
      <p:ext uri="{BB962C8B-B14F-4D97-AF65-F5344CB8AC3E}">
        <p14:creationId xmlns:p14="http://schemas.microsoft.com/office/powerpoint/2010/main" val="48649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9">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9">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7781471"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33663" algn="l"/>
              </a:tabLst>
            </a:pPr>
            <a:r>
              <a:rPr lang="en-US" altLang="en-US" b="1" dirty="0">
                <a:solidFill>
                  <a:srgbClr val="3366FF"/>
                </a:solidFill>
                <a:latin typeface="Arial" charset="0"/>
              </a:rPr>
              <a:t>Sample Exercise 13.6</a:t>
            </a:r>
            <a:r>
              <a:rPr lang="en-US" altLang="en-US" b="1" dirty="0">
                <a:solidFill>
                  <a:srgbClr val="4C4BE5"/>
                </a:solidFill>
                <a:latin typeface="Arial" charset="0"/>
              </a:rPr>
              <a:t> </a:t>
            </a:r>
            <a:r>
              <a:rPr lang="en-US" altLang="en-US" b="1" dirty="0">
                <a:latin typeface="Arial" charset="0"/>
              </a:rPr>
              <a:t>Calculation of Molarity Using the Density  	of the Solution</a:t>
            </a:r>
          </a:p>
        </p:txBody>
      </p:sp>
      <p:sp>
        <p:nvSpPr>
          <p:cNvPr id="7171" name="Line 19"/>
          <p:cNvSpPr>
            <a:spLocks noChangeShapeType="1"/>
          </p:cNvSpPr>
          <p:nvPr/>
        </p:nvSpPr>
        <p:spPr bwMode="auto">
          <a:xfrm>
            <a:off x="396875" y="165174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77582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10"/>
          <p:cNvSpPr>
            <a:spLocks noChangeShapeType="1"/>
          </p:cNvSpPr>
          <p:nvPr/>
        </p:nvSpPr>
        <p:spPr bwMode="auto">
          <a:xfrm>
            <a:off x="295275" y="6080622"/>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660140"/>
            <a:ext cx="8459787" cy="99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600" b="1" dirty="0">
                <a:solidFill>
                  <a:srgbClr val="3366FF"/>
                </a:solidFill>
              </a:rPr>
              <a:t>Solution</a:t>
            </a:r>
            <a:endParaRPr lang="en-US" altLang="en-US" sz="1600" dirty="0">
              <a:solidFill>
                <a:schemeClr val="bg1"/>
              </a:solidFill>
            </a:endParaRPr>
          </a:p>
          <a:p>
            <a:pPr marL="283464" indent="-283464"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Our goal is to calculate the molarity of a solution, given the masses of solute (5.0 g) and solvent (225 g) and the density of the solution (0.876 g/mL).</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The molarity of a solution is the number of moles of solute divided by the number of liters of solution (Equation 13.8). The number of moles of solute (C</a:t>
            </a:r>
            <a:r>
              <a:rPr lang="en-US" sz="1400" baseline="-25000" dirty="0">
                <a:latin typeface="+mn-lt"/>
              </a:rPr>
              <a:t>7</a:t>
            </a:r>
            <a:r>
              <a:rPr lang="en-US" sz="1400" dirty="0">
                <a:latin typeface="+mn-lt"/>
              </a:rPr>
              <a:t>H</a:t>
            </a:r>
            <a:r>
              <a:rPr lang="en-US" sz="1400" baseline="-25000" dirty="0">
                <a:latin typeface="+mn-lt"/>
              </a:rPr>
              <a:t>8</a:t>
            </a:r>
            <a:r>
              <a:rPr lang="en-US" sz="1400" dirty="0">
                <a:latin typeface="+mn-lt"/>
              </a:rPr>
              <a:t>) is calculated from the number of grams of solute and its molar mass. The volume of the solution is obtained from the mass of the solution (mass of solution = mass of solute + mass of solvent = 5.0 g + 225 g = 230 g) and its density.</a:t>
            </a:r>
          </a:p>
          <a:p>
            <a:pPr marL="0" indent="0" eaLnBrk="0" hangingPunct="0">
              <a:defRPr/>
            </a:pPr>
            <a:endParaRPr lang="en-US" sz="1400" dirty="0">
              <a:latin typeface="+mn-lt"/>
            </a:endParaRPr>
          </a:p>
          <a:p>
            <a:pPr marL="0" indent="0" eaLnBrk="0" hangingPunct="0">
              <a:defRPr/>
            </a:pPr>
            <a:r>
              <a:rPr lang="en-US" sz="1400" b="1" dirty="0">
                <a:latin typeface="+mn-lt"/>
              </a:rPr>
              <a:t>Solve</a:t>
            </a:r>
          </a:p>
          <a:p>
            <a:pPr marL="0" indent="0" eaLnBrk="0" hangingPunct="0">
              <a:defRPr/>
            </a:pPr>
            <a:r>
              <a:rPr lang="en-US" sz="1400" dirty="0">
                <a:latin typeface="+mn-lt"/>
              </a:rPr>
              <a:t>The number of moles of solute is:</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r>
              <a:rPr lang="en-US" sz="1400" dirty="0">
                <a:latin typeface="+mn-lt"/>
              </a:rPr>
              <a:t>The density of the solution is used to convert the mass of the solution to its volume:</a:t>
            </a:r>
          </a:p>
          <a:p>
            <a:pPr marL="0" indent="0" eaLnBrk="0" hangingPunct="0">
              <a:defRPr/>
            </a:pPr>
            <a:endParaRPr lang="en-US" sz="1400" dirty="0">
              <a:latin typeface="+mn-lt"/>
            </a:endParaRPr>
          </a:p>
        </p:txBody>
      </p:sp>
      <p:sp>
        <p:nvSpPr>
          <p:cNvPr id="13" name="Text Box 84"/>
          <p:cNvSpPr txBox="1">
            <a:spLocks noChangeArrowheads="1"/>
          </p:cNvSpPr>
          <p:nvPr/>
        </p:nvSpPr>
        <p:spPr bwMode="auto">
          <a:xfrm>
            <a:off x="320675" y="1052035"/>
            <a:ext cx="8458200" cy="28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A solution with a density of 0.876 g/mL contains 5.0 g of toluene (C</a:t>
            </a:r>
            <a:r>
              <a:rPr lang="en-US" sz="1400" baseline="-25000" dirty="0">
                <a:latin typeface="+mn-lt"/>
              </a:rPr>
              <a:t>7</a:t>
            </a:r>
            <a:r>
              <a:rPr lang="en-US" sz="1400" dirty="0">
                <a:latin typeface="+mn-lt"/>
              </a:rPr>
              <a:t>H</a:t>
            </a:r>
            <a:r>
              <a:rPr lang="en-US" sz="1400" baseline="-25000" dirty="0">
                <a:latin typeface="+mn-lt"/>
              </a:rPr>
              <a:t>8</a:t>
            </a:r>
            <a:r>
              <a:rPr lang="en-US" sz="1400" dirty="0">
                <a:latin typeface="+mn-lt"/>
              </a:rPr>
              <a:t>) and 225 g of benzene. Calculate the molarity of the solution.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730" y="4393713"/>
            <a:ext cx="4721015" cy="46986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7063" y="5480459"/>
            <a:ext cx="3737807" cy="440978"/>
          </a:xfrm>
          <a:prstGeom prst="rect">
            <a:avLst/>
          </a:prstGeom>
        </p:spPr>
      </p:pic>
    </p:spTree>
    <p:extLst>
      <p:ext uri="{BB962C8B-B14F-4D97-AF65-F5344CB8AC3E}">
        <p14:creationId xmlns:p14="http://schemas.microsoft.com/office/powerpoint/2010/main" val="286538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33663" algn="l"/>
              </a:tabLst>
            </a:pPr>
            <a:r>
              <a:rPr lang="en-US" altLang="en-US" b="1" dirty="0">
                <a:solidFill>
                  <a:srgbClr val="3366FF"/>
                </a:solidFill>
                <a:latin typeface="Arial" charset="0"/>
              </a:rPr>
              <a:t>Sample Exercise 13.6</a:t>
            </a:r>
            <a:r>
              <a:rPr lang="en-US" altLang="en-US" b="1" dirty="0">
                <a:solidFill>
                  <a:srgbClr val="4C4BE5"/>
                </a:solidFill>
                <a:latin typeface="Arial" charset="0"/>
              </a:rPr>
              <a:t> </a:t>
            </a:r>
            <a:r>
              <a:rPr lang="en-US" altLang="en-US" b="1" dirty="0">
                <a:latin typeface="Arial" charset="0"/>
              </a:rPr>
              <a:t>Calculation of Molarity Using the Density of 	the Solution</a:t>
            </a:r>
          </a:p>
        </p:txBody>
      </p:sp>
      <p:sp>
        <p:nvSpPr>
          <p:cNvPr id="7171" name="Line 19"/>
          <p:cNvSpPr>
            <a:spLocks noChangeShapeType="1"/>
          </p:cNvSpPr>
          <p:nvPr/>
        </p:nvSpPr>
        <p:spPr bwMode="auto">
          <a:xfrm>
            <a:off x="396875" y="1442426"/>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401248"/>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10"/>
          <p:cNvSpPr>
            <a:spLocks noChangeShapeType="1"/>
          </p:cNvSpPr>
          <p:nvPr/>
        </p:nvSpPr>
        <p:spPr bwMode="auto">
          <a:xfrm>
            <a:off x="295275" y="5706048"/>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450817"/>
            <a:ext cx="8560507" cy="99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Molarity is moles of solute per liter of solution:</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r>
              <a:rPr lang="en-US" sz="1400" b="1" dirty="0">
                <a:latin typeface="+mn-lt"/>
              </a:rPr>
              <a:t>Check</a:t>
            </a:r>
            <a:r>
              <a:rPr lang="en-US" sz="1400" dirty="0">
                <a:latin typeface="+mn-lt"/>
              </a:rPr>
              <a:t> The magnitude of our answer is reasonable. Rounding moles to 0.05 and liters to 0.25 gives a molarity of (0.05 </a:t>
            </a:r>
            <a:r>
              <a:rPr lang="en-US" sz="1400" dirty="0" err="1">
                <a:latin typeface="+mn-lt"/>
              </a:rPr>
              <a:t>mol</a:t>
            </a:r>
            <a:r>
              <a:rPr lang="en-US" sz="1400" dirty="0">
                <a:latin typeface="+mn-lt"/>
              </a:rPr>
              <a:t>)/(0.25 L) = 0.2 </a:t>
            </a:r>
            <a:r>
              <a:rPr lang="en-US" sz="1400" i="1" dirty="0">
                <a:latin typeface="+mn-lt"/>
              </a:rPr>
              <a:t>M</a:t>
            </a:r>
            <a:r>
              <a:rPr lang="en-US" sz="1400" dirty="0">
                <a:latin typeface="+mn-lt"/>
              </a:rPr>
              <a:t>. </a:t>
            </a:r>
          </a:p>
          <a:p>
            <a:pPr marL="0" indent="0" eaLnBrk="0" hangingPunct="0">
              <a:defRPr/>
            </a:pPr>
            <a:endParaRPr lang="en-US" sz="1400" dirty="0">
              <a:latin typeface="+mn-lt"/>
            </a:endParaRPr>
          </a:p>
          <a:p>
            <a:pPr marL="0" indent="0" eaLnBrk="0" hangingPunct="0">
              <a:defRPr/>
            </a:pPr>
            <a:r>
              <a:rPr lang="en-US" sz="1400" dirty="0">
                <a:latin typeface="+mn-lt"/>
              </a:rPr>
              <a:t>The units for our answer (</a:t>
            </a:r>
            <a:r>
              <a:rPr lang="en-US" sz="1400" dirty="0" err="1">
                <a:latin typeface="+mn-lt"/>
              </a:rPr>
              <a:t>mol</a:t>
            </a:r>
            <a:r>
              <a:rPr lang="en-US" sz="1400" dirty="0">
                <a:latin typeface="+mn-lt"/>
              </a:rPr>
              <a:t>/L) are correct, and the answer, 0.21, has two significant figures, corresponding to the number of significant figures in the mass of solute (2).</a:t>
            </a:r>
          </a:p>
          <a:p>
            <a:pPr marL="0" indent="0" eaLnBrk="0" hangingPunct="0">
              <a:defRPr/>
            </a:pPr>
            <a:endParaRPr lang="en-US" sz="1400" dirty="0">
              <a:latin typeface="+mn-lt"/>
            </a:endParaRPr>
          </a:p>
          <a:p>
            <a:pPr marL="0" indent="0" eaLnBrk="0" hangingPunct="0">
              <a:defRPr/>
            </a:pPr>
            <a:r>
              <a:rPr lang="en-US" sz="1400" b="1" dirty="0">
                <a:latin typeface="+mn-lt"/>
              </a:rPr>
              <a:t>Comment</a:t>
            </a:r>
            <a:r>
              <a:rPr lang="en-US" sz="1400" dirty="0">
                <a:latin typeface="+mn-lt"/>
              </a:rPr>
              <a:t> Because the mass of the solvent (0.225 kg) and the volume of the solution (0.263) are similar in magnitude, the molarity and molality are also similar in magnitude: (0.054 </a:t>
            </a:r>
            <a:r>
              <a:rPr lang="en-US" sz="1400" dirty="0" err="1">
                <a:latin typeface="+mn-lt"/>
              </a:rPr>
              <a:t>mol</a:t>
            </a:r>
            <a:r>
              <a:rPr lang="en-US" sz="1400" dirty="0">
                <a:latin typeface="+mn-lt"/>
              </a:rPr>
              <a:t> C</a:t>
            </a:r>
            <a:r>
              <a:rPr lang="en-US" sz="1400" baseline="-25000" dirty="0">
                <a:latin typeface="+mn-lt"/>
              </a:rPr>
              <a:t>7</a:t>
            </a:r>
            <a:r>
              <a:rPr lang="en-US" sz="1400" dirty="0">
                <a:latin typeface="+mn-lt"/>
              </a:rPr>
              <a:t>H</a:t>
            </a:r>
            <a:r>
              <a:rPr lang="en-US" sz="1400" baseline="-25000" dirty="0">
                <a:latin typeface="+mn-lt"/>
              </a:rPr>
              <a:t>8</a:t>
            </a:r>
            <a:r>
              <a:rPr lang="en-US" sz="1400" dirty="0">
                <a:latin typeface="+mn-lt"/>
              </a:rPr>
              <a:t>)/(0.225 kg solvent) = 0.24 </a:t>
            </a:r>
            <a:r>
              <a:rPr lang="en-US" sz="1400" i="1" dirty="0">
                <a:latin typeface="+mn-lt"/>
              </a:rPr>
              <a:t>m</a:t>
            </a:r>
            <a:r>
              <a:rPr lang="en-US" sz="1400" dirty="0">
                <a:latin typeface="+mn-lt"/>
              </a:rPr>
              <a:t>.</a:t>
            </a:r>
          </a:p>
          <a:p>
            <a:pPr marL="0" indent="0" eaLnBrk="0" hangingPunct="0">
              <a:defRPr/>
            </a:pPr>
            <a:endParaRPr lang="en-US" sz="1400" dirty="0">
              <a:latin typeface="+mn-lt"/>
            </a:endParaRPr>
          </a:p>
          <a:p>
            <a:pPr eaLnBrk="0" hangingPunct="0">
              <a:defRPr/>
            </a:pPr>
            <a:r>
              <a:rPr lang="en-US" sz="1600" b="1" dirty="0">
                <a:solidFill>
                  <a:srgbClr val="3366FF"/>
                </a:solidFill>
                <a:latin typeface="Arial" pitchFamily="34" charset="0"/>
                <a:cs typeface="Arial" pitchFamily="34" charset="0"/>
              </a:rPr>
              <a:t>Practice Exercise 1</a:t>
            </a:r>
          </a:p>
          <a:p>
            <a:pPr marL="0" indent="0" eaLnBrk="0" hangingPunct="0">
              <a:defRPr/>
            </a:pPr>
            <a:endParaRPr lang="en-US" sz="1000" dirty="0">
              <a:latin typeface="+mn-lt"/>
            </a:endParaRPr>
          </a:p>
          <a:p>
            <a:pPr marL="0" indent="0" eaLnBrk="0" hangingPunct="0">
              <a:defRPr/>
            </a:pPr>
            <a:r>
              <a:rPr lang="en-US" sz="1400" dirty="0">
                <a:latin typeface="+mn-lt"/>
              </a:rPr>
              <a:t>Maple syrup has a density of 1.325 g/mL, and 100.00 g of maple syrup contains 67 mg of calcium in the form of Ca</a:t>
            </a:r>
            <a:r>
              <a:rPr lang="en-US" sz="1400" baseline="30000" dirty="0">
                <a:latin typeface="+mn-lt"/>
              </a:rPr>
              <a:t>2+</a:t>
            </a:r>
            <a:r>
              <a:rPr lang="en-US" sz="1400" dirty="0">
                <a:latin typeface="+mn-lt"/>
              </a:rPr>
              <a:t> ions. What is the molarity of calcium in maple syrup?</a:t>
            </a:r>
          </a:p>
          <a:p>
            <a:pPr marL="0" indent="0" eaLnBrk="0" hangingPunct="0">
              <a:defRPr/>
            </a:pPr>
            <a:r>
              <a:rPr lang="en-US" sz="1400" b="1" dirty="0">
                <a:latin typeface="+mn-lt"/>
              </a:rPr>
              <a:t>(a) </a:t>
            </a:r>
            <a:r>
              <a:rPr lang="en-US" sz="1400" dirty="0">
                <a:latin typeface="+mn-lt"/>
              </a:rPr>
              <a:t>0.017 M </a:t>
            </a:r>
            <a:r>
              <a:rPr lang="en-US" sz="1400" b="1" dirty="0">
                <a:latin typeface="+mn-lt"/>
              </a:rPr>
              <a:t>(b) </a:t>
            </a:r>
            <a:r>
              <a:rPr lang="en-US" sz="1400" dirty="0">
                <a:latin typeface="+mn-lt"/>
              </a:rPr>
              <a:t>0.022 M </a:t>
            </a:r>
            <a:r>
              <a:rPr lang="en-US" sz="1400" b="1" dirty="0">
                <a:latin typeface="+mn-lt"/>
              </a:rPr>
              <a:t>(c) </a:t>
            </a:r>
            <a:r>
              <a:rPr lang="en-US" sz="1400" dirty="0">
                <a:latin typeface="+mn-lt"/>
              </a:rPr>
              <a:t>0.89 M </a:t>
            </a:r>
            <a:r>
              <a:rPr lang="en-US" sz="1400" b="1" dirty="0">
                <a:latin typeface="+mn-lt"/>
              </a:rPr>
              <a:t>(d) </a:t>
            </a:r>
            <a:r>
              <a:rPr lang="en-US" sz="1400" dirty="0">
                <a:latin typeface="+mn-lt"/>
              </a:rPr>
              <a:t>12.6 M </a:t>
            </a:r>
            <a:r>
              <a:rPr lang="en-US" sz="1400" b="1" dirty="0">
                <a:latin typeface="+mn-lt"/>
              </a:rPr>
              <a:t>(e) </a:t>
            </a:r>
            <a:r>
              <a:rPr lang="en-US" sz="1400" dirty="0">
                <a:latin typeface="+mn-lt"/>
              </a:rPr>
              <a:t>45.4 M</a:t>
            </a:r>
          </a:p>
        </p:txBody>
      </p:sp>
      <p:sp>
        <p:nvSpPr>
          <p:cNvPr id="13" name="Text Box 84"/>
          <p:cNvSpPr txBox="1">
            <a:spLocks noChangeArrowheads="1"/>
          </p:cNvSpPr>
          <p:nvPr/>
        </p:nvSpPr>
        <p:spPr bwMode="auto">
          <a:xfrm>
            <a:off x="320675" y="1052035"/>
            <a:ext cx="8458200" cy="28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221" y="1913522"/>
            <a:ext cx="5751107" cy="394249"/>
          </a:xfrm>
          <a:prstGeom prst="rect">
            <a:avLst/>
          </a:prstGeom>
        </p:spPr>
      </p:pic>
    </p:spTree>
    <p:extLst>
      <p:ext uri="{BB962C8B-B14F-4D97-AF65-F5344CB8AC3E}">
        <p14:creationId xmlns:p14="http://schemas.microsoft.com/office/powerpoint/2010/main" val="259031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33663" algn="l"/>
              </a:tabLst>
            </a:pPr>
            <a:r>
              <a:rPr lang="en-US" altLang="en-US" b="1" dirty="0">
                <a:solidFill>
                  <a:srgbClr val="3366FF"/>
                </a:solidFill>
                <a:latin typeface="Arial" charset="0"/>
              </a:rPr>
              <a:t>Sample Exercise 13.6</a:t>
            </a:r>
            <a:r>
              <a:rPr lang="en-US" altLang="en-US" b="1" dirty="0">
                <a:solidFill>
                  <a:srgbClr val="4C4BE5"/>
                </a:solidFill>
                <a:latin typeface="Arial" charset="0"/>
              </a:rPr>
              <a:t> </a:t>
            </a:r>
            <a:r>
              <a:rPr lang="en-US" altLang="en-US" b="1" dirty="0">
                <a:latin typeface="Arial" charset="0"/>
              </a:rPr>
              <a:t>Calculation of Molarity Using the Density of 	the Solution</a:t>
            </a:r>
          </a:p>
        </p:txBody>
      </p:sp>
      <p:sp>
        <p:nvSpPr>
          <p:cNvPr id="7171" name="Line 19"/>
          <p:cNvSpPr>
            <a:spLocks noChangeShapeType="1"/>
          </p:cNvSpPr>
          <p:nvPr/>
        </p:nvSpPr>
        <p:spPr bwMode="auto">
          <a:xfrm>
            <a:off x="396875" y="1442426"/>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222839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10"/>
          <p:cNvSpPr>
            <a:spLocks noChangeShapeType="1"/>
          </p:cNvSpPr>
          <p:nvPr/>
        </p:nvSpPr>
        <p:spPr bwMode="auto">
          <a:xfrm>
            <a:off x="295275" y="2533190"/>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450817"/>
            <a:ext cx="8560507" cy="99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latin typeface="Arial" pitchFamily="34" charset="0"/>
                <a:cs typeface="Arial" pitchFamily="34" charset="0"/>
              </a:rPr>
              <a:t>Practice Exercise 2</a:t>
            </a:r>
          </a:p>
          <a:p>
            <a:pPr marL="0" indent="0" eaLnBrk="0" hangingPunct="0">
              <a:defRPr/>
            </a:pPr>
            <a:endParaRPr lang="en-US" sz="1000" dirty="0">
              <a:latin typeface="+mn-lt"/>
            </a:endParaRPr>
          </a:p>
          <a:p>
            <a:pPr marL="0" indent="0" eaLnBrk="0" hangingPunct="0">
              <a:defRPr/>
            </a:pPr>
            <a:r>
              <a:rPr lang="en-US" sz="1400" dirty="0">
                <a:latin typeface="+mn-lt"/>
              </a:rPr>
              <a:t>A solution containing equal masses of glycerol (C</a:t>
            </a:r>
            <a:r>
              <a:rPr lang="en-US" sz="1400" baseline="-25000" dirty="0">
                <a:latin typeface="+mn-lt"/>
              </a:rPr>
              <a:t>3</a:t>
            </a:r>
            <a:r>
              <a:rPr lang="en-US" sz="1400" dirty="0">
                <a:latin typeface="+mn-lt"/>
              </a:rPr>
              <a:t>H</a:t>
            </a:r>
            <a:r>
              <a:rPr lang="en-US" sz="1400" baseline="-25000" dirty="0">
                <a:latin typeface="+mn-lt"/>
              </a:rPr>
              <a:t>8</a:t>
            </a:r>
            <a:r>
              <a:rPr lang="en-US" sz="1400" dirty="0">
                <a:latin typeface="+mn-lt"/>
              </a:rPr>
              <a:t>O</a:t>
            </a:r>
            <a:r>
              <a:rPr lang="en-US" sz="1400" baseline="-25000" dirty="0">
                <a:latin typeface="+mn-lt"/>
              </a:rPr>
              <a:t>3</a:t>
            </a:r>
            <a:r>
              <a:rPr lang="en-US" sz="1400" dirty="0">
                <a:latin typeface="+mn-lt"/>
              </a:rPr>
              <a:t>) and water has a density of 1.10 g/</a:t>
            </a:r>
            <a:r>
              <a:rPr lang="en-US" sz="1400" dirty="0" err="1">
                <a:latin typeface="+mn-lt"/>
              </a:rPr>
              <a:t>mL.</a:t>
            </a:r>
            <a:r>
              <a:rPr lang="en-US" sz="1400" dirty="0">
                <a:latin typeface="+mn-lt"/>
              </a:rPr>
              <a:t> Calculate </a:t>
            </a:r>
            <a:r>
              <a:rPr lang="en-US" sz="1400" b="1" dirty="0">
                <a:latin typeface="+mn-lt"/>
              </a:rPr>
              <a:t>(a)</a:t>
            </a:r>
            <a:r>
              <a:rPr lang="en-US" sz="1400" i="1" dirty="0">
                <a:latin typeface="+mn-lt"/>
              </a:rPr>
              <a:t> </a:t>
            </a:r>
            <a:r>
              <a:rPr lang="en-US" sz="1400" dirty="0">
                <a:latin typeface="+mn-lt"/>
              </a:rPr>
              <a:t>the molality of glycerol, </a:t>
            </a:r>
            <a:r>
              <a:rPr lang="en-US" sz="1400" b="1" dirty="0">
                <a:latin typeface="+mn-lt"/>
              </a:rPr>
              <a:t>(b) </a:t>
            </a:r>
            <a:r>
              <a:rPr lang="en-US" sz="1400" dirty="0">
                <a:latin typeface="+mn-lt"/>
              </a:rPr>
              <a:t>the mole fraction of glycerol, </a:t>
            </a:r>
            <a:r>
              <a:rPr lang="en-US" sz="1400" b="1" dirty="0">
                <a:latin typeface="+mn-lt"/>
              </a:rPr>
              <a:t>(c) </a:t>
            </a:r>
            <a:r>
              <a:rPr lang="en-US" sz="1400" dirty="0">
                <a:latin typeface="+mn-lt"/>
              </a:rPr>
              <a:t>the molarity of glycerol in the solution.</a:t>
            </a:r>
          </a:p>
        </p:txBody>
      </p:sp>
      <p:sp>
        <p:nvSpPr>
          <p:cNvPr id="13" name="Text Box 84"/>
          <p:cNvSpPr txBox="1">
            <a:spLocks noChangeArrowheads="1"/>
          </p:cNvSpPr>
          <p:nvPr/>
        </p:nvSpPr>
        <p:spPr bwMode="auto">
          <a:xfrm>
            <a:off x="320675" y="1052035"/>
            <a:ext cx="8458200" cy="28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Tree>
    <p:extLst>
      <p:ext uri="{BB962C8B-B14F-4D97-AF65-F5344CB8AC3E}">
        <p14:creationId xmlns:p14="http://schemas.microsoft.com/office/powerpoint/2010/main" val="117925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61510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1625993"/>
            <a:ext cx="8723313" cy="307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altLang="en-US" sz="1600" b="1" dirty="0">
                <a:solidFill>
                  <a:srgbClr val="3366FF"/>
                </a:solidFill>
              </a:rPr>
              <a:t>Solution</a:t>
            </a:r>
            <a:endParaRPr lang="en-US" altLang="en-US" sz="1600" dirty="0">
              <a:solidFill>
                <a:schemeClr val="bg1"/>
              </a:solidFill>
            </a:endParaRPr>
          </a:p>
          <a:p>
            <a:pPr marL="285750" indent="-285750"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Our goal is to calculate the vapor pressure of a solution, given the volume of solute and solvent and the density of the solute.</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We can use </a:t>
            </a:r>
            <a:r>
              <a:rPr lang="en-US" sz="1400" dirty="0" err="1">
                <a:latin typeface="+mn-lt"/>
              </a:rPr>
              <a:t>Raoult’s</a:t>
            </a:r>
            <a:r>
              <a:rPr lang="en-US" sz="1400" dirty="0">
                <a:latin typeface="+mn-lt"/>
              </a:rPr>
              <a:t> law (Equation 13.10) to calculate the vapor pressure of a solution. The mole fraction of the solvent in the solution, </a:t>
            </a:r>
            <a:r>
              <a:rPr lang="en-US" sz="1400" i="1" dirty="0" err="1">
                <a:latin typeface="+mn-lt"/>
              </a:rPr>
              <a:t>X</a:t>
            </a:r>
            <a:r>
              <a:rPr lang="en-US" sz="1400" baseline="-25000" dirty="0" err="1">
                <a:latin typeface="+mn-lt"/>
              </a:rPr>
              <a:t>solvent</a:t>
            </a:r>
            <a:r>
              <a:rPr lang="en-US" sz="1400" dirty="0">
                <a:latin typeface="+mn-lt"/>
              </a:rPr>
              <a:t>, is the ratio of the number of moles of solvent (H</a:t>
            </a:r>
            <a:r>
              <a:rPr lang="en-US" sz="1400" baseline="-25000" dirty="0">
                <a:latin typeface="+mn-lt"/>
              </a:rPr>
              <a:t>2</a:t>
            </a:r>
            <a:r>
              <a:rPr lang="en-US" sz="1400" dirty="0">
                <a:latin typeface="+mn-lt"/>
              </a:rPr>
              <a:t>O) to total moles of solution (moles C</a:t>
            </a:r>
            <a:r>
              <a:rPr lang="en-US" sz="1400" baseline="-25000" dirty="0">
                <a:latin typeface="+mn-lt"/>
              </a:rPr>
              <a:t>3</a:t>
            </a:r>
            <a:r>
              <a:rPr lang="en-US" sz="1400" dirty="0">
                <a:latin typeface="+mn-lt"/>
              </a:rPr>
              <a:t>H</a:t>
            </a:r>
            <a:r>
              <a:rPr lang="en-US" sz="1400" baseline="-25000" dirty="0">
                <a:latin typeface="+mn-lt"/>
              </a:rPr>
              <a:t>8</a:t>
            </a:r>
            <a:r>
              <a:rPr lang="en-US" sz="1400" dirty="0">
                <a:latin typeface="+mn-lt"/>
              </a:rPr>
              <a:t>O</a:t>
            </a:r>
            <a:r>
              <a:rPr lang="en-US" sz="1400" baseline="-25000" dirty="0">
                <a:latin typeface="+mn-lt"/>
              </a:rPr>
              <a:t>3</a:t>
            </a:r>
            <a:r>
              <a:rPr lang="en-US" sz="1400" dirty="0">
                <a:latin typeface="+mn-lt"/>
              </a:rPr>
              <a:t> + moles H</a:t>
            </a:r>
            <a:r>
              <a:rPr lang="en-US" sz="1400" baseline="-25000" dirty="0">
                <a:latin typeface="+mn-lt"/>
              </a:rPr>
              <a:t>2</a:t>
            </a:r>
            <a:r>
              <a:rPr lang="en-US" sz="1400" dirty="0">
                <a:latin typeface="+mn-lt"/>
              </a:rPr>
              <a:t>O).</a:t>
            </a:r>
          </a:p>
          <a:p>
            <a:pPr marL="0" indent="0" eaLnBrk="0" hangingPunct="0">
              <a:defRPr/>
            </a:pPr>
            <a:endParaRPr lang="en-US" sz="1400" dirty="0">
              <a:latin typeface="+mn-lt"/>
            </a:endParaRPr>
          </a:p>
          <a:p>
            <a:pPr marL="0" indent="0" eaLnBrk="0" hangingPunct="0">
              <a:defRPr/>
            </a:pPr>
            <a:r>
              <a:rPr lang="en-US" sz="1400" b="1" dirty="0">
                <a:latin typeface="+mn-lt"/>
              </a:rPr>
              <a:t>Solve</a:t>
            </a:r>
          </a:p>
          <a:p>
            <a:pPr marL="0" indent="0" eaLnBrk="0" hangingPunct="0">
              <a:defRPr/>
            </a:pPr>
            <a:r>
              <a:rPr lang="en-US" sz="1400" dirty="0">
                <a:latin typeface="+mn-lt"/>
              </a:rPr>
              <a:t>To calculate the mole fraction of water in the solution, we must determine the number of moles of C</a:t>
            </a:r>
            <a:r>
              <a:rPr lang="en-US" sz="1400" baseline="-25000" dirty="0">
                <a:latin typeface="+mn-lt"/>
              </a:rPr>
              <a:t>3</a:t>
            </a:r>
            <a:r>
              <a:rPr lang="en-US" sz="1400" dirty="0">
                <a:latin typeface="+mn-lt"/>
              </a:rPr>
              <a:t>H</a:t>
            </a:r>
            <a:r>
              <a:rPr lang="en-US" sz="1400" baseline="-25000" dirty="0">
                <a:latin typeface="+mn-lt"/>
              </a:rPr>
              <a:t>8</a:t>
            </a:r>
            <a:r>
              <a:rPr lang="en-US" sz="1400" dirty="0">
                <a:latin typeface="+mn-lt"/>
              </a:rPr>
              <a:t>O</a:t>
            </a:r>
            <a:r>
              <a:rPr lang="en-US" sz="1400" baseline="-25000" dirty="0">
                <a:latin typeface="+mn-lt"/>
              </a:rPr>
              <a:t>3 </a:t>
            </a:r>
            <a:r>
              <a:rPr lang="en-US" sz="1400" dirty="0">
                <a:latin typeface="+mn-lt"/>
              </a:rPr>
              <a:t>and H</a:t>
            </a:r>
            <a:r>
              <a:rPr lang="en-US" sz="1400" baseline="-25000" dirty="0">
                <a:latin typeface="+mn-lt"/>
              </a:rPr>
              <a:t>2</a:t>
            </a:r>
            <a:r>
              <a:rPr lang="en-US" sz="1400" dirty="0">
                <a:latin typeface="+mn-lt"/>
              </a:rPr>
              <a:t>O:</a:t>
            </a:r>
          </a:p>
        </p:txBody>
      </p:sp>
      <p:sp>
        <p:nvSpPr>
          <p:cNvPr id="2053" name="Line 81"/>
          <p:cNvSpPr>
            <a:spLocks noChangeShapeType="1"/>
          </p:cNvSpPr>
          <p:nvPr/>
        </p:nvSpPr>
        <p:spPr bwMode="auto">
          <a:xfrm>
            <a:off x="304800" y="304800"/>
            <a:ext cx="13930" cy="558447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8569937" cy="75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Glycerin (C</a:t>
            </a:r>
            <a:r>
              <a:rPr lang="en-US" sz="1400" baseline="-25000" dirty="0">
                <a:latin typeface="+mn-lt"/>
              </a:rPr>
              <a:t>3</a:t>
            </a:r>
            <a:r>
              <a:rPr lang="en-US" sz="1400" dirty="0">
                <a:latin typeface="+mn-lt"/>
              </a:rPr>
              <a:t>H</a:t>
            </a:r>
            <a:r>
              <a:rPr lang="en-US" sz="1400" baseline="-25000" dirty="0">
                <a:latin typeface="+mn-lt"/>
              </a:rPr>
              <a:t>8</a:t>
            </a:r>
            <a:r>
              <a:rPr lang="en-US" sz="1400" dirty="0">
                <a:latin typeface="+mn-lt"/>
              </a:rPr>
              <a:t>O</a:t>
            </a:r>
            <a:r>
              <a:rPr lang="en-US" sz="1400" baseline="-25000" dirty="0">
                <a:latin typeface="+mn-lt"/>
              </a:rPr>
              <a:t>3</a:t>
            </a:r>
            <a:r>
              <a:rPr lang="en-US" sz="1400" dirty="0">
                <a:latin typeface="+mn-lt"/>
              </a:rPr>
              <a:t>) is a nonvolatile nonelectrolyte with a density of 1.26 g/mL at 25 </a:t>
            </a:r>
            <a:r>
              <a:rPr lang="en-US" sz="1400" dirty="0">
                <a:latin typeface="+mn-lt"/>
                <a:ea typeface="Calibri"/>
              </a:rPr>
              <a:t>°</a:t>
            </a:r>
            <a:r>
              <a:rPr lang="en-US" sz="1400" dirty="0">
                <a:latin typeface="+mn-lt"/>
              </a:rPr>
              <a:t>C. Calculate the vapor pressure at 25 </a:t>
            </a:r>
            <a:r>
              <a:rPr lang="en-US" sz="1400" dirty="0">
                <a:latin typeface="+mn-lt"/>
                <a:ea typeface="Calibri"/>
              </a:rPr>
              <a:t>°</a:t>
            </a:r>
            <a:r>
              <a:rPr lang="en-US" sz="1400" dirty="0">
                <a:latin typeface="+mn-lt"/>
              </a:rPr>
              <a:t>C of a solution made by adding 50.0 mL of glycerin to 500.0 mL of water. The vapor pressure of pure water at 25 </a:t>
            </a:r>
            <a:r>
              <a:rPr lang="en-US" sz="1400" dirty="0">
                <a:latin typeface="+mn-lt"/>
                <a:ea typeface="Calibri"/>
              </a:rPr>
              <a:t>°</a:t>
            </a:r>
            <a:r>
              <a:rPr lang="en-US" sz="1400" dirty="0">
                <a:latin typeface="+mn-lt"/>
              </a:rPr>
              <a:t>C is 23.8 </a:t>
            </a:r>
            <a:r>
              <a:rPr lang="en-US" sz="1400" dirty="0" err="1">
                <a:latin typeface="+mn-lt"/>
              </a:rPr>
              <a:t>torr</a:t>
            </a:r>
            <a:r>
              <a:rPr lang="en-US" sz="1400" dirty="0">
                <a:latin typeface="+mn-lt"/>
              </a:rPr>
              <a:t> (Appendix B), and its density is 1.00 g/</a:t>
            </a:r>
            <a:r>
              <a:rPr lang="en-US" sz="1400" dirty="0" err="1">
                <a:latin typeface="+mn-lt"/>
              </a:rPr>
              <a:t>mL.</a:t>
            </a:r>
            <a:endParaRPr lang="en-US" sz="1400" dirty="0">
              <a:latin typeface="+mn-lt"/>
            </a:endParaRP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13.7</a:t>
            </a:r>
            <a:r>
              <a:rPr lang="en-US" altLang="en-US" b="1" dirty="0">
                <a:solidFill>
                  <a:srgbClr val="4C4BE5"/>
                </a:solidFill>
                <a:latin typeface="Arial" charset="0"/>
              </a:rPr>
              <a:t> </a:t>
            </a:r>
            <a:r>
              <a:rPr lang="en-US" altLang="en-US" b="1" dirty="0">
                <a:latin typeface="Arial" charset="0"/>
              </a:rPr>
              <a:t>Calculation of Vapor Pressure of a Solution</a:t>
            </a:r>
          </a:p>
        </p:txBody>
      </p:sp>
      <p:sp>
        <p:nvSpPr>
          <p:cNvPr id="2057" name="Line 89"/>
          <p:cNvSpPr>
            <a:spLocks noChangeShapeType="1"/>
          </p:cNvSpPr>
          <p:nvPr/>
        </p:nvSpPr>
        <p:spPr bwMode="auto">
          <a:xfrm>
            <a:off x="309563" y="5889279"/>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369" y="4221168"/>
            <a:ext cx="6587924" cy="1465113"/>
          </a:xfrm>
          <a:prstGeom prst="rect">
            <a:avLst/>
          </a:prstGeom>
        </p:spPr>
      </p:pic>
    </p:spTree>
    <p:extLst>
      <p:ext uri="{BB962C8B-B14F-4D97-AF65-F5344CB8AC3E}">
        <p14:creationId xmlns:p14="http://schemas.microsoft.com/office/powerpoint/2010/main" val="9977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4129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1152181"/>
            <a:ext cx="8723313" cy="254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We now use </a:t>
            </a:r>
            <a:r>
              <a:rPr lang="en-US" sz="1400" dirty="0" err="1">
                <a:latin typeface="+mn-lt"/>
              </a:rPr>
              <a:t>Raoult’s</a:t>
            </a:r>
            <a:r>
              <a:rPr lang="en-US" sz="1400" dirty="0">
                <a:latin typeface="+mn-lt"/>
              </a:rPr>
              <a:t> law to calculate the vapor pressure of water for the solution:</a:t>
            </a:r>
          </a:p>
          <a:p>
            <a:pPr marL="0" indent="0" eaLnBrk="0" hangingPunct="0">
              <a:defRPr/>
            </a:pPr>
            <a:endParaRPr lang="en-US" sz="1400" dirty="0">
              <a:latin typeface="+mn-lt"/>
            </a:endParaRPr>
          </a:p>
          <a:p>
            <a:pPr marL="0" indent="0" algn="ctr" eaLnBrk="0" hangingPunct="0">
              <a:defRPr/>
            </a:pPr>
            <a:endParaRPr lang="en-US" sz="1400" i="1" dirty="0">
              <a:latin typeface="+mn-lt"/>
            </a:endParaRPr>
          </a:p>
          <a:p>
            <a:pPr marL="0" indent="0" eaLnBrk="0" hangingPunct="0">
              <a:defRPr/>
            </a:pPr>
            <a:endParaRPr lang="en-US" sz="1400" dirty="0">
              <a:latin typeface="+mn-lt"/>
            </a:endParaRPr>
          </a:p>
          <a:p>
            <a:pPr marL="0" indent="0" eaLnBrk="0" hangingPunct="0">
              <a:defRPr/>
            </a:pPr>
            <a:r>
              <a:rPr lang="en-US" sz="1400" b="1" dirty="0">
                <a:latin typeface="+mn-lt"/>
              </a:rPr>
              <a:t>Comment</a:t>
            </a:r>
            <a:r>
              <a:rPr lang="en-US" sz="1400" dirty="0">
                <a:latin typeface="+mn-lt"/>
              </a:rPr>
              <a:t> The vapor pressure of the solution has been lowered by 23.8 </a:t>
            </a:r>
            <a:r>
              <a:rPr lang="en-US" sz="1400" dirty="0" err="1">
                <a:latin typeface="+mn-lt"/>
              </a:rPr>
              <a:t>torr</a:t>
            </a:r>
            <a:r>
              <a:rPr lang="en-US" sz="1400" dirty="0">
                <a:latin typeface="+mn-lt"/>
              </a:rPr>
              <a:t> – 23.2 </a:t>
            </a:r>
            <a:r>
              <a:rPr lang="en-US" sz="1400" dirty="0" err="1">
                <a:latin typeface="+mn-lt"/>
              </a:rPr>
              <a:t>torr</a:t>
            </a:r>
            <a:r>
              <a:rPr lang="en-US" sz="1400" dirty="0">
                <a:latin typeface="+mn-lt"/>
              </a:rPr>
              <a:t> = 0.6 </a:t>
            </a:r>
            <a:r>
              <a:rPr lang="en-US" sz="1400" dirty="0" err="1">
                <a:latin typeface="+mn-lt"/>
              </a:rPr>
              <a:t>torr</a:t>
            </a:r>
            <a:r>
              <a:rPr lang="en-US" sz="1400" dirty="0">
                <a:latin typeface="+mn-lt"/>
              </a:rPr>
              <a:t> relative to that of pure water. The vapor–pressure lowering can be calculated directly using Equation 13.11 together with the mole fraction of the solute, C</a:t>
            </a:r>
            <a:r>
              <a:rPr lang="en-US" sz="1400" baseline="-25000" dirty="0">
                <a:latin typeface="+mn-lt"/>
              </a:rPr>
              <a:t>3</a:t>
            </a:r>
            <a:r>
              <a:rPr lang="en-US" sz="1400" dirty="0">
                <a:latin typeface="+mn-lt"/>
              </a:rPr>
              <a:t>H</a:t>
            </a:r>
            <a:r>
              <a:rPr lang="en-US" sz="1400" baseline="-25000" dirty="0">
                <a:latin typeface="+mn-lt"/>
              </a:rPr>
              <a:t>8</a:t>
            </a:r>
            <a:r>
              <a:rPr lang="en-US" sz="1400" dirty="0">
                <a:latin typeface="+mn-lt"/>
              </a:rPr>
              <a:t>O</a:t>
            </a:r>
            <a:r>
              <a:rPr lang="en-US" sz="1400" baseline="-25000" dirty="0">
                <a:latin typeface="+mn-lt"/>
              </a:rPr>
              <a:t>3</a:t>
            </a:r>
            <a:r>
              <a:rPr lang="en-US" sz="1400" dirty="0">
                <a:latin typeface="+mn-lt"/>
              </a:rPr>
              <a:t>: </a:t>
            </a:r>
            <a:r>
              <a:rPr lang="en-US" sz="1400" dirty="0">
                <a:latin typeface="+mn-lt"/>
                <a:sym typeface="Symbol"/>
              </a:rPr>
              <a:t>Δ</a:t>
            </a:r>
            <a:r>
              <a:rPr lang="en-US" sz="1400" i="1" dirty="0">
                <a:latin typeface="+mn-lt"/>
              </a:rPr>
              <a:t>P</a:t>
            </a:r>
            <a:r>
              <a:rPr lang="en-US" sz="1400" dirty="0">
                <a:latin typeface="+mn-lt"/>
              </a:rPr>
              <a:t> = </a:t>
            </a:r>
            <a:r>
              <a:rPr lang="en-US" sz="1400" i="1" dirty="0">
                <a:latin typeface="+mn-lt"/>
              </a:rPr>
              <a:t>X</a:t>
            </a:r>
            <a:r>
              <a:rPr lang="en-US" sz="1400" baseline="-25000" dirty="0">
                <a:latin typeface="+mn-lt"/>
              </a:rPr>
              <a:t>C</a:t>
            </a:r>
            <a:r>
              <a:rPr lang="en-US" sz="1400" baseline="-50000" dirty="0">
                <a:latin typeface="+mn-lt"/>
              </a:rPr>
              <a:t>3</a:t>
            </a:r>
            <a:r>
              <a:rPr lang="en-US" sz="1400" baseline="-25000" dirty="0">
                <a:latin typeface="+mn-lt"/>
              </a:rPr>
              <a:t>H</a:t>
            </a:r>
            <a:r>
              <a:rPr lang="en-US" sz="1400" baseline="-50000" dirty="0">
                <a:latin typeface="+mn-lt"/>
              </a:rPr>
              <a:t>8</a:t>
            </a:r>
            <a:r>
              <a:rPr lang="en-US" sz="1400" baseline="-25000" dirty="0">
                <a:latin typeface="+mn-lt"/>
              </a:rPr>
              <a:t>O</a:t>
            </a:r>
            <a:r>
              <a:rPr lang="en-US" sz="1400" baseline="-50000" dirty="0">
                <a:latin typeface="+mn-lt"/>
              </a:rPr>
              <a:t>3</a:t>
            </a:r>
            <a:r>
              <a:rPr lang="en-US" sz="1400" i="1" dirty="0">
                <a:latin typeface="+mn-lt"/>
              </a:rPr>
              <a:t>P</a:t>
            </a:r>
            <a:r>
              <a:rPr lang="en-US" sz="1400" dirty="0">
                <a:latin typeface="Arial"/>
                <a:ea typeface="Calibri"/>
              </a:rPr>
              <a:t>°</a:t>
            </a:r>
            <a:r>
              <a:rPr lang="en-US" sz="1400" baseline="-25000" dirty="0">
                <a:latin typeface="+mn-lt"/>
              </a:rPr>
              <a:t>H</a:t>
            </a:r>
            <a:r>
              <a:rPr lang="en-US" sz="1400" baseline="-50000" dirty="0">
                <a:latin typeface="+mn-lt"/>
              </a:rPr>
              <a:t>2</a:t>
            </a:r>
            <a:r>
              <a:rPr lang="en-US" sz="1400" baseline="-25000" dirty="0">
                <a:latin typeface="+mn-lt"/>
              </a:rPr>
              <a:t>O</a:t>
            </a:r>
            <a:r>
              <a:rPr lang="en-US" sz="1400" dirty="0">
                <a:latin typeface="+mn-lt"/>
              </a:rPr>
              <a:t> = (0.024)(23.8 </a:t>
            </a:r>
            <a:r>
              <a:rPr lang="en-US" sz="1400" dirty="0" err="1">
                <a:latin typeface="+mn-lt"/>
              </a:rPr>
              <a:t>torr</a:t>
            </a:r>
            <a:r>
              <a:rPr lang="en-US" sz="1400" dirty="0">
                <a:latin typeface="+mn-lt"/>
              </a:rPr>
              <a:t>) = 0.57 </a:t>
            </a:r>
            <a:r>
              <a:rPr lang="en-US" sz="1400" dirty="0" err="1">
                <a:latin typeface="+mn-lt"/>
              </a:rPr>
              <a:t>torr</a:t>
            </a:r>
            <a:r>
              <a:rPr lang="en-US" sz="1400" dirty="0">
                <a:latin typeface="+mn-lt"/>
              </a:rPr>
              <a:t>. Notice that the use of Equation 13.11 gives one more significant figure than the number obtained by subtracting the vapor pressure of the solution from that of the pure solvent.</a:t>
            </a:r>
          </a:p>
          <a:p>
            <a:pPr marL="0" indent="0" eaLnBrk="0" hangingPunct="0">
              <a:defRPr/>
            </a:pPr>
            <a:endParaRPr lang="en-US" sz="1400" dirty="0">
              <a:latin typeface="+mn-lt"/>
            </a:endParaRPr>
          </a:p>
          <a:p>
            <a:pPr eaLnBrk="0" hangingPunct="0">
              <a:defRPr/>
            </a:pPr>
            <a:r>
              <a:rPr lang="en-US" sz="1600" b="1" dirty="0">
                <a:solidFill>
                  <a:srgbClr val="3366FF"/>
                </a:solidFill>
                <a:latin typeface="Arial" pitchFamily="34" charset="0"/>
                <a:cs typeface="Arial" pitchFamily="34" charset="0"/>
              </a:rPr>
              <a:t>Practice Exercise 1</a:t>
            </a:r>
          </a:p>
          <a:p>
            <a:pPr marL="0" indent="0" eaLnBrk="0" hangingPunct="0">
              <a:defRPr/>
            </a:pPr>
            <a:endParaRPr lang="en-US" sz="1000" dirty="0">
              <a:latin typeface="+mn-lt"/>
            </a:endParaRPr>
          </a:p>
          <a:p>
            <a:pPr marL="0" indent="0" eaLnBrk="0" hangingPunct="0">
              <a:defRPr/>
            </a:pPr>
            <a:r>
              <a:rPr lang="en-US" sz="1400" dirty="0">
                <a:latin typeface="+mn-lt"/>
              </a:rPr>
              <a:t>The vapor pressure of benzene, C</a:t>
            </a:r>
            <a:r>
              <a:rPr lang="en-US" sz="1400" baseline="-25000" dirty="0">
                <a:latin typeface="+mn-lt"/>
              </a:rPr>
              <a:t>6</a:t>
            </a:r>
            <a:r>
              <a:rPr lang="en-US" sz="1400" dirty="0">
                <a:latin typeface="+mn-lt"/>
              </a:rPr>
              <a:t>H</a:t>
            </a:r>
            <a:r>
              <a:rPr lang="en-US" sz="1400" baseline="-25000" dirty="0">
                <a:latin typeface="+mn-lt"/>
              </a:rPr>
              <a:t>6</a:t>
            </a:r>
            <a:r>
              <a:rPr lang="en-US" sz="1400" dirty="0">
                <a:latin typeface="+mn-lt"/>
              </a:rPr>
              <a:t>, is 100.0 </a:t>
            </a:r>
            <a:r>
              <a:rPr lang="en-US" sz="1400" dirty="0" err="1">
                <a:latin typeface="+mn-lt"/>
              </a:rPr>
              <a:t>torr</a:t>
            </a:r>
            <a:r>
              <a:rPr lang="en-US" sz="1400" dirty="0">
                <a:latin typeface="+mn-lt"/>
              </a:rPr>
              <a:t> at 26.1 </a:t>
            </a:r>
            <a:r>
              <a:rPr lang="en-US" sz="1400" dirty="0">
                <a:latin typeface="Arial"/>
                <a:ea typeface="Calibri"/>
              </a:rPr>
              <a:t>°</a:t>
            </a:r>
            <a:r>
              <a:rPr lang="en-US" sz="1400" dirty="0">
                <a:latin typeface="+mn-lt"/>
              </a:rPr>
              <a:t>C. Assuming </a:t>
            </a:r>
            <a:r>
              <a:rPr lang="en-US" sz="1400" dirty="0" err="1">
                <a:latin typeface="+mn-lt"/>
              </a:rPr>
              <a:t>Raoult’s</a:t>
            </a:r>
            <a:r>
              <a:rPr lang="en-US" sz="1400" dirty="0">
                <a:latin typeface="+mn-lt"/>
              </a:rPr>
              <a:t> law is obeyed, how many moles of a nonvolatile solute must be added to 100.0 mL of benzene to decrease its vapor pressure by 10.0% at 26.1 </a:t>
            </a:r>
            <a:r>
              <a:rPr lang="en-US" sz="1400" dirty="0">
                <a:latin typeface="Arial"/>
                <a:ea typeface="Calibri"/>
              </a:rPr>
              <a:t>°</a:t>
            </a:r>
            <a:r>
              <a:rPr lang="en-US" sz="1400" dirty="0">
                <a:latin typeface="+mn-lt"/>
              </a:rPr>
              <a:t>C? The density of benzene is 0.8765 g/cm</a:t>
            </a:r>
            <a:r>
              <a:rPr lang="en-US" sz="1400" baseline="30000" dirty="0">
                <a:latin typeface="+mn-lt"/>
              </a:rPr>
              <a:t>3</a:t>
            </a:r>
            <a:r>
              <a:rPr lang="en-US" sz="1400" dirty="0">
                <a:latin typeface="+mn-lt"/>
              </a:rPr>
              <a:t>.</a:t>
            </a:r>
          </a:p>
          <a:p>
            <a:pPr marL="0" indent="0" eaLnBrk="0" hangingPunct="0">
              <a:defRPr/>
            </a:pPr>
            <a:r>
              <a:rPr lang="en-US" sz="1400" b="1" dirty="0">
                <a:latin typeface="+mn-lt"/>
              </a:rPr>
              <a:t>(a) </a:t>
            </a:r>
            <a:r>
              <a:rPr lang="en-US" sz="1400" dirty="0">
                <a:latin typeface="+mn-lt"/>
              </a:rPr>
              <a:t>0.011237</a:t>
            </a:r>
            <a:r>
              <a:rPr lang="en-US" sz="1400" b="1" dirty="0">
                <a:latin typeface="+mn-lt"/>
              </a:rPr>
              <a:t> (b) </a:t>
            </a:r>
            <a:r>
              <a:rPr lang="en-US" sz="1400" dirty="0">
                <a:latin typeface="+mn-lt"/>
              </a:rPr>
              <a:t>0.11237 </a:t>
            </a:r>
            <a:r>
              <a:rPr lang="en-US" sz="1400" b="1" dirty="0">
                <a:latin typeface="+mn-lt"/>
              </a:rPr>
              <a:t>(c) </a:t>
            </a:r>
            <a:r>
              <a:rPr lang="en-US" sz="1400" dirty="0">
                <a:latin typeface="+mn-lt"/>
              </a:rPr>
              <a:t>0.1248 </a:t>
            </a:r>
            <a:r>
              <a:rPr lang="en-US" sz="1400" b="1" dirty="0">
                <a:latin typeface="+mn-lt"/>
              </a:rPr>
              <a:t>(d) </a:t>
            </a:r>
            <a:r>
              <a:rPr lang="en-US" sz="1400" dirty="0">
                <a:latin typeface="+mn-lt"/>
              </a:rPr>
              <a:t>0.1282 </a:t>
            </a:r>
            <a:r>
              <a:rPr lang="en-US" sz="1400" b="1" dirty="0">
                <a:latin typeface="+mn-lt"/>
              </a:rPr>
              <a:t>(e) </a:t>
            </a:r>
            <a:r>
              <a:rPr lang="en-US" sz="1400" dirty="0">
                <a:latin typeface="+mn-lt"/>
              </a:rPr>
              <a:t>8.765</a:t>
            </a:r>
          </a:p>
          <a:p>
            <a:pPr marL="0" indent="0" eaLnBrk="0" hangingPunct="0">
              <a:defRPr/>
            </a:pPr>
            <a:endParaRPr lang="en-US" sz="1400" dirty="0">
              <a:latin typeface="+mn-lt"/>
            </a:endParaRPr>
          </a:p>
          <a:p>
            <a:pPr eaLnBrk="0" hangingPunct="0">
              <a:defRPr/>
            </a:pPr>
            <a:r>
              <a:rPr lang="en-US" sz="1600" b="1" dirty="0">
                <a:solidFill>
                  <a:srgbClr val="3366FF"/>
                </a:solidFill>
                <a:latin typeface="Arial" pitchFamily="34" charset="0"/>
                <a:cs typeface="Arial" pitchFamily="34" charset="0"/>
              </a:rPr>
              <a:t>Practice Exercise 2</a:t>
            </a:r>
          </a:p>
          <a:p>
            <a:pPr marL="0" indent="0" eaLnBrk="0" hangingPunct="0">
              <a:defRPr/>
            </a:pPr>
            <a:endParaRPr lang="en-US" sz="1000" dirty="0">
              <a:latin typeface="+mn-lt"/>
            </a:endParaRPr>
          </a:p>
          <a:p>
            <a:pPr marL="0" indent="0" eaLnBrk="0" hangingPunct="0">
              <a:defRPr/>
            </a:pPr>
            <a:r>
              <a:rPr lang="en-US" sz="1400" dirty="0">
                <a:latin typeface="+mn-lt"/>
              </a:rPr>
              <a:t>The vapor pressure of pure water at 110 </a:t>
            </a:r>
            <a:r>
              <a:rPr lang="en-US" sz="1400" dirty="0">
                <a:latin typeface="Arial"/>
                <a:ea typeface="Calibri"/>
              </a:rPr>
              <a:t>°</a:t>
            </a:r>
            <a:r>
              <a:rPr lang="en-US" sz="1400" dirty="0">
                <a:latin typeface="+mn-lt"/>
              </a:rPr>
              <a:t>C is 1070 </a:t>
            </a:r>
            <a:r>
              <a:rPr lang="en-US" sz="1400" dirty="0" err="1">
                <a:latin typeface="+mn-lt"/>
              </a:rPr>
              <a:t>torr</a:t>
            </a:r>
            <a:r>
              <a:rPr lang="en-US" sz="1400" dirty="0">
                <a:latin typeface="+mn-lt"/>
              </a:rPr>
              <a:t>. A solution of ethylene glycol and water has a vapor pressure of 1.00 </a:t>
            </a:r>
            <a:r>
              <a:rPr lang="en-US" sz="1400" dirty="0" err="1">
                <a:latin typeface="+mn-lt"/>
              </a:rPr>
              <a:t>atm</a:t>
            </a:r>
            <a:r>
              <a:rPr lang="en-US" sz="1400" dirty="0">
                <a:latin typeface="+mn-lt"/>
              </a:rPr>
              <a:t> at 110 </a:t>
            </a:r>
            <a:r>
              <a:rPr lang="en-US" sz="1400" dirty="0">
                <a:latin typeface="Arial"/>
                <a:ea typeface="Calibri"/>
              </a:rPr>
              <a:t>°</a:t>
            </a:r>
            <a:r>
              <a:rPr lang="en-US" sz="1400" dirty="0">
                <a:latin typeface="+mn-lt"/>
              </a:rPr>
              <a:t>C. Assuming that </a:t>
            </a:r>
            <a:r>
              <a:rPr lang="en-US" sz="1400" dirty="0" err="1">
                <a:latin typeface="+mn-lt"/>
              </a:rPr>
              <a:t>Raoult’s</a:t>
            </a:r>
            <a:r>
              <a:rPr lang="en-US" sz="1400" dirty="0">
                <a:latin typeface="+mn-lt"/>
              </a:rPr>
              <a:t> law is obeyed, what is the mole fraction of ethylene glycol in the solution?</a:t>
            </a:r>
          </a:p>
        </p:txBody>
      </p:sp>
      <p:sp>
        <p:nvSpPr>
          <p:cNvPr id="2053" name="Line 81"/>
          <p:cNvSpPr>
            <a:spLocks noChangeShapeType="1"/>
          </p:cNvSpPr>
          <p:nvPr/>
        </p:nvSpPr>
        <p:spPr bwMode="auto">
          <a:xfrm>
            <a:off x="304800" y="304800"/>
            <a:ext cx="13710" cy="549634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8569937" cy="379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13.7</a:t>
            </a:r>
            <a:r>
              <a:rPr lang="en-US" altLang="en-US" b="1" dirty="0">
                <a:solidFill>
                  <a:srgbClr val="4C4BE5"/>
                </a:solidFill>
                <a:latin typeface="Arial" charset="0"/>
              </a:rPr>
              <a:t> </a:t>
            </a:r>
            <a:r>
              <a:rPr lang="en-US" altLang="en-US" b="1" dirty="0">
                <a:latin typeface="Arial" charset="0"/>
              </a:rPr>
              <a:t>Calculation of Vapor Pressure of a Solution</a:t>
            </a:r>
          </a:p>
        </p:txBody>
      </p:sp>
      <p:sp>
        <p:nvSpPr>
          <p:cNvPr id="2057" name="Line 89"/>
          <p:cNvSpPr>
            <a:spLocks noChangeShapeType="1"/>
          </p:cNvSpPr>
          <p:nvPr/>
        </p:nvSpPr>
        <p:spPr bwMode="auto">
          <a:xfrm>
            <a:off x="309563" y="5801143"/>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273" y="1642808"/>
            <a:ext cx="4147254" cy="215722"/>
          </a:xfrm>
          <a:prstGeom prst="rect">
            <a:avLst/>
          </a:prstGeom>
        </p:spPr>
      </p:pic>
    </p:spTree>
    <p:extLst>
      <p:ext uri="{BB962C8B-B14F-4D97-AF65-F5344CB8AC3E}">
        <p14:creationId xmlns:p14="http://schemas.microsoft.com/office/powerpoint/2010/main" val="65609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9">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9">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13.8</a:t>
            </a:r>
            <a:r>
              <a:rPr lang="en-US" altLang="en-US" b="1" dirty="0">
                <a:solidFill>
                  <a:srgbClr val="4C4BE5"/>
                </a:solidFill>
                <a:latin typeface="Arial" charset="0"/>
              </a:rPr>
              <a:t> </a:t>
            </a:r>
            <a:r>
              <a:rPr lang="en-US" altLang="en-US" b="1" dirty="0">
                <a:latin typeface="Arial" charset="0"/>
              </a:rPr>
              <a:t>Calculation of Boiling-Point Elevation and 	Freezing-Point Depression</a:t>
            </a:r>
          </a:p>
        </p:txBody>
      </p:sp>
      <p:sp>
        <p:nvSpPr>
          <p:cNvPr id="7171" name="Line 19"/>
          <p:cNvSpPr>
            <a:spLocks noChangeShapeType="1"/>
          </p:cNvSpPr>
          <p:nvPr/>
        </p:nvSpPr>
        <p:spPr bwMode="auto">
          <a:xfrm>
            <a:off x="396875" y="160768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 name="Line 7"/>
          <p:cNvSpPr>
            <a:spLocks noChangeShapeType="1"/>
          </p:cNvSpPr>
          <p:nvPr/>
        </p:nvSpPr>
        <p:spPr bwMode="auto">
          <a:xfrm flipH="1">
            <a:off x="304800" y="304799"/>
            <a:ext cx="0" cy="5808873"/>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10"/>
          <p:cNvSpPr>
            <a:spLocks noChangeShapeType="1"/>
          </p:cNvSpPr>
          <p:nvPr/>
        </p:nvSpPr>
        <p:spPr bwMode="auto">
          <a:xfrm>
            <a:off x="295275" y="6113673"/>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616072"/>
            <a:ext cx="8459787" cy="153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600" b="1" dirty="0">
                <a:solidFill>
                  <a:srgbClr val="3366FF"/>
                </a:solidFill>
              </a:rPr>
              <a:t>Solution</a:t>
            </a:r>
            <a:endParaRPr lang="en-US" altLang="en-US" sz="1600" dirty="0">
              <a:solidFill>
                <a:schemeClr val="bg1"/>
              </a:solidFill>
            </a:endParaRPr>
          </a:p>
          <a:p>
            <a:pPr marL="283464" indent="-283464"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given that a solution contains 25.0% by mass of a nonvolatile, nonelectrolyte solute and asked to calculate the boiling and freezing points of the solution. To do this, we need to calculate the boiling-point elevation and freezing-point depression.</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To calculate the boiling-point elevation and the freezing-point depression using Equations 13.12 and 13.13, we must express the concentration of the solution as molality. Let’s assume for convenience that we have 1000 g of solution. Because the solution is 25.0% by mass ethylene glycol, the masses of ethylene glycol and water in the solution are 250 and 750 g, respectively. Using these quantities, we can calculate the molality of the solution, which we use with the </a:t>
            </a:r>
            <a:r>
              <a:rPr lang="en-US" sz="1400" dirty="0" err="1">
                <a:latin typeface="+mn-lt"/>
              </a:rPr>
              <a:t>molal</a:t>
            </a:r>
            <a:r>
              <a:rPr lang="en-US" sz="1400" dirty="0">
                <a:latin typeface="+mn-lt"/>
              </a:rPr>
              <a:t> boiling-point-elevation and freezing-point-depression constants (Table 13.3) to calculate </a:t>
            </a:r>
            <a:r>
              <a:rPr lang="en-US" sz="1400" dirty="0" err="1">
                <a:latin typeface="+mn-lt"/>
                <a:sym typeface="Symbol"/>
              </a:rPr>
              <a:t>Δ</a:t>
            </a:r>
            <a:r>
              <a:rPr lang="en-US" sz="1400" i="1" dirty="0" err="1">
                <a:latin typeface="+mn-lt"/>
              </a:rPr>
              <a:t>T</a:t>
            </a:r>
            <a:r>
              <a:rPr lang="en-US" sz="1400" baseline="-25000" dirty="0" err="1">
                <a:latin typeface="+mn-lt"/>
              </a:rPr>
              <a:t>b</a:t>
            </a:r>
            <a:r>
              <a:rPr lang="en-US" sz="1400" dirty="0">
                <a:latin typeface="+mn-lt"/>
              </a:rPr>
              <a:t> and </a:t>
            </a:r>
            <a:r>
              <a:rPr lang="en-US" sz="1400" dirty="0" err="1">
                <a:latin typeface="+mn-lt"/>
                <a:sym typeface="Symbol"/>
              </a:rPr>
              <a:t>Δ</a:t>
            </a:r>
            <a:r>
              <a:rPr lang="en-US" sz="1400" i="1" dirty="0" err="1">
                <a:latin typeface="+mn-lt"/>
              </a:rPr>
              <a:t>T</a:t>
            </a:r>
            <a:r>
              <a:rPr lang="en-US" sz="1400" baseline="-25000" dirty="0" err="1">
                <a:latin typeface="+mn-lt"/>
              </a:rPr>
              <a:t>f</a:t>
            </a:r>
            <a:r>
              <a:rPr lang="en-US" sz="1400" dirty="0">
                <a:latin typeface="+mn-lt"/>
              </a:rPr>
              <a:t>. We add </a:t>
            </a:r>
            <a:r>
              <a:rPr lang="en-US" sz="1400" dirty="0" err="1">
                <a:latin typeface="+mn-lt"/>
                <a:sym typeface="Symbol"/>
              </a:rPr>
              <a:t>Δ</a:t>
            </a:r>
            <a:r>
              <a:rPr lang="en-US" sz="1400" i="1" dirty="0" err="1">
                <a:latin typeface="+mn-lt"/>
              </a:rPr>
              <a:t>T</a:t>
            </a:r>
            <a:r>
              <a:rPr lang="en-US" sz="1400" baseline="-25000" dirty="0" err="1">
                <a:latin typeface="+mn-lt"/>
              </a:rPr>
              <a:t>b</a:t>
            </a:r>
            <a:r>
              <a:rPr lang="en-US" sz="1400" dirty="0">
                <a:latin typeface="+mn-lt"/>
              </a:rPr>
              <a:t> to the boiling point and </a:t>
            </a:r>
            <a:r>
              <a:rPr lang="en-US" sz="1400" dirty="0" err="1">
                <a:latin typeface="+mn-lt"/>
                <a:sym typeface="Symbol"/>
              </a:rPr>
              <a:t>Δ</a:t>
            </a:r>
            <a:r>
              <a:rPr lang="en-US" sz="1400" i="1" dirty="0" err="1">
                <a:latin typeface="+mn-lt"/>
              </a:rPr>
              <a:t>T</a:t>
            </a:r>
            <a:r>
              <a:rPr lang="en-US" sz="1400" baseline="-25000" dirty="0" err="1">
                <a:latin typeface="+mn-lt"/>
              </a:rPr>
              <a:t>f</a:t>
            </a:r>
            <a:r>
              <a:rPr lang="en-US" sz="1400" dirty="0">
                <a:latin typeface="+mn-lt"/>
              </a:rPr>
              <a:t> to the freezing point of the solvent to obtain the boiling point and freezing point of the solution.</a:t>
            </a:r>
          </a:p>
          <a:p>
            <a:pPr marL="0" indent="0" eaLnBrk="0" hangingPunct="0">
              <a:defRPr/>
            </a:pPr>
            <a:endParaRPr lang="en-US" sz="1400" dirty="0">
              <a:latin typeface="+mn-lt"/>
            </a:endParaRPr>
          </a:p>
          <a:p>
            <a:pPr marL="0" indent="0" eaLnBrk="0" hangingPunct="0">
              <a:defRPr/>
            </a:pPr>
            <a:r>
              <a:rPr lang="en-US" sz="1400" b="1" dirty="0">
                <a:latin typeface="+mn-lt"/>
              </a:rPr>
              <a:t>Solve</a:t>
            </a:r>
          </a:p>
          <a:p>
            <a:pPr marL="0" indent="0" eaLnBrk="0" hangingPunct="0">
              <a:defRPr/>
            </a:pPr>
            <a:r>
              <a:rPr lang="en-US" sz="1400" dirty="0">
                <a:latin typeface="+mn-lt"/>
              </a:rPr>
              <a:t>The molality of the solution is calculated as follows:</a:t>
            </a:r>
          </a:p>
        </p:txBody>
      </p:sp>
      <p:sp>
        <p:nvSpPr>
          <p:cNvPr id="13" name="Text Box 84"/>
          <p:cNvSpPr txBox="1">
            <a:spLocks noChangeArrowheads="1"/>
          </p:cNvSpPr>
          <p:nvPr/>
        </p:nvSpPr>
        <p:spPr bwMode="auto">
          <a:xfrm>
            <a:off x="320675" y="1007967"/>
            <a:ext cx="8458200" cy="28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Automotive antifreeze contains ethylene glycol, CH</a:t>
            </a:r>
            <a:r>
              <a:rPr lang="en-US" sz="1400" baseline="-25000" dirty="0">
                <a:latin typeface="+mn-lt"/>
              </a:rPr>
              <a:t>2</a:t>
            </a:r>
            <a:r>
              <a:rPr lang="en-US" sz="1400" dirty="0">
                <a:latin typeface="+mn-lt"/>
              </a:rPr>
              <a:t>(OH)CH</a:t>
            </a:r>
            <a:r>
              <a:rPr lang="en-US" sz="1400" baseline="-25000" dirty="0">
                <a:latin typeface="+mn-lt"/>
              </a:rPr>
              <a:t>2</a:t>
            </a:r>
            <a:r>
              <a:rPr lang="en-US" sz="1400" dirty="0">
                <a:latin typeface="+mn-lt"/>
              </a:rPr>
              <a:t>(OH), a nonvolatile nonelectrolyte, in water. Calculate the boiling point and freezing point of a 25.0% by mass solution of ethylene glycol in water.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557" y="5169438"/>
            <a:ext cx="4814371" cy="911182"/>
          </a:xfrm>
          <a:prstGeom prst="rect">
            <a:avLst/>
          </a:prstGeom>
        </p:spPr>
      </p:pic>
    </p:spTree>
    <p:extLst>
      <p:ext uri="{BB962C8B-B14F-4D97-AF65-F5344CB8AC3E}">
        <p14:creationId xmlns:p14="http://schemas.microsoft.com/office/powerpoint/2010/main" val="333396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13.8</a:t>
            </a:r>
            <a:r>
              <a:rPr lang="en-US" altLang="en-US" b="1" dirty="0">
                <a:solidFill>
                  <a:srgbClr val="4C4BE5"/>
                </a:solidFill>
                <a:latin typeface="Arial" charset="0"/>
              </a:rPr>
              <a:t> </a:t>
            </a:r>
            <a:r>
              <a:rPr lang="en-US" altLang="en-US" b="1" dirty="0">
                <a:latin typeface="Arial" charset="0"/>
              </a:rPr>
              <a:t>Calculation of Boiling-Point Elevation and 	Freezing-Point Depression</a:t>
            </a:r>
          </a:p>
        </p:txBody>
      </p:sp>
      <p:sp>
        <p:nvSpPr>
          <p:cNvPr id="7171" name="Line 19"/>
          <p:cNvSpPr>
            <a:spLocks noChangeShapeType="1"/>
          </p:cNvSpPr>
          <p:nvPr/>
        </p:nvSpPr>
        <p:spPr bwMode="auto">
          <a:xfrm>
            <a:off x="396875" y="146446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037692"/>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10"/>
          <p:cNvSpPr>
            <a:spLocks noChangeShapeType="1"/>
          </p:cNvSpPr>
          <p:nvPr/>
        </p:nvSpPr>
        <p:spPr bwMode="auto">
          <a:xfrm>
            <a:off x="295275" y="5342492"/>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472851"/>
            <a:ext cx="8459787" cy="153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sz="1400" dirty="0">
                <a:latin typeface="+mn-lt"/>
              </a:rPr>
              <a:t>We can now use Equations 13.12 and 13.13 to calculate the changes in the boiling and freezing points:</a:t>
            </a: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r>
              <a:rPr lang="en-US" sz="1400" dirty="0">
                <a:latin typeface="+mn-lt"/>
              </a:rPr>
              <a:t>Hence, the boiling and freezing points of the solution are readily calculated:</a:t>
            </a: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r>
              <a:rPr lang="en-US" sz="1400" b="1" dirty="0">
                <a:latin typeface="+mn-lt"/>
              </a:rPr>
              <a:t>Comment</a:t>
            </a:r>
            <a:r>
              <a:rPr lang="en-US" sz="1400" dirty="0">
                <a:latin typeface="+mn-lt"/>
              </a:rPr>
              <a:t> Notice that the solution is a liquid over a larger temperature range than the pure solvent.</a:t>
            </a:r>
          </a:p>
        </p:txBody>
      </p:sp>
      <p:sp>
        <p:nvSpPr>
          <p:cNvPr id="13" name="Text Box 84"/>
          <p:cNvSpPr txBox="1">
            <a:spLocks noChangeArrowheads="1"/>
          </p:cNvSpPr>
          <p:nvPr/>
        </p:nvSpPr>
        <p:spPr bwMode="auto">
          <a:xfrm>
            <a:off x="320675" y="1052035"/>
            <a:ext cx="8458200" cy="28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777" y="1912242"/>
            <a:ext cx="4162462" cy="48822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417" y="3005421"/>
            <a:ext cx="3194893" cy="1635063"/>
          </a:xfrm>
          <a:prstGeom prst="rect">
            <a:avLst/>
          </a:prstGeom>
        </p:spPr>
      </p:pic>
    </p:spTree>
    <p:extLst>
      <p:ext uri="{BB962C8B-B14F-4D97-AF65-F5344CB8AC3E}">
        <p14:creationId xmlns:p14="http://schemas.microsoft.com/office/powerpoint/2010/main" val="10639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651760" algn="l"/>
              </a:tabLst>
            </a:pPr>
            <a:r>
              <a:rPr lang="en-US" altLang="en-US" b="1" dirty="0">
                <a:solidFill>
                  <a:srgbClr val="3366FF"/>
                </a:solidFill>
                <a:latin typeface="Arial" charset="0"/>
              </a:rPr>
              <a:t>Sample Exercise 13.8</a:t>
            </a:r>
            <a:r>
              <a:rPr lang="en-US" altLang="en-US" b="1" dirty="0">
                <a:solidFill>
                  <a:srgbClr val="4C4BE5"/>
                </a:solidFill>
                <a:latin typeface="Arial" charset="0"/>
              </a:rPr>
              <a:t> </a:t>
            </a:r>
            <a:r>
              <a:rPr lang="en-US" altLang="en-US" b="1" dirty="0">
                <a:latin typeface="Arial" charset="0"/>
              </a:rPr>
              <a:t>Calculation of Boiling-Point Elevation and 	Freezing-Point Depression</a:t>
            </a:r>
          </a:p>
        </p:txBody>
      </p:sp>
      <p:sp>
        <p:nvSpPr>
          <p:cNvPr id="7171" name="Line 19"/>
          <p:cNvSpPr>
            <a:spLocks noChangeShapeType="1"/>
          </p:cNvSpPr>
          <p:nvPr/>
        </p:nvSpPr>
        <p:spPr bwMode="auto">
          <a:xfrm>
            <a:off x="396875" y="146446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77582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10"/>
          <p:cNvSpPr>
            <a:spLocks noChangeShapeType="1"/>
          </p:cNvSpPr>
          <p:nvPr/>
        </p:nvSpPr>
        <p:spPr bwMode="auto">
          <a:xfrm>
            <a:off x="295275" y="6080622"/>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472851"/>
            <a:ext cx="8459787" cy="153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latin typeface="Arial" pitchFamily="34" charset="0"/>
                <a:cs typeface="Arial" pitchFamily="34" charset="0"/>
              </a:rPr>
              <a:t>Practice Exercise 1</a:t>
            </a:r>
          </a:p>
          <a:p>
            <a:pPr marL="283464" indent="-283464" eaLnBrk="0" hangingPunct="0">
              <a:defRPr/>
            </a:pPr>
            <a:endParaRPr lang="en-US" sz="1000" dirty="0">
              <a:latin typeface="+mn-lt"/>
            </a:endParaRPr>
          </a:p>
          <a:p>
            <a:pPr marL="283464" indent="-283464" eaLnBrk="0" hangingPunct="0">
              <a:defRPr/>
            </a:pPr>
            <a:r>
              <a:rPr lang="en-US" sz="1400" dirty="0">
                <a:latin typeface="+mn-lt"/>
              </a:rPr>
              <a:t>Which aqueous solution will have the lowest freezing point?</a:t>
            </a:r>
          </a:p>
          <a:p>
            <a:pPr marL="283464" indent="-283464" eaLnBrk="0" hangingPunct="0">
              <a:defRPr/>
            </a:pPr>
            <a:r>
              <a:rPr lang="en-US" sz="1400" b="1" dirty="0">
                <a:latin typeface="+mn-lt"/>
              </a:rPr>
              <a:t>(a) </a:t>
            </a:r>
            <a:r>
              <a:rPr lang="en-US" sz="1400" dirty="0">
                <a:latin typeface="+mn-lt"/>
              </a:rPr>
              <a:t>0.050 </a:t>
            </a:r>
            <a:r>
              <a:rPr lang="en-US" sz="1400" i="1" dirty="0">
                <a:latin typeface="+mn-lt"/>
              </a:rPr>
              <a:t>m</a:t>
            </a:r>
            <a:r>
              <a:rPr lang="en-US" sz="1400" dirty="0">
                <a:latin typeface="+mn-lt"/>
              </a:rPr>
              <a:t> CaCl</a:t>
            </a:r>
            <a:r>
              <a:rPr lang="en-US" sz="1400" baseline="-25000" dirty="0">
                <a:latin typeface="+mn-lt"/>
              </a:rPr>
              <a:t>2</a:t>
            </a:r>
            <a:r>
              <a:rPr lang="en-US" sz="1400" b="1" dirty="0">
                <a:latin typeface="+mn-lt"/>
              </a:rPr>
              <a:t> (b) </a:t>
            </a:r>
            <a:r>
              <a:rPr lang="en-US" sz="1400" dirty="0">
                <a:latin typeface="+mn-lt"/>
              </a:rPr>
              <a:t>0.15 </a:t>
            </a:r>
            <a:r>
              <a:rPr lang="en-US" sz="1400" i="1" dirty="0">
                <a:latin typeface="+mn-lt"/>
              </a:rPr>
              <a:t>m</a:t>
            </a:r>
            <a:r>
              <a:rPr lang="en-US" sz="1400" dirty="0">
                <a:latin typeface="+mn-lt"/>
              </a:rPr>
              <a:t> </a:t>
            </a:r>
            <a:r>
              <a:rPr lang="en-US" sz="1400" dirty="0" err="1">
                <a:latin typeface="+mn-lt"/>
              </a:rPr>
              <a:t>NaCl</a:t>
            </a:r>
            <a:r>
              <a:rPr lang="en-US" sz="1400" dirty="0">
                <a:latin typeface="+mn-lt"/>
              </a:rPr>
              <a:t> </a:t>
            </a:r>
            <a:r>
              <a:rPr lang="en-US" sz="1400" b="1" dirty="0">
                <a:latin typeface="+mn-lt"/>
              </a:rPr>
              <a:t>(c) </a:t>
            </a:r>
            <a:r>
              <a:rPr lang="en-US" sz="1400" dirty="0">
                <a:latin typeface="+mn-lt"/>
              </a:rPr>
              <a:t>0.10 </a:t>
            </a:r>
            <a:r>
              <a:rPr lang="en-US" sz="1400" i="1" dirty="0">
                <a:latin typeface="+mn-lt"/>
              </a:rPr>
              <a:t>m</a:t>
            </a:r>
            <a:r>
              <a:rPr lang="en-US" sz="1400" dirty="0">
                <a:latin typeface="+mn-lt"/>
              </a:rPr>
              <a:t> </a:t>
            </a:r>
            <a:r>
              <a:rPr lang="en-US" sz="1400" dirty="0" err="1">
                <a:latin typeface="+mn-lt"/>
              </a:rPr>
              <a:t>HCl</a:t>
            </a:r>
            <a:endParaRPr lang="en-US" sz="1400" dirty="0">
              <a:latin typeface="+mn-lt"/>
            </a:endParaRPr>
          </a:p>
          <a:p>
            <a:pPr marL="283464" indent="-283464" eaLnBrk="0" hangingPunct="0">
              <a:defRPr/>
            </a:pPr>
            <a:r>
              <a:rPr lang="en-US" sz="1400" b="1" dirty="0">
                <a:latin typeface="+mn-lt"/>
              </a:rPr>
              <a:t>(d) </a:t>
            </a:r>
            <a:r>
              <a:rPr lang="en-US" sz="1400" dirty="0">
                <a:latin typeface="+mn-lt"/>
              </a:rPr>
              <a:t>0.050 </a:t>
            </a:r>
            <a:r>
              <a:rPr lang="en-US" sz="1400" i="1" dirty="0">
                <a:latin typeface="+mn-lt"/>
              </a:rPr>
              <a:t>m</a:t>
            </a:r>
            <a:r>
              <a:rPr lang="en-US" sz="1400" dirty="0">
                <a:latin typeface="+mn-lt"/>
              </a:rPr>
              <a:t> CH</a:t>
            </a:r>
            <a:r>
              <a:rPr lang="en-US" sz="1400" baseline="-25000" dirty="0">
                <a:latin typeface="+mn-lt"/>
              </a:rPr>
              <a:t>3</a:t>
            </a:r>
            <a:r>
              <a:rPr lang="en-US" sz="1400" dirty="0">
                <a:latin typeface="+mn-lt"/>
              </a:rPr>
              <a:t>COOH </a:t>
            </a:r>
            <a:r>
              <a:rPr lang="en-US" sz="1400" b="1" dirty="0">
                <a:latin typeface="+mn-lt"/>
              </a:rPr>
              <a:t>(e) </a:t>
            </a:r>
            <a:r>
              <a:rPr lang="en-US" sz="1400" dirty="0">
                <a:latin typeface="+mn-lt"/>
              </a:rPr>
              <a:t>0.20 </a:t>
            </a:r>
            <a:r>
              <a:rPr lang="en-US" sz="1400" i="1" dirty="0">
                <a:latin typeface="+mn-lt"/>
              </a:rPr>
              <a:t>m</a:t>
            </a:r>
            <a:r>
              <a:rPr lang="en-US" sz="1400" dirty="0">
                <a:latin typeface="+mn-lt"/>
              </a:rPr>
              <a:t> C</a:t>
            </a:r>
            <a:r>
              <a:rPr lang="en-US" sz="1400" baseline="-25000" dirty="0">
                <a:latin typeface="+mn-lt"/>
              </a:rPr>
              <a:t>12</a:t>
            </a:r>
            <a:r>
              <a:rPr lang="en-US" sz="1400" dirty="0">
                <a:latin typeface="+mn-lt"/>
              </a:rPr>
              <a:t>H</a:t>
            </a:r>
            <a:r>
              <a:rPr lang="en-US" sz="1400" baseline="-25000" dirty="0">
                <a:latin typeface="+mn-lt"/>
              </a:rPr>
              <a:t>22</a:t>
            </a:r>
            <a:r>
              <a:rPr lang="en-US" sz="1400" dirty="0">
                <a:latin typeface="+mn-lt"/>
              </a:rPr>
              <a:t>O</a:t>
            </a:r>
            <a:r>
              <a:rPr lang="en-US" sz="1400" baseline="-25000" dirty="0">
                <a:latin typeface="+mn-lt"/>
              </a:rPr>
              <a:t>11</a:t>
            </a:r>
          </a:p>
          <a:p>
            <a:pPr marL="283464" indent="-283464" eaLnBrk="0" hangingPunct="0">
              <a:defRPr/>
            </a:pPr>
            <a:endParaRPr lang="en-US" sz="1400" dirty="0">
              <a:latin typeface="+mn-lt"/>
            </a:endParaRPr>
          </a:p>
          <a:p>
            <a:pPr eaLnBrk="0" hangingPunct="0">
              <a:defRPr/>
            </a:pPr>
            <a:r>
              <a:rPr lang="en-US" sz="1600" b="1" dirty="0">
                <a:solidFill>
                  <a:srgbClr val="3366FF"/>
                </a:solidFill>
                <a:latin typeface="Arial" pitchFamily="34" charset="0"/>
                <a:cs typeface="Arial" pitchFamily="34" charset="0"/>
              </a:rPr>
              <a:t>Practice Exercise 2</a:t>
            </a:r>
          </a:p>
          <a:p>
            <a:pPr marL="283464" indent="-283464" eaLnBrk="0" hangingPunct="0">
              <a:defRPr/>
            </a:pPr>
            <a:endParaRPr lang="en-US" sz="1000" dirty="0">
              <a:latin typeface="+mn-lt"/>
            </a:endParaRPr>
          </a:p>
          <a:p>
            <a:pPr marL="0" indent="0" eaLnBrk="0" hangingPunct="0">
              <a:defRPr/>
            </a:pPr>
            <a:r>
              <a:rPr lang="en-US" sz="1400" dirty="0">
                <a:latin typeface="+mn-lt"/>
              </a:rPr>
              <a:t>Referring to Table 13.3, calculate the freezing point of a solution containing 0.600 kg of CHCl</a:t>
            </a:r>
            <a:r>
              <a:rPr lang="en-US" sz="1400" baseline="-25000" dirty="0">
                <a:latin typeface="+mn-lt"/>
              </a:rPr>
              <a:t>3</a:t>
            </a:r>
            <a:r>
              <a:rPr lang="en-US" sz="1400" dirty="0">
                <a:latin typeface="+mn-lt"/>
              </a:rPr>
              <a:t> and 42.0 g of eucalyptol (C</a:t>
            </a:r>
            <a:r>
              <a:rPr lang="en-US" sz="1400" baseline="-25000" dirty="0">
                <a:latin typeface="+mn-lt"/>
              </a:rPr>
              <a:t>10</a:t>
            </a:r>
            <a:r>
              <a:rPr lang="en-US" sz="1400" dirty="0">
                <a:latin typeface="+mn-lt"/>
              </a:rPr>
              <a:t>H</a:t>
            </a:r>
            <a:r>
              <a:rPr lang="en-US" sz="1400" baseline="-25000" dirty="0">
                <a:latin typeface="+mn-lt"/>
              </a:rPr>
              <a:t>18</a:t>
            </a:r>
            <a:r>
              <a:rPr lang="en-US" sz="1400" dirty="0">
                <a:latin typeface="+mn-lt"/>
              </a:rPr>
              <a:t>O), a fragrant substance found in the leaves of eucalyptus trees.</a:t>
            </a:r>
          </a:p>
        </p:txBody>
      </p:sp>
      <p:sp>
        <p:nvSpPr>
          <p:cNvPr id="13" name="Text Box 84"/>
          <p:cNvSpPr txBox="1">
            <a:spLocks noChangeArrowheads="1"/>
          </p:cNvSpPr>
          <p:nvPr/>
        </p:nvSpPr>
        <p:spPr bwMode="auto">
          <a:xfrm>
            <a:off x="320675" y="1052035"/>
            <a:ext cx="8458200" cy="28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980"/>
          <a:stretch/>
        </p:blipFill>
        <p:spPr>
          <a:xfrm>
            <a:off x="811477" y="3922005"/>
            <a:ext cx="7476596" cy="1685580"/>
          </a:xfrm>
          <a:prstGeom prst="rect">
            <a:avLst/>
          </a:prstGeom>
        </p:spPr>
      </p:pic>
    </p:spTree>
    <p:extLst>
      <p:ext uri="{BB962C8B-B14F-4D97-AF65-F5344CB8AC3E}">
        <p14:creationId xmlns:p14="http://schemas.microsoft.com/office/powerpoint/2010/main" val="11025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3427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 name="Line 81"/>
          <p:cNvSpPr>
            <a:spLocks noChangeShapeType="1"/>
          </p:cNvSpPr>
          <p:nvPr/>
        </p:nvSpPr>
        <p:spPr bwMode="auto">
          <a:xfrm>
            <a:off x="304800" y="304800"/>
            <a:ext cx="14542" cy="582941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1"/>
            <a:ext cx="8569937" cy="257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13.1</a:t>
            </a:r>
            <a:r>
              <a:rPr lang="en-US" altLang="en-US" b="1" dirty="0">
                <a:solidFill>
                  <a:srgbClr val="4C4BE5"/>
                </a:solidFill>
                <a:latin typeface="Arial" charset="0"/>
              </a:rPr>
              <a:t> </a:t>
            </a:r>
            <a:r>
              <a:rPr lang="en-US" altLang="en-US" b="1" dirty="0">
                <a:latin typeface="Arial" charset="0"/>
              </a:rPr>
              <a:t>Predicting Solubility Patterns</a:t>
            </a:r>
          </a:p>
        </p:txBody>
      </p:sp>
      <p:sp>
        <p:nvSpPr>
          <p:cNvPr id="2057" name="Line 89"/>
          <p:cNvSpPr>
            <a:spLocks noChangeShapeType="1"/>
          </p:cNvSpPr>
          <p:nvPr/>
        </p:nvSpPr>
        <p:spPr bwMode="auto">
          <a:xfrm>
            <a:off x="309563" y="6134217"/>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351"/>
          <a:stretch/>
        </p:blipFill>
        <p:spPr>
          <a:xfrm>
            <a:off x="2333144" y="2024557"/>
            <a:ext cx="4544995" cy="4048302"/>
          </a:xfrm>
          <a:prstGeom prst="rect">
            <a:avLst/>
          </a:prstGeom>
        </p:spPr>
      </p:pic>
      <p:sp>
        <p:nvSpPr>
          <p:cNvPr id="3" name="TextBox 2"/>
          <p:cNvSpPr txBox="1"/>
          <p:nvPr/>
        </p:nvSpPr>
        <p:spPr>
          <a:xfrm>
            <a:off x="320673" y="1145295"/>
            <a:ext cx="8569937" cy="923330"/>
          </a:xfrm>
          <a:prstGeom prst="rect">
            <a:avLst/>
          </a:prstGeom>
          <a:noFill/>
        </p:spPr>
        <p:txBody>
          <a:bodyPr wrap="square" rtlCol="0">
            <a:spAutoFit/>
          </a:bodyPr>
          <a:lstStyle/>
          <a:p>
            <a:pPr eaLnBrk="0" hangingPunct="0">
              <a:defRPr/>
            </a:pPr>
            <a:r>
              <a:rPr lang="en-US" sz="1600" b="1" dirty="0">
                <a:solidFill>
                  <a:srgbClr val="3366FF"/>
                </a:solidFill>
                <a:latin typeface="Arial" pitchFamily="34" charset="0"/>
                <a:cs typeface="Arial" pitchFamily="34" charset="0"/>
              </a:rPr>
              <a:t>Practice Exercise 1</a:t>
            </a:r>
          </a:p>
          <a:p>
            <a:pPr marL="0" indent="0" eaLnBrk="0" hangingPunct="0">
              <a:defRPr/>
            </a:pPr>
            <a:endParaRPr lang="en-US" sz="1000" dirty="0">
              <a:latin typeface="+mn-lt"/>
            </a:endParaRPr>
          </a:p>
          <a:p>
            <a:pPr marL="0" indent="0" eaLnBrk="0" hangingPunct="0">
              <a:defRPr/>
            </a:pPr>
            <a:r>
              <a:rPr lang="en-US" sz="1400" dirty="0">
                <a:latin typeface="+mn-lt"/>
              </a:rPr>
              <a:t>Which of the following solvents will best dissolve wax, which is a complex mixture of compounds that mostly are CH</a:t>
            </a:r>
            <a:r>
              <a:rPr lang="en-US" sz="1400" baseline="-25000" dirty="0">
                <a:latin typeface="+mn-lt"/>
              </a:rPr>
              <a:t>3</a:t>
            </a:r>
            <a:r>
              <a:rPr lang="en-US" sz="1400" dirty="0">
                <a:latin typeface="+mn-lt"/>
              </a:rPr>
              <a:t>–CH</a:t>
            </a:r>
            <a:r>
              <a:rPr lang="en-US" sz="1400" baseline="-25000" dirty="0">
                <a:latin typeface="+mn-lt"/>
              </a:rPr>
              <a:t>2</a:t>
            </a:r>
            <a:r>
              <a:rPr lang="en-US" sz="1400" dirty="0">
                <a:latin typeface="+mn-lt"/>
              </a:rPr>
              <a:t>–CH</a:t>
            </a:r>
            <a:r>
              <a:rPr lang="en-US" sz="1400" baseline="-25000" dirty="0">
                <a:latin typeface="+mn-lt"/>
              </a:rPr>
              <a:t>2</a:t>
            </a:r>
            <a:r>
              <a:rPr lang="en-US" sz="1400" dirty="0">
                <a:latin typeface="+mn-lt"/>
              </a:rPr>
              <a:t>–CH</a:t>
            </a:r>
            <a:r>
              <a:rPr lang="en-US" sz="1400" baseline="-25000" dirty="0">
                <a:latin typeface="+mn-lt"/>
              </a:rPr>
              <a:t>2</a:t>
            </a:r>
            <a:r>
              <a:rPr lang="en-US" sz="1400" dirty="0">
                <a:latin typeface="+mn-lt"/>
              </a:rPr>
              <a:t>–CH</a:t>
            </a:r>
            <a:r>
              <a:rPr lang="en-US" sz="1400" baseline="-25000" dirty="0">
                <a:latin typeface="+mn-lt"/>
              </a:rPr>
              <a:t>2</a:t>
            </a:r>
            <a:r>
              <a:rPr lang="en-US" sz="1400" dirty="0"/>
              <a:t>–</a:t>
            </a:r>
            <a:r>
              <a:rPr lang="en-US" sz="1400" dirty="0">
                <a:latin typeface="+mn-lt"/>
              </a:rPr>
              <a:t>?</a:t>
            </a:r>
          </a:p>
        </p:txBody>
      </p:sp>
    </p:spTree>
    <p:extLst>
      <p:ext uri="{BB962C8B-B14F-4D97-AF65-F5344CB8AC3E}">
        <p14:creationId xmlns:p14="http://schemas.microsoft.com/office/powerpoint/2010/main" val="272165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37273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6" y="1383619"/>
            <a:ext cx="8440737" cy="290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altLang="en-US" sz="1600" b="1" dirty="0">
                <a:solidFill>
                  <a:srgbClr val="3366FF"/>
                </a:solidFill>
              </a:rPr>
              <a:t>Solution</a:t>
            </a:r>
            <a:endParaRPr lang="en-US" altLang="en-US" sz="1600" dirty="0">
              <a:solidFill>
                <a:schemeClr val="bg1"/>
              </a:solidFill>
            </a:endParaRPr>
          </a:p>
          <a:p>
            <a:pPr marL="285750" indent="-285750"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asked to calculate the concentration of glucose in water that would be isotonic with blood, given that the osmotic pressure of blood at 25 </a:t>
            </a:r>
            <a:r>
              <a:rPr lang="en-US" sz="1400" dirty="0">
                <a:latin typeface="Arial"/>
                <a:ea typeface="Calibri"/>
              </a:rPr>
              <a:t>°</a:t>
            </a:r>
            <a:r>
              <a:rPr lang="en-US" sz="1400" dirty="0">
                <a:latin typeface="+mn-lt"/>
              </a:rPr>
              <a:t>C is 7.7 atm.</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Because we are given the osmotic pressure and temperature, we can solve for the concentration, using Equation 13.14. Because glucose is a nonelectrolyte, </a:t>
            </a:r>
            <a:r>
              <a:rPr lang="en-US" sz="1400" i="1" dirty="0">
                <a:latin typeface="+mn-lt"/>
              </a:rPr>
              <a:t>i</a:t>
            </a:r>
            <a:r>
              <a:rPr lang="en-US" sz="1400" dirty="0">
                <a:latin typeface="+mn-lt"/>
              </a:rPr>
              <a:t> = 1.</a:t>
            </a:r>
          </a:p>
          <a:p>
            <a:pPr marL="0" indent="0" eaLnBrk="0" hangingPunct="0">
              <a:defRPr/>
            </a:pPr>
            <a:endParaRPr lang="en-US" sz="1400" dirty="0">
              <a:latin typeface="+mn-lt"/>
            </a:endParaRPr>
          </a:p>
          <a:p>
            <a:pPr marL="0" indent="0" eaLnBrk="0" hangingPunct="0">
              <a:defRPr/>
            </a:pPr>
            <a:r>
              <a:rPr lang="en-US" sz="1400" b="1" dirty="0">
                <a:latin typeface="+mn-lt"/>
              </a:rPr>
              <a:t>Solve</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r>
              <a:rPr lang="en-US" sz="1400" b="1" dirty="0">
                <a:latin typeface="+mn-lt"/>
              </a:rPr>
              <a:t>Comment</a:t>
            </a:r>
            <a:r>
              <a:rPr lang="en-US" sz="1400" dirty="0">
                <a:latin typeface="+mn-lt"/>
              </a:rPr>
              <a:t> In clinical situations, the concentrations of solutions are generally expressed as mass percentages. The mass percentage of a 0.31 </a:t>
            </a:r>
            <a:r>
              <a:rPr lang="en-US" sz="1400" i="1" dirty="0">
                <a:latin typeface="+mn-lt"/>
              </a:rPr>
              <a:t>M</a:t>
            </a:r>
            <a:r>
              <a:rPr lang="en-US" sz="1400" dirty="0">
                <a:latin typeface="+mn-lt"/>
              </a:rPr>
              <a:t> solution of glucose is 5.3%. The concentration of </a:t>
            </a:r>
            <a:r>
              <a:rPr lang="en-US" sz="1400" dirty="0" err="1">
                <a:latin typeface="+mn-lt"/>
              </a:rPr>
              <a:t>NaCl</a:t>
            </a:r>
            <a:r>
              <a:rPr lang="en-US" sz="1400" dirty="0">
                <a:latin typeface="+mn-lt"/>
              </a:rPr>
              <a:t> that is isotonic with blood is 0.16 </a:t>
            </a:r>
            <a:r>
              <a:rPr lang="en-US" sz="1400" i="1" dirty="0">
                <a:latin typeface="+mn-lt"/>
              </a:rPr>
              <a:t>M</a:t>
            </a:r>
            <a:r>
              <a:rPr lang="en-US" sz="1400" dirty="0">
                <a:latin typeface="+mn-lt"/>
              </a:rPr>
              <a:t>, because </a:t>
            </a:r>
            <a:r>
              <a:rPr lang="en-US" sz="1400" i="1" dirty="0">
                <a:latin typeface="+mn-lt"/>
              </a:rPr>
              <a:t>i</a:t>
            </a:r>
            <a:r>
              <a:rPr lang="en-US" sz="1400" dirty="0">
                <a:latin typeface="+mn-lt"/>
              </a:rPr>
              <a:t> = 2 for </a:t>
            </a:r>
            <a:r>
              <a:rPr lang="en-US" sz="1400" dirty="0" err="1">
                <a:latin typeface="+mn-lt"/>
              </a:rPr>
              <a:t>NaCl</a:t>
            </a:r>
            <a:r>
              <a:rPr lang="en-US" sz="1400" dirty="0">
                <a:latin typeface="+mn-lt"/>
              </a:rPr>
              <a:t> in water (a 0.155 </a:t>
            </a:r>
            <a:r>
              <a:rPr lang="en-US" sz="1400" i="1" dirty="0">
                <a:latin typeface="+mn-lt"/>
              </a:rPr>
              <a:t>M</a:t>
            </a:r>
            <a:r>
              <a:rPr lang="en-US" sz="1400" dirty="0">
                <a:latin typeface="+mn-lt"/>
              </a:rPr>
              <a:t> solution of </a:t>
            </a:r>
            <a:r>
              <a:rPr lang="en-US" sz="1400" dirty="0" err="1">
                <a:latin typeface="+mn-lt"/>
              </a:rPr>
              <a:t>NaCl</a:t>
            </a:r>
            <a:r>
              <a:rPr lang="en-US" sz="1400" dirty="0">
                <a:latin typeface="+mn-lt"/>
              </a:rPr>
              <a:t> is 0.310 </a:t>
            </a:r>
            <a:r>
              <a:rPr lang="en-US" sz="1400" i="1" dirty="0">
                <a:latin typeface="+mn-lt"/>
              </a:rPr>
              <a:t>M</a:t>
            </a:r>
            <a:r>
              <a:rPr lang="en-US" sz="1400" dirty="0">
                <a:latin typeface="+mn-lt"/>
              </a:rPr>
              <a:t> in particles). A 0.16 </a:t>
            </a:r>
            <a:r>
              <a:rPr lang="en-US" sz="1400" i="1" dirty="0">
                <a:latin typeface="+mn-lt"/>
              </a:rPr>
              <a:t>M</a:t>
            </a:r>
            <a:r>
              <a:rPr lang="en-US" sz="1400" dirty="0">
                <a:latin typeface="+mn-lt"/>
              </a:rPr>
              <a:t> solution of </a:t>
            </a:r>
            <a:r>
              <a:rPr lang="en-US" sz="1400" dirty="0" err="1">
                <a:latin typeface="+mn-lt"/>
              </a:rPr>
              <a:t>NaCl</a:t>
            </a:r>
            <a:r>
              <a:rPr lang="en-US" sz="1400" dirty="0">
                <a:latin typeface="+mn-lt"/>
              </a:rPr>
              <a:t> is 0.9% mass in </a:t>
            </a:r>
            <a:r>
              <a:rPr lang="en-US" sz="1400" dirty="0" err="1">
                <a:latin typeface="+mn-lt"/>
              </a:rPr>
              <a:t>NaCl</a:t>
            </a:r>
            <a:r>
              <a:rPr lang="en-US" sz="1400" dirty="0">
                <a:latin typeface="+mn-lt"/>
              </a:rPr>
              <a:t>. This kind of solution is known as a physiological saline solution.</a:t>
            </a:r>
          </a:p>
        </p:txBody>
      </p:sp>
      <p:sp>
        <p:nvSpPr>
          <p:cNvPr id="2053" name="Line 81"/>
          <p:cNvSpPr>
            <a:spLocks noChangeShapeType="1"/>
          </p:cNvSpPr>
          <p:nvPr/>
        </p:nvSpPr>
        <p:spPr bwMode="auto">
          <a:xfrm>
            <a:off x="304800" y="304801"/>
            <a:ext cx="13848" cy="555142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8173331" cy="48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The average osmotic pressure of blood is 7.7 </a:t>
            </a:r>
            <a:r>
              <a:rPr lang="en-US" sz="1400" dirty="0" err="1">
                <a:latin typeface="+mn-lt"/>
              </a:rPr>
              <a:t>atm</a:t>
            </a:r>
            <a:r>
              <a:rPr lang="en-US" sz="1400" dirty="0">
                <a:latin typeface="+mn-lt"/>
              </a:rPr>
              <a:t> at 25 </a:t>
            </a:r>
            <a:r>
              <a:rPr lang="en-US" sz="1400" dirty="0">
                <a:latin typeface="Arial"/>
                <a:ea typeface="Calibri"/>
              </a:rPr>
              <a:t>°</a:t>
            </a:r>
            <a:r>
              <a:rPr lang="en-US" sz="1400" dirty="0">
                <a:latin typeface="+mn-lt"/>
              </a:rPr>
              <a:t>C. What molarity of glucose (C</a:t>
            </a:r>
            <a:r>
              <a:rPr lang="en-US" sz="1400" baseline="-25000" dirty="0">
                <a:latin typeface="+mn-lt"/>
              </a:rPr>
              <a:t>6</a:t>
            </a:r>
            <a:r>
              <a:rPr lang="en-US" sz="1400" dirty="0">
                <a:latin typeface="+mn-lt"/>
              </a:rPr>
              <a:t>H</a:t>
            </a:r>
            <a:r>
              <a:rPr lang="en-US" sz="1400" baseline="-25000" dirty="0">
                <a:latin typeface="+mn-lt"/>
              </a:rPr>
              <a:t>12</a:t>
            </a:r>
            <a:r>
              <a:rPr lang="en-US" sz="1400" dirty="0">
                <a:latin typeface="+mn-lt"/>
              </a:rPr>
              <a:t>O</a:t>
            </a:r>
            <a:r>
              <a:rPr lang="en-US" sz="1400" baseline="-25000" dirty="0">
                <a:latin typeface="+mn-lt"/>
              </a:rPr>
              <a:t>6</a:t>
            </a:r>
            <a:r>
              <a:rPr lang="en-US" sz="1400" dirty="0">
                <a:latin typeface="+mn-lt"/>
              </a:rPr>
              <a:t>) will be isotonic with blood?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13.9</a:t>
            </a:r>
            <a:r>
              <a:rPr lang="en-US" altLang="en-US" b="1" dirty="0">
                <a:solidFill>
                  <a:srgbClr val="4C4BE5"/>
                </a:solidFill>
                <a:latin typeface="Arial" charset="0"/>
              </a:rPr>
              <a:t> </a:t>
            </a:r>
            <a:r>
              <a:rPr lang="en-US" altLang="en-US" b="1" dirty="0">
                <a:latin typeface="Arial" charset="0"/>
              </a:rPr>
              <a:t>Osmotic Pressure Calculations</a:t>
            </a:r>
          </a:p>
        </p:txBody>
      </p:sp>
      <p:sp>
        <p:nvSpPr>
          <p:cNvPr id="2057" name="Line 89"/>
          <p:cNvSpPr>
            <a:spLocks noChangeShapeType="1"/>
          </p:cNvSpPr>
          <p:nvPr/>
        </p:nvSpPr>
        <p:spPr bwMode="auto">
          <a:xfrm>
            <a:off x="309563" y="5856228"/>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827" y="3463662"/>
            <a:ext cx="4143630" cy="1016974"/>
          </a:xfrm>
          <a:prstGeom prst="rect">
            <a:avLst/>
          </a:prstGeom>
        </p:spPr>
      </p:pic>
    </p:spTree>
    <p:extLst>
      <p:ext uri="{BB962C8B-B14F-4D97-AF65-F5344CB8AC3E}">
        <p14:creationId xmlns:p14="http://schemas.microsoft.com/office/powerpoint/2010/main" val="72442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41376"/>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1152262"/>
            <a:ext cx="8723313" cy="290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latin typeface="Arial" pitchFamily="34" charset="0"/>
                <a:cs typeface="Arial" pitchFamily="34" charset="0"/>
              </a:rPr>
              <a:t>Practice Exercise 1</a:t>
            </a:r>
          </a:p>
          <a:p>
            <a:pPr marL="0" indent="0" eaLnBrk="0" hangingPunct="0">
              <a:defRPr/>
            </a:pPr>
            <a:endParaRPr lang="en-US" sz="1400" dirty="0">
              <a:latin typeface="+mn-lt"/>
            </a:endParaRPr>
          </a:p>
          <a:p>
            <a:pPr marL="0" indent="0" eaLnBrk="0" hangingPunct="0">
              <a:defRPr/>
            </a:pPr>
            <a:r>
              <a:rPr lang="en-US" sz="1400" dirty="0">
                <a:latin typeface="+mn-lt"/>
              </a:rPr>
              <a:t>Which of the following actions will raise the osmotic pressure of a solution? </a:t>
            </a:r>
            <a:r>
              <a:rPr lang="en-US" sz="1400" b="1" dirty="0">
                <a:latin typeface="+mn-lt"/>
              </a:rPr>
              <a:t>(a) </a:t>
            </a:r>
            <a:r>
              <a:rPr lang="en-US" sz="1400" dirty="0">
                <a:latin typeface="+mn-lt"/>
              </a:rPr>
              <a:t>decreasing the solute concentration</a:t>
            </a:r>
          </a:p>
          <a:p>
            <a:pPr marL="0" indent="0" eaLnBrk="0" hangingPunct="0">
              <a:defRPr/>
            </a:pPr>
            <a:r>
              <a:rPr lang="en-US" sz="1400" b="1" dirty="0">
                <a:latin typeface="+mn-lt"/>
              </a:rPr>
              <a:t>(b) </a:t>
            </a:r>
            <a:r>
              <a:rPr lang="en-US" sz="1400" dirty="0">
                <a:latin typeface="+mn-lt"/>
              </a:rPr>
              <a:t>decreasing the temperature </a:t>
            </a:r>
            <a:r>
              <a:rPr lang="en-US" sz="1400" b="1" dirty="0">
                <a:latin typeface="+mn-lt"/>
              </a:rPr>
              <a:t>(c) </a:t>
            </a:r>
            <a:r>
              <a:rPr lang="en-US" sz="1400" dirty="0">
                <a:latin typeface="+mn-lt"/>
              </a:rPr>
              <a:t>adding more solvent </a:t>
            </a:r>
            <a:r>
              <a:rPr lang="en-US" sz="1400" b="1" dirty="0">
                <a:latin typeface="+mn-lt"/>
              </a:rPr>
              <a:t>(d) </a:t>
            </a:r>
            <a:r>
              <a:rPr lang="en-US" sz="1400" dirty="0">
                <a:latin typeface="+mn-lt"/>
              </a:rPr>
              <a:t>increasing the temperature </a:t>
            </a:r>
            <a:r>
              <a:rPr lang="en-US" sz="1400" b="1" dirty="0">
                <a:latin typeface="+mn-lt"/>
              </a:rPr>
              <a:t>(e) </a:t>
            </a:r>
            <a:r>
              <a:rPr lang="en-US" sz="1400" dirty="0">
                <a:latin typeface="+mn-lt"/>
              </a:rPr>
              <a:t>none of the above</a:t>
            </a:r>
          </a:p>
          <a:p>
            <a:pPr marL="0" indent="0" eaLnBrk="0" hangingPunct="0">
              <a:defRPr/>
            </a:pPr>
            <a:endParaRPr lang="en-US" sz="1400" dirty="0">
              <a:latin typeface="+mn-lt"/>
            </a:endParaRPr>
          </a:p>
          <a:p>
            <a:pPr eaLnBrk="0" hangingPunct="0">
              <a:defRPr/>
            </a:pPr>
            <a:r>
              <a:rPr lang="en-US" sz="1600" b="1" dirty="0">
                <a:solidFill>
                  <a:srgbClr val="3366FF"/>
                </a:solidFill>
                <a:latin typeface="Arial" pitchFamily="34" charset="0"/>
                <a:cs typeface="Arial" pitchFamily="34" charset="0"/>
              </a:rPr>
              <a:t>Practice Exercise 2</a:t>
            </a:r>
          </a:p>
          <a:p>
            <a:pPr marL="0" indent="0" eaLnBrk="0" hangingPunct="0">
              <a:defRPr/>
            </a:pPr>
            <a:endParaRPr lang="en-US" sz="1400" dirty="0">
              <a:latin typeface="+mn-lt"/>
            </a:endParaRPr>
          </a:p>
          <a:p>
            <a:pPr marL="0" indent="0" eaLnBrk="0" hangingPunct="0">
              <a:defRPr/>
            </a:pPr>
            <a:r>
              <a:rPr lang="en-US" sz="1400" dirty="0">
                <a:latin typeface="+mn-lt"/>
              </a:rPr>
              <a:t>What is the osmotic pressure, in </a:t>
            </a:r>
            <a:r>
              <a:rPr lang="en-US" sz="1400" dirty="0" err="1">
                <a:latin typeface="+mn-lt"/>
              </a:rPr>
              <a:t>atm</a:t>
            </a:r>
            <a:r>
              <a:rPr lang="en-US" sz="1400" dirty="0">
                <a:latin typeface="+mn-lt"/>
              </a:rPr>
              <a:t>, of a 0.0020 </a:t>
            </a:r>
            <a:r>
              <a:rPr lang="en-US" sz="1400" i="1" dirty="0">
                <a:latin typeface="+mn-lt"/>
              </a:rPr>
              <a:t>M</a:t>
            </a:r>
            <a:r>
              <a:rPr lang="en-US" sz="1400" dirty="0">
                <a:latin typeface="+mn-lt"/>
              </a:rPr>
              <a:t> sucrose (C</a:t>
            </a:r>
            <a:r>
              <a:rPr lang="en-US" sz="1400" baseline="-25000" dirty="0">
                <a:latin typeface="+mn-lt"/>
              </a:rPr>
              <a:t>12</a:t>
            </a:r>
            <a:r>
              <a:rPr lang="en-US" sz="1400" dirty="0">
                <a:latin typeface="+mn-lt"/>
              </a:rPr>
              <a:t>H</a:t>
            </a:r>
            <a:r>
              <a:rPr lang="en-US" sz="1400" baseline="-25000" dirty="0">
                <a:latin typeface="+mn-lt"/>
              </a:rPr>
              <a:t>22</a:t>
            </a:r>
            <a:r>
              <a:rPr lang="en-US" sz="1400" dirty="0">
                <a:latin typeface="+mn-lt"/>
              </a:rPr>
              <a:t>O</a:t>
            </a:r>
            <a:r>
              <a:rPr lang="en-US" sz="1400" baseline="-25000" dirty="0">
                <a:latin typeface="+mn-lt"/>
              </a:rPr>
              <a:t>11</a:t>
            </a:r>
            <a:r>
              <a:rPr lang="en-US" sz="1400" dirty="0">
                <a:latin typeface="+mn-lt"/>
              </a:rPr>
              <a:t>) solution at 20.0 </a:t>
            </a:r>
            <a:r>
              <a:rPr lang="en-US" sz="1400" dirty="0">
                <a:latin typeface="Arial"/>
                <a:ea typeface="Calibri"/>
              </a:rPr>
              <a:t>°</a:t>
            </a:r>
            <a:r>
              <a:rPr lang="en-US" sz="1400" dirty="0">
                <a:latin typeface="+mn-lt"/>
              </a:rPr>
              <a:t>C ?</a:t>
            </a:r>
          </a:p>
        </p:txBody>
      </p:sp>
      <p:sp>
        <p:nvSpPr>
          <p:cNvPr id="2053" name="Line 81"/>
          <p:cNvSpPr>
            <a:spLocks noChangeShapeType="1"/>
          </p:cNvSpPr>
          <p:nvPr/>
        </p:nvSpPr>
        <p:spPr bwMode="auto">
          <a:xfrm>
            <a:off x="304800" y="304801"/>
            <a:ext cx="0" cy="2896361"/>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8569937" cy="328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13.9</a:t>
            </a:r>
            <a:r>
              <a:rPr lang="en-US" altLang="en-US" b="1" dirty="0">
                <a:solidFill>
                  <a:srgbClr val="4C4BE5"/>
                </a:solidFill>
                <a:latin typeface="Arial" charset="0"/>
              </a:rPr>
              <a:t> </a:t>
            </a:r>
            <a:r>
              <a:rPr lang="en-US" altLang="en-US" b="1" dirty="0">
                <a:latin typeface="Arial" charset="0"/>
              </a:rPr>
              <a:t>Osmotic Pressure Calculations</a:t>
            </a:r>
          </a:p>
        </p:txBody>
      </p:sp>
      <p:sp>
        <p:nvSpPr>
          <p:cNvPr id="2057" name="Line 89"/>
          <p:cNvSpPr>
            <a:spLocks noChangeShapeType="1"/>
          </p:cNvSpPr>
          <p:nvPr/>
        </p:nvSpPr>
        <p:spPr bwMode="auto">
          <a:xfrm>
            <a:off x="302420" y="3201162"/>
            <a:ext cx="45323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25405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798763" algn="l"/>
              </a:tabLst>
            </a:pPr>
            <a:r>
              <a:rPr lang="en-US" altLang="en-US" b="1" dirty="0">
                <a:solidFill>
                  <a:srgbClr val="3366FF"/>
                </a:solidFill>
                <a:latin typeface="Arial" charset="0"/>
              </a:rPr>
              <a:t>Sample Exercise 13.10</a:t>
            </a:r>
            <a:r>
              <a:rPr lang="en-US" altLang="en-US" b="1" dirty="0">
                <a:solidFill>
                  <a:srgbClr val="4C4BE5"/>
                </a:solidFill>
                <a:latin typeface="Arial" charset="0"/>
              </a:rPr>
              <a:t> </a:t>
            </a:r>
            <a:r>
              <a:rPr lang="en-US" altLang="en-US" b="1" dirty="0">
                <a:latin typeface="Arial" charset="0"/>
              </a:rPr>
              <a:t>Molar Mass from Freezing-Point Depression 	or Boiling-Point Elevation</a:t>
            </a:r>
          </a:p>
        </p:txBody>
      </p:sp>
      <p:sp>
        <p:nvSpPr>
          <p:cNvPr id="7171" name="Line 19"/>
          <p:cNvSpPr>
            <a:spLocks noChangeShapeType="1"/>
          </p:cNvSpPr>
          <p:nvPr/>
        </p:nvSpPr>
        <p:spPr bwMode="auto">
          <a:xfrm>
            <a:off x="396875" y="18892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77582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10"/>
          <p:cNvSpPr>
            <a:spLocks noChangeShapeType="1"/>
          </p:cNvSpPr>
          <p:nvPr/>
        </p:nvSpPr>
        <p:spPr bwMode="auto">
          <a:xfrm>
            <a:off x="295275" y="6080622"/>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897616"/>
            <a:ext cx="8459787" cy="153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altLang="en-US" sz="1600" b="1" dirty="0">
                <a:solidFill>
                  <a:srgbClr val="3366FF"/>
                </a:solidFill>
              </a:rPr>
              <a:t>Solution</a:t>
            </a:r>
            <a:endParaRPr lang="en-US" altLang="en-US" sz="1600" dirty="0">
              <a:solidFill>
                <a:schemeClr val="bg1"/>
              </a:solidFill>
            </a:endParaRPr>
          </a:p>
          <a:p>
            <a:pPr marL="283464" indent="-283464"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Our goal is to calculate the molar mass of a solute based on knowledge of the boiling-point elevation of its solution in CCl</a:t>
            </a:r>
            <a:r>
              <a:rPr lang="en-US" sz="1400" baseline="-25000" dirty="0">
                <a:latin typeface="+mn-lt"/>
              </a:rPr>
              <a:t>4</a:t>
            </a:r>
            <a:r>
              <a:rPr lang="en-US" sz="1400" dirty="0">
                <a:latin typeface="+mn-lt"/>
              </a:rPr>
              <a:t>, </a:t>
            </a:r>
            <a:r>
              <a:rPr lang="en-US" sz="1400" dirty="0" err="1">
                <a:latin typeface="+mn-lt"/>
                <a:sym typeface="Symbol"/>
              </a:rPr>
              <a:t>Δ</a:t>
            </a:r>
            <a:r>
              <a:rPr lang="en-US" sz="1400" i="1" dirty="0" err="1">
                <a:latin typeface="+mn-lt"/>
              </a:rPr>
              <a:t>T</a:t>
            </a:r>
            <a:r>
              <a:rPr lang="en-US" sz="1400" baseline="-25000" dirty="0" err="1">
                <a:latin typeface="+mn-lt"/>
              </a:rPr>
              <a:t>b</a:t>
            </a:r>
            <a:r>
              <a:rPr lang="en-US" sz="1400" dirty="0">
                <a:latin typeface="+mn-lt"/>
              </a:rPr>
              <a:t> = 0.357 </a:t>
            </a:r>
            <a:r>
              <a:rPr lang="en-US" sz="1400" dirty="0">
                <a:latin typeface="+mn-lt"/>
                <a:ea typeface="Calibri"/>
              </a:rPr>
              <a:t>°</a:t>
            </a:r>
            <a:r>
              <a:rPr lang="en-US" sz="1400" dirty="0">
                <a:latin typeface="+mn-lt"/>
              </a:rPr>
              <a:t>C, and the masses of solute and solvent. Table 13.3 gives </a:t>
            </a:r>
            <a:r>
              <a:rPr lang="en-US" sz="1400" i="1" dirty="0">
                <a:latin typeface="+mn-lt"/>
              </a:rPr>
              <a:t>K</a:t>
            </a:r>
            <a:r>
              <a:rPr lang="en-US" sz="1400" baseline="-25000" dirty="0">
                <a:latin typeface="+mn-lt"/>
              </a:rPr>
              <a:t>b</a:t>
            </a:r>
            <a:r>
              <a:rPr lang="en-US" sz="1400" dirty="0">
                <a:latin typeface="+mn-lt"/>
              </a:rPr>
              <a:t> for the solvent (CCl</a:t>
            </a:r>
            <a:r>
              <a:rPr lang="en-US" sz="1400" baseline="-25000" dirty="0">
                <a:latin typeface="+mn-lt"/>
              </a:rPr>
              <a:t>4</a:t>
            </a:r>
            <a:r>
              <a:rPr lang="en-US" sz="1400" dirty="0">
                <a:latin typeface="+mn-lt"/>
              </a:rPr>
              <a:t>), </a:t>
            </a:r>
            <a:r>
              <a:rPr lang="en-US" sz="1400" i="1" dirty="0">
                <a:latin typeface="+mn-lt"/>
              </a:rPr>
              <a:t>K</a:t>
            </a:r>
            <a:r>
              <a:rPr lang="en-US" sz="1400" baseline="-25000" dirty="0">
                <a:latin typeface="+mn-lt"/>
              </a:rPr>
              <a:t>b</a:t>
            </a:r>
            <a:r>
              <a:rPr lang="en-US" sz="1400" dirty="0">
                <a:latin typeface="+mn-lt"/>
              </a:rPr>
              <a:t> = 5.02 </a:t>
            </a:r>
            <a:r>
              <a:rPr lang="en-US" sz="1400" dirty="0">
                <a:latin typeface="+mn-lt"/>
                <a:ea typeface="Calibri"/>
              </a:rPr>
              <a:t>°</a:t>
            </a:r>
            <a:r>
              <a:rPr lang="en-US" sz="1400" dirty="0">
                <a:latin typeface="+mn-lt"/>
              </a:rPr>
              <a:t>C/</a:t>
            </a:r>
            <a:r>
              <a:rPr lang="en-US" sz="1400" i="1" dirty="0">
                <a:latin typeface="+mn-lt"/>
              </a:rPr>
              <a:t>m</a:t>
            </a:r>
            <a:r>
              <a:rPr lang="en-US" sz="1400" dirty="0">
                <a:latin typeface="+mn-lt"/>
              </a:rPr>
              <a:t>.</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We can use Equation 13.12, </a:t>
            </a:r>
            <a:r>
              <a:rPr lang="en-US" sz="1400" dirty="0" err="1">
                <a:latin typeface="+mn-lt"/>
                <a:sym typeface="Symbol"/>
              </a:rPr>
              <a:t>Δ</a:t>
            </a:r>
            <a:r>
              <a:rPr lang="en-US" sz="1400" i="1" dirty="0" err="1">
                <a:latin typeface="+mn-lt"/>
              </a:rPr>
              <a:t>T</a:t>
            </a:r>
            <a:r>
              <a:rPr lang="en-US" sz="1400" baseline="-25000" dirty="0" err="1">
                <a:latin typeface="+mn-lt"/>
              </a:rPr>
              <a:t>b</a:t>
            </a:r>
            <a:r>
              <a:rPr lang="en-US" sz="1400" dirty="0">
                <a:latin typeface="+mn-lt"/>
              </a:rPr>
              <a:t> = </a:t>
            </a:r>
            <a:r>
              <a:rPr lang="en-US" sz="1400" i="1" dirty="0" err="1">
                <a:latin typeface="+mn-lt"/>
              </a:rPr>
              <a:t>iK</a:t>
            </a:r>
            <a:r>
              <a:rPr lang="en-US" sz="1400" baseline="-25000" dirty="0" err="1">
                <a:latin typeface="+mn-lt"/>
              </a:rPr>
              <a:t>b</a:t>
            </a:r>
            <a:r>
              <a:rPr lang="en-US" sz="1400" i="1" dirty="0" err="1">
                <a:latin typeface="+mn-lt"/>
              </a:rPr>
              <a:t>m</a:t>
            </a:r>
            <a:r>
              <a:rPr lang="en-US" sz="1400" dirty="0">
                <a:latin typeface="+mn-lt"/>
              </a:rPr>
              <a:t>, to calculate the molality of the solution. Because the solute is a nonelectrolyte, </a:t>
            </a:r>
            <a:r>
              <a:rPr lang="en-US" sz="1400" i="1" dirty="0">
                <a:latin typeface="+mn-lt"/>
              </a:rPr>
              <a:t>i</a:t>
            </a:r>
            <a:r>
              <a:rPr lang="en-US" sz="1400" dirty="0">
                <a:latin typeface="+mn-lt"/>
              </a:rPr>
              <a:t> = 1. Then we can use molality and the quantity of solvent (40.0 g CCl</a:t>
            </a:r>
            <a:r>
              <a:rPr lang="en-US" sz="1400" baseline="-25000" dirty="0">
                <a:latin typeface="+mn-lt"/>
              </a:rPr>
              <a:t>4</a:t>
            </a:r>
            <a:r>
              <a:rPr lang="en-US" sz="1400" dirty="0">
                <a:latin typeface="+mn-lt"/>
              </a:rPr>
              <a:t>) to calculate the number of moles of solute. Finally, the molar mass of the solute equals the number of grams per mole, so we divide the number of grams of solute (0.250 g) by the number of moles we have just calculated.</a:t>
            </a:r>
          </a:p>
        </p:txBody>
      </p:sp>
      <p:sp>
        <p:nvSpPr>
          <p:cNvPr id="13" name="Text Box 84"/>
          <p:cNvSpPr txBox="1">
            <a:spLocks noChangeArrowheads="1"/>
          </p:cNvSpPr>
          <p:nvPr/>
        </p:nvSpPr>
        <p:spPr bwMode="auto">
          <a:xfrm>
            <a:off x="320675" y="1052035"/>
            <a:ext cx="8458200" cy="28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A solution of an unknown nonvolatile nonelectrolyte was prepared by dissolving 0.250 g of the substance in 40.0 g of CCl</a:t>
            </a:r>
            <a:r>
              <a:rPr lang="en-US" sz="1400" baseline="-25000" dirty="0">
                <a:latin typeface="+mn-lt"/>
              </a:rPr>
              <a:t>4</a:t>
            </a:r>
            <a:r>
              <a:rPr lang="en-US" sz="1400" dirty="0">
                <a:latin typeface="+mn-lt"/>
              </a:rPr>
              <a:t>. The boiling point of the resulting solution was 0.357 </a:t>
            </a:r>
            <a:r>
              <a:rPr lang="en-US" sz="1400" dirty="0">
                <a:latin typeface="Arial"/>
                <a:ea typeface="Calibri"/>
              </a:rPr>
              <a:t>°</a:t>
            </a:r>
            <a:r>
              <a:rPr lang="en-US" sz="1400" dirty="0">
                <a:latin typeface="+mn-lt"/>
              </a:rPr>
              <a:t>C higher than that of the pure solvent. Calculate the molar mass of the solute.</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7980"/>
          <a:stretch/>
        </p:blipFill>
        <p:spPr>
          <a:xfrm>
            <a:off x="932663" y="3148642"/>
            <a:ext cx="7476596" cy="1685580"/>
          </a:xfrm>
          <a:prstGeom prst="rect">
            <a:avLst/>
          </a:prstGeom>
        </p:spPr>
      </p:pic>
    </p:spTree>
    <p:extLst>
      <p:ext uri="{BB962C8B-B14F-4D97-AF65-F5344CB8AC3E}">
        <p14:creationId xmlns:p14="http://schemas.microsoft.com/office/powerpoint/2010/main" val="148867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798763" algn="l"/>
              </a:tabLst>
            </a:pPr>
            <a:r>
              <a:rPr lang="en-US" altLang="en-US" b="1" dirty="0">
                <a:solidFill>
                  <a:srgbClr val="3366FF"/>
                </a:solidFill>
                <a:latin typeface="Arial" charset="0"/>
              </a:rPr>
              <a:t>Sample Exercise 13.10</a:t>
            </a:r>
            <a:r>
              <a:rPr lang="en-US" altLang="en-US" b="1" dirty="0">
                <a:solidFill>
                  <a:srgbClr val="4C4BE5"/>
                </a:solidFill>
                <a:latin typeface="Arial" charset="0"/>
              </a:rPr>
              <a:t> </a:t>
            </a:r>
            <a:r>
              <a:rPr lang="en-US" altLang="en-US" b="1" dirty="0">
                <a:latin typeface="Arial" charset="0"/>
              </a:rPr>
              <a:t>Molar Mass from Freezing-Point Depression 	or Boiling-Point Elevation</a:t>
            </a:r>
          </a:p>
        </p:txBody>
      </p:sp>
      <p:sp>
        <p:nvSpPr>
          <p:cNvPr id="7171" name="Line 19"/>
          <p:cNvSpPr>
            <a:spLocks noChangeShapeType="1"/>
          </p:cNvSpPr>
          <p:nvPr/>
        </p:nvSpPr>
        <p:spPr bwMode="auto">
          <a:xfrm>
            <a:off x="396875" y="1481596"/>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5070743"/>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10"/>
          <p:cNvSpPr>
            <a:spLocks noChangeShapeType="1"/>
          </p:cNvSpPr>
          <p:nvPr/>
        </p:nvSpPr>
        <p:spPr bwMode="auto">
          <a:xfrm>
            <a:off x="295275" y="5375543"/>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8" y="1489987"/>
            <a:ext cx="8009664" cy="153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sz="1400" b="1" dirty="0">
                <a:latin typeface="Times New Roman" pitchFamily="18" charset="0"/>
              </a:rPr>
              <a:t>Solve</a:t>
            </a:r>
          </a:p>
          <a:p>
            <a:pPr marL="283464" indent="-283464" eaLnBrk="0" hangingPunct="0">
              <a:defRPr/>
            </a:pPr>
            <a:r>
              <a:rPr lang="en-US" sz="1400" dirty="0">
                <a:latin typeface="Times New Roman" pitchFamily="18" charset="0"/>
              </a:rPr>
              <a:t>From Equation 13.12, we have:</a:t>
            </a:r>
          </a:p>
          <a:p>
            <a:pPr marL="283464" indent="-283464" eaLnBrk="0" hangingPunct="0">
              <a:defRPr/>
            </a:pPr>
            <a:endParaRPr lang="en-US" sz="1400" dirty="0">
              <a:latin typeface="Times New Roman" pitchFamily="18" charset="0"/>
            </a:endParaRPr>
          </a:p>
          <a:p>
            <a:pPr marL="283464" indent="-283464" eaLnBrk="0" hangingPunct="0">
              <a:defRPr/>
            </a:pPr>
            <a:endParaRPr lang="en-US" sz="1400" dirty="0">
              <a:latin typeface="Times New Roman" pitchFamily="18" charset="0"/>
            </a:endParaRPr>
          </a:p>
          <a:p>
            <a:pPr marL="283464" indent="-283464" eaLnBrk="0" hangingPunct="0">
              <a:defRPr/>
            </a:pPr>
            <a:endParaRPr lang="en-US" sz="1400" dirty="0">
              <a:latin typeface="Times New Roman" pitchFamily="18" charset="0"/>
            </a:endParaRPr>
          </a:p>
          <a:p>
            <a:pPr marL="0" indent="0" eaLnBrk="0" hangingPunct="0">
              <a:defRPr/>
            </a:pPr>
            <a:endParaRPr lang="en-US" sz="1400" dirty="0">
              <a:latin typeface="+mn-lt"/>
            </a:endParaRPr>
          </a:p>
          <a:p>
            <a:pPr marL="0" indent="0" eaLnBrk="0" hangingPunct="0">
              <a:defRPr/>
            </a:pPr>
            <a:r>
              <a:rPr lang="en-US" sz="1400" dirty="0">
                <a:latin typeface="+mn-lt"/>
              </a:rPr>
              <a:t>Thus, the solution contains 0.0711 </a:t>
            </a:r>
            <a:r>
              <a:rPr lang="en-US" sz="1400" dirty="0" err="1">
                <a:latin typeface="+mn-lt"/>
              </a:rPr>
              <a:t>mol</a:t>
            </a:r>
            <a:r>
              <a:rPr lang="en-US" sz="1400" dirty="0">
                <a:latin typeface="+mn-lt"/>
              </a:rPr>
              <a:t> of solute per kilogram of solvent. The solution was prepared using 40.0 g = 0.0400 kg of solvent (CCl</a:t>
            </a:r>
            <a:r>
              <a:rPr lang="en-US" sz="1400" baseline="-25000" dirty="0">
                <a:latin typeface="+mn-lt"/>
              </a:rPr>
              <a:t>4</a:t>
            </a:r>
            <a:r>
              <a:rPr lang="en-US" sz="1400" dirty="0">
                <a:latin typeface="+mn-lt"/>
              </a:rPr>
              <a:t>). The number of moles of solute in the solution is therefore:</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r>
              <a:rPr lang="en-US" sz="1400" dirty="0">
                <a:latin typeface="+mn-lt"/>
              </a:rPr>
              <a:t>The molar mass of the solute is the number of grams per mole of the substance:</a:t>
            </a:r>
          </a:p>
        </p:txBody>
      </p:sp>
      <p:sp>
        <p:nvSpPr>
          <p:cNvPr id="13" name="Text Box 84"/>
          <p:cNvSpPr txBox="1">
            <a:spLocks noChangeArrowheads="1"/>
          </p:cNvSpPr>
          <p:nvPr/>
        </p:nvSpPr>
        <p:spPr bwMode="auto">
          <a:xfrm>
            <a:off x="320675" y="1052035"/>
            <a:ext cx="8458200" cy="28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689" y="2100829"/>
            <a:ext cx="3613533" cy="4321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592" y="3511409"/>
            <a:ext cx="5045725" cy="43161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2686" y="4746548"/>
            <a:ext cx="3613533" cy="409466"/>
          </a:xfrm>
          <a:prstGeom prst="rect">
            <a:avLst/>
          </a:prstGeom>
        </p:spPr>
      </p:pic>
    </p:spTree>
    <p:extLst>
      <p:ext uri="{BB962C8B-B14F-4D97-AF65-F5344CB8AC3E}">
        <p14:creationId xmlns:p14="http://schemas.microsoft.com/office/powerpoint/2010/main" val="342099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8"/>
          <p:cNvSpPr>
            <a:spLocks noChangeArrowheads="1"/>
          </p:cNvSpPr>
          <p:nvPr/>
        </p:nvSpPr>
        <p:spPr bwMode="auto">
          <a:xfrm>
            <a:off x="317500" y="5476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514600" indent="-2514600" eaLnBrk="0" hangingPunct="0">
              <a:spcBef>
                <a:spcPct val="50000"/>
              </a:spcBef>
              <a:tabLst>
                <a:tab pos="2798763" algn="l"/>
              </a:tabLst>
            </a:pPr>
            <a:r>
              <a:rPr lang="en-US" altLang="en-US" b="1" dirty="0">
                <a:solidFill>
                  <a:srgbClr val="3366FF"/>
                </a:solidFill>
                <a:latin typeface="Arial" charset="0"/>
              </a:rPr>
              <a:t>Sample Exercise 13.10</a:t>
            </a:r>
            <a:r>
              <a:rPr lang="en-US" altLang="en-US" b="1" dirty="0">
                <a:solidFill>
                  <a:srgbClr val="4C4BE5"/>
                </a:solidFill>
                <a:latin typeface="Arial" charset="0"/>
              </a:rPr>
              <a:t> </a:t>
            </a:r>
            <a:r>
              <a:rPr lang="en-US" altLang="en-US" b="1" dirty="0">
                <a:latin typeface="Arial" charset="0"/>
              </a:rPr>
              <a:t>Molar Mass from Freezing-Point Depression 	or Boiling-Point Elevation</a:t>
            </a:r>
          </a:p>
        </p:txBody>
      </p:sp>
      <p:sp>
        <p:nvSpPr>
          <p:cNvPr id="7171" name="Line 19"/>
          <p:cNvSpPr>
            <a:spLocks noChangeShapeType="1"/>
          </p:cNvSpPr>
          <p:nvPr/>
        </p:nvSpPr>
        <p:spPr bwMode="auto">
          <a:xfrm>
            <a:off x="396875" y="1481596"/>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 name="Line 7"/>
          <p:cNvSpPr>
            <a:spLocks noChangeShapeType="1"/>
          </p:cNvSpPr>
          <p:nvPr/>
        </p:nvSpPr>
        <p:spPr bwMode="auto">
          <a:xfrm flipH="1">
            <a:off x="304800" y="304800"/>
            <a:ext cx="0" cy="4156343"/>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10"/>
          <p:cNvSpPr>
            <a:spLocks noChangeShapeType="1"/>
          </p:cNvSpPr>
          <p:nvPr/>
        </p:nvSpPr>
        <p:spPr bwMode="auto">
          <a:xfrm>
            <a:off x="295275" y="4461143"/>
            <a:ext cx="457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9" y="1489986"/>
            <a:ext cx="8218984" cy="170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latin typeface="Arial" pitchFamily="34" charset="0"/>
                <a:cs typeface="Arial" pitchFamily="34" charset="0"/>
              </a:rPr>
              <a:t>Practice Exercise 1</a:t>
            </a:r>
          </a:p>
          <a:p>
            <a:pPr marL="283464" indent="-283464" eaLnBrk="0" hangingPunct="0">
              <a:defRPr/>
            </a:pPr>
            <a:endParaRPr lang="en-US" sz="1000" dirty="0">
              <a:latin typeface="Times New Roman" pitchFamily="18" charset="0"/>
            </a:endParaRPr>
          </a:p>
          <a:p>
            <a:pPr marL="0" indent="0" eaLnBrk="0" hangingPunct="0">
              <a:defRPr/>
            </a:pPr>
            <a:r>
              <a:rPr lang="en-US" sz="1400" dirty="0">
                <a:latin typeface="Times New Roman" pitchFamily="18" charset="0"/>
              </a:rPr>
              <a:t>A mysterious white powder could be powdered sugar (C</a:t>
            </a:r>
            <a:r>
              <a:rPr lang="en-US" sz="1400" baseline="-25000" dirty="0">
                <a:latin typeface="Times New Roman" pitchFamily="18" charset="0"/>
              </a:rPr>
              <a:t>12</a:t>
            </a:r>
            <a:r>
              <a:rPr lang="en-US" sz="1400" dirty="0">
                <a:latin typeface="Times New Roman" pitchFamily="18" charset="0"/>
              </a:rPr>
              <a:t>H</a:t>
            </a:r>
            <a:r>
              <a:rPr lang="en-US" sz="1400" baseline="-25000" dirty="0">
                <a:latin typeface="Times New Roman" pitchFamily="18" charset="0"/>
              </a:rPr>
              <a:t>22</a:t>
            </a:r>
            <a:r>
              <a:rPr lang="en-US" sz="1400" dirty="0">
                <a:latin typeface="Times New Roman" pitchFamily="18" charset="0"/>
              </a:rPr>
              <a:t>O</a:t>
            </a:r>
            <a:r>
              <a:rPr lang="en-US" sz="1400" baseline="-25000" dirty="0">
                <a:latin typeface="Times New Roman" pitchFamily="18" charset="0"/>
              </a:rPr>
              <a:t>11</a:t>
            </a:r>
            <a:r>
              <a:rPr lang="en-US" sz="1400" dirty="0">
                <a:latin typeface="Times New Roman" pitchFamily="18" charset="0"/>
              </a:rPr>
              <a:t>), cocaine (C</a:t>
            </a:r>
            <a:r>
              <a:rPr lang="en-US" sz="1400" baseline="-25000" dirty="0">
                <a:latin typeface="Times New Roman" pitchFamily="18" charset="0"/>
              </a:rPr>
              <a:t>17</a:t>
            </a:r>
            <a:r>
              <a:rPr lang="en-US" sz="1400" dirty="0">
                <a:latin typeface="Times New Roman" pitchFamily="18" charset="0"/>
              </a:rPr>
              <a:t>H</a:t>
            </a:r>
            <a:r>
              <a:rPr lang="en-US" sz="1400" baseline="-25000" dirty="0">
                <a:latin typeface="Times New Roman" pitchFamily="18" charset="0"/>
              </a:rPr>
              <a:t>21</a:t>
            </a:r>
            <a:r>
              <a:rPr lang="en-US" sz="1400" dirty="0">
                <a:latin typeface="Times New Roman" pitchFamily="18" charset="0"/>
              </a:rPr>
              <a:t>NO</a:t>
            </a:r>
            <a:r>
              <a:rPr lang="en-US" sz="1400" baseline="-25000" dirty="0">
                <a:latin typeface="Times New Roman" pitchFamily="18" charset="0"/>
              </a:rPr>
              <a:t>4</a:t>
            </a:r>
            <a:r>
              <a:rPr lang="en-US" sz="1400" dirty="0">
                <a:latin typeface="Times New Roman" pitchFamily="18" charset="0"/>
              </a:rPr>
              <a:t>), codeine (C</a:t>
            </a:r>
            <a:r>
              <a:rPr lang="en-US" sz="1400" baseline="-25000" dirty="0">
                <a:latin typeface="Times New Roman" pitchFamily="18" charset="0"/>
              </a:rPr>
              <a:t>18</a:t>
            </a:r>
            <a:r>
              <a:rPr lang="en-US" sz="1400" dirty="0">
                <a:latin typeface="Times New Roman" pitchFamily="18" charset="0"/>
              </a:rPr>
              <a:t>H</a:t>
            </a:r>
            <a:r>
              <a:rPr lang="en-US" sz="1400" baseline="-25000" dirty="0">
                <a:latin typeface="Times New Roman" pitchFamily="18" charset="0"/>
              </a:rPr>
              <a:t>21</a:t>
            </a:r>
            <a:r>
              <a:rPr lang="en-US" sz="1400" dirty="0">
                <a:latin typeface="Times New Roman" pitchFamily="18" charset="0"/>
              </a:rPr>
              <a:t>NO</a:t>
            </a:r>
            <a:r>
              <a:rPr lang="en-US" sz="1400" baseline="-25000" dirty="0">
                <a:latin typeface="Times New Roman" pitchFamily="18" charset="0"/>
              </a:rPr>
              <a:t>3</a:t>
            </a:r>
            <a:r>
              <a:rPr lang="en-US" sz="1400" dirty="0">
                <a:latin typeface="Times New Roman" pitchFamily="18" charset="0"/>
              </a:rPr>
              <a:t>), </a:t>
            </a:r>
            <a:r>
              <a:rPr lang="en-US" sz="1400" dirty="0" err="1">
                <a:latin typeface="Times New Roman" pitchFamily="18" charset="0"/>
              </a:rPr>
              <a:t>norfenefrine</a:t>
            </a:r>
            <a:r>
              <a:rPr lang="en-US" sz="1400" dirty="0">
                <a:latin typeface="Times New Roman" pitchFamily="18" charset="0"/>
              </a:rPr>
              <a:t> (C</a:t>
            </a:r>
            <a:r>
              <a:rPr lang="en-US" sz="1400" baseline="-25000" dirty="0">
                <a:latin typeface="Times New Roman" pitchFamily="18" charset="0"/>
              </a:rPr>
              <a:t>8</a:t>
            </a:r>
            <a:r>
              <a:rPr lang="en-US" sz="1400" dirty="0">
                <a:latin typeface="Times New Roman" pitchFamily="18" charset="0"/>
              </a:rPr>
              <a:t>H</a:t>
            </a:r>
            <a:r>
              <a:rPr lang="en-US" sz="1400" baseline="-25000" dirty="0">
                <a:latin typeface="Times New Roman" pitchFamily="18" charset="0"/>
              </a:rPr>
              <a:t>11</a:t>
            </a:r>
            <a:r>
              <a:rPr lang="en-US" sz="1400" dirty="0">
                <a:latin typeface="Times New Roman" pitchFamily="18" charset="0"/>
              </a:rPr>
              <a:t>NO</a:t>
            </a:r>
            <a:r>
              <a:rPr lang="en-US" sz="1400" baseline="-25000" dirty="0">
                <a:latin typeface="Times New Roman" pitchFamily="18" charset="0"/>
              </a:rPr>
              <a:t>2</a:t>
            </a:r>
            <a:r>
              <a:rPr lang="en-US" sz="1400" dirty="0">
                <a:latin typeface="Times New Roman" pitchFamily="18" charset="0"/>
              </a:rPr>
              <a:t>), or fructose (C</a:t>
            </a:r>
            <a:r>
              <a:rPr lang="en-US" sz="1400" baseline="-25000" dirty="0">
                <a:latin typeface="Times New Roman" pitchFamily="18" charset="0"/>
              </a:rPr>
              <a:t>6</a:t>
            </a:r>
            <a:r>
              <a:rPr lang="en-US" sz="1400" dirty="0">
                <a:latin typeface="Times New Roman" pitchFamily="18" charset="0"/>
              </a:rPr>
              <a:t>H</a:t>
            </a:r>
            <a:r>
              <a:rPr lang="en-US" sz="1400" baseline="-25000" dirty="0">
                <a:latin typeface="Times New Roman" pitchFamily="18" charset="0"/>
              </a:rPr>
              <a:t>12</a:t>
            </a:r>
            <a:r>
              <a:rPr lang="en-US" sz="1400" dirty="0">
                <a:latin typeface="Times New Roman" pitchFamily="18" charset="0"/>
              </a:rPr>
              <a:t>O</a:t>
            </a:r>
            <a:r>
              <a:rPr lang="en-US" sz="1400" baseline="-25000" dirty="0">
                <a:latin typeface="Times New Roman" pitchFamily="18" charset="0"/>
              </a:rPr>
              <a:t>6</a:t>
            </a:r>
            <a:r>
              <a:rPr lang="en-US" sz="1400" dirty="0">
                <a:latin typeface="Times New Roman" pitchFamily="18" charset="0"/>
              </a:rPr>
              <a:t>). When 80 mg of the powder is dissolved in 1.50 mL of ethanol (</a:t>
            </a:r>
            <a:r>
              <a:rPr lang="en-US" sz="1400" i="1" dirty="0">
                <a:latin typeface="Times New Roman" pitchFamily="18" charset="0"/>
              </a:rPr>
              <a:t>d</a:t>
            </a:r>
            <a:r>
              <a:rPr lang="en-US" sz="1400" dirty="0">
                <a:latin typeface="Times New Roman" pitchFamily="18" charset="0"/>
              </a:rPr>
              <a:t> = 0.789 g/cm</a:t>
            </a:r>
            <a:r>
              <a:rPr lang="en-US" sz="1400" baseline="30000" dirty="0">
                <a:latin typeface="Times New Roman" pitchFamily="18" charset="0"/>
              </a:rPr>
              <a:t>3</a:t>
            </a:r>
            <a:r>
              <a:rPr lang="en-US" sz="1400" dirty="0">
                <a:latin typeface="Times New Roman" pitchFamily="18" charset="0"/>
              </a:rPr>
              <a:t>, normal freezing point –114.6 </a:t>
            </a:r>
            <a:r>
              <a:rPr lang="en-US" sz="1400" dirty="0">
                <a:latin typeface="Arial"/>
                <a:ea typeface="Calibri"/>
              </a:rPr>
              <a:t>°</a:t>
            </a:r>
            <a:r>
              <a:rPr lang="en-US" sz="1400" dirty="0">
                <a:latin typeface="Times New Roman" pitchFamily="18" charset="0"/>
              </a:rPr>
              <a:t>C, </a:t>
            </a:r>
            <a:r>
              <a:rPr lang="en-US" sz="1400" i="1" dirty="0" err="1">
                <a:latin typeface="Times New Roman" pitchFamily="18" charset="0"/>
              </a:rPr>
              <a:t>K</a:t>
            </a:r>
            <a:r>
              <a:rPr lang="en-US" sz="1400" baseline="-25000" dirty="0" err="1">
                <a:latin typeface="Times New Roman" pitchFamily="18" charset="0"/>
              </a:rPr>
              <a:t>f</a:t>
            </a:r>
            <a:r>
              <a:rPr lang="en-US" sz="1400" baseline="-25000" dirty="0">
                <a:latin typeface="Times New Roman" pitchFamily="18" charset="0"/>
              </a:rPr>
              <a:t> </a:t>
            </a:r>
            <a:r>
              <a:rPr lang="en-US" sz="1400" dirty="0">
                <a:latin typeface="Times New Roman" pitchFamily="18" charset="0"/>
              </a:rPr>
              <a:t>= 1.99 </a:t>
            </a:r>
            <a:r>
              <a:rPr lang="en-US" sz="1400" dirty="0">
                <a:latin typeface="Arial"/>
                <a:ea typeface="Calibri"/>
              </a:rPr>
              <a:t>°</a:t>
            </a:r>
            <a:r>
              <a:rPr lang="en-US" sz="1400" dirty="0">
                <a:latin typeface="Times New Roman" pitchFamily="18" charset="0"/>
              </a:rPr>
              <a:t>C/</a:t>
            </a:r>
            <a:r>
              <a:rPr lang="en-US" sz="1400" i="1" dirty="0">
                <a:latin typeface="Times New Roman" pitchFamily="18" charset="0"/>
              </a:rPr>
              <a:t>m</a:t>
            </a:r>
            <a:r>
              <a:rPr lang="en-US" sz="1400" dirty="0">
                <a:latin typeface="Times New Roman" pitchFamily="18" charset="0"/>
              </a:rPr>
              <a:t>), the freezing point is lowered to –115.5 </a:t>
            </a:r>
            <a:r>
              <a:rPr lang="en-US" sz="1400" dirty="0">
                <a:latin typeface="Arial"/>
                <a:ea typeface="Calibri"/>
              </a:rPr>
              <a:t>°</a:t>
            </a:r>
            <a:r>
              <a:rPr lang="en-US" sz="1400" dirty="0">
                <a:latin typeface="Times New Roman" pitchFamily="18" charset="0"/>
              </a:rPr>
              <a:t>C. What is the identity of the white powder? </a:t>
            </a:r>
          </a:p>
          <a:p>
            <a:pPr marL="0" indent="0" eaLnBrk="0" hangingPunct="0">
              <a:defRPr/>
            </a:pPr>
            <a:r>
              <a:rPr lang="en-US" sz="1400" b="1" dirty="0">
                <a:latin typeface="Times New Roman" pitchFamily="18" charset="0"/>
              </a:rPr>
              <a:t>(a) </a:t>
            </a:r>
            <a:r>
              <a:rPr lang="en-US" sz="1400" dirty="0">
                <a:latin typeface="Times New Roman" pitchFamily="18" charset="0"/>
              </a:rPr>
              <a:t>powdered sugar </a:t>
            </a:r>
            <a:r>
              <a:rPr lang="en-US" sz="1400" b="1" dirty="0">
                <a:latin typeface="Times New Roman" pitchFamily="18" charset="0"/>
              </a:rPr>
              <a:t>(b) </a:t>
            </a:r>
            <a:r>
              <a:rPr lang="en-US" sz="1400" dirty="0">
                <a:latin typeface="Times New Roman" pitchFamily="18" charset="0"/>
              </a:rPr>
              <a:t>cocaine </a:t>
            </a:r>
            <a:r>
              <a:rPr lang="en-US" sz="1400" b="1" dirty="0">
                <a:latin typeface="Times New Roman" pitchFamily="18" charset="0"/>
              </a:rPr>
              <a:t>(c) </a:t>
            </a:r>
            <a:r>
              <a:rPr lang="en-US" sz="1400" dirty="0">
                <a:latin typeface="Times New Roman" pitchFamily="18" charset="0"/>
              </a:rPr>
              <a:t>codeine </a:t>
            </a:r>
            <a:r>
              <a:rPr lang="en-US" sz="1400" b="1" dirty="0">
                <a:latin typeface="Times New Roman" pitchFamily="18" charset="0"/>
              </a:rPr>
              <a:t>(d) </a:t>
            </a:r>
            <a:r>
              <a:rPr lang="en-US" sz="1400" dirty="0" err="1">
                <a:latin typeface="Times New Roman" pitchFamily="18" charset="0"/>
              </a:rPr>
              <a:t>norfenefrine</a:t>
            </a:r>
            <a:r>
              <a:rPr lang="en-US" sz="1400" dirty="0">
                <a:latin typeface="Times New Roman" pitchFamily="18" charset="0"/>
              </a:rPr>
              <a:t> </a:t>
            </a:r>
            <a:r>
              <a:rPr lang="en-US" sz="1400" b="1" dirty="0">
                <a:latin typeface="Times New Roman" pitchFamily="18" charset="0"/>
              </a:rPr>
              <a:t>(e) </a:t>
            </a:r>
            <a:r>
              <a:rPr lang="en-US" sz="1400" dirty="0">
                <a:latin typeface="Times New Roman" pitchFamily="18" charset="0"/>
              </a:rPr>
              <a:t>fructose</a:t>
            </a:r>
          </a:p>
          <a:p>
            <a:pPr marL="283464" indent="-283464" eaLnBrk="0" hangingPunct="0">
              <a:defRPr/>
            </a:pPr>
            <a:endParaRPr lang="en-US" sz="1400" dirty="0">
              <a:latin typeface="Times New Roman" pitchFamily="18" charset="0"/>
            </a:endParaRPr>
          </a:p>
          <a:p>
            <a:pPr eaLnBrk="0" hangingPunct="0">
              <a:defRPr/>
            </a:pPr>
            <a:r>
              <a:rPr lang="en-US" sz="1600" b="1" dirty="0">
                <a:solidFill>
                  <a:srgbClr val="3366FF"/>
                </a:solidFill>
                <a:latin typeface="Arial" pitchFamily="34" charset="0"/>
                <a:cs typeface="Arial" pitchFamily="34" charset="0"/>
              </a:rPr>
              <a:t>Practice Exercise 2</a:t>
            </a:r>
          </a:p>
          <a:p>
            <a:pPr marL="283464" indent="-283464" eaLnBrk="0" hangingPunct="0">
              <a:defRPr/>
            </a:pPr>
            <a:endParaRPr lang="en-US" sz="1000" dirty="0">
              <a:latin typeface="Times New Roman" pitchFamily="18" charset="0"/>
            </a:endParaRPr>
          </a:p>
          <a:p>
            <a:pPr marL="0" indent="0" eaLnBrk="0" hangingPunct="0">
              <a:defRPr/>
            </a:pPr>
            <a:r>
              <a:rPr lang="en-US" sz="1400" dirty="0">
                <a:latin typeface="Times New Roman" pitchFamily="18" charset="0"/>
              </a:rPr>
              <a:t>Camphor (C</a:t>
            </a:r>
            <a:r>
              <a:rPr lang="en-US" sz="1400" baseline="-25000" dirty="0">
                <a:latin typeface="Times New Roman" pitchFamily="18" charset="0"/>
              </a:rPr>
              <a:t>10</a:t>
            </a:r>
            <a:r>
              <a:rPr lang="en-US" sz="1400" dirty="0">
                <a:latin typeface="Times New Roman" pitchFamily="18" charset="0"/>
              </a:rPr>
              <a:t>H</a:t>
            </a:r>
            <a:r>
              <a:rPr lang="en-US" sz="1400" baseline="-25000" dirty="0">
                <a:latin typeface="Times New Roman" pitchFamily="18" charset="0"/>
              </a:rPr>
              <a:t>16</a:t>
            </a:r>
            <a:r>
              <a:rPr lang="en-US" sz="1400" dirty="0">
                <a:latin typeface="Times New Roman" pitchFamily="18" charset="0"/>
              </a:rPr>
              <a:t>O) melts at 179.8 </a:t>
            </a:r>
            <a:r>
              <a:rPr lang="en-US" sz="1400" dirty="0">
                <a:latin typeface="Arial"/>
                <a:ea typeface="Calibri"/>
              </a:rPr>
              <a:t>°</a:t>
            </a:r>
            <a:r>
              <a:rPr lang="en-US" sz="1400" dirty="0">
                <a:latin typeface="Times New Roman" pitchFamily="18" charset="0"/>
              </a:rPr>
              <a:t>C, and it has a particularly large freezing-point-depression constant, </a:t>
            </a:r>
            <a:br>
              <a:rPr lang="en-US" sz="1400" dirty="0">
                <a:latin typeface="Times New Roman" pitchFamily="18" charset="0"/>
              </a:rPr>
            </a:br>
            <a:r>
              <a:rPr lang="en-US" sz="1400" i="1" dirty="0" err="1">
                <a:latin typeface="Times New Roman" pitchFamily="18" charset="0"/>
              </a:rPr>
              <a:t>K</a:t>
            </a:r>
            <a:r>
              <a:rPr lang="en-US" sz="1400" baseline="-25000" dirty="0" err="1">
                <a:latin typeface="Times New Roman" pitchFamily="18" charset="0"/>
              </a:rPr>
              <a:t>f</a:t>
            </a:r>
            <a:r>
              <a:rPr lang="en-US" sz="1400" dirty="0">
                <a:latin typeface="Times New Roman" pitchFamily="18" charset="0"/>
              </a:rPr>
              <a:t> = 40.0 </a:t>
            </a:r>
            <a:r>
              <a:rPr lang="en-US" sz="1400" dirty="0">
                <a:latin typeface="Arial"/>
                <a:ea typeface="Calibri"/>
              </a:rPr>
              <a:t>°</a:t>
            </a:r>
            <a:r>
              <a:rPr lang="en-US" sz="1400" dirty="0">
                <a:latin typeface="Times New Roman" pitchFamily="18" charset="0"/>
              </a:rPr>
              <a:t>C/</a:t>
            </a:r>
            <a:r>
              <a:rPr lang="en-US" sz="1400" i="1" dirty="0">
                <a:latin typeface="Times New Roman" pitchFamily="18" charset="0"/>
              </a:rPr>
              <a:t>m</a:t>
            </a:r>
            <a:r>
              <a:rPr lang="en-US" sz="1400" dirty="0">
                <a:latin typeface="Times New Roman" pitchFamily="18" charset="0"/>
              </a:rPr>
              <a:t>. When 0.186 g of an organic substance of unknown molar mass is dissolved in 22.01 g of liquid camphor, the freezing point of the mixture is found to be 176.7 </a:t>
            </a:r>
            <a:r>
              <a:rPr lang="en-US" sz="1400" dirty="0">
                <a:latin typeface="Arial"/>
                <a:ea typeface="Calibri"/>
              </a:rPr>
              <a:t>°</a:t>
            </a:r>
            <a:r>
              <a:rPr lang="en-US" sz="1400" dirty="0">
                <a:latin typeface="Times New Roman" pitchFamily="18" charset="0"/>
              </a:rPr>
              <a:t>C. What is the molar mass of the solute?</a:t>
            </a:r>
            <a:endParaRPr lang="en-US" sz="1400" dirty="0">
              <a:latin typeface="+mn-lt"/>
            </a:endParaRPr>
          </a:p>
        </p:txBody>
      </p:sp>
      <p:sp>
        <p:nvSpPr>
          <p:cNvPr id="13" name="Text Box 84"/>
          <p:cNvSpPr txBox="1">
            <a:spLocks noChangeArrowheads="1"/>
          </p:cNvSpPr>
          <p:nvPr/>
        </p:nvSpPr>
        <p:spPr bwMode="auto">
          <a:xfrm>
            <a:off x="320675" y="1052035"/>
            <a:ext cx="8458200" cy="28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Tree>
    <p:extLst>
      <p:ext uri="{BB962C8B-B14F-4D97-AF65-F5344CB8AC3E}">
        <p14:creationId xmlns:p14="http://schemas.microsoft.com/office/powerpoint/2010/main" val="208737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80239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6" y="1813277"/>
            <a:ext cx="8746206" cy="290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sz="1400" b="1" dirty="0">
                <a:latin typeface="+mn-lt"/>
              </a:rPr>
              <a:t>Analyze</a:t>
            </a:r>
            <a:r>
              <a:rPr lang="en-US" sz="1400" dirty="0">
                <a:latin typeface="+mn-lt"/>
              </a:rPr>
              <a:t> Our goal is to calculate the molar mass of a high-molecular-mass protein, based on the osmotic pressure and a knowledge of the mass of protein and solution volume. Since the protein will be considered as a nonelectrolyte, </a:t>
            </a:r>
            <a:r>
              <a:rPr lang="en-US" sz="1400" i="1" dirty="0">
                <a:latin typeface="+mn-lt"/>
              </a:rPr>
              <a:t>i</a:t>
            </a:r>
            <a:r>
              <a:rPr lang="en-US" sz="1400" dirty="0">
                <a:latin typeface="+mn-lt"/>
              </a:rPr>
              <a:t> = 1.</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The temperature (</a:t>
            </a:r>
            <a:r>
              <a:rPr lang="en-US" sz="1400" i="1" dirty="0">
                <a:latin typeface="+mn-lt"/>
              </a:rPr>
              <a:t>T</a:t>
            </a:r>
            <a:r>
              <a:rPr lang="en-US" sz="1400" dirty="0">
                <a:latin typeface="+mn-lt"/>
              </a:rPr>
              <a:t> = 25 </a:t>
            </a:r>
            <a:r>
              <a:rPr lang="en-US" sz="1400" dirty="0">
                <a:latin typeface="+mn-lt"/>
                <a:ea typeface="Calibri"/>
              </a:rPr>
              <a:t>°</a:t>
            </a:r>
            <a:r>
              <a:rPr lang="en-US" sz="1400" dirty="0">
                <a:latin typeface="+mn-lt"/>
              </a:rPr>
              <a:t>C) and osmotic pressure (</a:t>
            </a:r>
            <a:r>
              <a:rPr lang="en-US" sz="1400" dirty="0" err="1">
                <a:latin typeface="+mn-lt"/>
                <a:sym typeface="Symbol"/>
              </a:rPr>
              <a:t>Π</a:t>
            </a:r>
            <a:r>
              <a:rPr lang="en-US" sz="1400" dirty="0">
                <a:latin typeface="+mn-lt"/>
              </a:rPr>
              <a:t> = 1.54 </a:t>
            </a:r>
            <a:r>
              <a:rPr lang="en-US" sz="1400" dirty="0" err="1">
                <a:latin typeface="+mn-lt"/>
              </a:rPr>
              <a:t>torr</a:t>
            </a:r>
            <a:r>
              <a:rPr lang="en-US" sz="1400" dirty="0">
                <a:latin typeface="+mn-lt"/>
              </a:rPr>
              <a:t>) are given, and we know the value of </a:t>
            </a:r>
            <a:r>
              <a:rPr lang="en-US" sz="1400" i="1" dirty="0">
                <a:latin typeface="+mn-lt"/>
              </a:rPr>
              <a:t>R</a:t>
            </a:r>
            <a:r>
              <a:rPr lang="en-US" sz="1400" dirty="0">
                <a:latin typeface="+mn-lt"/>
              </a:rPr>
              <a:t> so we can use Equation 13.14 to calculate the molarity of the solution, </a:t>
            </a:r>
            <a:r>
              <a:rPr lang="en-US" sz="1400" i="1" dirty="0">
                <a:latin typeface="+mn-lt"/>
              </a:rPr>
              <a:t>M</a:t>
            </a:r>
            <a:r>
              <a:rPr lang="en-US" sz="1400" dirty="0">
                <a:latin typeface="+mn-lt"/>
              </a:rPr>
              <a:t>. In doing so, we must convert temperature from </a:t>
            </a:r>
            <a:r>
              <a:rPr lang="en-US" sz="1400" dirty="0">
                <a:latin typeface="+mn-lt"/>
                <a:ea typeface="Calibri"/>
              </a:rPr>
              <a:t>°</a:t>
            </a:r>
            <a:r>
              <a:rPr lang="en-US" sz="1400" dirty="0">
                <a:latin typeface="+mn-lt"/>
              </a:rPr>
              <a:t>C to K and the osmotic pressure from </a:t>
            </a:r>
            <a:r>
              <a:rPr lang="en-US" sz="1400" dirty="0" err="1">
                <a:latin typeface="+mn-lt"/>
              </a:rPr>
              <a:t>torr</a:t>
            </a:r>
            <a:r>
              <a:rPr lang="en-US" sz="1400" dirty="0">
                <a:latin typeface="+mn-lt"/>
              </a:rPr>
              <a:t> to atm. We then use the molarity and the volume of the solution (5.00 mL) to determine the number of moles of solute. Finally, we obtain the molar mass by dividing the mass of the solute </a:t>
            </a:r>
            <a:br>
              <a:rPr lang="en-US" sz="1400" dirty="0">
                <a:latin typeface="+mn-lt"/>
              </a:rPr>
            </a:br>
            <a:r>
              <a:rPr lang="en-US" sz="1400" dirty="0">
                <a:latin typeface="+mn-lt"/>
              </a:rPr>
              <a:t>(3.50 mg) by the number of moles of solute.</a:t>
            </a:r>
          </a:p>
          <a:p>
            <a:pPr marL="0" indent="0" eaLnBrk="0" hangingPunct="0">
              <a:defRPr/>
            </a:pPr>
            <a:endParaRPr lang="en-US" sz="1400" dirty="0">
              <a:latin typeface="+mn-lt"/>
            </a:endParaRPr>
          </a:p>
          <a:p>
            <a:pPr marL="0" indent="0" eaLnBrk="0" hangingPunct="0">
              <a:defRPr/>
            </a:pPr>
            <a:r>
              <a:rPr lang="en-US" sz="1400" b="1" dirty="0">
                <a:latin typeface="+mn-lt"/>
              </a:rPr>
              <a:t>Solve</a:t>
            </a:r>
          </a:p>
          <a:p>
            <a:pPr marL="0" indent="0" eaLnBrk="0" hangingPunct="0">
              <a:defRPr/>
            </a:pPr>
            <a:r>
              <a:rPr lang="en-US" sz="1400" dirty="0">
                <a:latin typeface="+mn-lt"/>
              </a:rPr>
              <a:t>Solving Equation 13.14 for molarity gives:</a:t>
            </a:r>
          </a:p>
          <a:p>
            <a:pPr marL="0" indent="0" eaLnBrk="0" hangingPunct="0">
              <a:defRPr/>
            </a:pPr>
            <a:endParaRPr lang="en-US" sz="1400" dirty="0">
              <a:latin typeface="+mn-lt"/>
            </a:endParaRPr>
          </a:p>
        </p:txBody>
      </p:sp>
      <p:sp>
        <p:nvSpPr>
          <p:cNvPr id="2053" name="Line 81"/>
          <p:cNvSpPr>
            <a:spLocks noChangeShapeType="1"/>
          </p:cNvSpPr>
          <p:nvPr/>
        </p:nvSpPr>
        <p:spPr bwMode="auto">
          <a:xfrm>
            <a:off x="304800" y="304801"/>
            <a:ext cx="12859" cy="515482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0"/>
            <a:ext cx="8366126" cy="48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The osmotic pressure of an aqueous solution of a certain protein was measured to determine the protein’s molar mass. The solution contained 3.50 mg of protein dissolved in sufficient water to form 5.00 mL of solution. The osmotic pressure of the solution at 25 </a:t>
            </a:r>
            <a:r>
              <a:rPr lang="en-US" sz="1400" dirty="0">
                <a:latin typeface="Arial"/>
                <a:ea typeface="Calibri"/>
              </a:rPr>
              <a:t>°</a:t>
            </a:r>
            <a:r>
              <a:rPr lang="en-US" sz="1400" dirty="0">
                <a:latin typeface="+mn-lt"/>
              </a:rPr>
              <a:t>C was found to be 1.54 </a:t>
            </a:r>
            <a:r>
              <a:rPr lang="en-US" sz="1400" dirty="0" err="1">
                <a:latin typeface="+mn-lt"/>
              </a:rPr>
              <a:t>torr</a:t>
            </a:r>
            <a:r>
              <a:rPr lang="en-US" sz="1400" dirty="0">
                <a:latin typeface="+mn-lt"/>
              </a:rPr>
              <a:t>. Treating the protein as a nonelectrolyte, calculate its molar mass.</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13.11</a:t>
            </a:r>
            <a:r>
              <a:rPr lang="en-US" altLang="en-US" b="1" dirty="0">
                <a:solidFill>
                  <a:srgbClr val="4C4BE5"/>
                </a:solidFill>
                <a:latin typeface="Arial" charset="0"/>
              </a:rPr>
              <a:t> </a:t>
            </a:r>
            <a:r>
              <a:rPr lang="en-US" altLang="en-US" b="1" dirty="0">
                <a:latin typeface="Arial" charset="0"/>
              </a:rPr>
              <a:t>Molar Mass from Osmotic Pressure</a:t>
            </a:r>
          </a:p>
        </p:txBody>
      </p:sp>
      <p:sp>
        <p:nvSpPr>
          <p:cNvPr id="2057" name="Line 89"/>
          <p:cNvSpPr>
            <a:spLocks noChangeShapeType="1"/>
          </p:cNvSpPr>
          <p:nvPr/>
        </p:nvSpPr>
        <p:spPr bwMode="auto">
          <a:xfrm>
            <a:off x="307182" y="5459623"/>
            <a:ext cx="44529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2485" y="4357093"/>
            <a:ext cx="5342588" cy="936654"/>
          </a:xfrm>
          <a:prstGeom prst="rect">
            <a:avLst/>
          </a:prstGeom>
        </p:spPr>
      </p:pic>
    </p:spTree>
    <p:extLst>
      <p:ext uri="{BB962C8B-B14F-4D97-AF65-F5344CB8AC3E}">
        <p14:creationId xmlns:p14="http://schemas.microsoft.com/office/powerpoint/2010/main" val="170399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7893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6" y="1189821"/>
            <a:ext cx="8691122" cy="290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Because the volume of the solution is 5.00 mL = 5.00 × 10</a:t>
            </a:r>
            <a:r>
              <a:rPr lang="en-US" sz="1400" baseline="30000" dirty="0">
                <a:latin typeface="+mn-lt"/>
              </a:rPr>
              <a:t>–3</a:t>
            </a:r>
            <a:r>
              <a:rPr lang="en-US" sz="1400" dirty="0">
                <a:latin typeface="+mn-lt"/>
              </a:rPr>
              <a:t> L, the number of moles of protein must be:</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r>
              <a:rPr lang="en-US" sz="1400" dirty="0">
                <a:latin typeface="+mn-lt"/>
              </a:rPr>
              <a:t>The molar mass is the number of grams per mole of the substance. Because we know the sample has a mass of </a:t>
            </a:r>
            <a:br>
              <a:rPr lang="en-US" sz="1400" dirty="0">
                <a:latin typeface="+mn-lt"/>
              </a:rPr>
            </a:br>
            <a:r>
              <a:rPr lang="en-US" sz="1400" dirty="0">
                <a:latin typeface="+mn-lt"/>
              </a:rPr>
              <a:t>3.50 mg = 3.50 × 10</a:t>
            </a:r>
            <a:r>
              <a:rPr lang="en-US" sz="1400" baseline="30000" dirty="0">
                <a:latin typeface="+mn-lt"/>
              </a:rPr>
              <a:t>–3</a:t>
            </a:r>
            <a:r>
              <a:rPr lang="en-US" sz="1400" dirty="0">
                <a:latin typeface="+mn-lt"/>
              </a:rPr>
              <a:t> g, we can calculate the molar mass by dividing the number of grams in the sample by the number of moles we just calculated:</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b="1" dirty="0">
              <a:latin typeface="+mn-lt"/>
            </a:endParaRPr>
          </a:p>
          <a:p>
            <a:pPr marL="0" indent="0" eaLnBrk="0" hangingPunct="0">
              <a:defRPr/>
            </a:pPr>
            <a:r>
              <a:rPr lang="en-US" sz="1400" b="1" dirty="0">
                <a:latin typeface="+mn-lt"/>
              </a:rPr>
              <a:t>Comment</a:t>
            </a:r>
            <a:r>
              <a:rPr lang="en-US" sz="1400" dirty="0">
                <a:latin typeface="+mn-lt"/>
              </a:rPr>
              <a:t> Because small pressures can be measured easily and accurately, osmotic pressure measurements provide a useful way to determine the molar masses of large molecules.</a:t>
            </a:r>
          </a:p>
        </p:txBody>
      </p:sp>
      <p:sp>
        <p:nvSpPr>
          <p:cNvPr id="2053" name="Line 81"/>
          <p:cNvSpPr>
            <a:spLocks noChangeShapeType="1"/>
          </p:cNvSpPr>
          <p:nvPr/>
        </p:nvSpPr>
        <p:spPr bwMode="auto">
          <a:xfrm>
            <a:off x="304800" y="304801"/>
            <a:ext cx="10798" cy="432855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0"/>
            <a:ext cx="8366126" cy="48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13.11</a:t>
            </a:r>
            <a:r>
              <a:rPr lang="en-US" altLang="en-US" b="1" dirty="0">
                <a:solidFill>
                  <a:srgbClr val="4C4BE5"/>
                </a:solidFill>
                <a:latin typeface="Arial" charset="0"/>
              </a:rPr>
              <a:t> </a:t>
            </a:r>
            <a:r>
              <a:rPr lang="en-US" altLang="en-US" b="1" dirty="0">
                <a:latin typeface="Arial" charset="0"/>
              </a:rPr>
              <a:t>Molar Mass from Osmotic Pressure</a:t>
            </a:r>
          </a:p>
        </p:txBody>
      </p:sp>
      <p:sp>
        <p:nvSpPr>
          <p:cNvPr id="2057" name="Line 89"/>
          <p:cNvSpPr>
            <a:spLocks noChangeShapeType="1"/>
          </p:cNvSpPr>
          <p:nvPr/>
        </p:nvSpPr>
        <p:spPr bwMode="auto">
          <a:xfrm>
            <a:off x="307182" y="4633358"/>
            <a:ext cx="44846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069" y="1729122"/>
            <a:ext cx="5447335" cy="2107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7143" y="3181825"/>
            <a:ext cx="5204625" cy="474139"/>
          </a:xfrm>
          <a:prstGeom prst="rect">
            <a:avLst/>
          </a:prstGeom>
        </p:spPr>
      </p:pic>
    </p:spTree>
    <p:extLst>
      <p:ext uri="{BB962C8B-B14F-4D97-AF65-F5344CB8AC3E}">
        <p14:creationId xmlns:p14="http://schemas.microsoft.com/office/powerpoint/2010/main" val="28753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7893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 name="Line 81"/>
          <p:cNvSpPr>
            <a:spLocks noChangeShapeType="1"/>
          </p:cNvSpPr>
          <p:nvPr/>
        </p:nvSpPr>
        <p:spPr bwMode="auto">
          <a:xfrm>
            <a:off x="304800" y="304801"/>
            <a:ext cx="10660" cy="427347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0"/>
            <a:ext cx="8366126" cy="48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13.11</a:t>
            </a:r>
            <a:r>
              <a:rPr lang="en-US" altLang="en-US" b="1" dirty="0">
                <a:solidFill>
                  <a:srgbClr val="4C4BE5"/>
                </a:solidFill>
                <a:latin typeface="Arial" charset="0"/>
              </a:rPr>
              <a:t> </a:t>
            </a:r>
            <a:r>
              <a:rPr lang="en-US" altLang="en-US" b="1" dirty="0">
                <a:latin typeface="Arial" charset="0"/>
              </a:rPr>
              <a:t>Molar Mass from Osmotic Pressure</a:t>
            </a:r>
          </a:p>
        </p:txBody>
      </p:sp>
      <p:sp>
        <p:nvSpPr>
          <p:cNvPr id="2057" name="Line 89"/>
          <p:cNvSpPr>
            <a:spLocks noChangeShapeType="1"/>
          </p:cNvSpPr>
          <p:nvPr/>
        </p:nvSpPr>
        <p:spPr bwMode="auto">
          <a:xfrm>
            <a:off x="304801" y="4578273"/>
            <a:ext cx="450849"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1"/>
          <p:cNvSpPr txBox="1">
            <a:spLocks noChangeArrowheads="1"/>
          </p:cNvSpPr>
          <p:nvPr/>
        </p:nvSpPr>
        <p:spPr bwMode="auto">
          <a:xfrm>
            <a:off x="319089" y="1192527"/>
            <a:ext cx="8218984" cy="2035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latin typeface="Arial" pitchFamily="34" charset="0"/>
                <a:cs typeface="Arial" pitchFamily="34" charset="0"/>
              </a:rPr>
              <a:t>Practice Exercise 1</a:t>
            </a:r>
          </a:p>
          <a:p>
            <a:pPr marL="283464" indent="-283464" eaLnBrk="0" hangingPunct="0">
              <a:defRPr/>
            </a:pPr>
            <a:endParaRPr lang="en-US" sz="1000" dirty="0">
              <a:latin typeface="Times New Roman" pitchFamily="18" charset="0"/>
            </a:endParaRPr>
          </a:p>
          <a:p>
            <a:pPr marL="0" indent="0" eaLnBrk="0" hangingPunct="0">
              <a:defRPr/>
            </a:pPr>
            <a:r>
              <a:rPr lang="en-US" sz="1400" dirty="0">
                <a:latin typeface="Times New Roman" pitchFamily="18" charset="0"/>
              </a:rPr>
              <a:t>Proteins frequently form complexes in which 2, 3, 4, or even more individual proteins (“monomers”) interact specifically with each other via hydrogen bonds or electrostatic interactions. The entire assembly of proteins can act as one unit in solution, and this assembly is called the “quaternary structure” of the protein. Suppose you discover a new protein whose monomer molar mass is 25,000 g/mol. You measure an osmotic pressure of 0.0916 </a:t>
            </a:r>
            <a:r>
              <a:rPr lang="en-US" sz="1400" dirty="0" err="1">
                <a:latin typeface="Times New Roman" pitchFamily="18" charset="0"/>
              </a:rPr>
              <a:t>atm</a:t>
            </a:r>
            <a:r>
              <a:rPr lang="en-US" sz="1400" dirty="0">
                <a:latin typeface="Times New Roman" pitchFamily="18" charset="0"/>
              </a:rPr>
              <a:t> at 37 </a:t>
            </a:r>
            <a:r>
              <a:rPr lang="en-US" sz="1400" dirty="0">
                <a:latin typeface="Arial"/>
                <a:ea typeface="Calibri"/>
              </a:rPr>
              <a:t>°</a:t>
            </a:r>
            <a:r>
              <a:rPr lang="en-US" sz="1400" dirty="0">
                <a:latin typeface="Times New Roman" pitchFamily="18" charset="0"/>
              </a:rPr>
              <a:t>C for 7.20 g of the protein in 10.00 mL of an aqueous solution. How many protein monomers form the quaternary protein structure in solution? Treat the protein as a nonelectrolyte.</a:t>
            </a:r>
          </a:p>
          <a:p>
            <a:pPr marL="0" indent="0" eaLnBrk="0" hangingPunct="0">
              <a:defRPr/>
            </a:pPr>
            <a:r>
              <a:rPr lang="en-US" sz="1400" b="1" dirty="0">
                <a:latin typeface="Times New Roman" pitchFamily="18" charset="0"/>
              </a:rPr>
              <a:t>(a) </a:t>
            </a:r>
            <a:r>
              <a:rPr lang="en-US" sz="1400" dirty="0">
                <a:latin typeface="Times New Roman" pitchFamily="18" charset="0"/>
              </a:rPr>
              <a:t>1 </a:t>
            </a:r>
            <a:r>
              <a:rPr lang="en-US" sz="1400" b="1" dirty="0">
                <a:latin typeface="Times New Roman" pitchFamily="18" charset="0"/>
              </a:rPr>
              <a:t>(b) </a:t>
            </a:r>
            <a:r>
              <a:rPr lang="en-US" sz="1400" dirty="0">
                <a:latin typeface="Times New Roman" pitchFamily="18" charset="0"/>
              </a:rPr>
              <a:t>2 </a:t>
            </a:r>
            <a:r>
              <a:rPr lang="en-US" sz="1400" b="1" dirty="0">
                <a:latin typeface="Times New Roman" pitchFamily="18" charset="0"/>
              </a:rPr>
              <a:t>(c) </a:t>
            </a:r>
            <a:r>
              <a:rPr lang="en-US" sz="1400" dirty="0">
                <a:latin typeface="Times New Roman" pitchFamily="18" charset="0"/>
              </a:rPr>
              <a:t>3 </a:t>
            </a:r>
            <a:r>
              <a:rPr lang="en-US" sz="1400" b="1" dirty="0">
                <a:latin typeface="Times New Roman" pitchFamily="18" charset="0"/>
              </a:rPr>
              <a:t>(d) </a:t>
            </a:r>
            <a:r>
              <a:rPr lang="en-US" sz="1400" dirty="0">
                <a:latin typeface="Times New Roman" pitchFamily="18" charset="0"/>
              </a:rPr>
              <a:t>4 </a:t>
            </a:r>
            <a:r>
              <a:rPr lang="en-US" sz="1400" b="1" dirty="0">
                <a:latin typeface="Times New Roman" pitchFamily="18" charset="0"/>
              </a:rPr>
              <a:t>(e) </a:t>
            </a:r>
            <a:r>
              <a:rPr lang="en-US" sz="1400" dirty="0">
                <a:latin typeface="Times New Roman" pitchFamily="18" charset="0"/>
              </a:rPr>
              <a:t>8</a:t>
            </a:r>
          </a:p>
          <a:p>
            <a:pPr marL="283464" indent="-283464" eaLnBrk="0" hangingPunct="0">
              <a:defRPr/>
            </a:pPr>
            <a:endParaRPr lang="en-US" sz="1400" dirty="0">
              <a:latin typeface="Times New Roman" pitchFamily="18" charset="0"/>
            </a:endParaRPr>
          </a:p>
          <a:p>
            <a:pPr eaLnBrk="0" hangingPunct="0">
              <a:defRPr/>
            </a:pPr>
            <a:r>
              <a:rPr lang="en-US" sz="1600" b="1" dirty="0">
                <a:solidFill>
                  <a:srgbClr val="3366FF"/>
                </a:solidFill>
                <a:latin typeface="Arial" pitchFamily="34" charset="0"/>
                <a:cs typeface="Arial" pitchFamily="34" charset="0"/>
              </a:rPr>
              <a:t>Practice Exercise 2</a:t>
            </a:r>
          </a:p>
          <a:p>
            <a:pPr marL="283464" indent="-283464" eaLnBrk="0" hangingPunct="0">
              <a:defRPr/>
            </a:pPr>
            <a:endParaRPr lang="en-US" sz="1000" dirty="0">
              <a:latin typeface="Times New Roman" pitchFamily="18" charset="0"/>
            </a:endParaRPr>
          </a:p>
          <a:p>
            <a:pPr marL="0" indent="0" eaLnBrk="0" hangingPunct="0">
              <a:defRPr/>
            </a:pPr>
            <a:r>
              <a:rPr lang="en-US" sz="1400" dirty="0">
                <a:latin typeface="Times New Roman" pitchFamily="18" charset="0"/>
              </a:rPr>
              <a:t>A sample of 2.05 g of polystyrene of uniform polymer chain length was dissolved in enough toluene to form 0.100 L of solution. The osmotic pressure of this solution was found to be 1.21 </a:t>
            </a:r>
            <a:r>
              <a:rPr lang="en-US" sz="1400" dirty="0" err="1">
                <a:latin typeface="Times New Roman" pitchFamily="18" charset="0"/>
              </a:rPr>
              <a:t>kPa</a:t>
            </a:r>
            <a:r>
              <a:rPr lang="en-US" sz="1400" dirty="0">
                <a:latin typeface="Times New Roman" pitchFamily="18" charset="0"/>
              </a:rPr>
              <a:t> at 25 </a:t>
            </a:r>
            <a:r>
              <a:rPr lang="en-US" sz="1400" dirty="0">
                <a:latin typeface="Arial"/>
                <a:ea typeface="Calibri"/>
              </a:rPr>
              <a:t>°</a:t>
            </a:r>
            <a:r>
              <a:rPr lang="en-US" sz="1400" dirty="0">
                <a:latin typeface="Times New Roman" pitchFamily="18" charset="0"/>
              </a:rPr>
              <a:t>C. Calculate the molar mass of the polystyrene.</a:t>
            </a:r>
            <a:endParaRPr lang="en-US" sz="1400" dirty="0">
              <a:latin typeface="+mn-lt"/>
            </a:endParaRPr>
          </a:p>
        </p:txBody>
      </p:sp>
    </p:spTree>
    <p:extLst>
      <p:ext uri="{BB962C8B-B14F-4D97-AF65-F5344CB8AC3E}">
        <p14:creationId xmlns:p14="http://schemas.microsoft.com/office/powerpoint/2010/main" val="243023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225265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2263672"/>
            <a:ext cx="8723313" cy="199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altLang="en-US" sz="1600" b="1" dirty="0">
                <a:solidFill>
                  <a:srgbClr val="3366FF"/>
                </a:solidFill>
              </a:rPr>
              <a:t>Solution</a:t>
            </a:r>
            <a:endParaRPr lang="en-US" altLang="en-US" sz="1600" dirty="0">
              <a:solidFill>
                <a:schemeClr val="bg1"/>
              </a:solidFill>
            </a:endParaRPr>
          </a:p>
          <a:p>
            <a:pPr marL="285750" indent="-285750" eaLnBrk="0" hangingPunct="0">
              <a:defRPr/>
            </a:pPr>
            <a:endParaRPr lang="en-US" sz="1000" b="1" dirty="0">
              <a:latin typeface="Times New Roman" pitchFamily="18" charset="0"/>
            </a:endParaRPr>
          </a:p>
          <a:p>
            <a:pPr marL="283464" indent="-283464" eaLnBrk="0" hangingPunct="0">
              <a:defRPr/>
            </a:pPr>
            <a:r>
              <a:rPr lang="en-US" sz="1400" b="1" dirty="0">
                <a:latin typeface="+mn-lt"/>
              </a:rPr>
              <a:t>(a)</a:t>
            </a:r>
            <a:r>
              <a:rPr lang="en-US" sz="1400" dirty="0">
                <a:latin typeface="+mn-lt"/>
              </a:rPr>
              <a:t>	The osmotic pressure is given by Equation 13.14, </a:t>
            </a:r>
            <a:r>
              <a:rPr lang="en-US" sz="1400" dirty="0" err="1">
                <a:latin typeface="+mn-lt"/>
                <a:sym typeface="Symbol"/>
              </a:rPr>
              <a:t>Π</a:t>
            </a:r>
            <a:r>
              <a:rPr lang="en-US" sz="1400" dirty="0">
                <a:latin typeface="+mn-lt"/>
              </a:rPr>
              <a:t> = </a:t>
            </a:r>
            <a:r>
              <a:rPr lang="en-US" sz="1400" i="1" dirty="0" err="1">
                <a:latin typeface="+mn-lt"/>
              </a:rPr>
              <a:t>iMRT</a:t>
            </a:r>
            <a:r>
              <a:rPr lang="en-US" sz="1400" dirty="0">
                <a:latin typeface="+mn-lt"/>
              </a:rPr>
              <a:t>. We know the temperature, </a:t>
            </a:r>
            <a:r>
              <a:rPr lang="en-US" sz="1400" i="1" dirty="0">
                <a:latin typeface="+mn-lt"/>
              </a:rPr>
              <a:t>T</a:t>
            </a:r>
            <a:r>
              <a:rPr lang="en-US" sz="1400" dirty="0">
                <a:latin typeface="+mn-lt"/>
              </a:rPr>
              <a:t> = 27 </a:t>
            </a:r>
            <a:r>
              <a:rPr lang="en-US" sz="1400" dirty="0">
                <a:latin typeface="+mn-lt"/>
                <a:ea typeface="Calibri"/>
              </a:rPr>
              <a:t>°</a:t>
            </a:r>
            <a:r>
              <a:rPr lang="en-US" sz="1400" dirty="0">
                <a:latin typeface="+mn-lt"/>
              </a:rPr>
              <a:t>C = 300 K, and the gas constant, </a:t>
            </a:r>
            <a:r>
              <a:rPr lang="en-US" sz="1400" i="1" dirty="0">
                <a:latin typeface="+mn-lt"/>
              </a:rPr>
              <a:t>R</a:t>
            </a:r>
            <a:r>
              <a:rPr lang="en-US" sz="1400" dirty="0">
                <a:latin typeface="+mn-lt"/>
              </a:rPr>
              <a:t> = 0.0821 L-</a:t>
            </a:r>
            <a:r>
              <a:rPr lang="en-US" sz="1400" dirty="0" err="1">
                <a:latin typeface="+mn-lt"/>
              </a:rPr>
              <a:t>atm</a:t>
            </a:r>
            <a:r>
              <a:rPr lang="en-US" sz="1400" dirty="0">
                <a:latin typeface="+mn-lt"/>
              </a:rPr>
              <a:t>/</a:t>
            </a:r>
            <a:r>
              <a:rPr lang="en-US" sz="1400" dirty="0" err="1">
                <a:latin typeface="+mn-lt"/>
              </a:rPr>
              <a:t>mol</a:t>
            </a:r>
            <a:r>
              <a:rPr lang="en-US" sz="1400" dirty="0">
                <a:latin typeface="+mn-lt"/>
              </a:rPr>
              <a:t>-K. We can calculate the molarity of the solution from the mass of CaCl</a:t>
            </a:r>
            <a:r>
              <a:rPr lang="en-US" sz="1400" baseline="-25000" dirty="0">
                <a:latin typeface="+mn-lt"/>
              </a:rPr>
              <a:t>2</a:t>
            </a:r>
            <a:r>
              <a:rPr lang="en-US" sz="1400" dirty="0">
                <a:latin typeface="+mn-lt"/>
              </a:rPr>
              <a:t> and the volume of the solution:</a:t>
            </a: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r>
              <a:rPr lang="en-US" sz="1400" dirty="0">
                <a:latin typeface="+mn-lt"/>
              </a:rPr>
              <a:t>	Soluble ionic compounds are strong electrolytes.          </a:t>
            </a:r>
            <a:r>
              <a:rPr lang="en-US" sz="1400" dirty="0">
                <a:solidFill>
                  <a:srgbClr val="00B0F0"/>
                </a:solidFill>
                <a:latin typeface="+mn-lt"/>
              </a:rPr>
              <a:t>(Sections 4.1 and 4.3)</a:t>
            </a:r>
            <a:r>
              <a:rPr lang="en-US" sz="1400" dirty="0">
                <a:latin typeface="+mn-lt"/>
              </a:rPr>
              <a:t> Thus, CaCl</a:t>
            </a:r>
            <a:r>
              <a:rPr lang="en-US" sz="1400" baseline="-25000" dirty="0">
                <a:latin typeface="+mn-lt"/>
              </a:rPr>
              <a:t>2</a:t>
            </a:r>
            <a:r>
              <a:rPr lang="en-US" sz="1400" dirty="0"/>
              <a:t> </a:t>
            </a:r>
            <a:r>
              <a:rPr lang="en-US" sz="1400" dirty="0">
                <a:latin typeface="+mn-lt"/>
              </a:rPr>
              <a:t>consists of metal </a:t>
            </a:r>
            <a:r>
              <a:rPr lang="en-US" sz="1400" dirty="0" err="1">
                <a:latin typeface="+mn-lt"/>
              </a:rPr>
              <a:t>cations</a:t>
            </a:r>
            <a:r>
              <a:rPr lang="en-US" sz="1400" dirty="0">
                <a:latin typeface="+mn-lt"/>
              </a:rPr>
              <a:t> (Ca</a:t>
            </a:r>
            <a:r>
              <a:rPr lang="en-US" sz="1400" baseline="30000" dirty="0">
                <a:latin typeface="+mn-lt"/>
              </a:rPr>
              <a:t>2+</a:t>
            </a:r>
            <a:r>
              <a:rPr lang="en-US" sz="1400" dirty="0">
                <a:latin typeface="+mn-lt"/>
              </a:rPr>
              <a:t>) and nonmetal anions (</a:t>
            </a:r>
            <a:r>
              <a:rPr lang="en-US" sz="1400" dirty="0" err="1">
                <a:latin typeface="+mn-lt"/>
              </a:rPr>
              <a:t>Cl</a:t>
            </a:r>
            <a:r>
              <a:rPr lang="en-US" sz="1400" baseline="30000" dirty="0">
                <a:latin typeface="+mn-lt"/>
              </a:rPr>
              <a:t>–</a:t>
            </a:r>
            <a:r>
              <a:rPr lang="en-US" sz="1400" dirty="0">
                <a:latin typeface="+mn-lt"/>
              </a:rPr>
              <a:t>). When completely dissociated, each CaCl</a:t>
            </a:r>
            <a:r>
              <a:rPr lang="en-US" sz="1400" baseline="-25000" dirty="0">
                <a:latin typeface="+mn-lt"/>
              </a:rPr>
              <a:t>2</a:t>
            </a:r>
            <a:r>
              <a:rPr lang="en-US" sz="1400" dirty="0">
                <a:latin typeface="+mn-lt"/>
              </a:rPr>
              <a:t> unit forms three ions (one Ca</a:t>
            </a:r>
            <a:r>
              <a:rPr lang="en-US" sz="1400" baseline="30000" dirty="0">
                <a:latin typeface="+mn-lt"/>
              </a:rPr>
              <a:t>2+</a:t>
            </a:r>
            <a:r>
              <a:rPr lang="en-US" sz="1400" dirty="0">
                <a:latin typeface="+mn-lt"/>
              </a:rPr>
              <a:t> and two </a:t>
            </a:r>
            <a:r>
              <a:rPr lang="en-US" sz="1400" dirty="0" err="1">
                <a:latin typeface="+mn-lt"/>
              </a:rPr>
              <a:t>Cl</a:t>
            </a:r>
            <a:r>
              <a:rPr lang="en-US" sz="1400" baseline="30000" dirty="0">
                <a:latin typeface="+mn-lt"/>
              </a:rPr>
              <a:t>–</a:t>
            </a:r>
            <a:r>
              <a:rPr lang="en-US" sz="1400" dirty="0">
                <a:latin typeface="+mn-lt"/>
              </a:rPr>
              <a:t>). Hence, the calculated osmotic pressure is:</a:t>
            </a:r>
          </a:p>
        </p:txBody>
      </p:sp>
      <p:sp>
        <p:nvSpPr>
          <p:cNvPr id="2053" name="Line 81"/>
          <p:cNvSpPr>
            <a:spLocks noChangeShapeType="1"/>
          </p:cNvSpPr>
          <p:nvPr/>
        </p:nvSpPr>
        <p:spPr bwMode="auto">
          <a:xfrm>
            <a:off x="304799" y="304799"/>
            <a:ext cx="14343" cy="5749731"/>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8580955" cy="154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A 0.100-L solution is made by dissolving 0.441 g of CaCl</a:t>
            </a:r>
            <a:r>
              <a:rPr lang="en-US" sz="1400" baseline="-25000" dirty="0">
                <a:latin typeface="+mn-lt"/>
              </a:rPr>
              <a:t>2</a:t>
            </a:r>
            <a:r>
              <a:rPr lang="en-US" sz="1400" dirty="0">
                <a:latin typeface="+mn-lt"/>
              </a:rPr>
              <a:t>(</a:t>
            </a:r>
            <a:r>
              <a:rPr lang="en-US" sz="1400" i="1" dirty="0">
                <a:latin typeface="+mn-lt"/>
              </a:rPr>
              <a:t>s</a:t>
            </a:r>
            <a:r>
              <a:rPr lang="en-US" sz="1400" dirty="0">
                <a:latin typeface="+mn-lt"/>
              </a:rPr>
              <a:t>) in water. </a:t>
            </a:r>
            <a:r>
              <a:rPr lang="en-US" sz="1400" b="1" dirty="0">
                <a:latin typeface="+mn-lt"/>
              </a:rPr>
              <a:t>(a) </a:t>
            </a:r>
            <a:r>
              <a:rPr lang="en-US" sz="1400" dirty="0">
                <a:latin typeface="+mn-lt"/>
              </a:rPr>
              <a:t>Calculate the osmotic pressure of this solution at 27 </a:t>
            </a:r>
            <a:r>
              <a:rPr lang="en-US" sz="1400" dirty="0">
                <a:latin typeface="+mn-lt"/>
                <a:ea typeface="Calibri"/>
              </a:rPr>
              <a:t>°</a:t>
            </a:r>
            <a:r>
              <a:rPr lang="en-US" sz="1400" dirty="0">
                <a:latin typeface="+mn-lt"/>
              </a:rPr>
              <a:t>C, assuming that it is completely dissociated into its component ions. </a:t>
            </a:r>
            <a:r>
              <a:rPr lang="en-US" sz="1400" b="1" dirty="0">
                <a:latin typeface="+mn-lt"/>
              </a:rPr>
              <a:t>(b) </a:t>
            </a:r>
            <a:r>
              <a:rPr lang="en-US" sz="1400" dirty="0">
                <a:latin typeface="+mn-lt"/>
              </a:rPr>
              <a:t>The measured osmotic pressure of this solution is 2.56 </a:t>
            </a:r>
            <a:r>
              <a:rPr lang="en-US" sz="1400" dirty="0" err="1">
                <a:latin typeface="+mn-lt"/>
              </a:rPr>
              <a:t>atm</a:t>
            </a:r>
            <a:r>
              <a:rPr lang="en-US" sz="1400" dirty="0">
                <a:latin typeface="+mn-lt"/>
              </a:rPr>
              <a:t> at 27 </a:t>
            </a:r>
            <a:r>
              <a:rPr lang="en-US" sz="1400" dirty="0">
                <a:latin typeface="+mn-lt"/>
                <a:ea typeface="Calibri"/>
              </a:rPr>
              <a:t>°</a:t>
            </a:r>
            <a:r>
              <a:rPr lang="en-US" sz="1400" dirty="0">
                <a:latin typeface="+mn-lt"/>
              </a:rPr>
              <a:t>C. Explain why it is less than the value calculated in (a), and calculate the </a:t>
            </a:r>
            <a:r>
              <a:rPr lang="en-US" sz="1400" dirty="0" err="1">
                <a:latin typeface="+mn-lt"/>
              </a:rPr>
              <a:t>van’t</a:t>
            </a:r>
            <a:r>
              <a:rPr lang="en-US" sz="1400" dirty="0">
                <a:latin typeface="+mn-lt"/>
              </a:rPr>
              <a:t> Hoff factor, </a:t>
            </a:r>
            <a:r>
              <a:rPr lang="en-US" sz="1400" i="1" dirty="0">
                <a:latin typeface="+mn-lt"/>
              </a:rPr>
              <a:t>i</a:t>
            </a:r>
            <a:r>
              <a:rPr lang="en-US" sz="1400" dirty="0">
                <a:latin typeface="+mn-lt"/>
              </a:rPr>
              <a:t>, for the solute in this solution. </a:t>
            </a:r>
            <a:r>
              <a:rPr lang="en-US" sz="1400" b="1" dirty="0">
                <a:latin typeface="+mn-lt"/>
              </a:rPr>
              <a:t>(c) </a:t>
            </a:r>
            <a:r>
              <a:rPr lang="en-US" sz="1400" dirty="0">
                <a:latin typeface="+mn-lt"/>
              </a:rPr>
              <a:t>The enthalpy of solution for CaCl</a:t>
            </a:r>
            <a:r>
              <a:rPr lang="en-US" sz="1400" baseline="-25000" dirty="0">
                <a:latin typeface="+mn-lt"/>
              </a:rPr>
              <a:t>2</a:t>
            </a:r>
            <a:r>
              <a:rPr lang="en-US" sz="1400" dirty="0">
                <a:latin typeface="+mn-lt"/>
              </a:rPr>
              <a:t> is </a:t>
            </a:r>
            <a:r>
              <a:rPr lang="en-US" sz="1400" dirty="0">
                <a:latin typeface="+mn-lt"/>
                <a:sym typeface="Symbol"/>
              </a:rPr>
              <a:t>Δ</a:t>
            </a:r>
            <a:r>
              <a:rPr lang="en-US" sz="1400" i="1" dirty="0">
                <a:latin typeface="+mn-lt"/>
              </a:rPr>
              <a:t>H</a:t>
            </a:r>
            <a:r>
              <a:rPr lang="en-US" sz="1400" dirty="0">
                <a:latin typeface="+mn-lt"/>
              </a:rPr>
              <a:t> = –81.3 kJ/mol. If the final temperature of the solution is 27 </a:t>
            </a:r>
            <a:r>
              <a:rPr lang="en-US" sz="1400" dirty="0">
                <a:latin typeface="+mn-lt"/>
                <a:ea typeface="Calibri"/>
              </a:rPr>
              <a:t>°</a:t>
            </a:r>
            <a:r>
              <a:rPr lang="en-US" sz="1400" dirty="0">
                <a:latin typeface="+mn-lt"/>
              </a:rPr>
              <a:t>C, what was its initial temperature? (Assume that the density of the solution is 1.00 g/mL, that its specific heat is 4.18 J/g-K, and that the solution loses no heat to its surroundings.)</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Integrative Exercise </a:t>
            </a:r>
            <a:r>
              <a:rPr lang="en-US" altLang="en-US" b="1" dirty="0">
                <a:latin typeface="Arial" charset="0"/>
              </a:rPr>
              <a:t>Putting Concepts Together</a:t>
            </a:r>
          </a:p>
        </p:txBody>
      </p:sp>
      <p:sp>
        <p:nvSpPr>
          <p:cNvPr id="2057" name="Line 89"/>
          <p:cNvSpPr>
            <a:spLocks noChangeShapeType="1"/>
          </p:cNvSpPr>
          <p:nvPr/>
        </p:nvSpPr>
        <p:spPr bwMode="auto">
          <a:xfrm>
            <a:off x="309563" y="6054531"/>
            <a:ext cx="442912"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 name="Picture 12" descr="triple ring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451" y="4700652"/>
            <a:ext cx="352715" cy="8957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2044" y="3466724"/>
            <a:ext cx="3463711" cy="84155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4552" y="5512032"/>
            <a:ext cx="4935557" cy="452898"/>
          </a:xfrm>
          <a:prstGeom prst="rect">
            <a:avLst/>
          </a:prstGeom>
        </p:spPr>
      </p:pic>
    </p:spTree>
    <p:extLst>
      <p:ext uri="{BB962C8B-B14F-4D97-AF65-F5344CB8AC3E}">
        <p14:creationId xmlns:p14="http://schemas.microsoft.com/office/powerpoint/2010/main" val="46286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5096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1161985"/>
            <a:ext cx="8723313" cy="199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eaLnBrk="0" hangingPunct="0">
              <a:defRPr/>
            </a:pPr>
            <a:r>
              <a:rPr lang="en-US" sz="1400" b="1" dirty="0">
                <a:latin typeface="+mn-lt"/>
              </a:rPr>
              <a:t>(b)	</a:t>
            </a:r>
            <a:r>
              <a:rPr lang="en-US" sz="1400" dirty="0">
                <a:latin typeface="+mn-lt"/>
              </a:rPr>
              <a:t>The actual values of colligative properties of electrolytes are less than those calculated because the electrostatic interactions between ions limit their independent movements. In this case, the </a:t>
            </a:r>
            <a:r>
              <a:rPr lang="en-US" sz="1400" dirty="0" err="1">
                <a:latin typeface="+mn-lt"/>
              </a:rPr>
              <a:t>van’t</a:t>
            </a:r>
            <a:r>
              <a:rPr lang="en-US" sz="1400" dirty="0">
                <a:latin typeface="+mn-lt"/>
              </a:rPr>
              <a:t> Hoff factor, which measures the extent to which electrolytes actually dissociate into ions, is given by:</a:t>
            </a: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r>
              <a:rPr lang="en-US" sz="1400" dirty="0">
                <a:latin typeface="+mn-lt"/>
              </a:rPr>
              <a:t>	Thus, the solution behaves as if the CaCl</a:t>
            </a:r>
            <a:r>
              <a:rPr lang="en-US" sz="1400" baseline="-25000" dirty="0">
                <a:latin typeface="+mn-lt"/>
              </a:rPr>
              <a:t>2</a:t>
            </a:r>
            <a:r>
              <a:rPr lang="en-US" sz="1400" dirty="0">
                <a:latin typeface="+mn-lt"/>
              </a:rPr>
              <a:t> has dissociated into 2.62 particles instead of the ideal 3.</a:t>
            </a:r>
          </a:p>
          <a:p>
            <a:pPr marL="283464" indent="-283464" eaLnBrk="0" hangingPunct="0">
              <a:defRPr/>
            </a:pPr>
            <a:endParaRPr lang="en-US" sz="1400" b="1" dirty="0">
              <a:latin typeface="+mn-lt"/>
            </a:endParaRPr>
          </a:p>
          <a:p>
            <a:pPr marL="283464" indent="-283464" eaLnBrk="0" hangingPunct="0">
              <a:defRPr/>
            </a:pPr>
            <a:r>
              <a:rPr lang="en-US" sz="1400" b="1" dirty="0">
                <a:latin typeface="+mn-lt"/>
              </a:rPr>
              <a:t>(c)</a:t>
            </a:r>
            <a:r>
              <a:rPr lang="en-US" sz="1400" dirty="0">
                <a:latin typeface="+mn-lt"/>
              </a:rPr>
              <a:t>	If the solution is 0.0397 </a:t>
            </a:r>
            <a:r>
              <a:rPr lang="en-US" sz="1400" i="1" dirty="0">
                <a:latin typeface="+mn-lt"/>
              </a:rPr>
              <a:t>M</a:t>
            </a:r>
            <a:r>
              <a:rPr lang="en-US" sz="1400" dirty="0">
                <a:latin typeface="+mn-lt"/>
              </a:rPr>
              <a:t> in CaCl</a:t>
            </a:r>
            <a:r>
              <a:rPr lang="en-US" sz="1400" baseline="-25000" dirty="0">
                <a:latin typeface="+mn-lt"/>
              </a:rPr>
              <a:t>2</a:t>
            </a:r>
            <a:r>
              <a:rPr lang="en-US" sz="1400" dirty="0">
                <a:latin typeface="+mn-lt"/>
              </a:rPr>
              <a:t> and has a total volume of 0.100 L, the number of moles of solute is:</a:t>
            </a: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r>
              <a:rPr lang="en-US" sz="1400" dirty="0">
                <a:latin typeface="+mn-lt"/>
              </a:rPr>
              <a:t>	Hence, the quantity of heat generated in forming the solution is:</a:t>
            </a: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endParaRPr lang="en-US" sz="1400" dirty="0">
              <a:latin typeface="+mn-lt"/>
            </a:endParaRPr>
          </a:p>
          <a:p>
            <a:pPr marL="283464" indent="-283464" eaLnBrk="0" hangingPunct="0">
              <a:defRPr/>
            </a:pPr>
            <a:r>
              <a:rPr lang="en-US" sz="1400" dirty="0">
                <a:latin typeface="+mn-lt"/>
              </a:rPr>
              <a:t>	The solution absorbs this heat, causing its temperature to increase. The relationship between temperature change and heat is given by Equation 5.22:</a:t>
            </a:r>
          </a:p>
        </p:txBody>
      </p:sp>
      <p:sp>
        <p:nvSpPr>
          <p:cNvPr id="2053" name="Line 81"/>
          <p:cNvSpPr>
            <a:spLocks noChangeShapeType="1"/>
          </p:cNvSpPr>
          <p:nvPr/>
        </p:nvSpPr>
        <p:spPr bwMode="auto">
          <a:xfrm>
            <a:off x="304799" y="304799"/>
            <a:ext cx="14453" cy="579379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1"/>
            <a:ext cx="8580955" cy="28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Integrative Exercise </a:t>
            </a:r>
            <a:r>
              <a:rPr lang="en-US" altLang="en-US" b="1" dirty="0">
                <a:latin typeface="Arial" charset="0"/>
              </a:rPr>
              <a:t>Putting Concepts Together</a:t>
            </a:r>
          </a:p>
        </p:txBody>
      </p:sp>
      <p:sp>
        <p:nvSpPr>
          <p:cNvPr id="2057" name="Line 89"/>
          <p:cNvSpPr>
            <a:spLocks noChangeShapeType="1"/>
          </p:cNvSpPr>
          <p:nvPr/>
        </p:nvSpPr>
        <p:spPr bwMode="auto">
          <a:xfrm flipV="1">
            <a:off x="309562" y="6098597"/>
            <a:ext cx="446087" cy="1"/>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00" y="2005680"/>
            <a:ext cx="4240902" cy="92319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84870"/>
          <a:stretch/>
        </p:blipFill>
        <p:spPr>
          <a:xfrm>
            <a:off x="2818385" y="3994070"/>
            <a:ext cx="3442142" cy="206428"/>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28534" b="42932"/>
          <a:stretch/>
        </p:blipFill>
        <p:spPr>
          <a:xfrm>
            <a:off x="2887145" y="4735405"/>
            <a:ext cx="3293510" cy="372496"/>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82903" r="24844" b="-4976"/>
          <a:stretch/>
        </p:blipFill>
        <p:spPr>
          <a:xfrm>
            <a:off x="3289041" y="5789367"/>
            <a:ext cx="2500829" cy="291126"/>
          </a:xfrm>
          <a:prstGeom prst="rect">
            <a:avLst/>
          </a:prstGeom>
        </p:spPr>
      </p:pic>
    </p:spTree>
    <p:extLst>
      <p:ext uri="{BB962C8B-B14F-4D97-AF65-F5344CB8AC3E}">
        <p14:creationId xmlns:p14="http://schemas.microsoft.com/office/powerpoint/2010/main" val="32042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17" end="1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3427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 name="Line 81"/>
          <p:cNvSpPr>
            <a:spLocks noChangeShapeType="1"/>
          </p:cNvSpPr>
          <p:nvPr/>
        </p:nvSpPr>
        <p:spPr bwMode="auto">
          <a:xfrm>
            <a:off x="304800" y="304800"/>
            <a:ext cx="11327" cy="454044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1"/>
            <a:ext cx="8569937" cy="257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13.1</a:t>
            </a:r>
            <a:r>
              <a:rPr lang="en-US" altLang="en-US" b="1" dirty="0">
                <a:solidFill>
                  <a:srgbClr val="4C4BE5"/>
                </a:solidFill>
                <a:latin typeface="Arial" charset="0"/>
              </a:rPr>
              <a:t> </a:t>
            </a:r>
            <a:r>
              <a:rPr lang="en-US" altLang="en-US" b="1" dirty="0">
                <a:latin typeface="Arial" charset="0"/>
              </a:rPr>
              <a:t>Predicting Solubility Patterns</a:t>
            </a:r>
          </a:p>
        </p:txBody>
      </p:sp>
      <p:sp>
        <p:nvSpPr>
          <p:cNvPr id="2057" name="Line 89"/>
          <p:cNvSpPr>
            <a:spLocks noChangeShapeType="1"/>
          </p:cNvSpPr>
          <p:nvPr/>
        </p:nvSpPr>
        <p:spPr bwMode="auto">
          <a:xfrm>
            <a:off x="307182" y="4845243"/>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TextBox 2"/>
          <p:cNvSpPr txBox="1"/>
          <p:nvPr/>
        </p:nvSpPr>
        <p:spPr>
          <a:xfrm>
            <a:off x="320673" y="1145295"/>
            <a:ext cx="8569937" cy="707886"/>
          </a:xfrm>
          <a:prstGeom prst="rect">
            <a:avLst/>
          </a:prstGeom>
          <a:noFill/>
        </p:spPr>
        <p:txBody>
          <a:bodyPr wrap="square" rtlCol="0">
            <a:spAutoFit/>
          </a:bodyPr>
          <a:lstStyle/>
          <a:p>
            <a:pPr eaLnBrk="0" hangingPunct="0">
              <a:defRPr/>
            </a:pPr>
            <a:r>
              <a:rPr lang="en-US" sz="1600" b="1" dirty="0">
                <a:solidFill>
                  <a:srgbClr val="3366FF"/>
                </a:solidFill>
                <a:latin typeface="Arial" pitchFamily="34" charset="0"/>
                <a:cs typeface="Arial" pitchFamily="34" charset="0"/>
              </a:rPr>
              <a:t>Practice Exercise 2</a:t>
            </a:r>
          </a:p>
          <a:p>
            <a:pPr marL="0" indent="0" eaLnBrk="0" hangingPunct="0">
              <a:defRPr/>
            </a:pPr>
            <a:endParaRPr lang="en-US" sz="1000" dirty="0">
              <a:latin typeface="+mn-lt"/>
            </a:endParaRPr>
          </a:p>
          <a:p>
            <a:pPr marL="0" indent="0" eaLnBrk="0" hangingPunct="0">
              <a:defRPr/>
            </a:pPr>
            <a:r>
              <a:rPr lang="en-US" sz="1400" dirty="0">
                <a:latin typeface="+mn-lt"/>
              </a:rPr>
              <a:t>Arrange the following substances in order of increasing solubility in water:</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1297" b="2351"/>
          <a:stretch/>
        </p:blipFill>
        <p:spPr>
          <a:xfrm>
            <a:off x="4836864" y="2379526"/>
            <a:ext cx="3139807" cy="1972138"/>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b="53491"/>
          <a:stretch/>
        </p:blipFill>
        <p:spPr>
          <a:xfrm>
            <a:off x="530225" y="2393784"/>
            <a:ext cx="3106545" cy="1957880"/>
          </a:xfrm>
          <a:prstGeom prst="rect">
            <a:avLst/>
          </a:prstGeom>
        </p:spPr>
      </p:pic>
    </p:spTree>
    <p:extLst>
      <p:ext uri="{BB962C8B-B14F-4D97-AF65-F5344CB8AC3E}">
        <p14:creationId xmlns:p14="http://schemas.microsoft.com/office/powerpoint/2010/main" val="370530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5096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1161985"/>
            <a:ext cx="8723313" cy="199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The heat absorbed by the solution is </a:t>
            </a:r>
            <a:r>
              <a:rPr lang="en-US" sz="1400" i="1" dirty="0">
                <a:latin typeface="+mn-lt"/>
              </a:rPr>
              <a:t>q</a:t>
            </a:r>
            <a:r>
              <a:rPr lang="en-US" sz="1400" dirty="0">
                <a:latin typeface="+mn-lt"/>
              </a:rPr>
              <a:t> = +0.323 kJ = 323 J. The mass of the 0.100 L of solution is (100 mL)(1.00 g/mL) = 100 g (to three significant figures). Thus, the temperature change is:</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r>
              <a:rPr lang="en-US" sz="1400" dirty="0">
                <a:latin typeface="+mn-lt"/>
              </a:rPr>
              <a:t>A kelvin has the same size as a degree Celsius.          </a:t>
            </a:r>
            <a:r>
              <a:rPr lang="en-US" sz="1400" dirty="0">
                <a:solidFill>
                  <a:srgbClr val="00B0F0"/>
                </a:solidFill>
                <a:latin typeface="+mn-lt"/>
              </a:rPr>
              <a:t>(Section 1.4) </a:t>
            </a:r>
            <a:r>
              <a:rPr lang="en-US" sz="1400" dirty="0">
                <a:latin typeface="+mn-lt"/>
              </a:rPr>
              <a:t>Because the solution temperature increases by </a:t>
            </a:r>
            <a:br>
              <a:rPr lang="en-US" sz="1400" dirty="0">
                <a:latin typeface="+mn-lt"/>
              </a:rPr>
            </a:br>
            <a:r>
              <a:rPr lang="en-US" sz="1400" dirty="0">
                <a:latin typeface="+mn-lt"/>
              </a:rPr>
              <a:t>0.773 </a:t>
            </a:r>
            <a:r>
              <a:rPr lang="en-US" sz="1400" dirty="0">
                <a:latin typeface="Arial"/>
                <a:ea typeface="Calibri"/>
              </a:rPr>
              <a:t>°</a:t>
            </a:r>
            <a:r>
              <a:rPr lang="en-US" sz="1400" dirty="0">
                <a:latin typeface="+mn-lt"/>
              </a:rPr>
              <a:t>C, the initial temperature was:</a:t>
            </a:r>
          </a:p>
        </p:txBody>
      </p:sp>
      <p:sp>
        <p:nvSpPr>
          <p:cNvPr id="2053" name="Line 81"/>
          <p:cNvSpPr>
            <a:spLocks noChangeShapeType="1"/>
          </p:cNvSpPr>
          <p:nvPr/>
        </p:nvSpPr>
        <p:spPr bwMode="auto">
          <a:xfrm>
            <a:off x="304799" y="304800"/>
            <a:ext cx="10083" cy="404211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1"/>
            <a:ext cx="8580955" cy="28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Integrative Exercise </a:t>
            </a:r>
            <a:r>
              <a:rPr lang="en-US" altLang="en-US" b="1" dirty="0">
                <a:latin typeface="Arial" charset="0"/>
              </a:rPr>
              <a:t>Putting Concepts Together</a:t>
            </a:r>
          </a:p>
        </p:txBody>
      </p:sp>
      <p:sp>
        <p:nvSpPr>
          <p:cNvPr id="2057" name="Line 89"/>
          <p:cNvSpPr>
            <a:spLocks noChangeShapeType="1"/>
          </p:cNvSpPr>
          <p:nvPr/>
        </p:nvSpPr>
        <p:spPr bwMode="auto">
          <a:xfrm>
            <a:off x="304800" y="4346917"/>
            <a:ext cx="450849"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3738"/>
          <a:stretch/>
        </p:blipFill>
        <p:spPr>
          <a:xfrm>
            <a:off x="2648214" y="1876828"/>
            <a:ext cx="4068234" cy="1028388"/>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88508" r="41821" b="-3071"/>
          <a:stretch/>
        </p:blipFill>
        <p:spPr>
          <a:xfrm>
            <a:off x="3280510" y="3907277"/>
            <a:ext cx="2506779" cy="239374"/>
          </a:xfrm>
          <a:prstGeom prst="rect">
            <a:avLst/>
          </a:prstGeom>
        </p:spPr>
      </p:pic>
      <p:pic>
        <p:nvPicPr>
          <p:cNvPr id="11" name="Picture 10" descr="triple ring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8805" y="3418160"/>
            <a:ext cx="352715" cy="89578"/>
          </a:xfrm>
          <a:prstGeom prst="rect">
            <a:avLst/>
          </a:prstGeom>
        </p:spPr>
      </p:pic>
    </p:spTree>
    <p:extLst>
      <p:ext uri="{BB962C8B-B14F-4D97-AF65-F5344CB8AC3E}">
        <p14:creationId xmlns:p14="http://schemas.microsoft.com/office/powerpoint/2010/main" val="191401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395066"/>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1405952"/>
            <a:ext cx="8723313" cy="307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altLang="en-US" sz="1600" b="1" dirty="0">
                <a:solidFill>
                  <a:srgbClr val="3366FF"/>
                </a:solidFill>
              </a:rPr>
              <a:t>Solution</a:t>
            </a:r>
            <a:endParaRPr lang="en-US" altLang="en-US" sz="1600" dirty="0">
              <a:solidFill>
                <a:schemeClr val="bg1"/>
              </a:solidFill>
            </a:endParaRPr>
          </a:p>
          <a:p>
            <a:pPr marL="285750" indent="-285750"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given the partial pressure of CO</a:t>
            </a:r>
            <a:r>
              <a:rPr lang="en-US" sz="1400" baseline="-25000" dirty="0">
                <a:latin typeface="+mn-lt"/>
              </a:rPr>
              <a:t>2</a:t>
            </a:r>
            <a:r>
              <a:rPr lang="en-US" sz="1400" dirty="0">
                <a:latin typeface="+mn-lt"/>
              </a:rPr>
              <a:t>, </a:t>
            </a:r>
            <a:r>
              <a:rPr lang="en-US" sz="1400" i="1" dirty="0">
                <a:latin typeface="+mn-lt"/>
              </a:rPr>
              <a:t>P</a:t>
            </a:r>
            <a:r>
              <a:rPr lang="en-US" sz="1400" baseline="-25000" dirty="0">
                <a:latin typeface="+mn-lt"/>
              </a:rPr>
              <a:t>CO</a:t>
            </a:r>
            <a:r>
              <a:rPr lang="en-US" sz="1400" baseline="-50000" dirty="0">
                <a:latin typeface="+mn-lt"/>
              </a:rPr>
              <a:t>2</a:t>
            </a:r>
            <a:r>
              <a:rPr lang="en-US" sz="1400" dirty="0">
                <a:latin typeface="+mn-lt"/>
              </a:rPr>
              <a:t>, and the Henry’s law constant, </a:t>
            </a:r>
            <a:r>
              <a:rPr lang="en-US" sz="1400" i="1" dirty="0">
                <a:latin typeface="+mn-lt"/>
              </a:rPr>
              <a:t>k</a:t>
            </a:r>
            <a:r>
              <a:rPr lang="en-US" sz="1400" dirty="0">
                <a:latin typeface="+mn-lt"/>
              </a:rPr>
              <a:t>, and asked to calculate the concentration of CO</a:t>
            </a:r>
            <a:r>
              <a:rPr lang="en-US" sz="1400" baseline="-25000" dirty="0">
                <a:latin typeface="+mn-lt"/>
              </a:rPr>
              <a:t>2</a:t>
            </a:r>
            <a:r>
              <a:rPr lang="en-US" sz="1400" dirty="0">
                <a:latin typeface="+mn-lt"/>
              </a:rPr>
              <a:t> in the solution.</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With the information given, we can use Henry’s law, Equation 13.4, to calculate the solubility, </a:t>
            </a:r>
            <a:r>
              <a:rPr lang="en-US" sz="1400" i="1" dirty="0">
                <a:latin typeface="+mn-lt"/>
              </a:rPr>
              <a:t>S</a:t>
            </a:r>
            <a:r>
              <a:rPr lang="en-US" sz="1400" baseline="-25000" dirty="0">
                <a:latin typeface="+mn-lt"/>
              </a:rPr>
              <a:t>CO</a:t>
            </a:r>
            <a:r>
              <a:rPr lang="en-US" sz="1400" baseline="-50000" dirty="0">
                <a:latin typeface="+mn-lt"/>
              </a:rPr>
              <a:t>2</a:t>
            </a:r>
            <a:r>
              <a:rPr lang="en-US" sz="1400" dirty="0">
                <a:latin typeface="+mn-lt"/>
              </a:rPr>
              <a:t>.</a:t>
            </a:r>
          </a:p>
          <a:p>
            <a:pPr marL="0" indent="0" eaLnBrk="0" hangingPunct="0">
              <a:defRPr/>
            </a:pPr>
            <a:endParaRPr lang="en-US" sz="1400" dirty="0">
              <a:latin typeface="+mn-lt"/>
            </a:endParaRPr>
          </a:p>
          <a:p>
            <a:pPr marL="0" indent="0" eaLnBrk="0" hangingPunct="0">
              <a:defRPr/>
            </a:pPr>
            <a:r>
              <a:rPr lang="en-US" sz="1400" b="1" dirty="0">
                <a:latin typeface="+mn-lt"/>
              </a:rPr>
              <a:t>Solve</a:t>
            </a:r>
            <a:r>
              <a:rPr lang="en-US" sz="1400" dirty="0">
                <a:latin typeface="+mn-lt"/>
              </a:rPr>
              <a:t> </a:t>
            </a:r>
            <a:endParaRPr lang="en-US" sz="1400" i="1"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r>
              <a:rPr lang="en-US" sz="1400" b="1" dirty="0">
                <a:latin typeface="+mn-lt"/>
              </a:rPr>
              <a:t>Check</a:t>
            </a:r>
            <a:r>
              <a:rPr lang="en-US" sz="1400" dirty="0">
                <a:latin typeface="+mn-lt"/>
              </a:rPr>
              <a:t> The units are correct for solubility, and the answer has two significant figures consistent with both the partial pressure of CO</a:t>
            </a:r>
            <a:r>
              <a:rPr lang="en-US" sz="1400" baseline="-25000" dirty="0">
                <a:latin typeface="+mn-lt"/>
              </a:rPr>
              <a:t>2</a:t>
            </a:r>
            <a:r>
              <a:rPr lang="en-US" sz="1400" dirty="0">
                <a:latin typeface="+mn-lt"/>
              </a:rPr>
              <a:t> and the value of the Henry’s law constant.</a:t>
            </a:r>
          </a:p>
          <a:p>
            <a:pPr marL="0" indent="0" eaLnBrk="0" hangingPunct="0">
              <a:defRPr/>
            </a:pPr>
            <a:endParaRPr lang="en-US" sz="1400" dirty="0">
              <a:latin typeface="+mn-lt"/>
            </a:endParaRPr>
          </a:p>
          <a:p>
            <a:pPr eaLnBrk="0" hangingPunct="0">
              <a:defRPr/>
            </a:pPr>
            <a:r>
              <a:rPr lang="en-US" sz="1600" b="1" dirty="0">
                <a:solidFill>
                  <a:srgbClr val="3366FF"/>
                </a:solidFill>
                <a:latin typeface="Arial" pitchFamily="34" charset="0"/>
                <a:cs typeface="Arial" pitchFamily="34" charset="0"/>
              </a:rPr>
              <a:t>Practice Exercise 1</a:t>
            </a:r>
          </a:p>
          <a:p>
            <a:pPr marL="0" indent="0" eaLnBrk="0" hangingPunct="0">
              <a:defRPr/>
            </a:pPr>
            <a:endParaRPr lang="en-US" sz="1000" dirty="0">
              <a:latin typeface="+mn-lt"/>
            </a:endParaRPr>
          </a:p>
          <a:p>
            <a:pPr marL="0" indent="0" eaLnBrk="0" hangingPunct="0">
              <a:defRPr/>
            </a:pPr>
            <a:r>
              <a:rPr lang="en-US" sz="1400" dirty="0">
                <a:latin typeface="+mn-lt"/>
              </a:rPr>
              <a:t>You double the partial pressure of a gas over a liquid at constant temperature. Which of these statements is then true?</a:t>
            </a:r>
          </a:p>
          <a:p>
            <a:pPr marL="283464" indent="-283464" eaLnBrk="0" hangingPunct="0">
              <a:defRPr/>
            </a:pPr>
            <a:r>
              <a:rPr lang="en-US" sz="1400" b="1" dirty="0">
                <a:latin typeface="+mn-lt"/>
              </a:rPr>
              <a:t>(a)	</a:t>
            </a:r>
            <a:r>
              <a:rPr lang="en-US" sz="1400" dirty="0">
                <a:latin typeface="+mn-lt"/>
              </a:rPr>
              <a:t>The Henry’s law constant is doubled.</a:t>
            </a:r>
          </a:p>
          <a:p>
            <a:pPr marL="283464" indent="-283464" eaLnBrk="0" hangingPunct="0">
              <a:defRPr/>
            </a:pPr>
            <a:r>
              <a:rPr lang="en-US" sz="1400" b="1" dirty="0">
                <a:latin typeface="+mn-lt"/>
              </a:rPr>
              <a:t>(b)	</a:t>
            </a:r>
            <a:r>
              <a:rPr lang="en-US" sz="1400" dirty="0">
                <a:latin typeface="+mn-lt"/>
              </a:rPr>
              <a:t>The Henry’s law constant is decreased by half.</a:t>
            </a:r>
          </a:p>
          <a:p>
            <a:pPr marL="283464" indent="-283464" eaLnBrk="0" hangingPunct="0">
              <a:defRPr/>
            </a:pPr>
            <a:r>
              <a:rPr lang="en-US" sz="1400" b="1" dirty="0">
                <a:latin typeface="+mn-lt"/>
              </a:rPr>
              <a:t>(c)	</a:t>
            </a:r>
            <a:r>
              <a:rPr lang="en-US" sz="1400" dirty="0">
                <a:latin typeface="+mn-lt"/>
              </a:rPr>
              <a:t>There are half as many gas molecules in the liquid.</a:t>
            </a:r>
          </a:p>
          <a:p>
            <a:pPr marL="283464" indent="-283464" eaLnBrk="0" hangingPunct="0">
              <a:defRPr/>
            </a:pPr>
            <a:r>
              <a:rPr lang="en-US" sz="1400" b="1" dirty="0">
                <a:latin typeface="+mn-lt"/>
              </a:rPr>
              <a:t>(d)	</a:t>
            </a:r>
            <a:r>
              <a:rPr lang="en-US" sz="1400" dirty="0">
                <a:latin typeface="+mn-lt"/>
              </a:rPr>
              <a:t>There are twice as many gas molecules in the liquid.</a:t>
            </a:r>
          </a:p>
          <a:p>
            <a:pPr marL="283464" indent="-283464" eaLnBrk="0" hangingPunct="0">
              <a:defRPr/>
            </a:pPr>
            <a:r>
              <a:rPr lang="en-US" sz="1400" b="1" dirty="0">
                <a:latin typeface="+mn-lt"/>
              </a:rPr>
              <a:t>(e)	</a:t>
            </a:r>
            <a:r>
              <a:rPr lang="en-US" sz="1400" dirty="0">
                <a:latin typeface="+mn-lt"/>
              </a:rPr>
              <a:t>There is no change in the number of gas molecules in the liquid.</a:t>
            </a:r>
          </a:p>
        </p:txBody>
      </p:sp>
      <p:sp>
        <p:nvSpPr>
          <p:cNvPr id="2053" name="Line 81"/>
          <p:cNvSpPr>
            <a:spLocks noChangeShapeType="1"/>
          </p:cNvSpPr>
          <p:nvPr/>
        </p:nvSpPr>
        <p:spPr bwMode="auto">
          <a:xfrm>
            <a:off x="304800" y="304800"/>
            <a:ext cx="14260" cy="571668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8569937" cy="51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Calculate the concentration of CO</a:t>
            </a:r>
            <a:r>
              <a:rPr lang="en-US" sz="1400" baseline="-25000" dirty="0">
                <a:latin typeface="+mn-lt"/>
              </a:rPr>
              <a:t>2</a:t>
            </a:r>
            <a:r>
              <a:rPr lang="en-US" sz="1400" dirty="0">
                <a:latin typeface="+mn-lt"/>
              </a:rPr>
              <a:t> in a soft drink that is bottled with a partial pressure of CO</a:t>
            </a:r>
            <a:r>
              <a:rPr lang="en-US" sz="1400" baseline="-25000" dirty="0">
                <a:latin typeface="+mn-lt"/>
              </a:rPr>
              <a:t>2</a:t>
            </a:r>
            <a:r>
              <a:rPr lang="en-US" sz="1400" dirty="0">
                <a:latin typeface="+mn-lt"/>
              </a:rPr>
              <a:t> of 4.0 </a:t>
            </a:r>
            <a:r>
              <a:rPr lang="en-US" sz="1400" dirty="0" err="1">
                <a:latin typeface="+mn-lt"/>
              </a:rPr>
              <a:t>atm</a:t>
            </a:r>
            <a:r>
              <a:rPr lang="en-US" sz="1400" dirty="0">
                <a:latin typeface="+mn-lt"/>
              </a:rPr>
              <a:t> over the liquid at 25 </a:t>
            </a:r>
            <a:r>
              <a:rPr lang="en-US" sz="1400" dirty="0">
                <a:latin typeface="+mn-lt"/>
                <a:ea typeface="Calibri"/>
              </a:rPr>
              <a:t>°</a:t>
            </a:r>
            <a:r>
              <a:rPr lang="en-US" sz="1400" dirty="0">
                <a:latin typeface="+mn-lt"/>
              </a:rPr>
              <a:t>C. The Henry’s law constant for CO</a:t>
            </a:r>
            <a:r>
              <a:rPr lang="en-US" sz="1400" baseline="-25000" dirty="0">
                <a:latin typeface="+mn-lt"/>
              </a:rPr>
              <a:t>2</a:t>
            </a:r>
            <a:r>
              <a:rPr lang="en-US" sz="1400" dirty="0">
                <a:latin typeface="+mn-lt"/>
              </a:rPr>
              <a:t> in water at this temperature is 3.4 × 10</a:t>
            </a:r>
            <a:r>
              <a:rPr lang="en-US" sz="1400" baseline="30000" dirty="0">
                <a:latin typeface="+mn-lt"/>
              </a:rPr>
              <a:t>–2</a:t>
            </a:r>
            <a:r>
              <a:rPr lang="en-US" sz="1400" dirty="0">
                <a:latin typeface="+mn-lt"/>
              </a:rPr>
              <a:t> </a:t>
            </a:r>
            <a:r>
              <a:rPr lang="en-US" sz="1400" dirty="0" err="1">
                <a:latin typeface="+mn-lt"/>
              </a:rPr>
              <a:t>mol</a:t>
            </a:r>
            <a:r>
              <a:rPr lang="en-US" sz="1400" dirty="0">
                <a:latin typeface="+mn-lt"/>
              </a:rPr>
              <a:t>/L-atm.</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13.2</a:t>
            </a:r>
            <a:r>
              <a:rPr lang="en-US" altLang="en-US" b="1" dirty="0">
                <a:solidFill>
                  <a:srgbClr val="4C4BE5"/>
                </a:solidFill>
                <a:latin typeface="Arial" charset="0"/>
              </a:rPr>
              <a:t> </a:t>
            </a:r>
            <a:r>
              <a:rPr lang="en-US" altLang="en-US" b="1" dirty="0">
                <a:latin typeface="Arial" charset="0"/>
              </a:rPr>
              <a:t>A Henry’s Law Calculation</a:t>
            </a:r>
          </a:p>
        </p:txBody>
      </p:sp>
      <p:sp>
        <p:nvSpPr>
          <p:cNvPr id="2057" name="Line 89"/>
          <p:cNvSpPr>
            <a:spLocks noChangeShapeType="1"/>
          </p:cNvSpPr>
          <p:nvPr/>
        </p:nvSpPr>
        <p:spPr bwMode="auto">
          <a:xfrm>
            <a:off x="309563" y="6021483"/>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42" y="2933095"/>
            <a:ext cx="3840480" cy="518846"/>
          </a:xfrm>
          <a:prstGeom prst="rect">
            <a:avLst/>
          </a:prstGeom>
        </p:spPr>
      </p:pic>
    </p:spTree>
    <p:extLst>
      <p:ext uri="{BB962C8B-B14F-4D97-AF65-F5344CB8AC3E}">
        <p14:creationId xmlns:p14="http://schemas.microsoft.com/office/powerpoint/2010/main" val="93386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9">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9">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9">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9">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59">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5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5269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1163578"/>
            <a:ext cx="8723313" cy="307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eaLnBrk="0" hangingPunct="0">
              <a:defRPr/>
            </a:pPr>
            <a:r>
              <a:rPr lang="en-US" sz="1600" b="1" dirty="0">
                <a:solidFill>
                  <a:srgbClr val="3366FF"/>
                </a:solidFill>
                <a:latin typeface="Arial" pitchFamily="34" charset="0"/>
                <a:cs typeface="Arial" pitchFamily="34" charset="0"/>
              </a:rPr>
              <a:t>Practice Exercise 2</a:t>
            </a:r>
          </a:p>
          <a:p>
            <a:pPr marL="0" indent="0" eaLnBrk="0" hangingPunct="0">
              <a:defRPr/>
            </a:pPr>
            <a:endParaRPr lang="en-US" sz="1000" dirty="0">
              <a:latin typeface="+mn-lt"/>
            </a:endParaRPr>
          </a:p>
          <a:p>
            <a:pPr marL="0" indent="0" eaLnBrk="0" hangingPunct="0">
              <a:defRPr/>
            </a:pPr>
            <a:r>
              <a:rPr lang="en-US" sz="1400" dirty="0">
                <a:latin typeface="+mn-lt"/>
              </a:rPr>
              <a:t>Calculate the concentration of CO</a:t>
            </a:r>
            <a:r>
              <a:rPr lang="en-US" sz="1400" baseline="-25000" dirty="0">
                <a:latin typeface="+mn-lt"/>
              </a:rPr>
              <a:t>2</a:t>
            </a:r>
            <a:r>
              <a:rPr lang="en-US" sz="1400" dirty="0">
                <a:latin typeface="+mn-lt"/>
              </a:rPr>
              <a:t> in a soft drink after the bottle is opened and the solution equilibrates at 25 </a:t>
            </a:r>
            <a:r>
              <a:rPr lang="en-US" sz="1400" dirty="0">
                <a:latin typeface="+mn-lt"/>
                <a:ea typeface="Calibri"/>
              </a:rPr>
              <a:t>°</a:t>
            </a:r>
            <a:r>
              <a:rPr lang="en-US" sz="1400" dirty="0">
                <a:latin typeface="+mn-lt"/>
              </a:rPr>
              <a:t>C under a CO</a:t>
            </a:r>
            <a:r>
              <a:rPr lang="en-US" sz="1400" baseline="-25000" dirty="0">
                <a:latin typeface="+mn-lt"/>
              </a:rPr>
              <a:t>2</a:t>
            </a:r>
            <a:r>
              <a:rPr lang="en-US" sz="1400" dirty="0">
                <a:latin typeface="+mn-lt"/>
              </a:rPr>
              <a:t> partial pressure of 3.0 × 10</a:t>
            </a:r>
            <a:r>
              <a:rPr lang="en-US" sz="1400" baseline="30000" dirty="0">
                <a:latin typeface="+mn-lt"/>
              </a:rPr>
              <a:t>–4</a:t>
            </a:r>
            <a:r>
              <a:rPr lang="en-US" sz="1400" dirty="0">
                <a:latin typeface="+mn-lt"/>
              </a:rPr>
              <a:t> atm.</a:t>
            </a:r>
          </a:p>
        </p:txBody>
      </p:sp>
      <p:sp>
        <p:nvSpPr>
          <p:cNvPr id="2053" name="Line 81"/>
          <p:cNvSpPr>
            <a:spLocks noChangeShapeType="1"/>
          </p:cNvSpPr>
          <p:nvPr/>
        </p:nvSpPr>
        <p:spPr bwMode="auto">
          <a:xfrm>
            <a:off x="304801" y="304800"/>
            <a:ext cx="4862" cy="194891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1"/>
            <a:ext cx="8569937" cy="257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13.2</a:t>
            </a:r>
            <a:r>
              <a:rPr lang="en-US" altLang="en-US" b="1" dirty="0">
                <a:solidFill>
                  <a:srgbClr val="4C4BE5"/>
                </a:solidFill>
                <a:latin typeface="Arial" charset="0"/>
              </a:rPr>
              <a:t> </a:t>
            </a:r>
            <a:r>
              <a:rPr lang="en-US" altLang="en-US" b="1" dirty="0">
                <a:latin typeface="Arial" charset="0"/>
              </a:rPr>
              <a:t>A Henry’s Law Calculation</a:t>
            </a:r>
          </a:p>
        </p:txBody>
      </p:sp>
      <p:sp>
        <p:nvSpPr>
          <p:cNvPr id="2057" name="Line 89"/>
          <p:cNvSpPr>
            <a:spLocks noChangeShapeType="1"/>
          </p:cNvSpPr>
          <p:nvPr/>
        </p:nvSpPr>
        <p:spPr bwMode="auto">
          <a:xfrm>
            <a:off x="300038" y="2253715"/>
            <a:ext cx="45243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7992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80630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1817193"/>
            <a:ext cx="8366125" cy="307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altLang="en-US" sz="1600" b="1" dirty="0">
                <a:solidFill>
                  <a:srgbClr val="3366FF"/>
                </a:solidFill>
              </a:rPr>
              <a:t>Solution</a:t>
            </a:r>
            <a:endParaRPr lang="en-US" altLang="en-US" sz="1600" dirty="0">
              <a:solidFill>
                <a:schemeClr val="bg1"/>
              </a:solidFill>
            </a:endParaRPr>
          </a:p>
          <a:p>
            <a:pPr marL="285750" indent="-285750" eaLnBrk="0" hangingPunct="0">
              <a:defRPr/>
            </a:pPr>
            <a:endParaRPr lang="en-US" sz="1000" b="1" dirty="0">
              <a:latin typeface="Times New Roman" pitchFamily="18" charset="0"/>
            </a:endParaRPr>
          </a:p>
          <a:p>
            <a:pPr marL="0" indent="0" eaLnBrk="0" hangingPunct="0">
              <a:defRPr/>
            </a:pPr>
            <a:r>
              <a:rPr lang="en-US" sz="1400" b="1" dirty="0">
                <a:latin typeface="+mn-lt"/>
              </a:rPr>
              <a:t>(a) Analyze </a:t>
            </a:r>
            <a:r>
              <a:rPr lang="en-US" sz="1400" dirty="0">
                <a:latin typeface="+mn-lt"/>
              </a:rPr>
              <a:t>We are given the number of grams of solute (13.5 g) and the number of grams of solvent </a:t>
            </a:r>
            <a:br>
              <a:rPr lang="en-US" sz="1400" dirty="0">
                <a:latin typeface="+mn-lt"/>
              </a:rPr>
            </a:br>
            <a:r>
              <a:rPr lang="en-US" sz="1400" dirty="0">
                <a:latin typeface="+mn-lt"/>
              </a:rPr>
              <a:t>(0.100 kg = 100 g). From this, we must calculate the mass percentage of solute.</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We can calculate the mass percentage by using Equation 13.5. The mass of the solution is the sum of the mass of solute (glucose) and the mass of solvent (water).</a:t>
            </a:r>
          </a:p>
          <a:p>
            <a:pPr marL="0" indent="0" eaLnBrk="0" hangingPunct="0">
              <a:defRPr/>
            </a:pPr>
            <a:endParaRPr lang="en-US" sz="1400" dirty="0">
              <a:latin typeface="+mn-lt"/>
            </a:endParaRPr>
          </a:p>
          <a:p>
            <a:pPr marL="0" indent="0" eaLnBrk="0" hangingPunct="0">
              <a:defRPr/>
            </a:pPr>
            <a:r>
              <a:rPr lang="en-US" sz="1400" b="1" dirty="0">
                <a:latin typeface="+mn-lt"/>
              </a:rPr>
              <a:t>Solve</a:t>
            </a:r>
          </a:p>
          <a:p>
            <a:pPr marL="0" indent="0" eaLnBrk="0" hangingPunct="0">
              <a:defRPr/>
            </a:pPr>
            <a:endParaRPr lang="en-US" sz="1400" b="1" dirty="0">
              <a:latin typeface="+mn-lt"/>
            </a:endParaRPr>
          </a:p>
          <a:p>
            <a:pPr marL="0" indent="0" eaLnBrk="0" hangingPunct="0">
              <a:defRPr/>
            </a:pPr>
            <a:endParaRPr lang="en-US" sz="1400" b="1" dirty="0">
              <a:latin typeface="+mn-lt"/>
            </a:endParaRPr>
          </a:p>
          <a:p>
            <a:pPr marL="0" indent="0" eaLnBrk="0" hangingPunct="0">
              <a:defRPr/>
            </a:pPr>
            <a:endParaRPr lang="en-US" sz="1400" b="1" dirty="0">
              <a:latin typeface="+mn-lt"/>
            </a:endParaRPr>
          </a:p>
          <a:p>
            <a:pPr marL="0" indent="0" eaLnBrk="0" hangingPunct="0">
              <a:defRPr/>
            </a:pPr>
            <a:endParaRPr lang="en-US" sz="1400" dirty="0">
              <a:latin typeface="+mn-lt"/>
            </a:endParaRPr>
          </a:p>
          <a:p>
            <a:pPr marL="0" indent="0" eaLnBrk="0" hangingPunct="0">
              <a:defRPr/>
            </a:pPr>
            <a:r>
              <a:rPr lang="en-US" sz="1400" b="1" dirty="0">
                <a:latin typeface="+mn-lt"/>
              </a:rPr>
              <a:t>Comment</a:t>
            </a:r>
            <a:r>
              <a:rPr lang="en-US" sz="1400" dirty="0">
                <a:latin typeface="+mn-lt"/>
              </a:rPr>
              <a:t> The mass percentage of water in this solution is (100 – 11.9)% = 88.1%.</a:t>
            </a:r>
          </a:p>
          <a:p>
            <a:pPr marL="0" indent="0" eaLnBrk="0" hangingPunct="0">
              <a:defRPr/>
            </a:pPr>
            <a:endParaRPr lang="en-US" sz="1400" dirty="0">
              <a:latin typeface="+mn-lt"/>
            </a:endParaRPr>
          </a:p>
          <a:p>
            <a:pPr marL="0" indent="0" eaLnBrk="0" hangingPunct="0">
              <a:defRPr/>
            </a:pPr>
            <a:r>
              <a:rPr lang="en-US" sz="1400" b="1" dirty="0">
                <a:latin typeface="+mn-lt"/>
              </a:rPr>
              <a:t>(b) Analyze </a:t>
            </a:r>
            <a:r>
              <a:rPr lang="en-US" sz="1400" dirty="0">
                <a:latin typeface="+mn-lt"/>
              </a:rPr>
              <a:t>In this case we are given the number of micrograms of solute. Because 1 </a:t>
            </a:r>
            <a:r>
              <a:rPr lang="en-US" sz="1400" i="1" dirty="0">
                <a:latin typeface="+mn-lt"/>
              </a:rPr>
              <a:t>µ</a:t>
            </a:r>
            <a:r>
              <a:rPr lang="en-US" sz="1400" dirty="0">
                <a:latin typeface="+mn-lt"/>
              </a:rPr>
              <a:t>g is 1 × 10</a:t>
            </a:r>
            <a:r>
              <a:rPr lang="en-US" sz="1400" baseline="30000" dirty="0">
                <a:latin typeface="+mn-lt"/>
              </a:rPr>
              <a:t>–6</a:t>
            </a:r>
            <a:r>
              <a:rPr lang="en-US" sz="1400" dirty="0">
                <a:latin typeface="+mn-lt"/>
              </a:rPr>
              <a:t> g, </a:t>
            </a:r>
            <a:br>
              <a:rPr lang="en-US" sz="1400" dirty="0">
                <a:latin typeface="+mn-lt"/>
              </a:rPr>
            </a:br>
            <a:r>
              <a:rPr lang="en-US" sz="1400" dirty="0">
                <a:latin typeface="+mn-lt"/>
              </a:rPr>
              <a:t>5.4 </a:t>
            </a:r>
            <a:r>
              <a:rPr lang="en-US" sz="1400" i="1" dirty="0">
                <a:latin typeface="+mn-lt"/>
              </a:rPr>
              <a:t>µ</a:t>
            </a:r>
            <a:r>
              <a:rPr lang="en-US" sz="1400" dirty="0">
                <a:latin typeface="+mn-lt"/>
              </a:rPr>
              <a:t>g = 5.4 × 10</a:t>
            </a:r>
            <a:r>
              <a:rPr lang="en-US" sz="1400" baseline="30000" dirty="0">
                <a:latin typeface="+mn-lt"/>
              </a:rPr>
              <a:t>–6</a:t>
            </a:r>
            <a:r>
              <a:rPr lang="en-US" sz="1400" dirty="0">
                <a:latin typeface="+mn-lt"/>
              </a:rPr>
              <a:t> g.</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We calculate the parts per million using Equation 13.6.</a:t>
            </a:r>
          </a:p>
        </p:txBody>
      </p:sp>
      <p:sp>
        <p:nvSpPr>
          <p:cNvPr id="2053" name="Line 81"/>
          <p:cNvSpPr>
            <a:spLocks noChangeShapeType="1"/>
          </p:cNvSpPr>
          <p:nvPr/>
        </p:nvSpPr>
        <p:spPr bwMode="auto">
          <a:xfrm>
            <a:off x="304800" y="304800"/>
            <a:ext cx="14397" cy="577176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8569937" cy="37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283464" indent="-283464" eaLnBrk="0" hangingPunct="0">
              <a:defRPr/>
            </a:pPr>
            <a:r>
              <a:rPr lang="en-US" sz="1400" b="1" dirty="0">
                <a:latin typeface="+mn-lt"/>
              </a:rPr>
              <a:t>(a)</a:t>
            </a:r>
            <a:r>
              <a:rPr lang="en-US" sz="1400" dirty="0">
                <a:latin typeface="+mn-lt"/>
              </a:rPr>
              <a:t>	A solution is made by dissolving 13.5 g of glucose (C</a:t>
            </a:r>
            <a:r>
              <a:rPr lang="en-US" sz="1400" baseline="-25000" dirty="0">
                <a:latin typeface="+mn-lt"/>
              </a:rPr>
              <a:t>6</a:t>
            </a:r>
            <a:r>
              <a:rPr lang="en-US" sz="1400" dirty="0">
                <a:latin typeface="+mn-lt"/>
              </a:rPr>
              <a:t>H</a:t>
            </a:r>
            <a:r>
              <a:rPr lang="en-US" sz="1400" baseline="-25000" dirty="0">
                <a:latin typeface="+mn-lt"/>
              </a:rPr>
              <a:t>12</a:t>
            </a:r>
            <a:r>
              <a:rPr lang="en-US" sz="1400" dirty="0">
                <a:latin typeface="+mn-lt"/>
              </a:rPr>
              <a:t>O</a:t>
            </a:r>
            <a:r>
              <a:rPr lang="en-US" sz="1400" baseline="-25000" dirty="0">
                <a:latin typeface="+mn-lt"/>
              </a:rPr>
              <a:t>6</a:t>
            </a:r>
            <a:r>
              <a:rPr lang="en-US" sz="1400" dirty="0">
                <a:latin typeface="+mn-lt"/>
              </a:rPr>
              <a:t>) in 0.100 kg of water. What is the mass percentage of solute in this solution?</a:t>
            </a:r>
          </a:p>
          <a:p>
            <a:pPr marL="283464" indent="-283464" eaLnBrk="0" hangingPunct="0">
              <a:defRPr/>
            </a:pPr>
            <a:r>
              <a:rPr lang="en-US" sz="1400" b="1" dirty="0">
                <a:latin typeface="+mn-lt"/>
              </a:rPr>
              <a:t>(b)</a:t>
            </a:r>
            <a:r>
              <a:rPr lang="en-US" sz="1400" dirty="0">
                <a:latin typeface="+mn-lt"/>
              </a:rPr>
              <a:t>	A 2.5-g sample of groundwater was found to contain 5.4 </a:t>
            </a:r>
            <a:r>
              <a:rPr lang="en-US" sz="1400" i="1" dirty="0">
                <a:latin typeface="+mn-lt"/>
              </a:rPr>
              <a:t>µ</a:t>
            </a:r>
            <a:r>
              <a:rPr lang="en-US" sz="1400" dirty="0">
                <a:latin typeface="+mn-lt"/>
              </a:rPr>
              <a:t>g of Zn</a:t>
            </a:r>
            <a:r>
              <a:rPr lang="en-US" sz="1400" baseline="30000" dirty="0">
                <a:latin typeface="+mn-lt"/>
              </a:rPr>
              <a:t>2+</a:t>
            </a:r>
            <a:r>
              <a:rPr lang="en-US" sz="1400" dirty="0">
                <a:latin typeface="+mn-lt"/>
              </a:rPr>
              <a:t>. What is the concentration of Zn</a:t>
            </a:r>
            <a:r>
              <a:rPr lang="en-US" sz="1400" baseline="30000" dirty="0">
                <a:latin typeface="+mn-lt"/>
              </a:rPr>
              <a:t>2+</a:t>
            </a:r>
            <a:r>
              <a:rPr lang="en-US" sz="1400" dirty="0">
                <a:latin typeface="+mn-lt"/>
              </a:rPr>
              <a:t> in parts per million?</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13.3</a:t>
            </a:r>
            <a:r>
              <a:rPr lang="en-US" altLang="en-US" b="1" dirty="0">
                <a:solidFill>
                  <a:srgbClr val="4C4BE5"/>
                </a:solidFill>
                <a:latin typeface="Arial" charset="0"/>
              </a:rPr>
              <a:t> </a:t>
            </a:r>
            <a:r>
              <a:rPr lang="en-US" altLang="en-US" b="1" dirty="0">
                <a:latin typeface="Arial" charset="0"/>
              </a:rPr>
              <a:t>Calculation of Mass-Related Concentrations</a:t>
            </a:r>
          </a:p>
        </p:txBody>
      </p:sp>
      <p:sp>
        <p:nvSpPr>
          <p:cNvPr id="2057" name="Line 89"/>
          <p:cNvSpPr>
            <a:spLocks noChangeShapeType="1"/>
          </p:cNvSpPr>
          <p:nvPr/>
        </p:nvSpPr>
        <p:spPr bwMode="auto">
          <a:xfrm>
            <a:off x="309563" y="6076567"/>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16" y="3436480"/>
            <a:ext cx="4274545" cy="992117"/>
          </a:xfrm>
          <a:prstGeom prst="rect">
            <a:avLst/>
          </a:prstGeom>
        </p:spPr>
      </p:pic>
    </p:spTree>
    <p:extLst>
      <p:ext uri="{BB962C8B-B14F-4D97-AF65-F5344CB8AC3E}">
        <p14:creationId xmlns:p14="http://schemas.microsoft.com/office/powerpoint/2010/main" val="258460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9">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6791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1178804"/>
            <a:ext cx="8723313" cy="2666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eaLnBrk="0" hangingPunct="0">
              <a:defRPr/>
            </a:pPr>
            <a:r>
              <a:rPr lang="en-US" sz="1400" b="1" dirty="0">
                <a:latin typeface="+mn-lt"/>
              </a:rPr>
              <a:t>Solve</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eaLnBrk="0" hangingPunct="0">
              <a:defRPr/>
            </a:pPr>
            <a:r>
              <a:rPr lang="en-US" sz="1600" b="1" dirty="0">
                <a:solidFill>
                  <a:srgbClr val="3366FF"/>
                </a:solidFill>
                <a:latin typeface="Arial" pitchFamily="34" charset="0"/>
                <a:cs typeface="Arial" pitchFamily="34" charset="0"/>
              </a:rPr>
              <a:t>Practice Exercise 1</a:t>
            </a:r>
          </a:p>
          <a:p>
            <a:pPr marL="0" indent="0" eaLnBrk="0" hangingPunct="0">
              <a:defRPr/>
            </a:pPr>
            <a:endParaRPr lang="en-US" sz="1000" dirty="0">
              <a:latin typeface="+mn-lt"/>
            </a:endParaRPr>
          </a:p>
          <a:p>
            <a:pPr marL="0" indent="0" eaLnBrk="0" hangingPunct="0">
              <a:defRPr/>
            </a:pPr>
            <a:r>
              <a:rPr lang="en-US" sz="1400" dirty="0">
                <a:latin typeface="+mn-lt"/>
              </a:rPr>
              <a:t>Calculate the mass percentage of </a:t>
            </a:r>
            <a:r>
              <a:rPr lang="en-US" sz="1400" dirty="0" err="1">
                <a:latin typeface="+mn-lt"/>
              </a:rPr>
              <a:t>NaCl</a:t>
            </a:r>
            <a:r>
              <a:rPr lang="en-US" sz="1400" dirty="0">
                <a:latin typeface="+mn-lt"/>
              </a:rPr>
              <a:t> in a solution containing 1.50 g of </a:t>
            </a:r>
            <a:r>
              <a:rPr lang="en-US" sz="1400" dirty="0" err="1">
                <a:latin typeface="+mn-lt"/>
              </a:rPr>
              <a:t>NaCl</a:t>
            </a:r>
            <a:r>
              <a:rPr lang="en-US" sz="1400" dirty="0">
                <a:latin typeface="+mn-lt"/>
              </a:rPr>
              <a:t> in 50.0 g of water.</a:t>
            </a:r>
          </a:p>
          <a:p>
            <a:pPr marL="0" indent="0" eaLnBrk="0" hangingPunct="0">
              <a:defRPr/>
            </a:pPr>
            <a:r>
              <a:rPr lang="en-US" sz="1400" b="1" dirty="0">
                <a:latin typeface="+mn-lt"/>
              </a:rPr>
              <a:t>(a) </a:t>
            </a:r>
            <a:r>
              <a:rPr lang="en-US" sz="1400" dirty="0">
                <a:latin typeface="+mn-lt"/>
              </a:rPr>
              <a:t>0.0291% </a:t>
            </a:r>
            <a:r>
              <a:rPr lang="en-US" sz="1400" b="1" dirty="0">
                <a:latin typeface="+mn-lt"/>
              </a:rPr>
              <a:t>(b) </a:t>
            </a:r>
            <a:r>
              <a:rPr lang="en-US" sz="1400" dirty="0">
                <a:latin typeface="+mn-lt"/>
              </a:rPr>
              <a:t>0.0300% </a:t>
            </a:r>
            <a:r>
              <a:rPr lang="en-US" sz="1400" b="1" dirty="0">
                <a:latin typeface="+mn-lt"/>
              </a:rPr>
              <a:t>(c) </a:t>
            </a:r>
            <a:r>
              <a:rPr lang="en-US" sz="1400" dirty="0">
                <a:latin typeface="+mn-lt"/>
              </a:rPr>
              <a:t>0.0513% </a:t>
            </a:r>
            <a:r>
              <a:rPr lang="en-US" sz="1400" b="1" dirty="0">
                <a:latin typeface="+mn-lt"/>
              </a:rPr>
              <a:t>(d) </a:t>
            </a:r>
            <a:r>
              <a:rPr lang="en-US" sz="1400" dirty="0">
                <a:latin typeface="+mn-lt"/>
              </a:rPr>
              <a:t>2.91% </a:t>
            </a:r>
            <a:r>
              <a:rPr lang="en-US" sz="1400" b="1" dirty="0">
                <a:latin typeface="+mn-lt"/>
              </a:rPr>
              <a:t>(e) </a:t>
            </a:r>
            <a:r>
              <a:rPr lang="en-US" sz="1400" dirty="0">
                <a:latin typeface="+mn-lt"/>
              </a:rPr>
              <a:t>3.00%</a:t>
            </a:r>
          </a:p>
          <a:p>
            <a:pPr marL="0" indent="0" eaLnBrk="0" hangingPunct="0">
              <a:defRPr/>
            </a:pPr>
            <a:endParaRPr lang="en-US" sz="1400" dirty="0">
              <a:latin typeface="+mn-lt"/>
            </a:endParaRPr>
          </a:p>
          <a:p>
            <a:pPr eaLnBrk="0" hangingPunct="0">
              <a:defRPr/>
            </a:pPr>
            <a:r>
              <a:rPr lang="en-US" sz="1600" b="1" dirty="0">
                <a:solidFill>
                  <a:srgbClr val="3366FF"/>
                </a:solidFill>
                <a:latin typeface="Arial" pitchFamily="34" charset="0"/>
                <a:cs typeface="Arial" pitchFamily="34" charset="0"/>
              </a:rPr>
              <a:t>Practice Exercise 2</a:t>
            </a:r>
          </a:p>
          <a:p>
            <a:pPr marL="0" indent="0" eaLnBrk="0" hangingPunct="0">
              <a:defRPr/>
            </a:pPr>
            <a:endParaRPr lang="en-US" sz="1000" dirty="0">
              <a:latin typeface="+mn-lt"/>
            </a:endParaRPr>
          </a:p>
          <a:p>
            <a:pPr marL="0" indent="0" eaLnBrk="0" hangingPunct="0">
              <a:defRPr/>
            </a:pPr>
            <a:r>
              <a:rPr lang="en-US" sz="1400" dirty="0">
                <a:latin typeface="+mn-lt"/>
              </a:rPr>
              <a:t>A commercial bleaching solution contains 3.62% by mass of sodium hypochlorite, </a:t>
            </a:r>
            <a:r>
              <a:rPr lang="en-US" sz="1400" dirty="0" err="1">
                <a:latin typeface="+mn-lt"/>
              </a:rPr>
              <a:t>NaOCl</a:t>
            </a:r>
            <a:r>
              <a:rPr lang="en-US" sz="1400" dirty="0">
                <a:latin typeface="+mn-lt"/>
              </a:rPr>
              <a:t>. What is the mass of </a:t>
            </a:r>
            <a:r>
              <a:rPr lang="en-US" sz="1400" dirty="0" err="1">
                <a:latin typeface="+mn-lt"/>
              </a:rPr>
              <a:t>NaOCl</a:t>
            </a:r>
            <a:r>
              <a:rPr lang="en-US" sz="1400" dirty="0">
                <a:latin typeface="+mn-lt"/>
              </a:rPr>
              <a:t> in a bottle containing 2.50 kg of bleaching solution?</a:t>
            </a:r>
          </a:p>
        </p:txBody>
      </p:sp>
      <p:sp>
        <p:nvSpPr>
          <p:cNvPr id="2053" name="Line 81"/>
          <p:cNvSpPr>
            <a:spLocks noChangeShapeType="1"/>
          </p:cNvSpPr>
          <p:nvPr/>
        </p:nvSpPr>
        <p:spPr bwMode="auto">
          <a:xfrm>
            <a:off x="304800" y="304801"/>
            <a:ext cx="10495" cy="420737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8569937" cy="51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283464" indent="-283464"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13.3</a:t>
            </a:r>
            <a:r>
              <a:rPr lang="en-US" altLang="en-US" b="1" dirty="0">
                <a:solidFill>
                  <a:srgbClr val="4C4BE5"/>
                </a:solidFill>
                <a:latin typeface="Arial" charset="0"/>
              </a:rPr>
              <a:t> </a:t>
            </a:r>
            <a:r>
              <a:rPr lang="en-US" altLang="en-US" b="1" dirty="0">
                <a:latin typeface="Arial" charset="0"/>
              </a:rPr>
              <a:t>Calculation of Mass-Related Concentrations</a:t>
            </a:r>
          </a:p>
        </p:txBody>
      </p:sp>
      <p:sp>
        <p:nvSpPr>
          <p:cNvPr id="2057" name="Line 89"/>
          <p:cNvSpPr>
            <a:spLocks noChangeShapeType="1"/>
          </p:cNvSpPr>
          <p:nvPr/>
        </p:nvSpPr>
        <p:spPr bwMode="auto">
          <a:xfrm>
            <a:off x="304801" y="4512172"/>
            <a:ext cx="450849"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82" y="1311489"/>
            <a:ext cx="2952521" cy="926378"/>
          </a:xfrm>
          <a:prstGeom prst="rect">
            <a:avLst/>
          </a:prstGeom>
        </p:spPr>
      </p:pic>
    </p:spTree>
    <p:extLst>
      <p:ext uri="{BB962C8B-B14F-4D97-AF65-F5344CB8AC3E}">
        <p14:creationId xmlns:p14="http://schemas.microsoft.com/office/powerpoint/2010/main" val="8430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9">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395066"/>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1405952"/>
            <a:ext cx="8723313" cy="307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altLang="en-US" sz="1600" b="1" dirty="0">
                <a:solidFill>
                  <a:srgbClr val="3366FF"/>
                </a:solidFill>
              </a:rPr>
              <a:t>Solution</a:t>
            </a:r>
            <a:endParaRPr lang="en-US" altLang="en-US" sz="1600" dirty="0">
              <a:solidFill>
                <a:schemeClr val="bg1"/>
              </a:solidFill>
            </a:endParaRPr>
          </a:p>
          <a:p>
            <a:pPr marL="285750" indent="-285750" eaLnBrk="0" hangingPunct="0">
              <a:defRPr/>
            </a:pPr>
            <a:endParaRPr lang="en-US" sz="1000" b="1" dirty="0">
              <a:latin typeface="Times New Roman" pitchFamily="18" charset="0"/>
            </a:endParaRPr>
          </a:p>
          <a:p>
            <a:pPr marL="0" indent="0" eaLnBrk="0" hangingPunct="0">
              <a:defRPr/>
            </a:pPr>
            <a:r>
              <a:rPr lang="en-US" sz="1400" b="1" dirty="0">
                <a:latin typeface="+mn-lt"/>
              </a:rPr>
              <a:t>Analyze</a:t>
            </a:r>
            <a:r>
              <a:rPr lang="en-US" sz="1400" dirty="0">
                <a:latin typeface="+mn-lt"/>
              </a:rPr>
              <a:t> We are asked to calculate a solution concentration in units of molality. To do this, we must determine the number of moles of solute (glucose) and the number of kilograms of solvent (water).</a:t>
            </a:r>
          </a:p>
          <a:p>
            <a:pPr marL="0" indent="0" eaLnBrk="0" hangingPunct="0">
              <a:defRPr/>
            </a:pPr>
            <a:endParaRPr lang="en-US" sz="1400" dirty="0">
              <a:latin typeface="+mn-lt"/>
            </a:endParaRPr>
          </a:p>
          <a:p>
            <a:pPr marL="0" indent="0" eaLnBrk="0" hangingPunct="0">
              <a:defRPr/>
            </a:pPr>
            <a:r>
              <a:rPr lang="en-US" sz="1400" b="1" dirty="0">
                <a:latin typeface="+mn-lt"/>
              </a:rPr>
              <a:t>Plan</a:t>
            </a:r>
            <a:r>
              <a:rPr lang="en-US" sz="1400" dirty="0">
                <a:latin typeface="+mn-lt"/>
              </a:rPr>
              <a:t> We use the molar mass of C</a:t>
            </a:r>
            <a:r>
              <a:rPr lang="en-US" sz="1400" baseline="-25000" dirty="0">
                <a:latin typeface="+mn-lt"/>
              </a:rPr>
              <a:t>6</a:t>
            </a:r>
            <a:r>
              <a:rPr lang="en-US" sz="1400" dirty="0">
                <a:latin typeface="+mn-lt"/>
              </a:rPr>
              <a:t>H</a:t>
            </a:r>
            <a:r>
              <a:rPr lang="en-US" sz="1400" baseline="-25000" dirty="0">
                <a:latin typeface="+mn-lt"/>
              </a:rPr>
              <a:t>12</a:t>
            </a:r>
            <a:r>
              <a:rPr lang="en-US" sz="1400" dirty="0">
                <a:latin typeface="+mn-lt"/>
              </a:rPr>
              <a:t>O</a:t>
            </a:r>
            <a:r>
              <a:rPr lang="en-US" sz="1400" baseline="-25000" dirty="0">
                <a:latin typeface="+mn-lt"/>
              </a:rPr>
              <a:t>6</a:t>
            </a:r>
            <a:r>
              <a:rPr lang="en-US" sz="1400" dirty="0">
                <a:latin typeface="+mn-lt"/>
              </a:rPr>
              <a:t> to convert grams of glucose to moles. We use the density of water to convert milliliters of water to kilograms. The molality equals the number of moles of solute (glucose) divided by the number of kilograms of solvent (water).</a:t>
            </a:r>
          </a:p>
          <a:p>
            <a:pPr marL="0" indent="0" eaLnBrk="0" hangingPunct="0">
              <a:defRPr/>
            </a:pPr>
            <a:endParaRPr lang="en-US" sz="1400" dirty="0">
              <a:latin typeface="+mn-lt"/>
            </a:endParaRPr>
          </a:p>
          <a:p>
            <a:pPr marL="0" indent="0" eaLnBrk="0" hangingPunct="0">
              <a:defRPr/>
            </a:pPr>
            <a:r>
              <a:rPr lang="en-US" sz="1400" b="1" dirty="0">
                <a:latin typeface="+mn-lt"/>
              </a:rPr>
              <a:t>Solve</a:t>
            </a:r>
          </a:p>
          <a:p>
            <a:pPr marL="0" indent="0" eaLnBrk="0" hangingPunct="0">
              <a:defRPr/>
            </a:pPr>
            <a:r>
              <a:rPr lang="en-US" sz="1400" dirty="0">
                <a:latin typeface="+mn-lt"/>
              </a:rPr>
              <a:t>Use the molar mass of glucose, 180.2 g/</a:t>
            </a:r>
            <a:r>
              <a:rPr lang="en-US" sz="1400" dirty="0" err="1">
                <a:latin typeface="+mn-lt"/>
              </a:rPr>
              <a:t>mol</a:t>
            </a:r>
            <a:r>
              <a:rPr lang="en-US" sz="1400" dirty="0">
                <a:latin typeface="+mn-lt"/>
              </a:rPr>
              <a:t>, to convert grams to moles:</a:t>
            </a: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endParaRPr lang="en-US" sz="1400" dirty="0">
              <a:latin typeface="+mn-lt"/>
            </a:endParaRPr>
          </a:p>
          <a:p>
            <a:pPr marL="0" indent="0" eaLnBrk="0" hangingPunct="0">
              <a:defRPr/>
            </a:pPr>
            <a:r>
              <a:rPr lang="en-US" sz="1400" dirty="0">
                <a:latin typeface="+mn-lt"/>
              </a:rPr>
              <a:t>Because water has a density of 1.00 g/mL, the mass of the solvent is:</a:t>
            </a:r>
          </a:p>
        </p:txBody>
      </p:sp>
      <p:sp>
        <p:nvSpPr>
          <p:cNvPr id="2053" name="Line 81"/>
          <p:cNvSpPr>
            <a:spLocks noChangeShapeType="1"/>
          </p:cNvSpPr>
          <p:nvPr/>
        </p:nvSpPr>
        <p:spPr bwMode="auto">
          <a:xfrm>
            <a:off x="304800" y="304801"/>
            <a:ext cx="12886" cy="516584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0"/>
            <a:ext cx="8569937" cy="51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A solution is made by dissolving 4.35 g of glucose (C</a:t>
            </a:r>
            <a:r>
              <a:rPr lang="en-US" sz="1400" baseline="-25000" dirty="0">
                <a:latin typeface="+mn-lt"/>
              </a:rPr>
              <a:t>6</a:t>
            </a:r>
            <a:r>
              <a:rPr lang="en-US" sz="1400" dirty="0">
                <a:latin typeface="+mn-lt"/>
              </a:rPr>
              <a:t>H</a:t>
            </a:r>
            <a:r>
              <a:rPr lang="en-US" sz="1400" baseline="-25000" dirty="0">
                <a:latin typeface="+mn-lt"/>
              </a:rPr>
              <a:t>12</a:t>
            </a:r>
            <a:r>
              <a:rPr lang="en-US" sz="1400" dirty="0">
                <a:latin typeface="+mn-lt"/>
              </a:rPr>
              <a:t>O</a:t>
            </a:r>
            <a:r>
              <a:rPr lang="en-US" sz="1400" baseline="-25000" dirty="0">
                <a:latin typeface="+mn-lt"/>
              </a:rPr>
              <a:t>6</a:t>
            </a:r>
            <a:r>
              <a:rPr lang="en-US" sz="1400" dirty="0">
                <a:latin typeface="+mn-lt"/>
              </a:rPr>
              <a:t>) in 25.0 mL of water at 25 </a:t>
            </a:r>
            <a:r>
              <a:rPr lang="en-US" sz="1400" dirty="0">
                <a:latin typeface="Arial"/>
                <a:ea typeface="Calibri"/>
              </a:rPr>
              <a:t>°</a:t>
            </a:r>
            <a:r>
              <a:rPr lang="en-US" sz="1400" dirty="0">
                <a:latin typeface="+mn-lt"/>
              </a:rPr>
              <a:t>C. Calculate the molality of glucose in the solution. Water has a density of 1.00 g/</a:t>
            </a:r>
            <a:r>
              <a:rPr lang="en-US" sz="1400" dirty="0" err="1">
                <a:latin typeface="+mn-lt"/>
              </a:rPr>
              <a:t>mL.</a:t>
            </a:r>
            <a:endParaRPr lang="en-US" sz="1400" dirty="0">
              <a:latin typeface="+mn-lt"/>
            </a:endParaRP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13.4</a:t>
            </a:r>
            <a:r>
              <a:rPr lang="en-US" altLang="en-US" b="1" dirty="0">
                <a:solidFill>
                  <a:srgbClr val="4C4BE5"/>
                </a:solidFill>
                <a:latin typeface="Arial" charset="0"/>
              </a:rPr>
              <a:t> </a:t>
            </a:r>
            <a:r>
              <a:rPr lang="en-US" altLang="en-US" b="1" dirty="0">
                <a:latin typeface="Arial" charset="0"/>
              </a:rPr>
              <a:t>Calculation of Molality</a:t>
            </a:r>
          </a:p>
        </p:txBody>
      </p:sp>
      <p:sp>
        <p:nvSpPr>
          <p:cNvPr id="2057" name="Line 89"/>
          <p:cNvSpPr>
            <a:spLocks noChangeShapeType="1"/>
          </p:cNvSpPr>
          <p:nvPr/>
        </p:nvSpPr>
        <p:spPr bwMode="auto">
          <a:xfrm>
            <a:off x="307182" y="5470640"/>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898" y="4001350"/>
            <a:ext cx="6180004" cy="44180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367" y="5096861"/>
            <a:ext cx="3700549" cy="183677"/>
          </a:xfrm>
          <a:prstGeom prst="rect">
            <a:avLst/>
          </a:prstGeom>
        </p:spPr>
      </p:pic>
    </p:spTree>
    <p:extLst>
      <p:ext uri="{BB962C8B-B14F-4D97-AF65-F5344CB8AC3E}">
        <p14:creationId xmlns:p14="http://schemas.microsoft.com/office/powerpoint/2010/main" val="276394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6"/>
          <p:cNvSpPr>
            <a:spLocks noChangeShapeType="1"/>
          </p:cNvSpPr>
          <p:nvPr/>
        </p:nvSpPr>
        <p:spPr bwMode="auto">
          <a:xfrm>
            <a:off x="381000" y="115269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1163580"/>
            <a:ext cx="8723313" cy="335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eaLnBrk="0" hangingPunct="0">
              <a:defRPr/>
            </a:pPr>
            <a:r>
              <a:rPr lang="en-US" sz="1400" dirty="0">
                <a:latin typeface="+mn-lt"/>
              </a:rPr>
              <a:t>Finally, use Equation 13.9 to obtain the molality:</a:t>
            </a:r>
          </a:p>
          <a:p>
            <a:pPr marL="285750" indent="-285750" eaLnBrk="0" hangingPunct="0">
              <a:defRPr/>
            </a:pPr>
            <a:endParaRPr lang="en-US" sz="1400" dirty="0">
              <a:latin typeface="+mn-lt"/>
            </a:endParaRPr>
          </a:p>
          <a:p>
            <a:pPr marL="285750" indent="-285750" eaLnBrk="0" hangingPunct="0">
              <a:defRPr/>
            </a:pPr>
            <a:endParaRPr lang="en-US" sz="1400" dirty="0">
              <a:latin typeface="+mn-lt"/>
            </a:endParaRPr>
          </a:p>
          <a:p>
            <a:pPr marL="285750" indent="-285750" eaLnBrk="0" hangingPunct="0">
              <a:defRPr/>
            </a:pPr>
            <a:endParaRPr lang="en-US" sz="1400" dirty="0">
              <a:latin typeface="+mn-lt"/>
            </a:endParaRPr>
          </a:p>
          <a:p>
            <a:pPr marL="285750" indent="-285750" eaLnBrk="0" hangingPunct="0">
              <a:defRPr/>
            </a:pPr>
            <a:endParaRPr lang="en-US" sz="1400" dirty="0">
              <a:latin typeface="+mn-lt"/>
            </a:endParaRPr>
          </a:p>
          <a:p>
            <a:pPr eaLnBrk="0" hangingPunct="0">
              <a:defRPr/>
            </a:pPr>
            <a:r>
              <a:rPr lang="en-US" sz="1600" b="1" dirty="0">
                <a:solidFill>
                  <a:srgbClr val="3366FF"/>
                </a:solidFill>
                <a:latin typeface="Arial" pitchFamily="34" charset="0"/>
                <a:cs typeface="Arial" pitchFamily="34" charset="0"/>
              </a:rPr>
              <a:t>Practice Exercise 1</a:t>
            </a:r>
          </a:p>
          <a:p>
            <a:pPr marL="0" indent="0" eaLnBrk="0" hangingPunct="0">
              <a:defRPr/>
            </a:pPr>
            <a:endParaRPr lang="en-US" sz="1000" dirty="0">
              <a:latin typeface="+mn-lt"/>
            </a:endParaRPr>
          </a:p>
          <a:p>
            <a:pPr marL="0" indent="0" eaLnBrk="0" hangingPunct="0">
              <a:defRPr/>
            </a:pPr>
            <a:r>
              <a:rPr lang="en-US" sz="1400" dirty="0">
                <a:latin typeface="+mn-lt"/>
              </a:rPr>
              <a:t>Suppose you take a solution and add more solvent, so that the original mass of solvent is doubled. You take this new solution and add more solute, so that the original mass of the solute is doubled. What happens to the molality of the final solution, compared to the original molality?</a:t>
            </a:r>
          </a:p>
          <a:p>
            <a:pPr marL="285750" indent="-285750" eaLnBrk="0" hangingPunct="0">
              <a:defRPr/>
            </a:pPr>
            <a:r>
              <a:rPr lang="en-US" sz="1400" b="1" dirty="0">
                <a:latin typeface="+mn-lt"/>
              </a:rPr>
              <a:t>(a)</a:t>
            </a:r>
            <a:r>
              <a:rPr lang="en-US" sz="1400" dirty="0">
                <a:latin typeface="+mn-lt"/>
              </a:rPr>
              <a:t>	It is doubled.</a:t>
            </a:r>
          </a:p>
          <a:p>
            <a:pPr marL="285750" indent="-285750" eaLnBrk="0" hangingPunct="0">
              <a:defRPr/>
            </a:pPr>
            <a:r>
              <a:rPr lang="en-US" sz="1400" b="1" dirty="0">
                <a:latin typeface="+mn-lt"/>
              </a:rPr>
              <a:t>(b)	</a:t>
            </a:r>
            <a:r>
              <a:rPr lang="en-US" sz="1400" dirty="0">
                <a:latin typeface="+mn-lt"/>
              </a:rPr>
              <a:t>It is decreased by half.</a:t>
            </a:r>
          </a:p>
          <a:p>
            <a:pPr marL="285750" indent="-285750" eaLnBrk="0" hangingPunct="0">
              <a:defRPr/>
            </a:pPr>
            <a:r>
              <a:rPr lang="en-US" sz="1400" b="1" dirty="0">
                <a:latin typeface="+mn-lt"/>
              </a:rPr>
              <a:t>(c)	</a:t>
            </a:r>
            <a:r>
              <a:rPr lang="en-US" sz="1400" dirty="0">
                <a:latin typeface="+mn-lt"/>
              </a:rPr>
              <a:t>It is unchanged.</a:t>
            </a:r>
          </a:p>
          <a:p>
            <a:pPr marL="285750" indent="-285750" eaLnBrk="0" hangingPunct="0">
              <a:defRPr/>
            </a:pPr>
            <a:r>
              <a:rPr lang="en-US" sz="1400" b="1" dirty="0">
                <a:latin typeface="+mn-lt"/>
              </a:rPr>
              <a:t>(d)	</a:t>
            </a:r>
            <a:r>
              <a:rPr lang="en-US" sz="1400" dirty="0">
                <a:latin typeface="+mn-lt"/>
              </a:rPr>
              <a:t>It will increase or decrease depending on the molar mass of the solute.</a:t>
            </a:r>
          </a:p>
          <a:p>
            <a:pPr marL="285750" indent="-285750" eaLnBrk="0" hangingPunct="0">
              <a:defRPr/>
            </a:pPr>
            <a:r>
              <a:rPr lang="en-US" sz="1400" b="1" dirty="0">
                <a:latin typeface="+mn-lt"/>
              </a:rPr>
              <a:t>(e)	</a:t>
            </a:r>
            <a:r>
              <a:rPr lang="en-US" sz="1400" dirty="0">
                <a:latin typeface="+mn-lt"/>
              </a:rPr>
              <a:t>There is no way to tell without knowing the molar mass of the solute.</a:t>
            </a:r>
          </a:p>
          <a:p>
            <a:pPr marL="285750" indent="-285750" eaLnBrk="0" hangingPunct="0">
              <a:defRPr/>
            </a:pPr>
            <a:endParaRPr lang="en-US" sz="1400" dirty="0">
              <a:latin typeface="+mn-lt"/>
            </a:endParaRPr>
          </a:p>
          <a:p>
            <a:pPr eaLnBrk="0" hangingPunct="0">
              <a:defRPr/>
            </a:pPr>
            <a:r>
              <a:rPr lang="en-US" sz="1600" b="1" dirty="0">
                <a:solidFill>
                  <a:srgbClr val="3366FF"/>
                </a:solidFill>
                <a:latin typeface="Arial" pitchFamily="34" charset="0"/>
                <a:cs typeface="Arial" pitchFamily="34" charset="0"/>
              </a:rPr>
              <a:t>Practice Exercise 2</a:t>
            </a:r>
          </a:p>
          <a:p>
            <a:pPr marL="285750" indent="-285750" eaLnBrk="0" hangingPunct="0">
              <a:defRPr/>
            </a:pPr>
            <a:endParaRPr lang="en-US" sz="1000" dirty="0">
              <a:latin typeface="+mn-lt"/>
            </a:endParaRPr>
          </a:p>
          <a:p>
            <a:pPr marL="285750" indent="-285750" eaLnBrk="0" hangingPunct="0">
              <a:defRPr/>
            </a:pPr>
            <a:r>
              <a:rPr lang="en-US" sz="1400" dirty="0">
                <a:latin typeface="+mn-lt"/>
              </a:rPr>
              <a:t>What is the molality of a solution made by dissolving 36.5 g of naphthalene (C</a:t>
            </a:r>
            <a:r>
              <a:rPr lang="en-US" sz="1400" baseline="-25000" dirty="0">
                <a:latin typeface="+mn-lt"/>
              </a:rPr>
              <a:t>10</a:t>
            </a:r>
            <a:r>
              <a:rPr lang="en-US" sz="1400" dirty="0">
                <a:latin typeface="+mn-lt"/>
              </a:rPr>
              <a:t>H</a:t>
            </a:r>
            <a:r>
              <a:rPr lang="en-US" sz="1400" baseline="-25000" dirty="0">
                <a:latin typeface="+mn-lt"/>
              </a:rPr>
              <a:t>8</a:t>
            </a:r>
            <a:r>
              <a:rPr lang="en-US" sz="1400" dirty="0">
                <a:latin typeface="+mn-lt"/>
              </a:rPr>
              <a:t>) in 425 g of toluene (C</a:t>
            </a:r>
            <a:r>
              <a:rPr lang="en-US" sz="1400" baseline="-25000" dirty="0">
                <a:latin typeface="+mn-lt"/>
              </a:rPr>
              <a:t>7</a:t>
            </a:r>
            <a:r>
              <a:rPr lang="en-US" sz="1400" dirty="0">
                <a:latin typeface="+mn-lt"/>
              </a:rPr>
              <a:t>H</a:t>
            </a:r>
            <a:r>
              <a:rPr lang="en-US" sz="1400" baseline="-25000" dirty="0">
                <a:latin typeface="+mn-lt"/>
              </a:rPr>
              <a:t>8</a:t>
            </a:r>
            <a:r>
              <a:rPr lang="en-US" sz="1400" dirty="0">
                <a:latin typeface="+mn-lt"/>
              </a:rPr>
              <a:t>)?</a:t>
            </a:r>
          </a:p>
        </p:txBody>
      </p:sp>
      <p:sp>
        <p:nvSpPr>
          <p:cNvPr id="2053" name="Line 81"/>
          <p:cNvSpPr>
            <a:spLocks noChangeShapeType="1"/>
          </p:cNvSpPr>
          <p:nvPr/>
        </p:nvSpPr>
        <p:spPr bwMode="auto">
          <a:xfrm>
            <a:off x="304800" y="304801"/>
            <a:ext cx="12666" cy="507770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4" y="762001"/>
            <a:ext cx="8569937" cy="257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eaLnBrk="0" hangingPunct="0">
              <a:defRPr/>
            </a:pPr>
            <a:r>
              <a:rPr lang="en-US" sz="1400" dirty="0">
                <a:latin typeface="+mn-lt"/>
              </a:rPr>
              <a:t>Continued</a:t>
            </a:r>
          </a:p>
        </p:txBody>
      </p:sp>
      <p:sp>
        <p:nvSpPr>
          <p:cNvPr id="205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2825" indent="-2282825" eaLnBrk="0" hangingPunct="0">
              <a:spcBef>
                <a:spcPct val="50000"/>
              </a:spcBef>
            </a:pPr>
            <a:r>
              <a:rPr lang="en-US" altLang="en-US" b="1" dirty="0">
                <a:solidFill>
                  <a:srgbClr val="3366FF"/>
                </a:solidFill>
                <a:latin typeface="Arial" charset="0"/>
              </a:rPr>
              <a:t>Sample Exercise 13.4</a:t>
            </a:r>
            <a:r>
              <a:rPr lang="en-US" altLang="en-US" b="1" dirty="0">
                <a:solidFill>
                  <a:srgbClr val="4C4BE5"/>
                </a:solidFill>
                <a:latin typeface="Arial" charset="0"/>
              </a:rPr>
              <a:t> </a:t>
            </a:r>
            <a:r>
              <a:rPr lang="en-US" altLang="en-US" b="1" dirty="0">
                <a:latin typeface="Arial" charset="0"/>
              </a:rPr>
              <a:t>Calculation of Molality</a:t>
            </a:r>
          </a:p>
        </p:txBody>
      </p:sp>
      <p:sp>
        <p:nvSpPr>
          <p:cNvPr id="2057" name="Line 89"/>
          <p:cNvSpPr>
            <a:spLocks noChangeShapeType="1"/>
          </p:cNvSpPr>
          <p:nvPr/>
        </p:nvSpPr>
        <p:spPr bwMode="auto">
          <a:xfrm>
            <a:off x="307182" y="5382504"/>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438" y="1621038"/>
            <a:ext cx="4430923" cy="438912"/>
          </a:xfrm>
          <a:prstGeom prst="rect">
            <a:avLst/>
          </a:prstGeom>
        </p:spPr>
      </p:pic>
    </p:spTree>
    <p:extLst>
      <p:ext uri="{BB962C8B-B14F-4D97-AF65-F5344CB8AC3E}">
        <p14:creationId xmlns:p14="http://schemas.microsoft.com/office/powerpoint/2010/main" val="143708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9">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9">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LASTMERGEFILE" val="\\.host\Shared Folders\gexinc On My Mac\Desktop\TRANSFER\47191\04 Sample Chapter.xls"/>
  <p:tag name="MMPROD_NEXTUNIQUEID" val="10009"/>
  <p:tag name="MMPROD_UIDATA" val="&lt;database version=&quot;8.0&quot;&gt;&lt;object type=&quot;1&quot; unique_id=&quot;10001&quot;&gt;&lt;object type=&quot;2&quot; unique_id=&quot;10039&quot;&gt;&lt;object type=&quot;3&quot; unique_id=&quot;10040&quot;&gt;&lt;property id=&quot;20148&quot; value=&quot;5&quot;/&gt;&lt;property id=&quot;20300&quot; value=&quot;Slide 1&quot;/&gt;&lt;property id=&quot;20307&quot; value=&quot;256&quot;/&gt;&lt;/object&gt;&lt;object type=&quot;3&quot; unique_id=&quot;10041&quot;&gt;&lt;property id=&quot;20148&quot; value=&quot;5&quot;/&gt;&lt;property id=&quot;20300&quot; value=&quot;Slide 2&quot;/&gt;&lt;property id=&quot;20307&quot; value=&quot;270&quot;/&gt;&lt;/object&gt;&lt;object type=&quot;3&quot; unique_id=&quot;10042&quot;&gt;&lt;property id=&quot;20148&quot; value=&quot;5&quot;/&gt;&lt;property id=&quot;20300&quot; value=&quot;Slide 3&quot;/&gt;&lt;property id=&quot;20307&quot; value=&quot;269&quot;/&gt;&lt;/object&gt;&lt;object type=&quot;3&quot; unique_id=&quot;10043&quot;&gt;&lt;property id=&quot;20148&quot; value=&quot;5&quot;/&gt;&lt;property id=&quot;20300&quot; value=&quot;Slide 4&quot;/&gt;&lt;property id=&quot;20307&quot; value=&quot;268&quot;/&gt;&lt;/object&gt;&lt;object type=&quot;3&quot; unique_id=&quot;10044&quot;&gt;&lt;property id=&quot;20148&quot; value=&quot;5&quot;/&gt;&lt;property id=&quot;20300&quot; value=&quot;Slide 5&quot;/&gt;&lt;property id=&quot;20307&quot; value=&quot;267&quot;/&gt;&lt;/object&gt;&lt;object type=&quot;3&quot; unique_id=&quot;10045&quot;&gt;&lt;property id=&quot;20148&quot; value=&quot;5&quot;/&gt;&lt;property id=&quot;20300&quot; value=&quot;Slide 6&quot;/&gt;&lt;property id=&quot;20307&quot; value=&quot;272&quot;/&gt;&lt;/object&gt;&lt;object type=&quot;3&quot; unique_id=&quot;10046&quot;&gt;&lt;property id=&quot;20148&quot; value=&quot;5&quot;/&gt;&lt;property id=&quot;20300&quot; value=&quot;Slide 7&quot;/&gt;&lt;property id=&quot;20307&quot; value=&quot;266&quot;/&gt;&lt;/object&gt;&lt;object type=&quot;3&quot; unique_id=&quot;10047&quot;&gt;&lt;property id=&quot;20148&quot; value=&quot;5&quot;/&gt;&lt;property id=&quot;20300&quot; value=&quot;Slide 8&quot;/&gt;&lt;property id=&quot;20307&quot; value=&quot;265&quot;/&gt;&lt;/object&gt;&lt;object type=&quot;3&quot; unique_id=&quot;10048&quot;&gt;&lt;property id=&quot;20148&quot; value=&quot;5&quot;/&gt;&lt;property id=&quot;20300&quot; value=&quot;Slide 9&quot;/&gt;&lt;property id=&quot;20307&quot; value=&quot;264&quot;/&gt;&lt;/object&gt;&lt;object type=&quot;3&quot; unique_id=&quot;10049&quot;&gt;&lt;property id=&quot;20148&quot; value=&quot;5&quot;/&gt;&lt;property id=&quot;20300&quot; value=&quot;Slide 10&quot;/&gt;&lt;property id=&quot;20307&quot; value=&quot;271&quot;/&gt;&lt;/object&gt;&lt;object type=&quot;3&quot; unique_id=&quot;10050&quot;&gt;&lt;property id=&quot;20148&quot; value=&quot;5&quot;/&gt;&lt;property id=&quot;20300&quot; value=&quot;Slide 11&quot;/&gt;&lt;property id=&quot;20307&quot; value=&quot;263&quot;/&gt;&lt;/object&gt;&lt;object type=&quot;3&quot; unique_id=&quot;10051&quot;&gt;&lt;property id=&quot;20148&quot; value=&quot;5&quot;/&gt;&lt;property id=&quot;20300&quot; value=&quot;Slide 13&quot;/&gt;&lt;property id=&quot;20307&quot; value=&quot;262&quot;/&gt;&lt;/object&gt;&lt;object type=&quot;3&quot; unique_id=&quot;10052&quot;&gt;&lt;property id=&quot;20148&quot; value=&quot;5&quot;/&gt;&lt;property id=&quot;20300&quot; value=&quot;Slide 12&quot;/&gt;&lt;property id=&quot;20307&quot; value=&quot;261&quot;/&gt;&lt;/object&gt;&lt;object type=&quot;3&quot; unique_id=&quot;11956&quot;&gt;&lt;property id=&quot;20148&quot; value=&quot;5&quot;/&gt;&lt;property id=&quot;20300&quot; value=&quot;Slide 14&quot;/&gt;&lt;property id=&quot;20307&quot; value=&quot;273&quot;/&gt;&lt;/object&gt;&lt;object type=&quot;3&quot; unique_id=&quot;11957&quot;&gt;&lt;property id=&quot;20148&quot; value=&quot;5&quot;/&gt;&lt;property id=&quot;20300&quot; value=&quot;Slide 15&quot;/&gt;&lt;property id=&quot;20307&quot; value=&quot;274&quot;/&gt;&lt;/object&gt;&lt;object type=&quot;3&quot; unique_id=&quot;12302&quot;&gt;&lt;property id=&quot;20148&quot; value=&quot;5&quot;/&gt;&lt;property id=&quot;20300&quot; value=&quot;Slide 16&quot;/&gt;&lt;property id=&quot;20307&quot; value=&quot;275&quot;/&gt;&lt;/object&gt;&lt;object type=&quot;3&quot; unique_id=&quot;12303&quot;&gt;&lt;property id=&quot;20148&quot; value=&quot;5&quot;/&gt;&lt;property id=&quot;20300&quot; value=&quot;Slide 17&quot;/&gt;&lt;property id=&quot;20307&quot; value=&quot;276&quot;/&gt;&lt;/object&gt;&lt;object type=&quot;3&quot; unique_id=&quot;12476&quot;&gt;&lt;property id=&quot;20148&quot; value=&quot;5&quot;/&gt;&lt;property id=&quot;20300&quot; value=&quot;Slide 18&quot;/&gt;&lt;property id=&quot;20307&quot; value=&quot;277&quot;/&gt;&lt;/object&gt;&lt;object type=&quot;3&quot; unique_id=&quot;12477&quot;&gt;&lt;property id=&quot;20148&quot; value=&quot;5&quot;/&gt;&lt;property id=&quot;20300&quot; value=&quot;Slide 19&quot;/&gt;&lt;property id=&quot;20307&quot; value=&quot;278&quot;/&gt;&lt;/object&gt;&lt;object type=&quot;3&quot; unique_id=&quot;12562&quot;&gt;&lt;property id=&quot;20148&quot; value=&quot;5&quot;/&gt;&lt;property id=&quot;20300&quot; value=&quot;Slide 20&quot;/&gt;&lt;property id=&quot;20307&quot; value=&quot;279&quot;/&gt;&lt;/object&gt;&lt;object type=&quot;3&quot; unique_id=&quot;12563&quot;&gt;&lt;property id=&quot;20148&quot; value=&quot;5&quot;/&gt;&lt;property id=&quot;20300&quot; value=&quot;Slide 21&quot;/&gt;&lt;property id=&quot;20307&quot; value=&quot;280&quot;/&gt;&lt;/object&gt;&lt;object type=&quot;3&quot; unique_id=&quot;12702&quot;&gt;&lt;property id=&quot;20148&quot; value=&quot;5&quot;/&gt;&lt;property id=&quot;20300&quot; value=&quot;Slide 22&quot;/&gt;&lt;property id=&quot;20307&quot; value=&quot;281&quot;/&gt;&lt;/object&gt;&lt;object type=&quot;3&quot; unique_id=&quot;12703&quot;&gt;&lt;property id=&quot;20148&quot; value=&quot;5&quot;/&gt;&lt;property id=&quot;20300&quot; value=&quot;Slide 23&quot;/&gt;&lt;property id=&quot;20307&quot; value=&quot;282&quot;/&gt;&lt;/object&gt;&lt;object type=&quot;3&quot; unique_id=&quot;12854&quot;&gt;&lt;property id=&quot;20148&quot; value=&quot;5&quot;/&gt;&lt;property id=&quot;20300&quot; value=&quot;Slide 24&quot;/&gt;&lt;property id=&quot;20307&quot; value=&quot;283&quot;/&gt;&lt;/object&gt;&lt;object type=&quot;3&quot; unique_id=&quot;12855&quot;&gt;&lt;property id=&quot;20148&quot; value=&quot;5&quot;/&gt;&lt;property id=&quot;20300&quot; value=&quot;Slide 25&quot;/&gt;&lt;property id=&quot;20307&quot; value=&quot;284&quot;/&gt;&lt;/object&gt;&lt;object type=&quot;3&quot; unique_id=&quot;13018&quot;&gt;&lt;property id=&quot;20148&quot; value=&quot;5&quot;/&gt;&lt;property id=&quot;20300&quot; value=&quot;Slide 26&quot;/&gt;&lt;property id=&quot;20307&quot; value=&quot;285&quot;/&gt;&lt;/object&gt;&lt;object type=&quot;3&quot; unique_id=&quot;13019&quot;&gt;&lt;property id=&quot;20148&quot; value=&quot;5&quot;/&gt;&lt;property id=&quot;20300&quot; value=&quot;Slide 27&quot;/&gt;&lt;property id=&quot;20307&quot; value=&quot;286&quot;/&gt;&lt;/object&gt;&lt;object type=&quot;3&quot; unique_id=&quot;13107&quot;&gt;&lt;property id=&quot;20148&quot; value=&quot;5&quot;/&gt;&lt;property id=&quot;20300&quot; value=&quot;Slide 28&quot;/&gt;&lt;property id=&quot;20307&quot; value=&quot;287&quot;/&gt;&lt;/object&gt;&lt;object type=&quot;3&quot; unique_id=&quot;13408&quot;&gt;&lt;property id=&quot;20148&quot; value=&quot;5&quot;/&gt;&lt;property id=&quot;20300&quot; value=&quot;Slide 29&quot;/&gt;&lt;property id=&quot;20307&quot; value=&quot;288&quot;/&gt;&lt;/object&gt;&lt;object type=&quot;3&quot; unique_id=&quot;13409&quot;&gt;&lt;property id=&quot;20148&quot; value=&quot;5&quot;/&gt;&lt;property id=&quot;20300&quot; value=&quot;Slide 30&quot;/&gt;&lt;property id=&quot;20307&quot; value=&quot;289&quot;/&gt;&lt;/object&gt;&lt;object type=&quot;3&quot; unique_id=&quot;13698&quot;&gt;&lt;property id=&quot;20148&quot; value=&quot;5&quot;/&gt;&lt;property id=&quot;20300&quot; value=&quot;Slide 31&quot;/&gt;&lt;property id=&quot;20307&quot; value=&quot;290&quot;/&gt;&lt;/object&gt;&lt;object type=&quot;3&quot; unique_id=&quot;13699&quot;&gt;&lt;property id=&quot;20148&quot; value=&quot;5&quot;/&gt;&lt;property id=&quot;20300&quot; value=&quot;Slide 32&quot;/&gt;&lt;property id=&quot;20307&quot; value=&quot;291&quot;/&gt;&lt;/object&gt;&lt;object type=&quot;3&quot; unique_id=&quot;13700&quot;&gt;&lt;property id=&quot;20148&quot; value=&quot;5&quot;/&gt;&lt;property id=&quot;20300&quot; value=&quot;Slide 33&quot;/&gt;&lt;property id=&quot;20307&quot; value=&quot;292&quot;/&gt;&lt;/object&gt;&lt;object type=&quot;3&quot; unique_id=&quot;14122&quot;&gt;&lt;property id=&quot;20148&quot; value=&quot;5&quot;/&gt;&lt;property id=&quot;20300&quot; value=&quot;Slide 34&quot;/&gt;&lt;property id=&quot;20307&quot; value=&quot;293&quot;/&gt;&lt;/object&gt;&lt;object type=&quot;3&quot; unique_id=&quot;14123&quot;&gt;&lt;property id=&quot;20148&quot; value=&quot;5&quot;/&gt;&lt;property id=&quot;20300&quot; value=&quot;Slide 35&quot;/&gt;&lt;property id=&quot;20307&quot; value=&quot;294&quot;/&gt;&lt;/object&gt;&lt;object type=&quot;3&quot; unique_id=&quot;14124&quot;&gt;&lt;property id=&quot;20148&quot; value=&quot;5&quot;/&gt;&lt;property id=&quot;20300&quot; value=&quot;Slide 36&quot;/&gt;&lt;property id=&quot;20307&quot; value=&quot;295&quot;/&gt;&lt;/object&gt;&lt;object type=&quot;3&quot; unique_id=&quot;14126&quot;&gt;&lt;property id=&quot;20148&quot; value=&quot;5&quot;/&gt;&lt;property id=&quot;20300&quot; value=&quot;Slide 37&quot;/&gt;&lt;property id=&quot;20307&quot; value=&quot;296&quot;/&gt;&lt;/object&gt;&lt;object type=&quot;3&quot; unique_id=&quot;14127&quot;&gt;&lt;property id=&quot;20148&quot; value=&quot;5&quot;/&gt;&lt;property id=&quot;20300&quot; value=&quot;Slide 38&quot;/&gt;&lt;property id=&quot;20307&quot; value=&quot;297&quot;/&gt;&lt;/object&gt;&lt;object type=&quot;3&quot; unique_id=&quot;14128&quot;&gt;&lt;property id=&quot;20148&quot; value=&quot;5&quot;/&gt;&lt;property id=&quot;20300&quot; value=&quot;Slide 39&quot;/&gt;&lt;property id=&quot;20307&quot; value=&quot;298&quot;/&gt;&lt;/object&gt;&lt;object type=&quot;3&quot; unique_id=&quot;14129&quot;&gt;&lt;property id=&quot;20148&quot; value=&quot;5&quot;/&gt;&lt;property id=&quot;20300&quot; value=&quot;Slide 40&quot;/&gt;&lt;property id=&quot;20307&quot; value=&quot;299&quot;/&gt;&lt;/object&gt;&lt;object type=&quot;3&quot; unique_id=&quot;14130&quot;&gt;&lt;property id=&quot;20148&quot; value=&quot;5&quot;/&gt;&lt;property id=&quot;20300&quot; value=&quot;Slide 41&quot;/&gt;&lt;property id=&quot;20307&quot; value=&quot;300&quot;/&gt;&lt;/object&gt;&lt;object type=&quot;3&quot; unique_id=&quot;14131&quot;&gt;&lt;property id=&quot;20148&quot; value=&quot;5&quot;/&gt;&lt;property id=&quot;20300&quot; value=&quot;Slide 42&quot;/&gt;&lt;property id=&quot;20307&quot; value=&quot;301&quot;/&gt;&lt;/object&gt;&lt;object type=&quot;3&quot; unique_id=&quot;14132&quot;&gt;&lt;property id=&quot;20148&quot; value=&quot;5&quot;/&gt;&lt;property id=&quot;20300&quot; value=&quot;Slide 43&quot;/&gt;&lt;property id=&quot;20307&quot; value=&quot;302&quot;/&gt;&lt;/object&gt;&lt;object type=&quot;3&quot; unique_id=&quot;14133&quot;&gt;&lt;property id=&quot;20148&quot; value=&quot;5&quot;/&gt;&lt;property id=&quot;20300&quot; value=&quot;Slide 45&quot;/&gt;&lt;property id=&quot;20307&quot; value=&quot;303&quot;/&gt;&lt;/object&gt;&lt;object type=&quot;3&quot; unique_id=&quot;14134&quot;&gt;&lt;property id=&quot;20148&quot; value=&quot;5&quot;/&gt;&lt;property id=&quot;20300&quot; value=&quot;Slide 46&quot;/&gt;&lt;property id=&quot;20307&quot; value=&quot;304&quot;/&gt;&lt;/object&gt;&lt;object type=&quot;3&quot; unique_id=&quot;14135&quot;&gt;&lt;property id=&quot;20148&quot; value=&quot;5&quot;/&gt;&lt;property id=&quot;20300&quot; value=&quot;Slide 47&quot;/&gt;&lt;property id=&quot;20307&quot; value=&quot;305&quot;/&gt;&lt;/object&gt;&lt;object type=&quot;3&quot; unique_id=&quot;14136&quot;&gt;&lt;property id=&quot;20148&quot; value=&quot;5&quot;/&gt;&lt;property id=&quot;20300&quot; value=&quot;Slide 48&quot;/&gt;&lt;property id=&quot;20307&quot; value=&quot;306&quot;/&gt;&lt;/object&gt;&lt;object type=&quot;3&quot; unique_id=&quot;14432&quot;&gt;&lt;property id=&quot;20148&quot; value=&quot;5&quot;/&gt;&lt;property id=&quot;20300&quot; value=&quot;Slide 44&quot;/&gt;&lt;property id=&quot;20307&quot; value=&quot;307&quot;/&gt;&lt;/object&gt;&lt;/object&gt;&lt;object type=&quot;8&quot; unique_id=&quot;10075&quot;&gt;&lt;/object&gt;&lt;/object&gt;&lt;/database&gt;"/>
  <p:tag name="SECTOMILLISECCONVERTED" val="1"/>
</p:tagLst>
</file>

<file path=ppt/theme/theme1.xml><?xml version="1.0" encoding="utf-8"?>
<a:theme xmlns:a="http://schemas.openxmlformats.org/drawingml/2006/main" name="Worked_Examples">
  <a:themeElements>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orked_Example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a:spPr>
      <a:bodyPr wrap="none">
        <a:spAutoFit/>
      </a:bodyPr>
      <a:lstStyle>
        <a:defPPr marL="2282825" indent="-2282825">
          <a:defRPr sz="1400" dirty="0"/>
        </a:defPPr>
      </a:lstStyle>
    </a:spDef>
    <a:lnDef>
      <a:spPr bwMode="auto">
        <a:xfrm>
          <a:off x="0" y="0"/>
          <a:ext cx="1" cy="1"/>
        </a:xfrm>
        <a:custGeom>
          <a:avLst/>
          <a:gdLst/>
          <a:ahLst/>
          <a:cxnLst/>
          <a:rect l="0" t="0" r="0" b="0"/>
          <a:pathLst/>
        </a:custGeom>
        <a:solidFill>
          <a:srgbClr val="008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2282825" marR="0" indent="-2282825"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ea typeface="ＭＳ Ｐゴシック" pitchFamily="48" charset="-128"/>
          </a:defRPr>
        </a:defPPr>
      </a:lstStyle>
    </a:lnDef>
  </a:objectDefaults>
  <a:extraClrSchemeLst>
    <a:extraClrScheme>
      <a:clrScheme name="Worked_Examp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ked_Examp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ked_Examp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ked_Exampl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ked_Exampl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ked_Exampl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ked_Example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ked_Exampl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ked_Exampl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ked_Exampl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ked_Exampl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ked_Exampl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Worked_Examples</Template>
  <TotalTime>5468</TotalTime>
  <Words>3959</Words>
  <Application>Microsoft Office PowerPoint</Application>
  <PresentationFormat>On-screen Show (4:3)</PresentationFormat>
  <Paragraphs>419</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Calibri</vt:lpstr>
      <vt:lpstr>Helvetica</vt:lpstr>
      <vt:lpstr>Symbol</vt:lpstr>
      <vt:lpstr>Times</vt:lpstr>
      <vt:lpstr>Times New Roman</vt:lpstr>
      <vt:lpstr>Worked_Examples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GEX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gexinc</dc:creator>
  <cp:lastModifiedBy>Akhter, Asma</cp:lastModifiedBy>
  <cp:revision>722</cp:revision>
  <dcterms:created xsi:type="dcterms:W3CDTF">2013-09-13T12:48:59Z</dcterms:created>
  <dcterms:modified xsi:type="dcterms:W3CDTF">2018-10-10T23:53:59Z</dcterms:modified>
</cp:coreProperties>
</file>