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7"/>
  </p:notesMasterIdLst>
  <p:handoutMasterIdLst>
    <p:handoutMasterId r:id="rId48"/>
  </p:handoutMasterIdLst>
  <p:sldIdLst>
    <p:sldId id="256" r:id="rId2"/>
    <p:sldId id="270"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4" r:id="rId26"/>
    <p:sldId id="293" r:id="rId27"/>
    <p:sldId id="295" r:id="rId28"/>
    <p:sldId id="296" r:id="rId29"/>
    <p:sldId id="297" r:id="rId30"/>
    <p:sldId id="298" r:id="rId31"/>
    <p:sldId id="299" r:id="rId32"/>
    <p:sldId id="300" r:id="rId33"/>
    <p:sldId id="301" r:id="rId34"/>
    <p:sldId id="303" r:id="rId35"/>
    <p:sldId id="304" r:id="rId36"/>
    <p:sldId id="305" r:id="rId37"/>
    <p:sldId id="306" r:id="rId38"/>
    <p:sldId id="307" r:id="rId39"/>
    <p:sldId id="308" r:id="rId40"/>
    <p:sldId id="309" r:id="rId41"/>
    <p:sldId id="310" r:id="rId42"/>
    <p:sldId id="311" r:id="rId43"/>
    <p:sldId id="312" r:id="rId44"/>
    <p:sldId id="313" r:id="rId45"/>
    <p:sldId id="314" r:id="rId46"/>
  </p:sldIdLst>
  <p:sldSz cx="9144000" cy="6858000" type="screen4x3"/>
  <p:notesSz cx="7315200" cy="9601200"/>
  <p:custDataLst>
    <p:tags r:id="rId49"/>
  </p:custDataLst>
  <p:defaultTextStyle>
    <a:defPPr>
      <a:defRPr lang="en-US"/>
    </a:defPPr>
    <a:lvl1pPr algn="l" rtl="0" fontAlgn="base">
      <a:spcBef>
        <a:spcPct val="0"/>
      </a:spcBef>
      <a:spcAft>
        <a:spcPct val="0"/>
      </a:spcAft>
      <a:defRPr sz="2000" kern="1200">
        <a:solidFill>
          <a:schemeClr val="tx1"/>
        </a:solidFill>
        <a:latin typeface="Times New Roman" pitchFamily="18" charset="0"/>
        <a:ea typeface="ＭＳ Ｐゴシック" pitchFamily="34" charset="-128"/>
        <a:cs typeface="+mn-cs"/>
      </a:defRPr>
    </a:lvl1pPr>
    <a:lvl2pPr marL="457200" algn="l" rtl="0" fontAlgn="base">
      <a:spcBef>
        <a:spcPct val="0"/>
      </a:spcBef>
      <a:spcAft>
        <a:spcPct val="0"/>
      </a:spcAft>
      <a:defRPr sz="2000" kern="1200">
        <a:solidFill>
          <a:schemeClr val="tx1"/>
        </a:solidFill>
        <a:latin typeface="Times New Roman" pitchFamily="18" charset="0"/>
        <a:ea typeface="ＭＳ Ｐゴシック" pitchFamily="34" charset="-128"/>
        <a:cs typeface="+mn-cs"/>
      </a:defRPr>
    </a:lvl2pPr>
    <a:lvl3pPr marL="914400" algn="l" rtl="0" fontAlgn="base">
      <a:spcBef>
        <a:spcPct val="0"/>
      </a:spcBef>
      <a:spcAft>
        <a:spcPct val="0"/>
      </a:spcAft>
      <a:defRPr sz="2000" kern="1200">
        <a:solidFill>
          <a:schemeClr val="tx1"/>
        </a:solidFill>
        <a:latin typeface="Times New Roman" pitchFamily="18" charset="0"/>
        <a:ea typeface="ＭＳ Ｐゴシック" pitchFamily="34" charset="-128"/>
        <a:cs typeface="+mn-cs"/>
      </a:defRPr>
    </a:lvl3pPr>
    <a:lvl4pPr marL="1371600" algn="l" rtl="0" fontAlgn="base">
      <a:spcBef>
        <a:spcPct val="0"/>
      </a:spcBef>
      <a:spcAft>
        <a:spcPct val="0"/>
      </a:spcAft>
      <a:defRPr sz="2000" kern="1200">
        <a:solidFill>
          <a:schemeClr val="tx1"/>
        </a:solidFill>
        <a:latin typeface="Times New Roman" pitchFamily="18" charset="0"/>
        <a:ea typeface="ＭＳ Ｐゴシック" pitchFamily="34" charset="-128"/>
        <a:cs typeface="+mn-cs"/>
      </a:defRPr>
    </a:lvl4pPr>
    <a:lvl5pPr marL="1828800" algn="l" rtl="0" fontAlgn="base">
      <a:spcBef>
        <a:spcPct val="0"/>
      </a:spcBef>
      <a:spcAft>
        <a:spcPct val="0"/>
      </a:spcAft>
      <a:defRPr sz="20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20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20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20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20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426">
          <p15:clr>
            <a:srgbClr val="A4A3A4"/>
          </p15:clr>
        </p15:guide>
        <p15:guide id="2" orient="horz" pos="618">
          <p15:clr>
            <a:srgbClr val="A4A3A4"/>
          </p15:clr>
        </p15:guide>
        <p15:guide id="3" pos="476">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4C4BE5"/>
    <a:srgbClr val="E65106"/>
    <a:srgbClr val="FFB650"/>
    <a:srgbClr val="55B2B9"/>
    <a:srgbClr val="ED1A3B"/>
    <a:srgbClr val="0066B3"/>
    <a:srgbClr val="F582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94139" autoAdjust="0"/>
  </p:normalViewPr>
  <p:slideViewPr>
    <p:cSldViewPr snapToGrid="0" showGuides="1">
      <p:cViewPr varScale="1">
        <p:scale>
          <a:sx n="64" d="100"/>
          <a:sy n="64" d="100"/>
        </p:scale>
        <p:origin x="1340" y="40"/>
      </p:cViewPr>
      <p:guideLst>
        <p:guide orient="horz" pos="426"/>
        <p:guide orient="horz" pos="618"/>
        <p:guide pos="476"/>
      </p:guideLst>
    </p:cSldViewPr>
  </p:slideViewPr>
  <p:notesTextViewPr>
    <p:cViewPr>
      <p:scale>
        <a:sx n="100" d="100"/>
        <a:sy n="100" d="100"/>
      </p:scale>
      <p:origin x="0" y="0"/>
    </p:cViewPr>
  </p:notesTextViewPr>
  <p:notesViewPr>
    <p:cSldViewPr snapToGrid="0" showGuides="1">
      <p:cViewPr varScale="1">
        <p:scale>
          <a:sx n="76" d="100"/>
          <a:sy n="76" d="100"/>
        </p:scale>
        <p:origin x="-1800"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eaLnBrk="0" hangingPunct="0">
              <a:spcBef>
                <a:spcPct val="50000"/>
              </a:spcBef>
              <a:defRPr sz="1300">
                <a:ea typeface="ＭＳ Ｐゴシック" pitchFamily="48" charset="-128"/>
                <a:cs typeface="+mn-cs"/>
              </a:defRPr>
            </a:lvl1pPr>
          </a:lstStyle>
          <a:p>
            <a:pPr>
              <a:defRPr/>
            </a:pPr>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eaLnBrk="0" hangingPunct="0">
              <a:spcBef>
                <a:spcPct val="50000"/>
              </a:spcBef>
              <a:defRPr sz="1300">
                <a:ea typeface="ＭＳ Ｐゴシック" pitchFamily="48" charset="-128"/>
                <a:cs typeface="+mn-cs"/>
              </a:defRPr>
            </a:lvl1pPr>
          </a:lstStyle>
          <a:p>
            <a:pPr>
              <a:defRPr/>
            </a:pPr>
            <a:fld id="{54D44E16-3763-4907-85FA-EE9EC73234FD}" type="datetimeFigureOut">
              <a:rPr lang="en-US"/>
              <a:pPr>
                <a:defRPr/>
              </a:pPr>
              <a:t>10/10/2018</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eaLnBrk="0" hangingPunct="0">
              <a:spcBef>
                <a:spcPct val="50000"/>
              </a:spcBef>
              <a:defRPr sz="1300">
                <a:ea typeface="ＭＳ Ｐゴシック" pitchFamily="48" charset="-128"/>
                <a:cs typeface="+mn-cs"/>
              </a:defRPr>
            </a:lvl1pPr>
          </a:lstStyle>
          <a:p>
            <a:pPr>
              <a:defRPr/>
            </a:pPr>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eaLnBrk="0" hangingPunct="0">
              <a:spcBef>
                <a:spcPct val="50000"/>
              </a:spcBef>
              <a:defRPr sz="1300">
                <a:ea typeface="ＭＳ Ｐゴシック" pitchFamily="48" charset="-128"/>
                <a:cs typeface="+mn-cs"/>
              </a:defRPr>
            </a:lvl1pPr>
          </a:lstStyle>
          <a:p>
            <a:pPr>
              <a:defRPr/>
            </a:pPr>
            <a:fld id="{751BCE83-DE87-4CD7-953F-EA26CDD99238}" type="slidenum">
              <a:rPr lang="en-US"/>
              <a:pPr>
                <a:defRPr/>
              </a:pPr>
              <a:t>‹#›</a:t>
            </a:fld>
            <a:endParaRPr lang="en-US"/>
          </a:p>
        </p:txBody>
      </p:sp>
    </p:spTree>
    <p:extLst>
      <p:ext uri="{BB962C8B-B14F-4D97-AF65-F5344CB8AC3E}">
        <p14:creationId xmlns:p14="http://schemas.microsoft.com/office/powerpoint/2010/main" val="201977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eaLnBrk="0" hangingPunct="0">
              <a:spcBef>
                <a:spcPct val="0"/>
              </a:spcBef>
              <a:defRPr sz="1300">
                <a:latin typeface="Arial" charset="0"/>
                <a:ea typeface="ＭＳ Ｐゴシック" pitchFamily="48" charset="-128"/>
                <a:cs typeface="+mn-cs"/>
              </a:defRPr>
            </a:lvl1pPr>
          </a:lstStyle>
          <a:p>
            <a:pPr>
              <a:defRPr/>
            </a:pPr>
            <a:endParaRPr lang="en-US"/>
          </a:p>
        </p:txBody>
      </p:sp>
      <p:sp>
        <p:nvSpPr>
          <p:cNvPr id="3075" name="Rectangle 3"/>
          <p:cNvSpPr>
            <a:spLocks noGrp="1" noChangeArrowheads="1"/>
          </p:cNvSpPr>
          <p:nvPr>
            <p:ph type="dt" idx="1"/>
          </p:nvPr>
        </p:nvSpPr>
        <p:spPr bwMode="auto">
          <a:xfrm>
            <a:off x="4145280" y="0"/>
            <a:ext cx="3169920" cy="480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eaLnBrk="0" hangingPunct="0">
              <a:spcBef>
                <a:spcPct val="0"/>
              </a:spcBef>
              <a:defRPr sz="1300">
                <a:latin typeface="Arial" charset="0"/>
                <a:ea typeface="ＭＳ Ｐゴシック" pitchFamily="48" charset="-128"/>
                <a:cs typeface="+mn-cs"/>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077" name="Rectangle 5"/>
          <p:cNvSpPr>
            <a:spLocks noGrp="1" noChangeArrowheads="1"/>
          </p:cNvSpPr>
          <p:nvPr>
            <p:ph type="body" sz="quarter" idx="3"/>
          </p:nvPr>
        </p:nvSpPr>
        <p:spPr bwMode="auto">
          <a:xfrm>
            <a:off x="975360" y="4560570"/>
            <a:ext cx="5364480" cy="43205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121140"/>
            <a:ext cx="3169920" cy="480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eaLnBrk="0" hangingPunct="0">
              <a:spcBef>
                <a:spcPct val="0"/>
              </a:spcBef>
              <a:defRPr sz="1300">
                <a:latin typeface="Arial" charset="0"/>
                <a:ea typeface="ＭＳ Ｐゴシック" pitchFamily="48"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4145280" y="9121140"/>
            <a:ext cx="3169920" cy="480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eaLnBrk="0" hangingPunct="0">
              <a:spcBef>
                <a:spcPct val="0"/>
              </a:spcBef>
              <a:defRPr sz="1300">
                <a:latin typeface="Arial" charset="0"/>
                <a:ea typeface="ＭＳ Ｐゴシック" pitchFamily="48" charset="-128"/>
                <a:cs typeface="+mn-cs"/>
              </a:defRPr>
            </a:lvl1pPr>
          </a:lstStyle>
          <a:p>
            <a:pPr>
              <a:defRPr/>
            </a:pPr>
            <a:fld id="{75EB2769-3A87-436C-BD67-5934C6390BAC}" type="slidenum">
              <a:rPr lang="en-US"/>
              <a:pPr>
                <a:defRPr/>
              </a:pPr>
              <a:t>‹#›</a:t>
            </a:fld>
            <a:endParaRPr lang="en-US"/>
          </a:p>
        </p:txBody>
      </p:sp>
    </p:spTree>
    <p:extLst>
      <p:ext uri="{BB962C8B-B14F-4D97-AF65-F5344CB8AC3E}">
        <p14:creationId xmlns:p14="http://schemas.microsoft.com/office/powerpoint/2010/main" val="10816142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1</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1FD683E0-6452-41E7-A734-607445D8277A}" type="slidenum">
              <a:rPr lang="en-US" altLang="en-US" smtClean="0"/>
              <a:pPr>
                <a:defRPr/>
              </a:pPr>
              <a:t>10</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11</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12</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13</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14</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15</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16</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17</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18</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1FD683E0-6452-41E7-A734-607445D8277A}" type="slidenum">
              <a:rPr lang="en-US" altLang="en-US" smtClean="0"/>
              <a:pPr>
                <a:defRPr/>
              </a:pPr>
              <a:t>19</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4B9B65D8-7F3C-47C5-823C-BF4BC1CF02EE}" type="slidenum">
              <a:rPr lang="en-US" altLang="en-US" smtClean="0"/>
              <a:pPr>
                <a:defRPr/>
              </a:pPr>
              <a:t>2</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1FD683E0-6452-41E7-A734-607445D8277A}" type="slidenum">
              <a:rPr lang="en-US" altLang="en-US" smtClean="0"/>
              <a:pPr>
                <a:defRPr/>
              </a:pPr>
              <a:t>20</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1FD683E0-6452-41E7-A734-607445D8277A}" type="slidenum">
              <a:rPr lang="en-US" altLang="en-US" smtClean="0"/>
              <a:pPr>
                <a:defRPr/>
              </a:pPr>
              <a:t>21</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1FD683E0-6452-41E7-A734-607445D8277A}" type="slidenum">
              <a:rPr lang="en-US" altLang="en-US" smtClean="0"/>
              <a:pPr>
                <a:defRPr/>
              </a:pPr>
              <a:t>22</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1FD683E0-6452-41E7-A734-607445D8277A}" type="slidenum">
              <a:rPr lang="en-US" altLang="en-US" smtClean="0"/>
              <a:pPr>
                <a:defRPr/>
              </a:pPr>
              <a:t>23</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1FD683E0-6452-41E7-A734-607445D8277A}" type="slidenum">
              <a:rPr lang="en-US" altLang="en-US" smtClean="0"/>
              <a:pPr>
                <a:defRPr/>
              </a:pPr>
              <a:t>24</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25</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26</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27</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28</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29</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3</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30</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31</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1FD683E0-6452-41E7-A734-607445D8277A}" type="slidenum">
              <a:rPr lang="en-US" altLang="en-US" smtClean="0"/>
              <a:pPr>
                <a:defRPr/>
              </a:pPr>
              <a:t>32</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1FD683E0-6452-41E7-A734-607445D8277A}" type="slidenum">
              <a:rPr lang="en-US" altLang="en-US" smtClean="0"/>
              <a:pPr>
                <a:defRPr/>
              </a:pPr>
              <a:t>33</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1FD683E0-6452-41E7-A734-607445D8277A}" type="slidenum">
              <a:rPr lang="en-US" altLang="en-US" smtClean="0"/>
              <a:pPr>
                <a:defRPr/>
              </a:pPr>
              <a:t>34</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1FD683E0-6452-41E7-A734-607445D8277A}" type="slidenum">
              <a:rPr lang="en-US" altLang="en-US" smtClean="0"/>
              <a:pPr>
                <a:defRPr/>
              </a:pPr>
              <a:t>35</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1FD683E0-6452-41E7-A734-607445D8277A}" type="slidenum">
              <a:rPr lang="en-US" altLang="en-US" smtClean="0"/>
              <a:pPr>
                <a:defRPr/>
              </a:pPr>
              <a:t>36</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1FD683E0-6452-41E7-A734-607445D8277A}" type="slidenum">
              <a:rPr lang="en-US" altLang="en-US" smtClean="0"/>
              <a:pPr>
                <a:defRPr/>
              </a:pPr>
              <a:t>37</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1FD683E0-6452-41E7-A734-607445D8277A}" type="slidenum">
              <a:rPr lang="en-US" altLang="en-US" smtClean="0"/>
              <a:pPr>
                <a:defRPr/>
              </a:pPr>
              <a:t>38</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1FD683E0-6452-41E7-A734-607445D8277A}" type="slidenum">
              <a:rPr lang="en-US" altLang="en-US" smtClean="0"/>
              <a:pPr>
                <a:defRPr/>
              </a:pPr>
              <a:t>39</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4B9B65D8-7F3C-47C5-823C-BF4BC1CF02EE}" type="slidenum">
              <a:rPr lang="en-US" altLang="en-US" smtClean="0"/>
              <a:pPr>
                <a:defRPr/>
              </a:pPr>
              <a:t>4</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1FD683E0-6452-41E7-A734-607445D8277A}" type="slidenum">
              <a:rPr lang="en-US" altLang="en-US" smtClean="0"/>
              <a:pPr>
                <a:defRPr/>
              </a:pPr>
              <a:t>40</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1FD683E0-6452-41E7-A734-607445D8277A}" type="slidenum">
              <a:rPr lang="en-US" altLang="en-US" smtClean="0"/>
              <a:pPr>
                <a:defRPr/>
              </a:pPr>
              <a:t>41</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1FD683E0-6452-41E7-A734-607445D8277A}" type="slidenum">
              <a:rPr lang="en-US" altLang="en-US" smtClean="0"/>
              <a:pPr>
                <a:defRPr/>
              </a:pPr>
              <a:t>42</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43</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44</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45</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1FD683E0-6452-41E7-A734-607445D8277A}" type="slidenum">
              <a:rPr lang="en-US" altLang="en-US" smtClean="0"/>
              <a:pPr>
                <a:defRPr/>
              </a:pPr>
              <a:t>5</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1FD683E0-6452-41E7-A734-607445D8277A}" type="slidenum">
              <a:rPr lang="en-US" altLang="en-US" smtClean="0"/>
              <a:pPr>
                <a:defRPr/>
              </a:pPr>
              <a:t>6</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1FD683E0-6452-41E7-A734-607445D8277A}" type="slidenum">
              <a:rPr lang="en-US" altLang="en-US" smtClean="0"/>
              <a:pPr>
                <a:defRPr/>
              </a:pPr>
              <a:t>7</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1FD683E0-6452-41E7-A734-607445D8277A}" type="slidenum">
              <a:rPr lang="en-US" altLang="en-US" smtClean="0"/>
              <a:pPr>
                <a:defRPr/>
              </a:pPr>
              <a:t>8</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a:defRPr sz="1300">
                <a:solidFill>
                  <a:schemeClr val="tx1"/>
                </a:solidFill>
                <a:latin typeface="Arial" charset="0"/>
                <a:ea typeface="ＭＳ Ｐゴシック" pitchFamily="34" charset="-128"/>
              </a:defRPr>
            </a:lvl1pPr>
            <a:lvl2pPr marL="785372" indent="-302066">
              <a:defRPr sz="1300">
                <a:solidFill>
                  <a:schemeClr val="tx1"/>
                </a:solidFill>
                <a:latin typeface="Arial" charset="0"/>
                <a:ea typeface="ＭＳ Ｐゴシック" pitchFamily="34" charset="-128"/>
              </a:defRPr>
            </a:lvl2pPr>
            <a:lvl3pPr marL="1208265" indent="-241653">
              <a:defRPr sz="1300">
                <a:solidFill>
                  <a:schemeClr val="tx1"/>
                </a:solidFill>
                <a:latin typeface="Arial" charset="0"/>
                <a:ea typeface="ＭＳ Ｐゴシック" pitchFamily="34" charset="-128"/>
              </a:defRPr>
            </a:lvl3pPr>
            <a:lvl4pPr marL="1691571" indent="-241653">
              <a:defRPr sz="1300">
                <a:solidFill>
                  <a:schemeClr val="tx1"/>
                </a:solidFill>
                <a:latin typeface="Arial" charset="0"/>
                <a:ea typeface="ＭＳ Ｐゴシック" pitchFamily="34" charset="-128"/>
              </a:defRPr>
            </a:lvl4pPr>
            <a:lvl5pPr marL="2174878" indent="-241653">
              <a:defRPr sz="1300">
                <a:solidFill>
                  <a:schemeClr val="tx1"/>
                </a:solidFill>
                <a:latin typeface="Arial"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charset="0"/>
                <a:ea typeface="ＭＳ Ｐゴシック" pitchFamily="34" charset="-128"/>
              </a:defRPr>
            </a:lvl9pPr>
          </a:lstStyle>
          <a:p>
            <a:pPr>
              <a:defRPr/>
            </a:pPr>
            <a:fld id="{1FD683E0-6452-41E7-A734-607445D8277A}" type="slidenum">
              <a:rPr lang="en-US" altLang="en-US" smtClean="0"/>
              <a:pPr>
                <a:defRPr/>
              </a:pPr>
              <a:t>9</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24412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831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1206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9604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69541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6385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1145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68315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3072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63944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86572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Line 10"/>
          <p:cNvSpPr>
            <a:spLocks noChangeShapeType="1"/>
          </p:cNvSpPr>
          <p:nvPr/>
        </p:nvSpPr>
        <p:spPr bwMode="auto">
          <a:xfrm>
            <a:off x="0" y="6210300"/>
            <a:ext cx="9140825" cy="0"/>
          </a:xfrm>
          <a:prstGeom prst="line">
            <a:avLst/>
          </a:prstGeom>
          <a:noFill/>
          <a:ln w="2857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29" name="Rectangle 12"/>
          <p:cNvSpPr>
            <a:spLocks noChangeArrowheads="1"/>
          </p:cNvSpPr>
          <p:nvPr/>
        </p:nvSpPr>
        <p:spPr bwMode="auto">
          <a:xfrm>
            <a:off x="6019800" y="6321425"/>
            <a:ext cx="31242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8097" dir="2700000" algn="ctr" rotWithShape="0">
                    <a:schemeClr val="bg2">
                      <a:alpha val="75000"/>
                    </a:schemeClr>
                  </a:outerShdw>
                </a:effectLst>
              </a14:hiddenEffects>
            </a:ext>
          </a:extLst>
        </p:spPr>
        <p:txBody>
          <a:bodyPr/>
          <a:lstStyle>
            <a:lvl1pPr eaLnBrk="0" hangingPunct="0">
              <a:spcBef>
                <a:spcPct val="50000"/>
              </a:spcBef>
              <a:defRPr sz="2000">
                <a:solidFill>
                  <a:schemeClr val="tx1"/>
                </a:solidFill>
                <a:latin typeface="Times New Roman" pitchFamily="18" charset="0"/>
                <a:ea typeface="ＭＳ Ｐゴシック" pitchFamily="34" charset="-128"/>
              </a:defRPr>
            </a:lvl1pPr>
            <a:lvl2pPr marL="742950" indent="-285750" eaLnBrk="0" hangingPunct="0">
              <a:spcBef>
                <a:spcPct val="50000"/>
              </a:spcBef>
              <a:defRPr sz="2000">
                <a:solidFill>
                  <a:schemeClr val="tx1"/>
                </a:solidFill>
                <a:latin typeface="Times New Roman" pitchFamily="18" charset="0"/>
                <a:ea typeface="ＭＳ Ｐゴシック" pitchFamily="34" charset="-128"/>
              </a:defRPr>
            </a:lvl2pPr>
            <a:lvl3pPr marL="1143000" indent="-228600" eaLnBrk="0" hangingPunct="0">
              <a:spcBef>
                <a:spcPct val="50000"/>
              </a:spcBef>
              <a:defRPr sz="2000">
                <a:solidFill>
                  <a:schemeClr val="tx1"/>
                </a:solidFill>
                <a:latin typeface="Times New Roman" pitchFamily="18" charset="0"/>
                <a:ea typeface="ＭＳ Ｐゴシック" pitchFamily="34" charset="-128"/>
              </a:defRPr>
            </a:lvl3pPr>
            <a:lvl4pPr marL="1600200" indent="-228600" eaLnBrk="0" hangingPunct="0">
              <a:spcBef>
                <a:spcPct val="50000"/>
              </a:spcBef>
              <a:defRPr sz="2000">
                <a:solidFill>
                  <a:schemeClr val="tx1"/>
                </a:solidFill>
                <a:latin typeface="Times New Roman" pitchFamily="18" charset="0"/>
                <a:ea typeface="ＭＳ Ｐゴシック" pitchFamily="34" charset="-128"/>
              </a:defRPr>
            </a:lvl4pPr>
            <a:lvl5pPr marL="2057400" indent="-228600" eaLnBrk="0" hangingPunct="0">
              <a:spcBef>
                <a:spcPct val="50000"/>
              </a:spcBef>
              <a:defRPr sz="20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34" charset="-128"/>
              </a:defRPr>
            </a:lvl9pPr>
          </a:lstStyle>
          <a:p>
            <a:pPr algn="r">
              <a:spcBef>
                <a:spcPct val="0"/>
              </a:spcBef>
              <a:defRPr/>
            </a:pPr>
            <a:r>
              <a:rPr lang="en-US" altLang="en-US" sz="1000" dirty="0">
                <a:solidFill>
                  <a:schemeClr val="tx2"/>
                </a:solidFill>
                <a:latin typeface="Arial" charset="0"/>
                <a:cs typeface="Arial" charset="0"/>
              </a:rPr>
              <a:t> © 2018 Pearson Education, Inc.</a:t>
            </a:r>
          </a:p>
        </p:txBody>
      </p:sp>
      <p:sp>
        <p:nvSpPr>
          <p:cNvPr id="1030" name="Text Box 13"/>
          <p:cNvSpPr txBox="1">
            <a:spLocks noChangeArrowheads="1"/>
          </p:cNvSpPr>
          <p:nvPr/>
        </p:nvSpPr>
        <p:spPr bwMode="auto">
          <a:xfrm>
            <a:off x="0" y="6324600"/>
            <a:ext cx="523081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eaLnBrk="0" hangingPunct="0">
              <a:defRPr/>
            </a:pPr>
            <a:r>
              <a:rPr lang="en-US" sz="1000" i="1" dirty="0">
                <a:latin typeface="Arial" charset="0"/>
              </a:rPr>
              <a:t>Chemistry: The Central Science</a:t>
            </a:r>
            <a:r>
              <a:rPr lang="en-US" sz="1000" dirty="0">
                <a:latin typeface="Arial" charset="0"/>
              </a:rPr>
              <a:t>, 14th Edition</a:t>
            </a:r>
            <a:endParaRPr lang="en-US" sz="1000" dirty="0">
              <a:solidFill>
                <a:schemeClr val="tx2"/>
              </a:solidFill>
              <a:latin typeface="Arial" charset="0"/>
            </a:endParaRPr>
          </a:p>
          <a:p>
            <a:pPr eaLnBrk="0" hangingPunct="0">
              <a:defRPr/>
            </a:pPr>
            <a:r>
              <a:rPr lang="en-US" sz="1000" dirty="0">
                <a:latin typeface="Helvetica"/>
                <a:ea typeface="Times"/>
              </a:rPr>
              <a:t>Brown/</a:t>
            </a:r>
            <a:r>
              <a:rPr lang="en-US" sz="1000" dirty="0" err="1">
                <a:latin typeface="Helvetica"/>
                <a:ea typeface="Times"/>
              </a:rPr>
              <a:t>LeMay</a:t>
            </a:r>
            <a:r>
              <a:rPr lang="en-US" sz="1000" dirty="0">
                <a:latin typeface="Helvetica"/>
                <a:ea typeface="Times"/>
              </a:rPr>
              <a:t>/</a:t>
            </a:r>
            <a:r>
              <a:rPr lang="en-US" sz="1000" dirty="0" err="1">
                <a:latin typeface="Helvetica"/>
                <a:ea typeface="Times"/>
              </a:rPr>
              <a:t>Bursten</a:t>
            </a:r>
            <a:r>
              <a:rPr lang="en-US" sz="1000" dirty="0">
                <a:latin typeface="Helvetica"/>
                <a:ea typeface="Times"/>
              </a:rPr>
              <a:t>/Murphy/Woodward/</a:t>
            </a:r>
            <a:r>
              <a:rPr lang="en-US" sz="1000" dirty="0" err="1">
                <a:latin typeface="Helvetica"/>
                <a:ea typeface="Times"/>
              </a:rPr>
              <a:t>Stoltzfus</a:t>
            </a:r>
            <a:endParaRPr lang="en-US" sz="1000" dirty="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ea typeface="ＭＳ Ｐゴシック" pitchFamily="48" charset="-128"/>
        </a:defRPr>
      </a:lvl2pPr>
      <a:lvl3pPr algn="ctr" rtl="0" eaLnBrk="0" fontAlgn="base" hangingPunct="0">
        <a:spcBef>
          <a:spcPct val="0"/>
        </a:spcBef>
        <a:spcAft>
          <a:spcPct val="0"/>
        </a:spcAft>
        <a:defRPr sz="4400">
          <a:solidFill>
            <a:schemeClr val="tx2"/>
          </a:solidFill>
          <a:latin typeface="Times New Roman" pitchFamily="18" charset="0"/>
          <a:ea typeface="ＭＳ Ｐゴシック" pitchFamily="48" charset="-128"/>
        </a:defRPr>
      </a:lvl3pPr>
      <a:lvl4pPr algn="ctr" rtl="0" eaLnBrk="0" fontAlgn="base" hangingPunct="0">
        <a:spcBef>
          <a:spcPct val="0"/>
        </a:spcBef>
        <a:spcAft>
          <a:spcPct val="0"/>
        </a:spcAft>
        <a:defRPr sz="4400">
          <a:solidFill>
            <a:schemeClr val="tx2"/>
          </a:solidFill>
          <a:latin typeface="Times New Roman" pitchFamily="18" charset="0"/>
          <a:ea typeface="ＭＳ Ｐゴシック" pitchFamily="48" charset="-128"/>
        </a:defRPr>
      </a:lvl4pPr>
      <a:lvl5pPr algn="ctr" rtl="0" eaLnBrk="0" fontAlgn="base" hangingPunct="0">
        <a:spcBef>
          <a:spcPct val="0"/>
        </a:spcBef>
        <a:spcAft>
          <a:spcPct val="0"/>
        </a:spcAft>
        <a:defRPr sz="4400">
          <a:solidFill>
            <a:schemeClr val="tx2"/>
          </a:solidFill>
          <a:latin typeface="Times New Roman" pitchFamily="18" charset="0"/>
          <a:ea typeface="ＭＳ Ｐゴシック" pitchFamily="48" charset="-128"/>
        </a:defRPr>
      </a:lvl5pPr>
      <a:lvl6pPr marL="457200" algn="ctr" rtl="0" fontAlgn="base">
        <a:spcBef>
          <a:spcPct val="0"/>
        </a:spcBef>
        <a:spcAft>
          <a:spcPct val="0"/>
        </a:spcAft>
        <a:defRPr sz="4400">
          <a:solidFill>
            <a:schemeClr val="tx2"/>
          </a:solidFill>
          <a:latin typeface="Times New Roman" pitchFamily="18" charset="0"/>
          <a:ea typeface="ＭＳ Ｐゴシック" pitchFamily="48" charset="-128"/>
        </a:defRPr>
      </a:lvl6pPr>
      <a:lvl7pPr marL="914400" algn="ctr" rtl="0" fontAlgn="base">
        <a:spcBef>
          <a:spcPct val="0"/>
        </a:spcBef>
        <a:spcAft>
          <a:spcPct val="0"/>
        </a:spcAft>
        <a:defRPr sz="4400">
          <a:solidFill>
            <a:schemeClr val="tx2"/>
          </a:solidFill>
          <a:latin typeface="Times New Roman" pitchFamily="18" charset="0"/>
          <a:ea typeface="ＭＳ Ｐゴシック" pitchFamily="48" charset="-128"/>
        </a:defRPr>
      </a:lvl7pPr>
      <a:lvl8pPr marL="1371600" algn="ctr" rtl="0" fontAlgn="base">
        <a:spcBef>
          <a:spcPct val="0"/>
        </a:spcBef>
        <a:spcAft>
          <a:spcPct val="0"/>
        </a:spcAft>
        <a:defRPr sz="4400">
          <a:solidFill>
            <a:schemeClr val="tx2"/>
          </a:solidFill>
          <a:latin typeface="Times New Roman" pitchFamily="18" charset="0"/>
          <a:ea typeface="ＭＳ Ｐゴシック" pitchFamily="48" charset="-128"/>
        </a:defRPr>
      </a:lvl8pPr>
      <a:lvl9pPr marL="1828800" algn="ctr" rtl="0" fontAlgn="base">
        <a:spcBef>
          <a:spcPct val="0"/>
        </a:spcBef>
        <a:spcAft>
          <a:spcPct val="0"/>
        </a:spcAft>
        <a:defRPr sz="4400">
          <a:solidFill>
            <a:schemeClr val="tx2"/>
          </a:solidFill>
          <a:latin typeface="Times New Roman" pitchFamily="1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36.jpg"/></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38.jpg"/></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40.jpg"/></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39.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66"/>
          <p:cNvSpPr>
            <a:spLocks noChangeShapeType="1"/>
          </p:cNvSpPr>
          <p:nvPr/>
        </p:nvSpPr>
        <p:spPr bwMode="auto">
          <a:xfrm>
            <a:off x="381000" y="3965612"/>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59" name="Text Box 11"/>
          <p:cNvSpPr txBox="1">
            <a:spLocks noChangeArrowheads="1"/>
          </p:cNvSpPr>
          <p:nvPr/>
        </p:nvSpPr>
        <p:spPr bwMode="auto">
          <a:xfrm>
            <a:off x="320675" y="3976498"/>
            <a:ext cx="8723313" cy="13666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5750" indent="-285750" eaLnBrk="0" hangingPunct="0">
              <a:defRPr/>
            </a:pPr>
            <a:r>
              <a:rPr lang="en-US" altLang="en-US" sz="1600" b="1" dirty="0">
                <a:solidFill>
                  <a:srgbClr val="3366FF"/>
                </a:solidFill>
              </a:rPr>
              <a:t>Solution</a:t>
            </a:r>
            <a:endParaRPr lang="en-US" altLang="en-US" sz="1600" dirty="0">
              <a:solidFill>
                <a:schemeClr val="bg1"/>
              </a:solidFill>
            </a:endParaRPr>
          </a:p>
          <a:p>
            <a:pPr marL="285750" indent="-285750" eaLnBrk="0" hangingPunct="0">
              <a:defRPr/>
            </a:pPr>
            <a:endParaRPr lang="en-US" sz="1000" b="1" dirty="0">
              <a:latin typeface="Times New Roman" pitchFamily="18" charset="0"/>
            </a:endParaRPr>
          </a:p>
          <a:p>
            <a:pPr marL="0" indent="0" eaLnBrk="0" hangingPunct="0">
              <a:defRPr/>
            </a:pPr>
            <a:r>
              <a:rPr lang="en-US" sz="1400" b="1" dirty="0">
                <a:latin typeface="+mn-lt"/>
              </a:rPr>
              <a:t>Analyze</a:t>
            </a:r>
            <a:r>
              <a:rPr lang="en-US" sz="1400" dirty="0">
                <a:latin typeface="+mn-lt"/>
              </a:rPr>
              <a:t> We are given the concentration of A at 20 s (0.54 </a:t>
            </a:r>
            <a:r>
              <a:rPr lang="en-US" sz="1400" i="1" dirty="0">
                <a:latin typeface="+mn-lt"/>
              </a:rPr>
              <a:t>M</a:t>
            </a:r>
            <a:r>
              <a:rPr lang="en-US" sz="1400" dirty="0">
                <a:latin typeface="+mn-lt"/>
              </a:rPr>
              <a:t>) and at 40 s (0.30 </a:t>
            </a:r>
            <a:r>
              <a:rPr lang="en-US" sz="1400" i="1" dirty="0">
                <a:latin typeface="+mn-lt"/>
              </a:rPr>
              <a:t>M</a:t>
            </a:r>
            <a:r>
              <a:rPr lang="en-US" sz="1400" dirty="0">
                <a:latin typeface="+mn-lt"/>
              </a:rPr>
              <a:t>) and asked to calculate the average rate of reaction over this time interval.</a:t>
            </a:r>
          </a:p>
          <a:p>
            <a:pPr marL="0" indent="0" eaLnBrk="0" hangingPunct="0">
              <a:defRPr/>
            </a:pPr>
            <a:endParaRPr lang="en-US" sz="1400" dirty="0">
              <a:latin typeface="+mn-lt"/>
            </a:endParaRPr>
          </a:p>
          <a:p>
            <a:pPr marL="0" indent="0" eaLnBrk="0" hangingPunct="0">
              <a:defRPr/>
            </a:pPr>
            <a:r>
              <a:rPr lang="en-US" sz="1400" b="1" dirty="0">
                <a:latin typeface="+mn-lt"/>
              </a:rPr>
              <a:t>Plan</a:t>
            </a:r>
            <a:r>
              <a:rPr lang="en-US" sz="1400" dirty="0">
                <a:latin typeface="+mn-lt"/>
              </a:rPr>
              <a:t> The average rate is given by the change in concentration, </a:t>
            </a:r>
            <a:r>
              <a:rPr lang="en-US" sz="1400" dirty="0" err="1">
                <a:latin typeface="+mn-lt"/>
                <a:sym typeface="Symbol"/>
              </a:rPr>
              <a:t>Δ</a:t>
            </a:r>
            <a:r>
              <a:rPr lang="en-US" sz="1400" dirty="0">
                <a:latin typeface="+mn-lt"/>
              </a:rPr>
              <a:t>[A], divided by the change in time, </a:t>
            </a:r>
            <a:r>
              <a:rPr lang="en-US" sz="1400" dirty="0" err="1">
                <a:latin typeface="+mn-lt"/>
                <a:sym typeface="Symbol"/>
              </a:rPr>
              <a:t>Δ</a:t>
            </a:r>
            <a:r>
              <a:rPr lang="en-US" sz="1400" i="1" dirty="0" err="1">
                <a:latin typeface="+mn-lt"/>
              </a:rPr>
              <a:t>t</a:t>
            </a:r>
            <a:r>
              <a:rPr lang="en-US" sz="1400" dirty="0">
                <a:latin typeface="+mn-lt"/>
              </a:rPr>
              <a:t>. Because A is a reactant, a minus sign is used in the calculation to make the rate a positive quantity.</a:t>
            </a:r>
          </a:p>
        </p:txBody>
      </p:sp>
      <p:sp>
        <p:nvSpPr>
          <p:cNvPr id="2053" name="Line 81"/>
          <p:cNvSpPr>
            <a:spLocks noChangeShapeType="1"/>
          </p:cNvSpPr>
          <p:nvPr/>
        </p:nvSpPr>
        <p:spPr bwMode="auto">
          <a:xfrm>
            <a:off x="304800" y="304800"/>
            <a:ext cx="13409" cy="5375161"/>
          </a:xfrm>
          <a:prstGeom prst="line">
            <a:avLst/>
          </a:prstGeom>
          <a:noFill/>
          <a:ln w="1905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5" y="762000"/>
            <a:ext cx="3898900" cy="1425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From the data in Figure 14.2, calculate the average rate at which A disappears over the time interval from 20 s to 40 s.</a:t>
            </a:r>
          </a:p>
        </p:txBody>
      </p:sp>
      <p:sp>
        <p:nvSpPr>
          <p:cNvPr id="205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Exercise 14.1</a:t>
            </a:r>
            <a:r>
              <a:rPr lang="en-US" altLang="en-US" b="1" dirty="0">
                <a:solidFill>
                  <a:srgbClr val="4C4BE5"/>
                </a:solidFill>
                <a:latin typeface="Arial" charset="0"/>
              </a:rPr>
              <a:t> </a:t>
            </a:r>
            <a:r>
              <a:rPr lang="en-US" altLang="en-US" b="1" dirty="0">
                <a:latin typeface="Arial" charset="0"/>
              </a:rPr>
              <a:t>Calculating an Average Rate of Reaction</a:t>
            </a:r>
          </a:p>
        </p:txBody>
      </p:sp>
      <p:sp>
        <p:nvSpPr>
          <p:cNvPr id="2057" name="Line 89"/>
          <p:cNvSpPr>
            <a:spLocks noChangeShapeType="1"/>
          </p:cNvSpPr>
          <p:nvPr/>
        </p:nvSpPr>
        <p:spPr bwMode="auto">
          <a:xfrm>
            <a:off x="309563" y="5679961"/>
            <a:ext cx="446087"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3016"/>
          <a:stretch/>
        </p:blipFill>
        <p:spPr>
          <a:xfrm>
            <a:off x="4340452" y="870907"/>
            <a:ext cx="4545875" cy="28625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8"/>
          <p:cNvSpPr>
            <a:spLocks noChangeArrowheads="1"/>
          </p:cNvSpPr>
          <p:nvPr/>
        </p:nvSpPr>
        <p:spPr bwMode="auto">
          <a:xfrm>
            <a:off x="317500" y="547688"/>
            <a:ext cx="8443913"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514600" indent="-2514600" eaLnBrk="0" hangingPunct="0">
              <a:spcBef>
                <a:spcPct val="50000"/>
              </a:spcBef>
              <a:tabLst>
                <a:tab pos="2651760" algn="l"/>
              </a:tabLst>
            </a:pPr>
            <a:r>
              <a:rPr lang="en-US" altLang="en-US" b="1" dirty="0">
                <a:solidFill>
                  <a:srgbClr val="3366FF"/>
                </a:solidFill>
                <a:latin typeface="Arial" charset="0"/>
              </a:rPr>
              <a:t>Sample Exercise 14.5</a:t>
            </a:r>
            <a:r>
              <a:rPr lang="en-US" altLang="en-US" b="1" dirty="0">
                <a:solidFill>
                  <a:srgbClr val="4C4BE5"/>
                </a:solidFill>
                <a:latin typeface="Arial" charset="0"/>
              </a:rPr>
              <a:t> </a:t>
            </a:r>
            <a:r>
              <a:rPr lang="en-US" altLang="en-US" b="1" dirty="0">
                <a:latin typeface="Arial" charset="0"/>
              </a:rPr>
              <a:t>Determining Reaction Orders and Units for 	Rate Constants</a:t>
            </a:r>
          </a:p>
        </p:txBody>
      </p:sp>
      <p:sp>
        <p:nvSpPr>
          <p:cNvPr id="7171" name="Line 19"/>
          <p:cNvSpPr>
            <a:spLocks noChangeShapeType="1"/>
          </p:cNvSpPr>
          <p:nvPr/>
        </p:nvSpPr>
        <p:spPr bwMode="auto">
          <a:xfrm>
            <a:off x="396875" y="1430151"/>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2" name="Line 7"/>
          <p:cNvSpPr>
            <a:spLocks noChangeShapeType="1"/>
          </p:cNvSpPr>
          <p:nvPr/>
        </p:nvSpPr>
        <p:spPr bwMode="auto">
          <a:xfrm flipH="1">
            <a:off x="304800" y="304800"/>
            <a:ext cx="0" cy="3219220"/>
          </a:xfrm>
          <a:prstGeom prst="line">
            <a:avLst/>
          </a:prstGeom>
          <a:noFill/>
          <a:ln w="1905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3" name="Line 10"/>
          <p:cNvSpPr>
            <a:spLocks noChangeShapeType="1"/>
          </p:cNvSpPr>
          <p:nvPr/>
        </p:nvSpPr>
        <p:spPr bwMode="auto">
          <a:xfrm>
            <a:off x="295275" y="3524020"/>
            <a:ext cx="457200" cy="0"/>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 name="Text Box 11"/>
          <p:cNvSpPr txBox="1">
            <a:spLocks noChangeArrowheads="1"/>
          </p:cNvSpPr>
          <p:nvPr/>
        </p:nvSpPr>
        <p:spPr bwMode="auto">
          <a:xfrm>
            <a:off x="319088" y="1438542"/>
            <a:ext cx="8383587" cy="19436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eaLnBrk="0" hangingPunct="0">
              <a:defRPr/>
            </a:pPr>
            <a:r>
              <a:rPr lang="en-US" sz="1600" b="1" dirty="0">
                <a:solidFill>
                  <a:srgbClr val="3366FF"/>
                </a:solidFill>
              </a:rPr>
              <a:t>Practice Exercise 1</a:t>
            </a:r>
          </a:p>
          <a:p>
            <a:pPr marL="0" indent="0" eaLnBrk="0" hangingPunct="0">
              <a:defRPr/>
            </a:pPr>
            <a:endParaRPr lang="en-US" sz="1000" dirty="0">
              <a:latin typeface="+mn-lt"/>
            </a:endParaRPr>
          </a:p>
          <a:p>
            <a:pPr marL="0" indent="0" eaLnBrk="0" hangingPunct="0">
              <a:defRPr/>
            </a:pPr>
            <a:r>
              <a:rPr lang="en-US" sz="1400" dirty="0">
                <a:latin typeface="+mn-lt"/>
              </a:rPr>
              <a:t>Which of the following are the units of the rate constant for Equation 14.11?</a:t>
            </a:r>
          </a:p>
          <a:p>
            <a:pPr marL="0" indent="0" eaLnBrk="0" hangingPunct="0">
              <a:defRPr/>
            </a:pPr>
            <a:r>
              <a:rPr lang="en-US" sz="1400" b="1" dirty="0">
                <a:latin typeface="+mn-lt"/>
              </a:rPr>
              <a:t>(a) </a:t>
            </a:r>
            <a:r>
              <a:rPr lang="en-US" sz="1400" i="1" dirty="0">
                <a:latin typeface="+mn-lt"/>
              </a:rPr>
              <a:t>M</a:t>
            </a:r>
            <a:r>
              <a:rPr lang="en-US" sz="1400" baseline="30000" dirty="0">
                <a:latin typeface="+mn-lt"/>
              </a:rPr>
              <a:t>–1/2</a:t>
            </a:r>
            <a:r>
              <a:rPr lang="en-US" sz="1400" dirty="0">
                <a:latin typeface="+mn-lt"/>
              </a:rPr>
              <a:t> s</a:t>
            </a:r>
            <a:r>
              <a:rPr lang="en-US" sz="1400" baseline="30000" dirty="0">
                <a:latin typeface="+mn-lt"/>
              </a:rPr>
              <a:t>–1</a:t>
            </a:r>
            <a:r>
              <a:rPr lang="en-US" sz="1400" dirty="0">
                <a:latin typeface="+mn-lt"/>
              </a:rPr>
              <a:t> </a:t>
            </a:r>
            <a:r>
              <a:rPr lang="en-US" sz="1400" b="1" dirty="0">
                <a:latin typeface="+mn-lt"/>
              </a:rPr>
              <a:t>(b) </a:t>
            </a:r>
            <a:r>
              <a:rPr lang="en-US" sz="1400" i="1" dirty="0">
                <a:latin typeface="+mn-lt"/>
              </a:rPr>
              <a:t>M</a:t>
            </a:r>
            <a:r>
              <a:rPr lang="en-US" sz="1400" baseline="30000" dirty="0">
                <a:latin typeface="+mn-lt"/>
              </a:rPr>
              <a:t>–1/2</a:t>
            </a:r>
            <a:r>
              <a:rPr lang="en-US" sz="1400" dirty="0">
                <a:latin typeface="+mn-lt"/>
              </a:rPr>
              <a:t> s</a:t>
            </a:r>
            <a:r>
              <a:rPr lang="en-US" sz="1400" baseline="30000" dirty="0">
                <a:latin typeface="+mn-lt"/>
              </a:rPr>
              <a:t>–1/2</a:t>
            </a:r>
            <a:r>
              <a:rPr lang="en-US" sz="1400" dirty="0">
                <a:latin typeface="+mn-lt"/>
              </a:rPr>
              <a:t> </a:t>
            </a:r>
            <a:r>
              <a:rPr lang="en-US" sz="1400" b="1" dirty="0">
                <a:latin typeface="+mn-lt"/>
              </a:rPr>
              <a:t>(c) </a:t>
            </a:r>
            <a:r>
              <a:rPr lang="en-US" sz="1400" i="1" dirty="0">
                <a:latin typeface="+mn-lt"/>
              </a:rPr>
              <a:t>M</a:t>
            </a:r>
            <a:r>
              <a:rPr lang="en-US" sz="1400" dirty="0">
                <a:latin typeface="+mn-lt"/>
              </a:rPr>
              <a:t> </a:t>
            </a:r>
            <a:r>
              <a:rPr lang="en-US" sz="1400" baseline="30000" dirty="0">
                <a:latin typeface="+mn-lt"/>
              </a:rPr>
              <a:t>1/2</a:t>
            </a:r>
            <a:r>
              <a:rPr lang="en-US" sz="1400" dirty="0">
                <a:latin typeface="+mn-lt"/>
              </a:rPr>
              <a:t> s</a:t>
            </a:r>
            <a:r>
              <a:rPr lang="en-US" sz="1400" baseline="30000" dirty="0">
                <a:latin typeface="+mn-lt"/>
              </a:rPr>
              <a:t>–1</a:t>
            </a:r>
            <a:r>
              <a:rPr lang="en-US" sz="1400" dirty="0">
                <a:latin typeface="+mn-lt"/>
              </a:rPr>
              <a:t> </a:t>
            </a:r>
            <a:r>
              <a:rPr lang="en-US" sz="1400" b="1" dirty="0">
                <a:latin typeface="+mn-lt"/>
              </a:rPr>
              <a:t>(d) </a:t>
            </a:r>
            <a:r>
              <a:rPr lang="en-US" sz="1400" i="1" dirty="0">
                <a:latin typeface="+mn-lt"/>
              </a:rPr>
              <a:t>M</a:t>
            </a:r>
            <a:r>
              <a:rPr lang="en-US" sz="1400" baseline="30000" dirty="0">
                <a:latin typeface="+mn-lt"/>
              </a:rPr>
              <a:t>–3/2</a:t>
            </a:r>
            <a:r>
              <a:rPr lang="en-US" sz="1400" dirty="0">
                <a:latin typeface="+mn-lt"/>
              </a:rPr>
              <a:t> s</a:t>
            </a:r>
            <a:r>
              <a:rPr lang="en-US" sz="1400" baseline="30000" dirty="0">
                <a:latin typeface="+mn-lt"/>
              </a:rPr>
              <a:t>–1</a:t>
            </a:r>
            <a:r>
              <a:rPr lang="en-US" sz="1400" dirty="0">
                <a:latin typeface="+mn-lt"/>
              </a:rPr>
              <a:t> </a:t>
            </a:r>
            <a:r>
              <a:rPr lang="en-US" sz="1400" b="1" dirty="0">
                <a:latin typeface="+mn-lt"/>
              </a:rPr>
              <a:t>(e) </a:t>
            </a:r>
            <a:r>
              <a:rPr lang="en-US" sz="1400" i="1" dirty="0">
                <a:latin typeface="+mn-lt"/>
              </a:rPr>
              <a:t>M</a:t>
            </a:r>
            <a:r>
              <a:rPr lang="en-US" sz="1400" baseline="30000" dirty="0">
                <a:latin typeface="+mn-lt"/>
              </a:rPr>
              <a:t>–3/2</a:t>
            </a:r>
            <a:r>
              <a:rPr lang="en-US" sz="1400" dirty="0">
                <a:latin typeface="+mn-lt"/>
              </a:rPr>
              <a:t>s</a:t>
            </a:r>
            <a:r>
              <a:rPr lang="en-US" sz="1400" baseline="30000" dirty="0">
                <a:latin typeface="+mn-lt"/>
              </a:rPr>
              <a:t>–1/2</a:t>
            </a:r>
            <a:endParaRPr lang="en-US" sz="1400" dirty="0">
              <a:latin typeface="+mn-lt"/>
            </a:endParaRPr>
          </a:p>
          <a:p>
            <a:pPr marL="0" indent="0" eaLnBrk="0" hangingPunct="0">
              <a:defRPr/>
            </a:pPr>
            <a:endParaRPr lang="en-US" sz="1400" dirty="0">
              <a:latin typeface="+mn-lt"/>
            </a:endParaRPr>
          </a:p>
          <a:p>
            <a:pPr eaLnBrk="0" hangingPunct="0">
              <a:defRPr/>
            </a:pPr>
            <a:r>
              <a:rPr lang="en-US" sz="1600" b="1" dirty="0">
                <a:solidFill>
                  <a:srgbClr val="3366FF"/>
                </a:solidFill>
              </a:rPr>
              <a:t>Practice Exercise 2</a:t>
            </a:r>
          </a:p>
          <a:p>
            <a:pPr marL="0" indent="0" eaLnBrk="0" hangingPunct="0">
              <a:defRPr/>
            </a:pPr>
            <a:endParaRPr lang="en-US" sz="1000" dirty="0">
              <a:latin typeface="+mn-lt"/>
            </a:endParaRPr>
          </a:p>
          <a:p>
            <a:pPr marL="0" indent="0" eaLnBrk="0" hangingPunct="0">
              <a:defRPr/>
            </a:pPr>
            <a:r>
              <a:rPr lang="en-US" sz="1400" b="1" dirty="0">
                <a:latin typeface="+mn-lt"/>
              </a:rPr>
              <a:t>(a) </a:t>
            </a:r>
            <a:r>
              <a:rPr lang="en-US" sz="1400" dirty="0">
                <a:latin typeface="+mn-lt"/>
              </a:rPr>
              <a:t>What is the reaction order of the reactant H</a:t>
            </a:r>
            <a:r>
              <a:rPr lang="en-US" sz="1400" baseline="-25000" dirty="0">
                <a:latin typeface="+mn-lt"/>
              </a:rPr>
              <a:t>2</a:t>
            </a:r>
            <a:r>
              <a:rPr lang="en-US" sz="1400" dirty="0">
                <a:latin typeface="+mn-lt"/>
              </a:rPr>
              <a:t> in Equation 14.10? </a:t>
            </a:r>
            <a:r>
              <a:rPr lang="en-US" sz="1400" b="1" dirty="0">
                <a:latin typeface="+mn-lt"/>
              </a:rPr>
              <a:t>(b) </a:t>
            </a:r>
            <a:r>
              <a:rPr lang="en-US" sz="1400" dirty="0">
                <a:latin typeface="+mn-lt"/>
              </a:rPr>
              <a:t>What are the units of the rate constant for Equation 14.10?</a:t>
            </a:r>
          </a:p>
        </p:txBody>
      </p:sp>
      <p:sp>
        <p:nvSpPr>
          <p:cNvPr id="13" name="Text Box 84"/>
          <p:cNvSpPr txBox="1">
            <a:spLocks noChangeArrowheads="1"/>
          </p:cNvSpPr>
          <p:nvPr/>
        </p:nvSpPr>
        <p:spPr bwMode="auto">
          <a:xfrm>
            <a:off x="320675" y="1030002"/>
            <a:ext cx="7578419" cy="2837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283464" indent="-283464" eaLnBrk="0" hangingPunct="0">
              <a:defRPr/>
            </a:pPr>
            <a:r>
              <a:rPr lang="en-US" sz="1400" dirty="0">
                <a:latin typeface="+mn-lt"/>
              </a:rPr>
              <a:t>Continued</a:t>
            </a:r>
          </a:p>
        </p:txBody>
      </p:sp>
    </p:spTree>
    <p:extLst>
      <p:ext uri="{BB962C8B-B14F-4D97-AF65-F5344CB8AC3E}">
        <p14:creationId xmlns:p14="http://schemas.microsoft.com/office/powerpoint/2010/main" val="222472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66"/>
          <p:cNvSpPr>
            <a:spLocks noChangeShapeType="1"/>
          </p:cNvSpPr>
          <p:nvPr/>
        </p:nvSpPr>
        <p:spPr bwMode="auto">
          <a:xfrm>
            <a:off x="381000" y="3469855"/>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59" name="Text Box 11"/>
          <p:cNvSpPr txBox="1">
            <a:spLocks noChangeArrowheads="1"/>
          </p:cNvSpPr>
          <p:nvPr/>
        </p:nvSpPr>
        <p:spPr bwMode="auto">
          <a:xfrm>
            <a:off x="320676" y="3480741"/>
            <a:ext cx="8440738" cy="12234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5750" indent="-285750" eaLnBrk="0" hangingPunct="0">
              <a:defRPr/>
            </a:pPr>
            <a:r>
              <a:rPr lang="en-US" altLang="en-US" sz="1600" b="1" dirty="0">
                <a:solidFill>
                  <a:srgbClr val="3366FF"/>
                </a:solidFill>
              </a:rPr>
              <a:t>Solution</a:t>
            </a:r>
            <a:endParaRPr lang="en-US" altLang="en-US" sz="1600" dirty="0">
              <a:solidFill>
                <a:schemeClr val="bg1"/>
              </a:solidFill>
            </a:endParaRPr>
          </a:p>
          <a:p>
            <a:pPr marL="285750" indent="-285750" eaLnBrk="0" hangingPunct="0">
              <a:defRPr/>
            </a:pPr>
            <a:endParaRPr lang="en-US" sz="1000" b="1" dirty="0">
              <a:latin typeface="Times New Roman" pitchFamily="18" charset="0"/>
            </a:endParaRPr>
          </a:p>
          <a:p>
            <a:pPr marL="0" indent="0" eaLnBrk="0" hangingPunct="0">
              <a:defRPr/>
            </a:pPr>
            <a:r>
              <a:rPr lang="en-US" sz="1400" b="1" dirty="0">
                <a:latin typeface="+mn-lt"/>
              </a:rPr>
              <a:t>Analyze</a:t>
            </a:r>
            <a:r>
              <a:rPr lang="en-US" sz="1400" dirty="0">
                <a:latin typeface="+mn-lt"/>
              </a:rPr>
              <a:t> We are given a table of data that relates concentrations of reactants with initial rates of reaction and asked to determine </a:t>
            </a:r>
            <a:r>
              <a:rPr lang="en-US" sz="1400" b="1" dirty="0">
                <a:latin typeface="+mn-lt"/>
              </a:rPr>
              <a:t>(a) </a:t>
            </a:r>
            <a:r>
              <a:rPr lang="en-US" sz="1400" dirty="0">
                <a:latin typeface="+mn-lt"/>
              </a:rPr>
              <a:t>the rate law, </a:t>
            </a:r>
            <a:r>
              <a:rPr lang="en-US" sz="1400" b="1" dirty="0">
                <a:latin typeface="+mn-lt"/>
              </a:rPr>
              <a:t>(b) </a:t>
            </a:r>
            <a:r>
              <a:rPr lang="en-US" sz="1400" dirty="0">
                <a:latin typeface="+mn-lt"/>
              </a:rPr>
              <a:t>the rate constant, and </a:t>
            </a:r>
            <a:r>
              <a:rPr lang="en-US" sz="1400" b="1" dirty="0">
                <a:latin typeface="+mn-lt"/>
              </a:rPr>
              <a:t>(c) </a:t>
            </a:r>
            <a:r>
              <a:rPr lang="en-US" sz="1400" dirty="0">
                <a:latin typeface="+mn-lt"/>
              </a:rPr>
              <a:t>the rate of reaction for a set of concentrations not listed in the table.</a:t>
            </a:r>
          </a:p>
          <a:p>
            <a:pPr marL="0" indent="0" eaLnBrk="0" hangingPunct="0">
              <a:defRPr/>
            </a:pPr>
            <a:endParaRPr lang="en-US" sz="1400" dirty="0">
              <a:latin typeface="+mn-lt"/>
            </a:endParaRPr>
          </a:p>
          <a:p>
            <a:pPr marL="0" indent="0" eaLnBrk="0" hangingPunct="0">
              <a:defRPr/>
            </a:pPr>
            <a:r>
              <a:rPr lang="en-US" sz="1400" b="1" dirty="0">
                <a:latin typeface="+mn-lt"/>
              </a:rPr>
              <a:t>Plan</a:t>
            </a:r>
            <a:r>
              <a:rPr lang="en-US" sz="1400" dirty="0">
                <a:latin typeface="+mn-lt"/>
              </a:rPr>
              <a:t> </a:t>
            </a:r>
            <a:r>
              <a:rPr lang="en-US" sz="1400" b="1" dirty="0">
                <a:latin typeface="+mn-lt"/>
              </a:rPr>
              <a:t>(a) </a:t>
            </a:r>
            <a:r>
              <a:rPr lang="en-US" sz="1400" dirty="0">
                <a:latin typeface="+mn-lt"/>
              </a:rPr>
              <a:t>We assume that the rate law has the following form: Rate = </a:t>
            </a:r>
            <a:r>
              <a:rPr lang="en-US" sz="1400" i="1" dirty="0">
                <a:latin typeface="+mn-lt"/>
              </a:rPr>
              <a:t>k</a:t>
            </a:r>
            <a:r>
              <a:rPr lang="en-US" sz="1400" dirty="0">
                <a:latin typeface="+mn-lt"/>
              </a:rPr>
              <a:t>[A]</a:t>
            </a:r>
            <a:r>
              <a:rPr lang="en-US" sz="1400" i="1" baseline="30000" dirty="0">
                <a:latin typeface="+mn-lt"/>
              </a:rPr>
              <a:t>m</a:t>
            </a:r>
            <a:r>
              <a:rPr lang="en-US" sz="1400" dirty="0">
                <a:latin typeface="+mn-lt"/>
              </a:rPr>
              <a:t>[B]</a:t>
            </a:r>
            <a:r>
              <a:rPr lang="en-US" sz="1400" i="1" baseline="30000" dirty="0">
                <a:latin typeface="+mn-lt"/>
              </a:rPr>
              <a:t>n</a:t>
            </a:r>
            <a:r>
              <a:rPr lang="en-US" sz="1400" dirty="0">
                <a:latin typeface="+mn-lt"/>
              </a:rPr>
              <a:t>. We will use the given data to deduce the reaction orders </a:t>
            </a:r>
            <a:r>
              <a:rPr lang="en-US" sz="1400" i="1" dirty="0">
                <a:latin typeface="+mn-lt"/>
              </a:rPr>
              <a:t>m</a:t>
            </a:r>
            <a:r>
              <a:rPr lang="en-US" sz="1400" dirty="0">
                <a:latin typeface="+mn-lt"/>
              </a:rPr>
              <a:t> and </a:t>
            </a:r>
            <a:r>
              <a:rPr lang="en-US" sz="1400" i="1" dirty="0">
                <a:latin typeface="+mn-lt"/>
              </a:rPr>
              <a:t>n</a:t>
            </a:r>
            <a:r>
              <a:rPr lang="en-US" sz="1400" dirty="0">
                <a:latin typeface="+mn-lt"/>
              </a:rPr>
              <a:t> by determining how changes in the concentration change the rate. </a:t>
            </a:r>
            <a:r>
              <a:rPr lang="en-US" sz="1400" b="1" dirty="0">
                <a:latin typeface="+mn-lt"/>
              </a:rPr>
              <a:t>(b) </a:t>
            </a:r>
            <a:r>
              <a:rPr lang="en-US" sz="1400" dirty="0">
                <a:latin typeface="+mn-lt"/>
              </a:rPr>
              <a:t>Once we know </a:t>
            </a:r>
            <a:r>
              <a:rPr lang="en-US" sz="1400" i="1" dirty="0">
                <a:latin typeface="+mn-lt"/>
              </a:rPr>
              <a:t>m</a:t>
            </a:r>
            <a:r>
              <a:rPr lang="en-US" sz="1400" dirty="0">
                <a:latin typeface="+mn-lt"/>
              </a:rPr>
              <a:t> and </a:t>
            </a:r>
            <a:r>
              <a:rPr lang="en-US" sz="1400" i="1" dirty="0">
                <a:latin typeface="+mn-lt"/>
              </a:rPr>
              <a:t>n</a:t>
            </a:r>
            <a:r>
              <a:rPr lang="en-US" sz="1400" dirty="0">
                <a:latin typeface="+mn-lt"/>
              </a:rPr>
              <a:t>, we can use the rate law and one of the sets of data to determine the rate constant </a:t>
            </a:r>
            <a:r>
              <a:rPr lang="en-US" sz="1400" i="1" dirty="0">
                <a:latin typeface="+mn-lt"/>
              </a:rPr>
              <a:t>k</a:t>
            </a:r>
            <a:r>
              <a:rPr lang="en-US" sz="1400" dirty="0">
                <a:latin typeface="+mn-lt"/>
              </a:rPr>
              <a:t>. </a:t>
            </a:r>
            <a:r>
              <a:rPr lang="en-US" sz="1400" b="1" dirty="0">
                <a:latin typeface="+mn-lt"/>
              </a:rPr>
              <a:t>(c) </a:t>
            </a:r>
            <a:r>
              <a:rPr lang="en-US" sz="1400" dirty="0">
                <a:latin typeface="+mn-lt"/>
              </a:rPr>
              <a:t>Upon determining both the rate constant and the reaction orders, we can use the rate law with the given concentrations to calculate rate.</a:t>
            </a:r>
          </a:p>
        </p:txBody>
      </p:sp>
      <p:sp>
        <p:nvSpPr>
          <p:cNvPr id="2053" name="Line 81"/>
          <p:cNvSpPr>
            <a:spLocks noChangeShapeType="1"/>
          </p:cNvSpPr>
          <p:nvPr/>
        </p:nvSpPr>
        <p:spPr bwMode="auto">
          <a:xfrm>
            <a:off x="304800" y="304800"/>
            <a:ext cx="14371" cy="5760752"/>
          </a:xfrm>
          <a:prstGeom prst="line">
            <a:avLst/>
          </a:prstGeom>
          <a:noFill/>
          <a:ln w="1905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5" y="762001"/>
            <a:ext cx="8440738" cy="9896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The initial rate of a reaction A + B          C was measured for three different starting concentrations of A and B, and the results are as follows:</a:t>
            </a: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r>
              <a:rPr lang="en-US" sz="1400" dirty="0">
                <a:latin typeface="+mn-lt"/>
              </a:rPr>
              <a:t>Using these data, determine </a:t>
            </a:r>
            <a:r>
              <a:rPr lang="en-US" sz="1400" b="1" dirty="0">
                <a:latin typeface="+mn-lt"/>
              </a:rPr>
              <a:t>(a) </a:t>
            </a:r>
            <a:r>
              <a:rPr lang="en-US" sz="1400" dirty="0">
                <a:latin typeface="+mn-lt"/>
              </a:rPr>
              <a:t>the rate law for the reaction, </a:t>
            </a:r>
            <a:r>
              <a:rPr lang="en-US" sz="1400" b="1" dirty="0">
                <a:latin typeface="+mn-lt"/>
              </a:rPr>
              <a:t>(b) </a:t>
            </a:r>
            <a:r>
              <a:rPr lang="en-US" sz="1400" dirty="0">
                <a:latin typeface="+mn-lt"/>
              </a:rPr>
              <a:t>the rate constant, </a:t>
            </a:r>
            <a:r>
              <a:rPr lang="en-US" sz="1400" b="1" dirty="0">
                <a:latin typeface="+mn-lt"/>
              </a:rPr>
              <a:t>(c) </a:t>
            </a:r>
            <a:r>
              <a:rPr lang="en-US" sz="1400" dirty="0">
                <a:latin typeface="+mn-lt"/>
              </a:rPr>
              <a:t>the rate of the reaction when</a:t>
            </a:r>
          </a:p>
          <a:p>
            <a:pPr marL="0" indent="0" eaLnBrk="0" hangingPunct="0">
              <a:defRPr/>
            </a:pPr>
            <a:r>
              <a:rPr lang="en-US" sz="1400" dirty="0">
                <a:latin typeface="+mn-lt"/>
              </a:rPr>
              <a:t>[A] = 0.050 </a:t>
            </a:r>
            <a:r>
              <a:rPr lang="en-US" sz="1400" i="1" dirty="0">
                <a:latin typeface="+mn-lt"/>
              </a:rPr>
              <a:t>M</a:t>
            </a:r>
            <a:r>
              <a:rPr lang="en-US" sz="1400" dirty="0">
                <a:latin typeface="+mn-lt"/>
              </a:rPr>
              <a:t> and [B] = 0.100 </a:t>
            </a:r>
            <a:r>
              <a:rPr lang="en-US" sz="1400" i="1" dirty="0">
                <a:latin typeface="+mn-lt"/>
              </a:rPr>
              <a:t>M</a:t>
            </a:r>
            <a:r>
              <a:rPr lang="en-US" sz="1400" dirty="0">
                <a:latin typeface="+mn-lt"/>
              </a:rPr>
              <a:t>.</a:t>
            </a:r>
          </a:p>
        </p:txBody>
      </p:sp>
      <p:sp>
        <p:nvSpPr>
          <p:cNvPr id="205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Exercise 14.6</a:t>
            </a:r>
            <a:r>
              <a:rPr lang="en-US" altLang="en-US" b="1" dirty="0">
                <a:solidFill>
                  <a:srgbClr val="4C4BE5"/>
                </a:solidFill>
                <a:latin typeface="Arial" charset="0"/>
              </a:rPr>
              <a:t> </a:t>
            </a:r>
            <a:r>
              <a:rPr lang="en-US" altLang="en-US" b="1" dirty="0">
                <a:latin typeface="Arial" charset="0"/>
              </a:rPr>
              <a:t>Determining a Rate Law from Initial Rate Data</a:t>
            </a:r>
          </a:p>
        </p:txBody>
      </p:sp>
      <p:sp>
        <p:nvSpPr>
          <p:cNvPr id="2057" name="Line 89"/>
          <p:cNvSpPr>
            <a:spLocks noChangeShapeType="1"/>
          </p:cNvSpPr>
          <p:nvPr/>
        </p:nvSpPr>
        <p:spPr bwMode="auto">
          <a:xfrm>
            <a:off x="309563" y="6065552"/>
            <a:ext cx="446087"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6245"/>
          <a:stretch/>
        </p:blipFill>
        <p:spPr>
          <a:xfrm>
            <a:off x="2146940" y="1400061"/>
            <a:ext cx="4788210" cy="1321106"/>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42527" t="9157" r="47802" b="80332"/>
          <a:stretch/>
        </p:blipFill>
        <p:spPr>
          <a:xfrm>
            <a:off x="2865539" y="865283"/>
            <a:ext cx="419100" cy="104775"/>
          </a:xfrm>
          <a:prstGeom prst="rect">
            <a:avLst/>
          </a:prstGeom>
        </p:spPr>
      </p:pic>
    </p:spTree>
    <p:extLst>
      <p:ext uri="{BB962C8B-B14F-4D97-AF65-F5344CB8AC3E}">
        <p14:creationId xmlns:p14="http://schemas.microsoft.com/office/powerpoint/2010/main" val="36505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66"/>
          <p:cNvSpPr>
            <a:spLocks noChangeShapeType="1"/>
          </p:cNvSpPr>
          <p:nvPr/>
        </p:nvSpPr>
        <p:spPr bwMode="auto">
          <a:xfrm>
            <a:off x="381000" y="1134869"/>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59" name="Text Box 11"/>
          <p:cNvSpPr txBox="1">
            <a:spLocks noChangeArrowheads="1"/>
          </p:cNvSpPr>
          <p:nvPr/>
        </p:nvSpPr>
        <p:spPr bwMode="auto">
          <a:xfrm>
            <a:off x="320676" y="1145755"/>
            <a:ext cx="8691122" cy="12234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5750" indent="-285750" eaLnBrk="0" hangingPunct="0">
              <a:defRPr/>
            </a:pPr>
            <a:r>
              <a:rPr lang="en-US" sz="1400" b="1" dirty="0">
                <a:latin typeface="+mn-lt"/>
              </a:rPr>
              <a:t>Solve</a:t>
            </a:r>
          </a:p>
          <a:p>
            <a:pPr marL="283464" indent="-283464" eaLnBrk="0" hangingPunct="0">
              <a:defRPr/>
            </a:pPr>
            <a:r>
              <a:rPr lang="en-US" sz="1400" b="1" dirty="0">
                <a:latin typeface="+mn-lt"/>
              </a:rPr>
              <a:t>(a)	</a:t>
            </a:r>
            <a:r>
              <a:rPr lang="en-US" sz="1400" dirty="0">
                <a:latin typeface="+mn-lt"/>
              </a:rPr>
              <a:t>If we compare experiments 1 and 2, we see that [A] is held constant and [B] is doubled. Thus, this pair of experiments shows how [B] affects the rate, allowing us to deduce the order of the rate law with respect to B.</a:t>
            </a: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r>
              <a:rPr lang="en-US" sz="1400" dirty="0">
                <a:latin typeface="+mn-lt"/>
              </a:rPr>
              <a:t>	Inserting values of rate and concentration from the experiments gives:</a:t>
            </a: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r>
              <a:rPr lang="en-US" sz="1400" dirty="0">
                <a:latin typeface="+mn-lt"/>
              </a:rPr>
              <a:t>	The only way this equation can be true is if </a:t>
            </a:r>
            <a:r>
              <a:rPr lang="en-US" sz="1400" i="1" dirty="0">
                <a:latin typeface="+mn-lt"/>
              </a:rPr>
              <a:t>n</a:t>
            </a:r>
            <a:r>
              <a:rPr lang="en-US" sz="1400" dirty="0">
                <a:latin typeface="+mn-lt"/>
              </a:rPr>
              <a:t> = 0. Therefore, the rate law is zero order in B, which means that the rate is independent of [B].</a:t>
            </a:r>
          </a:p>
          <a:p>
            <a:pPr marL="283464" indent="-283464" eaLnBrk="0" hangingPunct="0">
              <a:defRPr/>
            </a:pPr>
            <a:endParaRPr lang="en-US" sz="1400" dirty="0">
              <a:latin typeface="+mn-lt"/>
            </a:endParaRPr>
          </a:p>
          <a:p>
            <a:pPr marL="283464" indent="-283464" eaLnBrk="0" hangingPunct="0">
              <a:defRPr/>
            </a:pPr>
            <a:r>
              <a:rPr lang="en-US" sz="1400" dirty="0">
                <a:latin typeface="+mn-lt"/>
              </a:rPr>
              <a:t>	In experiments 1 and 3, [B] is held constant, so these data allow us to determine the order of the rate law with respect to [A].</a:t>
            </a:r>
          </a:p>
        </p:txBody>
      </p:sp>
      <p:sp>
        <p:nvSpPr>
          <p:cNvPr id="2053" name="Line 81"/>
          <p:cNvSpPr>
            <a:spLocks noChangeShapeType="1"/>
          </p:cNvSpPr>
          <p:nvPr/>
        </p:nvSpPr>
        <p:spPr bwMode="auto">
          <a:xfrm>
            <a:off x="304800" y="304800"/>
            <a:ext cx="13629" cy="5463295"/>
          </a:xfrm>
          <a:prstGeom prst="line">
            <a:avLst/>
          </a:prstGeom>
          <a:noFill/>
          <a:ln w="1905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5" y="762001"/>
            <a:ext cx="8440738" cy="3176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Continued</a:t>
            </a:r>
          </a:p>
        </p:txBody>
      </p:sp>
      <p:sp>
        <p:nvSpPr>
          <p:cNvPr id="205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Exercise 14.6</a:t>
            </a:r>
            <a:r>
              <a:rPr lang="en-US" altLang="en-US" b="1" dirty="0">
                <a:solidFill>
                  <a:srgbClr val="4C4BE5"/>
                </a:solidFill>
                <a:latin typeface="Arial" charset="0"/>
              </a:rPr>
              <a:t> </a:t>
            </a:r>
            <a:r>
              <a:rPr lang="en-US" altLang="en-US" b="1" dirty="0">
                <a:latin typeface="Arial" charset="0"/>
              </a:rPr>
              <a:t>Determining a Rate Law from Initial Rate Data</a:t>
            </a:r>
          </a:p>
        </p:txBody>
      </p:sp>
      <p:sp>
        <p:nvSpPr>
          <p:cNvPr id="2057" name="Line 89"/>
          <p:cNvSpPr>
            <a:spLocks noChangeShapeType="1"/>
          </p:cNvSpPr>
          <p:nvPr/>
        </p:nvSpPr>
        <p:spPr bwMode="auto">
          <a:xfrm>
            <a:off x="309563" y="5768095"/>
            <a:ext cx="446087"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3545" y="1902399"/>
            <a:ext cx="1668886" cy="43891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5224" y="3065760"/>
            <a:ext cx="3082025" cy="69980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6601" y="5207459"/>
            <a:ext cx="1668886" cy="438912"/>
          </a:xfrm>
          <a:prstGeom prst="rect">
            <a:avLst/>
          </a:prstGeom>
        </p:spPr>
      </p:pic>
    </p:spTree>
    <p:extLst>
      <p:ext uri="{BB962C8B-B14F-4D97-AF65-F5344CB8AC3E}">
        <p14:creationId xmlns:p14="http://schemas.microsoft.com/office/powerpoint/2010/main" val="81662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9">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9">
                                            <p:txEl>
                                              <p:pRg st="14" end="1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66"/>
          <p:cNvSpPr>
            <a:spLocks noChangeShapeType="1"/>
          </p:cNvSpPr>
          <p:nvPr/>
        </p:nvSpPr>
        <p:spPr bwMode="auto">
          <a:xfrm>
            <a:off x="381000" y="1134869"/>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59" name="Text Box 11"/>
          <p:cNvSpPr txBox="1">
            <a:spLocks noChangeArrowheads="1"/>
          </p:cNvSpPr>
          <p:nvPr/>
        </p:nvSpPr>
        <p:spPr bwMode="auto">
          <a:xfrm>
            <a:off x="320676" y="1145755"/>
            <a:ext cx="8691122" cy="9364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3464" lvl="1" indent="-285750" eaLnBrk="0" hangingPunct="0">
              <a:defRPr/>
            </a:pPr>
            <a:r>
              <a:rPr lang="en-US" sz="1400" dirty="0">
                <a:latin typeface="+mn-lt"/>
              </a:rPr>
              <a:t>	Inserting values of rate and concentration from the experiments gives:</a:t>
            </a:r>
          </a:p>
          <a:p>
            <a:pPr marL="285750" indent="-285750" eaLnBrk="0" hangingPunct="0">
              <a:defRPr/>
            </a:pPr>
            <a:endParaRPr lang="en-US" sz="1400" dirty="0">
              <a:latin typeface="+mn-lt"/>
            </a:endParaRPr>
          </a:p>
          <a:p>
            <a:pPr marL="285750" indent="-285750" eaLnBrk="0" hangingPunct="0">
              <a:defRPr/>
            </a:pPr>
            <a:endParaRPr lang="en-US" sz="1400" dirty="0">
              <a:latin typeface="+mn-lt"/>
            </a:endParaRPr>
          </a:p>
          <a:p>
            <a:pPr marL="285750" indent="-285750" eaLnBrk="0" hangingPunct="0">
              <a:defRPr/>
            </a:pPr>
            <a:endParaRPr lang="en-US" sz="1400" dirty="0">
              <a:latin typeface="+mn-lt"/>
            </a:endParaRPr>
          </a:p>
          <a:p>
            <a:pPr marL="285750" indent="-285750" eaLnBrk="0" hangingPunct="0">
              <a:defRPr/>
            </a:pPr>
            <a:endParaRPr lang="en-US" sz="1400" dirty="0">
              <a:latin typeface="+mn-lt"/>
            </a:endParaRPr>
          </a:p>
          <a:p>
            <a:pPr marL="285750" indent="-285750" eaLnBrk="0" hangingPunct="0">
              <a:defRPr/>
            </a:pPr>
            <a:r>
              <a:rPr lang="en-US" sz="1400" dirty="0">
                <a:latin typeface="+mn-lt"/>
              </a:rPr>
              <a:t>	Because the rate increases by a factor of four when [A] is doubled, we can conclude that </a:t>
            </a:r>
            <a:r>
              <a:rPr lang="en-US" sz="1400" i="1" dirty="0">
                <a:latin typeface="+mn-lt"/>
              </a:rPr>
              <a:t>m</a:t>
            </a:r>
            <a:r>
              <a:rPr lang="en-US" sz="1400" dirty="0">
                <a:latin typeface="+mn-lt"/>
              </a:rPr>
              <a:t> = 2 and the rate law is second order in B.</a:t>
            </a:r>
          </a:p>
          <a:p>
            <a:pPr marL="285750" indent="-285750" eaLnBrk="0" hangingPunct="0">
              <a:defRPr/>
            </a:pPr>
            <a:endParaRPr lang="en-US" sz="1400" dirty="0">
              <a:latin typeface="+mn-lt"/>
            </a:endParaRPr>
          </a:p>
          <a:p>
            <a:pPr marL="285750" indent="-285750" eaLnBrk="0" hangingPunct="0">
              <a:defRPr/>
            </a:pPr>
            <a:r>
              <a:rPr lang="en-US" sz="1400" dirty="0">
                <a:latin typeface="+mn-lt"/>
              </a:rPr>
              <a:t>	Combining these results, we arrive at the rate law: Rate = </a:t>
            </a:r>
            <a:r>
              <a:rPr lang="en-US" sz="1400" i="1" dirty="0">
                <a:latin typeface="+mn-lt"/>
              </a:rPr>
              <a:t>k</a:t>
            </a:r>
            <a:r>
              <a:rPr lang="en-US" sz="1400" dirty="0">
                <a:latin typeface="+mn-lt"/>
              </a:rPr>
              <a:t>[A]</a:t>
            </a:r>
            <a:r>
              <a:rPr lang="en-US" sz="1400" baseline="30000" dirty="0">
                <a:latin typeface="+mn-lt"/>
              </a:rPr>
              <a:t>2</a:t>
            </a:r>
            <a:r>
              <a:rPr lang="en-US" sz="1400" dirty="0">
                <a:latin typeface="+mn-lt"/>
              </a:rPr>
              <a:t>[B]</a:t>
            </a:r>
            <a:r>
              <a:rPr lang="en-US" sz="1400" baseline="30000" dirty="0">
                <a:latin typeface="+mn-lt"/>
              </a:rPr>
              <a:t>0</a:t>
            </a:r>
            <a:r>
              <a:rPr lang="en-US" sz="1400" dirty="0">
                <a:latin typeface="+mn-lt"/>
              </a:rPr>
              <a:t> = </a:t>
            </a:r>
            <a:r>
              <a:rPr lang="en-US" sz="1400" i="1" dirty="0">
                <a:latin typeface="+mn-lt"/>
              </a:rPr>
              <a:t>k</a:t>
            </a:r>
            <a:r>
              <a:rPr lang="en-US" sz="1400" dirty="0">
                <a:latin typeface="+mn-lt"/>
              </a:rPr>
              <a:t>[A]</a:t>
            </a:r>
            <a:r>
              <a:rPr lang="en-US" sz="1400" baseline="30000" dirty="0">
                <a:latin typeface="+mn-lt"/>
              </a:rPr>
              <a:t>2</a:t>
            </a:r>
          </a:p>
          <a:p>
            <a:pPr marL="285750" indent="-285750" eaLnBrk="0" hangingPunct="0">
              <a:defRPr/>
            </a:pPr>
            <a:endParaRPr lang="en-US" sz="1400" dirty="0">
              <a:latin typeface="+mn-lt"/>
            </a:endParaRPr>
          </a:p>
          <a:p>
            <a:pPr marL="283464" indent="-283464" eaLnBrk="0" hangingPunct="0">
              <a:defRPr/>
            </a:pPr>
            <a:r>
              <a:rPr lang="en-US" sz="1400" b="1" dirty="0">
                <a:latin typeface="+mn-lt"/>
              </a:rPr>
              <a:t>(b)	</a:t>
            </a:r>
            <a:r>
              <a:rPr lang="en-US" sz="1400" dirty="0">
                <a:latin typeface="+mn-lt"/>
              </a:rPr>
              <a:t>Using the rate law and the data from experiment 1, we have:</a:t>
            </a: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r>
              <a:rPr lang="en-US" sz="1400" b="1" dirty="0">
                <a:latin typeface="+mn-lt"/>
              </a:rPr>
              <a:t>(c)	</a:t>
            </a:r>
            <a:r>
              <a:rPr lang="en-US" sz="1400" dirty="0">
                <a:latin typeface="+mn-lt"/>
              </a:rPr>
              <a:t>Using the rate law from part (a) and the rate constant from part (b), we have:</a:t>
            </a:r>
          </a:p>
          <a:p>
            <a:pPr marL="0" indent="0" eaLnBrk="0" hangingPunct="0">
              <a:defRPr/>
            </a:pPr>
            <a:endParaRPr lang="en-US" sz="1400" dirty="0">
              <a:latin typeface="+mn-lt"/>
            </a:endParaRPr>
          </a:p>
          <a:p>
            <a:pPr marL="2852738" indent="0" eaLnBrk="0" hangingPunct="0">
              <a:defRPr/>
            </a:pPr>
            <a:r>
              <a:rPr lang="en-US" sz="1400" dirty="0">
                <a:latin typeface="+mn-lt"/>
              </a:rPr>
              <a:t>Rate = </a:t>
            </a:r>
            <a:r>
              <a:rPr lang="en-US" sz="1400" i="1" dirty="0">
                <a:latin typeface="+mn-lt"/>
              </a:rPr>
              <a:t>k</a:t>
            </a:r>
            <a:r>
              <a:rPr lang="en-US" sz="1400" dirty="0">
                <a:latin typeface="+mn-lt"/>
              </a:rPr>
              <a:t>[A]</a:t>
            </a:r>
            <a:r>
              <a:rPr lang="en-US" sz="1400" baseline="30000" dirty="0">
                <a:latin typeface="+mn-lt"/>
              </a:rPr>
              <a:t>2</a:t>
            </a:r>
          </a:p>
          <a:p>
            <a:pPr marL="3227832" indent="0" eaLnBrk="0" hangingPunct="0">
              <a:defRPr/>
            </a:pPr>
            <a:r>
              <a:rPr lang="en-US" sz="1400" dirty="0">
                <a:latin typeface="+mn-lt"/>
              </a:rPr>
              <a:t>= (4.0 × 10</a:t>
            </a:r>
            <a:r>
              <a:rPr lang="en-US" sz="1400" baseline="30000" dirty="0">
                <a:latin typeface="+mn-lt"/>
              </a:rPr>
              <a:t>–3</a:t>
            </a:r>
            <a:r>
              <a:rPr lang="en-US" sz="1400" dirty="0">
                <a:latin typeface="+mn-lt"/>
              </a:rPr>
              <a:t> </a:t>
            </a:r>
            <a:r>
              <a:rPr lang="en-US" sz="1400" i="1" dirty="0">
                <a:latin typeface="+mn-lt"/>
              </a:rPr>
              <a:t>M</a:t>
            </a:r>
            <a:r>
              <a:rPr lang="en-US" sz="1400" baseline="30000" dirty="0">
                <a:latin typeface="+mn-lt"/>
              </a:rPr>
              <a:t>–1</a:t>
            </a:r>
            <a:r>
              <a:rPr lang="en-US" sz="1400" dirty="0">
                <a:latin typeface="+mn-lt"/>
              </a:rPr>
              <a:t>s</a:t>
            </a:r>
            <a:r>
              <a:rPr lang="en-US" sz="1400" baseline="30000" dirty="0">
                <a:latin typeface="+mn-lt"/>
              </a:rPr>
              <a:t>–1</a:t>
            </a:r>
            <a:r>
              <a:rPr lang="en-US" sz="1400" dirty="0">
                <a:latin typeface="+mn-lt"/>
              </a:rPr>
              <a:t>)(0.050 </a:t>
            </a:r>
            <a:r>
              <a:rPr lang="en-US" sz="1400" i="1" dirty="0">
                <a:latin typeface="+mn-lt"/>
              </a:rPr>
              <a:t>M</a:t>
            </a:r>
            <a:r>
              <a:rPr lang="en-US" sz="1400" dirty="0">
                <a:latin typeface="+mn-lt"/>
              </a:rPr>
              <a:t>)</a:t>
            </a:r>
            <a:r>
              <a:rPr lang="en-US" sz="1400" baseline="30000" dirty="0">
                <a:latin typeface="+mn-lt"/>
              </a:rPr>
              <a:t>2</a:t>
            </a:r>
          </a:p>
          <a:p>
            <a:pPr marL="3227832" indent="0" eaLnBrk="0" hangingPunct="0">
              <a:defRPr/>
            </a:pPr>
            <a:r>
              <a:rPr lang="en-US" sz="1400" dirty="0">
                <a:latin typeface="+mn-lt"/>
              </a:rPr>
              <a:t>= 1.0 × 10</a:t>
            </a:r>
            <a:r>
              <a:rPr lang="en-US" sz="1400" baseline="30000" dirty="0">
                <a:latin typeface="+mn-lt"/>
              </a:rPr>
              <a:t>–5</a:t>
            </a:r>
            <a:r>
              <a:rPr lang="en-US" sz="1400" dirty="0">
                <a:latin typeface="+mn-lt"/>
              </a:rPr>
              <a:t> </a:t>
            </a:r>
            <a:r>
              <a:rPr lang="en-US" sz="1400" i="1" dirty="0">
                <a:latin typeface="+mn-lt"/>
              </a:rPr>
              <a:t>M</a:t>
            </a:r>
            <a:r>
              <a:rPr lang="en-US" sz="1400" dirty="0">
                <a:latin typeface="+mn-lt"/>
              </a:rPr>
              <a:t>/s</a:t>
            </a:r>
          </a:p>
          <a:p>
            <a:pPr marL="0" indent="0" eaLnBrk="0" hangingPunct="0">
              <a:defRPr/>
            </a:pPr>
            <a:endParaRPr lang="en-US" sz="1400" dirty="0">
              <a:latin typeface="+mn-lt"/>
            </a:endParaRPr>
          </a:p>
          <a:p>
            <a:pPr marL="283464" indent="-283464" eaLnBrk="0" hangingPunct="0">
              <a:defRPr/>
            </a:pPr>
            <a:r>
              <a:rPr lang="en-US" sz="1400" dirty="0">
                <a:latin typeface="+mn-lt"/>
              </a:rPr>
              <a:t>	Because [B] is not part of the rate law, it is irrelevant to the rate if there is at least some B present to react with A.</a:t>
            </a:r>
          </a:p>
        </p:txBody>
      </p:sp>
      <p:sp>
        <p:nvSpPr>
          <p:cNvPr id="2053" name="Line 81"/>
          <p:cNvSpPr>
            <a:spLocks noChangeShapeType="1"/>
          </p:cNvSpPr>
          <p:nvPr/>
        </p:nvSpPr>
        <p:spPr bwMode="auto">
          <a:xfrm>
            <a:off x="304800" y="304800"/>
            <a:ext cx="14371" cy="5760752"/>
          </a:xfrm>
          <a:prstGeom prst="line">
            <a:avLst/>
          </a:prstGeom>
          <a:noFill/>
          <a:ln w="1905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5" y="762001"/>
            <a:ext cx="8440738" cy="3176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Continued</a:t>
            </a:r>
          </a:p>
        </p:txBody>
      </p:sp>
      <p:sp>
        <p:nvSpPr>
          <p:cNvPr id="205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Exercise 14.6</a:t>
            </a:r>
            <a:r>
              <a:rPr lang="en-US" altLang="en-US" b="1" dirty="0">
                <a:solidFill>
                  <a:srgbClr val="4C4BE5"/>
                </a:solidFill>
                <a:latin typeface="Arial" charset="0"/>
              </a:rPr>
              <a:t> </a:t>
            </a:r>
            <a:r>
              <a:rPr lang="en-US" altLang="en-US" b="1" dirty="0">
                <a:latin typeface="Arial" charset="0"/>
              </a:rPr>
              <a:t>Determining a Rate Law from Initial Rate Data</a:t>
            </a:r>
          </a:p>
        </p:txBody>
      </p:sp>
      <p:sp>
        <p:nvSpPr>
          <p:cNvPr id="2057" name="Line 89"/>
          <p:cNvSpPr>
            <a:spLocks noChangeShapeType="1"/>
          </p:cNvSpPr>
          <p:nvPr/>
        </p:nvSpPr>
        <p:spPr bwMode="auto">
          <a:xfrm>
            <a:off x="309563" y="6065552"/>
            <a:ext cx="446087"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5590" y="1520331"/>
            <a:ext cx="2915261" cy="647836"/>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7118" y="3716271"/>
            <a:ext cx="3726053" cy="463293"/>
          </a:xfrm>
          <a:prstGeom prst="rect">
            <a:avLst/>
          </a:prstGeom>
        </p:spPr>
      </p:pic>
    </p:spTree>
    <p:extLst>
      <p:ext uri="{BB962C8B-B14F-4D97-AF65-F5344CB8AC3E}">
        <p14:creationId xmlns:p14="http://schemas.microsoft.com/office/powerpoint/2010/main" val="401289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9">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9">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9">
                                            <p:txEl>
                                              <p:pRg st="14" end="1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9">
                                            <p:txEl>
                                              <p:pRg st="16" end="1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9">
                                            <p:txEl>
                                              <p:pRg st="17" end="1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59">
                                            <p:txEl>
                                              <p:pRg st="18" end="1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59">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66"/>
          <p:cNvSpPr>
            <a:spLocks noChangeShapeType="1"/>
          </p:cNvSpPr>
          <p:nvPr/>
        </p:nvSpPr>
        <p:spPr bwMode="auto">
          <a:xfrm>
            <a:off x="381000" y="1134869"/>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59" name="Text Box 11"/>
          <p:cNvSpPr txBox="1">
            <a:spLocks noChangeArrowheads="1"/>
          </p:cNvSpPr>
          <p:nvPr/>
        </p:nvSpPr>
        <p:spPr bwMode="auto">
          <a:xfrm>
            <a:off x="320676" y="1145755"/>
            <a:ext cx="8691122" cy="12779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0" lvl="1" indent="0" eaLnBrk="0" hangingPunct="0">
              <a:defRPr/>
            </a:pPr>
            <a:r>
              <a:rPr lang="en-US" sz="1400" b="1" dirty="0">
                <a:latin typeface="+mn-lt"/>
              </a:rPr>
              <a:t>Check</a:t>
            </a:r>
            <a:r>
              <a:rPr lang="en-US" sz="1400" dirty="0">
                <a:latin typeface="+mn-lt"/>
              </a:rPr>
              <a:t> A good way to check our rate law is to use the concentrations in experiment 2 or 3 and see if we can correctly calculate the rate. Using data from experiment 3, we have</a:t>
            </a:r>
          </a:p>
          <a:p>
            <a:pPr marL="283464" lvl="1" indent="-285750" eaLnBrk="0" hangingPunct="0">
              <a:defRPr/>
            </a:pPr>
            <a:endParaRPr lang="en-US" sz="1400" dirty="0">
              <a:latin typeface="+mn-lt"/>
            </a:endParaRPr>
          </a:p>
          <a:p>
            <a:pPr marL="283464" lvl="1" indent="-285750" algn="ctr" eaLnBrk="0" hangingPunct="0">
              <a:defRPr/>
            </a:pPr>
            <a:r>
              <a:rPr lang="en-US" sz="1400" dirty="0">
                <a:latin typeface="+mn-lt"/>
              </a:rPr>
              <a:t>Rate = </a:t>
            </a:r>
            <a:r>
              <a:rPr lang="en-US" sz="1400" i="1" dirty="0">
                <a:latin typeface="+mn-lt"/>
              </a:rPr>
              <a:t>k</a:t>
            </a:r>
            <a:r>
              <a:rPr lang="en-US" sz="1400" dirty="0">
                <a:latin typeface="+mn-lt"/>
              </a:rPr>
              <a:t>[A]</a:t>
            </a:r>
            <a:r>
              <a:rPr lang="en-US" sz="1400" baseline="30000" dirty="0">
                <a:latin typeface="+mn-lt"/>
              </a:rPr>
              <a:t>2</a:t>
            </a:r>
            <a:r>
              <a:rPr lang="en-US" sz="1400" dirty="0">
                <a:latin typeface="+mn-lt"/>
              </a:rPr>
              <a:t> = (4.0 × 10</a:t>
            </a:r>
            <a:r>
              <a:rPr lang="en-US" sz="1400" baseline="30000" dirty="0">
                <a:latin typeface="+mn-lt"/>
              </a:rPr>
              <a:t>–3</a:t>
            </a:r>
            <a:r>
              <a:rPr lang="en-US" sz="1400" dirty="0">
                <a:latin typeface="+mn-lt"/>
              </a:rPr>
              <a:t> </a:t>
            </a:r>
            <a:r>
              <a:rPr lang="en-US" sz="1400" i="1" dirty="0">
                <a:latin typeface="+mn-lt"/>
              </a:rPr>
              <a:t>M</a:t>
            </a:r>
            <a:r>
              <a:rPr lang="en-US" sz="1400" baseline="30000" dirty="0">
                <a:latin typeface="+mn-lt"/>
              </a:rPr>
              <a:t>–1</a:t>
            </a:r>
            <a:r>
              <a:rPr lang="en-US" sz="1400" dirty="0">
                <a:latin typeface="+mn-lt"/>
              </a:rPr>
              <a:t> s</a:t>
            </a:r>
            <a:r>
              <a:rPr lang="en-US" sz="1400" baseline="30000" dirty="0">
                <a:latin typeface="+mn-lt"/>
              </a:rPr>
              <a:t>–1</a:t>
            </a:r>
            <a:r>
              <a:rPr lang="en-US" sz="1400" dirty="0">
                <a:latin typeface="+mn-lt"/>
              </a:rPr>
              <a:t>)(0.200 M)</a:t>
            </a:r>
            <a:r>
              <a:rPr lang="en-US" sz="1400" baseline="30000" dirty="0">
                <a:latin typeface="+mn-lt"/>
              </a:rPr>
              <a:t>2</a:t>
            </a:r>
          </a:p>
          <a:p>
            <a:pPr marL="3867912" lvl="1" indent="-285750" eaLnBrk="0" hangingPunct="0">
              <a:defRPr/>
            </a:pPr>
            <a:r>
              <a:rPr lang="en-US" sz="1400" dirty="0">
                <a:latin typeface="+mn-lt"/>
              </a:rPr>
              <a:t>= 1.6 × 10</a:t>
            </a:r>
            <a:r>
              <a:rPr lang="en-US" sz="1400" baseline="30000" dirty="0">
                <a:latin typeface="+mn-lt"/>
              </a:rPr>
              <a:t>–4</a:t>
            </a:r>
            <a:r>
              <a:rPr lang="en-US" sz="1400" dirty="0">
                <a:latin typeface="+mn-lt"/>
              </a:rPr>
              <a:t> </a:t>
            </a:r>
            <a:r>
              <a:rPr lang="en-US" sz="1400" i="1" dirty="0">
                <a:latin typeface="+mn-lt"/>
              </a:rPr>
              <a:t>M</a:t>
            </a:r>
            <a:r>
              <a:rPr lang="en-US" sz="1400" dirty="0">
                <a:latin typeface="+mn-lt"/>
              </a:rPr>
              <a:t>/s</a:t>
            </a:r>
          </a:p>
          <a:p>
            <a:pPr marL="283464" lvl="1" indent="-285750" eaLnBrk="0" hangingPunct="0">
              <a:defRPr/>
            </a:pPr>
            <a:endParaRPr lang="en-US" sz="1400" dirty="0">
              <a:latin typeface="+mn-lt"/>
            </a:endParaRPr>
          </a:p>
          <a:p>
            <a:pPr marL="283464" lvl="1" indent="-285750" eaLnBrk="0" hangingPunct="0">
              <a:defRPr/>
            </a:pPr>
            <a:r>
              <a:rPr lang="en-US" sz="1400" dirty="0">
                <a:latin typeface="+mn-lt"/>
              </a:rPr>
              <a:t>Thus, the rate law correctly reproduces the data, giving both the correct number and the correct units for the rate.</a:t>
            </a:r>
          </a:p>
          <a:p>
            <a:pPr marL="283464" lvl="1" indent="-285750" eaLnBrk="0" hangingPunct="0">
              <a:defRPr/>
            </a:pPr>
            <a:endParaRPr lang="en-US" sz="1400" dirty="0">
              <a:latin typeface="+mn-lt"/>
            </a:endParaRPr>
          </a:p>
          <a:p>
            <a:pPr eaLnBrk="0" hangingPunct="0">
              <a:defRPr/>
            </a:pPr>
            <a:r>
              <a:rPr lang="en-US" sz="1600" b="1" dirty="0">
                <a:solidFill>
                  <a:srgbClr val="3366FF"/>
                </a:solidFill>
              </a:rPr>
              <a:t>Practice Exercise 1</a:t>
            </a:r>
          </a:p>
          <a:p>
            <a:pPr marL="0" lvl="1" indent="0" eaLnBrk="0" hangingPunct="0">
              <a:defRPr/>
            </a:pPr>
            <a:endParaRPr lang="en-US" sz="1000" dirty="0">
              <a:latin typeface="+mn-lt"/>
            </a:endParaRPr>
          </a:p>
          <a:p>
            <a:pPr marL="0" lvl="1" indent="0" eaLnBrk="0" hangingPunct="0">
              <a:defRPr/>
            </a:pPr>
            <a:r>
              <a:rPr lang="en-US" sz="1400" dirty="0">
                <a:latin typeface="+mn-lt"/>
              </a:rPr>
              <a:t>Consider the reaction examined above in the Sample Exercise, A + B       C. If the concentration of B is doubled, the rate of disappearance of B ________, whereas if the concentration of A is doubled, the rate of disappearance of B ________.</a:t>
            </a:r>
          </a:p>
          <a:p>
            <a:pPr marL="283464" lvl="1" indent="-285750" eaLnBrk="0" hangingPunct="0">
              <a:defRPr/>
            </a:pPr>
            <a:r>
              <a:rPr lang="en-US" sz="1400" b="1" dirty="0">
                <a:latin typeface="+mn-lt"/>
              </a:rPr>
              <a:t>(a)	</a:t>
            </a:r>
            <a:r>
              <a:rPr lang="en-US" sz="1400" dirty="0">
                <a:latin typeface="+mn-lt"/>
              </a:rPr>
              <a:t>does not change; does not change</a:t>
            </a:r>
          </a:p>
          <a:p>
            <a:pPr marL="283464" lvl="1" indent="-285750" eaLnBrk="0" hangingPunct="0">
              <a:defRPr/>
            </a:pPr>
            <a:r>
              <a:rPr lang="en-US" sz="1400" b="1" dirty="0">
                <a:latin typeface="+mn-lt"/>
              </a:rPr>
              <a:t>(b)</a:t>
            </a:r>
            <a:r>
              <a:rPr lang="en-US" sz="1400" dirty="0">
                <a:latin typeface="+mn-lt"/>
              </a:rPr>
              <a:t>	increases by a factor of two; increases by a factor of two</a:t>
            </a:r>
          </a:p>
          <a:p>
            <a:pPr marL="283464" lvl="1" indent="-285750" eaLnBrk="0" hangingPunct="0">
              <a:defRPr/>
            </a:pPr>
            <a:r>
              <a:rPr lang="en-US" sz="1400" b="1" dirty="0">
                <a:latin typeface="+mn-lt"/>
              </a:rPr>
              <a:t>(c)</a:t>
            </a:r>
            <a:r>
              <a:rPr lang="en-US" sz="1400" dirty="0">
                <a:latin typeface="+mn-lt"/>
              </a:rPr>
              <a:t>	increases by a factor of four; increases by a factor of two</a:t>
            </a:r>
          </a:p>
          <a:p>
            <a:pPr marL="283464" lvl="1" indent="-285750" eaLnBrk="0" hangingPunct="0">
              <a:defRPr/>
            </a:pPr>
            <a:r>
              <a:rPr lang="en-US" sz="1400" b="1" dirty="0">
                <a:latin typeface="+mn-lt"/>
              </a:rPr>
              <a:t>(d)	</a:t>
            </a:r>
            <a:r>
              <a:rPr lang="en-US" sz="1400" dirty="0">
                <a:latin typeface="+mn-lt"/>
              </a:rPr>
              <a:t>does not change; increases by a factor of four</a:t>
            </a:r>
          </a:p>
          <a:p>
            <a:pPr marL="283464" lvl="1" indent="-285750" eaLnBrk="0" hangingPunct="0">
              <a:defRPr/>
            </a:pPr>
            <a:r>
              <a:rPr lang="en-US" sz="1400" b="1" dirty="0">
                <a:latin typeface="+mn-lt"/>
              </a:rPr>
              <a:t>(e)	</a:t>
            </a:r>
            <a:r>
              <a:rPr lang="en-US" sz="1400" dirty="0">
                <a:latin typeface="+mn-lt"/>
              </a:rPr>
              <a:t>increases by a factor of four; does not change</a:t>
            </a:r>
          </a:p>
        </p:txBody>
      </p:sp>
      <p:sp>
        <p:nvSpPr>
          <p:cNvPr id="2053" name="Line 81"/>
          <p:cNvSpPr>
            <a:spLocks noChangeShapeType="1"/>
          </p:cNvSpPr>
          <p:nvPr/>
        </p:nvSpPr>
        <p:spPr bwMode="auto">
          <a:xfrm>
            <a:off x="304801" y="304800"/>
            <a:ext cx="12282" cy="4923470"/>
          </a:xfrm>
          <a:prstGeom prst="line">
            <a:avLst/>
          </a:prstGeom>
          <a:noFill/>
          <a:ln w="1905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5" y="762001"/>
            <a:ext cx="8440738" cy="3176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Continued</a:t>
            </a:r>
          </a:p>
        </p:txBody>
      </p:sp>
      <p:sp>
        <p:nvSpPr>
          <p:cNvPr id="205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Exercise 14.6</a:t>
            </a:r>
            <a:r>
              <a:rPr lang="en-US" altLang="en-US" b="1" dirty="0">
                <a:solidFill>
                  <a:srgbClr val="4C4BE5"/>
                </a:solidFill>
                <a:latin typeface="Arial" charset="0"/>
              </a:rPr>
              <a:t> </a:t>
            </a:r>
            <a:r>
              <a:rPr lang="en-US" altLang="en-US" b="1" dirty="0">
                <a:latin typeface="Arial" charset="0"/>
              </a:rPr>
              <a:t>Determining a Rate Law from Initial Rate Data</a:t>
            </a:r>
          </a:p>
        </p:txBody>
      </p:sp>
      <p:sp>
        <p:nvSpPr>
          <p:cNvPr id="2057" name="Line 89"/>
          <p:cNvSpPr>
            <a:spLocks noChangeShapeType="1"/>
          </p:cNvSpPr>
          <p:nvPr/>
        </p:nvSpPr>
        <p:spPr bwMode="auto">
          <a:xfrm>
            <a:off x="307182" y="5228270"/>
            <a:ext cx="446087"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0429" y="3361177"/>
            <a:ext cx="241300" cy="95250"/>
          </a:xfrm>
          <a:prstGeom prst="rect">
            <a:avLst/>
          </a:prstGeom>
        </p:spPr>
      </p:pic>
    </p:spTree>
    <p:extLst>
      <p:ext uri="{BB962C8B-B14F-4D97-AF65-F5344CB8AC3E}">
        <p14:creationId xmlns:p14="http://schemas.microsoft.com/office/powerpoint/2010/main" val="5664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9">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9">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9">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9">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9">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9">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59">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66"/>
          <p:cNvSpPr>
            <a:spLocks noChangeShapeType="1"/>
          </p:cNvSpPr>
          <p:nvPr/>
        </p:nvSpPr>
        <p:spPr bwMode="auto">
          <a:xfrm>
            <a:off x="381000" y="1134869"/>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59" name="Text Box 11"/>
          <p:cNvSpPr txBox="1">
            <a:spLocks noChangeArrowheads="1"/>
          </p:cNvSpPr>
          <p:nvPr/>
        </p:nvSpPr>
        <p:spPr bwMode="auto">
          <a:xfrm>
            <a:off x="320676" y="1145755"/>
            <a:ext cx="8691122" cy="12779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eaLnBrk="0" hangingPunct="0">
              <a:defRPr/>
            </a:pPr>
            <a:r>
              <a:rPr lang="en-US" sz="1600" b="1" dirty="0">
                <a:solidFill>
                  <a:srgbClr val="3366FF"/>
                </a:solidFill>
              </a:rPr>
              <a:t>Practice Exercise 2</a:t>
            </a:r>
          </a:p>
          <a:p>
            <a:pPr marL="283464" lvl="1" indent="-285750" eaLnBrk="0" hangingPunct="0">
              <a:defRPr/>
            </a:pPr>
            <a:endParaRPr lang="en-US" sz="1000" dirty="0">
              <a:latin typeface="+mn-lt"/>
            </a:endParaRPr>
          </a:p>
          <a:p>
            <a:pPr marL="283464" lvl="1" indent="-285750" eaLnBrk="0" hangingPunct="0">
              <a:defRPr/>
            </a:pPr>
            <a:r>
              <a:rPr lang="en-US" sz="1400" dirty="0">
                <a:latin typeface="+mn-lt"/>
              </a:rPr>
              <a:t>The following data were measured for the reaction of nitric oxide with hydrogen:</a:t>
            </a:r>
          </a:p>
          <a:p>
            <a:pPr marL="283464" lvl="1" indent="-285750" eaLnBrk="0" hangingPunct="0">
              <a:defRPr/>
            </a:pPr>
            <a:endParaRPr lang="en-US" sz="1400" dirty="0">
              <a:latin typeface="+mn-lt"/>
            </a:endParaRPr>
          </a:p>
          <a:p>
            <a:pPr marL="283464" lvl="1" indent="-285750" algn="ctr" eaLnBrk="0" hangingPunct="0">
              <a:defRPr/>
            </a:pPr>
            <a:r>
              <a:rPr lang="en-US" sz="1400" dirty="0">
                <a:latin typeface="+mn-lt"/>
              </a:rPr>
              <a:t>2 NO(</a:t>
            </a:r>
            <a:r>
              <a:rPr lang="en-US" sz="1400" i="1" dirty="0">
                <a:latin typeface="+mn-lt"/>
              </a:rPr>
              <a:t>g</a:t>
            </a:r>
            <a:r>
              <a:rPr lang="en-US" sz="1400" dirty="0">
                <a:latin typeface="+mn-lt"/>
              </a:rPr>
              <a:t>) + 2 H</a:t>
            </a:r>
            <a:r>
              <a:rPr lang="en-US" sz="1400" baseline="-25000" dirty="0">
                <a:latin typeface="+mn-lt"/>
              </a:rPr>
              <a:t>2</a:t>
            </a:r>
            <a:r>
              <a:rPr lang="en-US" sz="1400" dirty="0">
                <a:latin typeface="+mn-lt"/>
              </a:rPr>
              <a:t>(</a:t>
            </a:r>
            <a:r>
              <a:rPr lang="en-US" sz="1400" i="1" dirty="0">
                <a:latin typeface="+mn-lt"/>
              </a:rPr>
              <a:t>g</a:t>
            </a:r>
            <a:r>
              <a:rPr lang="en-US" sz="1400" dirty="0">
                <a:latin typeface="+mn-lt"/>
              </a:rPr>
              <a:t>)          N</a:t>
            </a:r>
            <a:r>
              <a:rPr lang="en-US" sz="1400" baseline="-25000" dirty="0">
                <a:latin typeface="+mn-lt"/>
              </a:rPr>
              <a:t>2</a:t>
            </a:r>
            <a:r>
              <a:rPr lang="en-US" sz="1400" dirty="0">
                <a:latin typeface="+mn-lt"/>
              </a:rPr>
              <a:t>(</a:t>
            </a:r>
            <a:r>
              <a:rPr lang="en-US" sz="1400" i="1" dirty="0">
                <a:latin typeface="+mn-lt"/>
              </a:rPr>
              <a:t>g</a:t>
            </a:r>
            <a:r>
              <a:rPr lang="en-US" sz="1400" dirty="0">
                <a:latin typeface="+mn-lt"/>
              </a:rPr>
              <a:t>) + 2 H</a:t>
            </a:r>
            <a:r>
              <a:rPr lang="en-US" sz="1400" baseline="-25000" dirty="0">
                <a:latin typeface="+mn-lt"/>
              </a:rPr>
              <a:t>2</a:t>
            </a:r>
            <a:r>
              <a:rPr lang="en-US" sz="1400" dirty="0">
                <a:latin typeface="+mn-lt"/>
              </a:rPr>
              <a:t>O(</a:t>
            </a:r>
            <a:r>
              <a:rPr lang="en-US" sz="1400" i="1" dirty="0">
                <a:latin typeface="+mn-lt"/>
              </a:rPr>
              <a:t>g</a:t>
            </a:r>
            <a:r>
              <a:rPr lang="en-US" sz="1400" dirty="0">
                <a:latin typeface="+mn-lt"/>
              </a:rPr>
              <a:t>)</a:t>
            </a:r>
          </a:p>
          <a:p>
            <a:pPr marL="283464" lvl="1" indent="-285750" eaLnBrk="0" hangingPunct="0">
              <a:defRPr/>
            </a:pPr>
            <a:endParaRPr lang="en-US" sz="1400" dirty="0">
              <a:latin typeface="+mn-lt"/>
            </a:endParaRPr>
          </a:p>
          <a:p>
            <a:pPr marL="283464" lvl="1" indent="-285750" eaLnBrk="0" hangingPunct="0">
              <a:defRPr/>
            </a:pPr>
            <a:endParaRPr lang="en-US" sz="1400" dirty="0">
              <a:latin typeface="+mn-lt"/>
            </a:endParaRPr>
          </a:p>
          <a:p>
            <a:pPr marL="283464" lvl="1" indent="-285750" eaLnBrk="0" hangingPunct="0">
              <a:defRPr/>
            </a:pPr>
            <a:endParaRPr lang="en-US" sz="1400" dirty="0">
              <a:latin typeface="+mn-lt"/>
            </a:endParaRPr>
          </a:p>
          <a:p>
            <a:pPr marL="283464" lvl="1" indent="-285750" eaLnBrk="0" hangingPunct="0">
              <a:defRPr/>
            </a:pPr>
            <a:endParaRPr lang="en-US" sz="1400" dirty="0">
              <a:latin typeface="+mn-lt"/>
            </a:endParaRPr>
          </a:p>
          <a:p>
            <a:pPr marL="283464" lvl="1" indent="-285750" eaLnBrk="0" hangingPunct="0">
              <a:defRPr/>
            </a:pPr>
            <a:endParaRPr lang="en-US" sz="1400" dirty="0">
              <a:latin typeface="+mn-lt"/>
            </a:endParaRPr>
          </a:p>
          <a:p>
            <a:pPr marL="283464" lvl="1" indent="-285750" eaLnBrk="0" hangingPunct="0">
              <a:defRPr/>
            </a:pPr>
            <a:endParaRPr lang="en-US" sz="1400" dirty="0">
              <a:latin typeface="+mn-lt"/>
            </a:endParaRPr>
          </a:p>
          <a:p>
            <a:pPr marL="283464" lvl="1" indent="-285750" eaLnBrk="0" hangingPunct="0">
              <a:defRPr/>
            </a:pPr>
            <a:endParaRPr lang="en-US" sz="1400" dirty="0">
              <a:latin typeface="+mn-lt"/>
            </a:endParaRPr>
          </a:p>
          <a:p>
            <a:pPr marL="283464" lvl="1" indent="-285750" eaLnBrk="0" hangingPunct="0">
              <a:defRPr/>
            </a:pPr>
            <a:endParaRPr lang="en-US" sz="1400" dirty="0">
              <a:latin typeface="+mn-lt"/>
            </a:endParaRPr>
          </a:p>
          <a:p>
            <a:pPr marL="283464" lvl="1" indent="-285750" eaLnBrk="0" hangingPunct="0">
              <a:defRPr/>
            </a:pPr>
            <a:endParaRPr lang="en-US" sz="1400" dirty="0">
              <a:latin typeface="+mn-lt"/>
            </a:endParaRPr>
          </a:p>
          <a:p>
            <a:pPr marL="283464" lvl="1" indent="-285750" eaLnBrk="0" hangingPunct="0">
              <a:defRPr/>
            </a:pPr>
            <a:r>
              <a:rPr lang="en-US" sz="1400" b="1" dirty="0">
                <a:latin typeface="+mn-lt"/>
              </a:rPr>
              <a:t>(a)	</a:t>
            </a:r>
            <a:r>
              <a:rPr lang="en-US" sz="1400" dirty="0">
                <a:latin typeface="+mn-lt"/>
              </a:rPr>
              <a:t>Determine the rate law for this reaction.</a:t>
            </a:r>
          </a:p>
          <a:p>
            <a:pPr marL="283464" lvl="1" indent="-285750" eaLnBrk="0" hangingPunct="0">
              <a:defRPr/>
            </a:pPr>
            <a:r>
              <a:rPr lang="en-US" sz="1400" b="1" dirty="0">
                <a:latin typeface="+mn-lt"/>
              </a:rPr>
              <a:t>(b)</a:t>
            </a:r>
            <a:r>
              <a:rPr lang="en-US" sz="1400" dirty="0">
                <a:latin typeface="+mn-lt"/>
              </a:rPr>
              <a:t>	Calculate the rate constant.</a:t>
            </a:r>
          </a:p>
          <a:p>
            <a:pPr marL="283464" lvl="1" indent="-285750" eaLnBrk="0" hangingPunct="0">
              <a:defRPr/>
            </a:pPr>
            <a:r>
              <a:rPr lang="en-US" sz="1400" b="1" dirty="0">
                <a:latin typeface="+mn-lt"/>
              </a:rPr>
              <a:t>(c)	</a:t>
            </a:r>
            <a:r>
              <a:rPr lang="en-US" sz="1400" dirty="0">
                <a:latin typeface="+mn-lt"/>
              </a:rPr>
              <a:t>Calculate the rate when [NO] = 0.050 </a:t>
            </a:r>
            <a:r>
              <a:rPr lang="en-US" sz="1400" i="1" dirty="0">
                <a:latin typeface="+mn-lt"/>
              </a:rPr>
              <a:t>M</a:t>
            </a:r>
            <a:r>
              <a:rPr lang="en-US" sz="1400" dirty="0">
                <a:latin typeface="+mn-lt"/>
              </a:rPr>
              <a:t> and [H</a:t>
            </a:r>
            <a:r>
              <a:rPr lang="en-US" sz="1400" baseline="-25000" dirty="0">
                <a:latin typeface="+mn-lt"/>
              </a:rPr>
              <a:t>2</a:t>
            </a:r>
            <a:r>
              <a:rPr lang="en-US" sz="1400" dirty="0">
                <a:latin typeface="+mn-lt"/>
              </a:rPr>
              <a:t>] = 0.150 </a:t>
            </a:r>
            <a:r>
              <a:rPr lang="en-US" sz="1400" i="1" dirty="0">
                <a:latin typeface="+mn-lt"/>
              </a:rPr>
              <a:t>M</a:t>
            </a:r>
            <a:r>
              <a:rPr lang="en-US" sz="1400" dirty="0">
                <a:latin typeface="+mn-lt"/>
              </a:rPr>
              <a:t>.</a:t>
            </a:r>
          </a:p>
        </p:txBody>
      </p:sp>
      <p:sp>
        <p:nvSpPr>
          <p:cNvPr id="2053" name="Line 81"/>
          <p:cNvSpPr>
            <a:spLocks noChangeShapeType="1"/>
          </p:cNvSpPr>
          <p:nvPr/>
        </p:nvSpPr>
        <p:spPr bwMode="auto">
          <a:xfrm>
            <a:off x="304800" y="304800"/>
            <a:ext cx="11733" cy="4703133"/>
          </a:xfrm>
          <a:prstGeom prst="line">
            <a:avLst/>
          </a:prstGeom>
          <a:noFill/>
          <a:ln w="1905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5" y="762001"/>
            <a:ext cx="8440738" cy="3176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Continued</a:t>
            </a:r>
          </a:p>
        </p:txBody>
      </p:sp>
      <p:sp>
        <p:nvSpPr>
          <p:cNvPr id="205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Exercise 14.6</a:t>
            </a:r>
            <a:r>
              <a:rPr lang="en-US" altLang="en-US" b="1" dirty="0">
                <a:solidFill>
                  <a:srgbClr val="4C4BE5"/>
                </a:solidFill>
                <a:latin typeface="Arial" charset="0"/>
              </a:rPr>
              <a:t> </a:t>
            </a:r>
            <a:r>
              <a:rPr lang="en-US" altLang="en-US" b="1" dirty="0">
                <a:latin typeface="Arial" charset="0"/>
              </a:rPr>
              <a:t>Determining a Rate Law from Initial Rate Data</a:t>
            </a:r>
          </a:p>
        </p:txBody>
      </p:sp>
      <p:sp>
        <p:nvSpPr>
          <p:cNvPr id="2057" name="Line 89"/>
          <p:cNvSpPr>
            <a:spLocks noChangeShapeType="1"/>
          </p:cNvSpPr>
          <p:nvPr/>
        </p:nvSpPr>
        <p:spPr bwMode="auto">
          <a:xfrm>
            <a:off x="307182" y="5007933"/>
            <a:ext cx="446087"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786" y="2486464"/>
            <a:ext cx="4022902" cy="1328954"/>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42527" t="9157" r="47802" b="80332"/>
          <a:stretch/>
        </p:blipFill>
        <p:spPr>
          <a:xfrm>
            <a:off x="4467704" y="2078825"/>
            <a:ext cx="419100" cy="104775"/>
          </a:xfrm>
          <a:prstGeom prst="rect">
            <a:avLst/>
          </a:prstGeom>
        </p:spPr>
      </p:pic>
    </p:spTree>
    <p:extLst>
      <p:ext uri="{BB962C8B-B14F-4D97-AF65-F5344CB8AC3E}">
        <p14:creationId xmlns:p14="http://schemas.microsoft.com/office/powerpoint/2010/main" val="5346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9">
                                            <p:txEl>
                                              <p:pRg st="14" end="1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9">
                                            <p:txEl>
                                              <p:pRg st="15" end="1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9">
                                            <p:txEl>
                                              <p:pRg st="16" end="1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66"/>
          <p:cNvSpPr>
            <a:spLocks noChangeShapeType="1"/>
          </p:cNvSpPr>
          <p:nvPr/>
        </p:nvSpPr>
        <p:spPr bwMode="auto">
          <a:xfrm>
            <a:off x="381000" y="2037662"/>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59" name="Text Box 11"/>
          <p:cNvSpPr txBox="1">
            <a:spLocks noChangeArrowheads="1"/>
          </p:cNvSpPr>
          <p:nvPr/>
        </p:nvSpPr>
        <p:spPr bwMode="auto">
          <a:xfrm>
            <a:off x="320676" y="2048548"/>
            <a:ext cx="8440738" cy="12234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5750" indent="-285750" eaLnBrk="0" hangingPunct="0">
              <a:defRPr/>
            </a:pPr>
            <a:r>
              <a:rPr lang="en-US" altLang="en-US" sz="1600" b="1" dirty="0">
                <a:solidFill>
                  <a:srgbClr val="3366FF"/>
                </a:solidFill>
              </a:rPr>
              <a:t>Solution</a:t>
            </a:r>
            <a:endParaRPr lang="en-US" altLang="en-US" sz="1600" dirty="0">
              <a:solidFill>
                <a:schemeClr val="bg1"/>
              </a:solidFill>
            </a:endParaRPr>
          </a:p>
          <a:p>
            <a:pPr marL="285750" indent="-285750" eaLnBrk="0" hangingPunct="0">
              <a:defRPr/>
            </a:pPr>
            <a:endParaRPr lang="en-US" sz="1000" b="1" dirty="0">
              <a:latin typeface="Times New Roman" pitchFamily="18" charset="0"/>
            </a:endParaRPr>
          </a:p>
          <a:p>
            <a:pPr marL="0" indent="0" eaLnBrk="0" hangingPunct="0">
              <a:defRPr/>
            </a:pPr>
            <a:r>
              <a:rPr lang="en-US" sz="1400" b="1" dirty="0">
                <a:latin typeface="+mn-lt"/>
              </a:rPr>
              <a:t>Analyze</a:t>
            </a:r>
            <a:r>
              <a:rPr lang="en-US" sz="1400" dirty="0">
                <a:latin typeface="+mn-lt"/>
              </a:rPr>
              <a:t> We are given the rate constant for a reaction that obeys first-order kinetics, as well as information about concentrations and times, and asked to calculate how much reactant (insecticide) remains after 1 yr. We must also determine the time interval needed to reach a particular insecticide concentration.</a:t>
            </a:r>
          </a:p>
          <a:p>
            <a:pPr marL="0" indent="0" eaLnBrk="0" hangingPunct="0">
              <a:defRPr/>
            </a:pPr>
            <a:endParaRPr lang="en-US" sz="1400" dirty="0">
              <a:latin typeface="+mn-lt"/>
            </a:endParaRPr>
          </a:p>
          <a:p>
            <a:pPr marL="0" indent="0" eaLnBrk="0" hangingPunct="0">
              <a:defRPr/>
            </a:pPr>
            <a:r>
              <a:rPr lang="en-US" sz="1400" b="1" dirty="0">
                <a:latin typeface="+mn-lt"/>
              </a:rPr>
              <a:t>Plan</a:t>
            </a:r>
            <a:r>
              <a:rPr lang="en-US" sz="1400" dirty="0">
                <a:latin typeface="+mn-lt"/>
              </a:rPr>
              <a:t> In part (a) we are given the rate constant, a period of time, and the initial concentration of the reactant, so we can use Equation 14.13 to determine the concentration of the reactant after 1 year has passed. In part (b) we are given the initial and final concentrations and the rate constant. In this case we can use Equation 14.13 to calculate the time that must pass to reach the desired concentration.</a:t>
            </a:r>
          </a:p>
          <a:p>
            <a:pPr marL="0" indent="0" eaLnBrk="0" hangingPunct="0">
              <a:defRPr/>
            </a:pPr>
            <a:endParaRPr lang="en-US" sz="1400" dirty="0">
              <a:latin typeface="+mn-lt"/>
            </a:endParaRPr>
          </a:p>
          <a:p>
            <a:pPr marL="0" indent="0" eaLnBrk="0" hangingPunct="0">
              <a:defRPr/>
            </a:pPr>
            <a:r>
              <a:rPr lang="en-US" sz="1400" b="1" dirty="0">
                <a:latin typeface="+mn-lt"/>
              </a:rPr>
              <a:t>Solve</a:t>
            </a:r>
          </a:p>
          <a:p>
            <a:pPr marL="283464" indent="-283464" eaLnBrk="0" hangingPunct="0">
              <a:defRPr/>
            </a:pPr>
            <a:r>
              <a:rPr lang="en-US" sz="1400" b="1" dirty="0">
                <a:latin typeface="+mn-lt"/>
              </a:rPr>
              <a:t>(a)	</a:t>
            </a:r>
            <a:r>
              <a:rPr lang="en-US" sz="1400" dirty="0">
                <a:latin typeface="+mn-lt"/>
              </a:rPr>
              <a:t>Substituting the known quantities into Equation 14.13, we have: </a:t>
            </a:r>
          </a:p>
          <a:p>
            <a:pPr marL="0" indent="0" algn="ctr" eaLnBrk="0" hangingPunct="0">
              <a:spcBef>
                <a:spcPts val="1200"/>
              </a:spcBef>
              <a:defRPr/>
            </a:pPr>
            <a:r>
              <a:rPr lang="en-US" sz="1400" dirty="0" err="1">
                <a:latin typeface="+mn-lt"/>
              </a:rPr>
              <a:t>ln</a:t>
            </a:r>
            <a:r>
              <a:rPr lang="en-US" sz="1400" dirty="0">
                <a:latin typeface="+mn-lt"/>
              </a:rPr>
              <a:t>[insecticide]</a:t>
            </a:r>
            <a:r>
              <a:rPr lang="en-US" sz="1400" i="1" baseline="-25000" dirty="0">
                <a:latin typeface="+mn-lt"/>
              </a:rPr>
              <a:t>t</a:t>
            </a:r>
            <a:r>
              <a:rPr lang="en-US" sz="1400" baseline="-25000" dirty="0">
                <a:latin typeface="+mn-lt"/>
              </a:rPr>
              <a:t> = 1 </a:t>
            </a:r>
            <a:r>
              <a:rPr lang="en-US" sz="1400" baseline="-25000" dirty="0" err="1">
                <a:latin typeface="+mn-lt"/>
              </a:rPr>
              <a:t>yr</a:t>
            </a:r>
            <a:r>
              <a:rPr lang="en-US" sz="1400" dirty="0">
                <a:latin typeface="+mn-lt"/>
              </a:rPr>
              <a:t> = –(1.45 </a:t>
            </a:r>
            <a:r>
              <a:rPr lang="en-US" sz="1400" dirty="0" err="1">
                <a:latin typeface="+mn-lt"/>
              </a:rPr>
              <a:t>yr</a:t>
            </a:r>
            <a:r>
              <a:rPr lang="en-US" sz="1400" baseline="30000" dirty="0">
                <a:latin typeface="+mn-lt"/>
              </a:rPr>
              <a:t>–1</a:t>
            </a:r>
            <a:r>
              <a:rPr lang="en-US" sz="1400" dirty="0">
                <a:latin typeface="+mn-lt"/>
              </a:rPr>
              <a:t>)(1.00 </a:t>
            </a:r>
            <a:r>
              <a:rPr lang="en-US" sz="1400" dirty="0" err="1">
                <a:latin typeface="+mn-lt"/>
              </a:rPr>
              <a:t>yr</a:t>
            </a:r>
            <a:r>
              <a:rPr lang="en-US" sz="1400" dirty="0">
                <a:latin typeface="+mn-lt"/>
              </a:rPr>
              <a:t>) + </a:t>
            </a:r>
            <a:r>
              <a:rPr lang="en-US" sz="1400" dirty="0" err="1">
                <a:latin typeface="+mn-lt"/>
              </a:rPr>
              <a:t>ln</a:t>
            </a:r>
            <a:r>
              <a:rPr lang="en-US" sz="1400" dirty="0">
                <a:latin typeface="+mn-lt"/>
              </a:rPr>
              <a:t>(5.0 × 10</a:t>
            </a:r>
            <a:r>
              <a:rPr lang="en-US" sz="1400" baseline="30000" dirty="0">
                <a:latin typeface="+mn-lt"/>
              </a:rPr>
              <a:t>–7</a:t>
            </a:r>
            <a:r>
              <a:rPr lang="en-US" sz="1400" dirty="0">
                <a:latin typeface="+mn-lt"/>
              </a:rPr>
              <a:t>)</a:t>
            </a:r>
          </a:p>
          <a:p>
            <a:pPr marL="283464" indent="-283464" eaLnBrk="0" hangingPunct="0">
              <a:spcBef>
                <a:spcPts val="600"/>
              </a:spcBef>
              <a:defRPr/>
            </a:pPr>
            <a:r>
              <a:rPr lang="en-US" sz="1400" dirty="0">
                <a:latin typeface="+mn-lt"/>
              </a:rPr>
              <a:t>	We use the </a:t>
            </a:r>
            <a:r>
              <a:rPr lang="en-US" sz="1400" dirty="0" err="1">
                <a:latin typeface="+mn-lt"/>
              </a:rPr>
              <a:t>ln</a:t>
            </a:r>
            <a:r>
              <a:rPr lang="en-US" sz="1400" dirty="0">
                <a:latin typeface="+mn-lt"/>
              </a:rPr>
              <a:t> function on a calculator to evaluate the second term on the right [that is, </a:t>
            </a:r>
            <a:r>
              <a:rPr lang="en-US" sz="1400" dirty="0" err="1">
                <a:latin typeface="+mn-lt"/>
              </a:rPr>
              <a:t>ln</a:t>
            </a:r>
            <a:r>
              <a:rPr lang="en-US" sz="1400" dirty="0">
                <a:latin typeface="+mn-lt"/>
              </a:rPr>
              <a:t>(5.0 × 10</a:t>
            </a:r>
            <a:r>
              <a:rPr lang="en-US" sz="1400" baseline="30000" dirty="0">
                <a:latin typeface="+mn-lt"/>
              </a:rPr>
              <a:t>–7</a:t>
            </a:r>
            <a:r>
              <a:rPr lang="en-US" sz="1400" dirty="0">
                <a:latin typeface="+mn-lt"/>
              </a:rPr>
              <a:t>)], giving: </a:t>
            </a:r>
          </a:p>
          <a:p>
            <a:pPr marL="0" indent="0" algn="ctr" eaLnBrk="0" hangingPunct="0">
              <a:spcBef>
                <a:spcPts val="1200"/>
              </a:spcBef>
              <a:defRPr/>
            </a:pPr>
            <a:r>
              <a:rPr lang="en-US" sz="1400" dirty="0" err="1">
                <a:latin typeface="+mn-lt"/>
              </a:rPr>
              <a:t>ln</a:t>
            </a:r>
            <a:r>
              <a:rPr lang="en-US" sz="1400" dirty="0">
                <a:latin typeface="+mn-lt"/>
              </a:rPr>
              <a:t>[insecticide]</a:t>
            </a:r>
            <a:r>
              <a:rPr lang="en-US" sz="1400" i="1" baseline="-25000" dirty="0">
                <a:latin typeface="+mn-lt"/>
              </a:rPr>
              <a:t>t</a:t>
            </a:r>
            <a:r>
              <a:rPr lang="en-US" sz="1400" baseline="-25000" dirty="0">
                <a:latin typeface="+mn-lt"/>
              </a:rPr>
              <a:t> = 1 </a:t>
            </a:r>
            <a:r>
              <a:rPr lang="en-US" sz="1400" baseline="-25000" dirty="0" err="1">
                <a:latin typeface="+mn-lt"/>
              </a:rPr>
              <a:t>yr</a:t>
            </a:r>
            <a:r>
              <a:rPr lang="en-US" sz="1400" dirty="0">
                <a:latin typeface="+mn-lt"/>
              </a:rPr>
              <a:t> = –1.45 + (–14.51) = –15.96</a:t>
            </a:r>
          </a:p>
        </p:txBody>
      </p:sp>
      <p:sp>
        <p:nvSpPr>
          <p:cNvPr id="2053" name="Line 81"/>
          <p:cNvSpPr>
            <a:spLocks noChangeShapeType="1"/>
          </p:cNvSpPr>
          <p:nvPr/>
        </p:nvSpPr>
        <p:spPr bwMode="auto">
          <a:xfrm>
            <a:off x="304800" y="304800"/>
            <a:ext cx="14371" cy="5760752"/>
          </a:xfrm>
          <a:prstGeom prst="line">
            <a:avLst/>
          </a:prstGeom>
          <a:noFill/>
          <a:ln w="1905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4" y="762000"/>
            <a:ext cx="8647056" cy="11659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The decomposition of a certain insecticide in water at 12 </a:t>
            </a:r>
            <a:r>
              <a:rPr lang="en-US" sz="1400" dirty="0">
                <a:latin typeface="+mn-lt"/>
                <a:ea typeface="Calibri"/>
              </a:rPr>
              <a:t>°</a:t>
            </a:r>
            <a:r>
              <a:rPr lang="en-US" sz="1400" dirty="0">
                <a:latin typeface="+mn-lt"/>
              </a:rPr>
              <a:t>C follows first-order kinetics with a rate constant of </a:t>
            </a:r>
            <a:br>
              <a:rPr lang="en-US" sz="1400" dirty="0">
                <a:latin typeface="+mn-lt"/>
              </a:rPr>
            </a:br>
            <a:r>
              <a:rPr lang="en-US" sz="1400" dirty="0">
                <a:latin typeface="+mn-lt"/>
              </a:rPr>
              <a:t>1.45 </a:t>
            </a:r>
            <a:r>
              <a:rPr lang="en-US" sz="1400" dirty="0" err="1">
                <a:latin typeface="+mn-lt"/>
              </a:rPr>
              <a:t>yr</a:t>
            </a:r>
            <a:r>
              <a:rPr lang="en-US" sz="1400" baseline="30000" dirty="0">
                <a:latin typeface="+mn-lt"/>
              </a:rPr>
              <a:t>–1</a:t>
            </a:r>
            <a:r>
              <a:rPr lang="en-US" sz="1400" dirty="0">
                <a:latin typeface="+mn-lt"/>
              </a:rPr>
              <a:t>. A quantity of this insecticide is washed into a lake on June 1, leading to a concentration of 5.0 × 10</a:t>
            </a:r>
            <a:r>
              <a:rPr lang="en-US" sz="1400" baseline="30000" dirty="0">
                <a:latin typeface="+mn-lt"/>
              </a:rPr>
              <a:t>–7</a:t>
            </a:r>
            <a:r>
              <a:rPr lang="en-US" sz="1400" dirty="0">
                <a:latin typeface="+mn-lt"/>
              </a:rPr>
              <a:t> g/cm</a:t>
            </a:r>
            <a:r>
              <a:rPr lang="en-US" sz="1400" baseline="30000" dirty="0">
                <a:latin typeface="+mn-lt"/>
              </a:rPr>
              <a:t>3</a:t>
            </a:r>
            <a:r>
              <a:rPr lang="en-US" sz="1400" dirty="0">
                <a:latin typeface="+mn-lt"/>
              </a:rPr>
              <a:t>. Assume that the temperature of the lake is constant (so that there are no effects of temperature variation on the rate). </a:t>
            </a:r>
            <a:r>
              <a:rPr lang="en-US" sz="1400" b="1" dirty="0">
                <a:latin typeface="+mn-lt"/>
              </a:rPr>
              <a:t>(a) </a:t>
            </a:r>
            <a:r>
              <a:rPr lang="en-US" sz="1400" dirty="0">
                <a:latin typeface="+mn-lt"/>
              </a:rPr>
              <a:t>What is the concentration of the insecticide on June 1 of the following year? </a:t>
            </a:r>
            <a:r>
              <a:rPr lang="en-US" sz="1400" b="1" dirty="0">
                <a:latin typeface="+mn-lt"/>
              </a:rPr>
              <a:t>(b) </a:t>
            </a:r>
            <a:r>
              <a:rPr lang="en-US" sz="1400" dirty="0">
                <a:latin typeface="+mn-lt"/>
              </a:rPr>
              <a:t>How long will it take for the insecticide concentration to decrease to 3.0 × 10</a:t>
            </a:r>
            <a:r>
              <a:rPr lang="en-US" sz="1400" baseline="30000" dirty="0">
                <a:latin typeface="+mn-lt"/>
              </a:rPr>
              <a:t>–7</a:t>
            </a:r>
            <a:r>
              <a:rPr lang="en-US" sz="1400" dirty="0">
                <a:latin typeface="+mn-lt"/>
              </a:rPr>
              <a:t> g/cm</a:t>
            </a:r>
            <a:r>
              <a:rPr lang="en-US" sz="1400" baseline="30000" dirty="0">
                <a:latin typeface="+mn-lt"/>
              </a:rPr>
              <a:t>3</a:t>
            </a:r>
            <a:r>
              <a:rPr lang="en-US" sz="1400" dirty="0">
                <a:latin typeface="+mn-lt"/>
              </a:rPr>
              <a:t>?</a:t>
            </a:r>
          </a:p>
        </p:txBody>
      </p:sp>
      <p:sp>
        <p:nvSpPr>
          <p:cNvPr id="205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Exercise 14.7</a:t>
            </a:r>
            <a:r>
              <a:rPr lang="en-US" altLang="en-US" b="1" dirty="0">
                <a:solidFill>
                  <a:srgbClr val="4C4BE5"/>
                </a:solidFill>
                <a:latin typeface="Arial" charset="0"/>
              </a:rPr>
              <a:t> </a:t>
            </a:r>
            <a:r>
              <a:rPr lang="en-US" altLang="en-US" b="1" dirty="0">
                <a:latin typeface="Arial" charset="0"/>
              </a:rPr>
              <a:t>Using the Integrated First-Order Rate Law</a:t>
            </a:r>
          </a:p>
        </p:txBody>
      </p:sp>
      <p:sp>
        <p:nvSpPr>
          <p:cNvPr id="2057" name="Line 89"/>
          <p:cNvSpPr>
            <a:spLocks noChangeShapeType="1"/>
          </p:cNvSpPr>
          <p:nvPr/>
        </p:nvSpPr>
        <p:spPr bwMode="auto">
          <a:xfrm>
            <a:off x="309563" y="6065552"/>
            <a:ext cx="446087"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47271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9">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9">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66"/>
          <p:cNvSpPr>
            <a:spLocks noChangeShapeType="1"/>
          </p:cNvSpPr>
          <p:nvPr/>
        </p:nvSpPr>
        <p:spPr bwMode="auto">
          <a:xfrm>
            <a:off x="381000" y="1134869"/>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59" name="Text Box 11"/>
          <p:cNvSpPr txBox="1">
            <a:spLocks noChangeArrowheads="1"/>
          </p:cNvSpPr>
          <p:nvPr/>
        </p:nvSpPr>
        <p:spPr bwMode="auto">
          <a:xfrm>
            <a:off x="320676" y="1145755"/>
            <a:ext cx="8440738" cy="11127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5750" indent="-285750" eaLnBrk="0" hangingPunct="0">
              <a:defRPr/>
            </a:pPr>
            <a:r>
              <a:rPr lang="en-US" altLang="en-US" sz="1400" dirty="0">
                <a:latin typeface="+mn-lt"/>
              </a:rPr>
              <a:t>	To obtain [insecticide]</a:t>
            </a:r>
            <a:r>
              <a:rPr lang="en-US" altLang="en-US" sz="1400" i="1" baseline="-25000" dirty="0">
                <a:latin typeface="+mn-lt"/>
              </a:rPr>
              <a:t>t</a:t>
            </a:r>
            <a:r>
              <a:rPr lang="en-US" altLang="en-US" sz="1400" baseline="-25000" dirty="0">
                <a:latin typeface="+mn-lt"/>
              </a:rPr>
              <a:t> = 1 </a:t>
            </a:r>
            <a:r>
              <a:rPr lang="en-US" altLang="en-US" sz="1400" baseline="-25000" dirty="0" err="1">
                <a:latin typeface="+mn-lt"/>
              </a:rPr>
              <a:t>yr</a:t>
            </a:r>
            <a:r>
              <a:rPr lang="en-US" altLang="en-US" sz="1400" dirty="0">
                <a:latin typeface="+mn-lt"/>
              </a:rPr>
              <a:t>, we use the inverse natural logarithm, or </a:t>
            </a:r>
            <a:r>
              <a:rPr lang="en-US" altLang="en-US" sz="1400" i="1" dirty="0">
                <a:latin typeface="+mn-lt"/>
              </a:rPr>
              <a:t>e</a:t>
            </a:r>
            <a:r>
              <a:rPr lang="en-US" altLang="en-US" sz="1400" baseline="30000" dirty="0">
                <a:latin typeface="+mn-lt"/>
              </a:rPr>
              <a:t>x</a:t>
            </a:r>
            <a:r>
              <a:rPr lang="en-US" altLang="en-US" sz="1400" dirty="0">
                <a:latin typeface="+mn-lt"/>
              </a:rPr>
              <a:t>, function on the calculator: </a:t>
            </a:r>
          </a:p>
          <a:p>
            <a:pPr marL="285750" indent="-285750" algn="ctr" eaLnBrk="0" hangingPunct="0">
              <a:spcBef>
                <a:spcPts val="1200"/>
              </a:spcBef>
              <a:defRPr/>
            </a:pPr>
            <a:r>
              <a:rPr lang="en-US" altLang="en-US" sz="1400" dirty="0">
                <a:latin typeface="+mn-lt"/>
              </a:rPr>
              <a:t>[insecticide]</a:t>
            </a:r>
            <a:r>
              <a:rPr lang="en-US" altLang="en-US" sz="1400" i="1" baseline="-25000" dirty="0">
                <a:latin typeface="+mn-lt"/>
              </a:rPr>
              <a:t>t</a:t>
            </a:r>
            <a:r>
              <a:rPr lang="en-US" altLang="en-US" sz="1400" baseline="-25000" dirty="0">
                <a:latin typeface="+mn-lt"/>
              </a:rPr>
              <a:t> = 1 </a:t>
            </a:r>
            <a:r>
              <a:rPr lang="en-US" altLang="en-US" sz="1400" baseline="-25000" dirty="0" err="1">
                <a:latin typeface="+mn-lt"/>
              </a:rPr>
              <a:t>yr</a:t>
            </a:r>
            <a:r>
              <a:rPr lang="en-US" altLang="en-US" sz="1400" dirty="0">
                <a:latin typeface="+mn-lt"/>
              </a:rPr>
              <a:t> = </a:t>
            </a:r>
            <a:r>
              <a:rPr lang="en-US" altLang="en-US" sz="1400" i="1" dirty="0">
                <a:latin typeface="+mn-lt"/>
              </a:rPr>
              <a:t>e</a:t>
            </a:r>
            <a:r>
              <a:rPr lang="en-US" altLang="en-US" sz="1400" baseline="30000" dirty="0">
                <a:latin typeface="+mn-lt"/>
              </a:rPr>
              <a:t>–15.96</a:t>
            </a:r>
            <a:r>
              <a:rPr lang="en-US" altLang="en-US" sz="1400" dirty="0">
                <a:latin typeface="+mn-lt"/>
              </a:rPr>
              <a:t> = 1.2 × 10</a:t>
            </a:r>
            <a:r>
              <a:rPr lang="en-US" sz="1400" baseline="30000" dirty="0">
                <a:latin typeface="+mn-lt"/>
              </a:rPr>
              <a:t>–7</a:t>
            </a:r>
            <a:r>
              <a:rPr lang="en-US" altLang="en-US" sz="1400" dirty="0">
                <a:latin typeface="+mn-lt"/>
              </a:rPr>
              <a:t>g/cm</a:t>
            </a:r>
            <a:r>
              <a:rPr lang="en-US" sz="1400" baseline="30000" dirty="0">
                <a:latin typeface="+mn-lt"/>
              </a:rPr>
              <a:t>3</a:t>
            </a:r>
            <a:endParaRPr lang="en-US" altLang="en-US" sz="1400" dirty="0">
              <a:latin typeface="+mn-lt"/>
            </a:endParaRPr>
          </a:p>
          <a:p>
            <a:pPr marL="285750" indent="-285750" eaLnBrk="0" hangingPunct="0">
              <a:defRPr/>
            </a:pPr>
            <a:endParaRPr lang="en-US" altLang="en-US" sz="1400" dirty="0">
              <a:latin typeface="+mn-lt"/>
            </a:endParaRPr>
          </a:p>
          <a:p>
            <a:pPr marL="285750" indent="-285750" eaLnBrk="0" hangingPunct="0">
              <a:defRPr/>
            </a:pPr>
            <a:r>
              <a:rPr lang="en-US" altLang="en-US" sz="1400" dirty="0">
                <a:latin typeface="+mn-lt"/>
              </a:rPr>
              <a:t>	Note that the concentration units for [A]</a:t>
            </a:r>
            <a:r>
              <a:rPr lang="en-US" altLang="en-US" sz="1400" i="1" baseline="-25000" dirty="0">
                <a:latin typeface="+mn-lt"/>
              </a:rPr>
              <a:t>t</a:t>
            </a:r>
            <a:r>
              <a:rPr lang="en-US" altLang="en-US" sz="1400" dirty="0">
                <a:latin typeface="+mn-lt"/>
              </a:rPr>
              <a:t> and [A]</a:t>
            </a:r>
            <a:r>
              <a:rPr lang="en-US" altLang="en-US" sz="1400" baseline="-25000" dirty="0">
                <a:latin typeface="+mn-lt"/>
              </a:rPr>
              <a:t>0</a:t>
            </a:r>
            <a:r>
              <a:rPr lang="en-US" altLang="en-US" sz="1400" dirty="0">
                <a:latin typeface="+mn-lt"/>
              </a:rPr>
              <a:t> must be the same.</a:t>
            </a:r>
          </a:p>
          <a:p>
            <a:pPr marL="285750" indent="-285750" eaLnBrk="0" hangingPunct="0">
              <a:defRPr/>
            </a:pPr>
            <a:endParaRPr lang="en-US" altLang="en-US" sz="1400" dirty="0">
              <a:latin typeface="+mn-lt"/>
            </a:endParaRPr>
          </a:p>
          <a:p>
            <a:pPr marL="285750" indent="-285750" eaLnBrk="0" hangingPunct="0">
              <a:defRPr/>
            </a:pPr>
            <a:r>
              <a:rPr lang="en-US" altLang="en-US" sz="1400" b="1" dirty="0">
                <a:latin typeface="+mn-lt"/>
              </a:rPr>
              <a:t>(b)	</a:t>
            </a:r>
            <a:r>
              <a:rPr lang="en-US" altLang="en-US" sz="1400" dirty="0">
                <a:latin typeface="+mn-lt"/>
              </a:rPr>
              <a:t>Again substituting into Equation 14.13, with [insecticide]</a:t>
            </a:r>
            <a:r>
              <a:rPr lang="en-US" altLang="en-US" sz="1400" i="1" baseline="-25000" dirty="0">
                <a:latin typeface="+mn-lt"/>
              </a:rPr>
              <a:t>t</a:t>
            </a:r>
            <a:r>
              <a:rPr lang="en-US" altLang="en-US" sz="1400" dirty="0">
                <a:latin typeface="+mn-lt"/>
              </a:rPr>
              <a:t> = 3.0 × 10</a:t>
            </a:r>
            <a:r>
              <a:rPr lang="en-US" sz="1400" baseline="30000" dirty="0">
                <a:latin typeface="+mn-lt"/>
              </a:rPr>
              <a:t>–7</a:t>
            </a:r>
            <a:r>
              <a:rPr lang="en-US" altLang="en-US" sz="1400" dirty="0">
                <a:latin typeface="+mn-lt"/>
              </a:rPr>
              <a:t> g/cm</a:t>
            </a:r>
            <a:r>
              <a:rPr lang="en-US" sz="1400" baseline="30000" dirty="0">
                <a:latin typeface="+mn-lt"/>
              </a:rPr>
              <a:t>3</a:t>
            </a:r>
            <a:r>
              <a:rPr lang="en-US" altLang="en-US" sz="1400" dirty="0">
                <a:latin typeface="+mn-lt"/>
              </a:rPr>
              <a:t>, gives:</a:t>
            </a:r>
          </a:p>
          <a:p>
            <a:pPr marL="285750" indent="-285750" algn="ctr" eaLnBrk="0" hangingPunct="0">
              <a:spcBef>
                <a:spcPts val="1200"/>
              </a:spcBef>
              <a:defRPr/>
            </a:pPr>
            <a:r>
              <a:rPr lang="de-DE" altLang="en-US" sz="1400" dirty="0">
                <a:latin typeface="+mn-lt"/>
              </a:rPr>
              <a:t>ln(3.0 × 10</a:t>
            </a:r>
            <a:r>
              <a:rPr lang="en-US" sz="1400" baseline="30000" dirty="0">
                <a:latin typeface="+mn-lt"/>
              </a:rPr>
              <a:t>–7</a:t>
            </a:r>
            <a:r>
              <a:rPr lang="de-DE" altLang="en-US" sz="1400" dirty="0">
                <a:latin typeface="+mn-lt"/>
              </a:rPr>
              <a:t>) = –(1.45 yr</a:t>
            </a:r>
            <a:r>
              <a:rPr lang="en-US" sz="1400" baseline="30000" dirty="0">
                <a:latin typeface="+mn-lt"/>
              </a:rPr>
              <a:t>–1</a:t>
            </a:r>
            <a:r>
              <a:rPr lang="de-DE" altLang="en-US" sz="1400" dirty="0">
                <a:latin typeface="+mn-lt"/>
              </a:rPr>
              <a:t>)(</a:t>
            </a:r>
            <a:r>
              <a:rPr lang="de-DE" altLang="en-US" sz="1400" i="1" dirty="0">
                <a:latin typeface="+mn-lt"/>
              </a:rPr>
              <a:t>t</a:t>
            </a:r>
            <a:r>
              <a:rPr lang="de-DE" altLang="en-US" sz="1400" dirty="0">
                <a:latin typeface="+mn-lt"/>
              </a:rPr>
              <a:t>) + ln(5.0 × 10</a:t>
            </a:r>
            <a:r>
              <a:rPr lang="en-US" sz="1400" baseline="30000" dirty="0">
                <a:latin typeface="+mn-lt"/>
              </a:rPr>
              <a:t>–7</a:t>
            </a:r>
            <a:r>
              <a:rPr lang="de-DE" altLang="en-US" sz="1400" dirty="0">
                <a:latin typeface="+mn-lt"/>
              </a:rPr>
              <a:t>)</a:t>
            </a:r>
          </a:p>
          <a:p>
            <a:pPr marL="285750" indent="-285750" eaLnBrk="0" hangingPunct="0">
              <a:defRPr/>
            </a:pPr>
            <a:endParaRPr lang="en-US" altLang="en-US" sz="1400" dirty="0">
              <a:latin typeface="+mn-lt"/>
            </a:endParaRPr>
          </a:p>
          <a:p>
            <a:pPr marL="285750" indent="-285750" eaLnBrk="0" hangingPunct="0">
              <a:defRPr/>
            </a:pPr>
            <a:r>
              <a:rPr lang="en-US" altLang="en-US" sz="1400" dirty="0">
                <a:latin typeface="+mn-lt"/>
              </a:rPr>
              <a:t>	Solving for </a:t>
            </a:r>
            <a:r>
              <a:rPr lang="en-US" altLang="en-US" sz="1400" i="1" dirty="0">
                <a:latin typeface="+mn-lt"/>
              </a:rPr>
              <a:t>t</a:t>
            </a:r>
            <a:r>
              <a:rPr lang="en-US" altLang="en-US" sz="1400" dirty="0">
                <a:latin typeface="+mn-lt"/>
              </a:rPr>
              <a:t> gives:</a:t>
            </a:r>
          </a:p>
          <a:p>
            <a:pPr marL="285750" indent="-285750" algn="ctr" eaLnBrk="0" hangingPunct="0">
              <a:spcBef>
                <a:spcPts val="1200"/>
              </a:spcBef>
              <a:defRPr/>
            </a:pPr>
            <a:r>
              <a:rPr lang="en-US" altLang="en-US" sz="1400" i="1" dirty="0">
                <a:latin typeface="+mn-lt"/>
              </a:rPr>
              <a:t>t</a:t>
            </a:r>
            <a:r>
              <a:rPr lang="en-US" altLang="en-US" sz="1400" dirty="0">
                <a:latin typeface="+mn-lt"/>
              </a:rPr>
              <a:t> = –[</a:t>
            </a:r>
            <a:r>
              <a:rPr lang="en-US" altLang="en-US" sz="1400" dirty="0" err="1">
                <a:latin typeface="+mn-lt"/>
              </a:rPr>
              <a:t>ln</a:t>
            </a:r>
            <a:r>
              <a:rPr lang="en-US" altLang="en-US" sz="1400" dirty="0">
                <a:latin typeface="+mn-lt"/>
              </a:rPr>
              <a:t>(3.0 × 10</a:t>
            </a:r>
            <a:r>
              <a:rPr lang="en-US" sz="1400" baseline="30000" dirty="0">
                <a:latin typeface="+mn-lt"/>
              </a:rPr>
              <a:t>–7</a:t>
            </a:r>
            <a:r>
              <a:rPr lang="en-US" altLang="en-US" sz="1400" dirty="0">
                <a:latin typeface="+mn-lt"/>
              </a:rPr>
              <a:t>) – </a:t>
            </a:r>
            <a:r>
              <a:rPr lang="en-US" altLang="en-US" sz="1400" dirty="0" err="1">
                <a:latin typeface="+mn-lt"/>
              </a:rPr>
              <a:t>ln</a:t>
            </a:r>
            <a:r>
              <a:rPr lang="en-US" altLang="en-US" sz="1400" dirty="0">
                <a:latin typeface="+mn-lt"/>
              </a:rPr>
              <a:t>(5.0 × 10</a:t>
            </a:r>
            <a:r>
              <a:rPr lang="en-US" sz="1400" baseline="30000" dirty="0">
                <a:latin typeface="+mn-lt"/>
              </a:rPr>
              <a:t>–7</a:t>
            </a:r>
            <a:r>
              <a:rPr lang="en-US" altLang="en-US" sz="1400" dirty="0">
                <a:latin typeface="+mn-lt"/>
              </a:rPr>
              <a:t>)]/1.45 </a:t>
            </a:r>
            <a:r>
              <a:rPr lang="en-US" altLang="en-US" sz="1400" dirty="0" err="1">
                <a:latin typeface="+mn-lt"/>
              </a:rPr>
              <a:t>yr</a:t>
            </a:r>
            <a:r>
              <a:rPr lang="en-US" sz="1400" baseline="30000" dirty="0">
                <a:latin typeface="+mn-lt"/>
              </a:rPr>
              <a:t>–1</a:t>
            </a:r>
            <a:endParaRPr lang="en-US" altLang="en-US" sz="1400" dirty="0">
              <a:latin typeface="+mn-lt"/>
            </a:endParaRPr>
          </a:p>
          <a:p>
            <a:pPr marL="2898648" indent="-285750" eaLnBrk="0" hangingPunct="0">
              <a:spcBef>
                <a:spcPts val="0"/>
              </a:spcBef>
              <a:defRPr/>
            </a:pPr>
            <a:r>
              <a:rPr lang="en-US" altLang="en-US" sz="1400" dirty="0">
                <a:latin typeface="+mn-lt"/>
              </a:rPr>
              <a:t>= –(–15.02 + 14.51)/1.45 </a:t>
            </a:r>
            <a:r>
              <a:rPr lang="en-US" altLang="en-US" sz="1400" dirty="0" err="1">
                <a:latin typeface="+mn-lt"/>
              </a:rPr>
              <a:t>yr</a:t>
            </a:r>
            <a:r>
              <a:rPr lang="en-US" sz="1400" baseline="30000" dirty="0">
                <a:latin typeface="+mn-lt"/>
              </a:rPr>
              <a:t>–1</a:t>
            </a:r>
            <a:r>
              <a:rPr lang="en-US" altLang="en-US" sz="1400" dirty="0">
                <a:latin typeface="+mn-lt"/>
              </a:rPr>
              <a:t> = 0.35 </a:t>
            </a:r>
            <a:r>
              <a:rPr lang="en-US" altLang="en-US" sz="1400" dirty="0" err="1">
                <a:latin typeface="+mn-lt"/>
              </a:rPr>
              <a:t>yr</a:t>
            </a:r>
            <a:endParaRPr lang="en-US" altLang="en-US" sz="1400" dirty="0">
              <a:latin typeface="+mn-lt"/>
            </a:endParaRPr>
          </a:p>
          <a:p>
            <a:pPr marL="285750" indent="-285750" eaLnBrk="0" hangingPunct="0">
              <a:defRPr/>
            </a:pPr>
            <a:endParaRPr lang="en-US" altLang="en-US" sz="1400" dirty="0">
              <a:latin typeface="+mn-lt"/>
            </a:endParaRPr>
          </a:p>
          <a:p>
            <a:pPr marL="0" indent="0" eaLnBrk="0" hangingPunct="0">
              <a:defRPr/>
            </a:pPr>
            <a:r>
              <a:rPr lang="en-US" altLang="en-US" sz="1400" b="1" dirty="0">
                <a:latin typeface="+mn-lt"/>
              </a:rPr>
              <a:t>Check</a:t>
            </a:r>
            <a:r>
              <a:rPr lang="en-US" altLang="en-US" sz="1400" dirty="0">
                <a:latin typeface="+mn-lt"/>
              </a:rPr>
              <a:t> In part (a) the concentration remaining after 1.00 </a:t>
            </a:r>
            <a:r>
              <a:rPr lang="en-US" altLang="en-US" sz="1400" dirty="0" err="1">
                <a:latin typeface="+mn-lt"/>
              </a:rPr>
              <a:t>yr</a:t>
            </a:r>
            <a:r>
              <a:rPr lang="en-US" altLang="en-US" sz="1400" dirty="0">
                <a:latin typeface="+mn-lt"/>
              </a:rPr>
              <a:t> (that is, 1.2 × 10</a:t>
            </a:r>
            <a:r>
              <a:rPr lang="en-US" sz="1400" baseline="30000" dirty="0">
                <a:latin typeface="+mn-lt"/>
              </a:rPr>
              <a:t>–7</a:t>
            </a:r>
            <a:r>
              <a:rPr lang="en-US" altLang="en-US" sz="1400" dirty="0">
                <a:latin typeface="+mn-lt"/>
              </a:rPr>
              <a:t> g/cm</a:t>
            </a:r>
            <a:r>
              <a:rPr lang="en-US" altLang="en-US" sz="1400" baseline="30000" dirty="0">
                <a:latin typeface="+mn-lt"/>
              </a:rPr>
              <a:t>3</a:t>
            </a:r>
            <a:r>
              <a:rPr lang="en-US" altLang="en-US" sz="1400" dirty="0">
                <a:latin typeface="+mn-lt"/>
              </a:rPr>
              <a:t>) is less than the original concentration (5.0 × 10</a:t>
            </a:r>
            <a:r>
              <a:rPr lang="en-US" sz="1400" baseline="30000" dirty="0">
                <a:latin typeface="+mn-lt"/>
              </a:rPr>
              <a:t>–7</a:t>
            </a:r>
            <a:r>
              <a:rPr lang="en-US" altLang="en-US" sz="1400" dirty="0">
                <a:latin typeface="+mn-lt"/>
              </a:rPr>
              <a:t> g/cm</a:t>
            </a:r>
            <a:r>
              <a:rPr lang="en-US" altLang="en-US" sz="1400" baseline="30000" dirty="0">
                <a:latin typeface="+mn-lt"/>
              </a:rPr>
              <a:t>3</a:t>
            </a:r>
            <a:r>
              <a:rPr lang="en-US" altLang="en-US" sz="1400" dirty="0">
                <a:latin typeface="+mn-lt"/>
              </a:rPr>
              <a:t>), as it should be. In (b) the given concentration (3.0 × 10</a:t>
            </a:r>
            <a:r>
              <a:rPr lang="en-US" sz="1400" baseline="30000" dirty="0">
                <a:latin typeface="+mn-lt"/>
              </a:rPr>
              <a:t>–7</a:t>
            </a:r>
            <a:r>
              <a:rPr lang="en-US" altLang="en-US" sz="1400" dirty="0">
                <a:latin typeface="+mn-lt"/>
              </a:rPr>
              <a:t> g/cm</a:t>
            </a:r>
            <a:r>
              <a:rPr lang="en-US" altLang="en-US" sz="1400" baseline="30000" dirty="0">
                <a:latin typeface="+mn-lt"/>
              </a:rPr>
              <a:t>3</a:t>
            </a:r>
            <a:r>
              <a:rPr lang="en-US" altLang="en-US" sz="1400" dirty="0">
                <a:latin typeface="+mn-lt"/>
              </a:rPr>
              <a:t>) is greater than that remaining after 1.00 </a:t>
            </a:r>
            <a:r>
              <a:rPr lang="en-US" altLang="en-US" sz="1400" dirty="0" err="1">
                <a:latin typeface="+mn-lt"/>
              </a:rPr>
              <a:t>yr</a:t>
            </a:r>
            <a:r>
              <a:rPr lang="en-US" altLang="en-US" sz="1400" dirty="0">
                <a:latin typeface="+mn-lt"/>
              </a:rPr>
              <a:t>, indicating that the time must be less than a year. Thus, </a:t>
            </a:r>
            <a:r>
              <a:rPr lang="en-US" altLang="en-US" sz="1400" i="1" dirty="0">
                <a:latin typeface="+mn-lt"/>
              </a:rPr>
              <a:t>t</a:t>
            </a:r>
            <a:r>
              <a:rPr lang="en-US" altLang="en-US" sz="1400" dirty="0">
                <a:latin typeface="+mn-lt"/>
              </a:rPr>
              <a:t> = 0.35 </a:t>
            </a:r>
            <a:r>
              <a:rPr lang="en-US" altLang="en-US" sz="1400" dirty="0" err="1">
                <a:latin typeface="+mn-lt"/>
              </a:rPr>
              <a:t>yr</a:t>
            </a:r>
            <a:r>
              <a:rPr lang="en-US" altLang="en-US" sz="1400" dirty="0">
                <a:latin typeface="+mn-lt"/>
              </a:rPr>
              <a:t> is a reasonable answer.</a:t>
            </a:r>
          </a:p>
        </p:txBody>
      </p:sp>
      <p:sp>
        <p:nvSpPr>
          <p:cNvPr id="2053" name="Line 81"/>
          <p:cNvSpPr>
            <a:spLocks noChangeShapeType="1"/>
          </p:cNvSpPr>
          <p:nvPr/>
        </p:nvSpPr>
        <p:spPr bwMode="auto">
          <a:xfrm>
            <a:off x="304800" y="304800"/>
            <a:ext cx="12337" cy="4945504"/>
          </a:xfrm>
          <a:prstGeom prst="line">
            <a:avLst/>
          </a:prstGeom>
          <a:noFill/>
          <a:ln w="1905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4" y="762001"/>
            <a:ext cx="8647056" cy="3617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Continued</a:t>
            </a:r>
          </a:p>
        </p:txBody>
      </p:sp>
      <p:sp>
        <p:nvSpPr>
          <p:cNvPr id="205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Exercise 14.7</a:t>
            </a:r>
            <a:r>
              <a:rPr lang="en-US" altLang="en-US" b="1" dirty="0">
                <a:solidFill>
                  <a:srgbClr val="4C4BE5"/>
                </a:solidFill>
                <a:latin typeface="Arial" charset="0"/>
              </a:rPr>
              <a:t> </a:t>
            </a:r>
            <a:r>
              <a:rPr lang="en-US" altLang="en-US" b="1" dirty="0">
                <a:latin typeface="Arial" charset="0"/>
              </a:rPr>
              <a:t>Using the Integrated First-Order Rate Law</a:t>
            </a:r>
          </a:p>
        </p:txBody>
      </p:sp>
      <p:sp>
        <p:nvSpPr>
          <p:cNvPr id="2057" name="Line 89"/>
          <p:cNvSpPr>
            <a:spLocks noChangeShapeType="1"/>
          </p:cNvSpPr>
          <p:nvPr/>
        </p:nvSpPr>
        <p:spPr bwMode="auto">
          <a:xfrm>
            <a:off x="307182" y="5250304"/>
            <a:ext cx="446087"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91312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9">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9">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66"/>
          <p:cNvSpPr>
            <a:spLocks noChangeShapeType="1"/>
          </p:cNvSpPr>
          <p:nvPr/>
        </p:nvSpPr>
        <p:spPr bwMode="auto">
          <a:xfrm>
            <a:off x="381000" y="1134869"/>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59" name="Text Box 11"/>
          <p:cNvSpPr txBox="1">
            <a:spLocks noChangeArrowheads="1"/>
          </p:cNvSpPr>
          <p:nvPr/>
        </p:nvSpPr>
        <p:spPr bwMode="auto">
          <a:xfrm>
            <a:off x="320676" y="1145755"/>
            <a:ext cx="8440738" cy="15093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eaLnBrk="0" hangingPunct="0">
              <a:defRPr/>
            </a:pPr>
            <a:r>
              <a:rPr lang="en-US" sz="1600" b="1" dirty="0">
                <a:solidFill>
                  <a:srgbClr val="3366FF"/>
                </a:solidFill>
              </a:rPr>
              <a:t>Practice Exercise 1</a:t>
            </a:r>
          </a:p>
          <a:p>
            <a:pPr marL="0" indent="0" eaLnBrk="0" hangingPunct="0">
              <a:defRPr/>
            </a:pPr>
            <a:endParaRPr lang="en-US" altLang="en-US" sz="1000" dirty="0">
              <a:latin typeface="+mn-lt"/>
            </a:endParaRPr>
          </a:p>
          <a:p>
            <a:pPr marL="0" indent="0" eaLnBrk="0" hangingPunct="0">
              <a:defRPr/>
            </a:pPr>
            <a:r>
              <a:rPr lang="en-US" altLang="en-US" sz="1400" dirty="0">
                <a:latin typeface="+mn-lt"/>
              </a:rPr>
              <a:t>At 25 </a:t>
            </a:r>
            <a:r>
              <a:rPr lang="en-US" sz="1400" dirty="0">
                <a:latin typeface="+mn-lt"/>
                <a:ea typeface="Calibri"/>
              </a:rPr>
              <a:t>°</a:t>
            </a:r>
            <a:r>
              <a:rPr lang="en-US" altLang="en-US" sz="1400" dirty="0">
                <a:latin typeface="+mn-lt"/>
              </a:rPr>
              <a:t>C, the decomposition of </a:t>
            </a:r>
            <a:r>
              <a:rPr lang="en-US" altLang="en-US" sz="1400" dirty="0" err="1">
                <a:latin typeface="+mn-lt"/>
              </a:rPr>
              <a:t>dinitrogen</a:t>
            </a:r>
            <a:r>
              <a:rPr lang="en-US" altLang="en-US" sz="1400" dirty="0">
                <a:latin typeface="+mn-lt"/>
              </a:rPr>
              <a:t> </a:t>
            </a:r>
            <a:r>
              <a:rPr lang="en-US" altLang="en-US" sz="1400" dirty="0" err="1">
                <a:latin typeface="+mn-lt"/>
              </a:rPr>
              <a:t>pentoxide</a:t>
            </a:r>
            <a:r>
              <a:rPr lang="en-US" altLang="en-US" sz="1400" dirty="0">
                <a:latin typeface="+mn-lt"/>
              </a:rPr>
              <a:t>, N</a:t>
            </a:r>
            <a:r>
              <a:rPr lang="en-US" altLang="en-US" sz="1400" baseline="-25000" dirty="0">
                <a:latin typeface="+mn-lt"/>
              </a:rPr>
              <a:t>2</a:t>
            </a:r>
            <a:r>
              <a:rPr lang="en-US" altLang="en-US" sz="1400" dirty="0">
                <a:latin typeface="+mn-lt"/>
              </a:rPr>
              <a:t>O</a:t>
            </a:r>
            <a:r>
              <a:rPr lang="en-US" altLang="en-US" sz="1400" baseline="-25000" dirty="0">
                <a:latin typeface="+mn-lt"/>
              </a:rPr>
              <a:t>5</a:t>
            </a:r>
            <a:r>
              <a:rPr lang="en-US" altLang="en-US" sz="1400" dirty="0">
                <a:latin typeface="+mn-lt"/>
              </a:rPr>
              <a:t>(</a:t>
            </a:r>
            <a:r>
              <a:rPr lang="en-US" altLang="en-US" sz="1400" i="1" dirty="0">
                <a:latin typeface="+mn-lt"/>
              </a:rPr>
              <a:t>g</a:t>
            </a:r>
            <a:r>
              <a:rPr lang="en-US" altLang="en-US" sz="1400" dirty="0">
                <a:latin typeface="+mn-lt"/>
              </a:rPr>
              <a:t>), into NO</a:t>
            </a:r>
            <a:r>
              <a:rPr lang="en-US" altLang="en-US" sz="1400" baseline="-25000" dirty="0">
                <a:latin typeface="+mn-lt"/>
              </a:rPr>
              <a:t>2</a:t>
            </a:r>
            <a:r>
              <a:rPr lang="en-US" altLang="en-US" sz="1400" dirty="0">
                <a:latin typeface="+mn-lt"/>
              </a:rPr>
              <a:t>(</a:t>
            </a:r>
            <a:r>
              <a:rPr lang="en-US" altLang="en-US" sz="1400" i="1" dirty="0">
                <a:latin typeface="+mn-lt"/>
              </a:rPr>
              <a:t>g</a:t>
            </a:r>
            <a:r>
              <a:rPr lang="en-US" altLang="en-US" sz="1400" dirty="0">
                <a:latin typeface="+mn-lt"/>
              </a:rPr>
              <a:t>) and O</a:t>
            </a:r>
            <a:r>
              <a:rPr lang="en-US" altLang="en-US" sz="1400" baseline="-25000" dirty="0">
                <a:latin typeface="+mn-lt"/>
              </a:rPr>
              <a:t>2</a:t>
            </a:r>
            <a:r>
              <a:rPr lang="en-US" altLang="en-US" sz="1400" dirty="0">
                <a:latin typeface="+mn-lt"/>
              </a:rPr>
              <a:t>(</a:t>
            </a:r>
            <a:r>
              <a:rPr lang="en-US" altLang="en-US" sz="1400" i="1" dirty="0">
                <a:latin typeface="+mn-lt"/>
              </a:rPr>
              <a:t>g</a:t>
            </a:r>
            <a:r>
              <a:rPr lang="en-US" altLang="en-US" sz="1400" dirty="0">
                <a:latin typeface="+mn-lt"/>
              </a:rPr>
              <a:t>) follows first-order kinetics with </a:t>
            </a:r>
            <a:r>
              <a:rPr lang="en-US" altLang="en-US" sz="1400" i="1" dirty="0">
                <a:latin typeface="+mn-lt"/>
              </a:rPr>
              <a:t>k</a:t>
            </a:r>
            <a:r>
              <a:rPr lang="en-US" altLang="en-US" sz="1400" dirty="0">
                <a:latin typeface="+mn-lt"/>
              </a:rPr>
              <a:t> = 3.4 × 10</a:t>
            </a:r>
            <a:r>
              <a:rPr lang="en-US" altLang="en-US" sz="1400" baseline="30000" dirty="0">
                <a:latin typeface="+mn-lt"/>
              </a:rPr>
              <a:t>–5</a:t>
            </a:r>
            <a:r>
              <a:rPr lang="en-US" altLang="en-US" sz="1400" dirty="0">
                <a:latin typeface="+mn-lt"/>
              </a:rPr>
              <a:t> s</a:t>
            </a:r>
            <a:r>
              <a:rPr lang="en-US" altLang="en-US" sz="1400" baseline="30000" dirty="0">
                <a:latin typeface="+mn-lt"/>
              </a:rPr>
              <a:t>–1</a:t>
            </a:r>
            <a:r>
              <a:rPr lang="en-US" altLang="en-US" sz="1400" dirty="0">
                <a:latin typeface="+mn-lt"/>
              </a:rPr>
              <a:t>. A sample of N</a:t>
            </a:r>
            <a:r>
              <a:rPr lang="en-US" altLang="en-US" sz="1400" baseline="-25000" dirty="0">
                <a:latin typeface="+mn-lt"/>
              </a:rPr>
              <a:t>2</a:t>
            </a:r>
            <a:r>
              <a:rPr lang="en-US" altLang="en-US" sz="1400" dirty="0">
                <a:latin typeface="+mn-lt"/>
              </a:rPr>
              <a:t>O</a:t>
            </a:r>
            <a:r>
              <a:rPr lang="en-US" altLang="en-US" sz="1400" baseline="-25000" dirty="0">
                <a:latin typeface="+mn-lt"/>
              </a:rPr>
              <a:t>5</a:t>
            </a:r>
            <a:r>
              <a:rPr lang="en-US" altLang="en-US" sz="1400" dirty="0">
                <a:latin typeface="+mn-lt"/>
              </a:rPr>
              <a:t>with an initial pressure of 760 </a:t>
            </a:r>
            <a:r>
              <a:rPr lang="en-US" altLang="en-US" sz="1400" dirty="0" err="1">
                <a:latin typeface="+mn-lt"/>
              </a:rPr>
              <a:t>torr</a:t>
            </a:r>
            <a:r>
              <a:rPr lang="en-US" altLang="en-US" sz="1400" dirty="0">
                <a:latin typeface="+mn-lt"/>
              </a:rPr>
              <a:t> decomposes at 25 </a:t>
            </a:r>
            <a:r>
              <a:rPr lang="en-US" sz="1400" dirty="0">
                <a:latin typeface="+mn-lt"/>
                <a:ea typeface="Calibri"/>
              </a:rPr>
              <a:t>°</a:t>
            </a:r>
            <a:r>
              <a:rPr lang="en-US" altLang="en-US" sz="1400" dirty="0">
                <a:latin typeface="+mn-lt"/>
              </a:rPr>
              <a:t>C until its partial pressure is 650 </a:t>
            </a:r>
            <a:r>
              <a:rPr lang="en-US" altLang="en-US" sz="1400" dirty="0" err="1">
                <a:latin typeface="+mn-lt"/>
              </a:rPr>
              <a:t>torr</a:t>
            </a:r>
            <a:r>
              <a:rPr lang="en-US" altLang="en-US" sz="1400" dirty="0">
                <a:latin typeface="+mn-lt"/>
              </a:rPr>
              <a:t>. How much time (in seconds) has elapsed?</a:t>
            </a:r>
          </a:p>
          <a:p>
            <a:pPr marL="0" indent="0" eaLnBrk="0" hangingPunct="0">
              <a:defRPr/>
            </a:pPr>
            <a:r>
              <a:rPr lang="en-US" altLang="en-US" sz="1400" b="1" dirty="0">
                <a:latin typeface="+mn-lt"/>
              </a:rPr>
              <a:t>(a) </a:t>
            </a:r>
            <a:r>
              <a:rPr lang="en-US" altLang="en-US" sz="1400" dirty="0">
                <a:latin typeface="+mn-lt"/>
              </a:rPr>
              <a:t>5.3 × 10</a:t>
            </a:r>
            <a:r>
              <a:rPr lang="en-US" altLang="en-US" sz="1400" baseline="30000" dirty="0">
                <a:latin typeface="+mn-lt"/>
              </a:rPr>
              <a:t>–6</a:t>
            </a:r>
            <a:r>
              <a:rPr lang="en-US" altLang="en-US" sz="1400" dirty="0">
                <a:latin typeface="+mn-lt"/>
              </a:rPr>
              <a:t> </a:t>
            </a:r>
            <a:r>
              <a:rPr lang="en-US" altLang="en-US" sz="1400" b="1" dirty="0">
                <a:latin typeface="+mn-lt"/>
              </a:rPr>
              <a:t>(b) </a:t>
            </a:r>
            <a:r>
              <a:rPr lang="en-US" altLang="en-US" sz="1400" dirty="0">
                <a:latin typeface="+mn-lt"/>
              </a:rPr>
              <a:t>2000 </a:t>
            </a:r>
            <a:r>
              <a:rPr lang="en-US" altLang="en-US" sz="1400" b="1" dirty="0">
                <a:latin typeface="+mn-lt"/>
              </a:rPr>
              <a:t>(c) </a:t>
            </a:r>
            <a:r>
              <a:rPr lang="en-US" altLang="en-US" sz="1400" dirty="0">
                <a:latin typeface="+mn-lt"/>
              </a:rPr>
              <a:t>4600 </a:t>
            </a:r>
            <a:r>
              <a:rPr lang="en-US" altLang="en-US" sz="1400" b="1" dirty="0">
                <a:latin typeface="+mn-lt"/>
              </a:rPr>
              <a:t>(d) </a:t>
            </a:r>
            <a:r>
              <a:rPr lang="en-US" altLang="en-US" sz="1400" dirty="0">
                <a:latin typeface="+mn-lt"/>
              </a:rPr>
              <a:t>34,000</a:t>
            </a:r>
            <a:r>
              <a:rPr lang="en-US" altLang="en-US" sz="1400" b="1" dirty="0">
                <a:latin typeface="+mn-lt"/>
              </a:rPr>
              <a:t> (e) </a:t>
            </a:r>
            <a:r>
              <a:rPr lang="en-US" altLang="en-US" sz="1400" dirty="0">
                <a:latin typeface="+mn-lt"/>
              </a:rPr>
              <a:t>190,000</a:t>
            </a:r>
          </a:p>
          <a:p>
            <a:pPr marL="285750" indent="0" eaLnBrk="0" hangingPunct="0">
              <a:defRPr/>
            </a:pPr>
            <a:endParaRPr lang="en-US" altLang="en-US" sz="1400" dirty="0">
              <a:latin typeface="+mn-lt"/>
            </a:endParaRPr>
          </a:p>
          <a:p>
            <a:pPr eaLnBrk="0" hangingPunct="0">
              <a:defRPr/>
            </a:pPr>
            <a:r>
              <a:rPr lang="en-US" sz="1600" b="1" dirty="0">
                <a:solidFill>
                  <a:srgbClr val="3366FF"/>
                </a:solidFill>
              </a:rPr>
              <a:t>Practice Exercise 2</a:t>
            </a:r>
          </a:p>
          <a:p>
            <a:pPr marL="0" indent="0" eaLnBrk="0" hangingPunct="0">
              <a:defRPr/>
            </a:pPr>
            <a:endParaRPr lang="en-US" altLang="en-US" sz="1000" dirty="0">
              <a:latin typeface="+mn-lt"/>
            </a:endParaRPr>
          </a:p>
          <a:p>
            <a:pPr marL="0" indent="0" eaLnBrk="0" hangingPunct="0">
              <a:defRPr/>
            </a:pPr>
            <a:r>
              <a:rPr lang="en-US" altLang="en-US" sz="1400" dirty="0">
                <a:latin typeface="+mn-lt"/>
              </a:rPr>
              <a:t>The decomposition of dimethyl ether, (CH</a:t>
            </a:r>
            <a:r>
              <a:rPr lang="en-US" altLang="en-US" sz="1400" baseline="-25000" dirty="0">
                <a:latin typeface="+mn-lt"/>
              </a:rPr>
              <a:t>3</a:t>
            </a:r>
            <a:r>
              <a:rPr lang="en-US" altLang="en-US" sz="1400" dirty="0">
                <a:latin typeface="+mn-lt"/>
              </a:rPr>
              <a:t>)</a:t>
            </a:r>
            <a:r>
              <a:rPr lang="en-US" altLang="en-US" sz="1400" baseline="-25000" dirty="0">
                <a:latin typeface="+mn-lt"/>
              </a:rPr>
              <a:t>2</a:t>
            </a:r>
            <a:r>
              <a:rPr lang="en-US" altLang="en-US" sz="1400" dirty="0">
                <a:latin typeface="+mn-lt"/>
              </a:rPr>
              <a:t>O, at 510 </a:t>
            </a:r>
            <a:r>
              <a:rPr lang="en-US" sz="1400" dirty="0">
                <a:latin typeface="+mn-lt"/>
                <a:ea typeface="Calibri"/>
              </a:rPr>
              <a:t>°</a:t>
            </a:r>
            <a:r>
              <a:rPr lang="en-US" altLang="en-US" sz="1400" dirty="0">
                <a:latin typeface="+mn-lt"/>
              </a:rPr>
              <a:t>C is a first-order process with a rate constant of </a:t>
            </a:r>
            <a:br>
              <a:rPr lang="en-US" altLang="en-US" sz="1400" dirty="0">
                <a:latin typeface="+mn-lt"/>
              </a:rPr>
            </a:br>
            <a:r>
              <a:rPr lang="en-US" altLang="en-US" sz="1400" dirty="0">
                <a:latin typeface="+mn-lt"/>
              </a:rPr>
              <a:t>6.8 × 10</a:t>
            </a:r>
            <a:r>
              <a:rPr lang="en-US" altLang="en-US" sz="1400" baseline="30000" dirty="0">
                <a:latin typeface="+mn-lt"/>
              </a:rPr>
              <a:t>–4</a:t>
            </a:r>
            <a:r>
              <a:rPr lang="en-US" altLang="en-US" sz="1400" dirty="0">
                <a:latin typeface="+mn-lt"/>
              </a:rPr>
              <a:t> s</a:t>
            </a:r>
            <a:r>
              <a:rPr lang="en-US" altLang="en-US" sz="1400" baseline="30000" dirty="0">
                <a:latin typeface="+mn-lt"/>
              </a:rPr>
              <a:t>–1</a:t>
            </a:r>
            <a:r>
              <a:rPr lang="en-US" altLang="en-US" sz="1400" dirty="0">
                <a:latin typeface="+mn-lt"/>
              </a:rPr>
              <a:t>:</a:t>
            </a:r>
          </a:p>
          <a:p>
            <a:pPr marL="0" indent="0" eaLnBrk="0" hangingPunct="0">
              <a:defRPr/>
            </a:pPr>
            <a:endParaRPr lang="en-US" altLang="en-US" sz="1400" dirty="0">
              <a:latin typeface="+mn-lt"/>
            </a:endParaRPr>
          </a:p>
          <a:p>
            <a:pPr marL="0" indent="0" algn="ctr" eaLnBrk="0" hangingPunct="0">
              <a:defRPr/>
            </a:pPr>
            <a:r>
              <a:rPr lang="en-US" altLang="en-US" sz="1400" dirty="0">
                <a:latin typeface="+mn-lt"/>
              </a:rPr>
              <a:t>(CH</a:t>
            </a:r>
            <a:r>
              <a:rPr lang="en-US" altLang="en-US" sz="1400" baseline="-25000" dirty="0">
                <a:latin typeface="+mn-lt"/>
              </a:rPr>
              <a:t>3</a:t>
            </a:r>
            <a:r>
              <a:rPr lang="en-US" altLang="en-US" sz="1400" dirty="0">
                <a:latin typeface="+mn-lt"/>
              </a:rPr>
              <a:t>)</a:t>
            </a:r>
            <a:r>
              <a:rPr lang="en-US" altLang="en-US" sz="1400" baseline="-25000" dirty="0">
                <a:latin typeface="+mn-lt"/>
              </a:rPr>
              <a:t>2</a:t>
            </a:r>
            <a:r>
              <a:rPr lang="en-US" altLang="en-US" sz="1400" dirty="0">
                <a:latin typeface="+mn-lt"/>
              </a:rPr>
              <a:t>O(</a:t>
            </a:r>
            <a:r>
              <a:rPr lang="en-US" altLang="en-US" sz="1400" i="1" dirty="0">
                <a:latin typeface="+mn-lt"/>
              </a:rPr>
              <a:t>g</a:t>
            </a:r>
            <a:r>
              <a:rPr lang="en-US" altLang="en-US" sz="1400" dirty="0">
                <a:latin typeface="+mn-lt"/>
              </a:rPr>
              <a:t>)            CH</a:t>
            </a:r>
            <a:r>
              <a:rPr lang="en-US" altLang="en-US" sz="1400" baseline="-25000" dirty="0">
                <a:latin typeface="+mn-lt"/>
              </a:rPr>
              <a:t>4</a:t>
            </a:r>
            <a:r>
              <a:rPr lang="en-US" altLang="en-US" sz="1400" dirty="0">
                <a:latin typeface="+mn-lt"/>
              </a:rPr>
              <a:t>(</a:t>
            </a:r>
            <a:r>
              <a:rPr lang="en-US" altLang="en-US" sz="1400" i="1" dirty="0">
                <a:latin typeface="+mn-lt"/>
              </a:rPr>
              <a:t>g</a:t>
            </a:r>
            <a:r>
              <a:rPr lang="en-US" altLang="en-US" sz="1400" dirty="0">
                <a:latin typeface="+mn-lt"/>
              </a:rPr>
              <a:t>) + H</a:t>
            </a:r>
            <a:r>
              <a:rPr lang="en-US" altLang="en-US" sz="1400" baseline="-25000" dirty="0">
                <a:latin typeface="+mn-lt"/>
              </a:rPr>
              <a:t>2</a:t>
            </a:r>
            <a:r>
              <a:rPr lang="en-US" altLang="en-US" sz="1400" dirty="0">
                <a:latin typeface="+mn-lt"/>
              </a:rPr>
              <a:t>(</a:t>
            </a:r>
            <a:r>
              <a:rPr lang="en-US" altLang="en-US" sz="1400" i="1" dirty="0">
                <a:latin typeface="+mn-lt"/>
              </a:rPr>
              <a:t>g</a:t>
            </a:r>
            <a:r>
              <a:rPr lang="en-US" altLang="en-US" sz="1400" dirty="0">
                <a:latin typeface="+mn-lt"/>
              </a:rPr>
              <a:t>) + CO(</a:t>
            </a:r>
            <a:r>
              <a:rPr lang="en-US" altLang="en-US" sz="1400" i="1" dirty="0">
                <a:latin typeface="+mn-lt"/>
              </a:rPr>
              <a:t>g</a:t>
            </a:r>
            <a:r>
              <a:rPr lang="en-US" altLang="en-US" sz="1400" dirty="0">
                <a:latin typeface="+mn-lt"/>
              </a:rPr>
              <a:t>)</a:t>
            </a:r>
          </a:p>
          <a:p>
            <a:pPr marL="0" indent="0" eaLnBrk="0" hangingPunct="0">
              <a:defRPr/>
            </a:pPr>
            <a:endParaRPr lang="en-US" altLang="en-US" sz="1400" dirty="0">
              <a:latin typeface="+mn-lt"/>
            </a:endParaRPr>
          </a:p>
          <a:p>
            <a:pPr marL="0" indent="0" eaLnBrk="0" hangingPunct="0">
              <a:defRPr/>
            </a:pPr>
            <a:r>
              <a:rPr lang="en-US" altLang="en-US" sz="1400" dirty="0">
                <a:latin typeface="+mn-lt"/>
              </a:rPr>
              <a:t>If the initial pressure of (CH</a:t>
            </a:r>
            <a:r>
              <a:rPr lang="en-US" altLang="en-US" sz="1400" baseline="-25000" dirty="0">
                <a:latin typeface="+mn-lt"/>
              </a:rPr>
              <a:t>3</a:t>
            </a:r>
            <a:r>
              <a:rPr lang="en-US" altLang="en-US" sz="1400" dirty="0">
                <a:latin typeface="+mn-lt"/>
              </a:rPr>
              <a:t>)</a:t>
            </a:r>
            <a:r>
              <a:rPr lang="en-US" altLang="en-US" sz="1400" baseline="-25000" dirty="0">
                <a:latin typeface="+mn-lt"/>
              </a:rPr>
              <a:t>2</a:t>
            </a:r>
            <a:r>
              <a:rPr lang="en-US" altLang="en-US" sz="1400" dirty="0">
                <a:latin typeface="+mn-lt"/>
              </a:rPr>
              <a:t>O is 135 </a:t>
            </a:r>
            <a:r>
              <a:rPr lang="en-US" altLang="en-US" sz="1400" dirty="0" err="1">
                <a:latin typeface="+mn-lt"/>
              </a:rPr>
              <a:t>torr</a:t>
            </a:r>
            <a:r>
              <a:rPr lang="en-US" altLang="en-US" sz="1400" dirty="0">
                <a:latin typeface="+mn-lt"/>
              </a:rPr>
              <a:t>, what is its pressure after 1420 s?</a:t>
            </a:r>
            <a:endParaRPr lang="en-US" sz="1400" dirty="0">
              <a:latin typeface="+mn-lt"/>
            </a:endParaRPr>
          </a:p>
        </p:txBody>
      </p:sp>
      <p:sp>
        <p:nvSpPr>
          <p:cNvPr id="2053" name="Line 81"/>
          <p:cNvSpPr>
            <a:spLocks noChangeShapeType="1"/>
          </p:cNvSpPr>
          <p:nvPr/>
        </p:nvSpPr>
        <p:spPr bwMode="auto">
          <a:xfrm>
            <a:off x="304801" y="304800"/>
            <a:ext cx="10606" cy="4251441"/>
          </a:xfrm>
          <a:prstGeom prst="line">
            <a:avLst/>
          </a:prstGeom>
          <a:noFill/>
          <a:ln w="1905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4" y="762001"/>
            <a:ext cx="8647056" cy="3617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Continued</a:t>
            </a:r>
          </a:p>
        </p:txBody>
      </p:sp>
      <p:sp>
        <p:nvSpPr>
          <p:cNvPr id="205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Exercise 14.7</a:t>
            </a:r>
            <a:r>
              <a:rPr lang="en-US" altLang="en-US" b="1" dirty="0">
                <a:solidFill>
                  <a:srgbClr val="4C4BE5"/>
                </a:solidFill>
                <a:latin typeface="Arial" charset="0"/>
              </a:rPr>
              <a:t> </a:t>
            </a:r>
            <a:r>
              <a:rPr lang="en-US" altLang="en-US" b="1" dirty="0">
                <a:latin typeface="Arial" charset="0"/>
              </a:rPr>
              <a:t>Using the Integrated First-Order Rate Law</a:t>
            </a:r>
          </a:p>
        </p:txBody>
      </p:sp>
      <p:sp>
        <p:nvSpPr>
          <p:cNvPr id="2057" name="Line 89"/>
          <p:cNvSpPr>
            <a:spLocks noChangeShapeType="1"/>
          </p:cNvSpPr>
          <p:nvPr/>
        </p:nvSpPr>
        <p:spPr bwMode="auto">
          <a:xfrm>
            <a:off x="307182" y="4556241"/>
            <a:ext cx="446087"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42527" t="9157" r="47802" b="80332"/>
          <a:stretch/>
        </p:blipFill>
        <p:spPr>
          <a:xfrm>
            <a:off x="3868074" y="3751759"/>
            <a:ext cx="419100" cy="104775"/>
          </a:xfrm>
          <a:prstGeom prst="rect">
            <a:avLst/>
          </a:prstGeom>
        </p:spPr>
      </p:pic>
    </p:spTree>
    <p:extLst>
      <p:ext uri="{BB962C8B-B14F-4D97-AF65-F5344CB8AC3E}">
        <p14:creationId xmlns:p14="http://schemas.microsoft.com/office/powerpoint/2010/main" val="419045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9">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9">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8"/>
          <p:cNvSpPr>
            <a:spLocks noChangeArrowheads="1"/>
          </p:cNvSpPr>
          <p:nvPr/>
        </p:nvSpPr>
        <p:spPr bwMode="auto">
          <a:xfrm>
            <a:off x="317500" y="547688"/>
            <a:ext cx="8705314"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514600" indent="-2514600" eaLnBrk="0" hangingPunct="0">
              <a:spcBef>
                <a:spcPct val="50000"/>
              </a:spcBef>
              <a:tabLst>
                <a:tab pos="2651760" algn="l"/>
              </a:tabLst>
            </a:pPr>
            <a:r>
              <a:rPr lang="en-US" altLang="en-US" b="1" dirty="0">
                <a:solidFill>
                  <a:srgbClr val="3366FF"/>
                </a:solidFill>
                <a:latin typeface="Arial" charset="0"/>
              </a:rPr>
              <a:t>Sample Exercise 14.8</a:t>
            </a:r>
            <a:r>
              <a:rPr lang="en-US" altLang="en-US" b="1" dirty="0">
                <a:solidFill>
                  <a:srgbClr val="4C4BE5"/>
                </a:solidFill>
                <a:latin typeface="Arial" charset="0"/>
              </a:rPr>
              <a:t> </a:t>
            </a:r>
            <a:r>
              <a:rPr lang="en-US" altLang="en-US" b="1" dirty="0">
                <a:latin typeface="Arial" charset="0"/>
              </a:rPr>
              <a:t>Determining Reaction Order from the Integrated 	Rate Law</a:t>
            </a:r>
          </a:p>
        </p:txBody>
      </p:sp>
      <p:sp>
        <p:nvSpPr>
          <p:cNvPr id="7171" name="Line 19"/>
          <p:cNvSpPr>
            <a:spLocks noChangeShapeType="1"/>
          </p:cNvSpPr>
          <p:nvPr/>
        </p:nvSpPr>
        <p:spPr bwMode="auto">
          <a:xfrm>
            <a:off x="396875" y="2784304"/>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2" name="Line 7"/>
          <p:cNvSpPr>
            <a:spLocks noChangeShapeType="1"/>
          </p:cNvSpPr>
          <p:nvPr/>
        </p:nvSpPr>
        <p:spPr bwMode="auto">
          <a:xfrm flipH="1">
            <a:off x="304800" y="304800"/>
            <a:ext cx="0" cy="5775820"/>
          </a:xfrm>
          <a:prstGeom prst="line">
            <a:avLst/>
          </a:prstGeom>
          <a:noFill/>
          <a:ln w="1905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3" name="Line 10"/>
          <p:cNvSpPr>
            <a:spLocks noChangeShapeType="1"/>
          </p:cNvSpPr>
          <p:nvPr/>
        </p:nvSpPr>
        <p:spPr bwMode="auto">
          <a:xfrm>
            <a:off x="295275" y="6080622"/>
            <a:ext cx="457200" cy="0"/>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 name="Text Box 11"/>
          <p:cNvSpPr txBox="1">
            <a:spLocks noChangeArrowheads="1"/>
          </p:cNvSpPr>
          <p:nvPr/>
        </p:nvSpPr>
        <p:spPr bwMode="auto">
          <a:xfrm>
            <a:off x="319088" y="2803712"/>
            <a:ext cx="8459787" cy="1041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3464" indent="-283464" eaLnBrk="0" hangingPunct="0">
              <a:defRPr/>
            </a:pPr>
            <a:r>
              <a:rPr lang="en-US" altLang="en-US" sz="1600" b="1" dirty="0">
                <a:solidFill>
                  <a:srgbClr val="3366FF"/>
                </a:solidFill>
              </a:rPr>
              <a:t>Solution</a:t>
            </a:r>
            <a:endParaRPr lang="en-US" altLang="en-US" sz="1600" dirty="0">
              <a:solidFill>
                <a:schemeClr val="bg1"/>
              </a:solidFill>
            </a:endParaRPr>
          </a:p>
          <a:p>
            <a:pPr marL="283464" indent="-283464" eaLnBrk="0" hangingPunct="0">
              <a:defRPr/>
            </a:pPr>
            <a:endParaRPr lang="en-US" sz="1000" b="1" dirty="0">
              <a:latin typeface="Times New Roman" pitchFamily="18" charset="0"/>
            </a:endParaRPr>
          </a:p>
          <a:p>
            <a:pPr marL="0" indent="0" eaLnBrk="0" hangingPunct="0">
              <a:defRPr/>
            </a:pPr>
            <a:r>
              <a:rPr lang="en-US" sz="1400" b="1" dirty="0">
                <a:latin typeface="+mn-lt"/>
              </a:rPr>
              <a:t>Analyze</a:t>
            </a:r>
            <a:r>
              <a:rPr lang="en-US" sz="1400" dirty="0">
                <a:latin typeface="+mn-lt"/>
              </a:rPr>
              <a:t> We are given the concentrations of a reactant at various times during a reaction and asked to determine whether the reaction is first or second order.</a:t>
            </a:r>
          </a:p>
          <a:p>
            <a:pPr marL="0" indent="0" eaLnBrk="0" hangingPunct="0">
              <a:defRPr/>
            </a:pPr>
            <a:endParaRPr lang="en-US" sz="1400" dirty="0">
              <a:latin typeface="+mn-lt"/>
            </a:endParaRPr>
          </a:p>
          <a:p>
            <a:pPr marL="0" indent="0" eaLnBrk="0" hangingPunct="0">
              <a:defRPr/>
            </a:pPr>
            <a:r>
              <a:rPr lang="en-US" sz="1400" b="1" dirty="0">
                <a:latin typeface="+mn-lt"/>
              </a:rPr>
              <a:t>Plan</a:t>
            </a:r>
            <a:r>
              <a:rPr lang="en-US" sz="1400" dirty="0">
                <a:latin typeface="+mn-lt"/>
              </a:rPr>
              <a:t> We can plot </a:t>
            </a:r>
            <a:r>
              <a:rPr lang="en-US" sz="1400" dirty="0" err="1">
                <a:latin typeface="+mn-lt"/>
              </a:rPr>
              <a:t>ln</a:t>
            </a:r>
            <a:r>
              <a:rPr lang="en-US" sz="1400" dirty="0">
                <a:latin typeface="+mn-lt"/>
              </a:rPr>
              <a:t>[NO</a:t>
            </a:r>
            <a:r>
              <a:rPr lang="en-US" sz="1400" baseline="-25000" dirty="0">
                <a:latin typeface="+mn-lt"/>
              </a:rPr>
              <a:t>2</a:t>
            </a:r>
            <a:r>
              <a:rPr lang="en-US" sz="1400" dirty="0">
                <a:latin typeface="+mn-lt"/>
              </a:rPr>
              <a:t>] and 1/[NO</a:t>
            </a:r>
            <a:r>
              <a:rPr lang="en-US" sz="1400" baseline="-25000" dirty="0">
                <a:latin typeface="+mn-lt"/>
              </a:rPr>
              <a:t>2</a:t>
            </a:r>
            <a:r>
              <a:rPr lang="en-US" sz="1400" dirty="0">
                <a:latin typeface="+mn-lt"/>
              </a:rPr>
              <a:t>] against time. If one plot or the other is linear, we will know the reaction is either first or second order.</a:t>
            </a:r>
          </a:p>
          <a:p>
            <a:pPr marL="0" indent="0" eaLnBrk="0" hangingPunct="0">
              <a:defRPr/>
            </a:pPr>
            <a:endParaRPr lang="en-US" sz="1400" dirty="0">
              <a:latin typeface="+mn-lt"/>
            </a:endParaRPr>
          </a:p>
          <a:p>
            <a:pPr marL="0" indent="0" eaLnBrk="0" hangingPunct="0">
              <a:defRPr/>
            </a:pPr>
            <a:r>
              <a:rPr lang="en-US" sz="1400" b="1" dirty="0">
                <a:latin typeface="+mn-lt"/>
              </a:rPr>
              <a:t>Solve</a:t>
            </a:r>
          </a:p>
          <a:p>
            <a:pPr marL="0" indent="0" eaLnBrk="0" hangingPunct="0">
              <a:defRPr/>
            </a:pPr>
            <a:r>
              <a:rPr lang="en-US" sz="1400" dirty="0">
                <a:latin typeface="+mn-lt"/>
              </a:rPr>
              <a:t>To graph </a:t>
            </a:r>
            <a:r>
              <a:rPr lang="en-US" sz="1400" dirty="0" err="1">
                <a:latin typeface="+mn-lt"/>
              </a:rPr>
              <a:t>ln</a:t>
            </a:r>
            <a:r>
              <a:rPr lang="en-US" sz="1400" dirty="0">
                <a:latin typeface="+mn-lt"/>
              </a:rPr>
              <a:t>[NO</a:t>
            </a:r>
            <a:r>
              <a:rPr lang="en-US" sz="1400" baseline="-25000" dirty="0">
                <a:latin typeface="+mn-lt"/>
              </a:rPr>
              <a:t>2</a:t>
            </a:r>
            <a:r>
              <a:rPr lang="en-US" sz="1400" dirty="0">
                <a:latin typeface="+mn-lt"/>
              </a:rPr>
              <a:t>] and 1/[NO</a:t>
            </a:r>
            <a:r>
              <a:rPr lang="en-US" sz="1400" baseline="-25000" dirty="0">
                <a:latin typeface="+mn-lt"/>
              </a:rPr>
              <a:t>2</a:t>
            </a:r>
            <a:r>
              <a:rPr lang="en-US" sz="1400" dirty="0">
                <a:latin typeface="+mn-lt"/>
              </a:rPr>
              <a:t>]</a:t>
            </a:r>
          </a:p>
          <a:p>
            <a:pPr marL="0" indent="0" eaLnBrk="0" hangingPunct="0">
              <a:defRPr/>
            </a:pPr>
            <a:r>
              <a:rPr lang="en-US" sz="1400" dirty="0">
                <a:latin typeface="+mn-lt"/>
              </a:rPr>
              <a:t>against time, we first make the </a:t>
            </a:r>
            <a:br>
              <a:rPr lang="en-US" sz="1400" dirty="0">
                <a:latin typeface="+mn-lt"/>
              </a:rPr>
            </a:br>
            <a:r>
              <a:rPr lang="en-US" sz="1400" dirty="0">
                <a:latin typeface="+mn-lt"/>
              </a:rPr>
              <a:t>following calculations from the </a:t>
            </a:r>
            <a:br>
              <a:rPr lang="en-US" sz="1400" dirty="0">
                <a:latin typeface="+mn-lt"/>
              </a:rPr>
            </a:br>
            <a:r>
              <a:rPr lang="en-US" sz="1400" dirty="0">
                <a:latin typeface="+mn-lt"/>
              </a:rPr>
              <a:t>data given:</a:t>
            </a:r>
          </a:p>
        </p:txBody>
      </p:sp>
      <p:sp>
        <p:nvSpPr>
          <p:cNvPr id="13" name="Text Box 84"/>
          <p:cNvSpPr txBox="1">
            <a:spLocks noChangeArrowheads="1"/>
          </p:cNvSpPr>
          <p:nvPr/>
        </p:nvSpPr>
        <p:spPr bwMode="auto">
          <a:xfrm>
            <a:off x="320675" y="1030000"/>
            <a:ext cx="5088607" cy="15589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The following data were obtained for the gas-phase decomposition of nitrogen dioxide at 300 </a:t>
            </a:r>
            <a:r>
              <a:rPr lang="en-US" sz="1400" dirty="0">
                <a:latin typeface="Arial"/>
                <a:ea typeface="Calibri"/>
              </a:rPr>
              <a:t>°</a:t>
            </a:r>
            <a:r>
              <a:rPr lang="en-US" sz="1400" dirty="0">
                <a:latin typeface="+mn-lt"/>
              </a:rPr>
              <a:t>C, NO</a:t>
            </a:r>
            <a:r>
              <a:rPr lang="en-US" sz="1400" baseline="-25000" dirty="0">
                <a:latin typeface="+mn-lt"/>
              </a:rPr>
              <a:t>2</a:t>
            </a:r>
            <a:r>
              <a:rPr lang="en-US" sz="1400" dirty="0">
                <a:latin typeface="+mn-lt"/>
              </a:rPr>
              <a:t>(</a:t>
            </a:r>
            <a:r>
              <a:rPr lang="en-US" sz="1400" i="1" dirty="0">
                <a:latin typeface="+mn-lt"/>
              </a:rPr>
              <a:t>g</a:t>
            </a:r>
            <a:r>
              <a:rPr lang="en-US" sz="1400" dirty="0">
                <a:latin typeface="+mn-lt"/>
              </a:rPr>
              <a:t>)            NO(</a:t>
            </a:r>
            <a:r>
              <a:rPr lang="en-US" sz="1400" i="1" dirty="0">
                <a:latin typeface="+mn-lt"/>
              </a:rPr>
              <a:t>g</a:t>
            </a:r>
            <a:r>
              <a:rPr lang="en-US" sz="1400" dirty="0">
                <a:latin typeface="+mn-lt"/>
              </a:rPr>
              <a:t>) +    O</a:t>
            </a:r>
            <a:r>
              <a:rPr lang="en-US" sz="1400" baseline="-25000" dirty="0">
                <a:latin typeface="+mn-lt"/>
              </a:rPr>
              <a:t>2</a:t>
            </a:r>
            <a:r>
              <a:rPr lang="en-US" sz="1400" dirty="0">
                <a:latin typeface="+mn-lt"/>
              </a:rPr>
              <a:t>(</a:t>
            </a:r>
            <a:r>
              <a:rPr lang="en-US" sz="1400" i="1" dirty="0">
                <a:latin typeface="+mn-lt"/>
              </a:rPr>
              <a:t>g</a:t>
            </a:r>
            <a:r>
              <a:rPr lang="en-US" sz="1400" dirty="0">
                <a:latin typeface="+mn-lt"/>
              </a:rPr>
              <a:t>). Is the reaction first or second order in NO</a:t>
            </a:r>
            <a:r>
              <a:rPr lang="en-US" sz="1400" baseline="-25000" dirty="0">
                <a:latin typeface="+mn-lt"/>
              </a:rPr>
              <a:t>2</a:t>
            </a:r>
            <a:r>
              <a:rPr lang="en-US" sz="1400" dirty="0">
                <a:latin typeface="+mn-lt"/>
              </a:rPr>
              <a:t>?</a:t>
            </a: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42527" t="9157" r="47802" b="80332"/>
          <a:stretch/>
        </p:blipFill>
        <p:spPr>
          <a:xfrm>
            <a:off x="3147246" y="1339708"/>
            <a:ext cx="419100" cy="104775"/>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2351"/>
          <a:stretch/>
        </p:blipFill>
        <p:spPr>
          <a:xfrm>
            <a:off x="6136394" y="1000611"/>
            <a:ext cx="1774806" cy="161774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1576" y="1287664"/>
            <a:ext cx="78081" cy="262129"/>
          </a:xfrm>
          <a:prstGeom prst="rect">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b="6497"/>
          <a:stretch/>
        </p:blipFill>
        <p:spPr>
          <a:xfrm>
            <a:off x="3255505" y="4503909"/>
            <a:ext cx="5535954" cy="1593564"/>
          </a:xfrm>
          <a:prstGeom prst="rect">
            <a:avLst/>
          </a:prstGeom>
        </p:spPr>
      </p:pic>
    </p:spTree>
    <p:extLst>
      <p:ext uri="{BB962C8B-B14F-4D97-AF65-F5344CB8AC3E}">
        <p14:creationId xmlns:p14="http://schemas.microsoft.com/office/powerpoint/2010/main" val="397585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8"/>
          <p:cNvSpPr txBox="1">
            <a:spLocks noChangeArrowheads="1"/>
          </p:cNvSpPr>
          <p:nvPr/>
        </p:nvSpPr>
        <p:spPr bwMode="auto">
          <a:xfrm>
            <a:off x="320675" y="1132461"/>
            <a:ext cx="8743950" cy="35497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marL="283464" indent="-283464" eaLnBrk="0" hangingPunct="0">
              <a:defRPr/>
            </a:pPr>
            <a:r>
              <a:rPr lang="en-US" sz="1400" b="1" dirty="0"/>
              <a:t>Solve</a:t>
            </a:r>
          </a:p>
          <a:p>
            <a:pPr marL="283464" indent="-283464" eaLnBrk="0" hangingPunct="0">
              <a:defRPr/>
            </a:pPr>
            <a:endParaRPr lang="en-US" sz="1400" dirty="0"/>
          </a:p>
          <a:p>
            <a:pPr marL="283464" indent="-283464" eaLnBrk="0" hangingPunct="0">
              <a:defRPr/>
            </a:pPr>
            <a:endParaRPr lang="en-US" sz="1400" dirty="0"/>
          </a:p>
          <a:p>
            <a:pPr marL="283464" indent="-283464" eaLnBrk="0" hangingPunct="0">
              <a:defRPr/>
            </a:pPr>
            <a:endParaRPr lang="en-US" sz="1400" dirty="0"/>
          </a:p>
          <a:p>
            <a:pPr marL="283464" indent="-283464" eaLnBrk="0" hangingPunct="0">
              <a:defRPr/>
            </a:pPr>
            <a:endParaRPr lang="en-US" sz="1400" dirty="0"/>
          </a:p>
          <a:p>
            <a:pPr marL="283464" indent="-283464" eaLnBrk="0" hangingPunct="0">
              <a:defRPr/>
            </a:pPr>
            <a:endParaRPr lang="en-US" sz="1400" dirty="0"/>
          </a:p>
          <a:p>
            <a:pPr eaLnBrk="0" hangingPunct="0">
              <a:defRPr/>
            </a:pPr>
            <a:r>
              <a:rPr lang="en-US" sz="1600" b="1" dirty="0">
                <a:solidFill>
                  <a:srgbClr val="3366FF"/>
                </a:solidFill>
                <a:latin typeface="Arial" charset="0"/>
              </a:rPr>
              <a:t>Practice Exercise 1</a:t>
            </a:r>
          </a:p>
          <a:p>
            <a:pPr marL="283464" indent="-283464" eaLnBrk="0" hangingPunct="0">
              <a:defRPr/>
            </a:pPr>
            <a:endParaRPr lang="en-US" sz="1000" dirty="0"/>
          </a:p>
          <a:p>
            <a:pPr marL="283464" indent="-283464" eaLnBrk="0" hangingPunct="0">
              <a:defRPr/>
            </a:pPr>
            <a:r>
              <a:rPr lang="en-US" sz="1400" dirty="0"/>
              <a:t>If the experiment in Figure 14.2 is run for 60 s, 0.16 </a:t>
            </a:r>
            <a:r>
              <a:rPr lang="en-US" sz="1400" dirty="0" err="1"/>
              <a:t>mol</a:t>
            </a:r>
            <a:r>
              <a:rPr lang="en-US" sz="1400" dirty="0"/>
              <a:t> A remain. Which of the following statements is or are true?</a:t>
            </a:r>
          </a:p>
          <a:p>
            <a:pPr marL="283464" indent="-283464" eaLnBrk="0" hangingPunct="0">
              <a:defRPr/>
            </a:pPr>
            <a:r>
              <a:rPr lang="en-US" sz="1400" b="1" dirty="0"/>
              <a:t>(i)	</a:t>
            </a:r>
            <a:r>
              <a:rPr lang="en-US" sz="1400" dirty="0"/>
              <a:t>After 60 s there are 0.84 </a:t>
            </a:r>
            <a:r>
              <a:rPr lang="en-US" sz="1400" dirty="0" err="1"/>
              <a:t>mol</a:t>
            </a:r>
            <a:r>
              <a:rPr lang="en-US" sz="1400" dirty="0"/>
              <a:t> B in the flask.</a:t>
            </a:r>
          </a:p>
          <a:p>
            <a:pPr marL="283464" indent="-283464" eaLnBrk="0" hangingPunct="0">
              <a:defRPr/>
            </a:pPr>
            <a:r>
              <a:rPr lang="en-US" sz="1400" b="1" dirty="0"/>
              <a:t>(ii)	</a:t>
            </a:r>
            <a:r>
              <a:rPr lang="en-US" sz="1400" dirty="0"/>
              <a:t>The decrease in the number of moles of A from </a:t>
            </a:r>
            <a:r>
              <a:rPr lang="en-US" sz="1400" i="1" dirty="0"/>
              <a:t>t</a:t>
            </a:r>
            <a:r>
              <a:rPr lang="en-US" sz="1400" baseline="-25000" dirty="0"/>
              <a:t>1</a:t>
            </a:r>
            <a:r>
              <a:rPr lang="en-US" sz="1400" dirty="0"/>
              <a:t> = 0 s to </a:t>
            </a:r>
            <a:r>
              <a:rPr lang="en-US" sz="1400" i="1" dirty="0"/>
              <a:t>t</a:t>
            </a:r>
            <a:r>
              <a:rPr lang="en-US" sz="1400" baseline="-25000" dirty="0"/>
              <a:t>2</a:t>
            </a:r>
            <a:r>
              <a:rPr lang="en-US" sz="1400" dirty="0"/>
              <a:t> = 20 s is greater than that from </a:t>
            </a:r>
            <a:r>
              <a:rPr lang="en-US" sz="1400" i="1" dirty="0"/>
              <a:t>t</a:t>
            </a:r>
            <a:r>
              <a:rPr lang="en-US" sz="1400" baseline="-25000" dirty="0"/>
              <a:t>1</a:t>
            </a:r>
            <a:r>
              <a:rPr lang="en-US" sz="1400" dirty="0"/>
              <a:t> = 40 to </a:t>
            </a:r>
            <a:r>
              <a:rPr lang="en-US" sz="1400" i="1" dirty="0"/>
              <a:t>t</a:t>
            </a:r>
            <a:r>
              <a:rPr lang="en-US" sz="1400" baseline="-25000" dirty="0"/>
              <a:t>2</a:t>
            </a:r>
            <a:r>
              <a:rPr lang="en-US" sz="1400" dirty="0"/>
              <a:t> = 60 s.</a:t>
            </a:r>
          </a:p>
          <a:p>
            <a:pPr marL="283464" indent="-283464" eaLnBrk="0" hangingPunct="0">
              <a:defRPr/>
            </a:pPr>
            <a:r>
              <a:rPr lang="en-US" sz="1400" b="1" dirty="0"/>
              <a:t>(iii)</a:t>
            </a:r>
            <a:r>
              <a:rPr lang="en-US" sz="1400" dirty="0"/>
              <a:t>	The average rate for the reaction from </a:t>
            </a:r>
            <a:r>
              <a:rPr lang="en-US" sz="1400" i="1" dirty="0"/>
              <a:t>t</a:t>
            </a:r>
            <a:r>
              <a:rPr lang="en-US" sz="1400" baseline="-25000" dirty="0"/>
              <a:t>1</a:t>
            </a:r>
            <a:r>
              <a:rPr lang="en-US" sz="1400" dirty="0"/>
              <a:t> = 40 s to </a:t>
            </a:r>
            <a:r>
              <a:rPr lang="en-US" sz="1400" i="1" dirty="0"/>
              <a:t>t</a:t>
            </a:r>
            <a:r>
              <a:rPr lang="en-US" sz="1400" baseline="-25000" dirty="0"/>
              <a:t>2</a:t>
            </a:r>
            <a:r>
              <a:rPr lang="en-US" sz="1400" dirty="0"/>
              <a:t> = 60 s is 7.0 × 10</a:t>
            </a:r>
            <a:r>
              <a:rPr lang="en-US" sz="1400" baseline="30000" dirty="0"/>
              <a:t>–3</a:t>
            </a:r>
            <a:r>
              <a:rPr lang="en-US" sz="1400" dirty="0"/>
              <a:t> </a:t>
            </a:r>
            <a:r>
              <a:rPr lang="en-US" sz="1400" i="1" dirty="0"/>
              <a:t>M</a:t>
            </a:r>
            <a:r>
              <a:rPr lang="en-US" sz="1400" dirty="0"/>
              <a:t>/s.</a:t>
            </a:r>
          </a:p>
          <a:p>
            <a:pPr marL="569913" indent="-282575" eaLnBrk="0" hangingPunct="0">
              <a:defRPr/>
            </a:pPr>
            <a:r>
              <a:rPr lang="en-US" sz="1400" b="1" dirty="0"/>
              <a:t>(a)	</a:t>
            </a:r>
            <a:r>
              <a:rPr lang="en-US" sz="1400" dirty="0"/>
              <a:t>Only one of the statements is true.</a:t>
            </a:r>
          </a:p>
          <a:p>
            <a:pPr marL="569913" indent="-282575" eaLnBrk="0" hangingPunct="0">
              <a:defRPr/>
            </a:pPr>
            <a:r>
              <a:rPr lang="en-US" sz="1400" b="1" dirty="0"/>
              <a:t>(b)</a:t>
            </a:r>
            <a:r>
              <a:rPr lang="en-US" sz="1400" dirty="0"/>
              <a:t>	Statements (i) and (ii) are true.</a:t>
            </a:r>
          </a:p>
          <a:p>
            <a:pPr marL="569913" indent="-282575" eaLnBrk="0" hangingPunct="0">
              <a:defRPr/>
            </a:pPr>
            <a:r>
              <a:rPr lang="en-US" sz="1400" b="1" dirty="0"/>
              <a:t>(c)</a:t>
            </a:r>
            <a:r>
              <a:rPr lang="en-US" sz="1400" dirty="0"/>
              <a:t>	Statements (i) and (iii) are true.</a:t>
            </a:r>
          </a:p>
          <a:p>
            <a:pPr marL="569913" indent="-282575" eaLnBrk="0" hangingPunct="0">
              <a:defRPr/>
            </a:pPr>
            <a:r>
              <a:rPr lang="en-US" sz="1400" b="1" dirty="0"/>
              <a:t>(d)</a:t>
            </a:r>
            <a:r>
              <a:rPr lang="en-US" sz="1400" dirty="0"/>
              <a:t>	Statements (ii) and (iii) are true.</a:t>
            </a:r>
          </a:p>
          <a:p>
            <a:pPr marL="569913" indent="-282575" eaLnBrk="0" hangingPunct="0">
              <a:defRPr/>
            </a:pPr>
            <a:r>
              <a:rPr lang="en-US" sz="1400" b="1" dirty="0"/>
              <a:t>(e)</a:t>
            </a:r>
            <a:r>
              <a:rPr lang="en-US" sz="1400" dirty="0"/>
              <a:t>	All three statements are true.</a:t>
            </a:r>
          </a:p>
          <a:p>
            <a:pPr marL="283464" indent="-283464" eaLnBrk="0" hangingPunct="0">
              <a:defRPr/>
            </a:pPr>
            <a:endParaRPr lang="en-US" sz="1400" dirty="0"/>
          </a:p>
          <a:p>
            <a:pPr eaLnBrk="0" hangingPunct="0">
              <a:defRPr/>
            </a:pPr>
            <a:r>
              <a:rPr lang="en-US" sz="1600" b="1" dirty="0">
                <a:solidFill>
                  <a:srgbClr val="3366FF"/>
                </a:solidFill>
                <a:latin typeface="Arial" charset="0"/>
              </a:rPr>
              <a:t>Practice Exercise 2</a:t>
            </a:r>
          </a:p>
          <a:p>
            <a:pPr marL="283464" indent="-283464" eaLnBrk="0" hangingPunct="0">
              <a:defRPr/>
            </a:pPr>
            <a:endParaRPr lang="en-US" sz="1000" dirty="0"/>
          </a:p>
          <a:p>
            <a:pPr marL="283464" indent="-283464" eaLnBrk="0" hangingPunct="0">
              <a:defRPr/>
            </a:pPr>
            <a:r>
              <a:rPr lang="en-US" sz="1400" dirty="0"/>
              <a:t>Use the data in Figure 14.2 to calculate the average rate of appearance of B over the time interval from 0 s to 40 s.</a:t>
            </a:r>
          </a:p>
        </p:txBody>
      </p:sp>
      <p:sp>
        <p:nvSpPr>
          <p:cNvPr id="3076" name="Line 19"/>
          <p:cNvSpPr>
            <a:spLocks noChangeShapeType="1"/>
          </p:cNvSpPr>
          <p:nvPr/>
        </p:nvSpPr>
        <p:spPr bwMode="auto">
          <a:xfrm>
            <a:off x="396875" y="1124523"/>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 name="Rectangle 20"/>
          <p:cNvSpPr>
            <a:spLocks noChangeArrowheads="1"/>
          </p:cNvSpPr>
          <p:nvPr/>
        </p:nvSpPr>
        <p:spPr bwMode="auto">
          <a:xfrm>
            <a:off x="320674" y="760286"/>
            <a:ext cx="2014901" cy="30797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8099" dir="2700000" algn="ctr" rotWithShape="0">
                    <a:schemeClr val="bg2">
                      <a:alpha val="74997"/>
                    </a:schemeClr>
                  </a:outerShdw>
                </a:effectLst>
              </a14:hiddenEffects>
            </a:ext>
          </a:extLst>
        </p:spPr>
        <p:txBody>
          <a:bodyPr wrap="square">
            <a:spAutoFit/>
          </a:bodyPr>
          <a:lstStyle/>
          <a:p>
            <a:pPr marL="2282825" indent="-2282825" eaLnBrk="0" hangingPunct="0">
              <a:spcBef>
                <a:spcPct val="50000"/>
              </a:spcBef>
            </a:pPr>
            <a:r>
              <a:rPr lang="en-US" altLang="en-US" sz="1400" dirty="0"/>
              <a:t>Continued</a:t>
            </a:r>
          </a:p>
        </p:txBody>
      </p:sp>
      <p:sp>
        <p:nvSpPr>
          <p:cNvPr id="3078"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Exercise 14.1</a:t>
            </a:r>
            <a:r>
              <a:rPr lang="en-US" altLang="en-US" b="1" dirty="0">
                <a:solidFill>
                  <a:srgbClr val="4C4BE5"/>
                </a:solidFill>
                <a:latin typeface="Arial" charset="0"/>
              </a:rPr>
              <a:t> </a:t>
            </a:r>
            <a:r>
              <a:rPr lang="en-US" altLang="en-US" b="1" dirty="0">
                <a:latin typeface="Arial" charset="0"/>
              </a:rPr>
              <a:t>Calculating an Average Rate of Reaction</a:t>
            </a:r>
          </a:p>
        </p:txBody>
      </p:sp>
      <p:sp>
        <p:nvSpPr>
          <p:cNvPr id="3079" name="Line 81"/>
          <p:cNvSpPr>
            <a:spLocks noChangeShapeType="1"/>
          </p:cNvSpPr>
          <p:nvPr/>
        </p:nvSpPr>
        <p:spPr bwMode="auto">
          <a:xfrm>
            <a:off x="304800" y="304800"/>
            <a:ext cx="13431" cy="5473682"/>
          </a:xfrm>
          <a:prstGeom prst="line">
            <a:avLst/>
          </a:prstGeom>
          <a:noFill/>
          <a:ln w="1905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080" name="Line 89"/>
          <p:cNvSpPr>
            <a:spLocks noChangeShapeType="1"/>
          </p:cNvSpPr>
          <p:nvPr/>
        </p:nvSpPr>
        <p:spPr bwMode="auto">
          <a:xfrm>
            <a:off x="309563" y="5778482"/>
            <a:ext cx="442912"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081"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3170" y="1475113"/>
            <a:ext cx="3452572" cy="6511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7">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7">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7">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7">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7">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77">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77">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77">
                                            <p:txEl>
                                              <p:pRg st="16" end="1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7">
                                            <p:txEl>
                                              <p:pRg st="18" end="1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77">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8"/>
          <p:cNvSpPr>
            <a:spLocks noChangeArrowheads="1"/>
          </p:cNvSpPr>
          <p:nvPr/>
        </p:nvSpPr>
        <p:spPr bwMode="auto">
          <a:xfrm>
            <a:off x="317500" y="547688"/>
            <a:ext cx="8705314"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514600" indent="-2514600" eaLnBrk="0" hangingPunct="0">
              <a:spcBef>
                <a:spcPct val="50000"/>
              </a:spcBef>
              <a:tabLst>
                <a:tab pos="2651760" algn="l"/>
              </a:tabLst>
            </a:pPr>
            <a:r>
              <a:rPr lang="en-US" altLang="en-US" b="1" dirty="0">
                <a:solidFill>
                  <a:srgbClr val="3366FF"/>
                </a:solidFill>
                <a:latin typeface="Arial" charset="0"/>
              </a:rPr>
              <a:t>Sample Exercise 14.8</a:t>
            </a:r>
            <a:r>
              <a:rPr lang="en-US" altLang="en-US" b="1" dirty="0">
                <a:solidFill>
                  <a:srgbClr val="4C4BE5"/>
                </a:solidFill>
                <a:latin typeface="Arial" charset="0"/>
              </a:rPr>
              <a:t> </a:t>
            </a:r>
            <a:r>
              <a:rPr lang="en-US" altLang="en-US" b="1" dirty="0">
                <a:latin typeface="Arial" charset="0"/>
              </a:rPr>
              <a:t>Determining Reaction Order from the Integrated 	Rate Law</a:t>
            </a:r>
          </a:p>
        </p:txBody>
      </p:sp>
      <p:sp>
        <p:nvSpPr>
          <p:cNvPr id="7171" name="Line 19"/>
          <p:cNvSpPr>
            <a:spLocks noChangeShapeType="1"/>
          </p:cNvSpPr>
          <p:nvPr/>
        </p:nvSpPr>
        <p:spPr bwMode="auto">
          <a:xfrm>
            <a:off x="396875" y="1429230"/>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2" name="Line 7"/>
          <p:cNvSpPr>
            <a:spLocks noChangeShapeType="1"/>
          </p:cNvSpPr>
          <p:nvPr/>
        </p:nvSpPr>
        <p:spPr bwMode="auto">
          <a:xfrm flipH="1">
            <a:off x="304800" y="304800"/>
            <a:ext cx="0" cy="4464814"/>
          </a:xfrm>
          <a:prstGeom prst="line">
            <a:avLst/>
          </a:prstGeom>
          <a:noFill/>
          <a:ln w="1905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3" name="Line 10"/>
          <p:cNvSpPr>
            <a:spLocks noChangeShapeType="1"/>
          </p:cNvSpPr>
          <p:nvPr/>
        </p:nvSpPr>
        <p:spPr bwMode="auto">
          <a:xfrm>
            <a:off x="295275" y="4769614"/>
            <a:ext cx="457200" cy="0"/>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 name="Text Box 11"/>
          <p:cNvSpPr txBox="1">
            <a:spLocks noChangeArrowheads="1"/>
          </p:cNvSpPr>
          <p:nvPr/>
        </p:nvSpPr>
        <p:spPr bwMode="auto">
          <a:xfrm>
            <a:off x="319088" y="1448638"/>
            <a:ext cx="8459787" cy="1041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0" indent="0" eaLnBrk="0" hangingPunct="0">
              <a:defRPr/>
            </a:pPr>
            <a:r>
              <a:rPr lang="en-US" altLang="en-US" sz="1400" dirty="0">
                <a:latin typeface="+mn-lt"/>
              </a:rPr>
              <a:t>As Figure 14.8 shows, only the plot of 1/[NO</a:t>
            </a:r>
            <a:r>
              <a:rPr lang="en-US" altLang="en-US" sz="1400" baseline="-25000" dirty="0">
                <a:latin typeface="+mn-lt"/>
              </a:rPr>
              <a:t>2</a:t>
            </a:r>
            <a:r>
              <a:rPr lang="en-US" altLang="en-US" sz="1400" dirty="0">
                <a:latin typeface="+mn-lt"/>
              </a:rPr>
              <a:t>] versus time is linear. Thus, the reaction obeys a second-order rate law: Rate = </a:t>
            </a:r>
            <a:r>
              <a:rPr lang="en-US" altLang="en-US" sz="1400" i="1" dirty="0">
                <a:latin typeface="+mn-lt"/>
              </a:rPr>
              <a:t>k</a:t>
            </a:r>
            <a:r>
              <a:rPr lang="en-US" altLang="en-US" sz="1400" dirty="0">
                <a:latin typeface="+mn-lt"/>
              </a:rPr>
              <a:t>[NO</a:t>
            </a:r>
            <a:r>
              <a:rPr lang="en-US" altLang="en-US" sz="1400" baseline="-25000" dirty="0">
                <a:latin typeface="+mn-lt"/>
              </a:rPr>
              <a:t>2</a:t>
            </a:r>
            <a:r>
              <a:rPr lang="en-US" altLang="en-US" sz="1400" dirty="0">
                <a:latin typeface="+mn-lt"/>
              </a:rPr>
              <a:t>]</a:t>
            </a:r>
            <a:r>
              <a:rPr lang="en-US" altLang="en-US" sz="1400" baseline="30000" dirty="0">
                <a:latin typeface="+mn-lt"/>
              </a:rPr>
              <a:t>2</a:t>
            </a:r>
            <a:r>
              <a:rPr lang="en-US" altLang="en-US" sz="1400" dirty="0">
                <a:latin typeface="+mn-lt"/>
              </a:rPr>
              <a:t>. From the slope of this straight-line graph, we determine that </a:t>
            </a:r>
            <a:r>
              <a:rPr lang="en-US" altLang="en-US" sz="1400" i="1" dirty="0">
                <a:latin typeface="+mn-lt"/>
              </a:rPr>
              <a:t>k</a:t>
            </a:r>
            <a:r>
              <a:rPr lang="en-US" altLang="en-US" sz="1400" dirty="0">
                <a:latin typeface="+mn-lt"/>
              </a:rPr>
              <a:t> = 0.543 </a:t>
            </a:r>
            <a:r>
              <a:rPr lang="en-US" altLang="en-US" sz="1400" i="1" dirty="0">
                <a:latin typeface="+mn-lt"/>
              </a:rPr>
              <a:t>M</a:t>
            </a:r>
            <a:r>
              <a:rPr lang="en-US" altLang="en-US" sz="1400" baseline="30000" dirty="0">
                <a:latin typeface="+mn-lt"/>
              </a:rPr>
              <a:t>–1</a:t>
            </a:r>
            <a:r>
              <a:rPr lang="en-US" altLang="en-US" sz="1400" dirty="0">
                <a:latin typeface="+mn-lt"/>
              </a:rPr>
              <a:t> s</a:t>
            </a:r>
            <a:r>
              <a:rPr lang="en-US" altLang="en-US" sz="1400" baseline="30000" dirty="0">
                <a:latin typeface="+mn-lt"/>
              </a:rPr>
              <a:t>–1</a:t>
            </a:r>
            <a:r>
              <a:rPr lang="en-US" altLang="en-US" sz="1400" dirty="0">
                <a:latin typeface="+mn-lt"/>
              </a:rPr>
              <a:t> for the disappearance of NO</a:t>
            </a:r>
            <a:r>
              <a:rPr lang="en-US" altLang="en-US" sz="1400" baseline="-25000" dirty="0">
                <a:latin typeface="+mn-lt"/>
              </a:rPr>
              <a:t>2</a:t>
            </a:r>
            <a:r>
              <a:rPr lang="en-US" altLang="en-US" sz="1400" dirty="0">
                <a:latin typeface="+mn-lt"/>
              </a:rPr>
              <a:t>.</a:t>
            </a:r>
            <a:endParaRPr lang="en-US" sz="1400" dirty="0">
              <a:latin typeface="+mn-lt"/>
            </a:endParaRPr>
          </a:p>
        </p:txBody>
      </p:sp>
      <p:sp>
        <p:nvSpPr>
          <p:cNvPr id="13" name="Text Box 84"/>
          <p:cNvSpPr txBox="1">
            <a:spLocks noChangeArrowheads="1"/>
          </p:cNvSpPr>
          <p:nvPr/>
        </p:nvSpPr>
        <p:spPr bwMode="auto">
          <a:xfrm>
            <a:off x="320675" y="1030000"/>
            <a:ext cx="5088607" cy="325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Continued</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4363"/>
          <a:stretch/>
        </p:blipFill>
        <p:spPr>
          <a:xfrm>
            <a:off x="1853239" y="2366881"/>
            <a:ext cx="5633835" cy="2282237"/>
          </a:xfrm>
          <a:prstGeom prst="rect">
            <a:avLst/>
          </a:prstGeom>
        </p:spPr>
      </p:pic>
    </p:spTree>
    <p:extLst>
      <p:ext uri="{BB962C8B-B14F-4D97-AF65-F5344CB8AC3E}">
        <p14:creationId xmlns:p14="http://schemas.microsoft.com/office/powerpoint/2010/main" val="220865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8"/>
          <p:cNvSpPr>
            <a:spLocks noChangeArrowheads="1"/>
          </p:cNvSpPr>
          <p:nvPr/>
        </p:nvSpPr>
        <p:spPr bwMode="auto">
          <a:xfrm>
            <a:off x="317500" y="547688"/>
            <a:ext cx="8705314"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514600" indent="-2514600" eaLnBrk="0" hangingPunct="0">
              <a:spcBef>
                <a:spcPct val="50000"/>
              </a:spcBef>
              <a:tabLst>
                <a:tab pos="2651760" algn="l"/>
              </a:tabLst>
            </a:pPr>
            <a:r>
              <a:rPr lang="en-US" altLang="en-US" b="1" dirty="0">
                <a:solidFill>
                  <a:srgbClr val="3366FF"/>
                </a:solidFill>
                <a:latin typeface="Arial" charset="0"/>
              </a:rPr>
              <a:t>Sample Exercise 14.8</a:t>
            </a:r>
            <a:r>
              <a:rPr lang="en-US" altLang="en-US" b="1" dirty="0">
                <a:solidFill>
                  <a:srgbClr val="4C4BE5"/>
                </a:solidFill>
                <a:latin typeface="Arial" charset="0"/>
              </a:rPr>
              <a:t> </a:t>
            </a:r>
            <a:r>
              <a:rPr lang="en-US" altLang="en-US" b="1" dirty="0">
                <a:latin typeface="Arial" charset="0"/>
              </a:rPr>
              <a:t>Determining Reaction Order from the Integrated 	Rate Law</a:t>
            </a:r>
          </a:p>
        </p:txBody>
      </p:sp>
      <p:sp>
        <p:nvSpPr>
          <p:cNvPr id="7171" name="Line 19"/>
          <p:cNvSpPr>
            <a:spLocks noChangeShapeType="1"/>
          </p:cNvSpPr>
          <p:nvPr/>
        </p:nvSpPr>
        <p:spPr bwMode="auto">
          <a:xfrm>
            <a:off x="396875" y="1429230"/>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2" name="Line 7"/>
          <p:cNvSpPr>
            <a:spLocks noChangeShapeType="1"/>
          </p:cNvSpPr>
          <p:nvPr/>
        </p:nvSpPr>
        <p:spPr bwMode="auto">
          <a:xfrm flipH="1">
            <a:off x="304800" y="304799"/>
            <a:ext cx="0" cy="4993611"/>
          </a:xfrm>
          <a:prstGeom prst="line">
            <a:avLst/>
          </a:prstGeom>
          <a:noFill/>
          <a:ln w="1905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3" name="Line 10"/>
          <p:cNvSpPr>
            <a:spLocks noChangeShapeType="1"/>
          </p:cNvSpPr>
          <p:nvPr/>
        </p:nvSpPr>
        <p:spPr bwMode="auto">
          <a:xfrm>
            <a:off x="295275" y="5298411"/>
            <a:ext cx="457200" cy="0"/>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 name="Text Box 11"/>
          <p:cNvSpPr txBox="1">
            <a:spLocks noChangeArrowheads="1"/>
          </p:cNvSpPr>
          <p:nvPr/>
        </p:nvSpPr>
        <p:spPr bwMode="auto">
          <a:xfrm>
            <a:off x="319088" y="1448637"/>
            <a:ext cx="8459787" cy="272675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eaLnBrk="0" hangingPunct="0">
              <a:defRPr/>
            </a:pPr>
            <a:r>
              <a:rPr lang="en-US" sz="1600" b="1" dirty="0">
                <a:solidFill>
                  <a:srgbClr val="3366FF"/>
                </a:solidFill>
              </a:rPr>
              <a:t>Practice Exercise 1</a:t>
            </a:r>
          </a:p>
          <a:p>
            <a:pPr marL="0" indent="0" eaLnBrk="0" hangingPunct="0">
              <a:defRPr/>
            </a:pPr>
            <a:endParaRPr lang="en-US" altLang="en-US" sz="1000" dirty="0">
              <a:latin typeface="+mn-lt"/>
            </a:endParaRPr>
          </a:p>
          <a:p>
            <a:pPr marL="0" indent="0" eaLnBrk="0" hangingPunct="0">
              <a:defRPr/>
            </a:pPr>
            <a:r>
              <a:rPr lang="en-US" altLang="en-US" sz="1400" dirty="0">
                <a:latin typeface="+mn-lt"/>
              </a:rPr>
              <a:t>For a certain reaction A           products, a plot of </a:t>
            </a:r>
            <a:r>
              <a:rPr lang="en-US" altLang="en-US" sz="1400" dirty="0" err="1">
                <a:latin typeface="+mn-lt"/>
              </a:rPr>
              <a:t>ln</a:t>
            </a:r>
            <a:r>
              <a:rPr lang="en-US" altLang="en-US" sz="1400" dirty="0">
                <a:latin typeface="+mn-lt"/>
              </a:rPr>
              <a:t>[A] versus time produces a straight line with a slope of </a:t>
            </a:r>
            <a:br>
              <a:rPr lang="en-US" altLang="en-US" sz="1400" dirty="0">
                <a:latin typeface="+mn-lt"/>
              </a:rPr>
            </a:br>
            <a:r>
              <a:rPr lang="en-US" altLang="en-US" sz="1400" dirty="0">
                <a:latin typeface="+mn-lt"/>
              </a:rPr>
              <a:t>–3.0 × 10</a:t>
            </a:r>
            <a:r>
              <a:rPr lang="en-US" altLang="en-US" sz="1400" baseline="30000" dirty="0">
                <a:latin typeface="+mn-lt"/>
              </a:rPr>
              <a:t>–2</a:t>
            </a:r>
            <a:r>
              <a:rPr lang="en-US" altLang="en-US" sz="1400" dirty="0">
                <a:latin typeface="+mn-lt"/>
              </a:rPr>
              <a:t> s</a:t>
            </a:r>
            <a:r>
              <a:rPr lang="en-US" altLang="en-US" sz="1400" baseline="30000" dirty="0">
                <a:latin typeface="+mn-lt"/>
              </a:rPr>
              <a:t>–1</a:t>
            </a:r>
            <a:r>
              <a:rPr lang="en-US" altLang="en-US" sz="1400" dirty="0">
                <a:latin typeface="+mn-lt"/>
              </a:rPr>
              <a:t>. Which of the following statements is or are true?</a:t>
            </a:r>
          </a:p>
          <a:p>
            <a:pPr marL="283464" indent="-283464" eaLnBrk="0" hangingPunct="0">
              <a:defRPr/>
            </a:pPr>
            <a:r>
              <a:rPr lang="en-US" altLang="en-US" sz="1400" b="1" dirty="0">
                <a:latin typeface="+mn-lt"/>
              </a:rPr>
              <a:t>(i)</a:t>
            </a:r>
            <a:r>
              <a:rPr lang="en-US" altLang="en-US" sz="1400" dirty="0">
                <a:latin typeface="+mn-lt"/>
              </a:rPr>
              <a:t>	The reaction follows first-order kinetics.</a:t>
            </a:r>
          </a:p>
          <a:p>
            <a:pPr marL="283464" indent="-283464" eaLnBrk="0" hangingPunct="0">
              <a:defRPr/>
            </a:pPr>
            <a:r>
              <a:rPr lang="en-US" altLang="en-US" sz="1400" b="1" dirty="0">
                <a:latin typeface="+mn-lt"/>
              </a:rPr>
              <a:t>(ii)	</a:t>
            </a:r>
            <a:r>
              <a:rPr lang="en-US" altLang="en-US" sz="1400" dirty="0">
                <a:latin typeface="+mn-lt"/>
              </a:rPr>
              <a:t>The rate constant for the reaction is 3.0 × 10</a:t>
            </a:r>
            <a:r>
              <a:rPr lang="en-US" altLang="en-US" sz="1400" baseline="30000" dirty="0">
                <a:latin typeface="+mn-lt"/>
              </a:rPr>
              <a:t>–2</a:t>
            </a:r>
            <a:r>
              <a:rPr lang="en-US" altLang="en-US" sz="1400" dirty="0">
                <a:latin typeface="+mn-lt"/>
              </a:rPr>
              <a:t> s</a:t>
            </a:r>
            <a:r>
              <a:rPr lang="en-US" altLang="en-US" sz="1400" baseline="30000" dirty="0">
                <a:latin typeface="+mn-lt"/>
              </a:rPr>
              <a:t>–1</a:t>
            </a:r>
            <a:r>
              <a:rPr lang="en-US" altLang="en-US" sz="1400" dirty="0">
                <a:latin typeface="+mn-lt"/>
              </a:rPr>
              <a:t>.</a:t>
            </a:r>
          </a:p>
          <a:p>
            <a:pPr marL="283464" indent="-283464" eaLnBrk="0" hangingPunct="0">
              <a:defRPr/>
            </a:pPr>
            <a:r>
              <a:rPr lang="en-US" altLang="en-US" sz="1400" b="1" dirty="0">
                <a:latin typeface="+mn-lt"/>
              </a:rPr>
              <a:t>(iii) </a:t>
            </a:r>
            <a:r>
              <a:rPr lang="en-US" altLang="en-US" sz="1400" dirty="0">
                <a:latin typeface="+mn-lt"/>
              </a:rPr>
              <a:t>The initial concentration of [A] was 1.0 </a:t>
            </a:r>
            <a:r>
              <a:rPr lang="en-US" altLang="en-US" sz="1400" i="1" dirty="0">
                <a:latin typeface="+mn-lt"/>
              </a:rPr>
              <a:t>M</a:t>
            </a:r>
            <a:r>
              <a:rPr lang="en-US" altLang="en-US" sz="1400" dirty="0">
                <a:latin typeface="+mn-lt"/>
              </a:rPr>
              <a:t>.</a:t>
            </a:r>
          </a:p>
          <a:p>
            <a:pPr marL="569913" indent="-282575" eaLnBrk="0" hangingPunct="0">
              <a:defRPr/>
            </a:pPr>
            <a:r>
              <a:rPr lang="en-US" altLang="en-US" sz="1400" b="1" dirty="0">
                <a:latin typeface="+mn-lt"/>
              </a:rPr>
              <a:t>(a)	</a:t>
            </a:r>
            <a:r>
              <a:rPr lang="en-US" altLang="en-US" sz="1400" dirty="0">
                <a:latin typeface="+mn-lt"/>
              </a:rPr>
              <a:t>Only one of the statements is true.</a:t>
            </a:r>
          </a:p>
          <a:p>
            <a:pPr marL="569913" indent="-282575" eaLnBrk="0" hangingPunct="0">
              <a:defRPr/>
            </a:pPr>
            <a:r>
              <a:rPr lang="en-US" altLang="en-US" sz="1400" b="1" dirty="0">
                <a:latin typeface="+mn-lt"/>
              </a:rPr>
              <a:t>(b)</a:t>
            </a:r>
            <a:r>
              <a:rPr lang="en-US" altLang="en-US" sz="1400" dirty="0">
                <a:latin typeface="+mn-lt"/>
              </a:rPr>
              <a:t>	Statements (i) and (ii) are true.</a:t>
            </a:r>
          </a:p>
          <a:p>
            <a:pPr marL="569913" indent="-282575" eaLnBrk="0" hangingPunct="0">
              <a:defRPr/>
            </a:pPr>
            <a:r>
              <a:rPr lang="en-US" altLang="en-US" sz="1400" b="1" dirty="0">
                <a:latin typeface="+mn-lt"/>
              </a:rPr>
              <a:t>(c)	</a:t>
            </a:r>
            <a:r>
              <a:rPr lang="en-US" altLang="en-US" sz="1400" dirty="0">
                <a:latin typeface="+mn-lt"/>
              </a:rPr>
              <a:t>Statements (i) and (iii) are true.</a:t>
            </a:r>
          </a:p>
          <a:p>
            <a:pPr marL="569913" indent="-282575" eaLnBrk="0" hangingPunct="0">
              <a:defRPr/>
            </a:pPr>
            <a:r>
              <a:rPr lang="en-US" altLang="en-US" sz="1400" b="1" dirty="0">
                <a:latin typeface="+mn-lt"/>
              </a:rPr>
              <a:t>(d)	</a:t>
            </a:r>
            <a:r>
              <a:rPr lang="en-US" altLang="en-US" sz="1400" dirty="0">
                <a:latin typeface="+mn-lt"/>
              </a:rPr>
              <a:t>Statements (ii) and (iii) are true.</a:t>
            </a:r>
          </a:p>
          <a:p>
            <a:pPr marL="569913" indent="-282575" eaLnBrk="0" hangingPunct="0">
              <a:defRPr/>
            </a:pPr>
            <a:r>
              <a:rPr lang="en-US" altLang="en-US" sz="1400" b="1" dirty="0">
                <a:latin typeface="+mn-lt"/>
              </a:rPr>
              <a:t>(e)</a:t>
            </a:r>
            <a:r>
              <a:rPr lang="en-US" altLang="en-US" sz="1400" dirty="0">
                <a:latin typeface="+mn-lt"/>
              </a:rPr>
              <a:t>	All three statements are true.</a:t>
            </a:r>
          </a:p>
          <a:p>
            <a:pPr marL="0" indent="0" eaLnBrk="0" hangingPunct="0">
              <a:defRPr/>
            </a:pPr>
            <a:endParaRPr lang="en-US" altLang="en-US" sz="1400" dirty="0">
              <a:latin typeface="+mn-lt"/>
            </a:endParaRPr>
          </a:p>
          <a:p>
            <a:pPr eaLnBrk="0" hangingPunct="0">
              <a:defRPr/>
            </a:pPr>
            <a:r>
              <a:rPr lang="en-US" sz="1600" b="1" dirty="0">
                <a:solidFill>
                  <a:srgbClr val="3366FF"/>
                </a:solidFill>
              </a:rPr>
              <a:t>Practice Exercise 2</a:t>
            </a:r>
          </a:p>
          <a:p>
            <a:pPr marL="0" indent="0" eaLnBrk="0" hangingPunct="0">
              <a:defRPr/>
            </a:pPr>
            <a:endParaRPr lang="en-US" altLang="en-US" sz="1000" dirty="0">
              <a:latin typeface="+mn-lt"/>
            </a:endParaRPr>
          </a:p>
          <a:p>
            <a:pPr marL="0" indent="0" eaLnBrk="0" hangingPunct="0">
              <a:defRPr/>
            </a:pPr>
            <a:r>
              <a:rPr lang="en-US" altLang="en-US" sz="1400" dirty="0">
                <a:latin typeface="+mn-lt"/>
              </a:rPr>
              <a:t>The decomposition of NO</a:t>
            </a:r>
            <a:r>
              <a:rPr lang="en-US" altLang="en-US" sz="1400" baseline="-25000" dirty="0">
                <a:latin typeface="+mn-lt"/>
              </a:rPr>
              <a:t>2</a:t>
            </a:r>
            <a:r>
              <a:rPr lang="en-US" altLang="en-US" sz="1400" dirty="0">
                <a:latin typeface="+mn-lt"/>
              </a:rPr>
              <a:t> discussed in the Sample Exercise is second order in NO</a:t>
            </a:r>
            <a:r>
              <a:rPr lang="en-US" altLang="en-US" sz="1400" baseline="-25000" dirty="0">
                <a:latin typeface="+mn-lt"/>
              </a:rPr>
              <a:t>2</a:t>
            </a:r>
            <a:r>
              <a:rPr lang="en-US" altLang="en-US" sz="1400" dirty="0">
                <a:latin typeface="+mn-lt"/>
              </a:rPr>
              <a:t> with </a:t>
            </a:r>
            <a:r>
              <a:rPr lang="en-US" altLang="en-US" sz="1400" i="1" dirty="0">
                <a:latin typeface="+mn-lt"/>
              </a:rPr>
              <a:t>k</a:t>
            </a:r>
            <a:r>
              <a:rPr lang="en-US" altLang="en-US" sz="1400" dirty="0">
                <a:latin typeface="+mn-lt"/>
              </a:rPr>
              <a:t> = 0.543 </a:t>
            </a:r>
            <a:r>
              <a:rPr lang="en-US" altLang="en-US" sz="1400" i="1" dirty="0">
                <a:latin typeface="+mn-lt"/>
              </a:rPr>
              <a:t>M</a:t>
            </a:r>
            <a:r>
              <a:rPr lang="en-US" altLang="en-US" sz="1400" baseline="30000" dirty="0">
                <a:latin typeface="+mn-lt"/>
              </a:rPr>
              <a:t>–1</a:t>
            </a:r>
            <a:r>
              <a:rPr lang="en-US" altLang="en-US" sz="1400" dirty="0">
                <a:latin typeface="+mn-lt"/>
              </a:rPr>
              <a:t> s</a:t>
            </a:r>
            <a:r>
              <a:rPr lang="en-US" altLang="en-US" sz="1400" baseline="30000" dirty="0">
                <a:latin typeface="+mn-lt"/>
              </a:rPr>
              <a:t>–1</a:t>
            </a:r>
            <a:r>
              <a:rPr lang="en-US" altLang="en-US" sz="1400" dirty="0">
                <a:latin typeface="+mn-lt"/>
              </a:rPr>
              <a:t>. If the initial concentration of NO</a:t>
            </a:r>
            <a:r>
              <a:rPr lang="en-US" altLang="en-US" sz="1400" baseline="-25000" dirty="0">
                <a:latin typeface="+mn-lt"/>
              </a:rPr>
              <a:t>2</a:t>
            </a:r>
            <a:r>
              <a:rPr lang="en-US" altLang="en-US" sz="1400" dirty="0">
                <a:latin typeface="+mn-lt"/>
              </a:rPr>
              <a:t> in a closed vessel is 0.0500 </a:t>
            </a:r>
            <a:r>
              <a:rPr lang="en-US" altLang="en-US" sz="1400" i="1" dirty="0">
                <a:latin typeface="+mn-lt"/>
              </a:rPr>
              <a:t>M</a:t>
            </a:r>
            <a:r>
              <a:rPr lang="en-US" altLang="en-US" sz="1400" dirty="0">
                <a:latin typeface="+mn-lt"/>
              </a:rPr>
              <a:t>, what is the concentration of this reactant after 0.500 h?</a:t>
            </a:r>
            <a:endParaRPr lang="en-US" sz="1400" dirty="0">
              <a:latin typeface="+mn-lt"/>
            </a:endParaRPr>
          </a:p>
        </p:txBody>
      </p:sp>
      <p:sp>
        <p:nvSpPr>
          <p:cNvPr id="13" name="Text Box 84"/>
          <p:cNvSpPr txBox="1">
            <a:spLocks noChangeArrowheads="1"/>
          </p:cNvSpPr>
          <p:nvPr/>
        </p:nvSpPr>
        <p:spPr bwMode="auto">
          <a:xfrm>
            <a:off x="320675" y="1030000"/>
            <a:ext cx="5088607" cy="325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Continued</a:t>
            </a: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42527" t="9157" r="47802" b="80332"/>
          <a:stretch/>
        </p:blipFill>
        <p:spPr>
          <a:xfrm>
            <a:off x="2118531" y="1951410"/>
            <a:ext cx="419100" cy="104775"/>
          </a:xfrm>
          <a:prstGeom prst="rect">
            <a:avLst/>
          </a:prstGeom>
        </p:spPr>
      </p:pic>
    </p:spTree>
    <p:extLst>
      <p:ext uri="{BB962C8B-B14F-4D97-AF65-F5344CB8AC3E}">
        <p14:creationId xmlns:p14="http://schemas.microsoft.com/office/powerpoint/2010/main" val="142732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8"/>
          <p:cNvSpPr>
            <a:spLocks noChangeArrowheads="1"/>
          </p:cNvSpPr>
          <p:nvPr/>
        </p:nvSpPr>
        <p:spPr bwMode="auto">
          <a:xfrm>
            <a:off x="317500" y="547688"/>
            <a:ext cx="8705314"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514600" indent="-2514600" eaLnBrk="0" hangingPunct="0">
              <a:spcBef>
                <a:spcPct val="50000"/>
              </a:spcBef>
              <a:tabLst>
                <a:tab pos="2651760" algn="l"/>
              </a:tabLst>
            </a:pPr>
            <a:r>
              <a:rPr lang="en-US" altLang="en-US" b="1" dirty="0">
                <a:solidFill>
                  <a:srgbClr val="3366FF"/>
                </a:solidFill>
                <a:latin typeface="Arial" charset="0"/>
              </a:rPr>
              <a:t>Sample Exercise 14.9</a:t>
            </a:r>
            <a:r>
              <a:rPr lang="en-US" altLang="en-US" b="1" dirty="0">
                <a:solidFill>
                  <a:srgbClr val="4C4BE5"/>
                </a:solidFill>
                <a:latin typeface="Arial" charset="0"/>
              </a:rPr>
              <a:t> </a:t>
            </a:r>
            <a:r>
              <a:rPr lang="en-US" altLang="en-US" b="1" dirty="0">
                <a:latin typeface="Arial" charset="0"/>
              </a:rPr>
              <a:t>Determining the Half-Life of a First-Order 	Reaction</a:t>
            </a:r>
          </a:p>
        </p:txBody>
      </p:sp>
      <p:sp>
        <p:nvSpPr>
          <p:cNvPr id="7171" name="Line 19"/>
          <p:cNvSpPr>
            <a:spLocks noChangeShapeType="1"/>
          </p:cNvSpPr>
          <p:nvPr/>
        </p:nvSpPr>
        <p:spPr bwMode="auto">
          <a:xfrm>
            <a:off x="396875" y="3935649"/>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2" name="Line 7"/>
          <p:cNvSpPr>
            <a:spLocks noChangeShapeType="1"/>
          </p:cNvSpPr>
          <p:nvPr/>
        </p:nvSpPr>
        <p:spPr bwMode="auto">
          <a:xfrm flipH="1">
            <a:off x="304800" y="304800"/>
            <a:ext cx="0" cy="5775820"/>
          </a:xfrm>
          <a:prstGeom prst="line">
            <a:avLst/>
          </a:prstGeom>
          <a:noFill/>
          <a:ln w="1905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3" name="Line 10"/>
          <p:cNvSpPr>
            <a:spLocks noChangeShapeType="1"/>
          </p:cNvSpPr>
          <p:nvPr/>
        </p:nvSpPr>
        <p:spPr bwMode="auto">
          <a:xfrm>
            <a:off x="295275" y="6080622"/>
            <a:ext cx="457200" cy="0"/>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 name="Text Box 11"/>
          <p:cNvSpPr txBox="1">
            <a:spLocks noChangeArrowheads="1"/>
          </p:cNvSpPr>
          <p:nvPr/>
        </p:nvSpPr>
        <p:spPr bwMode="auto">
          <a:xfrm>
            <a:off x="319088" y="3955057"/>
            <a:ext cx="8459787" cy="1041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3464" indent="-283464" eaLnBrk="0" hangingPunct="0">
              <a:defRPr/>
            </a:pPr>
            <a:r>
              <a:rPr lang="en-US" altLang="en-US" sz="1600" b="1" dirty="0">
                <a:solidFill>
                  <a:srgbClr val="3366FF"/>
                </a:solidFill>
              </a:rPr>
              <a:t>Solution</a:t>
            </a:r>
            <a:endParaRPr lang="en-US" altLang="en-US" sz="1600" dirty="0">
              <a:solidFill>
                <a:schemeClr val="bg1"/>
              </a:solidFill>
            </a:endParaRPr>
          </a:p>
          <a:p>
            <a:pPr marL="283464" indent="-283464" eaLnBrk="0" hangingPunct="0">
              <a:defRPr/>
            </a:pPr>
            <a:endParaRPr lang="en-US" sz="1000" b="1" dirty="0">
              <a:latin typeface="Times New Roman" pitchFamily="18" charset="0"/>
            </a:endParaRPr>
          </a:p>
          <a:p>
            <a:pPr marL="0" indent="0" eaLnBrk="0" hangingPunct="0">
              <a:defRPr/>
            </a:pPr>
            <a:r>
              <a:rPr lang="en-US" sz="1400" b="1" dirty="0">
                <a:latin typeface="+mn-lt"/>
              </a:rPr>
              <a:t>Analyze</a:t>
            </a:r>
            <a:r>
              <a:rPr lang="en-US" sz="1400" dirty="0">
                <a:latin typeface="+mn-lt"/>
              </a:rPr>
              <a:t> We are asked to estimate the half-life of a reaction from a graph of concentration versus time and then to use the half-life to calculate the rate constant for the reaction.</a:t>
            </a:r>
          </a:p>
          <a:p>
            <a:pPr marL="0" indent="0" eaLnBrk="0" hangingPunct="0">
              <a:defRPr/>
            </a:pPr>
            <a:endParaRPr lang="en-US" sz="1400" dirty="0">
              <a:latin typeface="+mn-lt"/>
            </a:endParaRPr>
          </a:p>
          <a:p>
            <a:pPr marL="0" indent="0" eaLnBrk="0" hangingPunct="0">
              <a:defRPr/>
            </a:pPr>
            <a:r>
              <a:rPr lang="en-US" sz="1400" b="1" dirty="0">
                <a:latin typeface="+mn-lt"/>
              </a:rPr>
              <a:t>Plan</a:t>
            </a:r>
          </a:p>
          <a:p>
            <a:pPr marL="283464" indent="-283464" eaLnBrk="0" hangingPunct="0">
              <a:defRPr/>
            </a:pPr>
            <a:r>
              <a:rPr lang="en-US" sz="1400" b="1" dirty="0">
                <a:latin typeface="+mn-lt"/>
              </a:rPr>
              <a:t>(a)	</a:t>
            </a:r>
            <a:r>
              <a:rPr lang="en-US" sz="1400" dirty="0">
                <a:latin typeface="+mn-lt"/>
              </a:rPr>
              <a:t>To estimate a half-life, we can select a concentration and then determine the time required for the concentration to decrease to half of that value.</a:t>
            </a:r>
          </a:p>
          <a:p>
            <a:pPr marL="283464" indent="-283464" eaLnBrk="0" hangingPunct="0">
              <a:defRPr/>
            </a:pPr>
            <a:r>
              <a:rPr lang="en-US" sz="1400" b="1" dirty="0">
                <a:latin typeface="+mn-lt"/>
              </a:rPr>
              <a:t>(b)</a:t>
            </a:r>
            <a:r>
              <a:rPr lang="en-US" sz="1400" dirty="0">
                <a:latin typeface="+mn-lt"/>
              </a:rPr>
              <a:t>	Equation 14.17 is used to calculate the rate constant from the half-life.</a:t>
            </a:r>
          </a:p>
        </p:txBody>
      </p:sp>
      <p:sp>
        <p:nvSpPr>
          <p:cNvPr id="13" name="Text Box 84"/>
          <p:cNvSpPr txBox="1">
            <a:spLocks noChangeArrowheads="1"/>
          </p:cNvSpPr>
          <p:nvPr/>
        </p:nvSpPr>
        <p:spPr bwMode="auto">
          <a:xfrm>
            <a:off x="320676" y="1030000"/>
            <a:ext cx="4008954" cy="15589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The reaction of C</a:t>
            </a:r>
            <a:r>
              <a:rPr lang="en-US" sz="1400" baseline="-25000" dirty="0">
                <a:latin typeface="+mn-lt"/>
              </a:rPr>
              <a:t>4</a:t>
            </a:r>
            <a:r>
              <a:rPr lang="en-US" sz="1400" dirty="0">
                <a:latin typeface="+mn-lt"/>
              </a:rPr>
              <a:t>H</a:t>
            </a:r>
            <a:r>
              <a:rPr lang="en-US" sz="1400" baseline="-25000" dirty="0">
                <a:latin typeface="+mn-lt"/>
              </a:rPr>
              <a:t>9</a:t>
            </a:r>
            <a:r>
              <a:rPr lang="en-US" sz="1400" dirty="0">
                <a:latin typeface="+mn-lt"/>
              </a:rPr>
              <a:t>Cl with water is a first-order reaction.</a:t>
            </a:r>
            <a:r>
              <a:rPr lang="en-US" sz="1400" b="1" dirty="0">
                <a:latin typeface="+mn-lt"/>
              </a:rPr>
              <a:t> (a) </a:t>
            </a:r>
            <a:r>
              <a:rPr lang="en-US" sz="1400" dirty="0">
                <a:latin typeface="+mn-lt"/>
              </a:rPr>
              <a:t>Use Figure 14.3 to estimate the half-life for this reaction. </a:t>
            </a:r>
            <a:r>
              <a:rPr lang="en-US" sz="1400" b="1" dirty="0">
                <a:latin typeface="+mn-lt"/>
              </a:rPr>
              <a:t>(b) </a:t>
            </a:r>
            <a:r>
              <a:rPr lang="en-US" sz="1400" dirty="0">
                <a:latin typeface="+mn-lt"/>
              </a:rPr>
              <a:t>Use the half-life from (a) to calculate the rate constant.</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518"/>
          <a:stretch/>
        </p:blipFill>
        <p:spPr>
          <a:xfrm>
            <a:off x="5155894" y="948577"/>
            <a:ext cx="2705523" cy="2912451"/>
          </a:xfrm>
          <a:prstGeom prst="rect">
            <a:avLst/>
          </a:prstGeom>
        </p:spPr>
      </p:pic>
    </p:spTree>
    <p:extLst>
      <p:ext uri="{BB962C8B-B14F-4D97-AF65-F5344CB8AC3E}">
        <p14:creationId xmlns:p14="http://schemas.microsoft.com/office/powerpoint/2010/main" val="20155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8"/>
          <p:cNvSpPr>
            <a:spLocks noChangeArrowheads="1"/>
          </p:cNvSpPr>
          <p:nvPr/>
        </p:nvSpPr>
        <p:spPr bwMode="auto">
          <a:xfrm>
            <a:off x="317500" y="547688"/>
            <a:ext cx="8705314"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514600" indent="-2514600" eaLnBrk="0" hangingPunct="0">
              <a:spcBef>
                <a:spcPct val="50000"/>
              </a:spcBef>
              <a:tabLst>
                <a:tab pos="2651760" algn="l"/>
              </a:tabLst>
            </a:pPr>
            <a:r>
              <a:rPr lang="en-US" altLang="en-US" b="1" dirty="0">
                <a:solidFill>
                  <a:srgbClr val="3366FF"/>
                </a:solidFill>
                <a:latin typeface="Arial" charset="0"/>
              </a:rPr>
              <a:t>Sample Exercise 14.9</a:t>
            </a:r>
            <a:r>
              <a:rPr lang="en-US" altLang="en-US" b="1" dirty="0">
                <a:solidFill>
                  <a:srgbClr val="4C4BE5"/>
                </a:solidFill>
                <a:latin typeface="Arial" charset="0"/>
              </a:rPr>
              <a:t> </a:t>
            </a:r>
            <a:r>
              <a:rPr lang="en-US" altLang="en-US" b="1" dirty="0">
                <a:latin typeface="Arial" charset="0"/>
              </a:rPr>
              <a:t>Determining the Half-Life of a First-Order 	Reaction</a:t>
            </a:r>
          </a:p>
        </p:txBody>
      </p:sp>
      <p:sp>
        <p:nvSpPr>
          <p:cNvPr id="7171" name="Line 19"/>
          <p:cNvSpPr>
            <a:spLocks noChangeShapeType="1"/>
          </p:cNvSpPr>
          <p:nvPr/>
        </p:nvSpPr>
        <p:spPr bwMode="auto">
          <a:xfrm>
            <a:off x="396875" y="1412785"/>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2" name="Line 7"/>
          <p:cNvSpPr>
            <a:spLocks noChangeShapeType="1"/>
          </p:cNvSpPr>
          <p:nvPr/>
        </p:nvSpPr>
        <p:spPr bwMode="auto">
          <a:xfrm flipH="1">
            <a:off x="304800" y="304801"/>
            <a:ext cx="0" cy="3748716"/>
          </a:xfrm>
          <a:prstGeom prst="line">
            <a:avLst/>
          </a:prstGeom>
          <a:noFill/>
          <a:ln w="1905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3" name="Line 10"/>
          <p:cNvSpPr>
            <a:spLocks noChangeShapeType="1"/>
          </p:cNvSpPr>
          <p:nvPr/>
        </p:nvSpPr>
        <p:spPr bwMode="auto">
          <a:xfrm>
            <a:off x="295275" y="4053516"/>
            <a:ext cx="457200" cy="0"/>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 name="Text Box 11"/>
          <p:cNvSpPr txBox="1">
            <a:spLocks noChangeArrowheads="1"/>
          </p:cNvSpPr>
          <p:nvPr/>
        </p:nvSpPr>
        <p:spPr bwMode="auto">
          <a:xfrm>
            <a:off x="319088" y="1421176"/>
            <a:ext cx="8703726" cy="15754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3464" indent="-283464" eaLnBrk="0" hangingPunct="0">
              <a:defRPr/>
            </a:pPr>
            <a:r>
              <a:rPr lang="en-US" sz="1400" b="1" dirty="0">
                <a:latin typeface="+mn-lt"/>
              </a:rPr>
              <a:t>Solve</a:t>
            </a:r>
          </a:p>
          <a:p>
            <a:pPr marL="283464" indent="-283464" eaLnBrk="0" hangingPunct="0">
              <a:defRPr/>
            </a:pPr>
            <a:r>
              <a:rPr lang="en-US" sz="1400" b="1" dirty="0">
                <a:latin typeface="+mn-lt"/>
              </a:rPr>
              <a:t>(a)</a:t>
            </a:r>
            <a:r>
              <a:rPr lang="en-US" sz="1400" dirty="0">
                <a:latin typeface="+mn-lt"/>
              </a:rPr>
              <a:t>	From the graph, we see that the initial value of [C</a:t>
            </a:r>
            <a:r>
              <a:rPr lang="en-US" sz="1400" baseline="-25000" dirty="0">
                <a:latin typeface="+mn-lt"/>
              </a:rPr>
              <a:t>4</a:t>
            </a:r>
            <a:r>
              <a:rPr lang="en-US" sz="1400" dirty="0">
                <a:latin typeface="+mn-lt"/>
              </a:rPr>
              <a:t>H</a:t>
            </a:r>
            <a:r>
              <a:rPr lang="en-US" sz="1400" baseline="-25000" dirty="0">
                <a:latin typeface="+mn-lt"/>
              </a:rPr>
              <a:t>9</a:t>
            </a:r>
            <a:r>
              <a:rPr lang="en-US" sz="1400" dirty="0">
                <a:latin typeface="+mn-lt"/>
              </a:rPr>
              <a:t>Cl] is 0.100 </a:t>
            </a:r>
            <a:r>
              <a:rPr lang="en-US" sz="1400" i="1" dirty="0">
                <a:latin typeface="+mn-lt"/>
              </a:rPr>
              <a:t>M</a:t>
            </a:r>
            <a:r>
              <a:rPr lang="en-US" sz="1400" dirty="0">
                <a:latin typeface="+mn-lt"/>
              </a:rPr>
              <a:t>. The half-life for this first-order reaction is the time required for [C</a:t>
            </a:r>
            <a:r>
              <a:rPr lang="en-US" sz="1400" baseline="-25000" dirty="0">
                <a:latin typeface="+mn-lt"/>
              </a:rPr>
              <a:t>4</a:t>
            </a:r>
            <a:r>
              <a:rPr lang="en-US" sz="1400" dirty="0">
                <a:latin typeface="+mn-lt"/>
              </a:rPr>
              <a:t>H</a:t>
            </a:r>
            <a:r>
              <a:rPr lang="en-US" sz="1400" baseline="-25000" dirty="0">
                <a:latin typeface="+mn-lt"/>
              </a:rPr>
              <a:t>9</a:t>
            </a:r>
            <a:r>
              <a:rPr lang="en-US" sz="1400" dirty="0">
                <a:latin typeface="+mn-lt"/>
              </a:rPr>
              <a:t>Cl] to decrease to 0.050 </a:t>
            </a:r>
            <a:r>
              <a:rPr lang="en-US" sz="1400" i="1" dirty="0">
                <a:latin typeface="+mn-lt"/>
              </a:rPr>
              <a:t>M</a:t>
            </a:r>
            <a:r>
              <a:rPr lang="en-US" sz="1400" dirty="0">
                <a:latin typeface="+mn-lt"/>
              </a:rPr>
              <a:t>, which we can read off the graph. This point occurs at approximately 340 s.</a:t>
            </a:r>
          </a:p>
          <a:p>
            <a:pPr marL="283464" indent="-283464" eaLnBrk="0" hangingPunct="0">
              <a:defRPr/>
            </a:pPr>
            <a:r>
              <a:rPr lang="en-US" sz="1400" b="1" dirty="0">
                <a:latin typeface="+mn-lt"/>
              </a:rPr>
              <a:t>(b)</a:t>
            </a:r>
            <a:r>
              <a:rPr lang="en-US" sz="1400" dirty="0">
                <a:latin typeface="+mn-lt"/>
              </a:rPr>
              <a:t>	Solving Equation 14.17 for </a:t>
            </a:r>
            <a:r>
              <a:rPr lang="en-US" sz="1400" i="1" dirty="0">
                <a:latin typeface="+mn-lt"/>
              </a:rPr>
              <a:t>k</a:t>
            </a:r>
            <a:r>
              <a:rPr lang="en-US" sz="1400" dirty="0">
                <a:latin typeface="+mn-lt"/>
              </a:rPr>
              <a:t>, we have</a:t>
            </a: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r>
              <a:rPr lang="en-US" sz="1400" b="1" dirty="0">
                <a:latin typeface="+mn-lt"/>
              </a:rPr>
              <a:t>Check</a:t>
            </a:r>
            <a:r>
              <a:rPr lang="en-US" sz="1400" dirty="0">
                <a:latin typeface="+mn-lt"/>
              </a:rPr>
              <a:t> At the end of the second half-life, which should occur at 680 s, the concentration should have decreased by yet another factor of 2, to 0.025 </a:t>
            </a:r>
            <a:r>
              <a:rPr lang="en-US" sz="1400" i="1" dirty="0">
                <a:latin typeface="+mn-lt"/>
              </a:rPr>
              <a:t>M</a:t>
            </a:r>
            <a:r>
              <a:rPr lang="en-US" sz="1400" dirty="0">
                <a:latin typeface="+mn-lt"/>
              </a:rPr>
              <a:t>. Inspection of the graph shows that this is indeed the case.</a:t>
            </a:r>
          </a:p>
        </p:txBody>
      </p:sp>
      <p:sp>
        <p:nvSpPr>
          <p:cNvPr id="13" name="Text Box 84"/>
          <p:cNvSpPr txBox="1">
            <a:spLocks noChangeArrowheads="1"/>
          </p:cNvSpPr>
          <p:nvPr/>
        </p:nvSpPr>
        <p:spPr bwMode="auto">
          <a:xfrm>
            <a:off x="320676" y="1030000"/>
            <a:ext cx="4008954" cy="3801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Continued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9303" y="2688334"/>
            <a:ext cx="2923296" cy="429439"/>
          </a:xfrm>
          <a:prstGeom prst="rect">
            <a:avLst/>
          </a:prstGeom>
        </p:spPr>
      </p:pic>
    </p:spTree>
    <p:extLst>
      <p:ext uri="{BB962C8B-B14F-4D97-AF65-F5344CB8AC3E}">
        <p14:creationId xmlns:p14="http://schemas.microsoft.com/office/powerpoint/2010/main" val="59504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8"/>
          <p:cNvSpPr>
            <a:spLocks noChangeArrowheads="1"/>
          </p:cNvSpPr>
          <p:nvPr/>
        </p:nvSpPr>
        <p:spPr bwMode="auto">
          <a:xfrm>
            <a:off x="317500" y="547688"/>
            <a:ext cx="8705314"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514600" indent="-2514600" eaLnBrk="0" hangingPunct="0">
              <a:spcBef>
                <a:spcPct val="50000"/>
              </a:spcBef>
              <a:tabLst>
                <a:tab pos="2651760" algn="l"/>
              </a:tabLst>
            </a:pPr>
            <a:r>
              <a:rPr lang="en-US" altLang="en-US" b="1" dirty="0">
                <a:solidFill>
                  <a:srgbClr val="3366FF"/>
                </a:solidFill>
                <a:latin typeface="Arial" charset="0"/>
              </a:rPr>
              <a:t>Sample Exercise 14.9</a:t>
            </a:r>
            <a:r>
              <a:rPr lang="en-US" altLang="en-US" b="1" dirty="0">
                <a:solidFill>
                  <a:srgbClr val="4C4BE5"/>
                </a:solidFill>
                <a:latin typeface="Arial" charset="0"/>
              </a:rPr>
              <a:t> </a:t>
            </a:r>
            <a:r>
              <a:rPr lang="en-US" altLang="en-US" b="1" dirty="0">
                <a:latin typeface="Arial" charset="0"/>
              </a:rPr>
              <a:t>Determining the Half-Life of a First-Order 	Reaction</a:t>
            </a:r>
          </a:p>
        </p:txBody>
      </p:sp>
      <p:sp>
        <p:nvSpPr>
          <p:cNvPr id="7171" name="Line 19"/>
          <p:cNvSpPr>
            <a:spLocks noChangeShapeType="1"/>
          </p:cNvSpPr>
          <p:nvPr/>
        </p:nvSpPr>
        <p:spPr bwMode="auto">
          <a:xfrm>
            <a:off x="396875" y="1412785"/>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2" name="Line 7"/>
          <p:cNvSpPr>
            <a:spLocks noChangeShapeType="1"/>
          </p:cNvSpPr>
          <p:nvPr/>
        </p:nvSpPr>
        <p:spPr bwMode="auto">
          <a:xfrm flipH="1">
            <a:off x="304800" y="304800"/>
            <a:ext cx="0" cy="3704651"/>
          </a:xfrm>
          <a:prstGeom prst="line">
            <a:avLst/>
          </a:prstGeom>
          <a:noFill/>
          <a:ln w="1905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3" name="Line 10"/>
          <p:cNvSpPr>
            <a:spLocks noChangeShapeType="1"/>
          </p:cNvSpPr>
          <p:nvPr/>
        </p:nvSpPr>
        <p:spPr bwMode="auto">
          <a:xfrm>
            <a:off x="295275" y="4009451"/>
            <a:ext cx="457200" cy="0"/>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 name="Text Box 11"/>
          <p:cNvSpPr txBox="1">
            <a:spLocks noChangeArrowheads="1"/>
          </p:cNvSpPr>
          <p:nvPr/>
        </p:nvSpPr>
        <p:spPr bwMode="auto">
          <a:xfrm>
            <a:off x="319088" y="1421176"/>
            <a:ext cx="8703726" cy="1388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eaLnBrk="0" hangingPunct="0">
              <a:defRPr/>
            </a:pPr>
            <a:r>
              <a:rPr lang="en-US" sz="1600" b="1" dirty="0">
                <a:solidFill>
                  <a:srgbClr val="3366FF"/>
                </a:solidFill>
              </a:rPr>
              <a:t>Practice Exercise 1</a:t>
            </a:r>
          </a:p>
          <a:p>
            <a:pPr marL="0" indent="0" eaLnBrk="0" hangingPunct="0">
              <a:defRPr/>
            </a:pPr>
            <a:endParaRPr lang="en-US" sz="1000" dirty="0">
              <a:latin typeface="+mn-lt"/>
            </a:endParaRPr>
          </a:p>
          <a:p>
            <a:pPr marL="0" indent="0" eaLnBrk="0" hangingPunct="0">
              <a:defRPr/>
            </a:pPr>
            <a:r>
              <a:rPr lang="en-US" sz="1400" dirty="0">
                <a:latin typeface="+mn-lt"/>
              </a:rPr>
              <a:t>We noted in an earlier Practice Exercise that at 25 </a:t>
            </a:r>
            <a:r>
              <a:rPr lang="en-US" sz="1400" dirty="0">
                <a:latin typeface="+mn-lt"/>
                <a:ea typeface="Calibri"/>
              </a:rPr>
              <a:t>°</a:t>
            </a:r>
            <a:r>
              <a:rPr lang="en-US" sz="1400" dirty="0">
                <a:latin typeface="+mn-lt"/>
              </a:rPr>
              <a:t>C the decomposition of N</a:t>
            </a:r>
            <a:r>
              <a:rPr lang="en-US" sz="1400" baseline="-25000" dirty="0">
                <a:latin typeface="+mn-lt"/>
              </a:rPr>
              <a:t>2</a:t>
            </a:r>
            <a:r>
              <a:rPr lang="en-US" sz="1400" dirty="0">
                <a:latin typeface="+mn-lt"/>
              </a:rPr>
              <a:t>O</a:t>
            </a:r>
            <a:r>
              <a:rPr lang="en-US" sz="1400" baseline="-25000" dirty="0">
                <a:latin typeface="+mn-lt"/>
              </a:rPr>
              <a:t>5</a:t>
            </a:r>
            <a:r>
              <a:rPr lang="en-US" sz="1400" dirty="0">
                <a:latin typeface="+mn-lt"/>
              </a:rPr>
              <a:t>(</a:t>
            </a:r>
            <a:r>
              <a:rPr lang="en-US" sz="1400" i="1" dirty="0">
                <a:latin typeface="+mn-lt"/>
              </a:rPr>
              <a:t>g</a:t>
            </a:r>
            <a:r>
              <a:rPr lang="en-US" sz="1400" dirty="0">
                <a:latin typeface="+mn-lt"/>
              </a:rPr>
              <a:t>) into NO</a:t>
            </a:r>
            <a:r>
              <a:rPr lang="en-US" sz="1400" baseline="-25000" dirty="0">
                <a:latin typeface="+mn-lt"/>
              </a:rPr>
              <a:t>2</a:t>
            </a:r>
            <a:r>
              <a:rPr lang="en-US" sz="1400" dirty="0">
                <a:latin typeface="+mn-lt"/>
              </a:rPr>
              <a:t>(</a:t>
            </a:r>
            <a:r>
              <a:rPr lang="en-US" sz="1400" i="1" dirty="0">
                <a:latin typeface="+mn-lt"/>
              </a:rPr>
              <a:t>g</a:t>
            </a:r>
            <a:r>
              <a:rPr lang="en-US" sz="1400" dirty="0">
                <a:latin typeface="+mn-lt"/>
              </a:rPr>
              <a:t>) and O</a:t>
            </a:r>
            <a:r>
              <a:rPr lang="en-US" sz="1400" baseline="-25000" dirty="0">
                <a:latin typeface="+mn-lt"/>
              </a:rPr>
              <a:t>2</a:t>
            </a:r>
            <a:r>
              <a:rPr lang="en-US" sz="1400" dirty="0">
                <a:latin typeface="+mn-lt"/>
              </a:rPr>
              <a:t>(</a:t>
            </a:r>
            <a:r>
              <a:rPr lang="en-US" sz="1400" i="1" dirty="0">
                <a:latin typeface="+mn-lt"/>
              </a:rPr>
              <a:t>g</a:t>
            </a:r>
            <a:r>
              <a:rPr lang="en-US" sz="1400" dirty="0">
                <a:latin typeface="+mn-lt"/>
              </a:rPr>
              <a:t>) follows first-order kinetics with </a:t>
            </a:r>
            <a:r>
              <a:rPr lang="en-US" sz="1400" i="1" dirty="0">
                <a:latin typeface="+mn-lt"/>
              </a:rPr>
              <a:t>k</a:t>
            </a:r>
            <a:r>
              <a:rPr lang="en-US" sz="1400" dirty="0">
                <a:latin typeface="+mn-lt"/>
              </a:rPr>
              <a:t> = 3.4 × 10</a:t>
            </a:r>
            <a:r>
              <a:rPr lang="en-US" sz="1400" baseline="30000" dirty="0">
                <a:latin typeface="+mn-lt"/>
              </a:rPr>
              <a:t>–5</a:t>
            </a:r>
            <a:r>
              <a:rPr lang="en-US" sz="1400" dirty="0">
                <a:latin typeface="+mn-lt"/>
              </a:rPr>
              <a:t> s</a:t>
            </a:r>
            <a:r>
              <a:rPr lang="en-US" sz="1400" baseline="30000" dirty="0">
                <a:latin typeface="+mn-lt"/>
              </a:rPr>
              <a:t>–1</a:t>
            </a:r>
            <a:r>
              <a:rPr lang="en-US" sz="1400" dirty="0">
                <a:latin typeface="+mn-lt"/>
              </a:rPr>
              <a:t>. How long will it take for a sample originally containing 2.0 </a:t>
            </a:r>
            <a:r>
              <a:rPr lang="en-US" sz="1400" dirty="0" err="1">
                <a:latin typeface="+mn-lt"/>
              </a:rPr>
              <a:t>atm</a:t>
            </a:r>
            <a:r>
              <a:rPr lang="en-US" sz="1400" dirty="0">
                <a:latin typeface="+mn-lt"/>
              </a:rPr>
              <a:t> of N</a:t>
            </a:r>
            <a:r>
              <a:rPr lang="en-US" sz="1400" baseline="-25000" dirty="0">
                <a:latin typeface="+mn-lt"/>
              </a:rPr>
              <a:t>2</a:t>
            </a:r>
            <a:r>
              <a:rPr lang="en-US" sz="1400" dirty="0">
                <a:latin typeface="+mn-lt"/>
              </a:rPr>
              <a:t>O</a:t>
            </a:r>
            <a:r>
              <a:rPr lang="en-US" sz="1400" baseline="-25000" dirty="0">
                <a:latin typeface="+mn-lt"/>
              </a:rPr>
              <a:t>5</a:t>
            </a:r>
            <a:r>
              <a:rPr lang="en-US" sz="1400" dirty="0">
                <a:latin typeface="+mn-lt"/>
              </a:rPr>
              <a:t> to reach a partial pressure of 380 </a:t>
            </a:r>
            <a:r>
              <a:rPr lang="en-US" sz="1400" dirty="0" err="1">
                <a:latin typeface="+mn-lt"/>
              </a:rPr>
              <a:t>torr</a:t>
            </a:r>
            <a:r>
              <a:rPr lang="en-US" sz="1400" dirty="0">
                <a:latin typeface="+mn-lt"/>
              </a:rPr>
              <a:t>?</a:t>
            </a:r>
          </a:p>
          <a:p>
            <a:pPr marL="0" indent="0" eaLnBrk="0" hangingPunct="0">
              <a:defRPr/>
            </a:pPr>
            <a:r>
              <a:rPr lang="en-US" sz="1400" b="1" dirty="0">
                <a:latin typeface="+mn-lt"/>
              </a:rPr>
              <a:t>(a) </a:t>
            </a:r>
            <a:r>
              <a:rPr lang="en-US" sz="1400" dirty="0">
                <a:latin typeface="+mn-lt"/>
              </a:rPr>
              <a:t>5.7 h </a:t>
            </a:r>
            <a:r>
              <a:rPr lang="en-US" sz="1400" b="1" dirty="0">
                <a:latin typeface="+mn-lt"/>
              </a:rPr>
              <a:t>(b) </a:t>
            </a:r>
            <a:r>
              <a:rPr lang="en-US" sz="1400" dirty="0">
                <a:latin typeface="+mn-lt"/>
              </a:rPr>
              <a:t>8.2 h </a:t>
            </a:r>
            <a:r>
              <a:rPr lang="en-US" sz="1400" b="1" dirty="0">
                <a:latin typeface="+mn-lt"/>
              </a:rPr>
              <a:t>(c) </a:t>
            </a:r>
            <a:r>
              <a:rPr lang="en-US" sz="1400" dirty="0">
                <a:latin typeface="+mn-lt"/>
              </a:rPr>
              <a:t>11 h </a:t>
            </a:r>
            <a:r>
              <a:rPr lang="en-US" sz="1400" b="1" dirty="0">
                <a:latin typeface="+mn-lt"/>
              </a:rPr>
              <a:t>(d) </a:t>
            </a:r>
            <a:r>
              <a:rPr lang="en-US" sz="1400" dirty="0">
                <a:latin typeface="+mn-lt"/>
              </a:rPr>
              <a:t>16 h </a:t>
            </a:r>
            <a:r>
              <a:rPr lang="en-US" sz="1400" b="1" dirty="0">
                <a:latin typeface="+mn-lt"/>
              </a:rPr>
              <a:t>(e) </a:t>
            </a:r>
            <a:r>
              <a:rPr lang="en-US" sz="1400" dirty="0">
                <a:latin typeface="+mn-lt"/>
              </a:rPr>
              <a:t>32 h</a:t>
            </a:r>
          </a:p>
          <a:p>
            <a:pPr marL="0" indent="0" eaLnBrk="0" hangingPunct="0">
              <a:defRPr/>
            </a:pPr>
            <a:endParaRPr lang="en-US" sz="1400" dirty="0">
              <a:latin typeface="+mn-lt"/>
            </a:endParaRPr>
          </a:p>
          <a:p>
            <a:pPr eaLnBrk="0" hangingPunct="0">
              <a:defRPr/>
            </a:pPr>
            <a:r>
              <a:rPr lang="en-US" sz="1600" b="1" dirty="0">
                <a:solidFill>
                  <a:srgbClr val="3366FF"/>
                </a:solidFill>
              </a:rPr>
              <a:t>Practice Exercise 2</a:t>
            </a:r>
          </a:p>
          <a:p>
            <a:pPr marL="0" indent="0" eaLnBrk="0" hangingPunct="0">
              <a:defRPr/>
            </a:pPr>
            <a:endParaRPr lang="en-US" sz="1000" dirty="0">
              <a:latin typeface="+mn-lt"/>
            </a:endParaRPr>
          </a:p>
          <a:p>
            <a:pPr marL="283464" indent="-283464" eaLnBrk="0" hangingPunct="0">
              <a:defRPr/>
            </a:pPr>
            <a:r>
              <a:rPr lang="en-US" sz="1400" b="1" dirty="0">
                <a:latin typeface="+mn-lt"/>
              </a:rPr>
              <a:t>(a)	</a:t>
            </a:r>
            <a:r>
              <a:rPr lang="en-US" sz="1400" dirty="0">
                <a:latin typeface="+mn-lt"/>
              </a:rPr>
              <a:t>Using Equation 14.17, calculate </a:t>
            </a:r>
            <a:r>
              <a:rPr lang="en-US" sz="1400" i="1" dirty="0">
                <a:latin typeface="+mn-lt"/>
              </a:rPr>
              <a:t>t</a:t>
            </a:r>
            <a:r>
              <a:rPr lang="en-US" sz="1400" baseline="-25000" dirty="0">
                <a:latin typeface="+mn-lt"/>
              </a:rPr>
              <a:t>1/2</a:t>
            </a:r>
            <a:r>
              <a:rPr lang="en-US" sz="1400" dirty="0">
                <a:latin typeface="+mn-lt"/>
              </a:rPr>
              <a:t> for the decomposition of the insecticide described in Sample Exercise 14.7.</a:t>
            </a:r>
          </a:p>
          <a:p>
            <a:pPr marL="283464" indent="-283464" eaLnBrk="0" hangingPunct="0">
              <a:defRPr/>
            </a:pPr>
            <a:r>
              <a:rPr lang="en-US" sz="1400" b="1" dirty="0">
                <a:latin typeface="+mn-lt"/>
              </a:rPr>
              <a:t>(b)	</a:t>
            </a:r>
            <a:r>
              <a:rPr lang="en-US" sz="1400" dirty="0">
                <a:latin typeface="+mn-lt"/>
              </a:rPr>
              <a:t>How long does it take for the concentration of the insecticide to reach one-quarter of the initial value?</a:t>
            </a:r>
          </a:p>
        </p:txBody>
      </p:sp>
      <p:sp>
        <p:nvSpPr>
          <p:cNvPr id="13" name="Text Box 84"/>
          <p:cNvSpPr txBox="1">
            <a:spLocks noChangeArrowheads="1"/>
          </p:cNvSpPr>
          <p:nvPr/>
        </p:nvSpPr>
        <p:spPr bwMode="auto">
          <a:xfrm>
            <a:off x="320676" y="1030000"/>
            <a:ext cx="4008954" cy="3801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Continued</a:t>
            </a:r>
          </a:p>
        </p:txBody>
      </p:sp>
    </p:spTree>
    <p:extLst>
      <p:ext uri="{BB962C8B-B14F-4D97-AF65-F5344CB8AC3E}">
        <p14:creationId xmlns:p14="http://schemas.microsoft.com/office/powerpoint/2010/main" val="413789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66"/>
          <p:cNvSpPr>
            <a:spLocks noChangeShapeType="1"/>
          </p:cNvSpPr>
          <p:nvPr/>
        </p:nvSpPr>
        <p:spPr bwMode="auto">
          <a:xfrm>
            <a:off x="381000" y="4886288"/>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59" name="Text Box 11"/>
          <p:cNvSpPr txBox="1">
            <a:spLocks noChangeArrowheads="1"/>
          </p:cNvSpPr>
          <p:nvPr/>
        </p:nvSpPr>
        <p:spPr bwMode="auto">
          <a:xfrm>
            <a:off x="320676" y="4897174"/>
            <a:ext cx="8440738" cy="9968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5750" indent="-285750" eaLnBrk="0" hangingPunct="0">
              <a:defRPr/>
            </a:pPr>
            <a:r>
              <a:rPr lang="en-US" altLang="en-US" sz="1600" b="1" dirty="0">
                <a:solidFill>
                  <a:srgbClr val="3366FF"/>
                </a:solidFill>
              </a:rPr>
              <a:t>Solution</a:t>
            </a:r>
            <a:endParaRPr lang="en-US" altLang="en-US" sz="1600" dirty="0">
              <a:solidFill>
                <a:schemeClr val="bg1"/>
              </a:solidFill>
            </a:endParaRPr>
          </a:p>
          <a:p>
            <a:pPr marL="285750" indent="-285750" eaLnBrk="0" hangingPunct="0">
              <a:defRPr/>
            </a:pPr>
            <a:endParaRPr lang="en-US" sz="1000" b="1" dirty="0">
              <a:latin typeface="Times New Roman" pitchFamily="18" charset="0"/>
            </a:endParaRPr>
          </a:p>
          <a:p>
            <a:pPr marL="0" indent="0" eaLnBrk="0" hangingPunct="0">
              <a:defRPr/>
            </a:pPr>
            <a:r>
              <a:rPr lang="en-US" sz="1400" dirty="0">
                <a:latin typeface="+mn-lt"/>
              </a:rPr>
              <a:t>The lower the activation energy, the larger the rate constant and the faster the reaction. The value of </a:t>
            </a:r>
            <a:r>
              <a:rPr lang="en-US" sz="1400" dirty="0">
                <a:latin typeface="+mn-lt"/>
                <a:sym typeface="Symbol"/>
              </a:rPr>
              <a:t>Δ</a:t>
            </a:r>
            <a:r>
              <a:rPr lang="en-US" sz="1400" i="1" dirty="0">
                <a:latin typeface="+mn-lt"/>
              </a:rPr>
              <a:t>E</a:t>
            </a:r>
            <a:r>
              <a:rPr lang="en-US" sz="1400" dirty="0">
                <a:latin typeface="+mn-lt"/>
              </a:rPr>
              <a:t> does not affect the value of the rate constant. Hence, the order of the rate constants is 2 &lt; 3 &lt; 1.</a:t>
            </a:r>
          </a:p>
        </p:txBody>
      </p:sp>
      <p:sp>
        <p:nvSpPr>
          <p:cNvPr id="2053" name="Line 81"/>
          <p:cNvSpPr>
            <a:spLocks noChangeShapeType="1"/>
          </p:cNvSpPr>
          <p:nvPr/>
        </p:nvSpPr>
        <p:spPr bwMode="auto">
          <a:xfrm>
            <a:off x="304801" y="304800"/>
            <a:ext cx="14096" cy="5650582"/>
          </a:xfrm>
          <a:prstGeom prst="line">
            <a:avLst/>
          </a:prstGeom>
          <a:noFill/>
          <a:ln w="1905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4" y="762000"/>
            <a:ext cx="8647056" cy="11659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Consider a series of reactions having these energy profiles:</a:t>
            </a: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r>
              <a:rPr lang="en-US" sz="1400" dirty="0">
                <a:latin typeface="+mn-lt"/>
              </a:rPr>
              <a:t>Rank the forward rate constants from smallest to largest assuming all three reactions have nearly the same value for the frequency factor </a:t>
            </a:r>
            <a:r>
              <a:rPr lang="en-US" sz="1400" i="1" dirty="0">
                <a:latin typeface="+mn-lt"/>
              </a:rPr>
              <a:t>A</a:t>
            </a:r>
            <a:r>
              <a:rPr lang="en-US" sz="1400" dirty="0">
                <a:latin typeface="+mn-lt"/>
              </a:rPr>
              <a:t>.</a:t>
            </a:r>
          </a:p>
        </p:txBody>
      </p:sp>
      <p:sp>
        <p:nvSpPr>
          <p:cNvPr id="205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Exercise 14.10</a:t>
            </a:r>
            <a:r>
              <a:rPr lang="en-US" altLang="en-US" b="1" dirty="0">
                <a:solidFill>
                  <a:srgbClr val="4C4BE5"/>
                </a:solidFill>
                <a:latin typeface="Arial" charset="0"/>
              </a:rPr>
              <a:t> </a:t>
            </a:r>
            <a:r>
              <a:rPr lang="en-US" altLang="en-US" b="1" dirty="0">
                <a:latin typeface="Arial" charset="0"/>
              </a:rPr>
              <a:t>Activation Energies and Speeds of Reaction</a:t>
            </a:r>
          </a:p>
        </p:txBody>
      </p:sp>
      <p:sp>
        <p:nvSpPr>
          <p:cNvPr id="2057" name="Line 89"/>
          <p:cNvSpPr>
            <a:spLocks noChangeShapeType="1"/>
          </p:cNvSpPr>
          <p:nvPr/>
        </p:nvSpPr>
        <p:spPr bwMode="auto">
          <a:xfrm>
            <a:off x="309563" y="5955382"/>
            <a:ext cx="446087"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5075"/>
          <a:stretch/>
        </p:blipFill>
        <p:spPr>
          <a:xfrm>
            <a:off x="777483" y="1211856"/>
            <a:ext cx="7527123" cy="2704939"/>
          </a:xfrm>
          <a:prstGeom prst="rect">
            <a:avLst/>
          </a:prstGeom>
        </p:spPr>
      </p:pic>
    </p:spTree>
    <p:extLst>
      <p:ext uri="{BB962C8B-B14F-4D97-AF65-F5344CB8AC3E}">
        <p14:creationId xmlns:p14="http://schemas.microsoft.com/office/powerpoint/2010/main" val="133160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66"/>
          <p:cNvSpPr>
            <a:spLocks noChangeShapeType="1"/>
          </p:cNvSpPr>
          <p:nvPr/>
        </p:nvSpPr>
        <p:spPr bwMode="auto">
          <a:xfrm>
            <a:off x="381000" y="1167919"/>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59" name="Text Box 11"/>
          <p:cNvSpPr txBox="1">
            <a:spLocks noChangeArrowheads="1"/>
          </p:cNvSpPr>
          <p:nvPr/>
        </p:nvSpPr>
        <p:spPr bwMode="auto">
          <a:xfrm>
            <a:off x="320676" y="1178805"/>
            <a:ext cx="8440738" cy="25559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eaLnBrk="0" hangingPunct="0">
              <a:defRPr/>
            </a:pPr>
            <a:r>
              <a:rPr lang="en-US" sz="1600" b="1" dirty="0">
                <a:solidFill>
                  <a:srgbClr val="3366FF"/>
                </a:solidFill>
              </a:rPr>
              <a:t>Practice Exercise 1</a:t>
            </a:r>
          </a:p>
          <a:p>
            <a:pPr marL="0" indent="0" eaLnBrk="0" hangingPunct="0">
              <a:defRPr/>
            </a:pPr>
            <a:endParaRPr lang="en-US" sz="1000" dirty="0">
              <a:latin typeface="+mn-lt"/>
            </a:endParaRPr>
          </a:p>
          <a:p>
            <a:pPr marL="0" indent="0" eaLnBrk="0" hangingPunct="0">
              <a:defRPr/>
            </a:pPr>
            <a:r>
              <a:rPr lang="en-US" sz="1400" dirty="0">
                <a:latin typeface="+mn-lt"/>
              </a:rPr>
              <a:t>Which of the following changes </a:t>
            </a:r>
            <a:r>
              <a:rPr lang="en-US" sz="1400" i="1" dirty="0">
                <a:latin typeface="+mn-lt"/>
              </a:rPr>
              <a:t>always</a:t>
            </a:r>
            <a:r>
              <a:rPr lang="en-US" sz="1400" dirty="0">
                <a:latin typeface="+mn-lt"/>
              </a:rPr>
              <a:t> leads to an increase in the rate constant for a reaction:</a:t>
            </a:r>
          </a:p>
          <a:p>
            <a:pPr marL="283464" indent="-283464" eaLnBrk="0" hangingPunct="0">
              <a:defRPr/>
            </a:pPr>
            <a:r>
              <a:rPr lang="en-US" sz="1400" b="1" dirty="0">
                <a:latin typeface="+mn-lt"/>
              </a:rPr>
              <a:t>(i)</a:t>
            </a:r>
            <a:r>
              <a:rPr lang="en-US" sz="1400" dirty="0">
                <a:latin typeface="+mn-lt"/>
              </a:rPr>
              <a:t>	Decreasing the temperature</a:t>
            </a:r>
          </a:p>
          <a:p>
            <a:pPr marL="283464" indent="-283464" eaLnBrk="0" hangingPunct="0">
              <a:defRPr/>
            </a:pPr>
            <a:r>
              <a:rPr lang="en-US" sz="1400" b="1" dirty="0">
                <a:latin typeface="+mn-lt"/>
              </a:rPr>
              <a:t>(ii)	</a:t>
            </a:r>
            <a:r>
              <a:rPr lang="en-US" sz="1400" dirty="0">
                <a:latin typeface="+mn-lt"/>
              </a:rPr>
              <a:t>Decreasing the activation energy</a:t>
            </a:r>
          </a:p>
          <a:p>
            <a:pPr marL="283464" indent="-283464" eaLnBrk="0" hangingPunct="0">
              <a:defRPr/>
            </a:pPr>
            <a:r>
              <a:rPr lang="en-US" sz="1400" b="1" dirty="0">
                <a:latin typeface="+mn-lt"/>
              </a:rPr>
              <a:t>(iii)</a:t>
            </a:r>
            <a:r>
              <a:rPr lang="en-US" sz="1400" dirty="0">
                <a:latin typeface="+mn-lt"/>
              </a:rPr>
              <a:t>	Making the value of </a:t>
            </a:r>
            <a:r>
              <a:rPr lang="en-US" sz="1400" dirty="0">
                <a:latin typeface="+mn-lt"/>
                <a:sym typeface="Symbol"/>
              </a:rPr>
              <a:t>Δ</a:t>
            </a:r>
            <a:r>
              <a:rPr lang="en-US" sz="1400" i="1" dirty="0">
                <a:latin typeface="+mn-lt"/>
              </a:rPr>
              <a:t>E</a:t>
            </a:r>
            <a:r>
              <a:rPr lang="en-US" sz="1400" dirty="0">
                <a:latin typeface="+mn-lt"/>
              </a:rPr>
              <a:t> more negative</a:t>
            </a:r>
          </a:p>
          <a:p>
            <a:pPr marL="569913" indent="-282575" eaLnBrk="0" hangingPunct="0">
              <a:defRPr/>
            </a:pPr>
            <a:r>
              <a:rPr lang="en-US" sz="1400" b="1" dirty="0">
                <a:latin typeface="+mn-lt"/>
              </a:rPr>
              <a:t>(a)</a:t>
            </a:r>
            <a:r>
              <a:rPr lang="en-US" sz="1400" dirty="0">
                <a:latin typeface="+mn-lt"/>
              </a:rPr>
              <a:t>	Only one—(i), or (ii), or (iii)—increases the reaction rate.</a:t>
            </a:r>
          </a:p>
          <a:p>
            <a:pPr marL="569913" indent="-282575" eaLnBrk="0" hangingPunct="0">
              <a:defRPr/>
            </a:pPr>
            <a:r>
              <a:rPr lang="en-US" sz="1400" b="1" dirty="0">
                <a:latin typeface="+mn-lt"/>
              </a:rPr>
              <a:t>(b)	</a:t>
            </a:r>
            <a:r>
              <a:rPr lang="en-US" sz="1400" dirty="0">
                <a:latin typeface="+mn-lt"/>
              </a:rPr>
              <a:t>(i) and (ii)</a:t>
            </a:r>
          </a:p>
          <a:p>
            <a:pPr marL="569913" indent="-282575" eaLnBrk="0" hangingPunct="0">
              <a:defRPr/>
            </a:pPr>
            <a:r>
              <a:rPr lang="en-US" sz="1400" b="1" dirty="0">
                <a:latin typeface="+mn-lt"/>
              </a:rPr>
              <a:t>(c)</a:t>
            </a:r>
            <a:r>
              <a:rPr lang="en-US" sz="1400" dirty="0">
                <a:latin typeface="+mn-lt"/>
              </a:rPr>
              <a:t>	(i) and (iii)</a:t>
            </a:r>
          </a:p>
          <a:p>
            <a:pPr marL="569913" indent="-282575" eaLnBrk="0" hangingPunct="0">
              <a:defRPr/>
            </a:pPr>
            <a:r>
              <a:rPr lang="en-US" sz="1400" b="1" dirty="0">
                <a:latin typeface="+mn-lt"/>
              </a:rPr>
              <a:t>(d)</a:t>
            </a:r>
            <a:r>
              <a:rPr lang="en-US" sz="1400" dirty="0">
                <a:latin typeface="+mn-lt"/>
              </a:rPr>
              <a:t>	(ii) and (iii)</a:t>
            </a:r>
          </a:p>
          <a:p>
            <a:pPr marL="569913" indent="-282575" eaLnBrk="0" hangingPunct="0">
              <a:defRPr/>
            </a:pPr>
            <a:r>
              <a:rPr lang="en-US" sz="1400" b="1" dirty="0">
                <a:latin typeface="+mn-lt"/>
              </a:rPr>
              <a:t>(e)	</a:t>
            </a:r>
            <a:r>
              <a:rPr lang="en-US" sz="1400" dirty="0">
                <a:latin typeface="+mn-lt"/>
              </a:rPr>
              <a:t>All three—(i), (ii), and (iii)—increase the reaction rate.</a:t>
            </a:r>
          </a:p>
          <a:p>
            <a:pPr marL="0" indent="0" eaLnBrk="0" hangingPunct="0">
              <a:defRPr/>
            </a:pPr>
            <a:endParaRPr lang="en-US" sz="1400" dirty="0">
              <a:latin typeface="+mn-lt"/>
            </a:endParaRPr>
          </a:p>
          <a:p>
            <a:pPr eaLnBrk="0" hangingPunct="0">
              <a:defRPr/>
            </a:pPr>
            <a:r>
              <a:rPr lang="en-US" sz="1600" b="1" dirty="0">
                <a:solidFill>
                  <a:srgbClr val="3366FF"/>
                </a:solidFill>
              </a:rPr>
              <a:t>Practice Exercise 2</a:t>
            </a:r>
          </a:p>
          <a:p>
            <a:pPr marL="0" indent="0" eaLnBrk="0" hangingPunct="0">
              <a:defRPr/>
            </a:pPr>
            <a:endParaRPr lang="en-US" sz="1000" dirty="0">
              <a:latin typeface="+mn-lt"/>
            </a:endParaRPr>
          </a:p>
          <a:p>
            <a:pPr marL="0" indent="0" eaLnBrk="0" hangingPunct="0">
              <a:defRPr/>
            </a:pPr>
            <a:r>
              <a:rPr lang="en-US" sz="1400" dirty="0">
                <a:latin typeface="+mn-lt"/>
              </a:rPr>
              <a:t>Rank the rate constants of the reverse reactions from slowest to fastest.</a:t>
            </a:r>
          </a:p>
        </p:txBody>
      </p:sp>
      <p:sp>
        <p:nvSpPr>
          <p:cNvPr id="2053" name="Line 81"/>
          <p:cNvSpPr>
            <a:spLocks noChangeShapeType="1"/>
          </p:cNvSpPr>
          <p:nvPr/>
        </p:nvSpPr>
        <p:spPr bwMode="auto">
          <a:xfrm>
            <a:off x="304801" y="304800"/>
            <a:ext cx="10688" cy="4284492"/>
          </a:xfrm>
          <a:prstGeom prst="line">
            <a:avLst/>
          </a:prstGeom>
          <a:noFill/>
          <a:ln w="1905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4" y="762000"/>
            <a:ext cx="8647056" cy="3727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Continued</a:t>
            </a:r>
          </a:p>
        </p:txBody>
      </p:sp>
      <p:sp>
        <p:nvSpPr>
          <p:cNvPr id="205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Exercise 14.10</a:t>
            </a:r>
            <a:r>
              <a:rPr lang="en-US" altLang="en-US" b="1" dirty="0">
                <a:solidFill>
                  <a:srgbClr val="4C4BE5"/>
                </a:solidFill>
                <a:latin typeface="Arial" charset="0"/>
              </a:rPr>
              <a:t> </a:t>
            </a:r>
            <a:r>
              <a:rPr lang="en-US" altLang="en-US" b="1" dirty="0">
                <a:latin typeface="Arial" charset="0"/>
              </a:rPr>
              <a:t>Activation Energies and Speeds of Reaction</a:t>
            </a:r>
          </a:p>
        </p:txBody>
      </p:sp>
      <p:sp>
        <p:nvSpPr>
          <p:cNvPr id="2057" name="Line 89"/>
          <p:cNvSpPr>
            <a:spLocks noChangeShapeType="1"/>
          </p:cNvSpPr>
          <p:nvPr/>
        </p:nvSpPr>
        <p:spPr bwMode="auto">
          <a:xfrm>
            <a:off x="304801" y="4589292"/>
            <a:ext cx="450849"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48786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9">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9">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9">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59">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5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66"/>
          <p:cNvSpPr>
            <a:spLocks noChangeShapeType="1"/>
          </p:cNvSpPr>
          <p:nvPr/>
        </p:nvSpPr>
        <p:spPr bwMode="auto">
          <a:xfrm>
            <a:off x="381000" y="4208927"/>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59" name="Text Box 11"/>
          <p:cNvSpPr txBox="1">
            <a:spLocks noChangeArrowheads="1"/>
          </p:cNvSpPr>
          <p:nvPr/>
        </p:nvSpPr>
        <p:spPr bwMode="auto">
          <a:xfrm>
            <a:off x="320676" y="4219813"/>
            <a:ext cx="8440738" cy="9968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5750" indent="-285750" eaLnBrk="0" hangingPunct="0">
              <a:defRPr/>
            </a:pPr>
            <a:r>
              <a:rPr lang="en-US" altLang="en-US" sz="1600" b="1" dirty="0">
                <a:solidFill>
                  <a:srgbClr val="3366FF"/>
                </a:solidFill>
              </a:rPr>
              <a:t>Solution</a:t>
            </a:r>
            <a:endParaRPr lang="en-US" altLang="en-US" sz="1600" dirty="0">
              <a:solidFill>
                <a:schemeClr val="bg1"/>
              </a:solidFill>
            </a:endParaRPr>
          </a:p>
          <a:p>
            <a:pPr marL="285750" indent="-285750" eaLnBrk="0" hangingPunct="0">
              <a:defRPr/>
            </a:pPr>
            <a:endParaRPr lang="en-US" sz="1000" b="1" dirty="0">
              <a:latin typeface="Times New Roman" pitchFamily="18" charset="0"/>
            </a:endParaRPr>
          </a:p>
          <a:p>
            <a:pPr marL="0" indent="0" eaLnBrk="0" hangingPunct="0">
              <a:defRPr/>
            </a:pPr>
            <a:r>
              <a:rPr lang="en-US" sz="1400" b="1" dirty="0">
                <a:latin typeface="+mn-lt"/>
              </a:rPr>
              <a:t>Analyze</a:t>
            </a:r>
            <a:r>
              <a:rPr lang="en-US" sz="1400" dirty="0">
                <a:latin typeface="+mn-lt"/>
              </a:rPr>
              <a:t> We are given rate constants, </a:t>
            </a:r>
            <a:r>
              <a:rPr lang="en-US" sz="1400" i="1" dirty="0">
                <a:latin typeface="+mn-lt"/>
              </a:rPr>
              <a:t>k</a:t>
            </a:r>
            <a:r>
              <a:rPr lang="en-US" sz="1400" dirty="0">
                <a:latin typeface="+mn-lt"/>
              </a:rPr>
              <a:t>, measured at several temperatures and asked to determine the activation energy, </a:t>
            </a:r>
            <a:r>
              <a:rPr lang="en-US" sz="1400" i="1" dirty="0" err="1">
                <a:latin typeface="+mn-lt"/>
              </a:rPr>
              <a:t>E</a:t>
            </a:r>
            <a:r>
              <a:rPr lang="en-US" sz="1400" baseline="-25000" dirty="0" err="1">
                <a:latin typeface="+mn-lt"/>
              </a:rPr>
              <a:t>a</a:t>
            </a:r>
            <a:r>
              <a:rPr lang="en-US" sz="1400" dirty="0">
                <a:latin typeface="+mn-lt"/>
              </a:rPr>
              <a:t>, and the rate constant, </a:t>
            </a:r>
            <a:r>
              <a:rPr lang="en-US" sz="1400" i="1" dirty="0">
                <a:latin typeface="+mn-lt"/>
              </a:rPr>
              <a:t>k</a:t>
            </a:r>
            <a:r>
              <a:rPr lang="en-US" sz="1400" dirty="0">
                <a:latin typeface="+mn-lt"/>
              </a:rPr>
              <a:t>, at a particular temperature.</a:t>
            </a:r>
          </a:p>
          <a:p>
            <a:pPr marL="0" indent="0" eaLnBrk="0" hangingPunct="0">
              <a:defRPr/>
            </a:pPr>
            <a:endParaRPr lang="en-US" sz="1400" dirty="0">
              <a:latin typeface="+mn-lt"/>
            </a:endParaRPr>
          </a:p>
          <a:p>
            <a:pPr marL="0" indent="0" eaLnBrk="0" hangingPunct="0">
              <a:defRPr/>
            </a:pPr>
            <a:r>
              <a:rPr lang="en-US" sz="1400" b="1" dirty="0">
                <a:latin typeface="+mn-lt"/>
              </a:rPr>
              <a:t>Plan</a:t>
            </a:r>
            <a:r>
              <a:rPr lang="en-US" sz="1400" dirty="0">
                <a:latin typeface="+mn-lt"/>
              </a:rPr>
              <a:t> We can obtain </a:t>
            </a:r>
            <a:r>
              <a:rPr lang="en-US" sz="1400" i="1" dirty="0" err="1">
                <a:latin typeface="+mn-lt"/>
              </a:rPr>
              <a:t>E</a:t>
            </a:r>
            <a:r>
              <a:rPr lang="en-US" sz="1400" baseline="-25000" dirty="0" err="1">
                <a:latin typeface="+mn-lt"/>
              </a:rPr>
              <a:t>a</a:t>
            </a:r>
            <a:r>
              <a:rPr lang="en-US" sz="1400" dirty="0">
                <a:latin typeface="+mn-lt"/>
              </a:rPr>
              <a:t> from the slope of a graph of </a:t>
            </a:r>
            <a:r>
              <a:rPr lang="en-US" sz="1400" dirty="0" err="1">
                <a:latin typeface="+mn-lt"/>
              </a:rPr>
              <a:t>ln</a:t>
            </a:r>
            <a:r>
              <a:rPr lang="en-US" sz="1400" dirty="0">
                <a:latin typeface="+mn-lt"/>
              </a:rPr>
              <a:t> </a:t>
            </a:r>
            <a:r>
              <a:rPr lang="en-US" sz="1400" i="1" dirty="0">
                <a:latin typeface="+mn-lt"/>
              </a:rPr>
              <a:t>k</a:t>
            </a:r>
            <a:r>
              <a:rPr lang="en-US" sz="1400" dirty="0">
                <a:latin typeface="+mn-lt"/>
              </a:rPr>
              <a:t> versus 1/</a:t>
            </a:r>
            <a:r>
              <a:rPr lang="en-US" sz="1400" i="1" dirty="0">
                <a:latin typeface="+mn-lt"/>
              </a:rPr>
              <a:t>T</a:t>
            </a:r>
            <a:r>
              <a:rPr lang="en-US" sz="1400" dirty="0">
                <a:latin typeface="+mn-lt"/>
              </a:rPr>
              <a:t>. Once we know </a:t>
            </a:r>
            <a:r>
              <a:rPr lang="en-US" sz="1400" i="1" dirty="0" err="1">
                <a:latin typeface="+mn-lt"/>
              </a:rPr>
              <a:t>E</a:t>
            </a:r>
            <a:r>
              <a:rPr lang="en-US" sz="1400" baseline="-25000" dirty="0" err="1">
                <a:latin typeface="+mn-lt"/>
              </a:rPr>
              <a:t>a</a:t>
            </a:r>
            <a:r>
              <a:rPr lang="en-US" sz="1400" dirty="0">
                <a:latin typeface="+mn-lt"/>
              </a:rPr>
              <a:t>, we can use Equation 14.23 together with the given rate data to calculate the rate constant at 430.0 K.</a:t>
            </a:r>
          </a:p>
        </p:txBody>
      </p:sp>
      <p:sp>
        <p:nvSpPr>
          <p:cNvPr id="2053" name="Line 81"/>
          <p:cNvSpPr>
            <a:spLocks noChangeShapeType="1"/>
          </p:cNvSpPr>
          <p:nvPr/>
        </p:nvSpPr>
        <p:spPr bwMode="auto">
          <a:xfrm>
            <a:off x="304801" y="304800"/>
            <a:ext cx="14096" cy="5650582"/>
          </a:xfrm>
          <a:prstGeom prst="line">
            <a:avLst/>
          </a:prstGeom>
          <a:noFill/>
          <a:ln w="1905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4" y="762000"/>
            <a:ext cx="4350478" cy="19040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The table at right shows the rate constants for the rearrangement of methyl </a:t>
            </a:r>
            <a:r>
              <a:rPr lang="en-US" sz="1400" dirty="0" err="1">
                <a:latin typeface="+mn-lt"/>
              </a:rPr>
              <a:t>isonitrile</a:t>
            </a:r>
            <a:r>
              <a:rPr lang="en-US" sz="1400" dirty="0">
                <a:latin typeface="+mn-lt"/>
              </a:rPr>
              <a:t> at various temperatures (these are the data points in Figure 14.13):</a:t>
            </a:r>
          </a:p>
          <a:p>
            <a:pPr marL="283464" indent="-283464" eaLnBrk="0" hangingPunct="0">
              <a:defRPr/>
            </a:pPr>
            <a:r>
              <a:rPr lang="en-US" sz="1400" b="1" dirty="0">
                <a:latin typeface="+mn-lt"/>
              </a:rPr>
              <a:t>(a)	</a:t>
            </a:r>
            <a:r>
              <a:rPr lang="en-US" sz="1400" dirty="0">
                <a:latin typeface="+mn-lt"/>
              </a:rPr>
              <a:t>From these data, calculate the activation energy for the reaction.</a:t>
            </a:r>
          </a:p>
          <a:p>
            <a:pPr marL="283464" indent="-283464" eaLnBrk="0" hangingPunct="0">
              <a:defRPr/>
            </a:pPr>
            <a:r>
              <a:rPr lang="en-US" sz="1400" b="1" dirty="0">
                <a:latin typeface="+mn-lt"/>
              </a:rPr>
              <a:t>(b)</a:t>
            </a:r>
            <a:r>
              <a:rPr lang="en-US" sz="1400" dirty="0">
                <a:latin typeface="+mn-lt"/>
              </a:rPr>
              <a:t>	What is the value of the rate constant at 430.0 K?</a:t>
            </a:r>
          </a:p>
        </p:txBody>
      </p:sp>
      <p:sp>
        <p:nvSpPr>
          <p:cNvPr id="205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Exercise 14.11</a:t>
            </a:r>
            <a:r>
              <a:rPr lang="en-US" altLang="en-US" b="1" dirty="0">
                <a:solidFill>
                  <a:srgbClr val="4C4BE5"/>
                </a:solidFill>
                <a:latin typeface="Arial" charset="0"/>
              </a:rPr>
              <a:t> </a:t>
            </a:r>
            <a:r>
              <a:rPr lang="en-US" altLang="en-US" b="1" dirty="0">
                <a:latin typeface="Arial" charset="0"/>
              </a:rPr>
              <a:t>Determining the Activation Energy</a:t>
            </a:r>
          </a:p>
        </p:txBody>
      </p:sp>
      <p:sp>
        <p:nvSpPr>
          <p:cNvPr id="2057" name="Line 89"/>
          <p:cNvSpPr>
            <a:spLocks noChangeShapeType="1"/>
          </p:cNvSpPr>
          <p:nvPr/>
        </p:nvSpPr>
        <p:spPr bwMode="auto">
          <a:xfrm>
            <a:off x="309563" y="5955382"/>
            <a:ext cx="446087"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2351"/>
          <a:stretch/>
        </p:blipFill>
        <p:spPr>
          <a:xfrm>
            <a:off x="5023107" y="857783"/>
            <a:ext cx="3371746" cy="3166404"/>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3288"/>
          <a:stretch/>
        </p:blipFill>
        <p:spPr>
          <a:xfrm>
            <a:off x="1019794" y="2318285"/>
            <a:ext cx="3067463" cy="1502384"/>
          </a:xfrm>
          <a:prstGeom prst="rect">
            <a:avLst/>
          </a:prstGeom>
        </p:spPr>
      </p:pic>
    </p:spTree>
    <p:extLst>
      <p:ext uri="{BB962C8B-B14F-4D97-AF65-F5344CB8AC3E}">
        <p14:creationId xmlns:p14="http://schemas.microsoft.com/office/powerpoint/2010/main" val="168735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66"/>
          <p:cNvSpPr>
            <a:spLocks noChangeShapeType="1"/>
          </p:cNvSpPr>
          <p:nvPr/>
        </p:nvSpPr>
        <p:spPr bwMode="auto">
          <a:xfrm>
            <a:off x="381000" y="1190306"/>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59" name="Text Box 11"/>
          <p:cNvSpPr txBox="1">
            <a:spLocks noChangeArrowheads="1"/>
          </p:cNvSpPr>
          <p:nvPr/>
        </p:nvSpPr>
        <p:spPr bwMode="auto">
          <a:xfrm>
            <a:off x="320676" y="1201192"/>
            <a:ext cx="8440738" cy="9968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0" indent="0" eaLnBrk="0" hangingPunct="0">
              <a:defRPr/>
            </a:pPr>
            <a:r>
              <a:rPr lang="en-US" sz="1400" b="1" dirty="0">
                <a:latin typeface="+mn-lt"/>
              </a:rPr>
              <a:t>Solve</a:t>
            </a:r>
          </a:p>
          <a:p>
            <a:pPr marL="283464" indent="-283464" eaLnBrk="0" hangingPunct="0">
              <a:defRPr/>
            </a:pPr>
            <a:r>
              <a:rPr lang="en-US" sz="1400" b="1" dirty="0">
                <a:latin typeface="+mn-lt"/>
              </a:rPr>
              <a:t>(a)	</a:t>
            </a:r>
            <a:r>
              <a:rPr lang="en-US" sz="1400" dirty="0">
                <a:latin typeface="+mn-lt"/>
              </a:rPr>
              <a:t>We must first convert the temperatures from degrees Celsius to kelvins. We then take the inverse of each temperature, 1/</a:t>
            </a:r>
            <a:r>
              <a:rPr lang="en-US" sz="1400" i="1" dirty="0">
                <a:latin typeface="+mn-lt"/>
              </a:rPr>
              <a:t>T</a:t>
            </a:r>
            <a:r>
              <a:rPr lang="en-US" sz="1400" dirty="0">
                <a:latin typeface="+mn-lt"/>
              </a:rPr>
              <a:t>, and the natural log of each rate constant, </a:t>
            </a:r>
            <a:r>
              <a:rPr lang="en-US" sz="1400" dirty="0" err="1">
                <a:latin typeface="+mn-lt"/>
              </a:rPr>
              <a:t>ln</a:t>
            </a:r>
            <a:r>
              <a:rPr lang="en-US" sz="1400" dirty="0">
                <a:latin typeface="+mn-lt"/>
              </a:rPr>
              <a:t> </a:t>
            </a:r>
            <a:r>
              <a:rPr lang="en-US" sz="1400" i="1" dirty="0">
                <a:latin typeface="+mn-lt"/>
              </a:rPr>
              <a:t>k</a:t>
            </a:r>
            <a:r>
              <a:rPr lang="en-US" sz="1400" dirty="0">
                <a:latin typeface="+mn-lt"/>
              </a:rPr>
              <a:t>. This gives us the table shown below:</a:t>
            </a: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0" indent="0" eaLnBrk="0" hangingPunct="0">
              <a:defRPr/>
            </a:pPr>
            <a:r>
              <a:rPr lang="en-US" sz="1400" dirty="0">
                <a:latin typeface="+mn-lt"/>
              </a:rPr>
              <a:t>A graph of </a:t>
            </a:r>
            <a:r>
              <a:rPr lang="en-US" sz="1400" dirty="0" err="1">
                <a:latin typeface="+mn-lt"/>
              </a:rPr>
              <a:t>ln</a:t>
            </a:r>
            <a:r>
              <a:rPr lang="en-US" sz="1400" dirty="0">
                <a:latin typeface="+mn-lt"/>
              </a:rPr>
              <a:t> </a:t>
            </a:r>
            <a:r>
              <a:rPr lang="en-US" sz="1400" i="1" dirty="0">
                <a:latin typeface="+mn-lt"/>
              </a:rPr>
              <a:t>k</a:t>
            </a:r>
            <a:r>
              <a:rPr lang="en-US" sz="1400" dirty="0">
                <a:latin typeface="+mn-lt"/>
              </a:rPr>
              <a:t> versus 1/</a:t>
            </a:r>
            <a:r>
              <a:rPr lang="en-US" sz="1400" i="1" dirty="0">
                <a:latin typeface="+mn-lt"/>
              </a:rPr>
              <a:t>T</a:t>
            </a:r>
            <a:r>
              <a:rPr lang="en-US" sz="1400" dirty="0">
                <a:latin typeface="+mn-lt"/>
              </a:rPr>
              <a:t> is a straight line (Figure 14.18).</a:t>
            </a:r>
          </a:p>
        </p:txBody>
      </p:sp>
      <p:sp>
        <p:nvSpPr>
          <p:cNvPr id="2053" name="Line 81"/>
          <p:cNvSpPr>
            <a:spLocks noChangeShapeType="1"/>
          </p:cNvSpPr>
          <p:nvPr/>
        </p:nvSpPr>
        <p:spPr bwMode="auto">
          <a:xfrm>
            <a:off x="304801" y="304800"/>
            <a:ext cx="14426" cy="5782786"/>
          </a:xfrm>
          <a:prstGeom prst="line">
            <a:avLst/>
          </a:prstGeom>
          <a:noFill/>
          <a:ln w="1905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4" y="762000"/>
            <a:ext cx="4350478" cy="3286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Continued</a:t>
            </a:r>
          </a:p>
        </p:txBody>
      </p:sp>
      <p:sp>
        <p:nvSpPr>
          <p:cNvPr id="205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Exercise 14.11</a:t>
            </a:r>
            <a:r>
              <a:rPr lang="en-US" altLang="en-US" b="1" dirty="0">
                <a:solidFill>
                  <a:srgbClr val="4C4BE5"/>
                </a:solidFill>
                <a:latin typeface="Arial" charset="0"/>
              </a:rPr>
              <a:t> </a:t>
            </a:r>
            <a:r>
              <a:rPr lang="en-US" altLang="en-US" b="1" dirty="0">
                <a:latin typeface="Arial" charset="0"/>
              </a:rPr>
              <a:t>Determining the Activation Energy</a:t>
            </a:r>
          </a:p>
        </p:txBody>
      </p:sp>
      <p:sp>
        <p:nvSpPr>
          <p:cNvPr id="2057" name="Line 89"/>
          <p:cNvSpPr>
            <a:spLocks noChangeShapeType="1"/>
          </p:cNvSpPr>
          <p:nvPr/>
        </p:nvSpPr>
        <p:spPr bwMode="auto">
          <a:xfrm>
            <a:off x="309563" y="6087586"/>
            <a:ext cx="446087"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4319"/>
          <a:stretch/>
        </p:blipFill>
        <p:spPr>
          <a:xfrm>
            <a:off x="2904418" y="1998423"/>
            <a:ext cx="3273254" cy="1413823"/>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3120"/>
          <a:stretch/>
        </p:blipFill>
        <p:spPr>
          <a:xfrm>
            <a:off x="2904418" y="3948182"/>
            <a:ext cx="3408448" cy="2007200"/>
          </a:xfrm>
          <a:prstGeom prst="rect">
            <a:avLst/>
          </a:prstGeom>
        </p:spPr>
      </p:pic>
    </p:spTree>
    <p:extLst>
      <p:ext uri="{BB962C8B-B14F-4D97-AF65-F5344CB8AC3E}">
        <p14:creationId xmlns:p14="http://schemas.microsoft.com/office/powerpoint/2010/main" val="223179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9">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66"/>
          <p:cNvSpPr>
            <a:spLocks noChangeShapeType="1"/>
          </p:cNvSpPr>
          <p:nvPr/>
        </p:nvSpPr>
        <p:spPr bwMode="auto">
          <a:xfrm>
            <a:off x="381000" y="1190306"/>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59" name="Text Box 11"/>
          <p:cNvSpPr txBox="1">
            <a:spLocks noChangeArrowheads="1"/>
          </p:cNvSpPr>
          <p:nvPr/>
        </p:nvSpPr>
        <p:spPr bwMode="auto">
          <a:xfrm>
            <a:off x="320676" y="1201192"/>
            <a:ext cx="8440738" cy="9968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The slope of the line is obtained by choosing any two well-separated points and using the coordinates of each:</a:t>
            </a: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r>
              <a:rPr lang="en-US" sz="1400" dirty="0">
                <a:latin typeface="+mn-lt"/>
              </a:rPr>
              <a:t>Because logarithms have no units, the numerator in this equation is dimensionless. The denominator has the units of 1/</a:t>
            </a:r>
            <a:r>
              <a:rPr lang="en-US" sz="1400" i="1" dirty="0">
                <a:latin typeface="+mn-lt"/>
              </a:rPr>
              <a:t>T</a:t>
            </a:r>
            <a:r>
              <a:rPr lang="en-US" sz="1400" dirty="0">
                <a:latin typeface="+mn-lt"/>
              </a:rPr>
              <a:t>, namely, K</a:t>
            </a:r>
            <a:r>
              <a:rPr lang="en-US" sz="1400" baseline="30000" dirty="0">
                <a:latin typeface="+mn-lt"/>
              </a:rPr>
              <a:t>–1</a:t>
            </a:r>
            <a:r>
              <a:rPr lang="en-US" sz="1400" dirty="0">
                <a:latin typeface="+mn-lt"/>
              </a:rPr>
              <a:t>. Thus, the overall units for the slope are K. The slope equals –</a:t>
            </a:r>
            <a:r>
              <a:rPr lang="en-US" sz="1400" i="1" dirty="0" err="1">
                <a:latin typeface="+mn-lt"/>
              </a:rPr>
              <a:t>E</a:t>
            </a:r>
            <a:r>
              <a:rPr lang="en-US" sz="1400" baseline="-25000" dirty="0" err="1">
                <a:latin typeface="+mn-lt"/>
              </a:rPr>
              <a:t>a</a:t>
            </a:r>
            <a:r>
              <a:rPr lang="en-US" sz="1400" dirty="0">
                <a:latin typeface="+mn-lt"/>
              </a:rPr>
              <a:t>/</a:t>
            </a:r>
            <a:r>
              <a:rPr lang="en-US" sz="1400" i="1" dirty="0">
                <a:latin typeface="+mn-lt"/>
              </a:rPr>
              <a:t>R</a:t>
            </a:r>
            <a:r>
              <a:rPr lang="en-US" sz="1400" dirty="0">
                <a:latin typeface="+mn-lt"/>
              </a:rPr>
              <a:t>. We use the value for the gas constant </a:t>
            </a:r>
            <a:r>
              <a:rPr lang="en-US" sz="1400" i="1" dirty="0">
                <a:latin typeface="+mn-lt"/>
              </a:rPr>
              <a:t>R</a:t>
            </a:r>
            <a:r>
              <a:rPr lang="en-US" sz="1400" dirty="0">
                <a:latin typeface="+mn-lt"/>
              </a:rPr>
              <a:t> in units of J/</a:t>
            </a:r>
            <a:r>
              <a:rPr lang="en-US" sz="1400" dirty="0" err="1">
                <a:latin typeface="+mn-lt"/>
              </a:rPr>
              <a:t>mol</a:t>
            </a:r>
            <a:r>
              <a:rPr lang="en-US" sz="1400" dirty="0">
                <a:latin typeface="+mn-lt"/>
              </a:rPr>
              <a:t>-K (Table 10.2).</a:t>
            </a:r>
          </a:p>
          <a:p>
            <a:pPr marL="0" indent="0" eaLnBrk="0" hangingPunct="0">
              <a:defRPr/>
            </a:pPr>
            <a:r>
              <a:rPr lang="en-US" sz="1400" dirty="0">
                <a:latin typeface="+mn-lt"/>
              </a:rPr>
              <a:t>We thus obtain</a:t>
            </a:r>
          </a:p>
        </p:txBody>
      </p:sp>
      <p:sp>
        <p:nvSpPr>
          <p:cNvPr id="2053" name="Line 81"/>
          <p:cNvSpPr>
            <a:spLocks noChangeShapeType="1"/>
          </p:cNvSpPr>
          <p:nvPr/>
        </p:nvSpPr>
        <p:spPr bwMode="auto">
          <a:xfrm>
            <a:off x="304801" y="304800"/>
            <a:ext cx="13931" cy="5584480"/>
          </a:xfrm>
          <a:prstGeom prst="line">
            <a:avLst/>
          </a:prstGeom>
          <a:noFill/>
          <a:ln w="1905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4" y="762000"/>
            <a:ext cx="4350478" cy="3286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Continued</a:t>
            </a:r>
          </a:p>
        </p:txBody>
      </p:sp>
      <p:sp>
        <p:nvSpPr>
          <p:cNvPr id="205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Exercise 14.11</a:t>
            </a:r>
            <a:r>
              <a:rPr lang="en-US" altLang="en-US" b="1" dirty="0">
                <a:solidFill>
                  <a:srgbClr val="4C4BE5"/>
                </a:solidFill>
                <a:latin typeface="Arial" charset="0"/>
              </a:rPr>
              <a:t> </a:t>
            </a:r>
            <a:r>
              <a:rPr lang="en-US" altLang="en-US" b="1" dirty="0">
                <a:latin typeface="Arial" charset="0"/>
              </a:rPr>
              <a:t>Determining the Activation Energy</a:t>
            </a:r>
          </a:p>
        </p:txBody>
      </p:sp>
      <p:sp>
        <p:nvSpPr>
          <p:cNvPr id="2057" name="Line 89"/>
          <p:cNvSpPr>
            <a:spLocks noChangeShapeType="1"/>
          </p:cNvSpPr>
          <p:nvPr/>
        </p:nvSpPr>
        <p:spPr bwMode="auto">
          <a:xfrm>
            <a:off x="309563" y="5889280"/>
            <a:ext cx="446087"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2518"/>
          <a:stretch/>
        </p:blipFill>
        <p:spPr>
          <a:xfrm>
            <a:off x="6281425" y="3459296"/>
            <a:ext cx="2542471" cy="2327579"/>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4762" y="1779633"/>
            <a:ext cx="4098275" cy="41841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051" y="3642384"/>
            <a:ext cx="5069919" cy="1093703"/>
          </a:xfrm>
          <a:prstGeom prst="rect">
            <a:avLst/>
          </a:prstGeom>
        </p:spPr>
      </p:pic>
    </p:spTree>
    <p:extLst>
      <p:ext uri="{BB962C8B-B14F-4D97-AF65-F5344CB8AC3E}">
        <p14:creationId xmlns:p14="http://schemas.microsoft.com/office/powerpoint/2010/main" val="287942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9">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66"/>
          <p:cNvSpPr>
            <a:spLocks noChangeShapeType="1"/>
          </p:cNvSpPr>
          <p:nvPr/>
        </p:nvSpPr>
        <p:spPr bwMode="auto">
          <a:xfrm>
            <a:off x="381000" y="4207983"/>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59" name="Text Box 11"/>
          <p:cNvSpPr txBox="1">
            <a:spLocks noChangeArrowheads="1"/>
          </p:cNvSpPr>
          <p:nvPr/>
        </p:nvSpPr>
        <p:spPr bwMode="auto">
          <a:xfrm>
            <a:off x="320675" y="4218870"/>
            <a:ext cx="8723313" cy="7938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5750" indent="-285750" eaLnBrk="0" hangingPunct="0">
              <a:defRPr/>
            </a:pPr>
            <a:r>
              <a:rPr lang="en-US" altLang="en-US" sz="1600" b="1" dirty="0">
                <a:solidFill>
                  <a:srgbClr val="3366FF"/>
                </a:solidFill>
              </a:rPr>
              <a:t>Solution</a:t>
            </a:r>
            <a:endParaRPr lang="en-US" altLang="en-US" sz="1600" dirty="0">
              <a:solidFill>
                <a:schemeClr val="bg1"/>
              </a:solidFill>
            </a:endParaRPr>
          </a:p>
          <a:p>
            <a:pPr marL="285750" indent="-285750" eaLnBrk="0" hangingPunct="0">
              <a:defRPr/>
            </a:pPr>
            <a:endParaRPr lang="en-US" sz="1000" b="1" dirty="0">
              <a:latin typeface="Times New Roman" pitchFamily="18" charset="0"/>
            </a:endParaRPr>
          </a:p>
          <a:p>
            <a:pPr marL="0" indent="0" eaLnBrk="0" hangingPunct="0">
              <a:defRPr/>
            </a:pPr>
            <a:r>
              <a:rPr lang="en-US" sz="1400" b="1" dirty="0">
                <a:latin typeface="+mn-lt"/>
              </a:rPr>
              <a:t>Analyze</a:t>
            </a:r>
            <a:r>
              <a:rPr lang="en-US" sz="1400" dirty="0">
                <a:latin typeface="+mn-lt"/>
              </a:rPr>
              <a:t>  We are asked to determine an instantaneous rate from a graph of reactant concentration versus time.</a:t>
            </a:r>
          </a:p>
          <a:p>
            <a:pPr marL="0" indent="0" eaLnBrk="0" hangingPunct="0">
              <a:defRPr/>
            </a:pPr>
            <a:endParaRPr lang="en-US" sz="1400" dirty="0">
              <a:latin typeface="+mn-lt"/>
            </a:endParaRPr>
          </a:p>
          <a:p>
            <a:pPr marL="0" indent="0" eaLnBrk="0" hangingPunct="0">
              <a:defRPr/>
            </a:pPr>
            <a:r>
              <a:rPr lang="en-US" sz="1400" b="1" dirty="0">
                <a:latin typeface="+mn-lt"/>
              </a:rPr>
              <a:t>Plan</a:t>
            </a:r>
            <a:r>
              <a:rPr lang="en-US" sz="1400" dirty="0">
                <a:latin typeface="+mn-lt"/>
              </a:rPr>
              <a:t> To obtain the instantaneous rate at </a:t>
            </a:r>
            <a:r>
              <a:rPr lang="en-US" sz="1400" i="1" dirty="0">
                <a:latin typeface="+mn-lt"/>
              </a:rPr>
              <a:t>t</a:t>
            </a:r>
            <a:r>
              <a:rPr lang="en-US" sz="1400" dirty="0">
                <a:latin typeface="+mn-lt"/>
              </a:rPr>
              <a:t> = 0 s, we must determine the slope of the curve at </a:t>
            </a:r>
            <a:r>
              <a:rPr lang="en-US" sz="1400" i="1" dirty="0">
                <a:latin typeface="+mn-lt"/>
              </a:rPr>
              <a:t>t</a:t>
            </a:r>
            <a:r>
              <a:rPr lang="en-US" sz="1400" dirty="0">
                <a:latin typeface="+mn-lt"/>
              </a:rPr>
              <a:t> = 0. The tangent is drawn on the graph as the hypotenuse of the tan triangle. The slope of this straight line equals the change in the vertical axis divided by the corresponding change in the horizontal axis (which, in the case of this example, is the change in molarity over change in time).</a:t>
            </a:r>
          </a:p>
        </p:txBody>
      </p:sp>
      <p:sp>
        <p:nvSpPr>
          <p:cNvPr id="2053" name="Line 81"/>
          <p:cNvSpPr>
            <a:spLocks noChangeShapeType="1"/>
          </p:cNvSpPr>
          <p:nvPr/>
        </p:nvSpPr>
        <p:spPr bwMode="auto">
          <a:xfrm>
            <a:off x="304800" y="304800"/>
            <a:ext cx="14453" cy="5793802"/>
          </a:xfrm>
          <a:prstGeom prst="line">
            <a:avLst/>
          </a:prstGeom>
          <a:noFill/>
          <a:ln w="1905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4" y="762000"/>
            <a:ext cx="4042005" cy="1425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Using Figure 14.3, calculate the instantaneous rate of disappearance of C</a:t>
            </a:r>
            <a:r>
              <a:rPr lang="en-US" sz="1400" baseline="-25000" dirty="0">
                <a:latin typeface="+mn-lt"/>
              </a:rPr>
              <a:t>4</a:t>
            </a:r>
            <a:r>
              <a:rPr lang="en-US" sz="1400" dirty="0">
                <a:latin typeface="+mn-lt"/>
              </a:rPr>
              <a:t>H</a:t>
            </a:r>
            <a:r>
              <a:rPr lang="en-US" sz="1400" baseline="-25000" dirty="0">
                <a:latin typeface="+mn-lt"/>
              </a:rPr>
              <a:t>9</a:t>
            </a:r>
            <a:r>
              <a:rPr lang="en-US" sz="1400" dirty="0">
                <a:latin typeface="+mn-lt"/>
              </a:rPr>
              <a:t>Cl at </a:t>
            </a:r>
            <a:r>
              <a:rPr lang="en-US" sz="1400" i="1" dirty="0">
                <a:latin typeface="+mn-lt"/>
              </a:rPr>
              <a:t>t</a:t>
            </a:r>
            <a:r>
              <a:rPr lang="en-US" sz="1400" dirty="0">
                <a:latin typeface="+mn-lt"/>
              </a:rPr>
              <a:t> = 0 s (the initial rate).</a:t>
            </a:r>
          </a:p>
        </p:txBody>
      </p:sp>
      <p:sp>
        <p:nvSpPr>
          <p:cNvPr id="205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Exercise 14.2</a:t>
            </a:r>
            <a:r>
              <a:rPr lang="en-US" altLang="en-US" b="1" dirty="0">
                <a:solidFill>
                  <a:srgbClr val="4C4BE5"/>
                </a:solidFill>
                <a:latin typeface="Arial" charset="0"/>
              </a:rPr>
              <a:t> </a:t>
            </a:r>
            <a:r>
              <a:rPr lang="en-US" altLang="en-US" b="1" dirty="0">
                <a:latin typeface="Arial" charset="0"/>
              </a:rPr>
              <a:t>Calculating an Instantaneous Rate of Reaction</a:t>
            </a:r>
          </a:p>
        </p:txBody>
      </p:sp>
      <p:sp>
        <p:nvSpPr>
          <p:cNvPr id="2057" name="Line 89"/>
          <p:cNvSpPr>
            <a:spLocks noChangeShapeType="1"/>
          </p:cNvSpPr>
          <p:nvPr/>
        </p:nvSpPr>
        <p:spPr bwMode="auto">
          <a:xfrm>
            <a:off x="309563" y="6098602"/>
            <a:ext cx="446087"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2518"/>
          <a:stretch/>
        </p:blipFill>
        <p:spPr>
          <a:xfrm>
            <a:off x="5023692" y="831221"/>
            <a:ext cx="3013994" cy="3244515"/>
          </a:xfrm>
          <a:prstGeom prst="rect">
            <a:avLst/>
          </a:prstGeom>
        </p:spPr>
      </p:pic>
    </p:spTree>
    <p:extLst>
      <p:ext uri="{BB962C8B-B14F-4D97-AF65-F5344CB8AC3E}">
        <p14:creationId xmlns:p14="http://schemas.microsoft.com/office/powerpoint/2010/main" val="212711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66"/>
          <p:cNvSpPr>
            <a:spLocks noChangeShapeType="1"/>
          </p:cNvSpPr>
          <p:nvPr/>
        </p:nvSpPr>
        <p:spPr bwMode="auto">
          <a:xfrm>
            <a:off x="381000" y="1190306"/>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59" name="Text Box 11"/>
          <p:cNvSpPr txBox="1">
            <a:spLocks noChangeArrowheads="1"/>
          </p:cNvSpPr>
          <p:nvPr/>
        </p:nvSpPr>
        <p:spPr bwMode="auto">
          <a:xfrm>
            <a:off x="320676" y="1201193"/>
            <a:ext cx="8440738" cy="6055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We report the activation energy to only two significant figures because we are limited by the precision with which we can read the graph in Figure 14.18.</a:t>
            </a:r>
          </a:p>
          <a:p>
            <a:pPr marL="0" indent="0" eaLnBrk="0" hangingPunct="0">
              <a:defRPr/>
            </a:pPr>
            <a:endParaRPr lang="en-US" sz="1400" dirty="0">
              <a:latin typeface="+mn-lt"/>
            </a:endParaRPr>
          </a:p>
          <a:p>
            <a:pPr marL="283464" indent="-283464" eaLnBrk="0" hangingPunct="0">
              <a:defRPr/>
            </a:pPr>
            <a:r>
              <a:rPr lang="en-US" sz="1400" b="1" dirty="0">
                <a:latin typeface="+mn-lt"/>
              </a:rPr>
              <a:t>(b)	</a:t>
            </a:r>
            <a:r>
              <a:rPr lang="en-US" sz="1400" dirty="0">
                <a:latin typeface="+mn-lt"/>
              </a:rPr>
              <a:t>To determine the rate constant, </a:t>
            </a:r>
            <a:r>
              <a:rPr lang="en-US" sz="1400" i="1" dirty="0">
                <a:latin typeface="+mn-lt"/>
              </a:rPr>
              <a:t>k</a:t>
            </a:r>
            <a:r>
              <a:rPr lang="en-US" sz="1400" baseline="-25000" dirty="0">
                <a:latin typeface="+mn-lt"/>
              </a:rPr>
              <a:t>1</a:t>
            </a:r>
            <a:r>
              <a:rPr lang="en-US" sz="1400" dirty="0">
                <a:latin typeface="+mn-lt"/>
              </a:rPr>
              <a:t>, at </a:t>
            </a:r>
            <a:r>
              <a:rPr lang="en-US" sz="1400" i="1" dirty="0">
                <a:latin typeface="+mn-lt"/>
              </a:rPr>
              <a:t>T</a:t>
            </a:r>
            <a:r>
              <a:rPr lang="en-US" sz="1400" baseline="-25000" dirty="0">
                <a:latin typeface="+mn-lt"/>
              </a:rPr>
              <a:t>1</a:t>
            </a:r>
            <a:r>
              <a:rPr lang="en-US" sz="1400" dirty="0">
                <a:latin typeface="+mn-lt"/>
              </a:rPr>
              <a:t> = 430.0 K, we can use Equation 14.23 with </a:t>
            </a:r>
            <a:r>
              <a:rPr lang="en-US" sz="1400" i="1" dirty="0" err="1">
                <a:latin typeface="+mn-lt"/>
              </a:rPr>
              <a:t>E</a:t>
            </a:r>
            <a:r>
              <a:rPr lang="en-US" sz="1400" baseline="-25000" dirty="0" err="1">
                <a:latin typeface="+mn-lt"/>
              </a:rPr>
              <a:t>a</a:t>
            </a:r>
            <a:r>
              <a:rPr lang="en-US" sz="1400" dirty="0">
                <a:latin typeface="+mn-lt"/>
              </a:rPr>
              <a:t> = 160 kJ/</a:t>
            </a:r>
            <a:r>
              <a:rPr lang="en-US" sz="1400" dirty="0" err="1">
                <a:latin typeface="+mn-lt"/>
              </a:rPr>
              <a:t>mol</a:t>
            </a:r>
            <a:r>
              <a:rPr lang="en-US" sz="1400" dirty="0">
                <a:latin typeface="+mn-lt"/>
              </a:rPr>
              <a:t> and one of the rate constants and temperatures from the given data, such as </a:t>
            </a:r>
            <a:r>
              <a:rPr lang="en-US" sz="1400" i="1" dirty="0">
                <a:latin typeface="+mn-lt"/>
              </a:rPr>
              <a:t>k</a:t>
            </a:r>
            <a:r>
              <a:rPr lang="en-US" sz="1400" baseline="-25000" dirty="0">
                <a:latin typeface="+mn-lt"/>
              </a:rPr>
              <a:t>2</a:t>
            </a:r>
            <a:r>
              <a:rPr lang="en-US" sz="1400" dirty="0">
                <a:latin typeface="+mn-lt"/>
              </a:rPr>
              <a:t> = 2.52 × 10</a:t>
            </a:r>
            <a:r>
              <a:rPr lang="en-US" sz="1400" baseline="30000" dirty="0">
                <a:latin typeface="+mn-lt"/>
              </a:rPr>
              <a:t>–5</a:t>
            </a:r>
            <a:r>
              <a:rPr lang="en-US" sz="1400" dirty="0">
                <a:latin typeface="+mn-lt"/>
              </a:rPr>
              <a:t> s</a:t>
            </a:r>
            <a:r>
              <a:rPr lang="en-US" sz="1400" baseline="30000" dirty="0">
                <a:latin typeface="+mn-lt"/>
              </a:rPr>
              <a:t>–1</a:t>
            </a:r>
            <a:r>
              <a:rPr lang="en-US" sz="1400" dirty="0">
                <a:latin typeface="+mn-lt"/>
              </a:rPr>
              <a:t> and </a:t>
            </a:r>
            <a:r>
              <a:rPr lang="en-US" sz="1400" i="1" dirty="0">
                <a:latin typeface="+mn-lt"/>
              </a:rPr>
              <a:t>T</a:t>
            </a:r>
            <a:r>
              <a:rPr lang="en-US" sz="1400" baseline="-25000" dirty="0">
                <a:latin typeface="+mn-lt"/>
              </a:rPr>
              <a:t>2</a:t>
            </a:r>
            <a:r>
              <a:rPr lang="en-US" sz="1400" dirty="0">
                <a:latin typeface="+mn-lt"/>
              </a:rPr>
              <a:t> = 462.9 K:</a:t>
            </a: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r>
              <a:rPr lang="en-US" sz="1400" dirty="0">
                <a:latin typeface="+mn-lt"/>
              </a:rPr>
              <a:t>Note that the units of </a:t>
            </a:r>
            <a:r>
              <a:rPr lang="en-US" sz="1400" i="1" dirty="0">
                <a:latin typeface="+mn-lt"/>
              </a:rPr>
              <a:t>k</a:t>
            </a:r>
            <a:r>
              <a:rPr lang="en-US" sz="1400" baseline="-25000" dirty="0">
                <a:latin typeface="+mn-lt"/>
              </a:rPr>
              <a:t>1</a:t>
            </a:r>
            <a:r>
              <a:rPr lang="en-US" sz="1400" dirty="0">
                <a:latin typeface="+mn-lt"/>
              </a:rPr>
              <a:t> are the same as those of </a:t>
            </a:r>
            <a:r>
              <a:rPr lang="en-US" sz="1400" i="1" dirty="0">
                <a:latin typeface="+mn-lt"/>
              </a:rPr>
              <a:t>k</a:t>
            </a:r>
            <a:r>
              <a:rPr lang="en-US" sz="1400" baseline="-25000" dirty="0">
                <a:latin typeface="+mn-lt"/>
              </a:rPr>
              <a:t>2</a:t>
            </a:r>
            <a:r>
              <a:rPr lang="en-US" sz="1400" dirty="0">
                <a:latin typeface="+mn-lt"/>
              </a:rPr>
              <a:t> and the rate constant at 430.0 K is smaller than it is at 462.9 K, as it should be.</a:t>
            </a:r>
          </a:p>
        </p:txBody>
      </p:sp>
      <p:sp>
        <p:nvSpPr>
          <p:cNvPr id="2053" name="Line 81"/>
          <p:cNvSpPr>
            <a:spLocks noChangeShapeType="1"/>
          </p:cNvSpPr>
          <p:nvPr/>
        </p:nvSpPr>
        <p:spPr bwMode="auto">
          <a:xfrm>
            <a:off x="304801" y="304800"/>
            <a:ext cx="12914" cy="5176858"/>
          </a:xfrm>
          <a:prstGeom prst="line">
            <a:avLst/>
          </a:prstGeom>
          <a:noFill/>
          <a:ln w="1905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4" y="762000"/>
            <a:ext cx="4350478" cy="3286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Continued</a:t>
            </a:r>
          </a:p>
        </p:txBody>
      </p:sp>
      <p:sp>
        <p:nvSpPr>
          <p:cNvPr id="205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Exercise 14.11</a:t>
            </a:r>
            <a:r>
              <a:rPr lang="en-US" altLang="en-US" b="1" dirty="0">
                <a:solidFill>
                  <a:srgbClr val="4C4BE5"/>
                </a:solidFill>
                <a:latin typeface="Arial" charset="0"/>
              </a:rPr>
              <a:t> </a:t>
            </a:r>
            <a:r>
              <a:rPr lang="en-US" altLang="en-US" b="1" dirty="0">
                <a:latin typeface="Arial" charset="0"/>
              </a:rPr>
              <a:t>Determining the Activation Energy</a:t>
            </a:r>
          </a:p>
        </p:txBody>
      </p:sp>
      <p:sp>
        <p:nvSpPr>
          <p:cNvPr id="2057" name="Line 89"/>
          <p:cNvSpPr>
            <a:spLocks noChangeShapeType="1"/>
          </p:cNvSpPr>
          <p:nvPr/>
        </p:nvSpPr>
        <p:spPr bwMode="auto">
          <a:xfrm>
            <a:off x="307182" y="5481658"/>
            <a:ext cx="446087"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8419" y="2568560"/>
            <a:ext cx="5085465" cy="2045877"/>
          </a:xfrm>
          <a:prstGeom prst="rect">
            <a:avLst/>
          </a:prstGeom>
        </p:spPr>
      </p:pic>
    </p:spTree>
    <p:extLst>
      <p:ext uri="{BB962C8B-B14F-4D97-AF65-F5344CB8AC3E}">
        <p14:creationId xmlns:p14="http://schemas.microsoft.com/office/powerpoint/2010/main" val="327224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9">
                                            <p:txEl>
                                              <p:pRg st="15" end="1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66"/>
          <p:cNvSpPr>
            <a:spLocks noChangeShapeType="1"/>
          </p:cNvSpPr>
          <p:nvPr/>
        </p:nvSpPr>
        <p:spPr bwMode="auto">
          <a:xfrm>
            <a:off x="381000" y="1190306"/>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59" name="Text Box 11"/>
          <p:cNvSpPr txBox="1">
            <a:spLocks noChangeArrowheads="1"/>
          </p:cNvSpPr>
          <p:nvPr/>
        </p:nvSpPr>
        <p:spPr bwMode="auto">
          <a:xfrm>
            <a:off x="320675" y="1201193"/>
            <a:ext cx="8680105" cy="1995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eaLnBrk="0" hangingPunct="0">
              <a:defRPr/>
            </a:pPr>
            <a:r>
              <a:rPr lang="en-US" sz="1600" b="1" dirty="0">
                <a:solidFill>
                  <a:srgbClr val="3366FF"/>
                </a:solidFill>
              </a:rPr>
              <a:t>Practice Exercise 1</a:t>
            </a:r>
          </a:p>
          <a:p>
            <a:pPr marL="0" indent="0" eaLnBrk="0" hangingPunct="0">
              <a:defRPr/>
            </a:pPr>
            <a:endParaRPr lang="en-US" sz="1000" dirty="0">
              <a:latin typeface="+mn-lt"/>
            </a:endParaRPr>
          </a:p>
          <a:p>
            <a:pPr marL="0" indent="0" eaLnBrk="0" hangingPunct="0">
              <a:defRPr/>
            </a:pPr>
            <a:r>
              <a:rPr lang="en-US" sz="1400" dirty="0">
                <a:latin typeface="+mn-lt"/>
              </a:rPr>
              <a:t>Using the data in Sample Exercise 14.11, which of the following is the rate constant for the rearrangement of methyl </a:t>
            </a:r>
            <a:r>
              <a:rPr lang="en-US" sz="1400" dirty="0" err="1">
                <a:latin typeface="+mn-lt"/>
              </a:rPr>
              <a:t>isonitrile</a:t>
            </a:r>
            <a:r>
              <a:rPr lang="en-US" sz="1400" dirty="0">
                <a:latin typeface="+mn-lt"/>
              </a:rPr>
              <a:t> at 320 </a:t>
            </a:r>
            <a:r>
              <a:rPr lang="en-US" sz="1400" dirty="0">
                <a:latin typeface="+mn-lt"/>
                <a:ea typeface="Calibri"/>
              </a:rPr>
              <a:t>°</a:t>
            </a:r>
            <a:r>
              <a:rPr lang="en-US" sz="1400" dirty="0">
                <a:latin typeface="+mn-lt"/>
              </a:rPr>
              <a:t>C?</a:t>
            </a:r>
          </a:p>
          <a:p>
            <a:pPr marL="283464" indent="-283464" eaLnBrk="0" hangingPunct="0">
              <a:defRPr/>
            </a:pPr>
            <a:r>
              <a:rPr lang="en-US" sz="1400" b="1" dirty="0">
                <a:latin typeface="+mn-lt"/>
              </a:rPr>
              <a:t>(a)	</a:t>
            </a:r>
            <a:r>
              <a:rPr lang="en-US" sz="1400" dirty="0">
                <a:latin typeface="+mn-lt"/>
              </a:rPr>
              <a:t>8.1 × 10</a:t>
            </a:r>
            <a:r>
              <a:rPr lang="en-US" sz="1400" baseline="30000" dirty="0">
                <a:latin typeface="+mn-lt"/>
              </a:rPr>
              <a:t>–15</a:t>
            </a:r>
            <a:r>
              <a:rPr lang="en-US" sz="1400" dirty="0">
                <a:latin typeface="+mn-lt"/>
              </a:rPr>
              <a:t> s</a:t>
            </a:r>
            <a:r>
              <a:rPr lang="en-US" sz="1400" baseline="30000" dirty="0">
                <a:latin typeface="+mn-lt"/>
              </a:rPr>
              <a:t>–1</a:t>
            </a:r>
            <a:r>
              <a:rPr lang="en-US" sz="1400" dirty="0">
                <a:latin typeface="+mn-lt"/>
              </a:rPr>
              <a:t> </a:t>
            </a:r>
          </a:p>
          <a:p>
            <a:pPr marL="283464" indent="-283464" eaLnBrk="0" hangingPunct="0">
              <a:defRPr/>
            </a:pPr>
            <a:r>
              <a:rPr lang="en-US" sz="1400" b="1" dirty="0">
                <a:latin typeface="+mn-lt"/>
              </a:rPr>
              <a:t>(b)	</a:t>
            </a:r>
            <a:r>
              <a:rPr lang="en-US" sz="1400" dirty="0">
                <a:latin typeface="+mn-lt"/>
              </a:rPr>
              <a:t>2.2 × 10</a:t>
            </a:r>
            <a:r>
              <a:rPr lang="en-US" sz="1400" baseline="30000" dirty="0">
                <a:latin typeface="+mn-lt"/>
              </a:rPr>
              <a:t>–13</a:t>
            </a:r>
            <a:r>
              <a:rPr lang="en-US" sz="1400" dirty="0">
                <a:latin typeface="+mn-lt"/>
              </a:rPr>
              <a:t> s</a:t>
            </a:r>
            <a:r>
              <a:rPr lang="en-US" sz="1400" baseline="30000" dirty="0">
                <a:latin typeface="+mn-lt"/>
              </a:rPr>
              <a:t>–1</a:t>
            </a:r>
            <a:r>
              <a:rPr lang="en-US" sz="1400" dirty="0">
                <a:latin typeface="+mn-lt"/>
              </a:rPr>
              <a:t> </a:t>
            </a:r>
          </a:p>
          <a:p>
            <a:pPr marL="283464" indent="-283464" eaLnBrk="0" hangingPunct="0">
              <a:defRPr/>
            </a:pPr>
            <a:r>
              <a:rPr lang="en-US" sz="1400" b="1" dirty="0">
                <a:latin typeface="+mn-lt"/>
              </a:rPr>
              <a:t>(c)	</a:t>
            </a:r>
            <a:r>
              <a:rPr lang="en-US" sz="1400" dirty="0">
                <a:latin typeface="+mn-lt"/>
              </a:rPr>
              <a:t>2.7 × 10</a:t>
            </a:r>
            <a:r>
              <a:rPr lang="en-US" sz="1400" baseline="30000" dirty="0">
                <a:latin typeface="+mn-lt"/>
              </a:rPr>
              <a:t>–9</a:t>
            </a:r>
            <a:r>
              <a:rPr lang="en-US" sz="1400" dirty="0">
                <a:latin typeface="+mn-lt"/>
              </a:rPr>
              <a:t> s</a:t>
            </a:r>
            <a:r>
              <a:rPr lang="en-US" sz="1400" baseline="30000" dirty="0">
                <a:latin typeface="+mn-lt"/>
              </a:rPr>
              <a:t>–1</a:t>
            </a:r>
            <a:endParaRPr lang="en-US" sz="1400" dirty="0">
              <a:latin typeface="+mn-lt"/>
            </a:endParaRPr>
          </a:p>
          <a:p>
            <a:pPr marL="283464" indent="-283464" eaLnBrk="0" hangingPunct="0">
              <a:defRPr/>
            </a:pPr>
            <a:r>
              <a:rPr lang="en-US" sz="1400" b="1" dirty="0">
                <a:latin typeface="+mn-lt"/>
              </a:rPr>
              <a:t>(d)	</a:t>
            </a:r>
            <a:r>
              <a:rPr lang="en-US" sz="1400" dirty="0">
                <a:latin typeface="+mn-lt"/>
              </a:rPr>
              <a:t>2.3 × 10</a:t>
            </a:r>
            <a:r>
              <a:rPr lang="en-US" sz="1400" baseline="30000" dirty="0">
                <a:latin typeface="+mn-lt"/>
              </a:rPr>
              <a:t>–1</a:t>
            </a:r>
            <a:r>
              <a:rPr lang="en-US" sz="1400" dirty="0">
                <a:latin typeface="+mn-lt"/>
              </a:rPr>
              <a:t> s</a:t>
            </a:r>
            <a:r>
              <a:rPr lang="en-US" sz="1400" baseline="30000" dirty="0">
                <a:latin typeface="+mn-lt"/>
              </a:rPr>
              <a:t>–1</a:t>
            </a:r>
            <a:r>
              <a:rPr lang="en-US" sz="1400" b="1" dirty="0">
                <a:latin typeface="+mn-lt"/>
              </a:rPr>
              <a:t> </a:t>
            </a:r>
          </a:p>
          <a:p>
            <a:pPr marL="283464" indent="-283464" eaLnBrk="0" hangingPunct="0">
              <a:defRPr/>
            </a:pPr>
            <a:r>
              <a:rPr lang="en-US" sz="1400" b="1" dirty="0">
                <a:latin typeface="+mn-lt"/>
              </a:rPr>
              <a:t>(e)	</a:t>
            </a:r>
            <a:r>
              <a:rPr lang="en-US" sz="1400" dirty="0">
                <a:latin typeface="+mn-lt"/>
              </a:rPr>
              <a:t>9.2 × 10</a:t>
            </a:r>
            <a:r>
              <a:rPr lang="en-US" sz="1400" baseline="30000" dirty="0">
                <a:latin typeface="+mn-lt"/>
              </a:rPr>
              <a:t>3</a:t>
            </a:r>
            <a:r>
              <a:rPr lang="en-US" sz="1400" dirty="0">
                <a:latin typeface="+mn-lt"/>
              </a:rPr>
              <a:t> s</a:t>
            </a:r>
            <a:r>
              <a:rPr lang="en-US" sz="1400" baseline="30000" dirty="0">
                <a:latin typeface="+mn-lt"/>
              </a:rPr>
              <a:t>–1</a:t>
            </a:r>
            <a:endParaRPr lang="en-US" sz="1400" dirty="0">
              <a:latin typeface="+mn-lt"/>
            </a:endParaRPr>
          </a:p>
          <a:p>
            <a:pPr marL="0" indent="0" eaLnBrk="0" hangingPunct="0">
              <a:defRPr/>
            </a:pPr>
            <a:endParaRPr lang="en-US" sz="1400" dirty="0">
              <a:latin typeface="+mn-lt"/>
            </a:endParaRPr>
          </a:p>
          <a:p>
            <a:pPr eaLnBrk="0" hangingPunct="0">
              <a:defRPr/>
            </a:pPr>
            <a:r>
              <a:rPr lang="en-US" sz="1600" b="1" dirty="0">
                <a:solidFill>
                  <a:srgbClr val="3366FF"/>
                </a:solidFill>
              </a:rPr>
              <a:t>Practice Exercise 2</a:t>
            </a:r>
          </a:p>
          <a:p>
            <a:pPr marL="0" indent="0" eaLnBrk="0" hangingPunct="0">
              <a:defRPr/>
            </a:pPr>
            <a:endParaRPr lang="en-US" sz="1000" dirty="0">
              <a:latin typeface="+mn-lt"/>
            </a:endParaRPr>
          </a:p>
          <a:p>
            <a:pPr marL="0" indent="0" eaLnBrk="0" hangingPunct="0">
              <a:defRPr/>
            </a:pPr>
            <a:r>
              <a:rPr lang="en-US" sz="1400" dirty="0">
                <a:latin typeface="+mn-lt"/>
              </a:rPr>
              <a:t>To one significant figure, what is the value for the frequency factor A for the data presented in Sample Exercise 14.11.</a:t>
            </a:r>
          </a:p>
        </p:txBody>
      </p:sp>
      <p:sp>
        <p:nvSpPr>
          <p:cNvPr id="2053" name="Line 81"/>
          <p:cNvSpPr>
            <a:spLocks noChangeShapeType="1"/>
          </p:cNvSpPr>
          <p:nvPr/>
        </p:nvSpPr>
        <p:spPr bwMode="auto">
          <a:xfrm>
            <a:off x="304801" y="304800"/>
            <a:ext cx="9699" cy="3887885"/>
          </a:xfrm>
          <a:prstGeom prst="line">
            <a:avLst/>
          </a:prstGeom>
          <a:noFill/>
          <a:ln w="1905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4" y="762000"/>
            <a:ext cx="4350478" cy="3286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Continued</a:t>
            </a:r>
          </a:p>
        </p:txBody>
      </p:sp>
      <p:sp>
        <p:nvSpPr>
          <p:cNvPr id="205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Exercise 14.11</a:t>
            </a:r>
            <a:r>
              <a:rPr lang="en-US" altLang="en-US" b="1" dirty="0">
                <a:solidFill>
                  <a:srgbClr val="4C4BE5"/>
                </a:solidFill>
                <a:latin typeface="Arial" charset="0"/>
              </a:rPr>
              <a:t> </a:t>
            </a:r>
            <a:r>
              <a:rPr lang="en-US" altLang="en-US" b="1" dirty="0">
                <a:latin typeface="Arial" charset="0"/>
              </a:rPr>
              <a:t>Determining the Activation Energy</a:t>
            </a:r>
          </a:p>
        </p:txBody>
      </p:sp>
      <p:sp>
        <p:nvSpPr>
          <p:cNvPr id="2057" name="Line 89"/>
          <p:cNvSpPr>
            <a:spLocks noChangeShapeType="1"/>
          </p:cNvSpPr>
          <p:nvPr/>
        </p:nvSpPr>
        <p:spPr bwMode="auto">
          <a:xfrm>
            <a:off x="304801" y="4192685"/>
            <a:ext cx="450849"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54837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9">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9">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8"/>
          <p:cNvSpPr>
            <a:spLocks noChangeArrowheads="1"/>
          </p:cNvSpPr>
          <p:nvPr/>
        </p:nvSpPr>
        <p:spPr bwMode="auto">
          <a:xfrm>
            <a:off x="317500" y="547688"/>
            <a:ext cx="8705314"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514600" indent="-2514600" eaLnBrk="0" hangingPunct="0">
              <a:spcBef>
                <a:spcPct val="50000"/>
              </a:spcBef>
              <a:tabLst>
                <a:tab pos="2798763" algn="l"/>
              </a:tabLst>
            </a:pPr>
            <a:r>
              <a:rPr lang="en-US" altLang="en-US" b="1" dirty="0">
                <a:solidFill>
                  <a:srgbClr val="3366FF"/>
                </a:solidFill>
                <a:latin typeface="Arial" charset="0"/>
              </a:rPr>
              <a:t>Sample Exercise 14.12</a:t>
            </a:r>
            <a:r>
              <a:rPr lang="en-US" altLang="en-US" b="1" dirty="0">
                <a:solidFill>
                  <a:srgbClr val="4C4BE5"/>
                </a:solidFill>
                <a:latin typeface="Arial" charset="0"/>
              </a:rPr>
              <a:t> </a:t>
            </a:r>
            <a:r>
              <a:rPr lang="en-US" altLang="en-US" b="1" dirty="0">
                <a:latin typeface="Arial" charset="0"/>
              </a:rPr>
              <a:t>Determining </a:t>
            </a:r>
            <a:r>
              <a:rPr lang="en-US" altLang="en-US" b="1" dirty="0" err="1">
                <a:latin typeface="Arial" charset="0"/>
              </a:rPr>
              <a:t>Molecularity</a:t>
            </a:r>
            <a:r>
              <a:rPr lang="en-US" altLang="en-US" b="1" dirty="0">
                <a:latin typeface="Arial" charset="0"/>
              </a:rPr>
              <a:t> and Identifying 	Intermediates</a:t>
            </a:r>
          </a:p>
        </p:txBody>
      </p:sp>
      <p:sp>
        <p:nvSpPr>
          <p:cNvPr id="7171" name="Line 19"/>
          <p:cNvSpPr>
            <a:spLocks noChangeShapeType="1"/>
          </p:cNvSpPr>
          <p:nvPr/>
        </p:nvSpPr>
        <p:spPr bwMode="auto">
          <a:xfrm>
            <a:off x="396875" y="2641697"/>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2" name="Line 7"/>
          <p:cNvSpPr>
            <a:spLocks noChangeShapeType="1"/>
          </p:cNvSpPr>
          <p:nvPr/>
        </p:nvSpPr>
        <p:spPr bwMode="auto">
          <a:xfrm flipH="1">
            <a:off x="304800" y="304800"/>
            <a:ext cx="0" cy="5775820"/>
          </a:xfrm>
          <a:prstGeom prst="line">
            <a:avLst/>
          </a:prstGeom>
          <a:noFill/>
          <a:ln w="1905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3" name="Line 10"/>
          <p:cNvSpPr>
            <a:spLocks noChangeShapeType="1"/>
          </p:cNvSpPr>
          <p:nvPr/>
        </p:nvSpPr>
        <p:spPr bwMode="auto">
          <a:xfrm>
            <a:off x="295275" y="6080622"/>
            <a:ext cx="457200" cy="0"/>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 name="Text Box 11"/>
          <p:cNvSpPr txBox="1">
            <a:spLocks noChangeArrowheads="1"/>
          </p:cNvSpPr>
          <p:nvPr/>
        </p:nvSpPr>
        <p:spPr bwMode="auto">
          <a:xfrm>
            <a:off x="319088" y="2661105"/>
            <a:ext cx="8459787" cy="1041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3464" indent="-283464" eaLnBrk="0" hangingPunct="0">
              <a:defRPr/>
            </a:pPr>
            <a:r>
              <a:rPr lang="en-US" altLang="en-US" sz="1600" b="1" dirty="0">
                <a:solidFill>
                  <a:srgbClr val="3366FF"/>
                </a:solidFill>
              </a:rPr>
              <a:t>Solution</a:t>
            </a:r>
            <a:endParaRPr lang="en-US" altLang="en-US" sz="1600" dirty="0">
              <a:solidFill>
                <a:schemeClr val="bg1"/>
              </a:solidFill>
            </a:endParaRPr>
          </a:p>
          <a:p>
            <a:pPr marL="283464" indent="-283464" eaLnBrk="0" hangingPunct="0">
              <a:defRPr/>
            </a:pPr>
            <a:endParaRPr lang="en-US" sz="1000" b="1" dirty="0">
              <a:latin typeface="Times New Roman" pitchFamily="18" charset="0"/>
            </a:endParaRPr>
          </a:p>
          <a:p>
            <a:pPr marL="0" indent="0" eaLnBrk="0" hangingPunct="0">
              <a:defRPr/>
            </a:pPr>
            <a:r>
              <a:rPr lang="en-US" sz="1400" b="1" dirty="0">
                <a:latin typeface="+mn-lt"/>
              </a:rPr>
              <a:t>Analyze</a:t>
            </a:r>
            <a:r>
              <a:rPr lang="en-US" sz="1400" dirty="0">
                <a:latin typeface="+mn-lt"/>
              </a:rPr>
              <a:t> We are given a two-step mechanism and asked for (a) the </a:t>
            </a:r>
            <a:r>
              <a:rPr lang="en-US" sz="1400" dirty="0" err="1">
                <a:latin typeface="+mn-lt"/>
              </a:rPr>
              <a:t>molecularities</a:t>
            </a:r>
            <a:r>
              <a:rPr lang="en-US" sz="1400" dirty="0">
                <a:latin typeface="+mn-lt"/>
              </a:rPr>
              <a:t> of each of the two elementary reactions, (b) the equation for the overall process, and (c) the intermediate.</a:t>
            </a:r>
          </a:p>
          <a:p>
            <a:pPr marL="0" indent="0" eaLnBrk="0" hangingPunct="0">
              <a:defRPr/>
            </a:pPr>
            <a:endParaRPr lang="en-US" sz="1400" dirty="0">
              <a:latin typeface="+mn-lt"/>
            </a:endParaRPr>
          </a:p>
          <a:p>
            <a:pPr marL="0" indent="0" eaLnBrk="0" hangingPunct="0">
              <a:defRPr/>
            </a:pPr>
            <a:r>
              <a:rPr lang="en-US" sz="1400" b="1" dirty="0">
                <a:latin typeface="+mn-lt"/>
              </a:rPr>
              <a:t>Plan</a:t>
            </a:r>
            <a:r>
              <a:rPr lang="en-US" sz="1400" dirty="0">
                <a:latin typeface="+mn-lt"/>
              </a:rPr>
              <a:t> The </a:t>
            </a:r>
            <a:r>
              <a:rPr lang="en-US" sz="1400" dirty="0" err="1">
                <a:latin typeface="+mn-lt"/>
              </a:rPr>
              <a:t>molecularity</a:t>
            </a:r>
            <a:r>
              <a:rPr lang="en-US" sz="1400" dirty="0">
                <a:latin typeface="+mn-lt"/>
              </a:rPr>
              <a:t> of each elementary reaction depends on the number of reactant molecules in the equation for that reaction. The overall equation is the sum of the equations for the elementary reactions. The intermediate is a substance formed in one step of the mechanism and used in another and therefore not part of the equation for the overall reaction.</a:t>
            </a:r>
          </a:p>
          <a:p>
            <a:pPr marL="0" indent="0" eaLnBrk="0" hangingPunct="0">
              <a:defRPr/>
            </a:pPr>
            <a:endParaRPr lang="en-US" sz="1400" dirty="0">
              <a:latin typeface="+mn-lt"/>
            </a:endParaRPr>
          </a:p>
          <a:p>
            <a:pPr marL="0" indent="0" eaLnBrk="0" hangingPunct="0">
              <a:defRPr/>
            </a:pPr>
            <a:r>
              <a:rPr lang="en-US" sz="1400" b="1" dirty="0">
                <a:latin typeface="+mn-lt"/>
              </a:rPr>
              <a:t>Solve</a:t>
            </a:r>
          </a:p>
          <a:p>
            <a:pPr marL="283464" indent="-283464" eaLnBrk="0" hangingPunct="0">
              <a:defRPr/>
            </a:pPr>
            <a:r>
              <a:rPr lang="en-US" sz="1400" b="1" dirty="0">
                <a:latin typeface="+mn-lt"/>
              </a:rPr>
              <a:t>(a)</a:t>
            </a:r>
            <a:r>
              <a:rPr lang="en-US" sz="1400" dirty="0">
                <a:latin typeface="+mn-lt"/>
              </a:rPr>
              <a:t>	The first elementary reaction involves a single reactant and is consequently </a:t>
            </a:r>
            <a:r>
              <a:rPr lang="en-US" sz="1400" dirty="0" err="1">
                <a:latin typeface="+mn-lt"/>
              </a:rPr>
              <a:t>unimolecular</a:t>
            </a:r>
            <a:r>
              <a:rPr lang="en-US" sz="1400" dirty="0">
                <a:latin typeface="+mn-lt"/>
              </a:rPr>
              <a:t>. The second reaction, which involves two reactant molecules, is bimolecular. </a:t>
            </a:r>
          </a:p>
          <a:p>
            <a:pPr marL="283464" indent="-283464" eaLnBrk="0" hangingPunct="0">
              <a:defRPr/>
            </a:pPr>
            <a:r>
              <a:rPr lang="en-US" sz="1400" b="1" dirty="0">
                <a:latin typeface="+mn-lt"/>
              </a:rPr>
              <a:t>(b)	</a:t>
            </a:r>
            <a:r>
              <a:rPr lang="en-US" sz="1400" dirty="0">
                <a:latin typeface="+mn-lt"/>
              </a:rPr>
              <a:t>Adding the two elementary reactions gives</a:t>
            </a:r>
          </a:p>
          <a:p>
            <a:pPr marL="0" indent="0" algn="ctr" eaLnBrk="0" hangingPunct="0">
              <a:spcBef>
                <a:spcPts val="600"/>
              </a:spcBef>
              <a:defRPr/>
            </a:pPr>
            <a:r>
              <a:rPr lang="en-US" sz="1400" dirty="0">
                <a:latin typeface="+mn-lt"/>
              </a:rPr>
              <a:t>2 O</a:t>
            </a:r>
            <a:r>
              <a:rPr lang="en-US" sz="1400" baseline="-25000" dirty="0">
                <a:latin typeface="+mn-lt"/>
              </a:rPr>
              <a:t>3</a:t>
            </a:r>
            <a:r>
              <a:rPr lang="en-US" sz="1400" dirty="0">
                <a:latin typeface="+mn-lt"/>
              </a:rPr>
              <a:t>(</a:t>
            </a:r>
            <a:r>
              <a:rPr lang="en-US" sz="1400" i="1" dirty="0">
                <a:latin typeface="+mn-lt"/>
              </a:rPr>
              <a:t>g</a:t>
            </a:r>
            <a:r>
              <a:rPr lang="en-US" sz="1400" dirty="0">
                <a:latin typeface="+mn-lt"/>
              </a:rPr>
              <a:t>) + O(</a:t>
            </a:r>
            <a:r>
              <a:rPr lang="en-US" sz="1400" i="1" dirty="0">
                <a:latin typeface="+mn-lt"/>
              </a:rPr>
              <a:t>g</a:t>
            </a:r>
            <a:r>
              <a:rPr lang="en-US" sz="1400" dirty="0">
                <a:latin typeface="+mn-lt"/>
              </a:rPr>
              <a:t>)          3 O</a:t>
            </a:r>
            <a:r>
              <a:rPr lang="en-US" sz="1400" baseline="-25000" dirty="0">
                <a:latin typeface="+mn-lt"/>
              </a:rPr>
              <a:t>2</a:t>
            </a:r>
            <a:r>
              <a:rPr lang="en-US" sz="1400" dirty="0">
                <a:latin typeface="+mn-lt"/>
              </a:rPr>
              <a:t>(</a:t>
            </a:r>
            <a:r>
              <a:rPr lang="en-US" sz="1400" i="1" dirty="0">
                <a:latin typeface="+mn-lt"/>
              </a:rPr>
              <a:t>g</a:t>
            </a:r>
            <a:r>
              <a:rPr lang="en-US" sz="1400" dirty="0">
                <a:latin typeface="+mn-lt"/>
              </a:rPr>
              <a:t>) + O(</a:t>
            </a:r>
            <a:r>
              <a:rPr lang="en-US" sz="1400" i="1" dirty="0">
                <a:latin typeface="+mn-lt"/>
              </a:rPr>
              <a:t>g</a:t>
            </a:r>
            <a:r>
              <a:rPr lang="en-US" sz="1400" dirty="0">
                <a:latin typeface="+mn-lt"/>
              </a:rPr>
              <a:t>)</a:t>
            </a:r>
          </a:p>
        </p:txBody>
      </p:sp>
      <p:sp>
        <p:nvSpPr>
          <p:cNvPr id="13" name="Text Box 84"/>
          <p:cNvSpPr txBox="1">
            <a:spLocks noChangeArrowheads="1"/>
          </p:cNvSpPr>
          <p:nvPr/>
        </p:nvSpPr>
        <p:spPr bwMode="auto">
          <a:xfrm>
            <a:off x="320676" y="1030000"/>
            <a:ext cx="8702138" cy="108523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It has been proposed that the conversion of ozone into O</a:t>
            </a:r>
            <a:r>
              <a:rPr lang="en-US" sz="1400" baseline="-25000" dirty="0">
                <a:latin typeface="+mn-lt"/>
              </a:rPr>
              <a:t>2</a:t>
            </a:r>
            <a:r>
              <a:rPr lang="en-US" sz="1400" dirty="0">
                <a:latin typeface="+mn-lt"/>
              </a:rPr>
              <a:t> proceeds by a two-step mechanism:</a:t>
            </a:r>
          </a:p>
          <a:p>
            <a:pPr marL="3767138" indent="0" eaLnBrk="0" hangingPunct="0">
              <a:spcBef>
                <a:spcPts val="600"/>
              </a:spcBef>
              <a:defRPr/>
            </a:pPr>
            <a:r>
              <a:rPr lang="en-US" sz="1400" dirty="0">
                <a:latin typeface="+mn-lt"/>
              </a:rPr>
              <a:t>O</a:t>
            </a:r>
            <a:r>
              <a:rPr lang="en-US" sz="1400" baseline="-25000" dirty="0">
                <a:latin typeface="+mn-lt"/>
              </a:rPr>
              <a:t>3</a:t>
            </a:r>
            <a:r>
              <a:rPr lang="en-US" sz="1400" dirty="0">
                <a:latin typeface="+mn-lt"/>
              </a:rPr>
              <a:t>(</a:t>
            </a:r>
            <a:r>
              <a:rPr lang="en-US" sz="1400" i="1" dirty="0">
                <a:latin typeface="+mn-lt"/>
              </a:rPr>
              <a:t>g</a:t>
            </a:r>
            <a:r>
              <a:rPr lang="en-US" sz="1400" dirty="0">
                <a:latin typeface="+mn-lt"/>
              </a:rPr>
              <a:t>)           O</a:t>
            </a:r>
            <a:r>
              <a:rPr lang="en-US" sz="1400" baseline="-25000" dirty="0">
                <a:latin typeface="+mn-lt"/>
              </a:rPr>
              <a:t>2</a:t>
            </a:r>
            <a:r>
              <a:rPr lang="en-US" sz="1400" dirty="0">
                <a:latin typeface="+mn-lt"/>
              </a:rPr>
              <a:t>(</a:t>
            </a:r>
            <a:r>
              <a:rPr lang="en-US" sz="1400" i="1" dirty="0">
                <a:latin typeface="+mn-lt"/>
              </a:rPr>
              <a:t>g</a:t>
            </a:r>
            <a:r>
              <a:rPr lang="en-US" sz="1400" dirty="0">
                <a:latin typeface="+mn-lt"/>
              </a:rPr>
              <a:t>) + O(</a:t>
            </a:r>
            <a:r>
              <a:rPr lang="en-US" sz="1400" i="1" dirty="0">
                <a:latin typeface="+mn-lt"/>
              </a:rPr>
              <a:t>g</a:t>
            </a:r>
            <a:r>
              <a:rPr lang="en-US" sz="1400" dirty="0">
                <a:latin typeface="+mn-lt"/>
              </a:rPr>
              <a:t>)</a:t>
            </a:r>
          </a:p>
          <a:p>
            <a:pPr marL="3260725" indent="0" eaLnBrk="0" hangingPunct="0">
              <a:defRPr/>
            </a:pPr>
            <a:r>
              <a:rPr lang="en-US" sz="1400" dirty="0">
                <a:latin typeface="+mn-lt"/>
              </a:rPr>
              <a:t>O</a:t>
            </a:r>
            <a:r>
              <a:rPr lang="en-US" sz="1400" baseline="-25000" dirty="0">
                <a:latin typeface="+mn-lt"/>
              </a:rPr>
              <a:t>3</a:t>
            </a:r>
            <a:r>
              <a:rPr lang="en-US" sz="1400" dirty="0">
                <a:latin typeface="+mn-lt"/>
              </a:rPr>
              <a:t>(</a:t>
            </a:r>
            <a:r>
              <a:rPr lang="en-US" sz="1400" i="1" dirty="0">
                <a:latin typeface="+mn-lt"/>
              </a:rPr>
              <a:t>g</a:t>
            </a:r>
            <a:r>
              <a:rPr lang="en-US" sz="1400" dirty="0">
                <a:latin typeface="+mn-lt"/>
              </a:rPr>
              <a:t>) + O(</a:t>
            </a:r>
            <a:r>
              <a:rPr lang="en-US" sz="1400" i="1" dirty="0">
                <a:latin typeface="+mn-lt"/>
              </a:rPr>
              <a:t>g</a:t>
            </a:r>
            <a:r>
              <a:rPr lang="en-US" sz="1400" dirty="0">
                <a:latin typeface="+mn-lt"/>
              </a:rPr>
              <a:t>)           2 O</a:t>
            </a:r>
            <a:r>
              <a:rPr lang="en-US" sz="1400" baseline="-25000" dirty="0">
                <a:latin typeface="+mn-lt"/>
              </a:rPr>
              <a:t>2</a:t>
            </a:r>
            <a:r>
              <a:rPr lang="en-US" sz="1400" dirty="0">
                <a:latin typeface="+mn-lt"/>
              </a:rPr>
              <a:t>(</a:t>
            </a:r>
            <a:r>
              <a:rPr lang="en-US" sz="1400" i="1" dirty="0">
                <a:latin typeface="+mn-lt"/>
              </a:rPr>
              <a:t>g</a:t>
            </a:r>
            <a:r>
              <a:rPr lang="en-US" sz="1400" dirty="0">
                <a:latin typeface="+mn-lt"/>
              </a:rPr>
              <a:t>)</a:t>
            </a:r>
          </a:p>
          <a:p>
            <a:pPr marL="283464" indent="-283464" eaLnBrk="0" hangingPunct="0">
              <a:spcBef>
                <a:spcPts val="600"/>
              </a:spcBef>
              <a:defRPr/>
            </a:pPr>
            <a:r>
              <a:rPr lang="en-US" sz="1400" b="1" dirty="0">
                <a:latin typeface="+mn-lt"/>
              </a:rPr>
              <a:t>(a)	</a:t>
            </a:r>
            <a:r>
              <a:rPr lang="en-US" sz="1400" dirty="0">
                <a:latin typeface="+mn-lt"/>
              </a:rPr>
              <a:t>Describe the </a:t>
            </a:r>
            <a:r>
              <a:rPr lang="en-US" sz="1400" dirty="0" err="1">
                <a:latin typeface="+mn-lt"/>
              </a:rPr>
              <a:t>molecularity</a:t>
            </a:r>
            <a:r>
              <a:rPr lang="en-US" sz="1400" dirty="0">
                <a:latin typeface="+mn-lt"/>
              </a:rPr>
              <a:t> of each elementary reaction in this mechanism.</a:t>
            </a:r>
          </a:p>
          <a:p>
            <a:pPr marL="283464" indent="-283464" eaLnBrk="0" hangingPunct="0">
              <a:defRPr/>
            </a:pPr>
            <a:r>
              <a:rPr lang="en-US" sz="1400" b="1" dirty="0">
                <a:latin typeface="+mn-lt"/>
              </a:rPr>
              <a:t>(b)</a:t>
            </a:r>
            <a:r>
              <a:rPr lang="en-US" sz="1400" dirty="0">
                <a:latin typeface="+mn-lt"/>
              </a:rPr>
              <a:t>	Write the equation for the overall reaction.</a:t>
            </a:r>
          </a:p>
          <a:p>
            <a:pPr marL="283464" indent="-283464" eaLnBrk="0" hangingPunct="0">
              <a:defRPr/>
            </a:pPr>
            <a:r>
              <a:rPr lang="en-US" sz="1400" b="1" dirty="0">
                <a:latin typeface="+mn-lt"/>
              </a:rPr>
              <a:t>(c)</a:t>
            </a:r>
            <a:r>
              <a:rPr lang="en-US" sz="1400" dirty="0">
                <a:latin typeface="+mn-lt"/>
              </a:rPr>
              <a:t>	Identify the intermediate(s).</a:t>
            </a: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42527" t="9157" r="47802" b="80332"/>
          <a:stretch/>
        </p:blipFill>
        <p:spPr>
          <a:xfrm>
            <a:off x="4339431" y="5822930"/>
            <a:ext cx="419100" cy="104775"/>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42527" t="9157" r="47802" b="80332"/>
          <a:stretch/>
        </p:blipFill>
        <p:spPr>
          <a:xfrm>
            <a:off x="4616858" y="1448410"/>
            <a:ext cx="419100" cy="104775"/>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42527" t="9157" r="47802" b="80332"/>
          <a:stretch/>
        </p:blipFill>
        <p:spPr>
          <a:xfrm>
            <a:off x="4615020" y="1655895"/>
            <a:ext cx="419100" cy="104775"/>
          </a:xfrm>
          <a:prstGeom prst="rect">
            <a:avLst/>
          </a:prstGeom>
        </p:spPr>
      </p:pic>
    </p:spTree>
    <p:extLst>
      <p:ext uri="{BB962C8B-B14F-4D97-AF65-F5344CB8AC3E}">
        <p14:creationId xmlns:p14="http://schemas.microsoft.com/office/powerpoint/2010/main" val="264485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8"/>
          <p:cNvSpPr>
            <a:spLocks noChangeArrowheads="1"/>
          </p:cNvSpPr>
          <p:nvPr/>
        </p:nvSpPr>
        <p:spPr bwMode="auto">
          <a:xfrm>
            <a:off x="317500" y="547688"/>
            <a:ext cx="8705314"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514600" indent="-2514600" eaLnBrk="0" hangingPunct="0">
              <a:spcBef>
                <a:spcPct val="50000"/>
              </a:spcBef>
              <a:tabLst>
                <a:tab pos="2798763" algn="l"/>
              </a:tabLst>
            </a:pPr>
            <a:r>
              <a:rPr lang="en-US" altLang="en-US" b="1" dirty="0">
                <a:solidFill>
                  <a:srgbClr val="3366FF"/>
                </a:solidFill>
                <a:latin typeface="Arial" charset="0"/>
              </a:rPr>
              <a:t>Sample Exercise 14.12</a:t>
            </a:r>
            <a:r>
              <a:rPr lang="en-US" altLang="en-US" b="1" dirty="0">
                <a:solidFill>
                  <a:srgbClr val="4C4BE5"/>
                </a:solidFill>
                <a:latin typeface="Arial" charset="0"/>
              </a:rPr>
              <a:t> </a:t>
            </a:r>
            <a:r>
              <a:rPr lang="en-US" altLang="en-US" b="1" dirty="0">
                <a:latin typeface="Arial" charset="0"/>
              </a:rPr>
              <a:t>Determining </a:t>
            </a:r>
            <a:r>
              <a:rPr lang="en-US" altLang="en-US" b="1" dirty="0" err="1">
                <a:latin typeface="Arial" charset="0"/>
              </a:rPr>
              <a:t>Molecularity</a:t>
            </a:r>
            <a:r>
              <a:rPr lang="en-US" altLang="en-US" b="1" dirty="0">
                <a:latin typeface="Arial" charset="0"/>
              </a:rPr>
              <a:t> and Identifying 	Intermediates</a:t>
            </a:r>
          </a:p>
        </p:txBody>
      </p:sp>
      <p:sp>
        <p:nvSpPr>
          <p:cNvPr id="7171" name="Line 19"/>
          <p:cNvSpPr>
            <a:spLocks noChangeShapeType="1"/>
          </p:cNvSpPr>
          <p:nvPr/>
        </p:nvSpPr>
        <p:spPr bwMode="auto">
          <a:xfrm>
            <a:off x="396875" y="1368717"/>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2" name="Line 7"/>
          <p:cNvSpPr>
            <a:spLocks noChangeShapeType="1"/>
          </p:cNvSpPr>
          <p:nvPr/>
        </p:nvSpPr>
        <p:spPr bwMode="auto">
          <a:xfrm flipH="1">
            <a:off x="304800" y="304799"/>
            <a:ext cx="0" cy="5808873"/>
          </a:xfrm>
          <a:prstGeom prst="line">
            <a:avLst/>
          </a:prstGeom>
          <a:noFill/>
          <a:ln w="1905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3" name="Line 10"/>
          <p:cNvSpPr>
            <a:spLocks noChangeShapeType="1"/>
          </p:cNvSpPr>
          <p:nvPr/>
        </p:nvSpPr>
        <p:spPr bwMode="auto">
          <a:xfrm>
            <a:off x="295275" y="6113673"/>
            <a:ext cx="457200" cy="0"/>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 name="Text Box 11"/>
          <p:cNvSpPr txBox="1">
            <a:spLocks noChangeArrowheads="1"/>
          </p:cNvSpPr>
          <p:nvPr/>
        </p:nvSpPr>
        <p:spPr bwMode="auto">
          <a:xfrm>
            <a:off x="319088" y="1388125"/>
            <a:ext cx="8459787" cy="1421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Because O(</a:t>
            </a:r>
            <a:r>
              <a:rPr lang="en-US" sz="1400" i="1" dirty="0">
                <a:latin typeface="+mn-lt"/>
              </a:rPr>
              <a:t>g</a:t>
            </a:r>
            <a:r>
              <a:rPr lang="en-US" sz="1400" dirty="0">
                <a:latin typeface="+mn-lt"/>
              </a:rPr>
              <a:t>) appears in equal amounts on both sides of the equation, it can be eliminated to give the net equation for the chemical process:</a:t>
            </a:r>
          </a:p>
          <a:p>
            <a:pPr marL="0" indent="0" algn="ctr" eaLnBrk="0" hangingPunct="0">
              <a:defRPr/>
            </a:pPr>
            <a:r>
              <a:rPr lang="en-US" sz="1400" dirty="0">
                <a:latin typeface="+mn-lt"/>
              </a:rPr>
              <a:t>2 O</a:t>
            </a:r>
            <a:r>
              <a:rPr lang="en-US" sz="1400" baseline="-25000" dirty="0">
                <a:latin typeface="+mn-lt"/>
              </a:rPr>
              <a:t>3</a:t>
            </a:r>
            <a:r>
              <a:rPr lang="en-US" sz="1400" dirty="0">
                <a:latin typeface="+mn-lt"/>
              </a:rPr>
              <a:t>(</a:t>
            </a:r>
            <a:r>
              <a:rPr lang="en-US" sz="1400" i="1" dirty="0">
                <a:latin typeface="+mn-lt"/>
              </a:rPr>
              <a:t>g</a:t>
            </a:r>
            <a:r>
              <a:rPr lang="en-US" sz="1400" dirty="0">
                <a:latin typeface="+mn-lt"/>
              </a:rPr>
              <a:t>)          3 O</a:t>
            </a:r>
            <a:r>
              <a:rPr lang="en-US" sz="1400" baseline="-25000" dirty="0">
                <a:latin typeface="+mn-lt"/>
              </a:rPr>
              <a:t>2</a:t>
            </a:r>
            <a:r>
              <a:rPr lang="en-US" sz="1400" dirty="0">
                <a:latin typeface="+mn-lt"/>
              </a:rPr>
              <a:t>(</a:t>
            </a:r>
            <a:r>
              <a:rPr lang="en-US" sz="1400" i="1" dirty="0">
                <a:latin typeface="+mn-lt"/>
              </a:rPr>
              <a:t>g</a:t>
            </a:r>
            <a:r>
              <a:rPr lang="en-US" sz="1400" dirty="0">
                <a:latin typeface="+mn-lt"/>
              </a:rPr>
              <a:t>)</a:t>
            </a:r>
          </a:p>
          <a:p>
            <a:pPr marL="0" indent="0" eaLnBrk="0" hangingPunct="0">
              <a:defRPr/>
            </a:pPr>
            <a:endParaRPr lang="en-US" sz="1400" dirty="0">
              <a:latin typeface="+mn-lt"/>
            </a:endParaRPr>
          </a:p>
          <a:p>
            <a:pPr marL="283464" indent="-283464" eaLnBrk="0" hangingPunct="0">
              <a:defRPr/>
            </a:pPr>
            <a:r>
              <a:rPr lang="en-US" sz="1400" b="1" dirty="0">
                <a:latin typeface="+mn-lt"/>
              </a:rPr>
              <a:t>(c)	</a:t>
            </a:r>
            <a:r>
              <a:rPr lang="en-US" sz="1400" dirty="0">
                <a:latin typeface="+mn-lt"/>
              </a:rPr>
              <a:t>The intermediate is O(</a:t>
            </a:r>
            <a:r>
              <a:rPr lang="en-US" sz="1400" i="1" dirty="0">
                <a:latin typeface="+mn-lt"/>
              </a:rPr>
              <a:t>g</a:t>
            </a:r>
            <a:r>
              <a:rPr lang="en-US" sz="1400" dirty="0">
                <a:latin typeface="+mn-lt"/>
              </a:rPr>
              <a:t>). It is neither an original reactant nor a final product but is formed in the first step of the mechanism and consumed in the second.</a:t>
            </a:r>
          </a:p>
          <a:p>
            <a:pPr marL="0" indent="0" eaLnBrk="0" hangingPunct="0">
              <a:defRPr/>
            </a:pPr>
            <a:endParaRPr lang="en-US" sz="1400" dirty="0">
              <a:latin typeface="+mn-lt"/>
            </a:endParaRPr>
          </a:p>
          <a:p>
            <a:pPr eaLnBrk="0" hangingPunct="0">
              <a:defRPr/>
            </a:pPr>
            <a:r>
              <a:rPr lang="en-US" sz="1600" b="1" dirty="0">
                <a:solidFill>
                  <a:srgbClr val="3366FF"/>
                </a:solidFill>
              </a:rPr>
              <a:t>Practice Exercise 1</a:t>
            </a:r>
          </a:p>
          <a:p>
            <a:pPr marL="0" indent="0" eaLnBrk="0" hangingPunct="0">
              <a:defRPr/>
            </a:pPr>
            <a:endParaRPr lang="en-US" sz="1000" dirty="0">
              <a:latin typeface="+mn-lt"/>
            </a:endParaRPr>
          </a:p>
          <a:p>
            <a:pPr marL="0" indent="0" eaLnBrk="0" hangingPunct="0">
              <a:defRPr/>
            </a:pPr>
            <a:r>
              <a:rPr lang="en-US" sz="1400" dirty="0">
                <a:latin typeface="+mn-lt"/>
              </a:rPr>
              <a:t>Consider the following two-step reaction mechanism:</a:t>
            </a:r>
          </a:p>
          <a:p>
            <a:pPr marL="0" indent="0" algn="ctr" eaLnBrk="0" hangingPunct="0">
              <a:spcBef>
                <a:spcPts val="600"/>
              </a:spcBef>
              <a:defRPr/>
            </a:pPr>
            <a:r>
              <a:rPr lang="en-US" sz="1400" dirty="0">
                <a:latin typeface="+mn-lt"/>
              </a:rPr>
              <a:t>A(</a:t>
            </a:r>
            <a:r>
              <a:rPr lang="en-US" sz="1400" i="1" dirty="0">
                <a:latin typeface="+mn-lt"/>
              </a:rPr>
              <a:t>g</a:t>
            </a:r>
            <a:r>
              <a:rPr lang="en-US" sz="1400" dirty="0">
                <a:latin typeface="+mn-lt"/>
              </a:rPr>
              <a:t>) + B(</a:t>
            </a:r>
            <a:r>
              <a:rPr lang="en-US" sz="1400" i="1" dirty="0">
                <a:latin typeface="+mn-lt"/>
              </a:rPr>
              <a:t>g</a:t>
            </a:r>
            <a:r>
              <a:rPr lang="en-US" sz="1400" dirty="0">
                <a:latin typeface="+mn-lt"/>
              </a:rPr>
              <a:t>)           X(</a:t>
            </a:r>
            <a:r>
              <a:rPr lang="en-US" sz="1400" i="1" dirty="0">
                <a:latin typeface="+mn-lt"/>
              </a:rPr>
              <a:t>g</a:t>
            </a:r>
            <a:r>
              <a:rPr lang="en-US" sz="1400" dirty="0">
                <a:latin typeface="+mn-lt"/>
              </a:rPr>
              <a:t>) + Y(</a:t>
            </a:r>
            <a:r>
              <a:rPr lang="en-US" sz="1400" i="1" dirty="0">
                <a:latin typeface="+mn-lt"/>
              </a:rPr>
              <a:t>g</a:t>
            </a:r>
            <a:r>
              <a:rPr lang="en-US" sz="1400" dirty="0">
                <a:latin typeface="+mn-lt"/>
              </a:rPr>
              <a:t>)</a:t>
            </a:r>
          </a:p>
          <a:p>
            <a:pPr marL="0" indent="0" algn="ctr" eaLnBrk="0" hangingPunct="0">
              <a:defRPr/>
            </a:pPr>
            <a:r>
              <a:rPr lang="en-US" sz="1400" dirty="0">
                <a:latin typeface="+mn-lt"/>
              </a:rPr>
              <a:t>X(</a:t>
            </a:r>
            <a:r>
              <a:rPr lang="en-US" sz="1400" i="1" dirty="0">
                <a:latin typeface="+mn-lt"/>
              </a:rPr>
              <a:t>g</a:t>
            </a:r>
            <a:r>
              <a:rPr lang="en-US" sz="1400" dirty="0">
                <a:latin typeface="+mn-lt"/>
              </a:rPr>
              <a:t>) + C(</a:t>
            </a:r>
            <a:r>
              <a:rPr lang="en-US" sz="1400" i="1" dirty="0">
                <a:latin typeface="+mn-lt"/>
              </a:rPr>
              <a:t>g</a:t>
            </a:r>
            <a:r>
              <a:rPr lang="en-US" sz="1400" dirty="0">
                <a:latin typeface="+mn-lt"/>
              </a:rPr>
              <a:t>)           Y(</a:t>
            </a:r>
            <a:r>
              <a:rPr lang="en-US" sz="1400" i="1" dirty="0">
                <a:latin typeface="+mn-lt"/>
              </a:rPr>
              <a:t>g</a:t>
            </a:r>
            <a:r>
              <a:rPr lang="en-US" sz="1400" dirty="0">
                <a:latin typeface="+mn-lt"/>
              </a:rPr>
              <a:t>) + Z(</a:t>
            </a:r>
            <a:r>
              <a:rPr lang="en-US" sz="1400" i="1" dirty="0">
                <a:latin typeface="+mn-lt"/>
              </a:rPr>
              <a:t>g</a:t>
            </a:r>
            <a:r>
              <a:rPr lang="en-US" sz="1400" dirty="0">
                <a:latin typeface="+mn-lt"/>
              </a:rPr>
              <a:t>)</a:t>
            </a:r>
          </a:p>
          <a:p>
            <a:pPr marL="0" indent="0" eaLnBrk="0" hangingPunct="0">
              <a:spcBef>
                <a:spcPts val="600"/>
              </a:spcBef>
              <a:defRPr/>
            </a:pPr>
            <a:r>
              <a:rPr lang="en-US" sz="1400" dirty="0">
                <a:latin typeface="+mn-lt"/>
              </a:rPr>
              <a:t>Which of the following statements about this mechanism is or are true?</a:t>
            </a:r>
          </a:p>
          <a:p>
            <a:pPr marL="283464" indent="-283464" eaLnBrk="0" hangingPunct="0">
              <a:defRPr/>
            </a:pPr>
            <a:r>
              <a:rPr lang="en-US" sz="1400" b="1" dirty="0">
                <a:latin typeface="+mn-lt"/>
              </a:rPr>
              <a:t>(i)	</a:t>
            </a:r>
            <a:r>
              <a:rPr lang="en-US" sz="1400" dirty="0">
                <a:latin typeface="+mn-lt"/>
              </a:rPr>
              <a:t>Both of the steps in this mechanism are bimolecular.</a:t>
            </a:r>
          </a:p>
          <a:p>
            <a:pPr marL="283464" indent="-283464" eaLnBrk="0" hangingPunct="0">
              <a:defRPr/>
            </a:pPr>
            <a:r>
              <a:rPr lang="en-US" sz="1400" b="1" dirty="0">
                <a:latin typeface="+mn-lt"/>
              </a:rPr>
              <a:t>(ii)	</a:t>
            </a:r>
            <a:r>
              <a:rPr lang="en-US" sz="1400" dirty="0">
                <a:latin typeface="+mn-lt"/>
              </a:rPr>
              <a:t>The overall reaction is A(</a:t>
            </a:r>
            <a:r>
              <a:rPr lang="en-US" sz="1400" i="1" dirty="0">
                <a:latin typeface="+mn-lt"/>
              </a:rPr>
              <a:t>g</a:t>
            </a:r>
            <a:r>
              <a:rPr lang="en-US" sz="1400" dirty="0">
                <a:latin typeface="+mn-lt"/>
              </a:rPr>
              <a:t>) + B(</a:t>
            </a:r>
            <a:r>
              <a:rPr lang="en-US" sz="1400" i="1" dirty="0">
                <a:latin typeface="+mn-lt"/>
              </a:rPr>
              <a:t>g</a:t>
            </a:r>
            <a:r>
              <a:rPr lang="en-US" sz="1400" dirty="0">
                <a:latin typeface="+mn-lt"/>
              </a:rPr>
              <a:t>) + C(</a:t>
            </a:r>
            <a:r>
              <a:rPr lang="en-US" sz="1400" i="1" dirty="0">
                <a:latin typeface="+mn-lt"/>
              </a:rPr>
              <a:t>g</a:t>
            </a:r>
            <a:r>
              <a:rPr lang="en-US" sz="1400" dirty="0">
                <a:latin typeface="+mn-lt"/>
              </a:rPr>
              <a:t>)          Y(</a:t>
            </a:r>
            <a:r>
              <a:rPr lang="en-US" sz="1400" i="1" dirty="0">
                <a:latin typeface="+mn-lt"/>
              </a:rPr>
              <a:t>g</a:t>
            </a:r>
            <a:r>
              <a:rPr lang="en-US" sz="1400" dirty="0">
                <a:latin typeface="+mn-lt"/>
              </a:rPr>
              <a:t>) + Z(</a:t>
            </a:r>
            <a:r>
              <a:rPr lang="en-US" sz="1400" i="1" dirty="0">
                <a:latin typeface="+mn-lt"/>
              </a:rPr>
              <a:t>g</a:t>
            </a:r>
            <a:r>
              <a:rPr lang="en-US" sz="1400" dirty="0">
                <a:latin typeface="+mn-lt"/>
              </a:rPr>
              <a:t>).</a:t>
            </a:r>
          </a:p>
          <a:p>
            <a:pPr marL="283464" indent="-283464" eaLnBrk="0" hangingPunct="0">
              <a:defRPr/>
            </a:pPr>
            <a:r>
              <a:rPr lang="en-US" sz="1400" b="1" dirty="0">
                <a:latin typeface="+mn-lt"/>
              </a:rPr>
              <a:t>(iii)</a:t>
            </a:r>
            <a:r>
              <a:rPr lang="en-US" sz="1400" dirty="0">
                <a:latin typeface="+mn-lt"/>
              </a:rPr>
              <a:t>	The substance X(</a:t>
            </a:r>
            <a:r>
              <a:rPr lang="en-US" sz="1400" i="1" dirty="0">
                <a:latin typeface="+mn-lt"/>
              </a:rPr>
              <a:t>g</a:t>
            </a:r>
            <a:r>
              <a:rPr lang="en-US" sz="1400" dirty="0">
                <a:latin typeface="+mn-lt"/>
              </a:rPr>
              <a:t>) is an intermediate in this mechanism.</a:t>
            </a:r>
          </a:p>
          <a:p>
            <a:pPr marL="569913" indent="-282575" eaLnBrk="0" hangingPunct="0">
              <a:defRPr/>
            </a:pPr>
            <a:r>
              <a:rPr lang="en-US" sz="1400" b="1" dirty="0">
                <a:latin typeface="+mn-lt"/>
              </a:rPr>
              <a:t>(a)	</a:t>
            </a:r>
            <a:r>
              <a:rPr lang="en-US" sz="1400" dirty="0">
                <a:latin typeface="+mn-lt"/>
              </a:rPr>
              <a:t>Only one of the statements is true.</a:t>
            </a:r>
          </a:p>
          <a:p>
            <a:pPr marL="569913" indent="-282575" eaLnBrk="0" hangingPunct="0">
              <a:defRPr/>
            </a:pPr>
            <a:r>
              <a:rPr lang="en-US" sz="1400" b="1" dirty="0">
                <a:latin typeface="+mn-lt"/>
              </a:rPr>
              <a:t>(b)</a:t>
            </a:r>
            <a:r>
              <a:rPr lang="en-US" sz="1400" dirty="0">
                <a:latin typeface="+mn-lt"/>
              </a:rPr>
              <a:t>	Statements (i) and (ii) are true.</a:t>
            </a:r>
          </a:p>
          <a:p>
            <a:pPr marL="569913" indent="-282575" eaLnBrk="0" hangingPunct="0">
              <a:defRPr/>
            </a:pPr>
            <a:r>
              <a:rPr lang="en-US" sz="1400" b="1" dirty="0">
                <a:latin typeface="+mn-lt"/>
              </a:rPr>
              <a:t>(c)</a:t>
            </a:r>
            <a:r>
              <a:rPr lang="en-US" sz="1400" dirty="0">
                <a:latin typeface="+mn-lt"/>
              </a:rPr>
              <a:t>	Statements (i) and (iii) are true.</a:t>
            </a:r>
          </a:p>
          <a:p>
            <a:pPr marL="569913" indent="-282575" eaLnBrk="0" hangingPunct="0">
              <a:defRPr/>
            </a:pPr>
            <a:r>
              <a:rPr lang="en-US" sz="1400" b="1" dirty="0">
                <a:latin typeface="+mn-lt"/>
              </a:rPr>
              <a:t>(d)	</a:t>
            </a:r>
            <a:r>
              <a:rPr lang="en-US" sz="1400" dirty="0">
                <a:latin typeface="+mn-lt"/>
              </a:rPr>
              <a:t>Statements (ii) and (iii) are true.</a:t>
            </a:r>
          </a:p>
          <a:p>
            <a:pPr marL="569913" indent="-282575" eaLnBrk="0" hangingPunct="0">
              <a:defRPr/>
            </a:pPr>
            <a:r>
              <a:rPr lang="en-US" sz="1400" b="1" dirty="0">
                <a:latin typeface="+mn-lt"/>
              </a:rPr>
              <a:t>(e)</a:t>
            </a:r>
            <a:r>
              <a:rPr lang="en-US" sz="1400" dirty="0">
                <a:latin typeface="+mn-lt"/>
              </a:rPr>
              <a:t>	All three statements are true.</a:t>
            </a:r>
          </a:p>
        </p:txBody>
      </p:sp>
      <p:sp>
        <p:nvSpPr>
          <p:cNvPr id="13" name="Text Box 84"/>
          <p:cNvSpPr txBox="1">
            <a:spLocks noChangeArrowheads="1"/>
          </p:cNvSpPr>
          <p:nvPr/>
        </p:nvSpPr>
        <p:spPr bwMode="auto">
          <a:xfrm>
            <a:off x="320676" y="985933"/>
            <a:ext cx="8702138" cy="31405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Continued</a:t>
            </a: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42527" t="9157" r="47802" b="80332"/>
          <a:stretch/>
        </p:blipFill>
        <p:spPr>
          <a:xfrm>
            <a:off x="4340781" y="1911119"/>
            <a:ext cx="419100" cy="104775"/>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42527" t="9157" r="47802" b="80332"/>
          <a:stretch/>
        </p:blipFill>
        <p:spPr>
          <a:xfrm>
            <a:off x="4339431" y="3685658"/>
            <a:ext cx="419100" cy="104775"/>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42527" t="9157" r="47802" b="80332"/>
          <a:stretch/>
        </p:blipFill>
        <p:spPr>
          <a:xfrm>
            <a:off x="4340781" y="3905996"/>
            <a:ext cx="419100" cy="104775"/>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42527" t="9157" r="47802" b="80332"/>
          <a:stretch/>
        </p:blipFill>
        <p:spPr>
          <a:xfrm>
            <a:off x="3713838" y="4622092"/>
            <a:ext cx="419100" cy="104775"/>
          </a:xfrm>
          <a:prstGeom prst="rect">
            <a:avLst/>
          </a:prstGeom>
        </p:spPr>
      </p:pic>
    </p:spTree>
    <p:extLst>
      <p:ext uri="{BB962C8B-B14F-4D97-AF65-F5344CB8AC3E}">
        <p14:creationId xmlns:p14="http://schemas.microsoft.com/office/powerpoint/2010/main" val="331326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xEl>
                                              <p:pRg st="17" end="1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xEl>
                                              <p:pRg st="18" end="1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8"/>
          <p:cNvSpPr>
            <a:spLocks noChangeArrowheads="1"/>
          </p:cNvSpPr>
          <p:nvPr/>
        </p:nvSpPr>
        <p:spPr bwMode="auto">
          <a:xfrm>
            <a:off x="317500" y="547688"/>
            <a:ext cx="8705314"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514600" indent="-2514600" eaLnBrk="0" hangingPunct="0">
              <a:spcBef>
                <a:spcPct val="50000"/>
              </a:spcBef>
              <a:tabLst>
                <a:tab pos="2798763" algn="l"/>
              </a:tabLst>
            </a:pPr>
            <a:r>
              <a:rPr lang="en-US" altLang="en-US" b="1" dirty="0">
                <a:solidFill>
                  <a:srgbClr val="3366FF"/>
                </a:solidFill>
                <a:latin typeface="Arial" charset="0"/>
              </a:rPr>
              <a:t>Sample Exercise 14.12</a:t>
            </a:r>
            <a:r>
              <a:rPr lang="en-US" altLang="en-US" b="1" dirty="0">
                <a:solidFill>
                  <a:srgbClr val="4C4BE5"/>
                </a:solidFill>
                <a:latin typeface="Arial" charset="0"/>
              </a:rPr>
              <a:t> </a:t>
            </a:r>
            <a:r>
              <a:rPr lang="en-US" altLang="en-US" b="1" dirty="0">
                <a:latin typeface="Arial" charset="0"/>
              </a:rPr>
              <a:t>Determining </a:t>
            </a:r>
            <a:r>
              <a:rPr lang="en-US" altLang="en-US" b="1" dirty="0" err="1">
                <a:latin typeface="Arial" charset="0"/>
              </a:rPr>
              <a:t>Molecularity</a:t>
            </a:r>
            <a:r>
              <a:rPr lang="en-US" altLang="en-US" b="1" dirty="0">
                <a:latin typeface="Arial" charset="0"/>
              </a:rPr>
              <a:t> and Identifying 	Intermediates</a:t>
            </a:r>
          </a:p>
        </p:txBody>
      </p:sp>
      <p:sp>
        <p:nvSpPr>
          <p:cNvPr id="7171" name="Line 19"/>
          <p:cNvSpPr>
            <a:spLocks noChangeShapeType="1"/>
          </p:cNvSpPr>
          <p:nvPr/>
        </p:nvSpPr>
        <p:spPr bwMode="auto">
          <a:xfrm>
            <a:off x="396875" y="1368717"/>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2" name="Line 7"/>
          <p:cNvSpPr>
            <a:spLocks noChangeShapeType="1"/>
          </p:cNvSpPr>
          <p:nvPr/>
        </p:nvSpPr>
        <p:spPr bwMode="auto">
          <a:xfrm flipH="1">
            <a:off x="304800" y="304800"/>
            <a:ext cx="0" cy="4156344"/>
          </a:xfrm>
          <a:prstGeom prst="line">
            <a:avLst/>
          </a:prstGeom>
          <a:noFill/>
          <a:ln w="1905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3" name="Line 10"/>
          <p:cNvSpPr>
            <a:spLocks noChangeShapeType="1"/>
          </p:cNvSpPr>
          <p:nvPr/>
        </p:nvSpPr>
        <p:spPr bwMode="auto">
          <a:xfrm>
            <a:off x="295275" y="4461143"/>
            <a:ext cx="457200" cy="0"/>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 name="Text Box 11"/>
          <p:cNvSpPr txBox="1">
            <a:spLocks noChangeArrowheads="1"/>
          </p:cNvSpPr>
          <p:nvPr/>
        </p:nvSpPr>
        <p:spPr bwMode="auto">
          <a:xfrm>
            <a:off x="319088" y="1388125"/>
            <a:ext cx="8459787" cy="16194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eaLnBrk="0" hangingPunct="0">
              <a:defRPr/>
            </a:pPr>
            <a:r>
              <a:rPr lang="en-US" sz="1600" b="1" dirty="0">
                <a:solidFill>
                  <a:srgbClr val="3366FF"/>
                </a:solidFill>
                <a:latin typeface="Arial" pitchFamily="34" charset="0"/>
                <a:cs typeface="Arial" pitchFamily="34" charset="0"/>
              </a:rPr>
              <a:t>Practice Exercise 2</a:t>
            </a:r>
          </a:p>
          <a:p>
            <a:pPr marL="0" indent="0" eaLnBrk="0" hangingPunct="0">
              <a:defRPr/>
            </a:pPr>
            <a:endParaRPr lang="en-US" sz="1000" dirty="0">
              <a:latin typeface="+mn-lt"/>
            </a:endParaRPr>
          </a:p>
          <a:p>
            <a:pPr marL="0" indent="0" eaLnBrk="0" hangingPunct="0">
              <a:defRPr/>
            </a:pPr>
            <a:r>
              <a:rPr lang="en-US" sz="1400" dirty="0">
                <a:latin typeface="+mn-lt"/>
              </a:rPr>
              <a:t>For the reaction</a:t>
            </a:r>
          </a:p>
          <a:p>
            <a:pPr marL="0" indent="0" eaLnBrk="0" hangingPunct="0">
              <a:defRPr/>
            </a:pPr>
            <a:endParaRPr lang="en-US" sz="1400" dirty="0">
              <a:latin typeface="+mn-lt"/>
            </a:endParaRPr>
          </a:p>
          <a:p>
            <a:pPr marL="0" indent="0" algn="ctr" eaLnBrk="0" hangingPunct="0">
              <a:defRPr/>
            </a:pPr>
            <a:r>
              <a:rPr lang="en-US" sz="1400" dirty="0">
                <a:latin typeface="+mn-lt"/>
              </a:rPr>
              <a:t>Mo(CO)</a:t>
            </a:r>
            <a:r>
              <a:rPr lang="en-US" sz="1400" baseline="-25000" dirty="0">
                <a:latin typeface="+mn-lt"/>
              </a:rPr>
              <a:t>6</a:t>
            </a:r>
            <a:r>
              <a:rPr lang="en-US" sz="1400" dirty="0">
                <a:latin typeface="+mn-lt"/>
              </a:rPr>
              <a:t> + P(CH</a:t>
            </a:r>
            <a:r>
              <a:rPr lang="en-US" sz="1400" baseline="-25000" dirty="0">
                <a:latin typeface="+mn-lt"/>
              </a:rPr>
              <a:t>3</a:t>
            </a:r>
            <a:r>
              <a:rPr lang="en-US" sz="1400" dirty="0">
                <a:latin typeface="+mn-lt"/>
              </a:rPr>
              <a:t>)</a:t>
            </a:r>
            <a:r>
              <a:rPr lang="en-US" sz="1400" baseline="-25000" dirty="0">
                <a:latin typeface="+mn-lt"/>
              </a:rPr>
              <a:t>3</a:t>
            </a:r>
            <a:r>
              <a:rPr lang="en-US" sz="1400" dirty="0">
                <a:latin typeface="+mn-lt"/>
              </a:rPr>
              <a:t>           Mo(CO)</a:t>
            </a:r>
            <a:r>
              <a:rPr lang="en-US" sz="1400" baseline="-25000" dirty="0">
                <a:latin typeface="+mn-lt"/>
              </a:rPr>
              <a:t>5</a:t>
            </a:r>
            <a:r>
              <a:rPr lang="en-US" sz="1400" dirty="0">
                <a:latin typeface="+mn-lt"/>
              </a:rPr>
              <a:t>P(CH</a:t>
            </a:r>
            <a:r>
              <a:rPr lang="en-US" sz="1400" baseline="-25000" dirty="0">
                <a:latin typeface="+mn-lt"/>
              </a:rPr>
              <a:t>3</a:t>
            </a:r>
            <a:r>
              <a:rPr lang="en-US" sz="1400" dirty="0">
                <a:latin typeface="+mn-lt"/>
              </a:rPr>
              <a:t>)</a:t>
            </a:r>
            <a:r>
              <a:rPr lang="en-US" sz="1400" baseline="-25000" dirty="0">
                <a:latin typeface="+mn-lt"/>
              </a:rPr>
              <a:t>3</a:t>
            </a:r>
            <a:r>
              <a:rPr lang="en-US" sz="1400" dirty="0">
                <a:latin typeface="+mn-lt"/>
              </a:rPr>
              <a:t> + CO</a:t>
            </a:r>
          </a:p>
          <a:p>
            <a:pPr marL="0" indent="0" eaLnBrk="0" hangingPunct="0">
              <a:defRPr/>
            </a:pPr>
            <a:endParaRPr lang="en-US" sz="1400" dirty="0">
              <a:latin typeface="+mn-lt"/>
            </a:endParaRPr>
          </a:p>
          <a:p>
            <a:pPr marL="0" indent="0" eaLnBrk="0" hangingPunct="0">
              <a:defRPr/>
            </a:pPr>
            <a:r>
              <a:rPr lang="en-US" sz="1400" dirty="0">
                <a:latin typeface="+mn-lt"/>
              </a:rPr>
              <a:t>the proposed mechanism is</a:t>
            </a:r>
          </a:p>
          <a:p>
            <a:pPr marL="0" indent="0" eaLnBrk="0" hangingPunct="0">
              <a:defRPr/>
            </a:pPr>
            <a:endParaRPr lang="en-US" sz="1400" dirty="0">
              <a:latin typeface="+mn-lt"/>
            </a:endParaRPr>
          </a:p>
          <a:p>
            <a:pPr marL="0" indent="0" algn="ctr" eaLnBrk="0" hangingPunct="0">
              <a:defRPr/>
            </a:pPr>
            <a:r>
              <a:rPr lang="en-US" sz="1400" dirty="0">
                <a:latin typeface="+mn-lt"/>
              </a:rPr>
              <a:t>Mo(CO)</a:t>
            </a:r>
            <a:r>
              <a:rPr lang="en-US" sz="1400" baseline="-25000" dirty="0">
                <a:latin typeface="+mn-lt"/>
              </a:rPr>
              <a:t>6</a:t>
            </a:r>
            <a:r>
              <a:rPr lang="en-US" sz="1400" dirty="0">
                <a:latin typeface="+mn-lt"/>
              </a:rPr>
              <a:t>            Mo(CO)</a:t>
            </a:r>
            <a:r>
              <a:rPr lang="en-US" sz="1400" baseline="-25000" dirty="0">
                <a:latin typeface="+mn-lt"/>
              </a:rPr>
              <a:t>5</a:t>
            </a:r>
            <a:r>
              <a:rPr lang="en-US" sz="1400" dirty="0">
                <a:latin typeface="+mn-lt"/>
              </a:rPr>
              <a:t> + CO</a:t>
            </a:r>
          </a:p>
          <a:p>
            <a:pPr marL="2194560" indent="0" eaLnBrk="0" hangingPunct="0">
              <a:defRPr/>
            </a:pPr>
            <a:r>
              <a:rPr lang="en-US" sz="1400" dirty="0">
                <a:latin typeface="+mn-lt"/>
              </a:rPr>
              <a:t>Mo(CO)</a:t>
            </a:r>
            <a:r>
              <a:rPr lang="en-US" sz="1400" baseline="-25000" dirty="0">
                <a:latin typeface="+mn-lt"/>
              </a:rPr>
              <a:t>5</a:t>
            </a:r>
            <a:r>
              <a:rPr lang="en-US" sz="1400" dirty="0">
                <a:latin typeface="+mn-lt"/>
              </a:rPr>
              <a:t> + P(CH</a:t>
            </a:r>
            <a:r>
              <a:rPr lang="en-US" sz="1400" baseline="-25000" dirty="0">
                <a:latin typeface="+mn-lt"/>
              </a:rPr>
              <a:t>3</a:t>
            </a:r>
            <a:r>
              <a:rPr lang="en-US" sz="1400" dirty="0">
                <a:latin typeface="+mn-lt"/>
              </a:rPr>
              <a:t>)</a:t>
            </a:r>
            <a:r>
              <a:rPr lang="en-US" sz="1400" baseline="-25000" dirty="0">
                <a:latin typeface="+mn-lt"/>
              </a:rPr>
              <a:t>3</a:t>
            </a:r>
            <a:r>
              <a:rPr lang="en-US" sz="1400" dirty="0">
                <a:latin typeface="+mn-lt"/>
              </a:rPr>
              <a:t>            Mo(CO)</a:t>
            </a:r>
            <a:r>
              <a:rPr lang="en-US" sz="1400" baseline="-25000" dirty="0">
                <a:latin typeface="+mn-lt"/>
              </a:rPr>
              <a:t>5</a:t>
            </a:r>
            <a:r>
              <a:rPr lang="en-US" sz="1400" dirty="0">
                <a:latin typeface="+mn-lt"/>
              </a:rPr>
              <a:t>P(CH</a:t>
            </a:r>
            <a:r>
              <a:rPr lang="en-US" sz="1400" baseline="-25000" dirty="0">
                <a:latin typeface="+mn-lt"/>
              </a:rPr>
              <a:t>3</a:t>
            </a:r>
            <a:r>
              <a:rPr lang="en-US" sz="1400" dirty="0">
                <a:latin typeface="+mn-lt"/>
              </a:rPr>
              <a:t>)</a:t>
            </a:r>
            <a:r>
              <a:rPr lang="en-US" sz="1400" baseline="-25000" dirty="0">
                <a:latin typeface="+mn-lt"/>
              </a:rPr>
              <a:t>3</a:t>
            </a:r>
          </a:p>
          <a:p>
            <a:pPr marL="0" indent="0" eaLnBrk="0" hangingPunct="0">
              <a:defRPr/>
            </a:pPr>
            <a:endParaRPr lang="en-US" sz="1400" dirty="0">
              <a:latin typeface="+mn-lt"/>
            </a:endParaRPr>
          </a:p>
          <a:p>
            <a:pPr marL="0" indent="0" eaLnBrk="0" hangingPunct="0">
              <a:defRPr/>
            </a:pPr>
            <a:r>
              <a:rPr lang="en-US" sz="1400" b="1" dirty="0">
                <a:latin typeface="+mn-lt"/>
              </a:rPr>
              <a:t>(a) </a:t>
            </a:r>
            <a:r>
              <a:rPr lang="en-US" sz="1400" dirty="0">
                <a:latin typeface="+mn-lt"/>
              </a:rPr>
              <a:t>Is the proposed mechanism consistent with the equation for the overall reaction?</a:t>
            </a:r>
            <a:r>
              <a:rPr lang="en-US" sz="1400" b="1" dirty="0">
                <a:latin typeface="+mn-lt"/>
              </a:rPr>
              <a:t> (b) </a:t>
            </a:r>
            <a:r>
              <a:rPr lang="en-US" sz="1400" dirty="0">
                <a:latin typeface="+mn-lt"/>
              </a:rPr>
              <a:t>What is the </a:t>
            </a:r>
            <a:r>
              <a:rPr lang="en-US" sz="1400" dirty="0" err="1">
                <a:latin typeface="+mn-lt"/>
              </a:rPr>
              <a:t>molecularity</a:t>
            </a:r>
            <a:r>
              <a:rPr lang="en-US" sz="1400" dirty="0">
                <a:latin typeface="+mn-lt"/>
              </a:rPr>
              <a:t> of each step of the mechanism? </a:t>
            </a:r>
            <a:r>
              <a:rPr lang="en-US" sz="1400" b="1" dirty="0">
                <a:latin typeface="+mn-lt"/>
              </a:rPr>
              <a:t>(c) </a:t>
            </a:r>
            <a:r>
              <a:rPr lang="en-US" sz="1400" dirty="0">
                <a:latin typeface="+mn-lt"/>
              </a:rPr>
              <a:t>Identify the intermediate(s).</a:t>
            </a:r>
          </a:p>
        </p:txBody>
      </p:sp>
      <p:sp>
        <p:nvSpPr>
          <p:cNvPr id="13" name="Text Box 84"/>
          <p:cNvSpPr txBox="1">
            <a:spLocks noChangeArrowheads="1"/>
          </p:cNvSpPr>
          <p:nvPr/>
        </p:nvSpPr>
        <p:spPr bwMode="auto">
          <a:xfrm>
            <a:off x="320676" y="985933"/>
            <a:ext cx="8702138" cy="31405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Continued</a:t>
            </a: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42527" t="9157" r="47802" b="80332"/>
          <a:stretch/>
        </p:blipFill>
        <p:spPr>
          <a:xfrm>
            <a:off x="4218006" y="2319567"/>
            <a:ext cx="419100" cy="104775"/>
          </a:xfrm>
          <a:prstGeom prst="rect">
            <a:avLst/>
          </a:prstGeom>
        </p:spPr>
      </p:pic>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42527" t="9157" r="47802" b="80332"/>
          <a:stretch/>
        </p:blipFill>
        <p:spPr>
          <a:xfrm>
            <a:off x="4118864" y="3189898"/>
            <a:ext cx="419100" cy="104775"/>
          </a:xfrm>
          <a:prstGeom prst="rect">
            <a:avLst/>
          </a:prstGeom>
        </p:spPr>
      </p:pic>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42527" t="9157" r="47802" b="80332"/>
          <a:stretch/>
        </p:blipFill>
        <p:spPr>
          <a:xfrm>
            <a:off x="4118864" y="3399219"/>
            <a:ext cx="419100" cy="104775"/>
          </a:xfrm>
          <a:prstGeom prst="rect">
            <a:avLst/>
          </a:prstGeom>
        </p:spPr>
      </p:pic>
    </p:spTree>
    <p:extLst>
      <p:ext uri="{BB962C8B-B14F-4D97-AF65-F5344CB8AC3E}">
        <p14:creationId xmlns:p14="http://schemas.microsoft.com/office/powerpoint/2010/main" val="304872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8"/>
          <p:cNvSpPr>
            <a:spLocks noChangeArrowheads="1"/>
          </p:cNvSpPr>
          <p:nvPr/>
        </p:nvSpPr>
        <p:spPr bwMode="auto">
          <a:xfrm>
            <a:off x="317500" y="547688"/>
            <a:ext cx="8705314"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514600" indent="-2514600" eaLnBrk="0" hangingPunct="0">
              <a:spcBef>
                <a:spcPct val="50000"/>
              </a:spcBef>
              <a:tabLst>
                <a:tab pos="2798763" algn="l"/>
              </a:tabLst>
            </a:pPr>
            <a:r>
              <a:rPr lang="en-US" altLang="en-US" b="1" dirty="0">
                <a:solidFill>
                  <a:srgbClr val="3366FF"/>
                </a:solidFill>
                <a:latin typeface="Arial" charset="0"/>
              </a:rPr>
              <a:t>Sample Exercise 14.13</a:t>
            </a:r>
            <a:r>
              <a:rPr lang="en-US" altLang="en-US" b="1" dirty="0">
                <a:solidFill>
                  <a:srgbClr val="4C4BE5"/>
                </a:solidFill>
                <a:latin typeface="Arial" charset="0"/>
              </a:rPr>
              <a:t> </a:t>
            </a:r>
            <a:r>
              <a:rPr lang="en-US" altLang="en-US" b="1" dirty="0">
                <a:latin typeface="Arial" charset="0"/>
              </a:rPr>
              <a:t>Predicting the Rate Law for an Elementary 	Reaction</a:t>
            </a:r>
          </a:p>
        </p:txBody>
      </p:sp>
      <p:sp>
        <p:nvSpPr>
          <p:cNvPr id="7171" name="Line 19"/>
          <p:cNvSpPr>
            <a:spLocks noChangeShapeType="1"/>
          </p:cNvSpPr>
          <p:nvPr/>
        </p:nvSpPr>
        <p:spPr bwMode="auto">
          <a:xfrm>
            <a:off x="396875" y="1760346"/>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2" name="Line 7"/>
          <p:cNvSpPr>
            <a:spLocks noChangeShapeType="1"/>
          </p:cNvSpPr>
          <p:nvPr/>
        </p:nvSpPr>
        <p:spPr bwMode="auto">
          <a:xfrm flipH="1">
            <a:off x="304800" y="304800"/>
            <a:ext cx="0" cy="5665653"/>
          </a:xfrm>
          <a:prstGeom prst="line">
            <a:avLst/>
          </a:prstGeom>
          <a:noFill/>
          <a:ln w="1905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3" name="Line 10"/>
          <p:cNvSpPr>
            <a:spLocks noChangeShapeType="1"/>
          </p:cNvSpPr>
          <p:nvPr/>
        </p:nvSpPr>
        <p:spPr bwMode="auto">
          <a:xfrm>
            <a:off x="295275" y="5970453"/>
            <a:ext cx="457200" cy="0"/>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 name="Text Box 11"/>
          <p:cNvSpPr txBox="1">
            <a:spLocks noChangeArrowheads="1"/>
          </p:cNvSpPr>
          <p:nvPr/>
        </p:nvSpPr>
        <p:spPr bwMode="auto">
          <a:xfrm>
            <a:off x="319088" y="1779754"/>
            <a:ext cx="8459787" cy="1041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3464" indent="-283464" eaLnBrk="0" hangingPunct="0">
              <a:defRPr/>
            </a:pPr>
            <a:r>
              <a:rPr lang="en-US" altLang="en-US" sz="1600" b="1" dirty="0">
                <a:solidFill>
                  <a:srgbClr val="3366FF"/>
                </a:solidFill>
              </a:rPr>
              <a:t>Solution</a:t>
            </a:r>
            <a:endParaRPr lang="en-US" altLang="en-US" sz="1600" dirty="0">
              <a:solidFill>
                <a:schemeClr val="bg1"/>
              </a:solidFill>
            </a:endParaRPr>
          </a:p>
          <a:p>
            <a:pPr marL="283464" indent="-283464" eaLnBrk="0" hangingPunct="0">
              <a:defRPr/>
            </a:pPr>
            <a:endParaRPr lang="en-US" sz="1000" b="1" dirty="0">
              <a:latin typeface="Times New Roman" pitchFamily="18" charset="0"/>
            </a:endParaRPr>
          </a:p>
          <a:p>
            <a:pPr marL="0" indent="0" eaLnBrk="0" hangingPunct="0">
              <a:defRPr/>
            </a:pPr>
            <a:r>
              <a:rPr lang="en-US" sz="1400" b="1" dirty="0">
                <a:latin typeface="+mn-lt"/>
              </a:rPr>
              <a:t>Analyze</a:t>
            </a:r>
            <a:r>
              <a:rPr lang="en-US" sz="1400" dirty="0">
                <a:latin typeface="+mn-lt"/>
              </a:rPr>
              <a:t> We are given the equation and asked for its rate law, assuming that it is an elementary process.</a:t>
            </a:r>
          </a:p>
          <a:p>
            <a:pPr marL="0" indent="0" eaLnBrk="0" hangingPunct="0">
              <a:defRPr/>
            </a:pPr>
            <a:endParaRPr lang="en-US" sz="1400" dirty="0">
              <a:latin typeface="+mn-lt"/>
            </a:endParaRPr>
          </a:p>
          <a:p>
            <a:pPr marL="0" indent="0" eaLnBrk="0" hangingPunct="0">
              <a:defRPr/>
            </a:pPr>
            <a:r>
              <a:rPr lang="en-US" sz="1400" b="1" dirty="0">
                <a:latin typeface="+mn-lt"/>
              </a:rPr>
              <a:t>Plan</a:t>
            </a:r>
            <a:r>
              <a:rPr lang="en-US" sz="1400" dirty="0">
                <a:latin typeface="+mn-lt"/>
              </a:rPr>
              <a:t> Because we are assuming that the reaction occurs as a single elementary reaction, we are able to write the rate law using the coefficients for the reactants in the equation as the reaction orders.</a:t>
            </a:r>
          </a:p>
          <a:p>
            <a:pPr marL="0" indent="0" eaLnBrk="0" hangingPunct="0">
              <a:defRPr/>
            </a:pPr>
            <a:endParaRPr lang="en-US" sz="1400" dirty="0">
              <a:latin typeface="+mn-lt"/>
            </a:endParaRPr>
          </a:p>
          <a:p>
            <a:pPr marL="0" indent="0" eaLnBrk="0" hangingPunct="0">
              <a:defRPr/>
            </a:pPr>
            <a:r>
              <a:rPr lang="en-US" sz="1400" b="1" dirty="0">
                <a:latin typeface="+mn-lt"/>
              </a:rPr>
              <a:t>Solve</a:t>
            </a:r>
            <a:r>
              <a:rPr lang="en-US" sz="1400" dirty="0">
                <a:latin typeface="+mn-lt"/>
              </a:rPr>
              <a:t> The reaction is bimolecular, involving one molecule of H</a:t>
            </a:r>
            <a:r>
              <a:rPr lang="en-US" sz="1400" baseline="-25000" dirty="0">
                <a:latin typeface="+mn-lt"/>
              </a:rPr>
              <a:t>2</a:t>
            </a:r>
            <a:r>
              <a:rPr lang="en-US" sz="1400" dirty="0">
                <a:latin typeface="+mn-lt"/>
              </a:rPr>
              <a:t> and one molecule of Br</a:t>
            </a:r>
            <a:r>
              <a:rPr lang="en-US" sz="1400" baseline="-25000" dirty="0">
                <a:latin typeface="+mn-lt"/>
              </a:rPr>
              <a:t>2</a:t>
            </a:r>
            <a:r>
              <a:rPr lang="en-US" sz="1400" dirty="0">
                <a:latin typeface="+mn-lt"/>
              </a:rPr>
              <a:t>. Thus, the rate law is first order in each reactant and second order overall:</a:t>
            </a:r>
          </a:p>
          <a:p>
            <a:pPr marL="0" indent="0" algn="ctr" eaLnBrk="0" hangingPunct="0">
              <a:spcBef>
                <a:spcPts val="600"/>
              </a:spcBef>
              <a:defRPr/>
            </a:pPr>
            <a:r>
              <a:rPr lang="en-US" sz="1400" dirty="0">
                <a:latin typeface="+mn-lt"/>
              </a:rPr>
              <a:t>Rate = </a:t>
            </a:r>
            <a:r>
              <a:rPr lang="en-US" sz="1400" i="1" dirty="0">
                <a:latin typeface="+mn-lt"/>
              </a:rPr>
              <a:t>k</a:t>
            </a:r>
            <a:r>
              <a:rPr lang="en-US" sz="1400" dirty="0">
                <a:latin typeface="+mn-lt"/>
              </a:rPr>
              <a:t>[H</a:t>
            </a:r>
            <a:r>
              <a:rPr lang="en-US" sz="1400" baseline="-25000" dirty="0">
                <a:latin typeface="+mn-lt"/>
              </a:rPr>
              <a:t>2</a:t>
            </a:r>
            <a:r>
              <a:rPr lang="en-US" sz="1400" dirty="0">
                <a:latin typeface="+mn-lt"/>
              </a:rPr>
              <a:t>][Br</a:t>
            </a:r>
            <a:r>
              <a:rPr lang="en-US" sz="1400" baseline="-25000" dirty="0">
                <a:latin typeface="+mn-lt"/>
              </a:rPr>
              <a:t>2</a:t>
            </a:r>
            <a:r>
              <a:rPr lang="en-US" sz="1400" dirty="0">
                <a:latin typeface="+mn-lt"/>
              </a:rPr>
              <a:t>]</a:t>
            </a:r>
          </a:p>
          <a:p>
            <a:pPr marL="0" indent="0" eaLnBrk="0" hangingPunct="0">
              <a:defRPr/>
            </a:pPr>
            <a:endParaRPr lang="en-US" sz="1400" dirty="0">
              <a:latin typeface="+mn-lt"/>
            </a:endParaRPr>
          </a:p>
          <a:p>
            <a:pPr marL="0" indent="0" eaLnBrk="0" hangingPunct="0">
              <a:defRPr/>
            </a:pPr>
            <a:r>
              <a:rPr lang="en-US" sz="1400" b="1" dirty="0">
                <a:latin typeface="+mn-lt"/>
              </a:rPr>
              <a:t>Comment</a:t>
            </a:r>
            <a:r>
              <a:rPr lang="en-US" sz="1400" dirty="0">
                <a:latin typeface="+mn-lt"/>
              </a:rPr>
              <a:t> Experimental studies of this reaction show that the reaction</a:t>
            </a:r>
          </a:p>
          <a:p>
            <a:pPr marL="0" indent="0" eaLnBrk="0" hangingPunct="0">
              <a:defRPr/>
            </a:pPr>
            <a:r>
              <a:rPr lang="en-US" sz="1400" dirty="0">
                <a:latin typeface="+mn-lt"/>
              </a:rPr>
              <a:t>actually has a very different rate law:</a:t>
            </a:r>
          </a:p>
          <a:p>
            <a:pPr marL="0" indent="0" algn="ctr" eaLnBrk="0" hangingPunct="0">
              <a:spcBef>
                <a:spcPts val="600"/>
              </a:spcBef>
              <a:defRPr/>
            </a:pPr>
            <a:r>
              <a:rPr lang="en-US" sz="1400" dirty="0">
                <a:latin typeface="+mn-lt"/>
              </a:rPr>
              <a:t>Rate = </a:t>
            </a:r>
            <a:r>
              <a:rPr lang="en-US" sz="1400" i="1" dirty="0">
                <a:latin typeface="+mn-lt"/>
              </a:rPr>
              <a:t>k</a:t>
            </a:r>
            <a:r>
              <a:rPr lang="en-US" sz="1400" dirty="0">
                <a:latin typeface="+mn-lt"/>
              </a:rPr>
              <a:t>[H</a:t>
            </a:r>
            <a:r>
              <a:rPr lang="en-US" sz="1400" baseline="-25000" dirty="0">
                <a:latin typeface="+mn-lt"/>
              </a:rPr>
              <a:t>2</a:t>
            </a:r>
            <a:r>
              <a:rPr lang="en-US" sz="1400" dirty="0">
                <a:latin typeface="+mn-lt"/>
              </a:rPr>
              <a:t>][Br</a:t>
            </a:r>
            <a:r>
              <a:rPr lang="en-US" sz="1400" baseline="-25000" dirty="0">
                <a:latin typeface="+mn-lt"/>
              </a:rPr>
              <a:t>2</a:t>
            </a:r>
            <a:r>
              <a:rPr lang="en-US" sz="1400" dirty="0">
                <a:latin typeface="+mn-lt"/>
              </a:rPr>
              <a:t>]</a:t>
            </a:r>
            <a:r>
              <a:rPr lang="en-US" sz="1400" baseline="30000" dirty="0">
                <a:latin typeface="+mn-lt"/>
              </a:rPr>
              <a:t>1/2</a:t>
            </a:r>
          </a:p>
          <a:p>
            <a:pPr marL="0" indent="0" eaLnBrk="0" hangingPunct="0">
              <a:spcBef>
                <a:spcPts val="0"/>
              </a:spcBef>
              <a:defRPr/>
            </a:pPr>
            <a:endParaRPr lang="en-US" sz="1400" dirty="0">
              <a:latin typeface="+mn-lt"/>
            </a:endParaRPr>
          </a:p>
          <a:p>
            <a:pPr marL="0" indent="0" eaLnBrk="0" hangingPunct="0">
              <a:spcBef>
                <a:spcPts val="0"/>
              </a:spcBef>
              <a:defRPr/>
            </a:pPr>
            <a:r>
              <a:rPr lang="en-US" sz="1400" dirty="0">
                <a:latin typeface="+mn-lt"/>
              </a:rPr>
              <a:t>Because the experimental rate law differs from the one obtained by assuming a single elementary reaction, we can conclude that the mechanism cannot occur by a single elementary step. It must, therefore, involve two or more elementary steps.</a:t>
            </a:r>
          </a:p>
        </p:txBody>
      </p:sp>
      <p:sp>
        <p:nvSpPr>
          <p:cNvPr id="13" name="Text Box 84"/>
          <p:cNvSpPr txBox="1">
            <a:spLocks noChangeArrowheads="1"/>
          </p:cNvSpPr>
          <p:nvPr/>
        </p:nvSpPr>
        <p:spPr bwMode="auto">
          <a:xfrm>
            <a:off x="320676" y="1030001"/>
            <a:ext cx="8702138" cy="6370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If the following reaction occurs in a single elementary reaction, predict its rate law:</a:t>
            </a:r>
          </a:p>
          <a:p>
            <a:pPr marL="0" indent="0" algn="ctr" eaLnBrk="0" hangingPunct="0">
              <a:spcBef>
                <a:spcPts val="600"/>
              </a:spcBef>
              <a:defRPr/>
            </a:pPr>
            <a:r>
              <a:rPr lang="en-US" sz="1400" dirty="0">
                <a:latin typeface="+mn-lt"/>
              </a:rPr>
              <a:t>H</a:t>
            </a:r>
            <a:r>
              <a:rPr lang="en-US" sz="1400" baseline="-25000" dirty="0">
                <a:latin typeface="+mn-lt"/>
              </a:rPr>
              <a:t>2</a:t>
            </a:r>
            <a:r>
              <a:rPr lang="en-US" sz="1400" dirty="0">
                <a:latin typeface="+mn-lt"/>
              </a:rPr>
              <a:t>(</a:t>
            </a:r>
            <a:r>
              <a:rPr lang="en-US" sz="1400" i="1" dirty="0">
                <a:latin typeface="+mn-lt"/>
              </a:rPr>
              <a:t>g</a:t>
            </a:r>
            <a:r>
              <a:rPr lang="en-US" sz="1400" dirty="0">
                <a:latin typeface="+mn-lt"/>
              </a:rPr>
              <a:t>) + Br</a:t>
            </a:r>
            <a:r>
              <a:rPr lang="en-US" sz="1400" baseline="-25000" dirty="0">
                <a:latin typeface="+mn-lt"/>
              </a:rPr>
              <a:t>2</a:t>
            </a:r>
            <a:r>
              <a:rPr lang="en-US" sz="1400" dirty="0">
                <a:latin typeface="+mn-lt"/>
              </a:rPr>
              <a:t>(</a:t>
            </a:r>
            <a:r>
              <a:rPr lang="en-US" sz="1400" i="1" dirty="0">
                <a:latin typeface="+mn-lt"/>
              </a:rPr>
              <a:t>g</a:t>
            </a:r>
            <a:r>
              <a:rPr lang="en-US" sz="1400" dirty="0">
                <a:latin typeface="+mn-lt"/>
              </a:rPr>
              <a:t>)          2 </a:t>
            </a:r>
            <a:r>
              <a:rPr lang="en-US" sz="1400" dirty="0" err="1">
                <a:latin typeface="+mn-lt"/>
              </a:rPr>
              <a:t>HBr</a:t>
            </a:r>
            <a:r>
              <a:rPr lang="en-US" sz="1400" dirty="0">
                <a:latin typeface="+mn-lt"/>
              </a:rPr>
              <a:t>(</a:t>
            </a:r>
            <a:r>
              <a:rPr lang="en-US" sz="1400" i="1" dirty="0">
                <a:latin typeface="+mn-lt"/>
              </a:rPr>
              <a:t>g</a:t>
            </a:r>
            <a:r>
              <a:rPr lang="en-US" sz="1400" dirty="0">
                <a:latin typeface="+mn-lt"/>
              </a:rPr>
              <a:t>)</a:t>
            </a: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42527" t="9157" r="47802" b="80332"/>
          <a:stretch/>
        </p:blipFill>
        <p:spPr>
          <a:xfrm>
            <a:off x="4670157" y="1430065"/>
            <a:ext cx="419100" cy="104775"/>
          </a:xfrm>
          <a:prstGeom prst="rect">
            <a:avLst/>
          </a:prstGeom>
        </p:spPr>
      </p:pic>
    </p:spTree>
    <p:extLst>
      <p:ext uri="{BB962C8B-B14F-4D97-AF65-F5344CB8AC3E}">
        <p14:creationId xmlns:p14="http://schemas.microsoft.com/office/powerpoint/2010/main" val="52985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8"/>
          <p:cNvSpPr>
            <a:spLocks noChangeArrowheads="1"/>
          </p:cNvSpPr>
          <p:nvPr/>
        </p:nvSpPr>
        <p:spPr bwMode="auto">
          <a:xfrm>
            <a:off x="317500" y="547688"/>
            <a:ext cx="8705314"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514600" indent="-2514600" eaLnBrk="0" hangingPunct="0">
              <a:spcBef>
                <a:spcPct val="50000"/>
              </a:spcBef>
              <a:tabLst>
                <a:tab pos="2798763" algn="l"/>
              </a:tabLst>
            </a:pPr>
            <a:r>
              <a:rPr lang="en-US" altLang="en-US" b="1" dirty="0">
                <a:solidFill>
                  <a:srgbClr val="3366FF"/>
                </a:solidFill>
                <a:latin typeface="Arial" charset="0"/>
              </a:rPr>
              <a:t>Sample Exercise 14.13</a:t>
            </a:r>
            <a:r>
              <a:rPr lang="en-US" altLang="en-US" b="1" dirty="0">
                <a:solidFill>
                  <a:srgbClr val="4C4BE5"/>
                </a:solidFill>
                <a:latin typeface="Arial" charset="0"/>
              </a:rPr>
              <a:t> </a:t>
            </a:r>
            <a:r>
              <a:rPr lang="en-US" altLang="en-US" b="1" dirty="0">
                <a:latin typeface="Arial" charset="0"/>
              </a:rPr>
              <a:t>Predicting the Rate Law for an Elementary 	Reaction</a:t>
            </a:r>
          </a:p>
        </p:txBody>
      </p:sp>
      <p:sp>
        <p:nvSpPr>
          <p:cNvPr id="7171" name="Line 19"/>
          <p:cNvSpPr>
            <a:spLocks noChangeShapeType="1"/>
          </p:cNvSpPr>
          <p:nvPr/>
        </p:nvSpPr>
        <p:spPr bwMode="auto">
          <a:xfrm>
            <a:off x="396875" y="1438673"/>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2" name="Line 7"/>
          <p:cNvSpPr>
            <a:spLocks noChangeShapeType="1"/>
          </p:cNvSpPr>
          <p:nvPr/>
        </p:nvSpPr>
        <p:spPr bwMode="auto">
          <a:xfrm flipH="1">
            <a:off x="304800" y="304800"/>
            <a:ext cx="0" cy="4806338"/>
          </a:xfrm>
          <a:prstGeom prst="line">
            <a:avLst/>
          </a:prstGeom>
          <a:noFill/>
          <a:ln w="1905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3" name="Line 10"/>
          <p:cNvSpPr>
            <a:spLocks noChangeShapeType="1"/>
          </p:cNvSpPr>
          <p:nvPr/>
        </p:nvSpPr>
        <p:spPr bwMode="auto">
          <a:xfrm>
            <a:off x="295275" y="5111138"/>
            <a:ext cx="457200" cy="0"/>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 name="Text Box 11"/>
          <p:cNvSpPr txBox="1">
            <a:spLocks noChangeArrowheads="1"/>
          </p:cNvSpPr>
          <p:nvPr/>
        </p:nvSpPr>
        <p:spPr bwMode="auto">
          <a:xfrm>
            <a:off x="319088" y="1458081"/>
            <a:ext cx="8459787" cy="22325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eaLnBrk="0" hangingPunct="0">
              <a:defRPr/>
            </a:pPr>
            <a:r>
              <a:rPr lang="en-US" sz="1600" b="1" dirty="0">
                <a:solidFill>
                  <a:srgbClr val="3366FF"/>
                </a:solidFill>
              </a:rPr>
              <a:t>Practice Exercise 1</a:t>
            </a:r>
          </a:p>
          <a:p>
            <a:pPr marL="283464" indent="-283464" eaLnBrk="0" hangingPunct="0">
              <a:defRPr/>
            </a:pPr>
            <a:endParaRPr lang="en-US" altLang="en-US" sz="1000" dirty="0">
              <a:latin typeface="+mn-lt"/>
            </a:endParaRPr>
          </a:p>
          <a:p>
            <a:pPr marL="0" indent="0" eaLnBrk="0" hangingPunct="0">
              <a:defRPr/>
            </a:pPr>
            <a:r>
              <a:rPr lang="en-US" altLang="en-US" sz="1400" dirty="0">
                <a:latin typeface="+mn-lt"/>
              </a:rPr>
              <a:t>Consider the following reaction: 2 A + B           X + 2 Y. You are told that the first step in the mechanism of this reaction has the following rate law: Rate = </a:t>
            </a:r>
            <a:r>
              <a:rPr lang="en-US" altLang="en-US" sz="1400" i="1" dirty="0">
                <a:latin typeface="+mn-lt"/>
              </a:rPr>
              <a:t>k</a:t>
            </a:r>
            <a:r>
              <a:rPr lang="en-US" altLang="en-US" sz="1400" dirty="0">
                <a:latin typeface="+mn-lt"/>
              </a:rPr>
              <a:t>[A][B]. Which of the following could be the first step in the reaction mechanism (note that substance Z is an intermediate)?</a:t>
            </a:r>
          </a:p>
          <a:p>
            <a:pPr marL="283464" indent="-283464" eaLnBrk="0" hangingPunct="0">
              <a:defRPr/>
            </a:pPr>
            <a:r>
              <a:rPr lang="en-US" sz="1400" b="1" dirty="0">
                <a:latin typeface="+mn-lt"/>
              </a:rPr>
              <a:t>(a)</a:t>
            </a:r>
            <a:r>
              <a:rPr lang="en-US" sz="1400" dirty="0">
                <a:latin typeface="+mn-lt"/>
              </a:rPr>
              <a:t>	A + A            Y + Z</a:t>
            </a:r>
          </a:p>
          <a:p>
            <a:pPr marL="283464" indent="-283464" eaLnBrk="0" hangingPunct="0">
              <a:defRPr/>
            </a:pPr>
            <a:r>
              <a:rPr lang="en-US" sz="1400" b="1" dirty="0">
                <a:latin typeface="+mn-lt"/>
              </a:rPr>
              <a:t>(b)</a:t>
            </a:r>
            <a:r>
              <a:rPr lang="en-US" sz="1400" dirty="0">
                <a:latin typeface="+mn-lt"/>
              </a:rPr>
              <a:t>	A           X + Z</a:t>
            </a:r>
          </a:p>
          <a:p>
            <a:pPr marL="283464" indent="-283464" eaLnBrk="0" hangingPunct="0">
              <a:defRPr/>
            </a:pPr>
            <a:r>
              <a:rPr lang="en-US" sz="1400" b="1" dirty="0">
                <a:latin typeface="+mn-lt"/>
              </a:rPr>
              <a:t>(c)</a:t>
            </a:r>
            <a:r>
              <a:rPr lang="en-US" sz="1400" dirty="0">
                <a:latin typeface="+mn-lt"/>
              </a:rPr>
              <a:t>	A + A + B           X + Y + Y</a:t>
            </a:r>
          </a:p>
          <a:p>
            <a:pPr marL="283464" indent="-283464" eaLnBrk="0" hangingPunct="0">
              <a:defRPr/>
            </a:pPr>
            <a:r>
              <a:rPr lang="en-US" sz="1400" b="1" dirty="0">
                <a:latin typeface="+mn-lt"/>
              </a:rPr>
              <a:t>(d)</a:t>
            </a:r>
            <a:r>
              <a:rPr lang="en-US" sz="1400" dirty="0">
                <a:latin typeface="+mn-lt"/>
              </a:rPr>
              <a:t>	B          X + Y</a:t>
            </a:r>
          </a:p>
          <a:p>
            <a:pPr marL="283464" indent="-283464" eaLnBrk="0" hangingPunct="0">
              <a:defRPr/>
            </a:pPr>
            <a:r>
              <a:rPr lang="en-US" sz="1400" b="1" dirty="0">
                <a:latin typeface="+mn-lt"/>
              </a:rPr>
              <a:t>(e)	</a:t>
            </a:r>
            <a:r>
              <a:rPr lang="en-US" sz="1400" dirty="0">
                <a:latin typeface="+mn-lt"/>
              </a:rPr>
              <a:t>A + B          X + Z</a:t>
            </a:r>
          </a:p>
          <a:p>
            <a:pPr marL="283464" indent="-283464" eaLnBrk="0" hangingPunct="0">
              <a:defRPr/>
            </a:pPr>
            <a:endParaRPr lang="en-US" sz="1400" dirty="0">
              <a:latin typeface="+mn-lt"/>
            </a:endParaRPr>
          </a:p>
          <a:p>
            <a:pPr eaLnBrk="0" hangingPunct="0">
              <a:defRPr/>
            </a:pPr>
            <a:r>
              <a:rPr lang="en-US" sz="1600" b="1" dirty="0">
                <a:solidFill>
                  <a:srgbClr val="3366FF"/>
                </a:solidFill>
              </a:rPr>
              <a:t>Practice Exercise 2</a:t>
            </a:r>
          </a:p>
          <a:p>
            <a:pPr marL="283464" indent="-283464" eaLnBrk="0" hangingPunct="0">
              <a:defRPr/>
            </a:pPr>
            <a:endParaRPr lang="en-US" sz="1000" dirty="0">
              <a:latin typeface="+mn-lt"/>
            </a:endParaRPr>
          </a:p>
          <a:p>
            <a:pPr marL="0" indent="0" eaLnBrk="0" hangingPunct="0">
              <a:defRPr/>
            </a:pPr>
            <a:r>
              <a:rPr lang="en-US" sz="1400" dirty="0">
                <a:latin typeface="+mn-lt"/>
              </a:rPr>
              <a:t>Consider the following reaction: 2 NO(</a:t>
            </a:r>
            <a:r>
              <a:rPr lang="en-US" sz="1400" i="1" dirty="0">
                <a:latin typeface="+mn-lt"/>
              </a:rPr>
              <a:t>g</a:t>
            </a:r>
            <a:r>
              <a:rPr lang="en-US" sz="1400" dirty="0">
                <a:latin typeface="+mn-lt"/>
              </a:rPr>
              <a:t>) + Br</a:t>
            </a:r>
            <a:r>
              <a:rPr lang="en-US" sz="1400" baseline="-25000" dirty="0">
                <a:latin typeface="+mn-lt"/>
              </a:rPr>
              <a:t>2</a:t>
            </a:r>
            <a:r>
              <a:rPr lang="en-US" sz="1400" dirty="0">
                <a:latin typeface="+mn-lt"/>
              </a:rPr>
              <a:t>(</a:t>
            </a:r>
            <a:r>
              <a:rPr lang="en-US" sz="1400" i="1" dirty="0">
                <a:latin typeface="+mn-lt"/>
              </a:rPr>
              <a:t>g</a:t>
            </a:r>
            <a:r>
              <a:rPr lang="en-US" sz="1400" dirty="0">
                <a:latin typeface="+mn-lt"/>
              </a:rPr>
              <a:t>)           2 </a:t>
            </a:r>
            <a:r>
              <a:rPr lang="en-US" sz="1400" dirty="0" err="1">
                <a:latin typeface="+mn-lt"/>
              </a:rPr>
              <a:t>NOBr</a:t>
            </a:r>
            <a:r>
              <a:rPr lang="en-US" sz="1400" dirty="0">
                <a:latin typeface="+mn-lt"/>
              </a:rPr>
              <a:t>(</a:t>
            </a:r>
            <a:r>
              <a:rPr lang="en-US" sz="1400" i="1" dirty="0">
                <a:latin typeface="+mn-lt"/>
              </a:rPr>
              <a:t>g</a:t>
            </a:r>
            <a:r>
              <a:rPr lang="en-US" sz="1400" dirty="0">
                <a:latin typeface="+mn-lt"/>
              </a:rPr>
              <a:t>). </a:t>
            </a:r>
          </a:p>
          <a:p>
            <a:pPr marL="0" indent="0" eaLnBrk="0" hangingPunct="0">
              <a:defRPr/>
            </a:pPr>
            <a:r>
              <a:rPr lang="en-US" sz="1400" b="1" dirty="0">
                <a:latin typeface="+mn-lt"/>
              </a:rPr>
              <a:t>(a) </a:t>
            </a:r>
            <a:r>
              <a:rPr lang="en-US" sz="1400" dirty="0">
                <a:latin typeface="+mn-lt"/>
              </a:rPr>
              <a:t>Write the rate law for the reaction, assuming it involves a single elementary reaction. </a:t>
            </a:r>
            <a:r>
              <a:rPr lang="en-US" sz="1400" b="1" dirty="0">
                <a:latin typeface="+mn-lt"/>
              </a:rPr>
              <a:t>(b) </a:t>
            </a:r>
            <a:r>
              <a:rPr lang="en-US" sz="1400" dirty="0">
                <a:latin typeface="+mn-lt"/>
              </a:rPr>
              <a:t>Is a single-step mechanism likely for this reaction?</a:t>
            </a:r>
          </a:p>
        </p:txBody>
      </p:sp>
      <p:sp>
        <p:nvSpPr>
          <p:cNvPr id="13" name="Text Box 84"/>
          <p:cNvSpPr txBox="1">
            <a:spLocks noChangeArrowheads="1"/>
          </p:cNvSpPr>
          <p:nvPr/>
        </p:nvSpPr>
        <p:spPr bwMode="auto">
          <a:xfrm>
            <a:off x="320676" y="1030001"/>
            <a:ext cx="8702138" cy="3185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Continued</a:t>
            </a: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42527" t="9157" r="47802" b="80332"/>
          <a:stretch/>
        </p:blipFill>
        <p:spPr>
          <a:xfrm>
            <a:off x="1168942" y="2618434"/>
            <a:ext cx="419100" cy="104775"/>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42527" t="9157" r="47802" b="80332"/>
          <a:stretch/>
        </p:blipFill>
        <p:spPr>
          <a:xfrm>
            <a:off x="861623" y="2815325"/>
            <a:ext cx="419100" cy="104775"/>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42527" t="9157" r="47802" b="80332"/>
          <a:stretch/>
        </p:blipFill>
        <p:spPr>
          <a:xfrm>
            <a:off x="3359463" y="1976207"/>
            <a:ext cx="419100" cy="104775"/>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42527" t="9157" r="47802" b="80332"/>
          <a:stretch/>
        </p:blipFill>
        <p:spPr>
          <a:xfrm>
            <a:off x="1468009" y="3032619"/>
            <a:ext cx="419100" cy="104775"/>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42527" t="9157" r="47802" b="80332"/>
          <a:stretch/>
        </p:blipFill>
        <p:spPr>
          <a:xfrm>
            <a:off x="822906" y="3260302"/>
            <a:ext cx="419100" cy="104775"/>
          </a:xfrm>
          <a:prstGeom prst="rect">
            <a:avLst/>
          </a:prstGeom>
        </p:spPr>
      </p:pic>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42527" t="9157" r="47802" b="80332"/>
          <a:stretch/>
        </p:blipFill>
        <p:spPr>
          <a:xfrm>
            <a:off x="1115241" y="3463484"/>
            <a:ext cx="419100" cy="104775"/>
          </a:xfrm>
          <a:prstGeom prst="rect">
            <a:avLst/>
          </a:prstGeom>
        </p:spPr>
      </p:pic>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42527" t="9157" r="47802" b="80332"/>
          <a:stretch/>
        </p:blipFill>
        <p:spPr>
          <a:xfrm>
            <a:off x="4021627" y="4300765"/>
            <a:ext cx="419100" cy="104775"/>
          </a:xfrm>
          <a:prstGeom prst="rect">
            <a:avLst/>
          </a:prstGeom>
        </p:spPr>
      </p:pic>
    </p:spTree>
    <p:extLst>
      <p:ext uri="{BB962C8B-B14F-4D97-AF65-F5344CB8AC3E}">
        <p14:creationId xmlns:p14="http://schemas.microsoft.com/office/powerpoint/2010/main" val="246736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8"/>
          <p:cNvSpPr>
            <a:spLocks noChangeArrowheads="1"/>
          </p:cNvSpPr>
          <p:nvPr/>
        </p:nvSpPr>
        <p:spPr bwMode="auto">
          <a:xfrm>
            <a:off x="317500" y="547688"/>
            <a:ext cx="8705314"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514600" indent="-2514600" eaLnBrk="0" hangingPunct="0">
              <a:spcBef>
                <a:spcPct val="50000"/>
              </a:spcBef>
              <a:tabLst>
                <a:tab pos="2798763" algn="l"/>
              </a:tabLst>
            </a:pPr>
            <a:r>
              <a:rPr lang="en-US" altLang="en-US" b="1" dirty="0">
                <a:solidFill>
                  <a:srgbClr val="3366FF"/>
                </a:solidFill>
                <a:latin typeface="Arial" charset="0"/>
              </a:rPr>
              <a:t>Sample Exercise 14.14</a:t>
            </a:r>
            <a:r>
              <a:rPr lang="en-US" altLang="en-US" b="1" dirty="0">
                <a:solidFill>
                  <a:srgbClr val="4C4BE5"/>
                </a:solidFill>
                <a:latin typeface="Arial" charset="0"/>
              </a:rPr>
              <a:t> </a:t>
            </a:r>
            <a:r>
              <a:rPr lang="en-US" altLang="en-US" b="1" dirty="0">
                <a:latin typeface="Arial" charset="0"/>
              </a:rPr>
              <a:t>Determining the Rate Law for a Multistep 	Mechanism</a:t>
            </a:r>
          </a:p>
        </p:txBody>
      </p:sp>
      <p:sp>
        <p:nvSpPr>
          <p:cNvPr id="7171" name="Line 19"/>
          <p:cNvSpPr>
            <a:spLocks noChangeShapeType="1"/>
          </p:cNvSpPr>
          <p:nvPr/>
        </p:nvSpPr>
        <p:spPr bwMode="auto">
          <a:xfrm>
            <a:off x="396875" y="2333221"/>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2" name="Line 7"/>
          <p:cNvSpPr>
            <a:spLocks noChangeShapeType="1"/>
          </p:cNvSpPr>
          <p:nvPr/>
        </p:nvSpPr>
        <p:spPr bwMode="auto">
          <a:xfrm flipH="1">
            <a:off x="304800" y="304801"/>
            <a:ext cx="0" cy="5401248"/>
          </a:xfrm>
          <a:prstGeom prst="line">
            <a:avLst/>
          </a:prstGeom>
          <a:noFill/>
          <a:ln w="1905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3" name="Line 10"/>
          <p:cNvSpPr>
            <a:spLocks noChangeShapeType="1"/>
          </p:cNvSpPr>
          <p:nvPr/>
        </p:nvSpPr>
        <p:spPr bwMode="auto">
          <a:xfrm>
            <a:off x="295275" y="5706048"/>
            <a:ext cx="457200" cy="0"/>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 name="Text Box 11"/>
          <p:cNvSpPr txBox="1">
            <a:spLocks noChangeArrowheads="1"/>
          </p:cNvSpPr>
          <p:nvPr/>
        </p:nvSpPr>
        <p:spPr bwMode="auto">
          <a:xfrm>
            <a:off x="319088" y="2352629"/>
            <a:ext cx="8459787" cy="1041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3464" indent="-283464" eaLnBrk="0" hangingPunct="0">
              <a:defRPr/>
            </a:pPr>
            <a:r>
              <a:rPr lang="en-US" altLang="en-US" sz="1600" b="1" dirty="0">
                <a:solidFill>
                  <a:srgbClr val="3366FF"/>
                </a:solidFill>
              </a:rPr>
              <a:t>Solution</a:t>
            </a:r>
            <a:endParaRPr lang="en-US" altLang="en-US" sz="1600" dirty="0">
              <a:solidFill>
                <a:schemeClr val="bg1"/>
              </a:solidFill>
            </a:endParaRPr>
          </a:p>
          <a:p>
            <a:pPr marL="283464" indent="-283464" eaLnBrk="0" hangingPunct="0">
              <a:defRPr/>
            </a:pPr>
            <a:endParaRPr lang="en-US" sz="1000" b="1" dirty="0">
              <a:latin typeface="Times New Roman" pitchFamily="18" charset="0"/>
            </a:endParaRPr>
          </a:p>
          <a:p>
            <a:pPr marL="0" indent="0" eaLnBrk="0" hangingPunct="0">
              <a:defRPr/>
            </a:pPr>
            <a:r>
              <a:rPr lang="en-US" sz="1400" b="1" dirty="0">
                <a:latin typeface="+mn-lt"/>
              </a:rPr>
              <a:t>Analyze</a:t>
            </a:r>
            <a:r>
              <a:rPr lang="en-US" sz="1400" dirty="0">
                <a:latin typeface="+mn-lt"/>
              </a:rPr>
              <a:t> Given a multistep mechanism with the relative speeds of the steps, we are asked to write the overall reaction and the rate law for that overall reaction.</a:t>
            </a:r>
          </a:p>
          <a:p>
            <a:pPr marL="0" indent="0" eaLnBrk="0" hangingPunct="0">
              <a:defRPr/>
            </a:pPr>
            <a:endParaRPr lang="en-US" sz="1400" dirty="0">
              <a:latin typeface="+mn-lt"/>
            </a:endParaRPr>
          </a:p>
          <a:p>
            <a:pPr marL="0" indent="0" eaLnBrk="0" hangingPunct="0">
              <a:defRPr/>
            </a:pPr>
            <a:r>
              <a:rPr lang="en-US" sz="1400" b="1" dirty="0">
                <a:latin typeface="+mn-lt"/>
              </a:rPr>
              <a:t>Plan (a) </a:t>
            </a:r>
            <a:r>
              <a:rPr lang="en-US" sz="1400" dirty="0">
                <a:latin typeface="+mn-lt"/>
              </a:rPr>
              <a:t>Find the overall reaction by adding the elementary steps and eliminating the intermediates. </a:t>
            </a:r>
            <a:r>
              <a:rPr lang="en-US" sz="1400" b="1" dirty="0">
                <a:latin typeface="+mn-lt"/>
              </a:rPr>
              <a:t>(b) </a:t>
            </a:r>
            <a:r>
              <a:rPr lang="en-US" sz="1400" dirty="0">
                <a:latin typeface="+mn-lt"/>
              </a:rPr>
              <a:t>The rate law for the overall reaction will be that of the slow, rate-determining step.</a:t>
            </a:r>
          </a:p>
          <a:p>
            <a:pPr marL="0" indent="0" eaLnBrk="0" hangingPunct="0">
              <a:defRPr/>
            </a:pPr>
            <a:endParaRPr lang="en-US" sz="1400" dirty="0">
              <a:latin typeface="+mn-lt"/>
            </a:endParaRPr>
          </a:p>
          <a:p>
            <a:pPr marL="0" indent="0" eaLnBrk="0" hangingPunct="0">
              <a:defRPr/>
            </a:pPr>
            <a:r>
              <a:rPr lang="en-US" sz="1400" b="1" dirty="0">
                <a:latin typeface="+mn-lt"/>
              </a:rPr>
              <a:t>Solve</a:t>
            </a:r>
          </a:p>
          <a:p>
            <a:pPr marL="283464" indent="-283464" eaLnBrk="0" hangingPunct="0">
              <a:defRPr/>
            </a:pPr>
            <a:r>
              <a:rPr lang="en-US" sz="1400" b="1" dirty="0">
                <a:latin typeface="+mn-lt"/>
              </a:rPr>
              <a:t>(a)	</a:t>
            </a:r>
            <a:r>
              <a:rPr lang="en-US" sz="1400" dirty="0">
                <a:latin typeface="+mn-lt"/>
              </a:rPr>
              <a:t>Adding the two elementary reactions gives</a:t>
            </a:r>
          </a:p>
          <a:p>
            <a:pPr marL="0" indent="0" algn="ctr" eaLnBrk="0" hangingPunct="0">
              <a:spcBef>
                <a:spcPts val="1000"/>
              </a:spcBef>
              <a:defRPr/>
            </a:pPr>
            <a:r>
              <a:rPr lang="en-US" sz="1400" dirty="0">
                <a:latin typeface="+mn-lt"/>
              </a:rPr>
              <a:t>2 N</a:t>
            </a:r>
            <a:r>
              <a:rPr lang="en-US" sz="1400" baseline="-25000" dirty="0">
                <a:latin typeface="+mn-lt"/>
              </a:rPr>
              <a:t>2</a:t>
            </a:r>
            <a:r>
              <a:rPr lang="en-US" sz="1400" dirty="0">
                <a:latin typeface="+mn-lt"/>
              </a:rPr>
              <a:t>O(</a:t>
            </a:r>
            <a:r>
              <a:rPr lang="en-US" sz="1400" i="1" dirty="0">
                <a:latin typeface="+mn-lt"/>
              </a:rPr>
              <a:t>g</a:t>
            </a:r>
            <a:r>
              <a:rPr lang="en-US" sz="1400" dirty="0">
                <a:latin typeface="+mn-lt"/>
              </a:rPr>
              <a:t>) + O(</a:t>
            </a:r>
            <a:r>
              <a:rPr lang="en-US" sz="1400" i="1" dirty="0">
                <a:latin typeface="+mn-lt"/>
              </a:rPr>
              <a:t>g</a:t>
            </a:r>
            <a:r>
              <a:rPr lang="en-US" sz="1400" dirty="0">
                <a:latin typeface="+mn-lt"/>
              </a:rPr>
              <a:t>)           2 N</a:t>
            </a:r>
            <a:r>
              <a:rPr lang="en-US" sz="1400" baseline="-25000" dirty="0">
                <a:latin typeface="+mn-lt"/>
              </a:rPr>
              <a:t>2</a:t>
            </a:r>
            <a:r>
              <a:rPr lang="en-US" sz="1400" dirty="0">
                <a:latin typeface="+mn-lt"/>
              </a:rPr>
              <a:t>(</a:t>
            </a:r>
            <a:r>
              <a:rPr lang="en-US" sz="1400" i="1" dirty="0">
                <a:latin typeface="+mn-lt"/>
              </a:rPr>
              <a:t>g</a:t>
            </a:r>
            <a:r>
              <a:rPr lang="en-US" sz="1400" dirty="0">
                <a:latin typeface="+mn-lt"/>
              </a:rPr>
              <a:t>) + O</a:t>
            </a:r>
            <a:r>
              <a:rPr lang="en-US" sz="1400" baseline="-25000" dirty="0">
                <a:latin typeface="+mn-lt"/>
              </a:rPr>
              <a:t>2</a:t>
            </a:r>
            <a:r>
              <a:rPr lang="en-US" sz="1400" dirty="0">
                <a:latin typeface="+mn-lt"/>
              </a:rPr>
              <a:t>(</a:t>
            </a:r>
            <a:r>
              <a:rPr lang="en-US" sz="1400" i="1" dirty="0">
                <a:latin typeface="+mn-lt"/>
              </a:rPr>
              <a:t>g</a:t>
            </a:r>
            <a:r>
              <a:rPr lang="en-US" sz="1400" dirty="0">
                <a:latin typeface="+mn-lt"/>
              </a:rPr>
              <a:t>) + O(</a:t>
            </a:r>
            <a:r>
              <a:rPr lang="en-US" sz="1400" i="1" dirty="0">
                <a:latin typeface="+mn-lt"/>
              </a:rPr>
              <a:t>g</a:t>
            </a:r>
            <a:r>
              <a:rPr lang="en-US" sz="1400" dirty="0">
                <a:latin typeface="+mn-lt"/>
              </a:rPr>
              <a:t>)</a:t>
            </a:r>
          </a:p>
          <a:p>
            <a:pPr marL="283464" indent="-283464" eaLnBrk="0" hangingPunct="0">
              <a:spcBef>
                <a:spcPts val="1000"/>
              </a:spcBef>
              <a:defRPr/>
            </a:pPr>
            <a:r>
              <a:rPr lang="en-US" sz="1400" dirty="0">
                <a:latin typeface="+mn-lt"/>
              </a:rPr>
              <a:t>	Omitting the intermediate, O(g), which occurs on both sides of the equation, gives the overall reaction:</a:t>
            </a:r>
          </a:p>
          <a:p>
            <a:pPr marL="0" indent="0" algn="ctr" eaLnBrk="0" hangingPunct="0">
              <a:spcBef>
                <a:spcPts val="1000"/>
              </a:spcBef>
              <a:defRPr/>
            </a:pPr>
            <a:r>
              <a:rPr lang="en-US" sz="1400" dirty="0">
                <a:latin typeface="+mn-lt"/>
              </a:rPr>
              <a:t>2 N</a:t>
            </a:r>
            <a:r>
              <a:rPr lang="en-US" sz="1400" baseline="-25000" dirty="0">
                <a:latin typeface="+mn-lt"/>
              </a:rPr>
              <a:t>2</a:t>
            </a:r>
            <a:r>
              <a:rPr lang="en-US" sz="1400" dirty="0">
                <a:latin typeface="+mn-lt"/>
              </a:rPr>
              <a:t>O(</a:t>
            </a:r>
            <a:r>
              <a:rPr lang="en-US" sz="1400" i="1" dirty="0">
                <a:latin typeface="+mn-lt"/>
              </a:rPr>
              <a:t>g</a:t>
            </a:r>
            <a:r>
              <a:rPr lang="en-US" sz="1400" dirty="0">
                <a:latin typeface="+mn-lt"/>
              </a:rPr>
              <a:t>)          2 N</a:t>
            </a:r>
            <a:r>
              <a:rPr lang="en-US" sz="1400" baseline="-25000" dirty="0">
                <a:latin typeface="+mn-lt"/>
              </a:rPr>
              <a:t>2</a:t>
            </a:r>
            <a:r>
              <a:rPr lang="en-US" sz="1400" dirty="0">
                <a:latin typeface="+mn-lt"/>
              </a:rPr>
              <a:t>(</a:t>
            </a:r>
            <a:r>
              <a:rPr lang="en-US" sz="1400" i="1" dirty="0">
                <a:latin typeface="+mn-lt"/>
              </a:rPr>
              <a:t>g</a:t>
            </a:r>
            <a:r>
              <a:rPr lang="en-US" sz="1400" dirty="0">
                <a:latin typeface="+mn-lt"/>
              </a:rPr>
              <a:t>) + O</a:t>
            </a:r>
            <a:r>
              <a:rPr lang="en-US" sz="1400" baseline="-25000" dirty="0">
                <a:latin typeface="+mn-lt"/>
              </a:rPr>
              <a:t>2</a:t>
            </a:r>
            <a:r>
              <a:rPr lang="en-US" sz="1400" dirty="0">
                <a:latin typeface="+mn-lt"/>
              </a:rPr>
              <a:t>(</a:t>
            </a:r>
            <a:r>
              <a:rPr lang="en-US" sz="1400" i="1" dirty="0">
                <a:latin typeface="+mn-lt"/>
              </a:rPr>
              <a:t>g</a:t>
            </a:r>
            <a:r>
              <a:rPr lang="en-US" sz="1400" dirty="0">
                <a:latin typeface="+mn-lt"/>
              </a:rPr>
              <a:t>)</a:t>
            </a:r>
          </a:p>
        </p:txBody>
      </p:sp>
      <p:sp>
        <p:nvSpPr>
          <p:cNvPr id="13" name="Text Box 84"/>
          <p:cNvSpPr txBox="1">
            <a:spLocks noChangeArrowheads="1"/>
          </p:cNvSpPr>
          <p:nvPr/>
        </p:nvSpPr>
        <p:spPr bwMode="auto">
          <a:xfrm>
            <a:off x="320676" y="1030001"/>
            <a:ext cx="8702138" cy="6370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The decomposition of nitrous oxide, N</a:t>
            </a:r>
            <a:r>
              <a:rPr lang="en-US" sz="1400" baseline="-25000" dirty="0">
                <a:latin typeface="+mn-lt"/>
              </a:rPr>
              <a:t>2</a:t>
            </a:r>
            <a:r>
              <a:rPr lang="en-US" sz="1400" dirty="0">
                <a:latin typeface="+mn-lt"/>
              </a:rPr>
              <a:t>O, is believed to occur by a two-step mechanism:</a:t>
            </a:r>
          </a:p>
          <a:p>
            <a:pPr marL="914400" indent="0" eaLnBrk="0" hangingPunct="0">
              <a:spcBef>
                <a:spcPts val="1000"/>
              </a:spcBef>
              <a:defRPr/>
            </a:pPr>
            <a:r>
              <a:rPr lang="en-US" sz="1400" dirty="0">
                <a:latin typeface="+mn-lt"/>
              </a:rPr>
              <a:t>N</a:t>
            </a:r>
            <a:r>
              <a:rPr lang="en-US" sz="1400" baseline="-25000" dirty="0">
                <a:latin typeface="+mn-lt"/>
              </a:rPr>
              <a:t>2</a:t>
            </a:r>
            <a:r>
              <a:rPr lang="en-US" sz="1400" dirty="0">
                <a:latin typeface="+mn-lt"/>
              </a:rPr>
              <a:t>O(</a:t>
            </a:r>
            <a:r>
              <a:rPr lang="en-US" sz="1400" i="1" dirty="0">
                <a:latin typeface="+mn-lt"/>
              </a:rPr>
              <a:t>g</a:t>
            </a:r>
            <a:r>
              <a:rPr lang="en-US" sz="1400" dirty="0">
                <a:latin typeface="+mn-lt"/>
              </a:rPr>
              <a:t>)           N</a:t>
            </a:r>
            <a:r>
              <a:rPr lang="en-US" sz="1400" baseline="-25000" dirty="0">
                <a:latin typeface="+mn-lt"/>
              </a:rPr>
              <a:t>2</a:t>
            </a:r>
            <a:r>
              <a:rPr lang="en-US" sz="1400" dirty="0">
                <a:latin typeface="+mn-lt"/>
              </a:rPr>
              <a:t>(</a:t>
            </a:r>
            <a:r>
              <a:rPr lang="en-US" sz="1400" i="1" dirty="0">
                <a:latin typeface="+mn-lt"/>
              </a:rPr>
              <a:t>g</a:t>
            </a:r>
            <a:r>
              <a:rPr lang="en-US" sz="1400" dirty="0">
                <a:latin typeface="+mn-lt"/>
              </a:rPr>
              <a:t>) + O(</a:t>
            </a:r>
            <a:r>
              <a:rPr lang="en-US" sz="1400" i="1" dirty="0">
                <a:latin typeface="+mn-lt"/>
              </a:rPr>
              <a:t>g</a:t>
            </a:r>
            <a:r>
              <a:rPr lang="en-US" sz="1400" dirty="0">
                <a:latin typeface="+mn-lt"/>
              </a:rPr>
              <a:t>)     (slow)</a:t>
            </a:r>
          </a:p>
          <a:p>
            <a:pPr marL="914400" indent="0" eaLnBrk="0" hangingPunct="0">
              <a:defRPr/>
            </a:pPr>
            <a:r>
              <a:rPr lang="en-US" sz="1400" dirty="0">
                <a:latin typeface="+mn-lt"/>
              </a:rPr>
              <a:t>N</a:t>
            </a:r>
            <a:r>
              <a:rPr lang="en-US" sz="1400" baseline="-25000" dirty="0">
                <a:latin typeface="+mn-lt"/>
              </a:rPr>
              <a:t>2</a:t>
            </a:r>
            <a:r>
              <a:rPr lang="en-US" sz="1400" dirty="0">
                <a:latin typeface="+mn-lt"/>
              </a:rPr>
              <a:t>O(</a:t>
            </a:r>
            <a:r>
              <a:rPr lang="en-US" sz="1400" i="1" dirty="0">
                <a:latin typeface="+mn-lt"/>
              </a:rPr>
              <a:t>g</a:t>
            </a:r>
            <a:r>
              <a:rPr lang="en-US" sz="1400" dirty="0">
                <a:latin typeface="+mn-lt"/>
              </a:rPr>
              <a:t>) + O(</a:t>
            </a:r>
            <a:r>
              <a:rPr lang="en-US" sz="1400" i="1" dirty="0">
                <a:latin typeface="+mn-lt"/>
              </a:rPr>
              <a:t>g</a:t>
            </a:r>
            <a:r>
              <a:rPr lang="en-US" sz="1400" dirty="0">
                <a:latin typeface="+mn-lt"/>
              </a:rPr>
              <a:t>)           N</a:t>
            </a:r>
            <a:r>
              <a:rPr lang="en-US" sz="1400" baseline="-25000" dirty="0">
                <a:latin typeface="+mn-lt"/>
              </a:rPr>
              <a:t>2</a:t>
            </a:r>
            <a:r>
              <a:rPr lang="en-US" sz="1400" dirty="0">
                <a:latin typeface="+mn-lt"/>
              </a:rPr>
              <a:t>(</a:t>
            </a:r>
            <a:r>
              <a:rPr lang="en-US" sz="1400" i="1" dirty="0">
                <a:latin typeface="+mn-lt"/>
              </a:rPr>
              <a:t>g</a:t>
            </a:r>
            <a:r>
              <a:rPr lang="en-US" sz="1400" dirty="0">
                <a:latin typeface="+mn-lt"/>
              </a:rPr>
              <a:t>) + O</a:t>
            </a:r>
            <a:r>
              <a:rPr lang="en-US" sz="1400" baseline="-25000" dirty="0">
                <a:latin typeface="+mn-lt"/>
              </a:rPr>
              <a:t>2</a:t>
            </a:r>
            <a:r>
              <a:rPr lang="en-US" sz="1400" dirty="0">
                <a:latin typeface="+mn-lt"/>
              </a:rPr>
              <a:t>(</a:t>
            </a:r>
            <a:r>
              <a:rPr lang="en-US" sz="1400" i="1" dirty="0">
                <a:latin typeface="+mn-lt"/>
              </a:rPr>
              <a:t>g</a:t>
            </a:r>
            <a:r>
              <a:rPr lang="en-US" sz="1400" dirty="0">
                <a:latin typeface="+mn-lt"/>
              </a:rPr>
              <a:t>)     (fast)</a:t>
            </a:r>
          </a:p>
          <a:p>
            <a:pPr marL="0" indent="0" eaLnBrk="0" hangingPunct="0">
              <a:spcBef>
                <a:spcPts val="1000"/>
              </a:spcBef>
              <a:defRPr/>
            </a:pPr>
            <a:r>
              <a:rPr lang="en-US" sz="1400" b="1" dirty="0">
                <a:latin typeface="+mn-lt"/>
              </a:rPr>
              <a:t>(a) </a:t>
            </a:r>
            <a:r>
              <a:rPr lang="en-US" sz="1400" dirty="0">
                <a:latin typeface="+mn-lt"/>
              </a:rPr>
              <a:t>Write the equation for the overall reaction. </a:t>
            </a:r>
            <a:r>
              <a:rPr lang="en-US" sz="1400" b="1" dirty="0">
                <a:latin typeface="+mn-lt"/>
              </a:rPr>
              <a:t>(b) </a:t>
            </a:r>
            <a:r>
              <a:rPr lang="en-US" sz="1400" dirty="0">
                <a:latin typeface="+mn-lt"/>
              </a:rPr>
              <a:t>Write the rate law for the overall reaction.</a:t>
            </a: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42527" t="9157" r="47802" b="80332"/>
          <a:stretch/>
        </p:blipFill>
        <p:spPr>
          <a:xfrm>
            <a:off x="1882888" y="1488644"/>
            <a:ext cx="419100" cy="104775"/>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42527" t="9157" r="47802" b="80332"/>
          <a:stretch/>
        </p:blipFill>
        <p:spPr>
          <a:xfrm>
            <a:off x="2409866" y="1718163"/>
            <a:ext cx="419100" cy="104775"/>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42527" t="9157" r="47802" b="80332"/>
          <a:stretch/>
        </p:blipFill>
        <p:spPr>
          <a:xfrm>
            <a:off x="4105478" y="4690881"/>
            <a:ext cx="419100" cy="104775"/>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42527" t="9157" r="47802" b="80332"/>
          <a:stretch/>
        </p:blipFill>
        <p:spPr>
          <a:xfrm>
            <a:off x="4118864" y="5384944"/>
            <a:ext cx="419100" cy="104775"/>
          </a:xfrm>
          <a:prstGeom prst="rect">
            <a:avLst/>
          </a:prstGeom>
        </p:spPr>
      </p:pic>
    </p:spTree>
    <p:extLst>
      <p:ext uri="{BB962C8B-B14F-4D97-AF65-F5344CB8AC3E}">
        <p14:creationId xmlns:p14="http://schemas.microsoft.com/office/powerpoint/2010/main" val="306758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8"/>
          <p:cNvSpPr>
            <a:spLocks noChangeArrowheads="1"/>
          </p:cNvSpPr>
          <p:nvPr/>
        </p:nvSpPr>
        <p:spPr bwMode="auto">
          <a:xfrm>
            <a:off x="317500" y="547688"/>
            <a:ext cx="8705314"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514600" indent="-2514600" eaLnBrk="0" hangingPunct="0">
              <a:spcBef>
                <a:spcPct val="50000"/>
              </a:spcBef>
              <a:tabLst>
                <a:tab pos="2798763" algn="l"/>
              </a:tabLst>
            </a:pPr>
            <a:r>
              <a:rPr lang="en-US" altLang="en-US" b="1" dirty="0">
                <a:solidFill>
                  <a:srgbClr val="3366FF"/>
                </a:solidFill>
                <a:latin typeface="Arial" charset="0"/>
              </a:rPr>
              <a:t>Sample Exercise 14.14</a:t>
            </a:r>
            <a:r>
              <a:rPr lang="en-US" altLang="en-US" b="1" dirty="0">
                <a:solidFill>
                  <a:srgbClr val="4C4BE5"/>
                </a:solidFill>
                <a:latin typeface="Arial" charset="0"/>
              </a:rPr>
              <a:t> </a:t>
            </a:r>
            <a:r>
              <a:rPr lang="en-US" altLang="en-US" b="1" dirty="0">
                <a:latin typeface="Arial" charset="0"/>
              </a:rPr>
              <a:t>Determining the Rate Law for a Multistep 	Mechanism</a:t>
            </a:r>
          </a:p>
        </p:txBody>
      </p:sp>
      <p:sp>
        <p:nvSpPr>
          <p:cNvPr id="7171" name="Line 19"/>
          <p:cNvSpPr>
            <a:spLocks noChangeShapeType="1"/>
          </p:cNvSpPr>
          <p:nvPr/>
        </p:nvSpPr>
        <p:spPr bwMode="auto">
          <a:xfrm>
            <a:off x="396875" y="1434819"/>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2" name="Line 7"/>
          <p:cNvSpPr>
            <a:spLocks noChangeShapeType="1"/>
          </p:cNvSpPr>
          <p:nvPr/>
        </p:nvSpPr>
        <p:spPr bwMode="auto">
          <a:xfrm flipH="1">
            <a:off x="304800" y="304800"/>
            <a:ext cx="0" cy="5665653"/>
          </a:xfrm>
          <a:prstGeom prst="line">
            <a:avLst/>
          </a:prstGeom>
          <a:noFill/>
          <a:ln w="1905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3" name="Line 10"/>
          <p:cNvSpPr>
            <a:spLocks noChangeShapeType="1"/>
          </p:cNvSpPr>
          <p:nvPr/>
        </p:nvSpPr>
        <p:spPr bwMode="auto">
          <a:xfrm>
            <a:off x="295275" y="5970453"/>
            <a:ext cx="457200" cy="0"/>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 name="Text Box 11"/>
          <p:cNvSpPr txBox="1">
            <a:spLocks noChangeArrowheads="1"/>
          </p:cNvSpPr>
          <p:nvPr/>
        </p:nvSpPr>
        <p:spPr bwMode="auto">
          <a:xfrm>
            <a:off x="319088" y="1454227"/>
            <a:ext cx="8703726" cy="1041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3464" indent="-283464" eaLnBrk="0" hangingPunct="0">
              <a:defRPr/>
            </a:pPr>
            <a:r>
              <a:rPr lang="en-US" altLang="en-US" sz="1400" b="1" dirty="0">
                <a:latin typeface="+mn-lt"/>
              </a:rPr>
              <a:t>(b)	</a:t>
            </a:r>
            <a:r>
              <a:rPr lang="en-US" altLang="en-US" sz="1400" dirty="0">
                <a:latin typeface="+mn-lt"/>
              </a:rPr>
              <a:t>The rate law for the overall reaction is just the rate law for the slow, rate-determining elementary reaction. Because that slow step is a </a:t>
            </a:r>
            <a:r>
              <a:rPr lang="en-US" altLang="en-US" sz="1400" dirty="0" err="1">
                <a:latin typeface="+mn-lt"/>
              </a:rPr>
              <a:t>unimolecular</a:t>
            </a:r>
            <a:r>
              <a:rPr lang="en-US" altLang="en-US" sz="1400" dirty="0">
                <a:latin typeface="+mn-lt"/>
              </a:rPr>
              <a:t> elementary reaction, the rate law is first order:</a:t>
            </a:r>
          </a:p>
          <a:p>
            <a:pPr marL="283464" indent="-283464" algn="ctr" eaLnBrk="0" hangingPunct="0">
              <a:spcBef>
                <a:spcPts val="1000"/>
              </a:spcBef>
              <a:defRPr/>
            </a:pPr>
            <a:r>
              <a:rPr lang="en-US" altLang="en-US" sz="1400" dirty="0">
                <a:latin typeface="+mn-lt"/>
              </a:rPr>
              <a:t>Rate = </a:t>
            </a:r>
            <a:r>
              <a:rPr lang="en-US" altLang="en-US" sz="1400" i="1" dirty="0">
                <a:latin typeface="+mn-lt"/>
              </a:rPr>
              <a:t>k</a:t>
            </a:r>
            <a:r>
              <a:rPr lang="en-US" altLang="en-US" sz="1400" dirty="0">
                <a:latin typeface="+mn-lt"/>
              </a:rPr>
              <a:t>[N</a:t>
            </a:r>
            <a:r>
              <a:rPr lang="en-US" altLang="en-US" sz="1400" baseline="-25000" dirty="0">
                <a:latin typeface="+mn-lt"/>
              </a:rPr>
              <a:t>2</a:t>
            </a:r>
            <a:r>
              <a:rPr lang="en-US" altLang="en-US" sz="1400" dirty="0">
                <a:latin typeface="+mn-lt"/>
              </a:rPr>
              <a:t>O]</a:t>
            </a:r>
          </a:p>
          <a:p>
            <a:pPr marL="283464" indent="-283464" eaLnBrk="0" hangingPunct="0">
              <a:defRPr/>
            </a:pPr>
            <a:endParaRPr lang="en-US" altLang="en-US" sz="1400" dirty="0">
              <a:latin typeface="+mn-lt"/>
            </a:endParaRPr>
          </a:p>
          <a:p>
            <a:pPr eaLnBrk="0" hangingPunct="0">
              <a:defRPr/>
            </a:pPr>
            <a:r>
              <a:rPr lang="en-US" sz="1600" b="1" dirty="0">
                <a:solidFill>
                  <a:srgbClr val="3366FF"/>
                </a:solidFill>
                <a:latin typeface="Arial" pitchFamily="34" charset="0"/>
                <a:cs typeface="Arial" pitchFamily="34" charset="0"/>
              </a:rPr>
              <a:t>Practice Exercise 1</a:t>
            </a:r>
          </a:p>
          <a:p>
            <a:pPr marL="0" indent="0" eaLnBrk="0" hangingPunct="0">
              <a:defRPr/>
            </a:pPr>
            <a:endParaRPr lang="en-US" altLang="en-US" sz="1000" dirty="0">
              <a:latin typeface="+mn-lt"/>
            </a:endParaRPr>
          </a:p>
          <a:p>
            <a:pPr marL="0" indent="0" eaLnBrk="0" hangingPunct="0">
              <a:defRPr/>
            </a:pPr>
            <a:r>
              <a:rPr lang="en-US" altLang="en-US" sz="1400" dirty="0">
                <a:latin typeface="+mn-lt"/>
              </a:rPr>
              <a:t>An alternative two-step reaction mechanism has been proposed for the reaction </a:t>
            </a:r>
            <a:br>
              <a:rPr lang="en-US" altLang="en-US" sz="1400" dirty="0">
                <a:latin typeface="+mn-lt"/>
              </a:rPr>
            </a:br>
            <a:r>
              <a:rPr lang="en-US" altLang="en-US" sz="1400" dirty="0">
                <a:latin typeface="+mn-lt"/>
              </a:rPr>
              <a:t>NO</a:t>
            </a:r>
            <a:r>
              <a:rPr lang="en-US" altLang="en-US" sz="1400" baseline="-25000" dirty="0">
                <a:latin typeface="+mn-lt"/>
              </a:rPr>
              <a:t>2</a:t>
            </a:r>
            <a:r>
              <a:rPr lang="en-US" sz="1400" dirty="0">
                <a:latin typeface="+mn-lt"/>
              </a:rPr>
              <a:t>(</a:t>
            </a:r>
            <a:r>
              <a:rPr lang="en-US" sz="1400" i="1" dirty="0">
                <a:latin typeface="+mn-lt"/>
              </a:rPr>
              <a:t>g</a:t>
            </a:r>
            <a:r>
              <a:rPr lang="en-US" sz="1400" dirty="0">
                <a:latin typeface="+mn-lt"/>
              </a:rPr>
              <a:t>)</a:t>
            </a:r>
            <a:r>
              <a:rPr lang="en-US" altLang="en-US" sz="1400" dirty="0">
                <a:latin typeface="+mn-lt"/>
              </a:rPr>
              <a:t> + CO</a:t>
            </a:r>
            <a:r>
              <a:rPr lang="en-US" sz="1400" dirty="0">
                <a:latin typeface="+mn-lt"/>
              </a:rPr>
              <a:t>(</a:t>
            </a:r>
            <a:r>
              <a:rPr lang="en-US" sz="1400" i="1" dirty="0">
                <a:latin typeface="+mn-lt"/>
              </a:rPr>
              <a:t>g</a:t>
            </a:r>
            <a:r>
              <a:rPr lang="en-US" sz="1400" dirty="0">
                <a:latin typeface="+mn-lt"/>
              </a:rPr>
              <a:t>)           </a:t>
            </a:r>
            <a:r>
              <a:rPr lang="en-US" altLang="en-US" sz="1400" dirty="0">
                <a:latin typeface="+mn-lt"/>
              </a:rPr>
              <a:t>NO</a:t>
            </a:r>
            <a:r>
              <a:rPr lang="en-US" sz="1400" dirty="0">
                <a:latin typeface="+mn-lt"/>
              </a:rPr>
              <a:t>(</a:t>
            </a:r>
            <a:r>
              <a:rPr lang="en-US" sz="1400" i="1" dirty="0">
                <a:latin typeface="+mn-lt"/>
              </a:rPr>
              <a:t>g</a:t>
            </a:r>
            <a:r>
              <a:rPr lang="en-US" sz="1400" dirty="0">
                <a:latin typeface="+mn-lt"/>
              </a:rPr>
              <a:t>)</a:t>
            </a:r>
            <a:r>
              <a:rPr lang="en-US" altLang="en-US" sz="1400" dirty="0">
                <a:latin typeface="+mn-lt"/>
              </a:rPr>
              <a:t> + CO</a:t>
            </a:r>
            <a:r>
              <a:rPr lang="en-US" altLang="en-US" sz="1400" baseline="-25000" dirty="0">
                <a:latin typeface="+mn-lt"/>
              </a:rPr>
              <a:t>2</a:t>
            </a:r>
            <a:r>
              <a:rPr lang="en-US" sz="1400" dirty="0">
                <a:latin typeface="+mn-lt"/>
              </a:rPr>
              <a:t>(</a:t>
            </a:r>
            <a:r>
              <a:rPr lang="en-US" sz="1400" i="1" dirty="0">
                <a:latin typeface="+mn-lt"/>
              </a:rPr>
              <a:t>g</a:t>
            </a:r>
            <a:r>
              <a:rPr lang="en-US" sz="1400" dirty="0">
                <a:latin typeface="+mn-lt"/>
              </a:rPr>
              <a:t>)</a:t>
            </a:r>
            <a:r>
              <a:rPr lang="en-US" altLang="en-US" sz="1400" dirty="0">
                <a:latin typeface="+mn-lt"/>
              </a:rPr>
              <a:t>, which was discussed on page 597:</a:t>
            </a:r>
          </a:p>
          <a:p>
            <a:pPr marL="0" indent="0" eaLnBrk="0" hangingPunct="0">
              <a:spcBef>
                <a:spcPts val="1000"/>
              </a:spcBef>
              <a:defRPr/>
            </a:pPr>
            <a:r>
              <a:rPr lang="en-US" sz="1400" dirty="0">
                <a:latin typeface="+mn-lt"/>
              </a:rPr>
              <a:t>Step 1:</a:t>
            </a:r>
          </a:p>
          <a:p>
            <a:pPr marL="0" indent="0" algn="ctr" eaLnBrk="0" hangingPunct="0">
              <a:spcBef>
                <a:spcPts val="1000"/>
              </a:spcBef>
              <a:defRPr/>
            </a:pPr>
            <a:r>
              <a:rPr lang="en-US" sz="1400" dirty="0">
                <a:latin typeface="+mn-lt"/>
              </a:rPr>
              <a:t>NO</a:t>
            </a:r>
            <a:r>
              <a:rPr lang="en-US" altLang="en-US" sz="1400" baseline="-25000" dirty="0">
                <a:latin typeface="+mn-lt"/>
              </a:rPr>
              <a:t>2</a:t>
            </a:r>
            <a:r>
              <a:rPr lang="en-US" sz="1400" dirty="0">
                <a:latin typeface="+mn-lt"/>
              </a:rPr>
              <a:t>(</a:t>
            </a:r>
            <a:r>
              <a:rPr lang="en-US" sz="1400" i="1" dirty="0">
                <a:latin typeface="+mn-lt"/>
              </a:rPr>
              <a:t>g</a:t>
            </a:r>
            <a:r>
              <a:rPr lang="en-US" sz="1400" dirty="0">
                <a:latin typeface="+mn-lt"/>
              </a:rPr>
              <a:t>) + NO</a:t>
            </a:r>
            <a:r>
              <a:rPr lang="en-US" altLang="en-US" sz="1400" baseline="-25000" dirty="0">
                <a:latin typeface="+mn-lt"/>
              </a:rPr>
              <a:t>2</a:t>
            </a:r>
            <a:r>
              <a:rPr lang="en-US" sz="1400" dirty="0">
                <a:latin typeface="+mn-lt"/>
              </a:rPr>
              <a:t>(</a:t>
            </a:r>
            <a:r>
              <a:rPr lang="en-US" sz="1400" i="1" dirty="0">
                <a:latin typeface="+mn-lt"/>
              </a:rPr>
              <a:t>g</a:t>
            </a:r>
            <a:r>
              <a:rPr lang="en-US" sz="1400" dirty="0">
                <a:latin typeface="+mn-lt"/>
              </a:rPr>
              <a:t>)           N</a:t>
            </a:r>
            <a:r>
              <a:rPr lang="en-US" altLang="en-US" sz="1400" baseline="-25000" dirty="0">
                <a:latin typeface="+mn-lt"/>
              </a:rPr>
              <a:t>2</a:t>
            </a:r>
            <a:r>
              <a:rPr lang="en-US" sz="1400" dirty="0">
                <a:latin typeface="+mn-lt"/>
              </a:rPr>
              <a:t>O</a:t>
            </a:r>
            <a:r>
              <a:rPr lang="en-US" altLang="en-US" sz="1400" baseline="-25000" dirty="0">
                <a:latin typeface="+mn-lt"/>
              </a:rPr>
              <a:t>4</a:t>
            </a:r>
            <a:r>
              <a:rPr lang="en-US" sz="1400" dirty="0">
                <a:latin typeface="+mn-lt"/>
              </a:rPr>
              <a:t>(</a:t>
            </a:r>
            <a:r>
              <a:rPr lang="en-US" sz="1400" i="1" dirty="0">
                <a:latin typeface="+mn-lt"/>
              </a:rPr>
              <a:t>g</a:t>
            </a:r>
            <a:r>
              <a:rPr lang="en-US" sz="1400" dirty="0">
                <a:latin typeface="+mn-lt"/>
              </a:rPr>
              <a:t>)     (slow)</a:t>
            </a:r>
          </a:p>
          <a:p>
            <a:pPr marL="0" indent="0" eaLnBrk="0" hangingPunct="0">
              <a:spcBef>
                <a:spcPts val="1000"/>
              </a:spcBef>
              <a:defRPr/>
            </a:pPr>
            <a:r>
              <a:rPr lang="en-US" sz="1400" dirty="0">
                <a:latin typeface="+mn-lt"/>
              </a:rPr>
              <a:t>Step 2:</a:t>
            </a:r>
          </a:p>
          <a:p>
            <a:pPr marL="0" indent="0" algn="ctr" eaLnBrk="0" hangingPunct="0">
              <a:spcBef>
                <a:spcPts val="1000"/>
              </a:spcBef>
              <a:defRPr/>
            </a:pPr>
            <a:r>
              <a:rPr lang="en-US" sz="1400" dirty="0">
                <a:latin typeface="+mn-lt"/>
              </a:rPr>
              <a:t>N</a:t>
            </a:r>
            <a:r>
              <a:rPr lang="en-US" altLang="en-US" sz="1400" baseline="-25000" dirty="0">
                <a:latin typeface="+mn-lt"/>
              </a:rPr>
              <a:t>2</a:t>
            </a:r>
            <a:r>
              <a:rPr lang="en-US" sz="1400" dirty="0">
                <a:latin typeface="+mn-lt"/>
              </a:rPr>
              <a:t>O</a:t>
            </a:r>
            <a:r>
              <a:rPr lang="en-US" altLang="en-US" sz="1400" baseline="-25000" dirty="0">
                <a:latin typeface="+mn-lt"/>
              </a:rPr>
              <a:t>4</a:t>
            </a:r>
            <a:r>
              <a:rPr lang="en-US" sz="1400" dirty="0">
                <a:latin typeface="+mn-lt"/>
              </a:rPr>
              <a:t>(</a:t>
            </a:r>
            <a:r>
              <a:rPr lang="en-US" sz="1400" i="1" dirty="0">
                <a:latin typeface="+mn-lt"/>
              </a:rPr>
              <a:t>g</a:t>
            </a:r>
            <a:r>
              <a:rPr lang="en-US" sz="1400" dirty="0">
                <a:latin typeface="+mn-lt"/>
              </a:rPr>
              <a:t>) + CO(</a:t>
            </a:r>
            <a:r>
              <a:rPr lang="en-US" sz="1400" i="1" dirty="0">
                <a:latin typeface="+mn-lt"/>
              </a:rPr>
              <a:t>g</a:t>
            </a:r>
            <a:r>
              <a:rPr lang="en-US" sz="1400" dirty="0">
                <a:latin typeface="+mn-lt"/>
              </a:rPr>
              <a:t>)           NO(</a:t>
            </a:r>
            <a:r>
              <a:rPr lang="en-US" sz="1400" i="1" dirty="0">
                <a:latin typeface="+mn-lt"/>
              </a:rPr>
              <a:t>g</a:t>
            </a:r>
            <a:r>
              <a:rPr lang="en-US" sz="1400" dirty="0">
                <a:latin typeface="+mn-lt"/>
              </a:rPr>
              <a:t>) + CO</a:t>
            </a:r>
            <a:r>
              <a:rPr lang="en-US" altLang="en-US" sz="1400" baseline="-25000" dirty="0">
                <a:latin typeface="+mn-lt"/>
              </a:rPr>
              <a:t>2</a:t>
            </a:r>
            <a:r>
              <a:rPr lang="en-US" sz="1400" dirty="0">
                <a:latin typeface="+mn-lt"/>
              </a:rPr>
              <a:t>(</a:t>
            </a:r>
            <a:r>
              <a:rPr lang="en-US" sz="1400" i="1" dirty="0">
                <a:latin typeface="+mn-lt"/>
              </a:rPr>
              <a:t>g</a:t>
            </a:r>
            <a:r>
              <a:rPr lang="en-US" sz="1400" dirty="0">
                <a:latin typeface="+mn-lt"/>
              </a:rPr>
              <a:t>) + NO</a:t>
            </a:r>
            <a:r>
              <a:rPr lang="en-US" altLang="en-US" sz="1400" baseline="-25000" dirty="0">
                <a:latin typeface="+mn-lt"/>
              </a:rPr>
              <a:t>2</a:t>
            </a:r>
            <a:r>
              <a:rPr lang="en-US" sz="1400" dirty="0">
                <a:latin typeface="+mn-lt"/>
              </a:rPr>
              <a:t>(</a:t>
            </a:r>
            <a:r>
              <a:rPr lang="en-US" sz="1400" i="1" dirty="0">
                <a:latin typeface="+mn-lt"/>
              </a:rPr>
              <a:t>g</a:t>
            </a:r>
            <a:r>
              <a:rPr lang="en-US" sz="1400" dirty="0">
                <a:latin typeface="+mn-lt"/>
              </a:rPr>
              <a:t>)     (fast)</a:t>
            </a:r>
          </a:p>
          <a:p>
            <a:pPr marL="0" indent="0" eaLnBrk="0" hangingPunct="0">
              <a:defRPr/>
            </a:pPr>
            <a:endParaRPr lang="en-US" sz="1400" dirty="0">
              <a:latin typeface="+mn-lt"/>
            </a:endParaRPr>
          </a:p>
          <a:p>
            <a:pPr marL="0" indent="0" eaLnBrk="0" hangingPunct="0">
              <a:defRPr/>
            </a:pPr>
            <a:r>
              <a:rPr lang="en-US" sz="1400" dirty="0">
                <a:latin typeface="+mn-lt"/>
              </a:rPr>
              <a:t>Which experiment would allow you to distinguish between the two proposed mechanisms?</a:t>
            </a:r>
          </a:p>
          <a:p>
            <a:pPr marL="0" indent="0" eaLnBrk="0" hangingPunct="0">
              <a:defRPr/>
            </a:pPr>
            <a:r>
              <a:rPr lang="en-US" sz="1400" b="1" dirty="0">
                <a:latin typeface="+mn-lt"/>
              </a:rPr>
              <a:t>(a) </a:t>
            </a:r>
            <a:r>
              <a:rPr lang="en-US" sz="1400" dirty="0">
                <a:latin typeface="+mn-lt"/>
              </a:rPr>
              <a:t>Run trials with different initial concentrations of NO</a:t>
            </a:r>
            <a:r>
              <a:rPr lang="en-US" sz="1400" baseline="-25000" dirty="0">
                <a:latin typeface="+mn-lt"/>
              </a:rPr>
              <a:t>2</a:t>
            </a:r>
            <a:r>
              <a:rPr lang="en-US" sz="1400" dirty="0">
                <a:latin typeface="+mn-lt"/>
              </a:rPr>
              <a:t>(</a:t>
            </a:r>
            <a:r>
              <a:rPr lang="en-US" sz="1400" i="1" dirty="0">
                <a:latin typeface="+mn-lt"/>
              </a:rPr>
              <a:t>g</a:t>
            </a:r>
            <a:r>
              <a:rPr lang="en-US" sz="1400" dirty="0">
                <a:latin typeface="+mn-lt"/>
              </a:rPr>
              <a:t>) and measure the initial reaction rates. </a:t>
            </a:r>
            <a:r>
              <a:rPr lang="en-US" sz="1400" b="1" dirty="0">
                <a:latin typeface="+mn-lt"/>
              </a:rPr>
              <a:t>(b) </a:t>
            </a:r>
            <a:r>
              <a:rPr lang="en-US" sz="1400" dirty="0">
                <a:latin typeface="+mn-lt"/>
              </a:rPr>
              <a:t>Run trials with different initial concentrations of CO(</a:t>
            </a:r>
            <a:r>
              <a:rPr lang="en-US" sz="1400" i="1" dirty="0">
                <a:latin typeface="+mn-lt"/>
              </a:rPr>
              <a:t>g</a:t>
            </a:r>
            <a:r>
              <a:rPr lang="en-US" sz="1400" dirty="0">
                <a:latin typeface="+mn-lt"/>
              </a:rPr>
              <a:t>) and measure the initial reaction rates. </a:t>
            </a:r>
            <a:r>
              <a:rPr lang="en-US" sz="1400" b="1" dirty="0">
                <a:latin typeface="+mn-lt"/>
              </a:rPr>
              <a:t>(c) </a:t>
            </a:r>
            <a:r>
              <a:rPr lang="en-US" sz="1400" dirty="0">
                <a:latin typeface="+mn-lt"/>
              </a:rPr>
              <a:t>Conduct experiments to identify the reaction intermediate(s). </a:t>
            </a:r>
            <a:r>
              <a:rPr lang="en-US" sz="1400" b="1" dirty="0">
                <a:latin typeface="+mn-lt"/>
              </a:rPr>
              <a:t>(d) </a:t>
            </a:r>
            <a:r>
              <a:rPr lang="en-US" sz="1400" dirty="0">
                <a:latin typeface="+mn-lt"/>
              </a:rPr>
              <a:t>It is not possible to distinguish between the two proposed reaction mechanisms.</a:t>
            </a:r>
          </a:p>
        </p:txBody>
      </p:sp>
      <p:sp>
        <p:nvSpPr>
          <p:cNvPr id="13" name="Text Box 84"/>
          <p:cNvSpPr txBox="1">
            <a:spLocks noChangeArrowheads="1"/>
          </p:cNvSpPr>
          <p:nvPr/>
        </p:nvSpPr>
        <p:spPr bwMode="auto">
          <a:xfrm>
            <a:off x="320676" y="1030001"/>
            <a:ext cx="8702138" cy="4242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Continued</a:t>
            </a: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42527" t="9157" r="47802" b="80332"/>
          <a:stretch/>
        </p:blipFill>
        <p:spPr>
          <a:xfrm>
            <a:off x="1605635" y="3156494"/>
            <a:ext cx="419100" cy="104775"/>
          </a:xfrm>
          <a:prstGeom prst="rect">
            <a:avLst/>
          </a:prstGeom>
        </p:spPr>
      </p:pic>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42527" t="9157" r="47802" b="80332"/>
          <a:stretch/>
        </p:blipFill>
        <p:spPr>
          <a:xfrm>
            <a:off x="4460607" y="3844418"/>
            <a:ext cx="419100" cy="104775"/>
          </a:xfrm>
          <a:prstGeom prst="rect">
            <a:avLst/>
          </a:prstGeom>
        </p:spPr>
      </p:pic>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42527" t="9157" r="47802" b="80332"/>
          <a:stretch/>
        </p:blipFill>
        <p:spPr>
          <a:xfrm>
            <a:off x="3831042" y="4516447"/>
            <a:ext cx="419100" cy="104775"/>
          </a:xfrm>
          <a:prstGeom prst="rect">
            <a:avLst/>
          </a:prstGeom>
        </p:spPr>
      </p:pic>
    </p:spTree>
    <p:extLst>
      <p:ext uri="{BB962C8B-B14F-4D97-AF65-F5344CB8AC3E}">
        <p14:creationId xmlns:p14="http://schemas.microsoft.com/office/powerpoint/2010/main" val="334749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8"/>
          <p:cNvSpPr>
            <a:spLocks noChangeArrowheads="1"/>
          </p:cNvSpPr>
          <p:nvPr/>
        </p:nvSpPr>
        <p:spPr bwMode="auto">
          <a:xfrm>
            <a:off x="317500" y="547688"/>
            <a:ext cx="8705314"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514600" indent="-2514600" eaLnBrk="0" hangingPunct="0">
              <a:spcBef>
                <a:spcPct val="50000"/>
              </a:spcBef>
              <a:tabLst>
                <a:tab pos="2798763" algn="l"/>
              </a:tabLst>
            </a:pPr>
            <a:r>
              <a:rPr lang="en-US" altLang="en-US" b="1" dirty="0">
                <a:solidFill>
                  <a:srgbClr val="3366FF"/>
                </a:solidFill>
                <a:latin typeface="Arial" charset="0"/>
              </a:rPr>
              <a:t>Sample Exercise 14.14</a:t>
            </a:r>
            <a:r>
              <a:rPr lang="en-US" altLang="en-US" b="1" dirty="0">
                <a:solidFill>
                  <a:srgbClr val="4C4BE5"/>
                </a:solidFill>
                <a:latin typeface="Arial" charset="0"/>
              </a:rPr>
              <a:t> </a:t>
            </a:r>
            <a:r>
              <a:rPr lang="en-US" altLang="en-US" b="1" dirty="0">
                <a:latin typeface="Arial" charset="0"/>
              </a:rPr>
              <a:t>Determining the Rate Law for a Multistep 	Mechanism</a:t>
            </a:r>
          </a:p>
        </p:txBody>
      </p:sp>
      <p:sp>
        <p:nvSpPr>
          <p:cNvPr id="7171" name="Line 19"/>
          <p:cNvSpPr>
            <a:spLocks noChangeShapeType="1"/>
          </p:cNvSpPr>
          <p:nvPr/>
        </p:nvSpPr>
        <p:spPr bwMode="auto">
          <a:xfrm>
            <a:off x="396875" y="1434819"/>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2" name="Line 7"/>
          <p:cNvSpPr>
            <a:spLocks noChangeShapeType="1"/>
          </p:cNvSpPr>
          <p:nvPr/>
        </p:nvSpPr>
        <p:spPr bwMode="auto">
          <a:xfrm flipH="1">
            <a:off x="304800" y="304800"/>
            <a:ext cx="0" cy="3771441"/>
          </a:xfrm>
          <a:prstGeom prst="line">
            <a:avLst/>
          </a:prstGeom>
          <a:noFill/>
          <a:ln w="1905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3" name="Line 10"/>
          <p:cNvSpPr>
            <a:spLocks noChangeShapeType="1"/>
          </p:cNvSpPr>
          <p:nvPr/>
        </p:nvSpPr>
        <p:spPr bwMode="auto">
          <a:xfrm>
            <a:off x="295275" y="4076241"/>
            <a:ext cx="457200" cy="0"/>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 name="Text Box 11"/>
          <p:cNvSpPr txBox="1">
            <a:spLocks noChangeArrowheads="1"/>
          </p:cNvSpPr>
          <p:nvPr/>
        </p:nvSpPr>
        <p:spPr bwMode="auto">
          <a:xfrm>
            <a:off x="319088" y="1454227"/>
            <a:ext cx="8703726" cy="24126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eaLnBrk="0" hangingPunct="0">
              <a:defRPr/>
            </a:pPr>
            <a:r>
              <a:rPr lang="en-US" sz="1600" b="1" dirty="0">
                <a:solidFill>
                  <a:srgbClr val="3366FF"/>
                </a:solidFill>
                <a:latin typeface="Arial" pitchFamily="34" charset="0"/>
                <a:cs typeface="Arial" pitchFamily="34" charset="0"/>
              </a:rPr>
              <a:t>Practice Exercise 2</a:t>
            </a:r>
          </a:p>
          <a:p>
            <a:pPr marL="0" indent="0" eaLnBrk="0" hangingPunct="0">
              <a:defRPr/>
            </a:pPr>
            <a:endParaRPr lang="en-US" sz="1000" dirty="0">
              <a:latin typeface="+mn-lt"/>
            </a:endParaRPr>
          </a:p>
          <a:p>
            <a:pPr marL="0" indent="0" eaLnBrk="0" hangingPunct="0">
              <a:defRPr/>
            </a:pPr>
            <a:r>
              <a:rPr lang="en-US" sz="1400" dirty="0">
                <a:latin typeface="+mn-lt"/>
              </a:rPr>
              <a:t>Ozone reacts with nitrogen dioxide to produce </a:t>
            </a:r>
            <a:r>
              <a:rPr lang="en-US" sz="1400" dirty="0" err="1">
                <a:latin typeface="+mn-lt"/>
              </a:rPr>
              <a:t>dinitrogen</a:t>
            </a:r>
            <a:r>
              <a:rPr lang="en-US" sz="1400" dirty="0">
                <a:latin typeface="+mn-lt"/>
              </a:rPr>
              <a:t> </a:t>
            </a:r>
            <a:r>
              <a:rPr lang="en-US" sz="1400" dirty="0" err="1">
                <a:latin typeface="+mn-lt"/>
              </a:rPr>
              <a:t>pentoxide</a:t>
            </a:r>
            <a:r>
              <a:rPr lang="en-US" sz="1400" dirty="0">
                <a:latin typeface="+mn-lt"/>
              </a:rPr>
              <a:t> and oxygen:</a:t>
            </a:r>
          </a:p>
          <a:p>
            <a:pPr marL="0" indent="0" algn="ctr" eaLnBrk="0" hangingPunct="0">
              <a:spcBef>
                <a:spcPts val="1000"/>
              </a:spcBef>
              <a:defRPr/>
            </a:pPr>
            <a:r>
              <a:rPr lang="en-US" sz="1400" dirty="0">
                <a:latin typeface="+mn-lt"/>
              </a:rPr>
              <a:t>O</a:t>
            </a:r>
            <a:r>
              <a:rPr lang="en-US" sz="1400" baseline="-25000" dirty="0">
                <a:latin typeface="+mn-lt"/>
              </a:rPr>
              <a:t>3</a:t>
            </a:r>
            <a:r>
              <a:rPr lang="en-US" sz="1400" dirty="0">
                <a:latin typeface="+mn-lt"/>
              </a:rPr>
              <a:t>(</a:t>
            </a:r>
            <a:r>
              <a:rPr lang="en-US" sz="1400" i="1" dirty="0">
                <a:latin typeface="+mn-lt"/>
              </a:rPr>
              <a:t>g</a:t>
            </a:r>
            <a:r>
              <a:rPr lang="en-US" sz="1400" dirty="0">
                <a:latin typeface="+mn-lt"/>
              </a:rPr>
              <a:t>) + 2 NO</a:t>
            </a:r>
            <a:r>
              <a:rPr lang="en-US" sz="1400" baseline="-25000" dirty="0">
                <a:latin typeface="+mn-lt"/>
              </a:rPr>
              <a:t>2</a:t>
            </a:r>
            <a:r>
              <a:rPr lang="en-US" sz="1400" dirty="0">
                <a:latin typeface="+mn-lt"/>
              </a:rPr>
              <a:t>(</a:t>
            </a:r>
            <a:r>
              <a:rPr lang="en-US" sz="1400" i="1" dirty="0">
                <a:latin typeface="+mn-lt"/>
              </a:rPr>
              <a:t>g</a:t>
            </a:r>
            <a:r>
              <a:rPr lang="en-US" sz="1400" dirty="0">
                <a:latin typeface="+mn-lt"/>
              </a:rPr>
              <a:t>)           N</a:t>
            </a:r>
            <a:r>
              <a:rPr lang="en-US" sz="1400" baseline="-25000" dirty="0">
                <a:latin typeface="+mn-lt"/>
              </a:rPr>
              <a:t>2</a:t>
            </a:r>
            <a:r>
              <a:rPr lang="en-US" sz="1400" dirty="0">
                <a:latin typeface="+mn-lt"/>
              </a:rPr>
              <a:t>O</a:t>
            </a:r>
            <a:r>
              <a:rPr lang="en-US" sz="1400" baseline="-25000" dirty="0">
                <a:latin typeface="+mn-lt"/>
              </a:rPr>
              <a:t>5</a:t>
            </a:r>
            <a:r>
              <a:rPr lang="en-US" sz="1400" dirty="0">
                <a:latin typeface="+mn-lt"/>
              </a:rPr>
              <a:t>(</a:t>
            </a:r>
            <a:r>
              <a:rPr lang="en-US" sz="1400" i="1" dirty="0">
                <a:latin typeface="+mn-lt"/>
              </a:rPr>
              <a:t>g</a:t>
            </a:r>
            <a:r>
              <a:rPr lang="en-US" sz="1400" dirty="0">
                <a:latin typeface="+mn-lt"/>
              </a:rPr>
              <a:t>) + O</a:t>
            </a:r>
            <a:r>
              <a:rPr lang="en-US" sz="1400" baseline="-25000" dirty="0">
                <a:latin typeface="+mn-lt"/>
              </a:rPr>
              <a:t>2</a:t>
            </a:r>
            <a:r>
              <a:rPr lang="en-US" sz="1400" dirty="0">
                <a:latin typeface="+mn-lt"/>
              </a:rPr>
              <a:t>(</a:t>
            </a:r>
            <a:r>
              <a:rPr lang="en-US" sz="1400" i="1" dirty="0">
                <a:latin typeface="+mn-lt"/>
              </a:rPr>
              <a:t>g</a:t>
            </a:r>
            <a:r>
              <a:rPr lang="en-US" sz="1400" dirty="0">
                <a:latin typeface="+mn-lt"/>
              </a:rPr>
              <a:t>)</a:t>
            </a:r>
          </a:p>
          <a:p>
            <a:pPr marL="0" indent="0" eaLnBrk="0" hangingPunct="0">
              <a:spcBef>
                <a:spcPts val="1000"/>
              </a:spcBef>
              <a:defRPr/>
            </a:pPr>
            <a:r>
              <a:rPr lang="en-US" sz="1400" dirty="0">
                <a:latin typeface="+mn-lt"/>
              </a:rPr>
              <a:t>The reaction is believed to occur in two steps:</a:t>
            </a:r>
          </a:p>
          <a:p>
            <a:pPr marL="0" indent="0" algn="ctr" eaLnBrk="0" hangingPunct="0">
              <a:spcBef>
                <a:spcPts val="1000"/>
              </a:spcBef>
              <a:defRPr/>
            </a:pPr>
            <a:r>
              <a:rPr lang="en-US" sz="1400" dirty="0">
                <a:latin typeface="+mn-lt"/>
              </a:rPr>
              <a:t>O</a:t>
            </a:r>
            <a:r>
              <a:rPr lang="en-US" sz="1400" baseline="-25000" dirty="0">
                <a:latin typeface="+mn-lt"/>
              </a:rPr>
              <a:t>3</a:t>
            </a:r>
            <a:r>
              <a:rPr lang="en-US" sz="1400" dirty="0">
                <a:latin typeface="+mn-lt"/>
              </a:rPr>
              <a:t>(</a:t>
            </a:r>
            <a:r>
              <a:rPr lang="en-US" sz="1400" i="1" dirty="0">
                <a:latin typeface="+mn-lt"/>
              </a:rPr>
              <a:t>g</a:t>
            </a:r>
            <a:r>
              <a:rPr lang="en-US" sz="1400" dirty="0">
                <a:latin typeface="+mn-lt"/>
              </a:rPr>
              <a:t>) + NO</a:t>
            </a:r>
            <a:r>
              <a:rPr lang="en-US" sz="1400" baseline="-25000" dirty="0">
                <a:latin typeface="+mn-lt"/>
              </a:rPr>
              <a:t>2</a:t>
            </a:r>
            <a:r>
              <a:rPr lang="en-US" sz="1400" dirty="0">
                <a:latin typeface="+mn-lt"/>
              </a:rPr>
              <a:t>(</a:t>
            </a:r>
            <a:r>
              <a:rPr lang="en-US" sz="1400" i="1" dirty="0">
                <a:latin typeface="+mn-lt"/>
              </a:rPr>
              <a:t>g</a:t>
            </a:r>
            <a:r>
              <a:rPr lang="en-US" sz="1400" dirty="0">
                <a:latin typeface="+mn-lt"/>
              </a:rPr>
              <a:t>)           NO</a:t>
            </a:r>
            <a:r>
              <a:rPr lang="en-US" sz="1400" baseline="-25000" dirty="0">
                <a:latin typeface="+mn-lt"/>
              </a:rPr>
              <a:t>3</a:t>
            </a:r>
            <a:r>
              <a:rPr lang="en-US" sz="1400" dirty="0">
                <a:latin typeface="+mn-lt"/>
              </a:rPr>
              <a:t>(</a:t>
            </a:r>
            <a:r>
              <a:rPr lang="en-US" sz="1400" i="1" dirty="0">
                <a:latin typeface="+mn-lt"/>
              </a:rPr>
              <a:t>g</a:t>
            </a:r>
            <a:r>
              <a:rPr lang="en-US" sz="1400" dirty="0">
                <a:latin typeface="+mn-lt"/>
              </a:rPr>
              <a:t>) + O</a:t>
            </a:r>
            <a:r>
              <a:rPr lang="en-US" sz="1400" baseline="-25000" dirty="0">
                <a:latin typeface="+mn-lt"/>
              </a:rPr>
              <a:t>2</a:t>
            </a:r>
            <a:r>
              <a:rPr lang="en-US" sz="1400" dirty="0">
                <a:latin typeface="+mn-lt"/>
              </a:rPr>
              <a:t>(</a:t>
            </a:r>
            <a:r>
              <a:rPr lang="en-US" sz="1400" i="1" dirty="0">
                <a:latin typeface="+mn-lt"/>
              </a:rPr>
              <a:t>g</a:t>
            </a:r>
            <a:r>
              <a:rPr lang="en-US" sz="1400" dirty="0">
                <a:latin typeface="+mn-lt"/>
              </a:rPr>
              <a:t>)</a:t>
            </a:r>
          </a:p>
          <a:p>
            <a:pPr marL="2743200" indent="0" eaLnBrk="0" hangingPunct="0">
              <a:defRPr/>
            </a:pPr>
            <a:r>
              <a:rPr lang="en-US" sz="1400" dirty="0">
                <a:latin typeface="+mn-lt"/>
              </a:rPr>
              <a:t>NO</a:t>
            </a:r>
            <a:r>
              <a:rPr lang="en-US" sz="1400" baseline="-25000" dirty="0">
                <a:latin typeface="+mn-lt"/>
              </a:rPr>
              <a:t>3</a:t>
            </a:r>
            <a:r>
              <a:rPr lang="en-US" sz="1400" dirty="0">
                <a:latin typeface="+mn-lt"/>
              </a:rPr>
              <a:t>(</a:t>
            </a:r>
            <a:r>
              <a:rPr lang="en-US" sz="1400" i="1" dirty="0">
                <a:latin typeface="+mn-lt"/>
              </a:rPr>
              <a:t>g</a:t>
            </a:r>
            <a:r>
              <a:rPr lang="en-US" sz="1400" dirty="0">
                <a:latin typeface="+mn-lt"/>
              </a:rPr>
              <a:t>) + NO</a:t>
            </a:r>
            <a:r>
              <a:rPr lang="en-US" sz="1400" baseline="-25000" dirty="0">
                <a:latin typeface="+mn-lt"/>
              </a:rPr>
              <a:t>2</a:t>
            </a:r>
            <a:r>
              <a:rPr lang="en-US" sz="1400" dirty="0">
                <a:latin typeface="+mn-lt"/>
              </a:rPr>
              <a:t>(</a:t>
            </a:r>
            <a:r>
              <a:rPr lang="en-US" sz="1400" i="1" dirty="0">
                <a:latin typeface="+mn-lt"/>
              </a:rPr>
              <a:t>g</a:t>
            </a:r>
            <a:r>
              <a:rPr lang="en-US" sz="1400" dirty="0">
                <a:latin typeface="+mn-lt"/>
              </a:rPr>
              <a:t>)            N</a:t>
            </a:r>
            <a:r>
              <a:rPr lang="en-US" sz="1400" baseline="-25000" dirty="0">
                <a:latin typeface="+mn-lt"/>
              </a:rPr>
              <a:t>2</a:t>
            </a:r>
            <a:r>
              <a:rPr lang="en-US" sz="1400" dirty="0">
                <a:latin typeface="+mn-lt"/>
              </a:rPr>
              <a:t>O</a:t>
            </a:r>
            <a:r>
              <a:rPr lang="en-US" sz="1400" baseline="-25000" dirty="0">
                <a:latin typeface="+mn-lt"/>
              </a:rPr>
              <a:t>5</a:t>
            </a:r>
            <a:r>
              <a:rPr lang="en-US" sz="1400" dirty="0">
                <a:latin typeface="+mn-lt"/>
              </a:rPr>
              <a:t>(</a:t>
            </a:r>
            <a:r>
              <a:rPr lang="en-US" sz="1400" i="1" dirty="0">
                <a:latin typeface="+mn-lt"/>
              </a:rPr>
              <a:t>g</a:t>
            </a:r>
            <a:r>
              <a:rPr lang="en-US" sz="1400" dirty="0">
                <a:latin typeface="+mn-lt"/>
              </a:rPr>
              <a:t>)</a:t>
            </a:r>
          </a:p>
          <a:p>
            <a:pPr marL="0" indent="0" eaLnBrk="0" hangingPunct="0">
              <a:spcBef>
                <a:spcPts val="1000"/>
              </a:spcBef>
              <a:defRPr/>
            </a:pPr>
            <a:r>
              <a:rPr lang="en-US" sz="1400" dirty="0">
                <a:latin typeface="+mn-lt"/>
              </a:rPr>
              <a:t>The experimental rate law is rate = </a:t>
            </a:r>
            <a:r>
              <a:rPr lang="en-US" sz="1400" i="1" dirty="0">
                <a:latin typeface="+mn-lt"/>
              </a:rPr>
              <a:t>k</a:t>
            </a:r>
            <a:r>
              <a:rPr lang="en-US" sz="1400" dirty="0">
                <a:latin typeface="+mn-lt"/>
              </a:rPr>
              <a:t>[O</a:t>
            </a:r>
            <a:r>
              <a:rPr lang="en-US" sz="1400" baseline="-25000" dirty="0">
                <a:latin typeface="+mn-lt"/>
              </a:rPr>
              <a:t>3</a:t>
            </a:r>
            <a:r>
              <a:rPr lang="en-US" sz="1400" dirty="0">
                <a:latin typeface="+mn-lt"/>
              </a:rPr>
              <a:t>][NO</a:t>
            </a:r>
            <a:r>
              <a:rPr lang="en-US" sz="1400" baseline="-25000" dirty="0">
                <a:latin typeface="+mn-lt"/>
              </a:rPr>
              <a:t>2</a:t>
            </a:r>
            <a:r>
              <a:rPr lang="en-US" sz="1400" dirty="0">
                <a:latin typeface="+mn-lt"/>
              </a:rPr>
              <a:t>]. What can you say about the relative rates of the two steps of the mechanism?</a:t>
            </a:r>
          </a:p>
        </p:txBody>
      </p:sp>
      <p:sp>
        <p:nvSpPr>
          <p:cNvPr id="13" name="Text Box 84"/>
          <p:cNvSpPr txBox="1">
            <a:spLocks noChangeArrowheads="1"/>
          </p:cNvSpPr>
          <p:nvPr/>
        </p:nvSpPr>
        <p:spPr bwMode="auto">
          <a:xfrm>
            <a:off x="320676" y="1030001"/>
            <a:ext cx="8702138" cy="2920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Continued</a:t>
            </a: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42527" t="9157" r="47802" b="80332"/>
          <a:stretch/>
        </p:blipFill>
        <p:spPr>
          <a:xfrm>
            <a:off x="4495246" y="2302057"/>
            <a:ext cx="419100" cy="104775"/>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42527" t="9157" r="47802" b="80332"/>
          <a:stretch/>
        </p:blipFill>
        <p:spPr>
          <a:xfrm>
            <a:off x="4462790" y="2985617"/>
            <a:ext cx="419100" cy="104775"/>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42527" t="9157" r="47802" b="80332"/>
          <a:stretch/>
        </p:blipFill>
        <p:spPr>
          <a:xfrm>
            <a:off x="4438691" y="3196933"/>
            <a:ext cx="419100" cy="104775"/>
          </a:xfrm>
          <a:prstGeom prst="rect">
            <a:avLst/>
          </a:prstGeom>
        </p:spPr>
      </p:pic>
    </p:spTree>
    <p:extLst>
      <p:ext uri="{BB962C8B-B14F-4D97-AF65-F5344CB8AC3E}">
        <p14:creationId xmlns:p14="http://schemas.microsoft.com/office/powerpoint/2010/main" val="320081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8"/>
          <p:cNvSpPr txBox="1">
            <a:spLocks noChangeArrowheads="1"/>
          </p:cNvSpPr>
          <p:nvPr/>
        </p:nvSpPr>
        <p:spPr bwMode="auto">
          <a:xfrm>
            <a:off x="320675" y="1132461"/>
            <a:ext cx="8743950" cy="35386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eaLnBrk="0" hangingPunct="0">
              <a:defRPr/>
            </a:pPr>
            <a:r>
              <a:rPr lang="en-US" sz="1400" b="1" dirty="0"/>
              <a:t>Solve </a:t>
            </a:r>
            <a:r>
              <a:rPr lang="en-US" sz="1400" dirty="0"/>
              <a:t>The tangent line falls from [C</a:t>
            </a:r>
            <a:r>
              <a:rPr lang="en-US" sz="1400" baseline="-25000" dirty="0"/>
              <a:t>4</a:t>
            </a:r>
            <a:r>
              <a:rPr lang="en-US" sz="1400" dirty="0"/>
              <a:t>H</a:t>
            </a:r>
            <a:r>
              <a:rPr lang="en-US" sz="1400" baseline="-25000" dirty="0"/>
              <a:t>9</a:t>
            </a:r>
            <a:r>
              <a:rPr lang="en-US" sz="1400" dirty="0"/>
              <a:t>Cl] = 0.100 </a:t>
            </a:r>
            <a:r>
              <a:rPr lang="en-US" sz="1400" i="1" dirty="0"/>
              <a:t>M</a:t>
            </a:r>
            <a:r>
              <a:rPr lang="en-US" sz="1400" dirty="0"/>
              <a:t> to 0.060 </a:t>
            </a:r>
            <a:r>
              <a:rPr lang="en-US" sz="1400" i="1" dirty="0"/>
              <a:t>M</a:t>
            </a:r>
            <a:r>
              <a:rPr lang="en-US" sz="1400" dirty="0"/>
              <a:t> in the time change from 0 s to 210 s. Thus, the initial rate is</a:t>
            </a:r>
          </a:p>
          <a:p>
            <a:pPr marL="283464" indent="-283464" eaLnBrk="0" hangingPunct="0">
              <a:defRPr/>
            </a:pPr>
            <a:endParaRPr lang="en-US" sz="1400" dirty="0"/>
          </a:p>
          <a:p>
            <a:pPr marL="283464" indent="-283464" eaLnBrk="0" hangingPunct="0">
              <a:defRPr/>
            </a:pPr>
            <a:endParaRPr lang="en-US" sz="1400" dirty="0"/>
          </a:p>
          <a:p>
            <a:pPr marL="283464" indent="-283464" eaLnBrk="0" hangingPunct="0">
              <a:defRPr/>
            </a:pPr>
            <a:endParaRPr lang="en-US" sz="1400" dirty="0"/>
          </a:p>
          <a:p>
            <a:pPr marL="283464" indent="-283464" eaLnBrk="0" hangingPunct="0">
              <a:defRPr/>
            </a:pPr>
            <a:endParaRPr lang="en-US" sz="1400" dirty="0"/>
          </a:p>
          <a:p>
            <a:pPr marL="283464" indent="-283464" eaLnBrk="0" hangingPunct="0">
              <a:defRPr/>
            </a:pPr>
            <a:endParaRPr lang="en-US" sz="1400" dirty="0"/>
          </a:p>
          <a:p>
            <a:pPr marL="283464" indent="-283464" eaLnBrk="0" hangingPunct="0">
              <a:defRPr/>
            </a:pPr>
            <a:endParaRPr lang="en-US" sz="1400" dirty="0"/>
          </a:p>
          <a:p>
            <a:pPr eaLnBrk="0" hangingPunct="0">
              <a:defRPr/>
            </a:pPr>
            <a:r>
              <a:rPr lang="en-US" sz="1600" b="1" dirty="0">
                <a:solidFill>
                  <a:srgbClr val="3366FF"/>
                </a:solidFill>
                <a:latin typeface="Arial" charset="0"/>
              </a:rPr>
              <a:t>Practice Exercise 1</a:t>
            </a:r>
          </a:p>
          <a:p>
            <a:pPr marL="283464" indent="-283464" eaLnBrk="0" hangingPunct="0">
              <a:defRPr/>
            </a:pPr>
            <a:endParaRPr lang="en-US" sz="1000" dirty="0"/>
          </a:p>
          <a:p>
            <a:pPr marL="283464" indent="-283464" eaLnBrk="0" hangingPunct="0">
              <a:defRPr/>
            </a:pPr>
            <a:r>
              <a:rPr lang="en-US" sz="1400" dirty="0"/>
              <a:t>Which of the following could be the instantaneous rate of the reaction in Figure 14.3 at </a:t>
            </a:r>
            <a:r>
              <a:rPr lang="en-US" sz="1400" i="1" dirty="0"/>
              <a:t>t</a:t>
            </a:r>
            <a:r>
              <a:rPr lang="en-US" sz="1400" dirty="0"/>
              <a:t> = 1000 s?</a:t>
            </a:r>
          </a:p>
          <a:p>
            <a:pPr marL="283464" indent="-283464" eaLnBrk="0" hangingPunct="0">
              <a:defRPr/>
            </a:pPr>
            <a:r>
              <a:rPr lang="en-US" sz="1400" b="1" dirty="0"/>
              <a:t>(a)	</a:t>
            </a:r>
            <a:r>
              <a:rPr lang="en-US" sz="1400" dirty="0"/>
              <a:t>1.2 × 10</a:t>
            </a:r>
            <a:r>
              <a:rPr lang="en-US" sz="1400" baseline="30000" dirty="0"/>
              <a:t>–4</a:t>
            </a:r>
            <a:r>
              <a:rPr lang="en-US" sz="1400" dirty="0"/>
              <a:t> </a:t>
            </a:r>
            <a:r>
              <a:rPr lang="en-US" sz="1400" i="1" dirty="0"/>
              <a:t>M</a:t>
            </a:r>
            <a:r>
              <a:rPr lang="en-US" sz="1400" dirty="0"/>
              <a:t>/s</a:t>
            </a:r>
          </a:p>
          <a:p>
            <a:pPr marL="283464" indent="-283464" eaLnBrk="0" hangingPunct="0">
              <a:defRPr/>
            </a:pPr>
            <a:r>
              <a:rPr lang="en-US" sz="1400" b="1" dirty="0"/>
              <a:t>(b)</a:t>
            </a:r>
            <a:r>
              <a:rPr lang="en-US" sz="1400" dirty="0"/>
              <a:t>	8.8 × 10</a:t>
            </a:r>
            <a:r>
              <a:rPr lang="en-US" sz="1400" baseline="30000" dirty="0"/>
              <a:t>–5</a:t>
            </a:r>
            <a:r>
              <a:rPr lang="en-US" sz="1400" dirty="0"/>
              <a:t> </a:t>
            </a:r>
            <a:r>
              <a:rPr lang="en-US" sz="1400" i="1" dirty="0"/>
              <a:t>M</a:t>
            </a:r>
            <a:r>
              <a:rPr lang="en-US" sz="1400" dirty="0"/>
              <a:t>/s</a:t>
            </a:r>
          </a:p>
          <a:p>
            <a:pPr marL="283464" indent="-283464" eaLnBrk="0" hangingPunct="0">
              <a:defRPr/>
            </a:pPr>
            <a:r>
              <a:rPr lang="en-US" sz="1400" b="1" dirty="0"/>
              <a:t>(c)	</a:t>
            </a:r>
            <a:r>
              <a:rPr lang="en-US" sz="1400" dirty="0"/>
              <a:t>6.3 × 10</a:t>
            </a:r>
            <a:r>
              <a:rPr lang="en-US" sz="1400" baseline="30000" dirty="0"/>
              <a:t>–5</a:t>
            </a:r>
            <a:r>
              <a:rPr lang="en-US" sz="1400" dirty="0"/>
              <a:t> </a:t>
            </a:r>
            <a:r>
              <a:rPr lang="en-US" sz="1400" i="1" dirty="0"/>
              <a:t>M</a:t>
            </a:r>
            <a:r>
              <a:rPr lang="en-US" sz="1400" dirty="0"/>
              <a:t>/s</a:t>
            </a:r>
          </a:p>
          <a:p>
            <a:pPr marL="283464" indent="-283464" eaLnBrk="0" hangingPunct="0">
              <a:defRPr/>
            </a:pPr>
            <a:r>
              <a:rPr lang="en-US" sz="1400" b="1" dirty="0"/>
              <a:t>(d)	</a:t>
            </a:r>
            <a:r>
              <a:rPr lang="en-US" sz="1400" dirty="0"/>
              <a:t>2.7 × 10</a:t>
            </a:r>
            <a:r>
              <a:rPr lang="en-US" sz="1400" baseline="30000" dirty="0"/>
              <a:t>–5</a:t>
            </a:r>
            <a:r>
              <a:rPr lang="en-US" sz="1400" dirty="0"/>
              <a:t> </a:t>
            </a:r>
            <a:r>
              <a:rPr lang="en-US" sz="1400" i="1" dirty="0"/>
              <a:t>M</a:t>
            </a:r>
            <a:r>
              <a:rPr lang="en-US" sz="1400" dirty="0"/>
              <a:t>/s</a:t>
            </a:r>
          </a:p>
          <a:p>
            <a:pPr marL="283464" indent="-283464" eaLnBrk="0" hangingPunct="0">
              <a:defRPr/>
            </a:pPr>
            <a:r>
              <a:rPr lang="en-US" sz="1400" b="1" dirty="0"/>
              <a:t>(e)</a:t>
            </a:r>
            <a:r>
              <a:rPr lang="en-US" sz="1400" dirty="0"/>
              <a:t>	More than one of these.</a:t>
            </a:r>
          </a:p>
          <a:p>
            <a:pPr marL="283464" indent="-283464" eaLnBrk="0" hangingPunct="0">
              <a:defRPr/>
            </a:pPr>
            <a:endParaRPr lang="en-US" sz="1400" dirty="0"/>
          </a:p>
          <a:p>
            <a:pPr eaLnBrk="0" hangingPunct="0">
              <a:defRPr/>
            </a:pPr>
            <a:r>
              <a:rPr lang="en-US" sz="1600" b="1" dirty="0">
                <a:solidFill>
                  <a:srgbClr val="3366FF"/>
                </a:solidFill>
                <a:latin typeface="Arial" charset="0"/>
              </a:rPr>
              <a:t>Practice Exercise 2</a:t>
            </a:r>
          </a:p>
          <a:p>
            <a:pPr marL="283464" indent="-283464" eaLnBrk="0" hangingPunct="0">
              <a:defRPr/>
            </a:pPr>
            <a:endParaRPr lang="en-US" sz="1000" dirty="0"/>
          </a:p>
          <a:p>
            <a:pPr marL="283464" indent="-283464" eaLnBrk="0" hangingPunct="0">
              <a:defRPr/>
            </a:pPr>
            <a:r>
              <a:rPr lang="en-US" sz="1400" dirty="0"/>
              <a:t>Using Figure 14.3, determine the instantaneous rate of disappearance of C</a:t>
            </a:r>
            <a:r>
              <a:rPr lang="en-US" sz="1400" baseline="-25000" dirty="0"/>
              <a:t>4</a:t>
            </a:r>
            <a:r>
              <a:rPr lang="en-US" sz="1400" dirty="0"/>
              <a:t>H</a:t>
            </a:r>
            <a:r>
              <a:rPr lang="en-US" sz="1400" baseline="-25000" dirty="0"/>
              <a:t>9</a:t>
            </a:r>
            <a:r>
              <a:rPr lang="en-US" sz="1400" dirty="0"/>
              <a:t>Cl at </a:t>
            </a:r>
            <a:r>
              <a:rPr lang="en-US" sz="1400" i="1" dirty="0"/>
              <a:t>t</a:t>
            </a:r>
            <a:r>
              <a:rPr lang="en-US" sz="1400" dirty="0"/>
              <a:t> = 300 s.</a:t>
            </a:r>
          </a:p>
        </p:txBody>
      </p:sp>
      <p:sp>
        <p:nvSpPr>
          <p:cNvPr id="3076" name="Line 19"/>
          <p:cNvSpPr>
            <a:spLocks noChangeShapeType="1"/>
          </p:cNvSpPr>
          <p:nvPr/>
        </p:nvSpPr>
        <p:spPr bwMode="auto">
          <a:xfrm>
            <a:off x="396875" y="1124523"/>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 name="Rectangle 20"/>
          <p:cNvSpPr>
            <a:spLocks noChangeArrowheads="1"/>
          </p:cNvSpPr>
          <p:nvPr/>
        </p:nvSpPr>
        <p:spPr bwMode="auto">
          <a:xfrm>
            <a:off x="320674" y="760286"/>
            <a:ext cx="2014901" cy="30797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8099" dir="2700000" algn="ctr" rotWithShape="0">
                    <a:schemeClr val="bg2">
                      <a:alpha val="74997"/>
                    </a:schemeClr>
                  </a:outerShdw>
                </a:effectLst>
              </a14:hiddenEffects>
            </a:ext>
          </a:extLst>
        </p:spPr>
        <p:txBody>
          <a:bodyPr wrap="square">
            <a:spAutoFit/>
          </a:bodyPr>
          <a:lstStyle/>
          <a:p>
            <a:pPr marL="2282825" indent="-2282825" eaLnBrk="0" hangingPunct="0">
              <a:spcBef>
                <a:spcPct val="50000"/>
              </a:spcBef>
            </a:pPr>
            <a:r>
              <a:rPr lang="en-US" altLang="en-US" sz="1400" dirty="0"/>
              <a:t>Continued</a:t>
            </a:r>
          </a:p>
        </p:txBody>
      </p:sp>
      <p:sp>
        <p:nvSpPr>
          <p:cNvPr id="3078"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Exercise 14.2</a:t>
            </a:r>
            <a:r>
              <a:rPr lang="en-US" altLang="en-US" b="1" dirty="0">
                <a:solidFill>
                  <a:srgbClr val="4C4BE5"/>
                </a:solidFill>
                <a:latin typeface="Arial" charset="0"/>
              </a:rPr>
              <a:t> </a:t>
            </a:r>
            <a:r>
              <a:rPr lang="en-US" altLang="en-US" b="1" dirty="0">
                <a:latin typeface="Arial" charset="0"/>
              </a:rPr>
              <a:t>Calculating an Instantaneous Rate of Reaction</a:t>
            </a:r>
          </a:p>
        </p:txBody>
      </p:sp>
      <p:sp>
        <p:nvSpPr>
          <p:cNvPr id="3079" name="Line 81"/>
          <p:cNvSpPr>
            <a:spLocks noChangeShapeType="1"/>
          </p:cNvSpPr>
          <p:nvPr/>
        </p:nvSpPr>
        <p:spPr bwMode="auto">
          <a:xfrm>
            <a:off x="304801" y="304800"/>
            <a:ext cx="13026" cy="5308429"/>
          </a:xfrm>
          <a:prstGeom prst="line">
            <a:avLst/>
          </a:prstGeom>
          <a:noFill/>
          <a:ln w="1905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080" name="Line 89"/>
          <p:cNvSpPr>
            <a:spLocks noChangeShapeType="1"/>
          </p:cNvSpPr>
          <p:nvPr/>
        </p:nvSpPr>
        <p:spPr bwMode="auto">
          <a:xfrm>
            <a:off x="307182" y="5613229"/>
            <a:ext cx="448468"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081"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2393" y="1752753"/>
            <a:ext cx="3914125" cy="827008"/>
          </a:xfrm>
          <a:prstGeom prst="rect">
            <a:avLst/>
          </a:prstGeom>
        </p:spPr>
      </p:pic>
    </p:spTree>
    <p:extLst>
      <p:ext uri="{BB962C8B-B14F-4D97-AF65-F5344CB8AC3E}">
        <p14:creationId xmlns:p14="http://schemas.microsoft.com/office/powerpoint/2010/main" val="412422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7">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7">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7">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7">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7">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7">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7">
                                            <p:txEl>
                                              <p:pRg st="14" end="1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77">
                                            <p:txEl>
                                              <p:pRg st="16" end="1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77">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8"/>
          <p:cNvSpPr>
            <a:spLocks noChangeArrowheads="1"/>
          </p:cNvSpPr>
          <p:nvPr/>
        </p:nvSpPr>
        <p:spPr bwMode="auto">
          <a:xfrm>
            <a:off x="317500" y="547688"/>
            <a:ext cx="8705314"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514600" indent="-2514600" eaLnBrk="0" hangingPunct="0">
              <a:spcBef>
                <a:spcPct val="50000"/>
              </a:spcBef>
              <a:tabLst>
                <a:tab pos="2798763" algn="l"/>
              </a:tabLst>
            </a:pPr>
            <a:r>
              <a:rPr lang="en-US" altLang="en-US" b="1" dirty="0">
                <a:solidFill>
                  <a:srgbClr val="3366FF"/>
                </a:solidFill>
                <a:latin typeface="Arial" charset="0"/>
              </a:rPr>
              <a:t>Sample Exercise 14.15</a:t>
            </a:r>
            <a:r>
              <a:rPr lang="en-US" altLang="en-US" b="1" dirty="0">
                <a:solidFill>
                  <a:srgbClr val="4C4BE5"/>
                </a:solidFill>
                <a:latin typeface="Arial" charset="0"/>
              </a:rPr>
              <a:t> </a:t>
            </a:r>
            <a:r>
              <a:rPr lang="en-US" altLang="en-US" b="1" dirty="0">
                <a:latin typeface="Arial" charset="0"/>
              </a:rPr>
              <a:t>Deriving the Rate Law for a Mechanism with a 	Fast Initial Step</a:t>
            </a:r>
          </a:p>
        </p:txBody>
      </p:sp>
      <p:sp>
        <p:nvSpPr>
          <p:cNvPr id="7171" name="Line 19"/>
          <p:cNvSpPr>
            <a:spLocks noChangeShapeType="1"/>
          </p:cNvSpPr>
          <p:nvPr/>
        </p:nvSpPr>
        <p:spPr bwMode="auto">
          <a:xfrm>
            <a:off x="396875" y="2624998"/>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2" name="Line 7"/>
          <p:cNvSpPr>
            <a:spLocks noChangeShapeType="1"/>
          </p:cNvSpPr>
          <p:nvPr/>
        </p:nvSpPr>
        <p:spPr bwMode="auto">
          <a:xfrm flipH="1">
            <a:off x="304800" y="304801"/>
            <a:ext cx="0" cy="5357184"/>
          </a:xfrm>
          <a:prstGeom prst="line">
            <a:avLst/>
          </a:prstGeom>
          <a:noFill/>
          <a:ln w="1905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3" name="Line 10"/>
          <p:cNvSpPr>
            <a:spLocks noChangeShapeType="1"/>
          </p:cNvSpPr>
          <p:nvPr/>
        </p:nvSpPr>
        <p:spPr bwMode="auto">
          <a:xfrm>
            <a:off x="295275" y="5661985"/>
            <a:ext cx="457200" cy="0"/>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 name="Text Box 11"/>
          <p:cNvSpPr txBox="1">
            <a:spLocks noChangeArrowheads="1"/>
          </p:cNvSpPr>
          <p:nvPr/>
        </p:nvSpPr>
        <p:spPr bwMode="auto">
          <a:xfrm>
            <a:off x="319088" y="2633389"/>
            <a:ext cx="8459787" cy="8374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3464" indent="-283464" eaLnBrk="0" hangingPunct="0">
              <a:defRPr/>
            </a:pPr>
            <a:r>
              <a:rPr lang="en-US" altLang="en-US" sz="1600" b="1" dirty="0">
                <a:solidFill>
                  <a:srgbClr val="3366FF"/>
                </a:solidFill>
              </a:rPr>
              <a:t>Solution</a:t>
            </a:r>
            <a:endParaRPr lang="en-US" altLang="en-US" sz="1600" dirty="0">
              <a:solidFill>
                <a:schemeClr val="bg1"/>
              </a:solidFill>
            </a:endParaRPr>
          </a:p>
          <a:p>
            <a:pPr marL="283464" indent="-283464" eaLnBrk="0" hangingPunct="0">
              <a:defRPr/>
            </a:pPr>
            <a:endParaRPr lang="en-US" sz="1000" b="1" dirty="0">
              <a:latin typeface="Times New Roman" pitchFamily="18" charset="0"/>
            </a:endParaRPr>
          </a:p>
          <a:p>
            <a:pPr marL="0" indent="0" eaLnBrk="0" hangingPunct="0">
              <a:defRPr/>
            </a:pPr>
            <a:r>
              <a:rPr lang="en-US" sz="1400" b="1" dirty="0">
                <a:latin typeface="+mn-lt"/>
              </a:rPr>
              <a:t>Analyze</a:t>
            </a:r>
            <a:r>
              <a:rPr lang="en-US" sz="1400" dirty="0">
                <a:latin typeface="+mn-lt"/>
              </a:rPr>
              <a:t> We are given a mechanism with a fast initial step and asked to write the rate law for the overall reaction.</a:t>
            </a:r>
          </a:p>
          <a:p>
            <a:pPr marL="0" indent="0" eaLnBrk="0" hangingPunct="0">
              <a:defRPr/>
            </a:pPr>
            <a:endParaRPr lang="en-US" sz="1400" dirty="0">
              <a:latin typeface="+mn-lt"/>
            </a:endParaRPr>
          </a:p>
          <a:p>
            <a:pPr marL="0" indent="0" eaLnBrk="0" hangingPunct="0">
              <a:defRPr/>
            </a:pPr>
            <a:r>
              <a:rPr lang="en-US" sz="1400" b="1" dirty="0">
                <a:latin typeface="+mn-lt"/>
              </a:rPr>
              <a:t>Plan</a:t>
            </a:r>
            <a:r>
              <a:rPr lang="en-US" sz="1400" dirty="0">
                <a:latin typeface="+mn-lt"/>
              </a:rPr>
              <a:t> The rate law of the slow elementary step in a mechanism determines the rate law for the overall reaction. Thus, we first write the rate law based on the </a:t>
            </a:r>
            <a:r>
              <a:rPr lang="en-US" sz="1400" dirty="0" err="1">
                <a:latin typeface="+mn-lt"/>
              </a:rPr>
              <a:t>molecularity</a:t>
            </a:r>
            <a:r>
              <a:rPr lang="en-US" sz="1400" dirty="0">
                <a:latin typeface="+mn-lt"/>
              </a:rPr>
              <a:t> of the slow step. In this case, the slow step involves the intermediate N</a:t>
            </a:r>
            <a:r>
              <a:rPr lang="en-US" sz="1400" baseline="-25000" dirty="0">
                <a:latin typeface="+mn-lt"/>
              </a:rPr>
              <a:t>2</a:t>
            </a:r>
            <a:r>
              <a:rPr lang="en-US" sz="1400" dirty="0">
                <a:latin typeface="+mn-lt"/>
              </a:rPr>
              <a:t>O</a:t>
            </a:r>
            <a:r>
              <a:rPr lang="en-US" sz="1400" baseline="-25000" dirty="0">
                <a:latin typeface="+mn-lt"/>
              </a:rPr>
              <a:t>2</a:t>
            </a:r>
            <a:r>
              <a:rPr lang="en-US" sz="1400" dirty="0">
                <a:latin typeface="+mn-lt"/>
              </a:rPr>
              <a:t> as a reactant. Experimental rate laws, however, do not contain the concentrations of intermediates; instead they are expressed in terms of the concentrations of reactants, and in some cases products. Thus, we must relate the concentration of N</a:t>
            </a:r>
            <a:r>
              <a:rPr lang="en-US" sz="1400" baseline="-25000" dirty="0">
                <a:latin typeface="+mn-lt"/>
              </a:rPr>
              <a:t>2</a:t>
            </a:r>
            <a:r>
              <a:rPr lang="en-US" sz="1400" dirty="0">
                <a:latin typeface="+mn-lt"/>
              </a:rPr>
              <a:t>O</a:t>
            </a:r>
            <a:r>
              <a:rPr lang="en-US" sz="1400" baseline="-25000" dirty="0">
                <a:latin typeface="+mn-lt"/>
              </a:rPr>
              <a:t>2</a:t>
            </a:r>
            <a:r>
              <a:rPr lang="en-US" sz="1400" dirty="0">
                <a:latin typeface="+mn-lt"/>
              </a:rPr>
              <a:t> to the concentration of NO by assuming that an equilibrium is established in the first step.</a:t>
            </a:r>
          </a:p>
          <a:p>
            <a:pPr marL="0" indent="0" eaLnBrk="0" hangingPunct="0">
              <a:defRPr/>
            </a:pPr>
            <a:endParaRPr lang="en-US" sz="1400" dirty="0">
              <a:latin typeface="+mn-lt"/>
            </a:endParaRPr>
          </a:p>
          <a:p>
            <a:pPr marL="0" indent="0" eaLnBrk="0" hangingPunct="0">
              <a:defRPr/>
            </a:pPr>
            <a:r>
              <a:rPr lang="en-US" sz="1400" b="1" dirty="0">
                <a:latin typeface="+mn-lt"/>
              </a:rPr>
              <a:t>Solve</a:t>
            </a:r>
            <a:r>
              <a:rPr lang="en-US" sz="1400" dirty="0">
                <a:latin typeface="+mn-lt"/>
              </a:rPr>
              <a:t> The second step is rate determining, so the overall rate is</a:t>
            </a:r>
          </a:p>
          <a:p>
            <a:pPr marL="0" indent="0" algn="ctr" eaLnBrk="0" hangingPunct="0">
              <a:spcBef>
                <a:spcPts val="600"/>
              </a:spcBef>
              <a:defRPr/>
            </a:pPr>
            <a:r>
              <a:rPr lang="en-US" sz="1400" dirty="0">
                <a:latin typeface="+mn-lt"/>
              </a:rPr>
              <a:t>Rate = </a:t>
            </a:r>
            <a:r>
              <a:rPr lang="en-US" sz="1400" i="1" dirty="0">
                <a:latin typeface="+mn-lt"/>
              </a:rPr>
              <a:t>k</a:t>
            </a:r>
            <a:r>
              <a:rPr lang="en-US" sz="1400" baseline="-25000" dirty="0">
                <a:latin typeface="+mn-lt"/>
              </a:rPr>
              <a:t>2</a:t>
            </a:r>
            <a:r>
              <a:rPr lang="en-US" sz="1400" dirty="0">
                <a:latin typeface="+mn-lt"/>
              </a:rPr>
              <a:t>[N</a:t>
            </a:r>
            <a:r>
              <a:rPr lang="en-US" sz="1400" baseline="-25000" dirty="0">
                <a:latin typeface="+mn-lt"/>
              </a:rPr>
              <a:t>2</a:t>
            </a:r>
            <a:r>
              <a:rPr lang="en-US" sz="1400" dirty="0">
                <a:latin typeface="+mn-lt"/>
              </a:rPr>
              <a:t>O</a:t>
            </a:r>
            <a:r>
              <a:rPr lang="en-US" sz="1400" baseline="-25000" dirty="0">
                <a:latin typeface="+mn-lt"/>
              </a:rPr>
              <a:t>2</a:t>
            </a:r>
            <a:r>
              <a:rPr lang="en-US" sz="1400" dirty="0">
                <a:latin typeface="+mn-lt"/>
              </a:rPr>
              <a:t>][Br</a:t>
            </a:r>
            <a:r>
              <a:rPr lang="en-US" sz="1400" baseline="-25000" dirty="0">
                <a:latin typeface="+mn-lt"/>
              </a:rPr>
              <a:t>2</a:t>
            </a:r>
            <a:r>
              <a:rPr lang="en-US" sz="1400" dirty="0">
                <a:latin typeface="+mn-lt"/>
              </a:rPr>
              <a:t>]</a:t>
            </a:r>
          </a:p>
        </p:txBody>
      </p:sp>
      <p:sp>
        <p:nvSpPr>
          <p:cNvPr id="13" name="Text Box 84"/>
          <p:cNvSpPr txBox="1">
            <a:spLocks noChangeArrowheads="1"/>
          </p:cNvSpPr>
          <p:nvPr/>
        </p:nvSpPr>
        <p:spPr bwMode="auto">
          <a:xfrm>
            <a:off x="320676" y="1030001"/>
            <a:ext cx="8702138" cy="5343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Show that the following mechanism for Equation 14.26 also produces a rate law consistent with the experimentally observed one:</a:t>
            </a:r>
          </a:p>
          <a:p>
            <a:pPr marL="1828800" indent="0" eaLnBrk="0" hangingPunct="0">
              <a:spcBef>
                <a:spcPts val="600"/>
              </a:spcBef>
              <a:defRPr/>
            </a:pPr>
            <a:r>
              <a:rPr lang="en-US" sz="1400" dirty="0">
                <a:latin typeface="+mn-lt"/>
              </a:rPr>
              <a:t>Step 1: NO(</a:t>
            </a:r>
            <a:r>
              <a:rPr lang="en-US" sz="1400" i="1" dirty="0">
                <a:latin typeface="+mn-lt"/>
              </a:rPr>
              <a:t>g</a:t>
            </a:r>
            <a:r>
              <a:rPr lang="en-US" sz="1400" dirty="0">
                <a:latin typeface="+mn-lt"/>
              </a:rPr>
              <a:t>) + NO(</a:t>
            </a:r>
            <a:r>
              <a:rPr lang="en-US" sz="1400" i="1" dirty="0">
                <a:latin typeface="+mn-lt"/>
              </a:rPr>
              <a:t>g</a:t>
            </a:r>
            <a:r>
              <a:rPr lang="en-US" sz="1400" dirty="0">
                <a:latin typeface="+mn-lt"/>
              </a:rPr>
              <a:t>)           N</a:t>
            </a:r>
            <a:r>
              <a:rPr lang="en-US" sz="1400" baseline="-25000" dirty="0">
                <a:latin typeface="+mn-lt"/>
              </a:rPr>
              <a:t>2</a:t>
            </a:r>
            <a:r>
              <a:rPr lang="en-US" sz="1400" dirty="0">
                <a:latin typeface="+mn-lt"/>
              </a:rPr>
              <a:t>O</a:t>
            </a:r>
            <a:r>
              <a:rPr lang="en-US" sz="1400" baseline="-25000" dirty="0">
                <a:latin typeface="+mn-lt"/>
              </a:rPr>
              <a:t>2</a:t>
            </a:r>
            <a:r>
              <a:rPr lang="en-US" sz="1400" dirty="0">
                <a:latin typeface="+mn-lt"/>
              </a:rPr>
              <a:t>(</a:t>
            </a:r>
            <a:r>
              <a:rPr lang="en-US" sz="1400" i="1" dirty="0">
                <a:latin typeface="+mn-lt"/>
              </a:rPr>
              <a:t>g</a:t>
            </a:r>
            <a:r>
              <a:rPr lang="en-US" sz="1400" dirty="0">
                <a:latin typeface="+mn-lt"/>
              </a:rPr>
              <a:t>)     (fast, equilibrium)</a:t>
            </a:r>
          </a:p>
          <a:p>
            <a:pPr marL="1828800" indent="0" eaLnBrk="0" hangingPunct="0">
              <a:defRPr/>
            </a:pPr>
            <a:endParaRPr lang="en-US" sz="1400" dirty="0">
              <a:latin typeface="+mn-lt"/>
            </a:endParaRPr>
          </a:p>
          <a:p>
            <a:pPr marL="1828800" indent="0" eaLnBrk="0" hangingPunct="0">
              <a:spcBef>
                <a:spcPts val="1200"/>
              </a:spcBef>
              <a:defRPr/>
            </a:pPr>
            <a:r>
              <a:rPr lang="en-US" sz="1400" dirty="0">
                <a:latin typeface="+mn-lt"/>
              </a:rPr>
              <a:t>Step 2: N</a:t>
            </a:r>
            <a:r>
              <a:rPr lang="en-US" sz="1400" baseline="-25000" dirty="0">
                <a:latin typeface="+mn-lt"/>
              </a:rPr>
              <a:t>2</a:t>
            </a:r>
            <a:r>
              <a:rPr lang="en-US" sz="1400" dirty="0">
                <a:latin typeface="+mn-lt"/>
              </a:rPr>
              <a:t>O</a:t>
            </a:r>
            <a:r>
              <a:rPr lang="en-US" sz="1400" baseline="-25000" dirty="0">
                <a:latin typeface="+mn-lt"/>
              </a:rPr>
              <a:t>2</a:t>
            </a:r>
            <a:r>
              <a:rPr lang="en-US" sz="1400" dirty="0">
                <a:latin typeface="+mn-lt"/>
              </a:rPr>
              <a:t>(</a:t>
            </a:r>
            <a:r>
              <a:rPr lang="en-US" sz="1400" i="1" dirty="0">
                <a:latin typeface="+mn-lt"/>
              </a:rPr>
              <a:t>g</a:t>
            </a:r>
            <a:r>
              <a:rPr lang="en-US" sz="1400" dirty="0">
                <a:latin typeface="+mn-lt"/>
              </a:rPr>
              <a:t>) + Br</a:t>
            </a:r>
            <a:r>
              <a:rPr lang="en-US" sz="1400" baseline="-25000" dirty="0">
                <a:latin typeface="+mn-lt"/>
              </a:rPr>
              <a:t>2</a:t>
            </a:r>
            <a:r>
              <a:rPr lang="en-US" sz="1400" dirty="0">
                <a:latin typeface="+mn-lt"/>
              </a:rPr>
              <a:t>(</a:t>
            </a:r>
            <a:r>
              <a:rPr lang="en-US" sz="1400" i="1" dirty="0">
                <a:latin typeface="+mn-lt"/>
              </a:rPr>
              <a:t>g</a:t>
            </a:r>
            <a:r>
              <a:rPr lang="en-US" sz="1400" dirty="0">
                <a:latin typeface="+mn-lt"/>
              </a:rPr>
              <a:t>)           2 </a:t>
            </a:r>
            <a:r>
              <a:rPr lang="en-US" sz="1400" dirty="0" err="1">
                <a:latin typeface="+mn-lt"/>
              </a:rPr>
              <a:t>NOBr</a:t>
            </a:r>
            <a:r>
              <a:rPr lang="en-US" sz="1400" dirty="0">
                <a:latin typeface="+mn-lt"/>
              </a:rPr>
              <a:t>(</a:t>
            </a:r>
            <a:r>
              <a:rPr lang="en-US" sz="1400" i="1" dirty="0">
                <a:latin typeface="+mn-lt"/>
              </a:rPr>
              <a:t>g</a:t>
            </a:r>
            <a:r>
              <a:rPr lang="en-US" sz="1400" dirty="0">
                <a:latin typeface="+mn-lt"/>
              </a:rPr>
              <a:t>)     (slow)</a:t>
            </a:r>
          </a:p>
        </p:txBody>
      </p:sp>
      <p:pic>
        <p:nvPicPr>
          <p:cNvPr id="15" name="Picture 14" descr="15_4double arro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8021" y="1628238"/>
            <a:ext cx="357124" cy="117475"/>
          </a:xfrm>
          <a:prstGeom prst="rect">
            <a:avLst/>
          </a:prstGeom>
        </p:spPr>
      </p:pic>
      <p:sp>
        <p:nvSpPr>
          <p:cNvPr id="16" name="TextBox 15"/>
          <p:cNvSpPr txBox="1"/>
          <p:nvPr/>
        </p:nvSpPr>
        <p:spPr>
          <a:xfrm>
            <a:off x="3991298" y="1384867"/>
            <a:ext cx="304892" cy="276999"/>
          </a:xfrm>
          <a:prstGeom prst="rect">
            <a:avLst/>
          </a:prstGeom>
          <a:noFill/>
        </p:spPr>
        <p:txBody>
          <a:bodyPr wrap="none" rtlCol="0">
            <a:spAutoFit/>
          </a:bodyPr>
          <a:lstStyle/>
          <a:p>
            <a:r>
              <a:rPr lang="en-US" sz="1200" i="1" dirty="0">
                <a:latin typeface="Times New Roman" pitchFamily="18" charset="0"/>
                <a:cs typeface="Times New Roman" pitchFamily="18" charset="0"/>
              </a:rPr>
              <a:t>k</a:t>
            </a:r>
            <a:r>
              <a:rPr lang="en-US" sz="1200" baseline="-25000" dirty="0">
                <a:latin typeface="Times New Roman" pitchFamily="18" charset="0"/>
                <a:cs typeface="Times New Roman" pitchFamily="18" charset="0"/>
              </a:rPr>
              <a:t>1</a:t>
            </a:r>
          </a:p>
        </p:txBody>
      </p:sp>
      <p:sp>
        <p:nvSpPr>
          <p:cNvPr id="17" name="TextBox 16"/>
          <p:cNvSpPr txBox="1"/>
          <p:nvPr/>
        </p:nvSpPr>
        <p:spPr>
          <a:xfrm>
            <a:off x="3980762" y="1703282"/>
            <a:ext cx="364202" cy="276999"/>
          </a:xfrm>
          <a:prstGeom prst="rect">
            <a:avLst/>
          </a:prstGeom>
          <a:noFill/>
        </p:spPr>
        <p:txBody>
          <a:bodyPr wrap="none" rtlCol="0">
            <a:spAutoFit/>
          </a:bodyPr>
          <a:lstStyle/>
          <a:p>
            <a:r>
              <a:rPr lang="en-US" sz="1200" i="1" dirty="0">
                <a:latin typeface="Times New Roman" pitchFamily="18" charset="0"/>
                <a:cs typeface="Times New Roman" pitchFamily="18" charset="0"/>
              </a:rPr>
              <a:t>k</a:t>
            </a:r>
            <a:r>
              <a:rPr lang="en-US" sz="1200" baseline="-25000" dirty="0">
                <a:latin typeface="Times New Roman" pitchFamily="18" charset="0"/>
                <a:cs typeface="Times New Roman" pitchFamily="18" charset="0"/>
              </a:rPr>
              <a:t>–1</a:t>
            </a:r>
          </a:p>
        </p:txBody>
      </p:sp>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42527" t="9157" r="47802" b="80332"/>
          <a:stretch/>
        </p:blipFill>
        <p:spPr>
          <a:xfrm>
            <a:off x="4033066" y="2239752"/>
            <a:ext cx="419100" cy="104775"/>
          </a:xfrm>
          <a:prstGeom prst="rect">
            <a:avLst/>
          </a:prstGeom>
        </p:spPr>
      </p:pic>
      <p:sp>
        <p:nvSpPr>
          <p:cNvPr id="19" name="TextBox 18"/>
          <p:cNvSpPr txBox="1"/>
          <p:nvPr/>
        </p:nvSpPr>
        <p:spPr>
          <a:xfrm>
            <a:off x="4066248" y="2011152"/>
            <a:ext cx="304892" cy="276999"/>
          </a:xfrm>
          <a:prstGeom prst="rect">
            <a:avLst/>
          </a:prstGeom>
          <a:noFill/>
        </p:spPr>
        <p:txBody>
          <a:bodyPr wrap="none" rtlCol="0">
            <a:spAutoFit/>
          </a:bodyPr>
          <a:lstStyle/>
          <a:p>
            <a:r>
              <a:rPr lang="en-US" sz="1200" i="1">
                <a:cs typeface="Times New Roman" pitchFamily="18" charset="0"/>
              </a:rPr>
              <a:t>k</a:t>
            </a:r>
            <a:r>
              <a:rPr lang="en-US" sz="1200" baseline="-25000">
                <a:cs typeface="Times New Roman" pitchFamily="18" charset="0"/>
              </a:rPr>
              <a:t>2</a:t>
            </a:r>
            <a:endParaRPr lang="en-US" sz="1200" baseline="-25000" dirty="0">
              <a:cs typeface="Times New Roman" pitchFamily="18" charset="0"/>
            </a:endParaRPr>
          </a:p>
        </p:txBody>
      </p:sp>
    </p:spTree>
    <p:extLst>
      <p:ext uri="{BB962C8B-B14F-4D97-AF65-F5344CB8AC3E}">
        <p14:creationId xmlns:p14="http://schemas.microsoft.com/office/powerpoint/2010/main" val="227854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8"/>
          <p:cNvSpPr>
            <a:spLocks noChangeArrowheads="1"/>
          </p:cNvSpPr>
          <p:nvPr/>
        </p:nvSpPr>
        <p:spPr bwMode="auto">
          <a:xfrm>
            <a:off x="317500" y="547688"/>
            <a:ext cx="8705314"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514600" indent="-2514600" eaLnBrk="0" hangingPunct="0">
              <a:spcBef>
                <a:spcPct val="50000"/>
              </a:spcBef>
              <a:tabLst>
                <a:tab pos="2798763" algn="l"/>
              </a:tabLst>
            </a:pPr>
            <a:r>
              <a:rPr lang="en-US" altLang="en-US" b="1" dirty="0">
                <a:solidFill>
                  <a:srgbClr val="3366FF"/>
                </a:solidFill>
                <a:latin typeface="Arial" charset="0"/>
              </a:rPr>
              <a:t>Sample Exercise 14.15</a:t>
            </a:r>
            <a:r>
              <a:rPr lang="en-US" altLang="en-US" b="1" dirty="0">
                <a:solidFill>
                  <a:srgbClr val="4C4BE5"/>
                </a:solidFill>
                <a:latin typeface="Arial" charset="0"/>
              </a:rPr>
              <a:t> </a:t>
            </a:r>
            <a:r>
              <a:rPr lang="en-US" altLang="en-US" b="1" dirty="0">
                <a:latin typeface="Arial" charset="0"/>
              </a:rPr>
              <a:t>Deriving the Rate Law for a Mechanism with a 	Fast Initial Step</a:t>
            </a:r>
          </a:p>
        </p:txBody>
      </p:sp>
      <p:sp>
        <p:nvSpPr>
          <p:cNvPr id="7171" name="Line 19"/>
          <p:cNvSpPr>
            <a:spLocks noChangeShapeType="1"/>
          </p:cNvSpPr>
          <p:nvPr/>
        </p:nvSpPr>
        <p:spPr bwMode="auto">
          <a:xfrm>
            <a:off x="396875" y="1385948"/>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2" name="Line 7"/>
          <p:cNvSpPr>
            <a:spLocks noChangeShapeType="1"/>
          </p:cNvSpPr>
          <p:nvPr/>
        </p:nvSpPr>
        <p:spPr bwMode="auto">
          <a:xfrm flipH="1">
            <a:off x="304800" y="304801"/>
            <a:ext cx="0" cy="4894476"/>
          </a:xfrm>
          <a:prstGeom prst="line">
            <a:avLst/>
          </a:prstGeom>
          <a:noFill/>
          <a:ln w="1905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3" name="Line 10"/>
          <p:cNvSpPr>
            <a:spLocks noChangeShapeType="1"/>
          </p:cNvSpPr>
          <p:nvPr/>
        </p:nvSpPr>
        <p:spPr bwMode="auto">
          <a:xfrm>
            <a:off x="295275" y="5179624"/>
            <a:ext cx="457200" cy="0"/>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 name="Text Box 11"/>
          <p:cNvSpPr txBox="1">
            <a:spLocks noChangeArrowheads="1"/>
          </p:cNvSpPr>
          <p:nvPr/>
        </p:nvSpPr>
        <p:spPr bwMode="auto">
          <a:xfrm>
            <a:off x="319088" y="1394339"/>
            <a:ext cx="8459787" cy="10403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0" indent="0" eaLnBrk="0" hangingPunct="0">
              <a:defRPr/>
            </a:pPr>
            <a:r>
              <a:rPr lang="en-US" altLang="en-US" sz="1400" dirty="0">
                <a:latin typeface="+mn-lt"/>
              </a:rPr>
              <a:t>We solve for the concentration of the intermediate N</a:t>
            </a:r>
            <a:r>
              <a:rPr lang="en-US" altLang="en-US" sz="1400" baseline="-25000" dirty="0">
                <a:latin typeface="+mn-lt"/>
              </a:rPr>
              <a:t>2</a:t>
            </a:r>
            <a:r>
              <a:rPr lang="en-US" altLang="en-US" sz="1400" dirty="0">
                <a:latin typeface="+mn-lt"/>
              </a:rPr>
              <a:t>O</a:t>
            </a:r>
            <a:r>
              <a:rPr lang="en-US" altLang="en-US" sz="1400" baseline="-25000" dirty="0">
                <a:latin typeface="+mn-lt"/>
              </a:rPr>
              <a:t>2</a:t>
            </a:r>
            <a:r>
              <a:rPr lang="en-US" altLang="en-US" sz="1400" dirty="0">
                <a:latin typeface="+mn-lt"/>
              </a:rPr>
              <a:t> by assuming that an equilibrium is established in step 1; thus, the rates of the forward and reverse reactions in step 1 are equal:</a:t>
            </a:r>
          </a:p>
          <a:p>
            <a:pPr marL="283464" indent="-283464" algn="ctr" eaLnBrk="0" hangingPunct="0">
              <a:spcBef>
                <a:spcPts val="1200"/>
              </a:spcBef>
              <a:defRPr/>
            </a:pPr>
            <a:r>
              <a:rPr lang="en-US" altLang="en-US" sz="1400" i="1" dirty="0">
                <a:latin typeface="+mn-lt"/>
              </a:rPr>
              <a:t>k</a:t>
            </a:r>
            <a:r>
              <a:rPr lang="en-US" altLang="en-US" sz="1400" baseline="-25000" dirty="0">
                <a:latin typeface="+mn-lt"/>
              </a:rPr>
              <a:t>1</a:t>
            </a:r>
            <a:r>
              <a:rPr lang="en-US" altLang="en-US" sz="1400" dirty="0">
                <a:latin typeface="+mn-lt"/>
              </a:rPr>
              <a:t>[NO]</a:t>
            </a:r>
            <a:r>
              <a:rPr lang="en-US" altLang="en-US" sz="1400" baseline="30000" dirty="0">
                <a:latin typeface="+mn-lt"/>
              </a:rPr>
              <a:t>2</a:t>
            </a:r>
            <a:r>
              <a:rPr lang="en-US" altLang="en-US" sz="1400" dirty="0">
                <a:latin typeface="+mn-lt"/>
              </a:rPr>
              <a:t> = </a:t>
            </a:r>
            <a:r>
              <a:rPr lang="en-US" altLang="en-US" sz="1400" i="1" dirty="0">
                <a:latin typeface="+mn-lt"/>
              </a:rPr>
              <a:t>k</a:t>
            </a:r>
            <a:r>
              <a:rPr lang="en-US" altLang="en-US" sz="1400" baseline="-25000" dirty="0">
                <a:latin typeface="+mn-lt"/>
              </a:rPr>
              <a:t>–1</a:t>
            </a:r>
            <a:r>
              <a:rPr lang="en-US" altLang="en-US" sz="1400" dirty="0">
                <a:latin typeface="+mn-lt"/>
              </a:rPr>
              <a:t>[N</a:t>
            </a:r>
            <a:r>
              <a:rPr lang="en-US" altLang="en-US" sz="1400" baseline="-25000" dirty="0">
                <a:latin typeface="+mn-lt"/>
              </a:rPr>
              <a:t>2</a:t>
            </a:r>
            <a:r>
              <a:rPr lang="en-US" altLang="en-US" sz="1400" dirty="0">
                <a:latin typeface="+mn-lt"/>
              </a:rPr>
              <a:t>O</a:t>
            </a:r>
            <a:r>
              <a:rPr lang="en-US" altLang="en-US" sz="1400" baseline="-25000" dirty="0">
                <a:latin typeface="+mn-lt"/>
              </a:rPr>
              <a:t>2</a:t>
            </a:r>
            <a:r>
              <a:rPr lang="en-US" altLang="en-US" sz="1400" dirty="0">
                <a:latin typeface="+mn-lt"/>
              </a:rPr>
              <a:t>]</a:t>
            </a:r>
          </a:p>
          <a:p>
            <a:pPr marL="283464" indent="-283464" eaLnBrk="0" hangingPunct="0">
              <a:defRPr/>
            </a:pPr>
            <a:endParaRPr lang="en-US" altLang="en-US" sz="1400" dirty="0">
              <a:latin typeface="+mn-lt"/>
            </a:endParaRPr>
          </a:p>
          <a:p>
            <a:pPr marL="283464" indent="-283464" eaLnBrk="0" hangingPunct="0">
              <a:defRPr/>
            </a:pPr>
            <a:r>
              <a:rPr lang="en-US" altLang="en-US" sz="1400" dirty="0">
                <a:latin typeface="+mn-lt"/>
              </a:rPr>
              <a:t>Solving for the concentration of the intermediate, N</a:t>
            </a:r>
            <a:r>
              <a:rPr lang="en-US" altLang="en-US" sz="1400" baseline="-25000" dirty="0">
                <a:latin typeface="+mn-lt"/>
              </a:rPr>
              <a:t>2</a:t>
            </a:r>
            <a:r>
              <a:rPr lang="en-US" altLang="en-US" sz="1400" dirty="0">
                <a:latin typeface="+mn-lt"/>
              </a:rPr>
              <a:t>O</a:t>
            </a:r>
            <a:r>
              <a:rPr lang="en-US" altLang="en-US" sz="1400" baseline="-25000" dirty="0">
                <a:latin typeface="+mn-lt"/>
              </a:rPr>
              <a:t>2</a:t>
            </a:r>
            <a:r>
              <a:rPr lang="en-US" altLang="en-US" sz="1400" dirty="0">
                <a:latin typeface="+mn-lt"/>
              </a:rPr>
              <a:t>, gives</a:t>
            </a:r>
          </a:p>
          <a:p>
            <a:pPr marL="283464" indent="-283464" eaLnBrk="0" hangingPunct="0">
              <a:spcBef>
                <a:spcPts val="1200"/>
              </a:spcBef>
              <a:defRPr/>
            </a:pPr>
            <a:endParaRPr lang="en-US" altLang="en-US" sz="1400" dirty="0">
              <a:latin typeface="+mn-lt"/>
            </a:endParaRPr>
          </a:p>
          <a:p>
            <a:pPr marL="283464" indent="-283464" eaLnBrk="0" hangingPunct="0">
              <a:defRPr/>
            </a:pPr>
            <a:endParaRPr lang="en-US" altLang="en-US" sz="1400" dirty="0">
              <a:latin typeface="+mn-lt"/>
            </a:endParaRPr>
          </a:p>
          <a:p>
            <a:pPr marL="283464" indent="-283464" eaLnBrk="0" hangingPunct="0">
              <a:defRPr/>
            </a:pPr>
            <a:endParaRPr lang="en-US" altLang="en-US" sz="1400" dirty="0">
              <a:latin typeface="+mn-lt"/>
            </a:endParaRPr>
          </a:p>
          <a:p>
            <a:pPr marL="283464" indent="-283464" eaLnBrk="0" hangingPunct="0">
              <a:defRPr/>
            </a:pPr>
            <a:r>
              <a:rPr lang="en-US" altLang="en-US" sz="1400" dirty="0">
                <a:latin typeface="+mn-lt"/>
              </a:rPr>
              <a:t>Substituting this expression into the rate expression gives</a:t>
            </a:r>
          </a:p>
          <a:p>
            <a:pPr marL="283464" indent="-283464" eaLnBrk="0" hangingPunct="0">
              <a:spcBef>
                <a:spcPts val="0"/>
              </a:spcBef>
              <a:defRPr/>
            </a:pPr>
            <a:endParaRPr lang="en-US" altLang="en-US" sz="1400" dirty="0">
              <a:latin typeface="+mn-lt"/>
            </a:endParaRPr>
          </a:p>
          <a:p>
            <a:pPr marL="283464" indent="-283464" eaLnBrk="0" hangingPunct="0">
              <a:spcBef>
                <a:spcPts val="0"/>
              </a:spcBef>
              <a:defRPr/>
            </a:pPr>
            <a:endParaRPr lang="en-US" altLang="en-US" sz="1400" dirty="0">
              <a:latin typeface="+mn-lt"/>
            </a:endParaRPr>
          </a:p>
          <a:p>
            <a:pPr marL="283464" indent="-283464" eaLnBrk="0" hangingPunct="0">
              <a:spcBef>
                <a:spcPts val="0"/>
              </a:spcBef>
              <a:defRPr/>
            </a:pPr>
            <a:endParaRPr lang="en-US" altLang="en-US" sz="1400" dirty="0">
              <a:latin typeface="+mn-lt"/>
            </a:endParaRPr>
          </a:p>
          <a:p>
            <a:pPr marL="283464" indent="-283464" eaLnBrk="0" hangingPunct="0">
              <a:defRPr/>
            </a:pPr>
            <a:endParaRPr lang="en-US" altLang="en-US" sz="1400" dirty="0">
              <a:latin typeface="+mn-lt"/>
            </a:endParaRPr>
          </a:p>
          <a:p>
            <a:pPr marL="0" indent="0" eaLnBrk="0" hangingPunct="0">
              <a:defRPr/>
            </a:pPr>
            <a:r>
              <a:rPr lang="en-US" altLang="en-US" sz="1400" dirty="0">
                <a:latin typeface="+mn-lt"/>
              </a:rPr>
              <a:t>Thus, this mechanism also yields a rate law consistent with the experimental one. Remember: There may be more than one mechanism that leads to an observed experimental rate law!</a:t>
            </a:r>
          </a:p>
        </p:txBody>
      </p:sp>
      <p:sp>
        <p:nvSpPr>
          <p:cNvPr id="13" name="Text Box 84"/>
          <p:cNvSpPr txBox="1">
            <a:spLocks noChangeArrowheads="1"/>
          </p:cNvSpPr>
          <p:nvPr/>
        </p:nvSpPr>
        <p:spPr bwMode="auto">
          <a:xfrm>
            <a:off x="320676" y="1030001"/>
            <a:ext cx="8702138" cy="2671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Continued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3168" y="2826099"/>
            <a:ext cx="1595073" cy="43891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9034" y="3910835"/>
            <a:ext cx="3183339" cy="438712"/>
          </a:xfrm>
          <a:prstGeom prst="rect">
            <a:avLst/>
          </a:prstGeom>
        </p:spPr>
      </p:pic>
    </p:spTree>
    <p:extLst>
      <p:ext uri="{BB962C8B-B14F-4D97-AF65-F5344CB8AC3E}">
        <p14:creationId xmlns:p14="http://schemas.microsoft.com/office/powerpoint/2010/main" val="352709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8"/>
          <p:cNvSpPr>
            <a:spLocks noChangeArrowheads="1"/>
          </p:cNvSpPr>
          <p:nvPr/>
        </p:nvSpPr>
        <p:spPr bwMode="auto">
          <a:xfrm>
            <a:off x="317500" y="547688"/>
            <a:ext cx="8705314"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514600" indent="-2514600" eaLnBrk="0" hangingPunct="0">
              <a:spcBef>
                <a:spcPct val="50000"/>
              </a:spcBef>
              <a:tabLst>
                <a:tab pos="2798763" algn="l"/>
              </a:tabLst>
            </a:pPr>
            <a:r>
              <a:rPr lang="en-US" altLang="en-US" b="1" dirty="0">
                <a:solidFill>
                  <a:srgbClr val="3366FF"/>
                </a:solidFill>
                <a:latin typeface="Arial" charset="0"/>
              </a:rPr>
              <a:t>Sample Exercise 14.15</a:t>
            </a:r>
            <a:r>
              <a:rPr lang="en-US" altLang="en-US" b="1" dirty="0">
                <a:solidFill>
                  <a:srgbClr val="4C4BE5"/>
                </a:solidFill>
                <a:latin typeface="Arial" charset="0"/>
              </a:rPr>
              <a:t> </a:t>
            </a:r>
            <a:r>
              <a:rPr lang="en-US" altLang="en-US" b="1" dirty="0">
                <a:latin typeface="Arial" charset="0"/>
              </a:rPr>
              <a:t>Deriving the Rate Law for a Mechanism with a 	Fast Initial Step</a:t>
            </a:r>
          </a:p>
        </p:txBody>
      </p:sp>
      <p:sp>
        <p:nvSpPr>
          <p:cNvPr id="7171" name="Line 19"/>
          <p:cNvSpPr>
            <a:spLocks noChangeShapeType="1"/>
          </p:cNvSpPr>
          <p:nvPr/>
        </p:nvSpPr>
        <p:spPr bwMode="auto">
          <a:xfrm>
            <a:off x="396875" y="1385948"/>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2" name="Line 7"/>
          <p:cNvSpPr>
            <a:spLocks noChangeShapeType="1"/>
          </p:cNvSpPr>
          <p:nvPr/>
        </p:nvSpPr>
        <p:spPr bwMode="auto">
          <a:xfrm flipH="1">
            <a:off x="304800" y="304800"/>
            <a:ext cx="0" cy="5588539"/>
          </a:xfrm>
          <a:prstGeom prst="line">
            <a:avLst/>
          </a:prstGeom>
          <a:noFill/>
          <a:ln w="1905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3" name="Line 10"/>
          <p:cNvSpPr>
            <a:spLocks noChangeShapeType="1"/>
          </p:cNvSpPr>
          <p:nvPr/>
        </p:nvSpPr>
        <p:spPr bwMode="auto">
          <a:xfrm>
            <a:off x="295275" y="5893340"/>
            <a:ext cx="457200" cy="0"/>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 name="Text Box 11"/>
          <p:cNvSpPr txBox="1">
            <a:spLocks noChangeArrowheads="1"/>
          </p:cNvSpPr>
          <p:nvPr/>
        </p:nvSpPr>
        <p:spPr bwMode="auto">
          <a:xfrm>
            <a:off x="319088" y="1394339"/>
            <a:ext cx="8459787" cy="18666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eaLnBrk="0" hangingPunct="0">
              <a:defRPr/>
            </a:pPr>
            <a:r>
              <a:rPr lang="en-US" sz="1600" b="1" dirty="0">
                <a:solidFill>
                  <a:srgbClr val="3366FF"/>
                </a:solidFill>
                <a:latin typeface="Arial" pitchFamily="34" charset="0"/>
                <a:cs typeface="Arial" pitchFamily="34" charset="0"/>
              </a:rPr>
              <a:t>Practice Exercise 1</a:t>
            </a:r>
          </a:p>
          <a:p>
            <a:pPr marL="283464" indent="-283464" eaLnBrk="0" hangingPunct="0">
              <a:defRPr/>
            </a:pPr>
            <a:endParaRPr lang="en-US" altLang="en-US" sz="1000" dirty="0">
              <a:latin typeface="+mn-lt"/>
            </a:endParaRPr>
          </a:p>
          <a:p>
            <a:pPr marL="283464" indent="-283464" eaLnBrk="0" hangingPunct="0">
              <a:defRPr/>
            </a:pPr>
            <a:r>
              <a:rPr lang="en-US" altLang="en-US" sz="1400" dirty="0">
                <a:latin typeface="+mn-lt"/>
              </a:rPr>
              <a:t>Consider the following hypothetical reaction:</a:t>
            </a:r>
          </a:p>
          <a:p>
            <a:pPr marL="283464" indent="-283464" eaLnBrk="0" hangingPunct="0">
              <a:defRPr/>
            </a:pPr>
            <a:r>
              <a:rPr lang="en-US" altLang="en-US" sz="1400" dirty="0">
                <a:latin typeface="+mn-lt"/>
              </a:rPr>
              <a:t>2 P + Q          2 R + S. The following mechanism is proposed for this reaction:</a:t>
            </a:r>
          </a:p>
          <a:p>
            <a:pPr marL="283464" indent="-283464" eaLnBrk="0" hangingPunct="0">
              <a:defRPr/>
            </a:pPr>
            <a:endParaRPr lang="en-US" altLang="en-US" sz="1400" dirty="0">
              <a:latin typeface="+mn-lt"/>
            </a:endParaRPr>
          </a:p>
          <a:p>
            <a:pPr marL="3511296" indent="-282575" eaLnBrk="0" hangingPunct="0">
              <a:defRPr/>
            </a:pPr>
            <a:r>
              <a:rPr lang="en-US" altLang="en-US" sz="1400" dirty="0">
                <a:latin typeface="+mn-lt"/>
              </a:rPr>
              <a:t>P + P           T            (fast)</a:t>
            </a:r>
          </a:p>
          <a:p>
            <a:pPr marL="3478213" indent="-282575" eaLnBrk="0" hangingPunct="0">
              <a:defRPr/>
            </a:pPr>
            <a:r>
              <a:rPr lang="en-US" altLang="en-US" sz="1400" dirty="0">
                <a:latin typeface="+mn-lt"/>
              </a:rPr>
              <a:t>Q + T           R + U    (slow)</a:t>
            </a:r>
          </a:p>
          <a:p>
            <a:pPr marL="3763963" indent="-282575" defTabSz="969963" eaLnBrk="0" hangingPunct="0">
              <a:defRPr/>
            </a:pPr>
            <a:r>
              <a:rPr lang="en-US" altLang="en-US" sz="1400" dirty="0">
                <a:latin typeface="+mn-lt"/>
              </a:rPr>
              <a:t>U           R + S     (fast)</a:t>
            </a:r>
          </a:p>
          <a:p>
            <a:pPr marL="283464" indent="-283464" eaLnBrk="0" hangingPunct="0">
              <a:defRPr/>
            </a:pPr>
            <a:endParaRPr lang="en-US" altLang="en-US" sz="1400" dirty="0">
              <a:latin typeface="+mn-lt"/>
            </a:endParaRPr>
          </a:p>
          <a:p>
            <a:pPr marL="283464" indent="-283464" eaLnBrk="0" hangingPunct="0">
              <a:defRPr/>
            </a:pPr>
            <a:r>
              <a:rPr lang="en-US" altLang="en-US" sz="1400" dirty="0">
                <a:latin typeface="+mn-lt"/>
              </a:rPr>
              <a:t>Substances T and U are unstable intermediates. What rate law is predicted by this mechanism?</a:t>
            </a:r>
          </a:p>
          <a:p>
            <a:pPr marL="283464" indent="-283464" eaLnBrk="0" hangingPunct="0">
              <a:defRPr/>
            </a:pPr>
            <a:r>
              <a:rPr lang="en-US" altLang="en-US" sz="1400" b="1" dirty="0">
                <a:latin typeface="+mn-lt"/>
              </a:rPr>
              <a:t>(a) </a:t>
            </a:r>
            <a:r>
              <a:rPr lang="en-US" altLang="en-US" sz="1400" dirty="0">
                <a:latin typeface="+mn-lt"/>
              </a:rPr>
              <a:t>Rate = </a:t>
            </a:r>
            <a:r>
              <a:rPr lang="en-US" altLang="en-US" sz="1400" i="1" dirty="0">
                <a:latin typeface="+mn-lt"/>
              </a:rPr>
              <a:t>k</a:t>
            </a:r>
            <a:r>
              <a:rPr lang="en-US" altLang="en-US" sz="1400" dirty="0">
                <a:latin typeface="+mn-lt"/>
              </a:rPr>
              <a:t>[P]</a:t>
            </a:r>
            <a:r>
              <a:rPr lang="en-US" altLang="en-US" sz="1400" baseline="30000" dirty="0">
                <a:latin typeface="+mn-lt"/>
              </a:rPr>
              <a:t>2</a:t>
            </a:r>
            <a:r>
              <a:rPr lang="en-US" altLang="en-US" sz="1400" dirty="0">
                <a:latin typeface="+mn-lt"/>
              </a:rPr>
              <a:t> </a:t>
            </a:r>
            <a:r>
              <a:rPr lang="en-US" altLang="en-US" sz="1400" b="1" dirty="0">
                <a:latin typeface="+mn-lt"/>
              </a:rPr>
              <a:t>(b) </a:t>
            </a:r>
            <a:r>
              <a:rPr lang="en-US" altLang="en-US" sz="1400" dirty="0">
                <a:latin typeface="+mn-lt"/>
              </a:rPr>
              <a:t>Rate = </a:t>
            </a:r>
            <a:r>
              <a:rPr lang="en-US" altLang="en-US" sz="1400" i="1" dirty="0">
                <a:latin typeface="+mn-lt"/>
              </a:rPr>
              <a:t>k</a:t>
            </a:r>
            <a:r>
              <a:rPr lang="en-US" altLang="en-US" sz="1400" dirty="0">
                <a:latin typeface="+mn-lt"/>
              </a:rPr>
              <a:t>[P][Q]</a:t>
            </a:r>
            <a:r>
              <a:rPr lang="en-US" altLang="en-US" sz="1400" b="1" dirty="0">
                <a:latin typeface="+mn-lt"/>
              </a:rPr>
              <a:t> (c) </a:t>
            </a:r>
            <a:r>
              <a:rPr lang="en-US" altLang="en-US" sz="1400" dirty="0">
                <a:latin typeface="+mn-lt"/>
              </a:rPr>
              <a:t>Rate = </a:t>
            </a:r>
            <a:r>
              <a:rPr lang="en-US" altLang="en-US" sz="1400" i="1" dirty="0">
                <a:latin typeface="+mn-lt"/>
              </a:rPr>
              <a:t>k</a:t>
            </a:r>
            <a:r>
              <a:rPr lang="en-US" altLang="en-US" sz="1400" dirty="0">
                <a:latin typeface="+mn-lt"/>
              </a:rPr>
              <a:t>[P]</a:t>
            </a:r>
            <a:r>
              <a:rPr lang="en-US" altLang="en-US" sz="1400" baseline="30000" dirty="0">
                <a:latin typeface="+mn-lt"/>
              </a:rPr>
              <a:t>2</a:t>
            </a:r>
            <a:r>
              <a:rPr lang="en-US" altLang="en-US" sz="1400" dirty="0">
                <a:latin typeface="+mn-lt"/>
              </a:rPr>
              <a:t>[Q]</a:t>
            </a:r>
          </a:p>
          <a:p>
            <a:pPr marL="283464" indent="-283464" eaLnBrk="0" hangingPunct="0">
              <a:defRPr/>
            </a:pPr>
            <a:r>
              <a:rPr lang="en-US" altLang="en-US" sz="1400" b="1" dirty="0">
                <a:latin typeface="+mn-lt"/>
              </a:rPr>
              <a:t>(d) </a:t>
            </a:r>
            <a:r>
              <a:rPr lang="en-US" altLang="en-US" sz="1400" dirty="0">
                <a:latin typeface="+mn-lt"/>
              </a:rPr>
              <a:t>Rate = </a:t>
            </a:r>
            <a:r>
              <a:rPr lang="en-US" altLang="en-US" sz="1400" i="1" dirty="0">
                <a:latin typeface="+mn-lt"/>
              </a:rPr>
              <a:t>k</a:t>
            </a:r>
            <a:r>
              <a:rPr lang="en-US" altLang="en-US" sz="1400" dirty="0">
                <a:latin typeface="+mn-lt"/>
              </a:rPr>
              <a:t>[P][Q]</a:t>
            </a:r>
            <a:r>
              <a:rPr lang="en-US" altLang="en-US" sz="1400" baseline="30000" dirty="0">
                <a:latin typeface="+mn-lt"/>
              </a:rPr>
              <a:t>2</a:t>
            </a:r>
            <a:r>
              <a:rPr lang="en-US" altLang="en-US" sz="1400" dirty="0">
                <a:latin typeface="+mn-lt"/>
              </a:rPr>
              <a:t> </a:t>
            </a:r>
            <a:r>
              <a:rPr lang="en-US" altLang="en-US" sz="1400" b="1" dirty="0">
                <a:latin typeface="+mn-lt"/>
              </a:rPr>
              <a:t>(e) </a:t>
            </a:r>
            <a:r>
              <a:rPr lang="en-US" altLang="en-US" sz="1400" dirty="0">
                <a:latin typeface="+mn-lt"/>
              </a:rPr>
              <a:t>Rate = </a:t>
            </a:r>
            <a:r>
              <a:rPr lang="en-US" altLang="en-US" sz="1400" i="1" dirty="0">
                <a:latin typeface="+mn-lt"/>
              </a:rPr>
              <a:t>k</a:t>
            </a:r>
            <a:r>
              <a:rPr lang="en-US" altLang="en-US" sz="1400" dirty="0">
                <a:latin typeface="+mn-lt"/>
              </a:rPr>
              <a:t>[U]</a:t>
            </a:r>
          </a:p>
          <a:p>
            <a:pPr marL="283464" indent="-283464" eaLnBrk="0" hangingPunct="0">
              <a:defRPr/>
            </a:pPr>
            <a:endParaRPr lang="en-US" altLang="en-US" sz="1400" dirty="0">
              <a:latin typeface="+mn-lt"/>
            </a:endParaRPr>
          </a:p>
          <a:p>
            <a:pPr eaLnBrk="0" hangingPunct="0">
              <a:defRPr/>
            </a:pPr>
            <a:r>
              <a:rPr lang="en-US" sz="1600" b="1" dirty="0">
                <a:solidFill>
                  <a:srgbClr val="3366FF"/>
                </a:solidFill>
                <a:latin typeface="Arial" pitchFamily="34" charset="0"/>
                <a:cs typeface="Arial" pitchFamily="34" charset="0"/>
              </a:rPr>
              <a:t>Practice Exercise 2</a:t>
            </a:r>
          </a:p>
          <a:p>
            <a:pPr marL="283464" indent="-283464" eaLnBrk="0" hangingPunct="0">
              <a:defRPr/>
            </a:pPr>
            <a:endParaRPr lang="en-US" altLang="en-US" sz="1000" dirty="0">
              <a:latin typeface="+mn-lt"/>
            </a:endParaRPr>
          </a:p>
          <a:p>
            <a:pPr marL="283464" indent="-283464" eaLnBrk="0" hangingPunct="0">
              <a:defRPr/>
            </a:pPr>
            <a:r>
              <a:rPr lang="en-US" altLang="en-US" sz="1400" dirty="0">
                <a:latin typeface="+mn-lt"/>
              </a:rPr>
              <a:t>The first step of a mechanism involving the reaction of bromine is</a:t>
            </a:r>
          </a:p>
          <a:p>
            <a:pPr marL="283464" indent="-283464" eaLnBrk="0" hangingPunct="0">
              <a:spcBef>
                <a:spcPts val="0"/>
              </a:spcBef>
              <a:defRPr/>
            </a:pPr>
            <a:endParaRPr lang="en-US" altLang="en-US" sz="1400" dirty="0">
              <a:latin typeface="+mn-lt"/>
            </a:endParaRPr>
          </a:p>
          <a:p>
            <a:pPr marL="283464" indent="-283464" algn="ctr" eaLnBrk="0" hangingPunct="0">
              <a:spcBef>
                <a:spcPts val="0"/>
              </a:spcBef>
              <a:defRPr/>
            </a:pPr>
            <a:r>
              <a:rPr lang="en-US" altLang="en-US" sz="1400" dirty="0">
                <a:latin typeface="+mn-lt"/>
              </a:rPr>
              <a:t>Br</a:t>
            </a:r>
            <a:r>
              <a:rPr lang="en-US" altLang="en-US" sz="1400" baseline="-25000" dirty="0">
                <a:latin typeface="+mn-lt"/>
              </a:rPr>
              <a:t>2</a:t>
            </a:r>
            <a:r>
              <a:rPr lang="en-US" altLang="en-US" sz="1400" dirty="0">
                <a:latin typeface="+mn-lt"/>
              </a:rPr>
              <a:t>(</a:t>
            </a:r>
            <a:r>
              <a:rPr lang="en-US" altLang="en-US" sz="1400" i="1" dirty="0">
                <a:latin typeface="+mn-lt"/>
              </a:rPr>
              <a:t>g</a:t>
            </a:r>
            <a:r>
              <a:rPr lang="en-US" altLang="en-US" sz="1400" dirty="0">
                <a:latin typeface="+mn-lt"/>
              </a:rPr>
              <a:t>)          2 Br(</a:t>
            </a:r>
            <a:r>
              <a:rPr lang="en-US" altLang="en-US" sz="1400" i="1" dirty="0">
                <a:latin typeface="+mn-lt"/>
              </a:rPr>
              <a:t>g</a:t>
            </a:r>
            <a:r>
              <a:rPr lang="en-US" altLang="en-US" sz="1400" dirty="0">
                <a:latin typeface="+mn-lt"/>
              </a:rPr>
              <a:t>)     (fast, equilibrium)</a:t>
            </a:r>
          </a:p>
          <a:p>
            <a:pPr marL="283464" indent="-283464" eaLnBrk="0" hangingPunct="0">
              <a:spcBef>
                <a:spcPts val="0"/>
              </a:spcBef>
              <a:defRPr/>
            </a:pPr>
            <a:endParaRPr lang="en-US" altLang="en-US" sz="1400" dirty="0">
              <a:latin typeface="+mn-lt"/>
            </a:endParaRPr>
          </a:p>
          <a:p>
            <a:pPr marL="283464" indent="-283464" eaLnBrk="0" hangingPunct="0">
              <a:spcBef>
                <a:spcPts val="0"/>
              </a:spcBef>
              <a:defRPr/>
            </a:pPr>
            <a:r>
              <a:rPr lang="en-US" altLang="en-US" sz="1400" dirty="0">
                <a:latin typeface="+mn-lt"/>
              </a:rPr>
              <a:t>What is the expression relating the concentration of Br(</a:t>
            </a:r>
            <a:r>
              <a:rPr lang="en-US" altLang="en-US" sz="1400" i="1" dirty="0">
                <a:latin typeface="+mn-lt"/>
              </a:rPr>
              <a:t>g</a:t>
            </a:r>
            <a:r>
              <a:rPr lang="en-US" altLang="en-US" sz="1400" dirty="0">
                <a:latin typeface="+mn-lt"/>
              </a:rPr>
              <a:t>) to that of Br</a:t>
            </a:r>
            <a:r>
              <a:rPr lang="en-US" altLang="en-US" sz="1400" baseline="-25000" dirty="0">
                <a:latin typeface="+mn-lt"/>
              </a:rPr>
              <a:t>2</a:t>
            </a:r>
            <a:r>
              <a:rPr lang="en-US" altLang="en-US" sz="1400" dirty="0">
                <a:latin typeface="+mn-lt"/>
              </a:rPr>
              <a:t>(</a:t>
            </a:r>
            <a:r>
              <a:rPr lang="en-US" altLang="en-US" sz="1400" i="1" dirty="0">
                <a:latin typeface="+mn-lt"/>
              </a:rPr>
              <a:t>g</a:t>
            </a:r>
            <a:r>
              <a:rPr lang="en-US" altLang="en-US" sz="1400" dirty="0">
                <a:latin typeface="+mn-lt"/>
              </a:rPr>
              <a:t>)?</a:t>
            </a:r>
            <a:endParaRPr lang="en-US" sz="1400" dirty="0">
              <a:latin typeface="+mn-lt"/>
            </a:endParaRPr>
          </a:p>
        </p:txBody>
      </p:sp>
      <p:sp>
        <p:nvSpPr>
          <p:cNvPr id="13" name="Text Box 84"/>
          <p:cNvSpPr txBox="1">
            <a:spLocks noChangeArrowheads="1"/>
          </p:cNvSpPr>
          <p:nvPr/>
        </p:nvSpPr>
        <p:spPr bwMode="auto">
          <a:xfrm>
            <a:off x="320676" y="1030001"/>
            <a:ext cx="8702138" cy="3559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Continued</a:t>
            </a: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42527" t="9157" r="47802" b="80332"/>
          <a:stretch/>
        </p:blipFill>
        <p:spPr>
          <a:xfrm>
            <a:off x="983384" y="2129247"/>
            <a:ext cx="419100" cy="104775"/>
          </a:xfrm>
          <a:prstGeom prst="rect">
            <a:avLst/>
          </a:prstGeom>
        </p:spPr>
      </p:pic>
      <p:pic>
        <p:nvPicPr>
          <p:cNvPr id="14" name="Picture 13" descr="15_4double arrow.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1290" y="5076518"/>
            <a:ext cx="357124" cy="117475"/>
          </a:xfrm>
          <a:prstGeom prst="rect">
            <a:avLst/>
          </a:prstGeom>
        </p:spPr>
      </p:pic>
      <p:sp>
        <p:nvSpPr>
          <p:cNvPr id="15" name="TextBox 14"/>
          <p:cNvSpPr txBox="1"/>
          <p:nvPr/>
        </p:nvSpPr>
        <p:spPr>
          <a:xfrm>
            <a:off x="3614567" y="4833147"/>
            <a:ext cx="304892" cy="276999"/>
          </a:xfrm>
          <a:prstGeom prst="rect">
            <a:avLst/>
          </a:prstGeom>
          <a:noFill/>
        </p:spPr>
        <p:txBody>
          <a:bodyPr wrap="none" rtlCol="0">
            <a:spAutoFit/>
          </a:bodyPr>
          <a:lstStyle/>
          <a:p>
            <a:r>
              <a:rPr lang="en-US" sz="1200" i="1" dirty="0">
                <a:latin typeface="Times New Roman" pitchFamily="18" charset="0"/>
                <a:cs typeface="Times New Roman" pitchFamily="18" charset="0"/>
              </a:rPr>
              <a:t>k</a:t>
            </a:r>
            <a:r>
              <a:rPr lang="en-US" sz="1200" baseline="-25000" dirty="0">
                <a:latin typeface="Times New Roman" pitchFamily="18" charset="0"/>
                <a:cs typeface="Times New Roman" pitchFamily="18" charset="0"/>
              </a:rPr>
              <a:t>1</a:t>
            </a:r>
          </a:p>
        </p:txBody>
      </p:sp>
      <p:sp>
        <p:nvSpPr>
          <p:cNvPr id="16" name="TextBox 15"/>
          <p:cNvSpPr txBox="1"/>
          <p:nvPr/>
        </p:nvSpPr>
        <p:spPr>
          <a:xfrm>
            <a:off x="3604031" y="5151562"/>
            <a:ext cx="364202" cy="276999"/>
          </a:xfrm>
          <a:prstGeom prst="rect">
            <a:avLst/>
          </a:prstGeom>
          <a:noFill/>
        </p:spPr>
        <p:txBody>
          <a:bodyPr wrap="none" rtlCol="0">
            <a:spAutoFit/>
          </a:bodyPr>
          <a:lstStyle/>
          <a:p>
            <a:r>
              <a:rPr lang="en-US" sz="1200" i="1" dirty="0">
                <a:latin typeface="Times New Roman" pitchFamily="18" charset="0"/>
                <a:cs typeface="Times New Roman" pitchFamily="18" charset="0"/>
              </a:rPr>
              <a:t>k</a:t>
            </a:r>
            <a:r>
              <a:rPr lang="en-US" sz="1200" baseline="-25000" dirty="0">
                <a:latin typeface="Times New Roman" pitchFamily="18" charset="0"/>
                <a:cs typeface="Times New Roman" pitchFamily="18" charset="0"/>
              </a:rPr>
              <a:t>–1</a:t>
            </a:r>
          </a:p>
        </p:txBody>
      </p:sp>
      <p:pic>
        <p:nvPicPr>
          <p:cNvPr id="17" name="Picture 16" descr="15_4double arrow.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6127" y="2540802"/>
            <a:ext cx="357124" cy="117475"/>
          </a:xfrm>
          <a:prstGeom prst="rect">
            <a:avLst/>
          </a:prstGeom>
        </p:spPr>
      </p:pic>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l="42527" t="9157" r="47802" b="80332"/>
          <a:stretch/>
        </p:blipFill>
        <p:spPr>
          <a:xfrm>
            <a:off x="4057202" y="2744355"/>
            <a:ext cx="419100" cy="104775"/>
          </a:xfrm>
          <a:prstGeom prst="rect">
            <a:avLst/>
          </a:prstGeom>
        </p:spPr>
      </p:pic>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42527" t="9157" r="47802" b="80332"/>
          <a:stretch/>
        </p:blipFill>
        <p:spPr>
          <a:xfrm>
            <a:off x="4056369" y="2970718"/>
            <a:ext cx="419100" cy="104775"/>
          </a:xfrm>
          <a:prstGeom prst="rect">
            <a:avLst/>
          </a:prstGeom>
        </p:spPr>
      </p:pic>
    </p:spTree>
    <p:extLst>
      <p:ext uri="{BB962C8B-B14F-4D97-AF65-F5344CB8AC3E}">
        <p14:creationId xmlns:p14="http://schemas.microsoft.com/office/powerpoint/2010/main" val="310199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17" end="1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xEl>
                                              <p:pRg st="19" end="1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Line 81"/>
          <p:cNvSpPr>
            <a:spLocks noChangeShapeType="1"/>
          </p:cNvSpPr>
          <p:nvPr/>
        </p:nvSpPr>
        <p:spPr bwMode="auto">
          <a:xfrm>
            <a:off x="302418" y="304800"/>
            <a:ext cx="14453" cy="5793798"/>
          </a:xfrm>
          <a:prstGeom prst="line">
            <a:avLst/>
          </a:prstGeom>
          <a:noFill/>
          <a:ln w="1905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4" y="762000"/>
            <a:ext cx="5490889" cy="25210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Formic acid (HCOOH) decomposes in the gas phase at elevated temperatures as follows:</a:t>
            </a:r>
          </a:p>
          <a:p>
            <a:pPr marL="0" indent="0" algn="ctr" eaLnBrk="0" hangingPunct="0">
              <a:spcBef>
                <a:spcPts val="600"/>
              </a:spcBef>
              <a:defRPr/>
            </a:pPr>
            <a:r>
              <a:rPr lang="en-US" sz="1400" dirty="0">
                <a:latin typeface="+mn-lt"/>
              </a:rPr>
              <a:t>HCOOH(</a:t>
            </a:r>
            <a:r>
              <a:rPr lang="en-US" sz="1400" i="1" dirty="0">
                <a:latin typeface="+mn-lt"/>
              </a:rPr>
              <a:t>g</a:t>
            </a:r>
            <a:r>
              <a:rPr lang="en-US" sz="1400" dirty="0">
                <a:latin typeface="+mn-lt"/>
              </a:rPr>
              <a:t>)             CO</a:t>
            </a:r>
            <a:r>
              <a:rPr lang="en-US" sz="1400" baseline="-25000" dirty="0">
                <a:latin typeface="+mn-lt"/>
              </a:rPr>
              <a:t>2</a:t>
            </a:r>
            <a:r>
              <a:rPr lang="en-US" sz="1400" dirty="0">
                <a:latin typeface="+mn-lt"/>
              </a:rPr>
              <a:t>(</a:t>
            </a:r>
            <a:r>
              <a:rPr lang="en-US" sz="1400" i="1" dirty="0">
                <a:latin typeface="+mn-lt"/>
              </a:rPr>
              <a:t>g</a:t>
            </a:r>
            <a:r>
              <a:rPr lang="en-US" sz="1400" dirty="0">
                <a:latin typeface="+mn-lt"/>
              </a:rPr>
              <a:t>) + H</a:t>
            </a:r>
            <a:r>
              <a:rPr lang="en-US" sz="1400" baseline="-25000" dirty="0">
                <a:latin typeface="+mn-lt"/>
              </a:rPr>
              <a:t>2</a:t>
            </a:r>
            <a:r>
              <a:rPr lang="en-US" sz="1400" dirty="0">
                <a:latin typeface="+mn-lt"/>
              </a:rPr>
              <a:t>(</a:t>
            </a:r>
            <a:r>
              <a:rPr lang="en-US" sz="1400" i="1" dirty="0">
                <a:latin typeface="+mn-lt"/>
              </a:rPr>
              <a:t>g</a:t>
            </a:r>
            <a:r>
              <a:rPr lang="en-US" sz="1400" dirty="0">
                <a:latin typeface="+mn-lt"/>
              </a:rPr>
              <a:t>)</a:t>
            </a:r>
          </a:p>
          <a:p>
            <a:pPr marL="0" indent="0" eaLnBrk="0" hangingPunct="0">
              <a:spcBef>
                <a:spcPts val="600"/>
              </a:spcBef>
              <a:defRPr/>
            </a:pPr>
            <a:r>
              <a:rPr lang="en-US" sz="1400" dirty="0">
                <a:latin typeface="+mn-lt"/>
              </a:rPr>
              <a:t>The </a:t>
            </a:r>
            <a:r>
              <a:rPr lang="en-US" sz="1400" dirty="0" err="1">
                <a:latin typeface="+mn-lt"/>
              </a:rPr>
              <a:t>uncatalyzed</a:t>
            </a:r>
            <a:r>
              <a:rPr lang="en-US" sz="1400" dirty="0">
                <a:latin typeface="+mn-lt"/>
              </a:rPr>
              <a:t> decomposition reaction is determined to be first order. A graph of the partial pressure of HCOOH versus time for decomposition at 838 K is shown as the red curve in Figure 14.30. When a small amount of solid </a:t>
            </a:r>
            <a:r>
              <a:rPr lang="en-US" sz="1400" dirty="0" err="1">
                <a:latin typeface="+mn-lt"/>
              </a:rPr>
              <a:t>ZnO</a:t>
            </a:r>
            <a:r>
              <a:rPr lang="en-US" sz="1400" dirty="0">
                <a:latin typeface="+mn-lt"/>
              </a:rPr>
              <a:t> is added to the reaction chamber, the partial pressure of acid versus time varies as shown by the blue curve in Figure 14.30.</a:t>
            </a:r>
          </a:p>
          <a:p>
            <a:pPr marL="283464" indent="-283464" eaLnBrk="0" hangingPunct="0">
              <a:defRPr/>
            </a:pPr>
            <a:r>
              <a:rPr lang="en-US" sz="1400" b="1" dirty="0">
                <a:latin typeface="+mn-lt"/>
              </a:rPr>
              <a:t>(a)</a:t>
            </a:r>
            <a:r>
              <a:rPr lang="en-US" sz="1400" dirty="0">
                <a:latin typeface="+mn-lt"/>
              </a:rPr>
              <a:t>	Estimate the half-life and first-order rate constant for formic acid decomposition.</a:t>
            </a:r>
          </a:p>
          <a:p>
            <a:pPr marL="283464" indent="-283464" eaLnBrk="0" hangingPunct="0">
              <a:defRPr/>
            </a:pPr>
            <a:r>
              <a:rPr lang="en-US" sz="1400" b="1" dirty="0">
                <a:latin typeface="+mn-lt"/>
              </a:rPr>
              <a:t>(b)</a:t>
            </a:r>
            <a:r>
              <a:rPr lang="en-US" sz="1400" dirty="0">
                <a:latin typeface="+mn-lt"/>
              </a:rPr>
              <a:t>	What can you conclude from the effect of added </a:t>
            </a:r>
            <a:r>
              <a:rPr lang="en-US" sz="1400" dirty="0" err="1">
                <a:latin typeface="+mn-lt"/>
              </a:rPr>
              <a:t>ZnO</a:t>
            </a:r>
            <a:r>
              <a:rPr lang="en-US" sz="1400" dirty="0">
                <a:latin typeface="+mn-lt"/>
              </a:rPr>
              <a:t> on the decomposition of formic acid?</a:t>
            </a:r>
          </a:p>
          <a:p>
            <a:pPr marL="283464" indent="-283464" eaLnBrk="0" hangingPunct="0">
              <a:defRPr/>
            </a:pPr>
            <a:r>
              <a:rPr lang="en-US" sz="1400" b="1" dirty="0">
                <a:latin typeface="+mn-lt"/>
              </a:rPr>
              <a:t>(c)</a:t>
            </a:r>
            <a:r>
              <a:rPr lang="en-US" sz="1400" dirty="0">
                <a:latin typeface="+mn-lt"/>
              </a:rPr>
              <a:t>	The progress of the reaction was followed by measuring the partial pressure of formic acid vapor at selected times. Suppose that, instead, we had plotted the concentration of formic acid in units of </a:t>
            </a:r>
            <a:r>
              <a:rPr lang="en-US" sz="1400" dirty="0" err="1">
                <a:latin typeface="+mn-lt"/>
              </a:rPr>
              <a:t>mol</a:t>
            </a:r>
            <a:r>
              <a:rPr lang="en-US" sz="1400" dirty="0">
                <a:latin typeface="+mn-lt"/>
              </a:rPr>
              <a:t>/L. What effect would this have had on the calculated value of </a:t>
            </a:r>
            <a:r>
              <a:rPr lang="en-US" sz="1400" i="1" dirty="0">
                <a:latin typeface="+mn-lt"/>
              </a:rPr>
              <a:t>k</a:t>
            </a:r>
            <a:r>
              <a:rPr lang="en-US" sz="1400" dirty="0">
                <a:latin typeface="+mn-lt"/>
              </a:rPr>
              <a:t>?</a:t>
            </a:r>
          </a:p>
        </p:txBody>
      </p:sp>
      <p:sp>
        <p:nvSpPr>
          <p:cNvPr id="205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Integrative Exercise </a:t>
            </a:r>
            <a:r>
              <a:rPr lang="en-US" altLang="en-US" b="1" dirty="0">
                <a:latin typeface="Arial" charset="0"/>
              </a:rPr>
              <a:t>Putting Concepts Together</a:t>
            </a:r>
          </a:p>
        </p:txBody>
      </p:sp>
      <p:sp>
        <p:nvSpPr>
          <p:cNvPr id="2057" name="Line 89"/>
          <p:cNvSpPr>
            <a:spLocks noChangeShapeType="1"/>
          </p:cNvSpPr>
          <p:nvPr/>
        </p:nvSpPr>
        <p:spPr bwMode="auto">
          <a:xfrm>
            <a:off x="307182" y="6098598"/>
            <a:ext cx="448468"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351"/>
          <a:stretch/>
        </p:blipFill>
        <p:spPr>
          <a:xfrm>
            <a:off x="5811564" y="842241"/>
            <a:ext cx="3068368" cy="2661124"/>
          </a:xfrm>
          <a:prstGeom prst="rect">
            <a:avLst/>
          </a:prstGeom>
        </p:spPr>
      </p:pic>
      <p:sp>
        <p:nvSpPr>
          <p:cNvPr id="5" name="TextBox 4"/>
          <p:cNvSpPr txBox="1"/>
          <p:nvPr/>
        </p:nvSpPr>
        <p:spPr>
          <a:xfrm>
            <a:off x="5811564" y="3625391"/>
            <a:ext cx="3316078" cy="523220"/>
          </a:xfrm>
          <a:prstGeom prst="rect">
            <a:avLst/>
          </a:prstGeom>
          <a:noFill/>
        </p:spPr>
        <p:txBody>
          <a:bodyPr wrap="square" rtlCol="0">
            <a:spAutoFit/>
          </a:bodyPr>
          <a:lstStyle/>
          <a:p>
            <a:r>
              <a:rPr lang="en-US" sz="1400" b="1" dirty="0"/>
              <a:t>Figure 14.30 </a:t>
            </a:r>
            <a:r>
              <a:rPr lang="en-US" sz="1400" dirty="0"/>
              <a:t>Variation in pressure of HCOOH(</a:t>
            </a:r>
            <a:r>
              <a:rPr lang="en-US" sz="1400" i="1" dirty="0"/>
              <a:t>g</a:t>
            </a:r>
            <a:r>
              <a:rPr lang="en-US" sz="1400" dirty="0"/>
              <a:t>) as a function of time at 838 K.</a:t>
            </a:r>
          </a:p>
        </p:txBody>
      </p:sp>
      <p:sp>
        <p:nvSpPr>
          <p:cNvPr id="6" name="TextBox 5"/>
          <p:cNvSpPr txBox="1"/>
          <p:nvPr/>
        </p:nvSpPr>
        <p:spPr>
          <a:xfrm>
            <a:off x="317309" y="4340644"/>
            <a:ext cx="8562623" cy="1384995"/>
          </a:xfrm>
          <a:prstGeom prst="rect">
            <a:avLst/>
          </a:prstGeom>
          <a:noFill/>
        </p:spPr>
        <p:txBody>
          <a:bodyPr wrap="square" rtlCol="0">
            <a:spAutoFit/>
          </a:bodyPr>
          <a:lstStyle/>
          <a:p>
            <a:pPr marL="283464" indent="-283464" eaLnBrk="0" hangingPunct="0">
              <a:defRPr/>
            </a:pPr>
            <a:r>
              <a:rPr lang="en-US" sz="1400" b="1" dirty="0">
                <a:latin typeface="+mn-lt"/>
              </a:rPr>
              <a:t>(d)</a:t>
            </a:r>
            <a:r>
              <a:rPr lang="en-US" sz="1400" dirty="0">
                <a:latin typeface="+mn-lt"/>
              </a:rPr>
              <a:t>	The pressure of formic acid vapor at the start of the reaction is 3.00 × 10</a:t>
            </a:r>
            <a:r>
              <a:rPr lang="en-US" sz="1400" baseline="30000" dirty="0">
                <a:latin typeface="+mn-lt"/>
              </a:rPr>
              <a:t>2</a:t>
            </a:r>
            <a:r>
              <a:rPr lang="en-US" sz="1400" dirty="0">
                <a:latin typeface="+mn-lt"/>
              </a:rPr>
              <a:t> </a:t>
            </a:r>
            <a:r>
              <a:rPr lang="en-US" sz="1400" dirty="0" err="1">
                <a:latin typeface="+mn-lt"/>
              </a:rPr>
              <a:t>torr</a:t>
            </a:r>
            <a:r>
              <a:rPr lang="en-US" sz="1400" dirty="0">
                <a:latin typeface="+mn-lt"/>
              </a:rPr>
              <a:t>. Assuming constant temperature and ideal-gas behavior, what is the pressure in the system at the end of the reaction? If the volume of the reaction chamber is 436 cm</a:t>
            </a:r>
            <a:r>
              <a:rPr lang="en-US" sz="1400" baseline="30000" dirty="0">
                <a:latin typeface="+mn-lt"/>
              </a:rPr>
              <a:t>3</a:t>
            </a:r>
            <a:r>
              <a:rPr lang="en-US" sz="1400" dirty="0">
                <a:latin typeface="+mn-lt"/>
              </a:rPr>
              <a:t>, how many moles of gas occupy the reaction chamber at the end of the reaction?</a:t>
            </a:r>
          </a:p>
          <a:p>
            <a:pPr marL="283464" indent="-283464" eaLnBrk="0" hangingPunct="0">
              <a:defRPr/>
            </a:pPr>
            <a:r>
              <a:rPr lang="en-US" sz="1400" b="1" dirty="0">
                <a:latin typeface="+mn-lt"/>
              </a:rPr>
              <a:t>(e)	</a:t>
            </a:r>
            <a:r>
              <a:rPr lang="en-US" sz="1400" dirty="0">
                <a:latin typeface="+mn-lt"/>
              </a:rPr>
              <a:t>The standard heat of formation of formic acid vapor is          = –378.6 kJ/mol. Calculate </a:t>
            </a:r>
            <a:r>
              <a:rPr lang="en-US" sz="1400" dirty="0">
                <a:solidFill>
                  <a:srgbClr val="000000"/>
                </a:solidFill>
                <a:latin typeface="+mn-lt"/>
                <a:sym typeface="Symbol"/>
              </a:rPr>
              <a:t>Δ</a:t>
            </a:r>
            <a:r>
              <a:rPr lang="en-US" sz="1400" i="1" dirty="0">
                <a:solidFill>
                  <a:srgbClr val="000000"/>
                </a:solidFill>
                <a:latin typeface="+mn-lt"/>
              </a:rPr>
              <a:t>H</a:t>
            </a:r>
            <a:r>
              <a:rPr lang="en-US" sz="1400" dirty="0">
                <a:solidFill>
                  <a:srgbClr val="000000"/>
                </a:solidFill>
                <a:latin typeface="+mn-lt"/>
                <a:ea typeface="Calibri"/>
              </a:rPr>
              <a:t>°</a:t>
            </a:r>
            <a:r>
              <a:rPr lang="en-US" sz="1400" dirty="0">
                <a:latin typeface="+mn-lt"/>
              </a:rPr>
              <a:t> for the overall reaction. If the activation energy (</a:t>
            </a:r>
            <a:r>
              <a:rPr lang="en-US" sz="1400" i="1" dirty="0" err="1">
                <a:latin typeface="+mn-lt"/>
              </a:rPr>
              <a:t>E</a:t>
            </a:r>
            <a:r>
              <a:rPr lang="en-US" sz="1400" baseline="-25000" dirty="0" err="1">
                <a:latin typeface="+mn-lt"/>
              </a:rPr>
              <a:t>a</a:t>
            </a:r>
            <a:r>
              <a:rPr lang="en-US" sz="1400" dirty="0">
                <a:latin typeface="+mn-lt"/>
              </a:rPr>
              <a:t>) for the reaction is 184 kJ/</a:t>
            </a:r>
            <a:r>
              <a:rPr lang="en-US" sz="1400" dirty="0" err="1">
                <a:latin typeface="+mn-lt"/>
              </a:rPr>
              <a:t>mol</a:t>
            </a:r>
            <a:r>
              <a:rPr lang="en-US" sz="1400" dirty="0">
                <a:latin typeface="+mn-lt"/>
              </a:rPr>
              <a:t>, sketch an approximate energy profile for the reaction, and label </a:t>
            </a:r>
            <a:r>
              <a:rPr lang="en-US" sz="1400" i="1" dirty="0" err="1">
                <a:latin typeface="+mn-lt"/>
              </a:rPr>
              <a:t>E</a:t>
            </a:r>
            <a:r>
              <a:rPr lang="en-US" sz="1400" baseline="-25000" dirty="0" err="1">
                <a:latin typeface="+mn-lt"/>
              </a:rPr>
              <a:t>a</a:t>
            </a:r>
            <a:r>
              <a:rPr lang="en-US" sz="1400" dirty="0">
                <a:latin typeface="+mn-lt"/>
              </a:rPr>
              <a:t>, </a:t>
            </a:r>
            <a:r>
              <a:rPr lang="en-US" sz="1400" dirty="0">
                <a:latin typeface="+mn-lt"/>
                <a:sym typeface="Symbol"/>
              </a:rPr>
              <a:t>Δ</a:t>
            </a:r>
            <a:r>
              <a:rPr lang="en-US" sz="1400" i="1" dirty="0">
                <a:latin typeface="+mn-lt"/>
              </a:rPr>
              <a:t>H</a:t>
            </a:r>
            <a:r>
              <a:rPr lang="en-US" sz="1400" dirty="0">
                <a:latin typeface="+mn-lt"/>
                <a:ea typeface="Calibri"/>
              </a:rPr>
              <a:t>°</a:t>
            </a:r>
            <a:r>
              <a:rPr lang="en-US" sz="1400" dirty="0">
                <a:latin typeface="+mn-lt"/>
              </a:rPr>
              <a:t>, and the transition state.</a:t>
            </a:r>
          </a:p>
        </p:txBody>
      </p:sp>
      <p:sp>
        <p:nvSpPr>
          <p:cNvPr id="15" name="Line 19"/>
          <p:cNvSpPr>
            <a:spLocks noChangeShapeType="1"/>
          </p:cNvSpPr>
          <p:nvPr/>
        </p:nvSpPr>
        <p:spPr bwMode="auto">
          <a:xfrm>
            <a:off x="396875" y="5863963"/>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637" y="5077209"/>
            <a:ext cx="349789" cy="204492"/>
          </a:xfrm>
          <a:prstGeom prst="rect">
            <a:avLst/>
          </a:prstGeom>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42527" t="9157" r="47802" b="80332"/>
          <a:stretch/>
        </p:blipFill>
        <p:spPr>
          <a:xfrm>
            <a:off x="2734788" y="1367957"/>
            <a:ext cx="419100" cy="104775"/>
          </a:xfrm>
          <a:prstGeom prst="rect">
            <a:avLst/>
          </a:prstGeom>
        </p:spPr>
      </p:pic>
    </p:spTree>
    <p:extLst>
      <p:ext uri="{BB962C8B-B14F-4D97-AF65-F5344CB8AC3E}">
        <p14:creationId xmlns:p14="http://schemas.microsoft.com/office/powerpoint/2010/main" val="343655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Line 81"/>
          <p:cNvSpPr>
            <a:spLocks noChangeShapeType="1"/>
          </p:cNvSpPr>
          <p:nvPr/>
        </p:nvSpPr>
        <p:spPr bwMode="auto">
          <a:xfrm>
            <a:off x="304800" y="304800"/>
            <a:ext cx="12722" cy="5099735"/>
          </a:xfrm>
          <a:prstGeom prst="line">
            <a:avLst/>
          </a:prstGeom>
          <a:noFill/>
          <a:ln w="1905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4" y="762000"/>
            <a:ext cx="6069109" cy="3396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Continued</a:t>
            </a:r>
          </a:p>
        </p:txBody>
      </p:sp>
      <p:sp>
        <p:nvSpPr>
          <p:cNvPr id="205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Integrative Exercise </a:t>
            </a:r>
            <a:r>
              <a:rPr lang="en-US" altLang="en-US" b="1" dirty="0">
                <a:latin typeface="Arial" charset="0"/>
              </a:rPr>
              <a:t>Putting Concepts Together</a:t>
            </a:r>
          </a:p>
        </p:txBody>
      </p:sp>
      <p:sp>
        <p:nvSpPr>
          <p:cNvPr id="2057" name="Line 89"/>
          <p:cNvSpPr>
            <a:spLocks noChangeShapeType="1"/>
          </p:cNvSpPr>
          <p:nvPr/>
        </p:nvSpPr>
        <p:spPr bwMode="auto">
          <a:xfrm>
            <a:off x="307182" y="5404535"/>
            <a:ext cx="448468"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 name="Line 19"/>
          <p:cNvSpPr>
            <a:spLocks noChangeShapeType="1"/>
          </p:cNvSpPr>
          <p:nvPr/>
        </p:nvSpPr>
        <p:spPr bwMode="auto">
          <a:xfrm>
            <a:off x="396875" y="1170778"/>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 name="Text Box 11"/>
          <p:cNvSpPr txBox="1">
            <a:spLocks noChangeArrowheads="1"/>
          </p:cNvSpPr>
          <p:nvPr/>
        </p:nvSpPr>
        <p:spPr bwMode="auto">
          <a:xfrm>
            <a:off x="319088" y="1173998"/>
            <a:ext cx="8459787" cy="42573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eaLnBrk="0" hangingPunct="0">
              <a:defRPr/>
            </a:pPr>
            <a:r>
              <a:rPr lang="en-US" sz="1600" b="1" dirty="0">
                <a:solidFill>
                  <a:srgbClr val="3366FF"/>
                </a:solidFill>
                <a:latin typeface="Arial" pitchFamily="34" charset="0"/>
                <a:cs typeface="Arial" pitchFamily="34" charset="0"/>
              </a:rPr>
              <a:t>Solution</a:t>
            </a:r>
          </a:p>
          <a:p>
            <a:pPr marL="283464" indent="-283464" eaLnBrk="0" hangingPunct="0">
              <a:defRPr/>
            </a:pPr>
            <a:endParaRPr lang="en-US" altLang="en-US" sz="1000" dirty="0">
              <a:latin typeface="+mn-lt"/>
            </a:endParaRPr>
          </a:p>
          <a:p>
            <a:pPr marL="283464" indent="-283464" eaLnBrk="0" hangingPunct="0">
              <a:defRPr/>
            </a:pPr>
            <a:r>
              <a:rPr lang="en-US" altLang="en-US" sz="1400" b="1" dirty="0">
                <a:latin typeface="+mn-lt"/>
              </a:rPr>
              <a:t>(a)	</a:t>
            </a:r>
            <a:r>
              <a:rPr lang="en-US" altLang="en-US" sz="1400" dirty="0">
                <a:latin typeface="+mn-lt"/>
              </a:rPr>
              <a:t>The initial pressure of HCOOH is 3.00 × 10</a:t>
            </a:r>
            <a:r>
              <a:rPr lang="en-US" altLang="en-US" sz="1400" baseline="30000" dirty="0">
                <a:latin typeface="+mn-lt"/>
              </a:rPr>
              <a:t>2</a:t>
            </a:r>
            <a:r>
              <a:rPr lang="en-US" altLang="en-US" sz="1400" dirty="0">
                <a:latin typeface="+mn-lt"/>
              </a:rPr>
              <a:t> </a:t>
            </a:r>
            <a:r>
              <a:rPr lang="en-US" altLang="en-US" sz="1400" dirty="0" err="1">
                <a:latin typeface="+mn-lt"/>
              </a:rPr>
              <a:t>torr</a:t>
            </a:r>
            <a:r>
              <a:rPr lang="en-US" altLang="en-US" sz="1400" dirty="0">
                <a:latin typeface="+mn-lt"/>
              </a:rPr>
              <a:t>. On the graph we move to the level at which the partial pressure of HCOOH is 1.50 × 10</a:t>
            </a:r>
            <a:r>
              <a:rPr lang="en-US" altLang="en-US" sz="1400" baseline="30000" dirty="0">
                <a:latin typeface="+mn-lt"/>
              </a:rPr>
              <a:t>2</a:t>
            </a:r>
            <a:r>
              <a:rPr lang="en-US" altLang="en-US" sz="1400" dirty="0">
                <a:latin typeface="+mn-lt"/>
              </a:rPr>
              <a:t> </a:t>
            </a:r>
            <a:r>
              <a:rPr lang="en-US" altLang="en-US" sz="1400" dirty="0" err="1">
                <a:latin typeface="+mn-lt"/>
              </a:rPr>
              <a:t>torr</a:t>
            </a:r>
            <a:r>
              <a:rPr lang="en-US" altLang="en-US" sz="1400" dirty="0">
                <a:latin typeface="+mn-lt"/>
              </a:rPr>
              <a:t>, half the initial value. This corresponds to a time of about 6.60 × 10</a:t>
            </a:r>
            <a:r>
              <a:rPr lang="en-US" altLang="en-US" sz="1400" baseline="30000" dirty="0">
                <a:latin typeface="+mn-lt"/>
              </a:rPr>
              <a:t>2</a:t>
            </a:r>
            <a:r>
              <a:rPr lang="en-US" altLang="en-US" sz="1400" dirty="0">
                <a:latin typeface="+mn-lt"/>
              </a:rPr>
              <a:t> s, which is therefore the half-life. The first-order rate constant is given by Equation 14.17:</a:t>
            </a:r>
          </a:p>
          <a:p>
            <a:pPr marL="283464" indent="-283464" eaLnBrk="0" hangingPunct="0">
              <a:defRPr/>
            </a:pPr>
            <a:r>
              <a:rPr lang="en-US" altLang="en-US" sz="1400" dirty="0">
                <a:latin typeface="+mn-lt"/>
              </a:rPr>
              <a:t>	</a:t>
            </a:r>
            <a:r>
              <a:rPr lang="en-US" altLang="en-US" sz="1400" i="1" dirty="0">
                <a:latin typeface="+mn-lt"/>
              </a:rPr>
              <a:t>k</a:t>
            </a:r>
            <a:r>
              <a:rPr lang="en-US" altLang="en-US" sz="1400" dirty="0">
                <a:latin typeface="+mn-lt"/>
              </a:rPr>
              <a:t> = 0.693/</a:t>
            </a:r>
            <a:r>
              <a:rPr lang="en-US" altLang="en-US" sz="1400" i="1" dirty="0">
                <a:latin typeface="+mn-lt"/>
              </a:rPr>
              <a:t>t</a:t>
            </a:r>
            <a:r>
              <a:rPr lang="en-US" altLang="en-US" sz="1400" baseline="-25000" dirty="0">
                <a:latin typeface="+mn-lt"/>
              </a:rPr>
              <a:t>1/2</a:t>
            </a:r>
            <a:r>
              <a:rPr lang="en-US" altLang="en-US" sz="1400" dirty="0">
                <a:latin typeface="+mn-lt"/>
              </a:rPr>
              <a:t> = 0.693/660 s = 1.05 × 10</a:t>
            </a:r>
            <a:r>
              <a:rPr lang="en-US" altLang="en-US" sz="1400" baseline="30000" dirty="0">
                <a:latin typeface="+mn-lt"/>
              </a:rPr>
              <a:t>–3</a:t>
            </a:r>
            <a:r>
              <a:rPr lang="en-US" altLang="en-US" sz="1400" dirty="0">
                <a:latin typeface="+mn-lt"/>
              </a:rPr>
              <a:t> s</a:t>
            </a:r>
            <a:r>
              <a:rPr lang="en-US" altLang="en-US" sz="1400" baseline="30000" dirty="0">
                <a:latin typeface="+mn-lt"/>
              </a:rPr>
              <a:t>–1</a:t>
            </a:r>
            <a:r>
              <a:rPr lang="en-US" altLang="en-US" sz="1400" dirty="0">
                <a:latin typeface="+mn-lt"/>
              </a:rPr>
              <a:t>.</a:t>
            </a:r>
          </a:p>
          <a:p>
            <a:pPr marL="283464" indent="-283464" eaLnBrk="0" hangingPunct="0">
              <a:defRPr/>
            </a:pPr>
            <a:r>
              <a:rPr lang="en-US" altLang="en-US" sz="1400" b="1" dirty="0">
                <a:latin typeface="+mn-lt"/>
              </a:rPr>
              <a:t>(b) </a:t>
            </a:r>
            <a:r>
              <a:rPr lang="en-US" altLang="en-US" sz="1400" dirty="0">
                <a:latin typeface="+mn-lt"/>
              </a:rPr>
              <a:t>	The reaction proceeds much more rapidly in the presence of solid </a:t>
            </a:r>
            <a:r>
              <a:rPr lang="en-US" altLang="en-US" sz="1400" dirty="0" err="1">
                <a:latin typeface="+mn-lt"/>
              </a:rPr>
              <a:t>ZnO</a:t>
            </a:r>
            <a:r>
              <a:rPr lang="en-US" altLang="en-US" sz="1400" dirty="0">
                <a:latin typeface="+mn-lt"/>
              </a:rPr>
              <a:t>, so the surface of the oxide must be acting as a catalyst for the decomposition of the acid. This is an example of heterogeneous catalysis.</a:t>
            </a:r>
          </a:p>
          <a:p>
            <a:pPr marL="283464" indent="-283464" eaLnBrk="0" hangingPunct="0">
              <a:defRPr/>
            </a:pPr>
            <a:r>
              <a:rPr lang="en-US" altLang="en-US" sz="1400" b="1" dirty="0">
                <a:latin typeface="+mn-lt"/>
              </a:rPr>
              <a:t>(c)</a:t>
            </a:r>
            <a:r>
              <a:rPr lang="en-US" altLang="en-US" sz="1400" dirty="0">
                <a:latin typeface="+mn-lt"/>
              </a:rPr>
              <a:t>	If we had graphed the concentration of formic acid in units of moles per liter, we would still have determined that the half-life for decomposition is 660 s, and we would have computed the same value for </a:t>
            </a:r>
            <a:r>
              <a:rPr lang="en-US" altLang="en-US" sz="1400" i="1" dirty="0">
                <a:latin typeface="+mn-lt"/>
              </a:rPr>
              <a:t>k</a:t>
            </a:r>
            <a:r>
              <a:rPr lang="en-US" altLang="en-US" sz="1400" dirty="0">
                <a:latin typeface="+mn-lt"/>
              </a:rPr>
              <a:t>. Because the units for </a:t>
            </a:r>
            <a:r>
              <a:rPr lang="en-US" altLang="en-US" sz="1400" i="1" dirty="0">
                <a:latin typeface="+mn-lt"/>
              </a:rPr>
              <a:t>k</a:t>
            </a:r>
            <a:r>
              <a:rPr lang="en-US" altLang="en-US" sz="1400" dirty="0">
                <a:latin typeface="+mn-lt"/>
              </a:rPr>
              <a:t> are s</a:t>
            </a:r>
            <a:r>
              <a:rPr lang="en-US" altLang="en-US" sz="1400" baseline="30000" dirty="0">
                <a:latin typeface="+mn-lt"/>
              </a:rPr>
              <a:t>–1</a:t>
            </a:r>
            <a:r>
              <a:rPr lang="en-US" altLang="en-US" sz="1400" dirty="0">
                <a:latin typeface="+mn-lt"/>
              </a:rPr>
              <a:t>, the value for k is independent of the units used for concentration.</a:t>
            </a:r>
          </a:p>
          <a:p>
            <a:pPr marL="283464" indent="-283464" eaLnBrk="0" hangingPunct="0">
              <a:defRPr/>
            </a:pPr>
            <a:r>
              <a:rPr lang="en-US" sz="1400" b="1" dirty="0">
                <a:latin typeface="+mn-lt"/>
              </a:rPr>
              <a:t>(d)</a:t>
            </a:r>
            <a:r>
              <a:rPr lang="en-US" sz="1400" dirty="0">
                <a:latin typeface="+mn-lt"/>
              </a:rPr>
              <a:t>	According to the stoichiometry of the reaction, two moles of product are formed for each mole of reactant. When reaction is completed, therefore, the pressure will be 600 </a:t>
            </a:r>
            <a:r>
              <a:rPr lang="en-US" sz="1400" dirty="0" err="1">
                <a:latin typeface="+mn-lt"/>
              </a:rPr>
              <a:t>torr</a:t>
            </a:r>
            <a:r>
              <a:rPr lang="en-US" sz="1400" dirty="0">
                <a:latin typeface="+mn-lt"/>
              </a:rPr>
              <a:t>, just twice the initial pressure, assuming ideal-gas behavior. (Because we are working at quite high temperature and fairly low gas pressure, assuming ideal-gas behavior is reasonable.) The number of moles of gas present can be calculated using the ideal-gas equation           </a:t>
            </a:r>
            <a:r>
              <a:rPr lang="en-US" sz="1400" dirty="0">
                <a:solidFill>
                  <a:srgbClr val="00B0F0"/>
                </a:solidFill>
                <a:latin typeface="+mn-lt"/>
              </a:rPr>
              <a:t>(Section 10.4)</a:t>
            </a:r>
            <a:r>
              <a:rPr lang="en-US" sz="1400" dirty="0">
                <a:latin typeface="+mn-lt"/>
              </a:rPr>
              <a:t>:</a:t>
            </a:r>
          </a:p>
          <a:p>
            <a:pPr marL="342900" indent="-342900" eaLnBrk="0" hangingPunct="0">
              <a:buAutoNum type="alphaLcParenBoth" startAt="4"/>
              <a:defRPr/>
            </a:pPr>
            <a:endParaRPr lang="en-US" sz="1400" dirty="0">
              <a:latin typeface="+mn-lt"/>
            </a:endParaRPr>
          </a:p>
          <a:p>
            <a:pPr marL="0" indent="0" eaLnBrk="0" hangingPunct="0">
              <a:defRPr/>
            </a:pPr>
            <a:endParaRPr lang="en-US" sz="1400" dirty="0">
              <a:latin typeface="+mn-lt"/>
            </a:endParaRPr>
          </a:p>
        </p:txBody>
      </p:sp>
      <p:pic>
        <p:nvPicPr>
          <p:cNvPr id="14" name="Picture 13" descr="triple ring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1435" y="4475206"/>
            <a:ext cx="352715" cy="8957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1507" y="4832675"/>
            <a:ext cx="4830305" cy="433166"/>
          </a:xfrm>
          <a:prstGeom prst="rect">
            <a:avLst/>
          </a:prstGeom>
        </p:spPr>
      </p:pic>
    </p:spTree>
    <p:extLst>
      <p:ext uri="{BB962C8B-B14F-4D97-AF65-F5344CB8AC3E}">
        <p14:creationId xmlns:p14="http://schemas.microsoft.com/office/powerpoint/2010/main" val="223792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Line 81"/>
          <p:cNvSpPr>
            <a:spLocks noChangeShapeType="1"/>
          </p:cNvSpPr>
          <p:nvPr/>
        </p:nvSpPr>
        <p:spPr bwMode="auto">
          <a:xfrm>
            <a:off x="302418" y="304800"/>
            <a:ext cx="14453" cy="5793798"/>
          </a:xfrm>
          <a:prstGeom prst="line">
            <a:avLst/>
          </a:prstGeom>
          <a:noFill/>
          <a:ln w="1905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4" y="762000"/>
            <a:ext cx="6069109" cy="3396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Continued</a:t>
            </a:r>
          </a:p>
        </p:txBody>
      </p:sp>
      <p:sp>
        <p:nvSpPr>
          <p:cNvPr id="205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Integrative Exercise </a:t>
            </a:r>
            <a:r>
              <a:rPr lang="en-US" altLang="en-US" b="1" dirty="0">
                <a:latin typeface="Arial" charset="0"/>
              </a:rPr>
              <a:t>Putting Concepts Together</a:t>
            </a:r>
          </a:p>
        </p:txBody>
      </p:sp>
      <p:sp>
        <p:nvSpPr>
          <p:cNvPr id="2057" name="Line 89"/>
          <p:cNvSpPr>
            <a:spLocks noChangeShapeType="1"/>
          </p:cNvSpPr>
          <p:nvPr/>
        </p:nvSpPr>
        <p:spPr bwMode="auto">
          <a:xfrm>
            <a:off x="307182" y="6098598"/>
            <a:ext cx="448468"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 name="Line 19"/>
          <p:cNvSpPr>
            <a:spLocks noChangeShapeType="1"/>
          </p:cNvSpPr>
          <p:nvPr/>
        </p:nvSpPr>
        <p:spPr bwMode="auto">
          <a:xfrm>
            <a:off x="396875" y="1170778"/>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 name="Text Box 11"/>
          <p:cNvSpPr txBox="1">
            <a:spLocks noChangeArrowheads="1"/>
          </p:cNvSpPr>
          <p:nvPr/>
        </p:nvSpPr>
        <p:spPr bwMode="auto">
          <a:xfrm>
            <a:off x="319088" y="1173998"/>
            <a:ext cx="8459787" cy="42573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eaLnBrk="0" hangingPunct="0">
              <a:defRPr/>
            </a:pPr>
            <a:r>
              <a:rPr lang="en-US" sz="1400" b="1" dirty="0">
                <a:latin typeface="+mn-lt"/>
                <a:cs typeface="Arial" pitchFamily="34" charset="0"/>
              </a:rPr>
              <a:t>(e)	</a:t>
            </a:r>
            <a:r>
              <a:rPr lang="en-US" sz="1400" dirty="0">
                <a:latin typeface="+mn-lt"/>
                <a:cs typeface="Arial" pitchFamily="34" charset="0"/>
              </a:rPr>
              <a:t>We first calculate the overall change in energy, H           </a:t>
            </a:r>
            <a:r>
              <a:rPr lang="en-US" sz="1400" dirty="0">
                <a:solidFill>
                  <a:srgbClr val="00B0F0"/>
                </a:solidFill>
                <a:latin typeface="+mn-lt"/>
                <a:cs typeface="Arial" pitchFamily="34" charset="0"/>
              </a:rPr>
              <a:t>(Section 5.7 and Appendix C)</a:t>
            </a:r>
            <a:r>
              <a:rPr lang="en-US" sz="1400" dirty="0">
                <a:latin typeface="+mn-lt"/>
                <a:cs typeface="Arial" pitchFamily="34" charset="0"/>
              </a:rPr>
              <a:t>, as in</a:t>
            </a:r>
          </a:p>
          <a:p>
            <a:pPr eaLnBrk="0" hangingPunct="0">
              <a:defRPr/>
            </a:pPr>
            <a:endParaRPr lang="en-US" sz="1400" dirty="0">
              <a:latin typeface="+mn-lt"/>
              <a:cs typeface="Arial" pitchFamily="34" charset="0"/>
            </a:endParaRPr>
          </a:p>
          <a:p>
            <a:pPr eaLnBrk="0" hangingPunct="0">
              <a:defRPr/>
            </a:pPr>
            <a:endParaRPr lang="en-US" sz="1400" dirty="0">
              <a:latin typeface="+mn-lt"/>
              <a:cs typeface="Arial" pitchFamily="34" charset="0"/>
            </a:endParaRPr>
          </a:p>
          <a:p>
            <a:pPr eaLnBrk="0" hangingPunct="0">
              <a:defRPr/>
            </a:pPr>
            <a:endParaRPr lang="en-US" sz="1400" dirty="0">
              <a:latin typeface="+mn-lt"/>
              <a:cs typeface="Arial" pitchFamily="34" charset="0"/>
            </a:endParaRPr>
          </a:p>
          <a:p>
            <a:pPr eaLnBrk="0" hangingPunct="0">
              <a:defRPr/>
            </a:pPr>
            <a:endParaRPr lang="en-US" sz="1400" dirty="0">
              <a:latin typeface="+mn-lt"/>
              <a:cs typeface="Arial" pitchFamily="34" charset="0"/>
            </a:endParaRPr>
          </a:p>
          <a:p>
            <a:pPr eaLnBrk="0" hangingPunct="0">
              <a:defRPr/>
            </a:pPr>
            <a:endParaRPr lang="en-US" sz="1400" dirty="0">
              <a:latin typeface="+mn-lt"/>
              <a:cs typeface="Arial" pitchFamily="34" charset="0"/>
            </a:endParaRPr>
          </a:p>
          <a:p>
            <a:pPr eaLnBrk="0" hangingPunct="0">
              <a:defRPr/>
            </a:pPr>
            <a:endParaRPr lang="en-US" sz="1400" dirty="0">
              <a:latin typeface="+mn-lt"/>
              <a:cs typeface="Arial" pitchFamily="34" charset="0"/>
            </a:endParaRPr>
          </a:p>
          <a:p>
            <a:pPr marL="0" indent="0" eaLnBrk="0" hangingPunct="0">
              <a:defRPr/>
            </a:pPr>
            <a:r>
              <a:rPr lang="en-US" sz="1400" dirty="0">
                <a:latin typeface="+mn-lt"/>
                <a:cs typeface="Arial" pitchFamily="34" charset="0"/>
              </a:rPr>
              <a:t>From this and the given value for </a:t>
            </a:r>
            <a:r>
              <a:rPr lang="en-US" sz="1400" i="1" dirty="0" err="1">
                <a:latin typeface="+mn-lt"/>
                <a:cs typeface="Arial" pitchFamily="34" charset="0"/>
              </a:rPr>
              <a:t>E</a:t>
            </a:r>
            <a:r>
              <a:rPr lang="en-US" sz="1400" baseline="-25000" dirty="0" err="1">
                <a:latin typeface="+mn-lt"/>
                <a:cs typeface="Arial" pitchFamily="34" charset="0"/>
              </a:rPr>
              <a:t>a</a:t>
            </a:r>
            <a:r>
              <a:rPr lang="en-US" sz="1400" dirty="0">
                <a:latin typeface="+mn-lt"/>
                <a:cs typeface="Arial" pitchFamily="34" charset="0"/>
              </a:rPr>
              <a:t>, we can draw an approximate energy profile for the reaction, in analogy to Figure 14.16.</a:t>
            </a:r>
            <a:endParaRPr lang="en-US" sz="1400" dirty="0">
              <a:latin typeface="+mn-lt"/>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686"/>
          <a:stretch/>
        </p:blipFill>
        <p:spPr>
          <a:xfrm>
            <a:off x="3119691" y="3201699"/>
            <a:ext cx="2971892" cy="2730280"/>
          </a:xfrm>
          <a:prstGeom prst="rect">
            <a:avLst/>
          </a:prstGeom>
        </p:spPr>
      </p:pic>
      <p:pic>
        <p:nvPicPr>
          <p:cNvPr id="10" name="Picture 9" descr="triple ring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818" y="1302347"/>
            <a:ext cx="352715" cy="89578"/>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8733" y="1708804"/>
            <a:ext cx="4345286" cy="790504"/>
          </a:xfrm>
          <a:prstGeom prst="rect">
            <a:avLst/>
          </a:prstGeom>
        </p:spPr>
      </p:pic>
    </p:spTree>
    <p:extLst>
      <p:ext uri="{BB962C8B-B14F-4D97-AF65-F5344CB8AC3E}">
        <p14:creationId xmlns:p14="http://schemas.microsoft.com/office/powerpoint/2010/main" val="284877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8"/>
          <p:cNvSpPr>
            <a:spLocks noChangeArrowheads="1"/>
          </p:cNvSpPr>
          <p:nvPr/>
        </p:nvSpPr>
        <p:spPr bwMode="auto">
          <a:xfrm>
            <a:off x="317501" y="547688"/>
            <a:ext cx="7784778"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514600" indent="-2514600" eaLnBrk="0" hangingPunct="0">
              <a:spcBef>
                <a:spcPct val="50000"/>
              </a:spcBef>
              <a:tabLst>
                <a:tab pos="2651760" algn="l"/>
              </a:tabLst>
            </a:pPr>
            <a:r>
              <a:rPr lang="en-US" altLang="en-US" b="1" dirty="0">
                <a:solidFill>
                  <a:srgbClr val="3366FF"/>
                </a:solidFill>
                <a:latin typeface="Arial" charset="0"/>
              </a:rPr>
              <a:t>Sample Exercise 14.3</a:t>
            </a:r>
            <a:r>
              <a:rPr lang="en-US" altLang="en-US" b="1" dirty="0">
                <a:solidFill>
                  <a:srgbClr val="4C4BE5"/>
                </a:solidFill>
                <a:latin typeface="Arial" charset="0"/>
              </a:rPr>
              <a:t> </a:t>
            </a:r>
            <a:r>
              <a:rPr lang="en-US" altLang="en-US" b="1" dirty="0">
                <a:latin typeface="Arial" charset="0"/>
              </a:rPr>
              <a:t>Relating Rates at Which Products 	Appear and Reactants Disappear</a:t>
            </a:r>
          </a:p>
        </p:txBody>
      </p:sp>
      <p:sp>
        <p:nvSpPr>
          <p:cNvPr id="7171" name="Line 19"/>
          <p:cNvSpPr>
            <a:spLocks noChangeShapeType="1"/>
          </p:cNvSpPr>
          <p:nvPr/>
        </p:nvSpPr>
        <p:spPr bwMode="auto">
          <a:xfrm>
            <a:off x="396875" y="2167360"/>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2" name="Line 7"/>
          <p:cNvSpPr>
            <a:spLocks noChangeShapeType="1"/>
          </p:cNvSpPr>
          <p:nvPr/>
        </p:nvSpPr>
        <p:spPr bwMode="auto">
          <a:xfrm flipH="1">
            <a:off x="304800" y="304800"/>
            <a:ext cx="0" cy="5588533"/>
          </a:xfrm>
          <a:prstGeom prst="line">
            <a:avLst/>
          </a:prstGeom>
          <a:noFill/>
          <a:ln w="1905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3" name="Line 10"/>
          <p:cNvSpPr>
            <a:spLocks noChangeShapeType="1"/>
          </p:cNvSpPr>
          <p:nvPr/>
        </p:nvSpPr>
        <p:spPr bwMode="auto">
          <a:xfrm>
            <a:off x="295275" y="5893333"/>
            <a:ext cx="457200" cy="0"/>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 name="Text Box 11"/>
          <p:cNvSpPr txBox="1">
            <a:spLocks noChangeArrowheads="1"/>
          </p:cNvSpPr>
          <p:nvPr/>
        </p:nvSpPr>
        <p:spPr bwMode="auto">
          <a:xfrm>
            <a:off x="319088" y="2175751"/>
            <a:ext cx="8459787" cy="9949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3464" indent="-283464" eaLnBrk="0" hangingPunct="0">
              <a:defRPr/>
            </a:pPr>
            <a:r>
              <a:rPr lang="en-US" altLang="en-US" sz="1600" b="1" dirty="0">
                <a:solidFill>
                  <a:srgbClr val="3366FF"/>
                </a:solidFill>
              </a:rPr>
              <a:t>Solution</a:t>
            </a:r>
            <a:endParaRPr lang="en-US" altLang="en-US" sz="1600" dirty="0">
              <a:solidFill>
                <a:schemeClr val="bg1"/>
              </a:solidFill>
            </a:endParaRPr>
          </a:p>
          <a:p>
            <a:pPr marL="283464" indent="-283464" eaLnBrk="0" hangingPunct="0">
              <a:defRPr/>
            </a:pPr>
            <a:endParaRPr lang="en-US" sz="1000" b="1" dirty="0">
              <a:latin typeface="Times New Roman" pitchFamily="18" charset="0"/>
            </a:endParaRPr>
          </a:p>
          <a:p>
            <a:pPr marL="0" indent="0" eaLnBrk="0" hangingPunct="0">
              <a:defRPr/>
            </a:pPr>
            <a:r>
              <a:rPr lang="en-US" sz="1400" b="1" dirty="0">
                <a:latin typeface="+mn-lt"/>
              </a:rPr>
              <a:t>Analyze</a:t>
            </a:r>
            <a:r>
              <a:rPr lang="en-US" sz="1400" dirty="0">
                <a:latin typeface="+mn-lt"/>
              </a:rPr>
              <a:t>  We are given a balanced chemical equation and asked to relate the rate of appearance of the product to the rate of disappearance of the reactant.</a:t>
            </a:r>
          </a:p>
          <a:p>
            <a:pPr marL="0" indent="0" eaLnBrk="0" hangingPunct="0">
              <a:defRPr/>
            </a:pPr>
            <a:endParaRPr lang="en-US" sz="1400" dirty="0">
              <a:latin typeface="+mn-lt"/>
            </a:endParaRPr>
          </a:p>
          <a:p>
            <a:pPr marL="0" indent="0" eaLnBrk="0" hangingPunct="0">
              <a:defRPr/>
            </a:pPr>
            <a:r>
              <a:rPr lang="en-US" sz="1400" b="1" dirty="0">
                <a:latin typeface="+mn-lt"/>
              </a:rPr>
              <a:t>Plan</a:t>
            </a:r>
            <a:r>
              <a:rPr lang="en-US" sz="1400" dirty="0">
                <a:latin typeface="+mn-lt"/>
              </a:rPr>
              <a:t> We can use the coefficients in the chemical equation as shown in Equation 14.4 to express the relative rates of reactions.</a:t>
            </a:r>
          </a:p>
          <a:p>
            <a:pPr marL="0" indent="0" eaLnBrk="0" hangingPunct="0">
              <a:defRPr/>
            </a:pPr>
            <a:endParaRPr lang="en-US" sz="1400" dirty="0">
              <a:latin typeface="+mn-lt"/>
            </a:endParaRPr>
          </a:p>
          <a:p>
            <a:pPr marL="0" indent="0" eaLnBrk="0" hangingPunct="0">
              <a:defRPr/>
            </a:pPr>
            <a:r>
              <a:rPr lang="en-US" sz="1400" b="1" dirty="0">
                <a:latin typeface="+mn-lt"/>
              </a:rPr>
              <a:t>Solve</a:t>
            </a:r>
          </a:p>
          <a:p>
            <a:pPr marL="283464" indent="-283464" eaLnBrk="0" hangingPunct="0">
              <a:defRPr/>
            </a:pPr>
            <a:r>
              <a:rPr lang="en-US" sz="1400" b="1" dirty="0">
                <a:latin typeface="+mn-lt"/>
              </a:rPr>
              <a:t>(a)	</a:t>
            </a:r>
            <a:r>
              <a:rPr lang="en-US" sz="1400" dirty="0">
                <a:latin typeface="+mn-lt"/>
              </a:rPr>
              <a:t>Using the coefficients in the balanced equation and the relationship given by Equation 14.4, we have:</a:t>
            </a: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r>
              <a:rPr lang="en-US" sz="1400" b="1" dirty="0">
                <a:latin typeface="+mn-lt"/>
              </a:rPr>
              <a:t>(b)	</a:t>
            </a:r>
            <a:r>
              <a:rPr lang="en-US" sz="1400" dirty="0">
                <a:latin typeface="+mn-lt"/>
              </a:rPr>
              <a:t>Solving the equation from part (a) for the rate at which O</a:t>
            </a:r>
            <a:r>
              <a:rPr lang="en-US" sz="1400" baseline="-25000" dirty="0">
                <a:latin typeface="+mn-lt"/>
              </a:rPr>
              <a:t>3</a:t>
            </a:r>
            <a:r>
              <a:rPr lang="en-US" sz="1400" dirty="0">
                <a:latin typeface="+mn-lt"/>
              </a:rPr>
              <a:t> disappears, –</a:t>
            </a:r>
            <a:r>
              <a:rPr lang="en-US" sz="1400" dirty="0" err="1">
                <a:latin typeface="+mn-lt"/>
                <a:sym typeface="Symbol"/>
              </a:rPr>
              <a:t>Δ</a:t>
            </a:r>
            <a:r>
              <a:rPr lang="en-US" sz="1400" dirty="0">
                <a:latin typeface="+mn-lt"/>
                <a:sym typeface="Symbol"/>
              </a:rPr>
              <a:t>[</a:t>
            </a:r>
            <a:r>
              <a:rPr lang="en-US" sz="1400" dirty="0">
                <a:latin typeface="+mn-lt"/>
              </a:rPr>
              <a:t>O</a:t>
            </a:r>
            <a:r>
              <a:rPr lang="en-US" sz="1400" baseline="-25000" dirty="0">
                <a:latin typeface="+mn-lt"/>
              </a:rPr>
              <a:t>3</a:t>
            </a:r>
            <a:r>
              <a:rPr lang="en-US" sz="1400" dirty="0">
                <a:latin typeface="+mn-lt"/>
              </a:rPr>
              <a:t>]/</a:t>
            </a:r>
            <a:r>
              <a:rPr lang="en-US" sz="1400" dirty="0" err="1">
                <a:latin typeface="+mn-lt"/>
                <a:sym typeface="Symbol"/>
              </a:rPr>
              <a:t>Δ</a:t>
            </a:r>
            <a:r>
              <a:rPr lang="en-US" sz="1400" i="1" dirty="0" err="1">
                <a:latin typeface="+mn-lt"/>
              </a:rPr>
              <a:t>t</a:t>
            </a:r>
            <a:r>
              <a:rPr lang="en-US" sz="1400" dirty="0">
                <a:latin typeface="+mn-lt"/>
              </a:rPr>
              <a:t>, we have:</a:t>
            </a:r>
          </a:p>
        </p:txBody>
      </p:sp>
      <p:sp>
        <p:nvSpPr>
          <p:cNvPr id="13" name="Text Box 84"/>
          <p:cNvSpPr txBox="1">
            <a:spLocks noChangeArrowheads="1"/>
          </p:cNvSpPr>
          <p:nvPr/>
        </p:nvSpPr>
        <p:spPr bwMode="auto">
          <a:xfrm>
            <a:off x="320675" y="1030001"/>
            <a:ext cx="7578419" cy="9640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283464" indent="-283464" eaLnBrk="0" hangingPunct="0">
              <a:defRPr/>
            </a:pPr>
            <a:r>
              <a:rPr lang="en-US" sz="1400" b="1" dirty="0">
                <a:latin typeface="+mn-lt"/>
              </a:rPr>
              <a:t>(a)</a:t>
            </a:r>
            <a:r>
              <a:rPr lang="en-US" sz="1400" dirty="0">
                <a:latin typeface="+mn-lt"/>
              </a:rPr>
              <a:t>	How is the rate at which ozone disappears related to the rate at which oxygen appears in the reaction 2 O</a:t>
            </a:r>
            <a:r>
              <a:rPr lang="en-US" sz="1400" baseline="-25000" dirty="0">
                <a:latin typeface="+mn-lt"/>
              </a:rPr>
              <a:t>3</a:t>
            </a:r>
            <a:r>
              <a:rPr lang="en-US" sz="1400" dirty="0">
                <a:latin typeface="+mn-lt"/>
              </a:rPr>
              <a:t>(</a:t>
            </a:r>
            <a:r>
              <a:rPr lang="en-US" sz="1400" i="1" dirty="0">
                <a:latin typeface="+mn-lt"/>
              </a:rPr>
              <a:t>g</a:t>
            </a:r>
            <a:r>
              <a:rPr lang="en-US" sz="1400" dirty="0">
                <a:latin typeface="+mn-lt"/>
              </a:rPr>
              <a:t>)           3 O</a:t>
            </a:r>
            <a:r>
              <a:rPr lang="en-US" sz="1400" baseline="-25000" dirty="0">
                <a:latin typeface="+mn-lt"/>
              </a:rPr>
              <a:t>2</a:t>
            </a:r>
            <a:r>
              <a:rPr lang="en-US" sz="1400" dirty="0">
                <a:latin typeface="+mn-lt"/>
              </a:rPr>
              <a:t>(</a:t>
            </a:r>
            <a:r>
              <a:rPr lang="en-US" sz="1400" i="1" dirty="0">
                <a:latin typeface="+mn-lt"/>
              </a:rPr>
              <a:t>g</a:t>
            </a:r>
            <a:r>
              <a:rPr lang="en-US" sz="1400" dirty="0">
                <a:latin typeface="+mn-lt"/>
              </a:rPr>
              <a:t>)?</a:t>
            </a:r>
          </a:p>
          <a:p>
            <a:pPr marL="283464" indent="-283464" eaLnBrk="0" hangingPunct="0">
              <a:defRPr/>
            </a:pPr>
            <a:r>
              <a:rPr lang="en-US" sz="1400" b="1" dirty="0">
                <a:latin typeface="+mn-lt"/>
              </a:rPr>
              <a:t>(b)</a:t>
            </a:r>
            <a:r>
              <a:rPr lang="en-US" sz="1400" dirty="0">
                <a:latin typeface="+mn-lt"/>
              </a:rPr>
              <a:t>	If the rate at which O</a:t>
            </a:r>
            <a:r>
              <a:rPr lang="en-US" sz="1400" baseline="-25000" dirty="0">
                <a:latin typeface="+mn-lt"/>
              </a:rPr>
              <a:t>2</a:t>
            </a:r>
            <a:r>
              <a:rPr lang="en-US" sz="1400" dirty="0">
                <a:latin typeface="+mn-lt"/>
              </a:rPr>
              <a:t> appears, </a:t>
            </a:r>
            <a:r>
              <a:rPr lang="en-US" sz="1400" dirty="0" err="1">
                <a:latin typeface="+mn-lt"/>
                <a:sym typeface="Symbol"/>
              </a:rPr>
              <a:t>Δ</a:t>
            </a:r>
            <a:r>
              <a:rPr lang="en-US" sz="1400" dirty="0">
                <a:latin typeface="+mn-lt"/>
                <a:sym typeface="Symbol"/>
              </a:rPr>
              <a:t>[</a:t>
            </a:r>
            <a:r>
              <a:rPr lang="en-US" sz="1400" dirty="0">
                <a:latin typeface="+mn-lt"/>
              </a:rPr>
              <a:t>O</a:t>
            </a:r>
            <a:r>
              <a:rPr lang="en-US" sz="1400" baseline="-25000" dirty="0">
                <a:latin typeface="+mn-lt"/>
              </a:rPr>
              <a:t>2</a:t>
            </a:r>
            <a:r>
              <a:rPr lang="en-US" sz="1400" dirty="0">
                <a:latin typeface="+mn-lt"/>
              </a:rPr>
              <a:t>]/</a:t>
            </a:r>
            <a:r>
              <a:rPr lang="en-US" sz="1400" dirty="0" err="1">
                <a:latin typeface="+mn-lt"/>
                <a:sym typeface="Symbol"/>
              </a:rPr>
              <a:t>Δ</a:t>
            </a:r>
            <a:r>
              <a:rPr lang="en-US" sz="1400" i="1" dirty="0" err="1">
                <a:latin typeface="+mn-lt"/>
              </a:rPr>
              <a:t>t</a:t>
            </a:r>
            <a:r>
              <a:rPr lang="en-US" sz="1400" dirty="0">
                <a:latin typeface="+mn-lt"/>
              </a:rPr>
              <a:t>, is 6.0 × 10</a:t>
            </a:r>
            <a:r>
              <a:rPr lang="en-US" sz="1400" baseline="30000" dirty="0">
                <a:latin typeface="+mn-lt"/>
              </a:rPr>
              <a:t>–5</a:t>
            </a:r>
            <a:r>
              <a:rPr lang="en-US" sz="1400" dirty="0">
                <a:latin typeface="+mn-lt"/>
              </a:rPr>
              <a:t> </a:t>
            </a:r>
            <a:r>
              <a:rPr lang="en-US" sz="1400" i="1" dirty="0">
                <a:latin typeface="+mn-lt"/>
              </a:rPr>
              <a:t>M</a:t>
            </a:r>
            <a:r>
              <a:rPr lang="en-US" sz="1400" dirty="0">
                <a:latin typeface="+mn-lt"/>
              </a:rPr>
              <a:t>/s at a particular instant, at what rate is O</a:t>
            </a:r>
            <a:r>
              <a:rPr lang="en-US" sz="1400" baseline="-25000" dirty="0">
                <a:latin typeface="+mn-lt"/>
              </a:rPr>
              <a:t>3</a:t>
            </a:r>
            <a:r>
              <a:rPr lang="en-US" sz="1400" dirty="0">
                <a:latin typeface="+mn-lt"/>
              </a:rPr>
              <a:t> disappearing at this same time, –</a:t>
            </a:r>
            <a:r>
              <a:rPr lang="en-US" sz="1400" dirty="0" err="1">
                <a:latin typeface="+mn-lt"/>
                <a:sym typeface="Symbol"/>
              </a:rPr>
              <a:t>Δ</a:t>
            </a:r>
            <a:r>
              <a:rPr lang="en-US" sz="1400" dirty="0">
                <a:latin typeface="+mn-lt"/>
                <a:sym typeface="Symbol"/>
              </a:rPr>
              <a:t>[</a:t>
            </a:r>
            <a:r>
              <a:rPr lang="en-US" sz="1400" dirty="0">
                <a:latin typeface="+mn-lt"/>
              </a:rPr>
              <a:t>O</a:t>
            </a:r>
            <a:r>
              <a:rPr lang="en-US" sz="1400" baseline="-25000" dirty="0">
                <a:latin typeface="+mn-lt"/>
              </a:rPr>
              <a:t>3</a:t>
            </a:r>
            <a:r>
              <a:rPr lang="en-US" sz="1400" dirty="0">
                <a:latin typeface="+mn-lt"/>
              </a:rPr>
              <a:t>]/</a:t>
            </a:r>
            <a:r>
              <a:rPr lang="en-US" sz="1400" dirty="0" err="1">
                <a:latin typeface="+mn-lt"/>
                <a:sym typeface="Symbol"/>
              </a:rPr>
              <a:t>Δ</a:t>
            </a:r>
            <a:r>
              <a:rPr lang="en-US" sz="1400" i="1" dirty="0" err="1">
                <a:latin typeface="+mn-lt"/>
              </a:rPr>
              <a:t>t</a:t>
            </a:r>
            <a:r>
              <a:rPr lang="en-US" sz="1400" dirty="0">
                <a:latin typeface="+mn-lt"/>
              </a:rPr>
              <a:t>?</a:t>
            </a: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42527" t="9157" r="47802" b="80332"/>
          <a:stretch/>
        </p:blipFill>
        <p:spPr>
          <a:xfrm>
            <a:off x="1885035" y="1361096"/>
            <a:ext cx="419100" cy="10477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9136" y="4447720"/>
            <a:ext cx="2481493" cy="41535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3878" y="5406513"/>
            <a:ext cx="4671156" cy="389263"/>
          </a:xfrm>
          <a:prstGeom prst="rect">
            <a:avLst/>
          </a:prstGeom>
        </p:spPr>
      </p:pic>
    </p:spTree>
    <p:extLst>
      <p:ext uri="{BB962C8B-B14F-4D97-AF65-F5344CB8AC3E}">
        <p14:creationId xmlns:p14="http://schemas.microsoft.com/office/powerpoint/2010/main" val="222561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8"/>
          <p:cNvSpPr>
            <a:spLocks noChangeArrowheads="1"/>
          </p:cNvSpPr>
          <p:nvPr/>
        </p:nvSpPr>
        <p:spPr bwMode="auto">
          <a:xfrm>
            <a:off x="317501" y="547688"/>
            <a:ext cx="7194470"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514600" indent="-2514600" eaLnBrk="0" hangingPunct="0">
              <a:spcBef>
                <a:spcPct val="50000"/>
              </a:spcBef>
              <a:tabLst>
                <a:tab pos="2651760" algn="l"/>
              </a:tabLst>
            </a:pPr>
            <a:r>
              <a:rPr lang="en-US" altLang="en-US" b="1" dirty="0">
                <a:solidFill>
                  <a:srgbClr val="3366FF"/>
                </a:solidFill>
                <a:latin typeface="Arial" charset="0"/>
              </a:rPr>
              <a:t>Sample Exercise 14.3</a:t>
            </a:r>
            <a:r>
              <a:rPr lang="en-US" altLang="en-US" b="1" dirty="0">
                <a:solidFill>
                  <a:srgbClr val="4C4BE5"/>
                </a:solidFill>
                <a:latin typeface="Arial" charset="0"/>
              </a:rPr>
              <a:t> </a:t>
            </a:r>
            <a:r>
              <a:rPr lang="en-US" altLang="en-US" b="1" dirty="0">
                <a:latin typeface="Arial" charset="0"/>
              </a:rPr>
              <a:t>Relating Rates at Which Products 	Appear and Reactants Disappear</a:t>
            </a:r>
          </a:p>
        </p:txBody>
      </p:sp>
      <p:sp>
        <p:nvSpPr>
          <p:cNvPr id="7171" name="Line 19"/>
          <p:cNvSpPr>
            <a:spLocks noChangeShapeType="1"/>
          </p:cNvSpPr>
          <p:nvPr/>
        </p:nvSpPr>
        <p:spPr bwMode="auto">
          <a:xfrm>
            <a:off x="396875" y="1429230"/>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2" name="Line 7"/>
          <p:cNvSpPr>
            <a:spLocks noChangeShapeType="1"/>
          </p:cNvSpPr>
          <p:nvPr/>
        </p:nvSpPr>
        <p:spPr bwMode="auto">
          <a:xfrm flipH="1">
            <a:off x="304800" y="304800"/>
            <a:ext cx="0" cy="5588533"/>
          </a:xfrm>
          <a:prstGeom prst="line">
            <a:avLst/>
          </a:prstGeom>
          <a:noFill/>
          <a:ln w="1905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3" name="Line 10"/>
          <p:cNvSpPr>
            <a:spLocks noChangeShapeType="1"/>
          </p:cNvSpPr>
          <p:nvPr/>
        </p:nvSpPr>
        <p:spPr bwMode="auto">
          <a:xfrm>
            <a:off x="295275" y="5893333"/>
            <a:ext cx="457200" cy="0"/>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 name="Text Box 11"/>
          <p:cNvSpPr txBox="1">
            <a:spLocks noChangeArrowheads="1"/>
          </p:cNvSpPr>
          <p:nvPr/>
        </p:nvSpPr>
        <p:spPr bwMode="auto">
          <a:xfrm>
            <a:off x="319088" y="1437621"/>
            <a:ext cx="8459787" cy="9949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3464" indent="-283464" eaLnBrk="0" hangingPunct="0">
              <a:defRPr/>
            </a:pPr>
            <a:r>
              <a:rPr lang="en-US" sz="1400" b="1" dirty="0">
                <a:latin typeface="+mn-lt"/>
              </a:rPr>
              <a:t>Check</a:t>
            </a:r>
            <a:r>
              <a:rPr lang="en-US" sz="1400" dirty="0">
                <a:latin typeface="+mn-lt"/>
              </a:rPr>
              <a:t> We can apply a stoichiometric factor to convert the O</a:t>
            </a:r>
            <a:r>
              <a:rPr lang="en-US" sz="1400" baseline="-25000" dirty="0">
                <a:latin typeface="+mn-lt"/>
              </a:rPr>
              <a:t>2</a:t>
            </a:r>
            <a:r>
              <a:rPr lang="en-US" sz="1400" dirty="0">
                <a:latin typeface="+mn-lt"/>
              </a:rPr>
              <a:t> formation rate to the O</a:t>
            </a:r>
            <a:r>
              <a:rPr lang="en-US" sz="1400" baseline="-25000" dirty="0">
                <a:latin typeface="+mn-lt"/>
              </a:rPr>
              <a:t>3</a:t>
            </a:r>
            <a:r>
              <a:rPr lang="en-US" sz="1400" dirty="0">
                <a:latin typeface="+mn-lt"/>
              </a:rPr>
              <a:t> disappearance rate:</a:t>
            </a: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eaLnBrk="0" hangingPunct="0">
              <a:defRPr/>
            </a:pPr>
            <a:r>
              <a:rPr lang="en-US" sz="1600" b="1" dirty="0">
                <a:solidFill>
                  <a:srgbClr val="3366FF"/>
                </a:solidFill>
              </a:rPr>
              <a:t>Practice Exercise 1</a:t>
            </a:r>
          </a:p>
          <a:p>
            <a:pPr marL="283464" indent="-283464" eaLnBrk="0" hangingPunct="0">
              <a:defRPr/>
            </a:pPr>
            <a:endParaRPr lang="en-US" sz="1000" dirty="0">
              <a:latin typeface="+mn-lt"/>
            </a:endParaRPr>
          </a:p>
          <a:p>
            <a:pPr marL="0" indent="0" eaLnBrk="0" hangingPunct="0">
              <a:defRPr/>
            </a:pPr>
            <a:r>
              <a:rPr lang="en-US" sz="1400" dirty="0">
                <a:latin typeface="+mn-lt"/>
              </a:rPr>
              <a:t>At a certain time in a reaction, substance A is disappearing at a rate of 4.0 × 10</a:t>
            </a:r>
            <a:r>
              <a:rPr lang="en-US" sz="1400" baseline="30000" dirty="0">
                <a:latin typeface="+mn-lt"/>
              </a:rPr>
              <a:t>–2</a:t>
            </a:r>
            <a:r>
              <a:rPr lang="en-US" sz="1400" dirty="0">
                <a:latin typeface="+mn-lt"/>
              </a:rPr>
              <a:t> </a:t>
            </a:r>
            <a:r>
              <a:rPr lang="en-US" sz="1400" i="1" dirty="0">
                <a:latin typeface="+mn-lt"/>
              </a:rPr>
              <a:t>M</a:t>
            </a:r>
            <a:r>
              <a:rPr lang="en-US" sz="1400" dirty="0">
                <a:latin typeface="+mn-lt"/>
              </a:rPr>
              <a:t>/s, substance B is appearing at a rate of 2.0 × 10</a:t>
            </a:r>
            <a:r>
              <a:rPr lang="en-US" sz="1400" baseline="30000" dirty="0">
                <a:latin typeface="+mn-lt"/>
              </a:rPr>
              <a:t>–2</a:t>
            </a:r>
            <a:r>
              <a:rPr lang="en-US" sz="1400" dirty="0">
                <a:latin typeface="+mn-lt"/>
              </a:rPr>
              <a:t> </a:t>
            </a:r>
            <a:r>
              <a:rPr lang="en-US" sz="1400" i="1" dirty="0">
                <a:latin typeface="+mn-lt"/>
              </a:rPr>
              <a:t>M</a:t>
            </a:r>
            <a:r>
              <a:rPr lang="en-US" sz="1400" dirty="0">
                <a:latin typeface="+mn-lt"/>
              </a:rPr>
              <a:t>/s, and substance C is appearing at a rate of 6.0 × 10</a:t>
            </a:r>
            <a:r>
              <a:rPr lang="en-US" sz="1400" baseline="30000" dirty="0">
                <a:latin typeface="+mn-lt"/>
              </a:rPr>
              <a:t>–2</a:t>
            </a:r>
            <a:r>
              <a:rPr lang="en-US" sz="1400" dirty="0">
                <a:latin typeface="+mn-lt"/>
              </a:rPr>
              <a:t> </a:t>
            </a:r>
            <a:r>
              <a:rPr lang="en-US" sz="1400" i="1" dirty="0">
                <a:latin typeface="+mn-lt"/>
              </a:rPr>
              <a:t>M</a:t>
            </a:r>
            <a:r>
              <a:rPr lang="en-US" sz="1400" dirty="0">
                <a:latin typeface="+mn-lt"/>
              </a:rPr>
              <a:t>/s. Which of the following could be the stoichiometry for the reaction being studied?</a:t>
            </a:r>
          </a:p>
          <a:p>
            <a:pPr marL="283464" indent="-283464" eaLnBrk="0" hangingPunct="0">
              <a:defRPr/>
            </a:pPr>
            <a:r>
              <a:rPr lang="en-US" sz="1400" b="1" dirty="0">
                <a:latin typeface="+mn-lt"/>
              </a:rPr>
              <a:t>(a) </a:t>
            </a:r>
            <a:r>
              <a:rPr lang="en-US" sz="1400" dirty="0">
                <a:latin typeface="+mn-lt"/>
              </a:rPr>
              <a:t>2 A + B           3 C     </a:t>
            </a:r>
            <a:r>
              <a:rPr lang="en-US" sz="1400" b="1" dirty="0">
                <a:latin typeface="+mn-lt"/>
              </a:rPr>
              <a:t>(b) </a:t>
            </a:r>
            <a:r>
              <a:rPr lang="en-US" sz="1400" dirty="0">
                <a:latin typeface="+mn-lt"/>
              </a:rPr>
              <a:t>A          2 B + 3 C</a:t>
            </a:r>
          </a:p>
          <a:p>
            <a:pPr marL="283464" indent="-283464" eaLnBrk="0" hangingPunct="0">
              <a:defRPr/>
            </a:pPr>
            <a:r>
              <a:rPr lang="en-US" sz="1400" b="1" dirty="0">
                <a:latin typeface="+mn-lt"/>
              </a:rPr>
              <a:t>(c) </a:t>
            </a:r>
            <a:r>
              <a:rPr lang="en-US" sz="1400" dirty="0">
                <a:latin typeface="+mn-lt"/>
              </a:rPr>
              <a:t>2 A           B + 3 C     </a:t>
            </a:r>
            <a:r>
              <a:rPr lang="en-US" sz="1400" b="1" dirty="0">
                <a:latin typeface="+mn-lt"/>
              </a:rPr>
              <a:t>(d) </a:t>
            </a:r>
            <a:r>
              <a:rPr lang="en-US" sz="1400" dirty="0">
                <a:latin typeface="+mn-lt"/>
              </a:rPr>
              <a:t>4 A           2 B + 3 C</a:t>
            </a:r>
          </a:p>
          <a:p>
            <a:pPr marL="283464" indent="-283464" eaLnBrk="0" hangingPunct="0">
              <a:defRPr/>
            </a:pPr>
            <a:r>
              <a:rPr lang="en-US" sz="1400" b="1" dirty="0">
                <a:latin typeface="+mn-lt"/>
              </a:rPr>
              <a:t>(e) </a:t>
            </a:r>
            <a:r>
              <a:rPr lang="en-US" sz="1400" dirty="0">
                <a:latin typeface="+mn-lt"/>
              </a:rPr>
              <a:t>A + 2 B           3 C</a:t>
            </a:r>
          </a:p>
          <a:p>
            <a:pPr marL="283464" indent="-283464" eaLnBrk="0" hangingPunct="0">
              <a:defRPr/>
            </a:pPr>
            <a:endParaRPr lang="en-US" sz="1400" dirty="0">
              <a:latin typeface="+mn-lt"/>
            </a:endParaRPr>
          </a:p>
          <a:p>
            <a:pPr eaLnBrk="0" hangingPunct="0">
              <a:defRPr/>
            </a:pPr>
            <a:r>
              <a:rPr lang="en-US" sz="1600" b="1" dirty="0">
                <a:solidFill>
                  <a:srgbClr val="3366FF"/>
                </a:solidFill>
              </a:rPr>
              <a:t>Practice Exercise 2</a:t>
            </a:r>
          </a:p>
          <a:p>
            <a:pPr marL="283464" indent="-283464" eaLnBrk="0" hangingPunct="0">
              <a:defRPr/>
            </a:pPr>
            <a:endParaRPr lang="en-US" sz="1000" dirty="0">
              <a:latin typeface="+mn-lt"/>
            </a:endParaRPr>
          </a:p>
          <a:p>
            <a:pPr marL="0" indent="0" eaLnBrk="0" hangingPunct="0">
              <a:defRPr/>
            </a:pPr>
            <a:r>
              <a:rPr lang="en-US" sz="1400" dirty="0">
                <a:latin typeface="+mn-lt"/>
              </a:rPr>
              <a:t>If the rate of decomposition of N</a:t>
            </a:r>
            <a:r>
              <a:rPr lang="en-US" sz="1400" baseline="-25000" dirty="0">
                <a:latin typeface="+mn-lt"/>
              </a:rPr>
              <a:t>2</a:t>
            </a:r>
            <a:r>
              <a:rPr lang="en-US" sz="1400" dirty="0">
                <a:latin typeface="+mn-lt"/>
              </a:rPr>
              <a:t>O</a:t>
            </a:r>
            <a:r>
              <a:rPr lang="en-US" sz="1400" baseline="-25000" dirty="0">
                <a:latin typeface="+mn-lt"/>
              </a:rPr>
              <a:t>5</a:t>
            </a:r>
            <a:r>
              <a:rPr lang="en-US" sz="1400" dirty="0">
                <a:latin typeface="+mn-lt"/>
              </a:rPr>
              <a:t> in the reaction 2 N</a:t>
            </a:r>
            <a:r>
              <a:rPr lang="en-US" sz="1400" baseline="-25000" dirty="0">
                <a:latin typeface="+mn-lt"/>
              </a:rPr>
              <a:t>2</a:t>
            </a:r>
            <a:r>
              <a:rPr lang="en-US" sz="1400" dirty="0">
                <a:latin typeface="+mn-lt"/>
              </a:rPr>
              <a:t>O</a:t>
            </a:r>
            <a:r>
              <a:rPr lang="en-US" sz="1400" baseline="-25000" dirty="0">
                <a:latin typeface="+mn-lt"/>
              </a:rPr>
              <a:t>5</a:t>
            </a:r>
            <a:r>
              <a:rPr lang="en-US" sz="1400" dirty="0">
                <a:latin typeface="+mn-lt"/>
              </a:rPr>
              <a:t>(</a:t>
            </a:r>
            <a:r>
              <a:rPr lang="en-US" sz="1400" i="1" dirty="0">
                <a:latin typeface="+mn-lt"/>
              </a:rPr>
              <a:t>g</a:t>
            </a:r>
            <a:r>
              <a:rPr lang="en-US" sz="1400" dirty="0">
                <a:latin typeface="+mn-lt"/>
              </a:rPr>
              <a:t>)           4 NO</a:t>
            </a:r>
            <a:r>
              <a:rPr lang="en-US" sz="1400" baseline="-25000" dirty="0">
                <a:latin typeface="+mn-lt"/>
              </a:rPr>
              <a:t>2</a:t>
            </a:r>
            <a:r>
              <a:rPr lang="en-US" sz="1400" dirty="0">
                <a:latin typeface="+mn-lt"/>
              </a:rPr>
              <a:t>(</a:t>
            </a:r>
            <a:r>
              <a:rPr lang="en-US" sz="1400" i="1" dirty="0">
                <a:latin typeface="+mn-lt"/>
              </a:rPr>
              <a:t>g</a:t>
            </a:r>
            <a:r>
              <a:rPr lang="en-US" sz="1400" dirty="0">
                <a:latin typeface="+mn-lt"/>
              </a:rPr>
              <a:t>) + O</a:t>
            </a:r>
            <a:r>
              <a:rPr lang="en-US" sz="1400" baseline="-25000" dirty="0">
                <a:latin typeface="+mn-lt"/>
              </a:rPr>
              <a:t>2</a:t>
            </a:r>
            <a:r>
              <a:rPr lang="en-US" sz="1400" dirty="0">
                <a:latin typeface="+mn-lt"/>
              </a:rPr>
              <a:t>(</a:t>
            </a:r>
            <a:r>
              <a:rPr lang="en-US" sz="1400" i="1" dirty="0">
                <a:latin typeface="+mn-lt"/>
              </a:rPr>
              <a:t>g</a:t>
            </a:r>
            <a:r>
              <a:rPr lang="en-US" sz="1400" dirty="0">
                <a:latin typeface="+mn-lt"/>
              </a:rPr>
              <a:t>) at a particular instant is </a:t>
            </a:r>
            <a:br>
              <a:rPr lang="en-US" sz="1400" dirty="0">
                <a:latin typeface="+mn-lt"/>
              </a:rPr>
            </a:br>
            <a:r>
              <a:rPr lang="en-US" sz="1400" dirty="0">
                <a:latin typeface="+mn-lt"/>
              </a:rPr>
              <a:t>4.2 × 10</a:t>
            </a:r>
            <a:r>
              <a:rPr lang="en-US" sz="1400" baseline="30000" dirty="0">
                <a:latin typeface="+mn-lt"/>
              </a:rPr>
              <a:t>–7</a:t>
            </a:r>
            <a:r>
              <a:rPr lang="en-US" sz="1400" i="1" dirty="0">
                <a:latin typeface="+mn-lt"/>
              </a:rPr>
              <a:t>M</a:t>
            </a:r>
            <a:r>
              <a:rPr lang="en-US" sz="1400" dirty="0">
                <a:latin typeface="+mn-lt"/>
              </a:rPr>
              <a:t>/s, what is the rate of appearance of </a:t>
            </a:r>
            <a:r>
              <a:rPr lang="en-US" sz="1400" b="1" dirty="0">
                <a:latin typeface="+mn-lt"/>
              </a:rPr>
              <a:t>(a) </a:t>
            </a:r>
            <a:r>
              <a:rPr lang="en-US" sz="1400" dirty="0">
                <a:latin typeface="+mn-lt"/>
              </a:rPr>
              <a:t>NO</a:t>
            </a:r>
            <a:r>
              <a:rPr lang="en-US" sz="1400" baseline="-25000" dirty="0">
                <a:latin typeface="+mn-lt"/>
              </a:rPr>
              <a:t>2</a:t>
            </a:r>
            <a:r>
              <a:rPr lang="en-US" sz="1400" dirty="0">
                <a:latin typeface="+mn-lt"/>
              </a:rPr>
              <a:t> and </a:t>
            </a:r>
            <a:r>
              <a:rPr lang="en-US" sz="1400" b="1" dirty="0">
                <a:latin typeface="+mn-lt"/>
              </a:rPr>
              <a:t>(b) </a:t>
            </a:r>
            <a:r>
              <a:rPr lang="en-US" sz="1400" dirty="0">
                <a:latin typeface="+mn-lt"/>
              </a:rPr>
              <a:t>O</a:t>
            </a:r>
            <a:r>
              <a:rPr lang="en-US" sz="1400" baseline="-25000" dirty="0">
                <a:latin typeface="+mn-lt"/>
              </a:rPr>
              <a:t>2</a:t>
            </a:r>
            <a:r>
              <a:rPr lang="en-US" sz="1400" dirty="0">
                <a:latin typeface="+mn-lt"/>
              </a:rPr>
              <a:t> at that instant?</a:t>
            </a:r>
          </a:p>
        </p:txBody>
      </p:sp>
      <p:sp>
        <p:nvSpPr>
          <p:cNvPr id="13" name="Text Box 84"/>
          <p:cNvSpPr txBox="1">
            <a:spLocks noChangeArrowheads="1"/>
          </p:cNvSpPr>
          <p:nvPr/>
        </p:nvSpPr>
        <p:spPr bwMode="auto">
          <a:xfrm>
            <a:off x="320675" y="1030001"/>
            <a:ext cx="7578419" cy="3471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283464" indent="-283464" eaLnBrk="0" hangingPunct="0">
              <a:defRPr/>
            </a:pPr>
            <a:r>
              <a:rPr lang="en-US" sz="1400" dirty="0">
                <a:latin typeface="+mn-lt"/>
              </a:rPr>
              <a:t>Continued</a:t>
            </a: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42527" t="9157" r="47802" b="80332"/>
          <a:stretch/>
        </p:blipFill>
        <p:spPr>
          <a:xfrm>
            <a:off x="1246060" y="4071251"/>
            <a:ext cx="419100" cy="104775"/>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42527" t="9157" r="47802" b="80332"/>
          <a:stretch/>
        </p:blipFill>
        <p:spPr>
          <a:xfrm>
            <a:off x="2557299" y="4074578"/>
            <a:ext cx="419100" cy="104775"/>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42527" t="9157" r="47802" b="80332"/>
          <a:stretch/>
        </p:blipFill>
        <p:spPr>
          <a:xfrm>
            <a:off x="926570" y="4291588"/>
            <a:ext cx="419100" cy="104775"/>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42527" t="9157" r="47802" b="80332"/>
          <a:stretch/>
        </p:blipFill>
        <p:spPr>
          <a:xfrm>
            <a:off x="2711539" y="4291587"/>
            <a:ext cx="419100" cy="104775"/>
          </a:xfrm>
          <a:prstGeom prst="rect">
            <a:avLst/>
          </a:prstGeom>
        </p:spPr>
      </p:pic>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42527" t="9157" r="47802" b="80332"/>
          <a:stretch/>
        </p:blipFill>
        <p:spPr>
          <a:xfrm>
            <a:off x="1246060" y="4500909"/>
            <a:ext cx="419100" cy="104775"/>
          </a:xfrm>
          <a:prstGeom prst="rect">
            <a:avLst/>
          </a:prstGeom>
        </p:spPr>
      </p:pic>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42527" t="9157" r="47802" b="80332"/>
          <a:stretch/>
        </p:blipFill>
        <p:spPr>
          <a:xfrm>
            <a:off x="4870609" y="5338191"/>
            <a:ext cx="419100" cy="10477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1133" y="1935081"/>
            <a:ext cx="5176646" cy="786083"/>
          </a:xfrm>
          <a:prstGeom prst="rect">
            <a:avLst/>
          </a:prstGeom>
        </p:spPr>
      </p:pic>
    </p:spTree>
    <p:extLst>
      <p:ext uri="{BB962C8B-B14F-4D97-AF65-F5344CB8AC3E}">
        <p14:creationId xmlns:p14="http://schemas.microsoft.com/office/powerpoint/2010/main" val="287626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xEl>
                                              <p:pRg st="16" end="1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8"/>
          <p:cNvSpPr>
            <a:spLocks noChangeArrowheads="1"/>
          </p:cNvSpPr>
          <p:nvPr/>
        </p:nvSpPr>
        <p:spPr bwMode="auto">
          <a:xfrm>
            <a:off x="317500" y="547688"/>
            <a:ext cx="8705314"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514600" indent="-2514600" eaLnBrk="0" hangingPunct="0">
              <a:spcBef>
                <a:spcPct val="50000"/>
              </a:spcBef>
              <a:tabLst>
                <a:tab pos="2651760" algn="l"/>
              </a:tabLst>
            </a:pPr>
            <a:r>
              <a:rPr lang="en-US" altLang="en-US" b="1" dirty="0">
                <a:solidFill>
                  <a:srgbClr val="3366FF"/>
                </a:solidFill>
                <a:latin typeface="Arial" charset="0"/>
              </a:rPr>
              <a:t>Sample Exercise 14.4</a:t>
            </a:r>
            <a:r>
              <a:rPr lang="en-US" altLang="en-US" b="1" dirty="0">
                <a:solidFill>
                  <a:srgbClr val="4C4BE5"/>
                </a:solidFill>
                <a:latin typeface="Arial" charset="0"/>
              </a:rPr>
              <a:t> </a:t>
            </a:r>
            <a:r>
              <a:rPr lang="en-US" altLang="en-US" b="1" dirty="0">
                <a:latin typeface="Arial" charset="0"/>
              </a:rPr>
              <a:t>Relating a Rate Law to the Effect of 	Concentration on Rate</a:t>
            </a:r>
          </a:p>
        </p:txBody>
      </p:sp>
      <p:sp>
        <p:nvSpPr>
          <p:cNvPr id="7171" name="Line 19"/>
          <p:cNvSpPr>
            <a:spLocks noChangeShapeType="1"/>
          </p:cNvSpPr>
          <p:nvPr/>
        </p:nvSpPr>
        <p:spPr bwMode="auto">
          <a:xfrm>
            <a:off x="396875" y="2784304"/>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2" name="Line 7"/>
          <p:cNvSpPr>
            <a:spLocks noChangeShapeType="1"/>
          </p:cNvSpPr>
          <p:nvPr/>
        </p:nvSpPr>
        <p:spPr bwMode="auto">
          <a:xfrm flipH="1">
            <a:off x="304800" y="304800"/>
            <a:ext cx="0" cy="5775820"/>
          </a:xfrm>
          <a:prstGeom prst="line">
            <a:avLst/>
          </a:prstGeom>
          <a:noFill/>
          <a:ln w="1905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3" name="Line 10"/>
          <p:cNvSpPr>
            <a:spLocks noChangeShapeType="1"/>
          </p:cNvSpPr>
          <p:nvPr/>
        </p:nvSpPr>
        <p:spPr bwMode="auto">
          <a:xfrm>
            <a:off x="295275" y="6080622"/>
            <a:ext cx="457200" cy="0"/>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 name="Text Box 11"/>
          <p:cNvSpPr txBox="1">
            <a:spLocks noChangeArrowheads="1"/>
          </p:cNvSpPr>
          <p:nvPr/>
        </p:nvSpPr>
        <p:spPr bwMode="auto">
          <a:xfrm>
            <a:off x="319088" y="2803712"/>
            <a:ext cx="8459787" cy="12284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3464" indent="-283464" eaLnBrk="0" hangingPunct="0">
              <a:defRPr/>
            </a:pPr>
            <a:r>
              <a:rPr lang="en-US" altLang="en-US" sz="1600" b="1" dirty="0">
                <a:solidFill>
                  <a:srgbClr val="3366FF"/>
                </a:solidFill>
              </a:rPr>
              <a:t>Solution</a:t>
            </a:r>
            <a:endParaRPr lang="en-US" altLang="en-US" sz="1600" dirty="0">
              <a:solidFill>
                <a:schemeClr val="bg1"/>
              </a:solidFill>
            </a:endParaRPr>
          </a:p>
          <a:p>
            <a:pPr marL="283464" indent="-283464" eaLnBrk="0" hangingPunct="0">
              <a:defRPr/>
            </a:pPr>
            <a:endParaRPr lang="en-US" sz="1000" b="1" dirty="0">
              <a:latin typeface="Times New Roman" pitchFamily="18" charset="0"/>
            </a:endParaRPr>
          </a:p>
          <a:p>
            <a:pPr marL="0" indent="0" eaLnBrk="0" hangingPunct="0">
              <a:defRPr/>
            </a:pPr>
            <a:r>
              <a:rPr lang="en-US" sz="1400" b="1" dirty="0">
                <a:latin typeface="+mn-lt"/>
              </a:rPr>
              <a:t>Analyze</a:t>
            </a:r>
            <a:r>
              <a:rPr lang="en-US" sz="1400" dirty="0">
                <a:latin typeface="+mn-lt"/>
              </a:rPr>
              <a:t> We are given three boxes containing different numbers of spheres representing mixtures containing different reactant concentrations. We are asked to use the given rate law and the compositions of the boxes to rank the mixtures in order of increasing reaction rates.</a:t>
            </a:r>
          </a:p>
          <a:p>
            <a:pPr marL="0" indent="0" eaLnBrk="0" hangingPunct="0">
              <a:defRPr/>
            </a:pPr>
            <a:endParaRPr lang="en-US" sz="1400" dirty="0">
              <a:latin typeface="+mn-lt"/>
            </a:endParaRPr>
          </a:p>
          <a:p>
            <a:pPr marL="0" indent="0" eaLnBrk="0" hangingPunct="0">
              <a:defRPr/>
            </a:pPr>
            <a:r>
              <a:rPr lang="en-US" sz="1400" b="1" dirty="0">
                <a:latin typeface="+mn-lt"/>
              </a:rPr>
              <a:t>Plan</a:t>
            </a:r>
            <a:r>
              <a:rPr lang="en-US" sz="1400" dirty="0">
                <a:latin typeface="+mn-lt"/>
              </a:rPr>
              <a:t> Because all three boxes have the same volume, we can put the number of spheres of each kind into the rate law and calculate the rate for each box.</a:t>
            </a:r>
          </a:p>
          <a:p>
            <a:pPr marL="0" indent="0" eaLnBrk="0" hangingPunct="0">
              <a:defRPr/>
            </a:pPr>
            <a:endParaRPr lang="en-US" sz="1400" dirty="0">
              <a:latin typeface="+mn-lt"/>
            </a:endParaRPr>
          </a:p>
          <a:p>
            <a:pPr marL="0" indent="0" eaLnBrk="0" hangingPunct="0">
              <a:defRPr/>
            </a:pPr>
            <a:r>
              <a:rPr lang="en-US" sz="1400" b="1" dirty="0">
                <a:latin typeface="+mn-lt"/>
              </a:rPr>
              <a:t>Solve</a:t>
            </a:r>
            <a:r>
              <a:rPr lang="en-US" sz="1400" dirty="0">
                <a:latin typeface="+mn-lt"/>
              </a:rPr>
              <a:t> Box 1 contains 5 red spheres and 5 purple spheres, giving the following rate:</a:t>
            </a:r>
          </a:p>
          <a:p>
            <a:pPr marL="0" indent="0" algn="ctr" eaLnBrk="0" hangingPunct="0">
              <a:spcBef>
                <a:spcPts val="1000"/>
              </a:spcBef>
              <a:defRPr/>
            </a:pPr>
            <a:r>
              <a:rPr lang="en-US" sz="1400" dirty="0">
                <a:latin typeface="+mn-lt"/>
              </a:rPr>
              <a:t>Box 1: Rate = </a:t>
            </a:r>
            <a:r>
              <a:rPr lang="en-US" sz="1400" i="1" dirty="0">
                <a:latin typeface="+mn-lt"/>
              </a:rPr>
              <a:t>k</a:t>
            </a:r>
            <a:r>
              <a:rPr lang="en-US" sz="1400" dirty="0">
                <a:latin typeface="+mn-lt"/>
              </a:rPr>
              <a:t>(5)(5)</a:t>
            </a:r>
            <a:r>
              <a:rPr lang="en-US" sz="1400" baseline="30000" dirty="0">
                <a:latin typeface="+mn-lt"/>
              </a:rPr>
              <a:t>2</a:t>
            </a:r>
            <a:r>
              <a:rPr lang="en-US" sz="1400" dirty="0">
                <a:latin typeface="+mn-lt"/>
              </a:rPr>
              <a:t> = 125</a:t>
            </a:r>
            <a:r>
              <a:rPr lang="en-US" sz="1400" i="1" dirty="0">
                <a:latin typeface="+mn-lt"/>
              </a:rPr>
              <a:t>k</a:t>
            </a:r>
          </a:p>
          <a:p>
            <a:pPr marL="0" indent="0" eaLnBrk="0" hangingPunct="0">
              <a:spcBef>
                <a:spcPts val="1000"/>
              </a:spcBef>
              <a:defRPr/>
            </a:pPr>
            <a:r>
              <a:rPr lang="en-US" sz="1400" dirty="0">
                <a:latin typeface="+mn-lt"/>
              </a:rPr>
              <a:t>Box 2 contains 7 red spheres and 3 purple spheres:</a:t>
            </a:r>
          </a:p>
          <a:p>
            <a:pPr marL="0" indent="0" algn="ctr" eaLnBrk="0" hangingPunct="0">
              <a:spcBef>
                <a:spcPts val="1000"/>
              </a:spcBef>
              <a:defRPr/>
            </a:pPr>
            <a:r>
              <a:rPr lang="en-US" sz="1400" dirty="0">
                <a:latin typeface="+mn-lt"/>
              </a:rPr>
              <a:t>Box 2: Rate = </a:t>
            </a:r>
            <a:r>
              <a:rPr lang="en-US" sz="1400" i="1" dirty="0">
                <a:latin typeface="+mn-lt"/>
              </a:rPr>
              <a:t>k</a:t>
            </a:r>
            <a:r>
              <a:rPr lang="en-US" sz="1400" dirty="0">
                <a:latin typeface="+mn-lt"/>
              </a:rPr>
              <a:t>(7)(3)</a:t>
            </a:r>
            <a:r>
              <a:rPr lang="en-US" sz="1400" baseline="30000" dirty="0">
                <a:latin typeface="+mn-lt"/>
              </a:rPr>
              <a:t>2</a:t>
            </a:r>
            <a:r>
              <a:rPr lang="en-US" sz="1400" dirty="0">
                <a:latin typeface="+mn-lt"/>
              </a:rPr>
              <a:t> = 63</a:t>
            </a:r>
            <a:r>
              <a:rPr lang="en-US" sz="1400" i="1" dirty="0">
                <a:latin typeface="+mn-lt"/>
              </a:rPr>
              <a:t>k</a:t>
            </a:r>
          </a:p>
        </p:txBody>
      </p:sp>
      <p:sp>
        <p:nvSpPr>
          <p:cNvPr id="13" name="Text Box 84"/>
          <p:cNvSpPr txBox="1">
            <a:spLocks noChangeArrowheads="1"/>
          </p:cNvSpPr>
          <p:nvPr/>
        </p:nvSpPr>
        <p:spPr bwMode="auto">
          <a:xfrm>
            <a:off x="320675" y="1030000"/>
            <a:ext cx="3535229" cy="15589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Consider a reaction A + B          C for which rate = </a:t>
            </a:r>
            <a:r>
              <a:rPr lang="en-US" sz="1400" i="1" dirty="0">
                <a:latin typeface="+mn-lt"/>
              </a:rPr>
              <a:t>k</a:t>
            </a:r>
            <a:r>
              <a:rPr lang="en-US" sz="1400" dirty="0">
                <a:latin typeface="+mn-lt"/>
              </a:rPr>
              <a:t>[A][B]</a:t>
            </a:r>
            <a:r>
              <a:rPr lang="en-US" sz="1400" baseline="30000" dirty="0">
                <a:latin typeface="+mn-lt"/>
              </a:rPr>
              <a:t>2</a:t>
            </a:r>
            <a:r>
              <a:rPr lang="en-US" sz="1400" dirty="0">
                <a:latin typeface="+mn-lt"/>
              </a:rPr>
              <a:t>. Each of the following boxes represents a reaction mixture in which A is shown as red spheres and B as purple ones. Rank these mixtures in order of increasing rate of reaction.</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5176"/>
          <a:stretch/>
        </p:blipFill>
        <p:spPr>
          <a:xfrm>
            <a:off x="4230475" y="1131660"/>
            <a:ext cx="4472200" cy="1535750"/>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42527" t="9157" r="47802" b="80332"/>
          <a:stretch/>
        </p:blipFill>
        <p:spPr>
          <a:xfrm>
            <a:off x="2274380" y="1137126"/>
            <a:ext cx="419100" cy="104775"/>
          </a:xfrm>
          <a:prstGeom prst="rect">
            <a:avLst/>
          </a:prstGeom>
        </p:spPr>
      </p:pic>
    </p:spTree>
    <p:extLst>
      <p:ext uri="{BB962C8B-B14F-4D97-AF65-F5344CB8AC3E}">
        <p14:creationId xmlns:p14="http://schemas.microsoft.com/office/powerpoint/2010/main" val="378895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8"/>
          <p:cNvSpPr>
            <a:spLocks noChangeArrowheads="1"/>
          </p:cNvSpPr>
          <p:nvPr/>
        </p:nvSpPr>
        <p:spPr bwMode="auto">
          <a:xfrm>
            <a:off x="317500" y="547688"/>
            <a:ext cx="8705314"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514600" indent="-2514600" eaLnBrk="0" hangingPunct="0">
              <a:spcBef>
                <a:spcPct val="50000"/>
              </a:spcBef>
              <a:tabLst>
                <a:tab pos="2651760" algn="l"/>
              </a:tabLst>
            </a:pPr>
            <a:r>
              <a:rPr lang="en-US" altLang="en-US" b="1" dirty="0">
                <a:solidFill>
                  <a:srgbClr val="3366FF"/>
                </a:solidFill>
                <a:latin typeface="Arial" charset="0"/>
              </a:rPr>
              <a:t>Sample Exercise 14.4</a:t>
            </a:r>
            <a:r>
              <a:rPr lang="en-US" altLang="en-US" b="1" dirty="0">
                <a:solidFill>
                  <a:srgbClr val="4C4BE5"/>
                </a:solidFill>
                <a:latin typeface="Arial" charset="0"/>
              </a:rPr>
              <a:t> </a:t>
            </a:r>
            <a:r>
              <a:rPr lang="en-US" altLang="en-US" b="1" dirty="0">
                <a:latin typeface="Arial" charset="0"/>
              </a:rPr>
              <a:t>Relating a Rate Law to the Effect of 	Concentration on Rate</a:t>
            </a:r>
          </a:p>
        </p:txBody>
      </p:sp>
      <p:sp>
        <p:nvSpPr>
          <p:cNvPr id="7171" name="Line 19"/>
          <p:cNvSpPr>
            <a:spLocks noChangeShapeType="1"/>
          </p:cNvSpPr>
          <p:nvPr/>
        </p:nvSpPr>
        <p:spPr bwMode="auto">
          <a:xfrm>
            <a:off x="396875" y="1432638"/>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2" name="Line 7"/>
          <p:cNvSpPr>
            <a:spLocks noChangeShapeType="1"/>
          </p:cNvSpPr>
          <p:nvPr/>
        </p:nvSpPr>
        <p:spPr bwMode="auto">
          <a:xfrm flipH="1">
            <a:off x="304800" y="304800"/>
            <a:ext cx="0" cy="5324130"/>
          </a:xfrm>
          <a:prstGeom prst="line">
            <a:avLst/>
          </a:prstGeom>
          <a:noFill/>
          <a:ln w="1905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3" name="Line 10"/>
          <p:cNvSpPr>
            <a:spLocks noChangeShapeType="1"/>
          </p:cNvSpPr>
          <p:nvPr/>
        </p:nvSpPr>
        <p:spPr bwMode="auto">
          <a:xfrm>
            <a:off x="295275" y="5628930"/>
            <a:ext cx="457200" cy="0"/>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 name="Text Box 11"/>
          <p:cNvSpPr txBox="1">
            <a:spLocks noChangeArrowheads="1"/>
          </p:cNvSpPr>
          <p:nvPr/>
        </p:nvSpPr>
        <p:spPr bwMode="auto">
          <a:xfrm>
            <a:off x="319088" y="1452046"/>
            <a:ext cx="8459787" cy="12284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3464" indent="-283464" eaLnBrk="0" hangingPunct="0">
              <a:defRPr/>
            </a:pPr>
            <a:r>
              <a:rPr lang="en-US" altLang="en-US" sz="1400" dirty="0">
                <a:latin typeface="+mn-lt"/>
              </a:rPr>
              <a:t>Box 3 contains 3 red spheres and 7 purple spheres:</a:t>
            </a:r>
          </a:p>
          <a:p>
            <a:pPr marL="283464" indent="-283464" algn="ctr" eaLnBrk="0" hangingPunct="0">
              <a:spcBef>
                <a:spcPts val="1000"/>
              </a:spcBef>
              <a:defRPr/>
            </a:pPr>
            <a:r>
              <a:rPr lang="en-US" altLang="en-US" sz="1400" dirty="0">
                <a:latin typeface="+mn-lt"/>
              </a:rPr>
              <a:t>Box 3: Rate = </a:t>
            </a:r>
            <a:r>
              <a:rPr lang="en-US" altLang="en-US" sz="1400" i="1" dirty="0">
                <a:latin typeface="+mn-lt"/>
              </a:rPr>
              <a:t>k</a:t>
            </a:r>
            <a:r>
              <a:rPr lang="en-US" altLang="en-US" sz="1400" dirty="0">
                <a:latin typeface="+mn-lt"/>
              </a:rPr>
              <a:t>(3)(7)</a:t>
            </a:r>
            <a:r>
              <a:rPr lang="en-US" altLang="en-US" sz="1400" baseline="30000" dirty="0">
                <a:latin typeface="+mn-lt"/>
              </a:rPr>
              <a:t>2</a:t>
            </a:r>
            <a:r>
              <a:rPr lang="en-US" altLang="en-US" sz="1400" dirty="0">
                <a:latin typeface="+mn-lt"/>
              </a:rPr>
              <a:t> = 147</a:t>
            </a:r>
            <a:r>
              <a:rPr lang="en-US" altLang="en-US" sz="1400" i="1" dirty="0">
                <a:latin typeface="+mn-lt"/>
              </a:rPr>
              <a:t>k</a:t>
            </a:r>
          </a:p>
          <a:p>
            <a:pPr marL="283464" indent="-283464" eaLnBrk="0" hangingPunct="0">
              <a:defRPr/>
            </a:pPr>
            <a:endParaRPr lang="en-US" altLang="en-US" sz="1400" dirty="0">
              <a:latin typeface="+mn-lt"/>
            </a:endParaRPr>
          </a:p>
          <a:p>
            <a:pPr marL="283464" indent="-283464" eaLnBrk="0" hangingPunct="0">
              <a:defRPr/>
            </a:pPr>
            <a:r>
              <a:rPr lang="en-US" altLang="en-US" sz="1400" dirty="0">
                <a:latin typeface="+mn-lt"/>
              </a:rPr>
              <a:t>The slowest rate is 63</a:t>
            </a:r>
            <a:r>
              <a:rPr lang="en-US" altLang="en-US" sz="1400" i="1" dirty="0">
                <a:latin typeface="+mn-lt"/>
              </a:rPr>
              <a:t>k</a:t>
            </a:r>
            <a:r>
              <a:rPr lang="en-US" altLang="en-US" sz="1400" dirty="0">
                <a:latin typeface="+mn-lt"/>
              </a:rPr>
              <a:t> (Box 2), and the highest is 147</a:t>
            </a:r>
            <a:r>
              <a:rPr lang="en-US" altLang="en-US" sz="1400" i="1" dirty="0">
                <a:latin typeface="+mn-lt"/>
              </a:rPr>
              <a:t>k</a:t>
            </a:r>
            <a:r>
              <a:rPr lang="en-US" altLang="en-US" sz="1400" dirty="0">
                <a:latin typeface="+mn-lt"/>
              </a:rPr>
              <a:t> (Box 3). Thus, the rates vary in the order 2 &lt; 1 &lt; 3.</a:t>
            </a:r>
          </a:p>
          <a:p>
            <a:pPr marL="283464" indent="-283464" eaLnBrk="0" hangingPunct="0">
              <a:defRPr/>
            </a:pPr>
            <a:endParaRPr lang="en-US" altLang="en-US" sz="1400" dirty="0">
              <a:latin typeface="+mn-lt"/>
            </a:endParaRPr>
          </a:p>
          <a:p>
            <a:pPr marL="0" indent="0" eaLnBrk="0" hangingPunct="0">
              <a:defRPr/>
            </a:pPr>
            <a:r>
              <a:rPr lang="en-US" altLang="en-US" sz="1400" b="1" dirty="0">
                <a:latin typeface="+mn-lt"/>
              </a:rPr>
              <a:t>Check</a:t>
            </a:r>
            <a:r>
              <a:rPr lang="en-US" altLang="en-US" sz="1400" dirty="0">
                <a:latin typeface="+mn-lt"/>
              </a:rPr>
              <a:t> Each box contains 10 spheres. The rate law indicates that in this case [B] has a greater influence on rate than [A] because B has a larger reaction order. Hence, the mixture with the highest concentration of B (most purple spheres) should react fastest. This analysis confirms the order 2 &lt; 1 &lt; 3.</a:t>
            </a:r>
          </a:p>
          <a:p>
            <a:pPr marL="283464" indent="-283464" eaLnBrk="0" hangingPunct="0">
              <a:defRPr/>
            </a:pPr>
            <a:endParaRPr lang="en-US" altLang="en-US" sz="1400" dirty="0">
              <a:latin typeface="+mn-lt"/>
            </a:endParaRPr>
          </a:p>
          <a:p>
            <a:pPr eaLnBrk="0" hangingPunct="0">
              <a:defRPr/>
            </a:pPr>
            <a:r>
              <a:rPr lang="en-US" sz="1600" b="1" dirty="0">
                <a:solidFill>
                  <a:srgbClr val="3366FF"/>
                </a:solidFill>
              </a:rPr>
              <a:t>Practice Exercise 1</a:t>
            </a:r>
          </a:p>
          <a:p>
            <a:pPr marL="0" indent="0" eaLnBrk="0" hangingPunct="0">
              <a:defRPr/>
            </a:pPr>
            <a:endParaRPr lang="en-US" altLang="en-US" sz="1000" dirty="0">
              <a:latin typeface="+mn-lt"/>
            </a:endParaRPr>
          </a:p>
          <a:p>
            <a:pPr marL="0" indent="0" eaLnBrk="0" hangingPunct="0">
              <a:defRPr/>
            </a:pPr>
            <a:r>
              <a:rPr lang="en-US" altLang="en-US" sz="1400" dirty="0">
                <a:latin typeface="+mn-lt"/>
              </a:rPr>
              <a:t>Suppose the rate law for the reaction in this Sample Exercise were rate = </a:t>
            </a:r>
            <a:r>
              <a:rPr lang="en-US" altLang="en-US" sz="1400" i="1" dirty="0">
                <a:latin typeface="+mn-lt"/>
              </a:rPr>
              <a:t>k</a:t>
            </a:r>
            <a:r>
              <a:rPr lang="en-US" altLang="en-US" sz="1400" dirty="0">
                <a:latin typeface="+mn-lt"/>
              </a:rPr>
              <a:t>[A]</a:t>
            </a:r>
            <a:r>
              <a:rPr lang="en-US" altLang="en-US" sz="1400" baseline="30000" dirty="0">
                <a:latin typeface="+mn-lt"/>
              </a:rPr>
              <a:t>2</a:t>
            </a:r>
            <a:r>
              <a:rPr lang="en-US" altLang="en-US" sz="1400" dirty="0">
                <a:latin typeface="+mn-lt"/>
              </a:rPr>
              <a:t>[B]. What would be the ordering of the rates for the three mixtures shown above, from slowest to fastest?</a:t>
            </a:r>
          </a:p>
          <a:p>
            <a:pPr marL="283464" indent="-283464" eaLnBrk="0" hangingPunct="0">
              <a:defRPr/>
            </a:pPr>
            <a:r>
              <a:rPr lang="en-US" altLang="en-US" sz="1400" b="1" dirty="0">
                <a:latin typeface="+mn-lt"/>
              </a:rPr>
              <a:t>(a)</a:t>
            </a:r>
            <a:r>
              <a:rPr lang="en-US" altLang="en-US" sz="1400" dirty="0">
                <a:latin typeface="+mn-lt"/>
              </a:rPr>
              <a:t>	1 &lt; 2 &lt; 3     </a:t>
            </a:r>
            <a:r>
              <a:rPr lang="en-US" altLang="en-US" sz="1400" b="1" dirty="0">
                <a:latin typeface="+mn-lt"/>
              </a:rPr>
              <a:t>(b)  </a:t>
            </a:r>
            <a:r>
              <a:rPr lang="en-US" altLang="en-US" sz="1400" dirty="0">
                <a:latin typeface="+mn-lt"/>
              </a:rPr>
              <a:t>1 &lt; 3 &lt; 2     </a:t>
            </a:r>
            <a:r>
              <a:rPr lang="en-US" altLang="en-US" sz="1400" b="1" dirty="0">
                <a:latin typeface="+mn-lt"/>
              </a:rPr>
              <a:t>(c)  </a:t>
            </a:r>
            <a:r>
              <a:rPr lang="en-US" altLang="en-US" sz="1400" dirty="0">
                <a:latin typeface="+mn-lt"/>
              </a:rPr>
              <a:t>3 &lt; 2 &lt; 1     </a:t>
            </a:r>
            <a:r>
              <a:rPr lang="en-US" altLang="en-US" sz="1400" b="1" dirty="0">
                <a:latin typeface="+mn-lt"/>
              </a:rPr>
              <a:t>(d)  </a:t>
            </a:r>
            <a:r>
              <a:rPr lang="en-US" altLang="en-US" sz="1400" dirty="0">
                <a:latin typeface="+mn-lt"/>
              </a:rPr>
              <a:t>2 &lt; 1 &lt; 3     </a:t>
            </a:r>
            <a:r>
              <a:rPr lang="en-US" altLang="en-US" sz="1400" b="1" dirty="0">
                <a:latin typeface="+mn-lt"/>
              </a:rPr>
              <a:t>(e)  </a:t>
            </a:r>
            <a:r>
              <a:rPr lang="en-US" altLang="en-US" sz="1400" dirty="0">
                <a:latin typeface="+mn-lt"/>
              </a:rPr>
              <a:t>3 &lt; 1 &lt; 2</a:t>
            </a:r>
          </a:p>
          <a:p>
            <a:pPr marL="283464" indent="-283464" eaLnBrk="0" hangingPunct="0">
              <a:defRPr/>
            </a:pPr>
            <a:endParaRPr lang="en-US" altLang="en-US" sz="1400" dirty="0">
              <a:latin typeface="+mn-lt"/>
            </a:endParaRPr>
          </a:p>
          <a:p>
            <a:pPr eaLnBrk="0" hangingPunct="0">
              <a:defRPr/>
            </a:pPr>
            <a:r>
              <a:rPr lang="en-US" sz="1600" b="1" dirty="0">
                <a:solidFill>
                  <a:srgbClr val="3366FF"/>
                </a:solidFill>
              </a:rPr>
              <a:t>Practice Exercise 2</a:t>
            </a:r>
          </a:p>
          <a:p>
            <a:pPr marL="283464" indent="-283464" eaLnBrk="0" hangingPunct="0">
              <a:defRPr/>
            </a:pPr>
            <a:endParaRPr lang="en-US" altLang="en-US" sz="1000" dirty="0">
              <a:latin typeface="+mn-lt"/>
            </a:endParaRPr>
          </a:p>
          <a:p>
            <a:pPr marL="283464" indent="-283464" eaLnBrk="0" hangingPunct="0">
              <a:defRPr/>
            </a:pPr>
            <a:r>
              <a:rPr lang="en-US" altLang="en-US" sz="1400" dirty="0">
                <a:latin typeface="+mn-lt"/>
              </a:rPr>
              <a:t>Assuming that rate = </a:t>
            </a:r>
            <a:r>
              <a:rPr lang="en-US" altLang="en-US" sz="1400" i="1" dirty="0">
                <a:latin typeface="+mn-lt"/>
              </a:rPr>
              <a:t>k</a:t>
            </a:r>
            <a:r>
              <a:rPr lang="en-US" altLang="en-US" sz="1400" dirty="0">
                <a:latin typeface="+mn-lt"/>
              </a:rPr>
              <a:t>[A][B], rank the mixtures represented in this Sample Exercise in order of increasing rate.</a:t>
            </a:r>
            <a:endParaRPr lang="en-US" sz="1400" i="1" dirty="0">
              <a:latin typeface="+mn-lt"/>
            </a:endParaRPr>
          </a:p>
        </p:txBody>
      </p:sp>
      <p:sp>
        <p:nvSpPr>
          <p:cNvPr id="13" name="Text Box 84"/>
          <p:cNvSpPr txBox="1">
            <a:spLocks noChangeArrowheads="1"/>
          </p:cNvSpPr>
          <p:nvPr/>
        </p:nvSpPr>
        <p:spPr bwMode="auto">
          <a:xfrm>
            <a:off x="320675" y="1030001"/>
            <a:ext cx="3535229" cy="3471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Continued</a:t>
            </a:r>
          </a:p>
        </p:txBody>
      </p:sp>
    </p:spTree>
    <p:extLst>
      <p:ext uri="{BB962C8B-B14F-4D97-AF65-F5344CB8AC3E}">
        <p14:creationId xmlns:p14="http://schemas.microsoft.com/office/powerpoint/2010/main" val="385787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8"/>
          <p:cNvSpPr>
            <a:spLocks noChangeArrowheads="1"/>
          </p:cNvSpPr>
          <p:nvPr/>
        </p:nvSpPr>
        <p:spPr bwMode="auto">
          <a:xfrm>
            <a:off x="317500" y="547688"/>
            <a:ext cx="8443913" cy="365125"/>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2514600" indent="-2514600" eaLnBrk="0" hangingPunct="0">
              <a:spcBef>
                <a:spcPct val="50000"/>
              </a:spcBef>
              <a:tabLst>
                <a:tab pos="2651760" algn="l"/>
              </a:tabLst>
            </a:pPr>
            <a:r>
              <a:rPr lang="en-US" altLang="en-US" b="1" dirty="0">
                <a:solidFill>
                  <a:srgbClr val="3366FF"/>
                </a:solidFill>
                <a:latin typeface="Arial" charset="0"/>
              </a:rPr>
              <a:t>Sample Exercise 14.5</a:t>
            </a:r>
            <a:r>
              <a:rPr lang="en-US" altLang="en-US" b="1" dirty="0">
                <a:solidFill>
                  <a:srgbClr val="4C4BE5"/>
                </a:solidFill>
                <a:latin typeface="Arial" charset="0"/>
              </a:rPr>
              <a:t> </a:t>
            </a:r>
            <a:r>
              <a:rPr lang="en-US" altLang="en-US" b="1" dirty="0">
                <a:latin typeface="Arial" charset="0"/>
              </a:rPr>
              <a:t>Determining Reaction Orders and Units for 	Rate Constants</a:t>
            </a:r>
          </a:p>
        </p:txBody>
      </p:sp>
      <p:sp>
        <p:nvSpPr>
          <p:cNvPr id="7171" name="Line 19"/>
          <p:cNvSpPr>
            <a:spLocks noChangeShapeType="1"/>
          </p:cNvSpPr>
          <p:nvPr/>
        </p:nvSpPr>
        <p:spPr bwMode="auto">
          <a:xfrm>
            <a:off x="396875" y="1661506"/>
            <a:ext cx="8305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2" name="Line 7"/>
          <p:cNvSpPr>
            <a:spLocks noChangeShapeType="1"/>
          </p:cNvSpPr>
          <p:nvPr/>
        </p:nvSpPr>
        <p:spPr bwMode="auto">
          <a:xfrm flipH="1">
            <a:off x="304800" y="304800"/>
            <a:ext cx="0" cy="5775820"/>
          </a:xfrm>
          <a:prstGeom prst="line">
            <a:avLst/>
          </a:prstGeom>
          <a:noFill/>
          <a:ln w="1905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3" name="Line 10"/>
          <p:cNvSpPr>
            <a:spLocks noChangeShapeType="1"/>
          </p:cNvSpPr>
          <p:nvPr/>
        </p:nvSpPr>
        <p:spPr bwMode="auto">
          <a:xfrm>
            <a:off x="295275" y="6080622"/>
            <a:ext cx="457200" cy="0"/>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7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 name="Text Box 11"/>
          <p:cNvSpPr txBox="1">
            <a:spLocks noChangeArrowheads="1"/>
          </p:cNvSpPr>
          <p:nvPr/>
        </p:nvSpPr>
        <p:spPr bwMode="auto">
          <a:xfrm>
            <a:off x="319088" y="1669897"/>
            <a:ext cx="8824912" cy="9949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3464" indent="-283464" eaLnBrk="0" hangingPunct="0">
              <a:defRPr/>
            </a:pPr>
            <a:r>
              <a:rPr lang="en-US" altLang="en-US" sz="1600" b="1" dirty="0">
                <a:solidFill>
                  <a:srgbClr val="3366FF"/>
                </a:solidFill>
              </a:rPr>
              <a:t>Solution</a:t>
            </a:r>
            <a:endParaRPr lang="en-US" altLang="en-US" sz="1600" dirty="0">
              <a:solidFill>
                <a:schemeClr val="bg1"/>
              </a:solidFill>
            </a:endParaRPr>
          </a:p>
          <a:p>
            <a:pPr marL="283464" indent="-283464" eaLnBrk="0" hangingPunct="0">
              <a:defRPr/>
            </a:pPr>
            <a:endParaRPr lang="en-US" sz="1000" b="1" dirty="0">
              <a:latin typeface="Times New Roman" pitchFamily="18" charset="0"/>
            </a:endParaRPr>
          </a:p>
          <a:p>
            <a:pPr marL="0" indent="0" eaLnBrk="0" hangingPunct="0">
              <a:defRPr/>
            </a:pPr>
            <a:r>
              <a:rPr lang="en-US" sz="1400" b="1" dirty="0">
                <a:latin typeface="+mn-lt"/>
              </a:rPr>
              <a:t>Analyze</a:t>
            </a:r>
            <a:r>
              <a:rPr lang="en-US" sz="1400" dirty="0">
                <a:latin typeface="+mn-lt"/>
              </a:rPr>
              <a:t> We are given two rate laws and asked to express </a:t>
            </a:r>
            <a:r>
              <a:rPr lang="en-US" sz="1400" b="1" dirty="0">
                <a:latin typeface="+mn-lt"/>
              </a:rPr>
              <a:t>(a) </a:t>
            </a:r>
            <a:r>
              <a:rPr lang="en-US" sz="1400" dirty="0">
                <a:latin typeface="+mn-lt"/>
              </a:rPr>
              <a:t>the overall reaction order for each and </a:t>
            </a:r>
            <a:r>
              <a:rPr lang="en-US" sz="1400" b="1" dirty="0">
                <a:latin typeface="+mn-lt"/>
              </a:rPr>
              <a:t>(b) </a:t>
            </a:r>
            <a:r>
              <a:rPr lang="en-US" sz="1400" dirty="0">
                <a:latin typeface="+mn-lt"/>
              </a:rPr>
              <a:t>the units for the rate constant for the first reaction.</a:t>
            </a:r>
          </a:p>
          <a:p>
            <a:pPr marL="0" indent="0" eaLnBrk="0" hangingPunct="0">
              <a:defRPr/>
            </a:pPr>
            <a:endParaRPr lang="en-US" sz="1400" dirty="0">
              <a:latin typeface="+mn-lt"/>
            </a:endParaRPr>
          </a:p>
          <a:p>
            <a:pPr marL="0" indent="0" eaLnBrk="0" hangingPunct="0">
              <a:defRPr/>
            </a:pPr>
            <a:r>
              <a:rPr lang="en-US" sz="1400" b="1" dirty="0">
                <a:latin typeface="+mn-lt"/>
              </a:rPr>
              <a:t>Plan</a:t>
            </a:r>
            <a:r>
              <a:rPr lang="en-US" sz="1400" dirty="0">
                <a:latin typeface="+mn-lt"/>
              </a:rPr>
              <a:t> The overall reaction order is the sum of the exponents in the rate law. The units for the rate constant, </a:t>
            </a:r>
            <a:r>
              <a:rPr lang="en-US" sz="1400" i="1" dirty="0">
                <a:latin typeface="+mn-lt"/>
              </a:rPr>
              <a:t>k</a:t>
            </a:r>
            <a:r>
              <a:rPr lang="en-US" sz="1400" dirty="0">
                <a:latin typeface="+mn-lt"/>
              </a:rPr>
              <a:t>, are found </a:t>
            </a:r>
            <a:br>
              <a:rPr lang="en-US" sz="1400" dirty="0">
                <a:latin typeface="+mn-lt"/>
              </a:rPr>
            </a:br>
            <a:r>
              <a:rPr lang="en-US" sz="1400" dirty="0">
                <a:latin typeface="+mn-lt"/>
              </a:rPr>
              <a:t>by using the normal units for rate (</a:t>
            </a:r>
            <a:r>
              <a:rPr lang="en-US" sz="1400" i="1" dirty="0">
                <a:latin typeface="+mn-lt"/>
              </a:rPr>
              <a:t>M</a:t>
            </a:r>
            <a:r>
              <a:rPr lang="en-US" sz="1400" dirty="0">
                <a:latin typeface="+mn-lt"/>
              </a:rPr>
              <a:t>/s) and concentration (</a:t>
            </a:r>
            <a:r>
              <a:rPr lang="en-US" sz="1400" i="1" dirty="0">
                <a:latin typeface="+mn-lt"/>
              </a:rPr>
              <a:t>M</a:t>
            </a:r>
            <a:r>
              <a:rPr lang="en-US" sz="1400" dirty="0">
                <a:latin typeface="+mn-lt"/>
              </a:rPr>
              <a:t>) in the rate law and applying algebra to solve for </a:t>
            </a:r>
            <a:r>
              <a:rPr lang="en-US" sz="1400" i="1" dirty="0">
                <a:latin typeface="+mn-lt"/>
              </a:rPr>
              <a:t>k</a:t>
            </a:r>
            <a:r>
              <a:rPr lang="en-US" sz="1400" dirty="0">
                <a:latin typeface="+mn-lt"/>
              </a:rPr>
              <a:t>.</a:t>
            </a:r>
          </a:p>
          <a:p>
            <a:pPr marL="0" indent="0" eaLnBrk="0" hangingPunct="0">
              <a:defRPr/>
            </a:pPr>
            <a:endParaRPr lang="en-US" sz="1400" dirty="0">
              <a:latin typeface="+mn-lt"/>
            </a:endParaRPr>
          </a:p>
          <a:p>
            <a:pPr marL="0" indent="0" eaLnBrk="0" hangingPunct="0">
              <a:defRPr/>
            </a:pPr>
            <a:r>
              <a:rPr lang="en-US" sz="1400" b="1" dirty="0">
                <a:latin typeface="+mn-lt"/>
              </a:rPr>
              <a:t>Solve</a:t>
            </a:r>
          </a:p>
          <a:p>
            <a:pPr marL="283464" indent="-283464" eaLnBrk="0" hangingPunct="0">
              <a:defRPr/>
            </a:pPr>
            <a:r>
              <a:rPr lang="en-US" sz="1400" b="1" dirty="0">
                <a:latin typeface="+mn-lt"/>
              </a:rPr>
              <a:t>(a)	</a:t>
            </a:r>
            <a:r>
              <a:rPr lang="en-US" sz="1400" dirty="0">
                <a:latin typeface="+mn-lt"/>
              </a:rPr>
              <a:t>The rate of the reaction in Equation 14.9 is first order in N</a:t>
            </a:r>
            <a:r>
              <a:rPr lang="en-US" sz="1400" baseline="-25000" dirty="0">
                <a:latin typeface="+mn-lt"/>
              </a:rPr>
              <a:t>2</a:t>
            </a:r>
            <a:r>
              <a:rPr lang="en-US" sz="1400" dirty="0">
                <a:latin typeface="+mn-lt"/>
              </a:rPr>
              <a:t>O</a:t>
            </a:r>
            <a:r>
              <a:rPr lang="en-US" sz="1400" baseline="-25000" dirty="0">
                <a:latin typeface="+mn-lt"/>
              </a:rPr>
              <a:t>5</a:t>
            </a:r>
            <a:r>
              <a:rPr lang="en-US" sz="1400" dirty="0">
                <a:latin typeface="+mn-lt"/>
              </a:rPr>
              <a:t> and first order overall. The reaction in Equation 14.11 is first order in CHCl</a:t>
            </a:r>
            <a:r>
              <a:rPr lang="en-US" sz="1400" baseline="-25000" dirty="0">
                <a:latin typeface="+mn-lt"/>
              </a:rPr>
              <a:t>3</a:t>
            </a:r>
            <a:r>
              <a:rPr lang="en-US" sz="1400" dirty="0">
                <a:latin typeface="+mn-lt"/>
              </a:rPr>
              <a:t> and one-half order in Cl</a:t>
            </a:r>
            <a:r>
              <a:rPr lang="en-US" sz="1400" baseline="-25000" dirty="0">
                <a:latin typeface="+mn-lt"/>
              </a:rPr>
              <a:t>2</a:t>
            </a:r>
            <a:r>
              <a:rPr lang="en-US" sz="1400" dirty="0">
                <a:latin typeface="+mn-lt"/>
              </a:rPr>
              <a:t>. The overall reaction order is three halves.</a:t>
            </a:r>
          </a:p>
          <a:p>
            <a:pPr marL="283464" indent="-283464" eaLnBrk="0" hangingPunct="0">
              <a:defRPr/>
            </a:pPr>
            <a:r>
              <a:rPr lang="en-US" sz="1400" b="1" dirty="0">
                <a:latin typeface="+mn-lt"/>
              </a:rPr>
              <a:t>(b)</a:t>
            </a:r>
            <a:r>
              <a:rPr lang="en-US" sz="1400" dirty="0">
                <a:latin typeface="+mn-lt"/>
              </a:rPr>
              <a:t>	For the rate law for Equation 14.9, we have </a:t>
            </a:r>
          </a:p>
          <a:p>
            <a:pPr marL="283464" indent="-283464" algn="ctr" eaLnBrk="0" hangingPunct="0">
              <a:spcBef>
                <a:spcPts val="600"/>
              </a:spcBef>
              <a:defRPr/>
            </a:pPr>
            <a:r>
              <a:rPr lang="en-US" sz="1400" dirty="0">
                <a:latin typeface="+mn-lt"/>
              </a:rPr>
              <a:t>	Units of rate = (units of rate constant)(units of concentration) </a:t>
            </a:r>
          </a:p>
          <a:p>
            <a:pPr marL="283464" indent="-283464" eaLnBrk="0" hangingPunct="0">
              <a:defRPr/>
            </a:pPr>
            <a:endParaRPr lang="en-US" sz="1400" dirty="0">
              <a:latin typeface="+mn-lt"/>
            </a:endParaRPr>
          </a:p>
          <a:p>
            <a:pPr marL="283464" indent="-283464" eaLnBrk="0" hangingPunct="0">
              <a:defRPr/>
            </a:pPr>
            <a:r>
              <a:rPr lang="en-US" sz="1400" dirty="0">
                <a:latin typeface="+mn-lt"/>
              </a:rPr>
              <a:t>	so</a:t>
            </a: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r>
              <a:rPr lang="en-US" sz="1400" dirty="0">
                <a:latin typeface="+mn-lt"/>
              </a:rPr>
              <a:t>Note that if the reaction order changes, the units of the rate constant change.</a:t>
            </a:r>
          </a:p>
        </p:txBody>
      </p:sp>
      <p:sp>
        <p:nvSpPr>
          <p:cNvPr id="13" name="Text Box 84"/>
          <p:cNvSpPr txBox="1">
            <a:spLocks noChangeArrowheads="1"/>
          </p:cNvSpPr>
          <p:nvPr/>
        </p:nvSpPr>
        <p:spPr bwMode="auto">
          <a:xfrm>
            <a:off x="320675" y="1030001"/>
            <a:ext cx="7578419" cy="5674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283464" indent="-283464" eaLnBrk="0" hangingPunct="0">
              <a:defRPr/>
            </a:pPr>
            <a:r>
              <a:rPr lang="en-US" sz="1400" b="1" dirty="0">
                <a:latin typeface="+mn-lt"/>
              </a:rPr>
              <a:t>(a)	</a:t>
            </a:r>
            <a:r>
              <a:rPr lang="en-US" sz="1400" dirty="0">
                <a:latin typeface="+mn-lt"/>
              </a:rPr>
              <a:t>What are the overall reaction orders for the reactions described in Equations 14.9 and 14.11?</a:t>
            </a:r>
          </a:p>
          <a:p>
            <a:pPr marL="283464" indent="-283464" eaLnBrk="0" hangingPunct="0">
              <a:defRPr/>
            </a:pPr>
            <a:r>
              <a:rPr lang="en-US" sz="1400" b="1" dirty="0">
                <a:latin typeface="+mn-lt"/>
              </a:rPr>
              <a:t>(b)	</a:t>
            </a:r>
            <a:r>
              <a:rPr lang="en-US" sz="1400" dirty="0">
                <a:latin typeface="+mn-lt"/>
              </a:rPr>
              <a:t>What are the units of the rate constant for the rate law in Equation 14.9?</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5547" y="4992688"/>
            <a:ext cx="4571994" cy="386297"/>
          </a:xfrm>
          <a:prstGeom prst="rect">
            <a:avLst/>
          </a:prstGeom>
        </p:spPr>
      </p:pic>
    </p:spTree>
    <p:extLst>
      <p:ext uri="{BB962C8B-B14F-4D97-AF65-F5344CB8AC3E}">
        <p14:creationId xmlns:p14="http://schemas.microsoft.com/office/powerpoint/2010/main" val="195040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LASTMERGEFILE" val="\\.host\Shared Folders\gexinc On My Mac\Desktop\TRANSFER\47191\04 Sample Chapter.xls"/>
  <p:tag name="MMPROD_NEXTUNIQUEID" val="10009"/>
  <p:tag name="MMPROD_UIDATA" val="&lt;database version=&quot;8.0&quot;&gt;&lt;object type=&quot;1&quot; unique_id=&quot;10001&quot;&gt;&lt;object type=&quot;2&quot; unique_id=&quot;10039&quot;&gt;&lt;object type=&quot;3&quot; unique_id=&quot;10040&quot;&gt;&lt;property id=&quot;20148&quot; value=&quot;5&quot;/&gt;&lt;property id=&quot;20300&quot; value=&quot;Slide 1&quot;/&gt;&lt;property id=&quot;20307&quot; value=&quot;256&quot;/&gt;&lt;/object&gt;&lt;object type=&quot;3&quot; unique_id=&quot;10041&quot;&gt;&lt;property id=&quot;20148&quot; value=&quot;5&quot;/&gt;&lt;property id=&quot;20300&quot; value=&quot;Slide 2&quot;/&gt;&lt;property id=&quot;20307&quot; value=&quot;270&quot;/&gt;&lt;/object&gt;&lt;object type=&quot;3&quot; unique_id=&quot;10042&quot;&gt;&lt;property id=&quot;20148&quot; value=&quot;5&quot;/&gt;&lt;property id=&quot;20300&quot; value=&quot;Slide 3&quot;/&gt;&lt;property id=&quot;20307&quot; value=&quot;269&quot;/&gt;&lt;/object&gt;&lt;object type=&quot;3&quot; unique_id=&quot;10043&quot;&gt;&lt;property id=&quot;20148&quot; value=&quot;5&quot;/&gt;&lt;property id=&quot;20300&quot; value=&quot;Slide 4&quot;/&gt;&lt;property id=&quot;20307&quot; value=&quot;268&quot;/&gt;&lt;/object&gt;&lt;object type=&quot;3&quot; unique_id=&quot;10044&quot;&gt;&lt;property id=&quot;20148&quot; value=&quot;5&quot;/&gt;&lt;property id=&quot;20300&quot; value=&quot;Slide 5&quot;/&gt;&lt;property id=&quot;20307&quot; value=&quot;267&quot;/&gt;&lt;/object&gt;&lt;object type=&quot;3&quot; unique_id=&quot;10045&quot;&gt;&lt;property id=&quot;20148&quot; value=&quot;5&quot;/&gt;&lt;property id=&quot;20300&quot; value=&quot;Slide 6&quot;/&gt;&lt;property id=&quot;20307&quot; value=&quot;272&quot;/&gt;&lt;/object&gt;&lt;object type=&quot;3&quot; unique_id=&quot;10046&quot;&gt;&lt;property id=&quot;20148&quot; value=&quot;5&quot;/&gt;&lt;property id=&quot;20300&quot; value=&quot;Slide 7&quot;/&gt;&lt;property id=&quot;20307&quot; value=&quot;266&quot;/&gt;&lt;/object&gt;&lt;object type=&quot;3&quot; unique_id=&quot;10047&quot;&gt;&lt;property id=&quot;20148&quot; value=&quot;5&quot;/&gt;&lt;property id=&quot;20300&quot; value=&quot;Slide 8&quot;/&gt;&lt;property id=&quot;20307&quot; value=&quot;265&quot;/&gt;&lt;/object&gt;&lt;object type=&quot;3&quot; unique_id=&quot;10048&quot;&gt;&lt;property id=&quot;20148&quot; value=&quot;5&quot;/&gt;&lt;property id=&quot;20300&quot; value=&quot;Slide 9&quot;/&gt;&lt;property id=&quot;20307&quot; value=&quot;264&quot;/&gt;&lt;/object&gt;&lt;object type=&quot;3&quot; unique_id=&quot;10049&quot;&gt;&lt;property id=&quot;20148&quot; value=&quot;5&quot;/&gt;&lt;property id=&quot;20300&quot; value=&quot;Slide 10&quot;/&gt;&lt;property id=&quot;20307&quot; value=&quot;271&quot;/&gt;&lt;/object&gt;&lt;object type=&quot;3&quot; unique_id=&quot;10050&quot;&gt;&lt;property id=&quot;20148&quot; value=&quot;5&quot;/&gt;&lt;property id=&quot;20300&quot; value=&quot;Slide 11&quot;/&gt;&lt;property id=&quot;20307&quot; value=&quot;263&quot;/&gt;&lt;/object&gt;&lt;object type=&quot;3&quot; unique_id=&quot;10051&quot;&gt;&lt;property id=&quot;20148&quot; value=&quot;5&quot;/&gt;&lt;property id=&quot;20300&quot; value=&quot;Slide 13&quot;/&gt;&lt;property id=&quot;20307&quot; value=&quot;262&quot;/&gt;&lt;/object&gt;&lt;object type=&quot;3&quot; unique_id=&quot;10052&quot;&gt;&lt;property id=&quot;20148&quot; value=&quot;5&quot;/&gt;&lt;property id=&quot;20300&quot; value=&quot;Slide 12&quot;/&gt;&lt;property id=&quot;20307&quot; value=&quot;261&quot;/&gt;&lt;/object&gt;&lt;object type=&quot;3&quot; unique_id=&quot;11956&quot;&gt;&lt;property id=&quot;20148&quot; value=&quot;5&quot;/&gt;&lt;property id=&quot;20300&quot; value=&quot;Slide 14&quot;/&gt;&lt;property id=&quot;20307&quot; value=&quot;273&quot;/&gt;&lt;/object&gt;&lt;object type=&quot;3&quot; unique_id=&quot;11957&quot;&gt;&lt;property id=&quot;20148&quot; value=&quot;5&quot;/&gt;&lt;property id=&quot;20300&quot; value=&quot;Slide 15&quot;/&gt;&lt;property id=&quot;20307&quot; value=&quot;274&quot;/&gt;&lt;/object&gt;&lt;object type=&quot;3&quot; unique_id=&quot;12302&quot;&gt;&lt;property id=&quot;20148&quot; value=&quot;5&quot;/&gt;&lt;property id=&quot;20300&quot; value=&quot;Slide 16&quot;/&gt;&lt;property id=&quot;20307&quot; value=&quot;275&quot;/&gt;&lt;/object&gt;&lt;object type=&quot;3&quot; unique_id=&quot;12303&quot;&gt;&lt;property id=&quot;20148&quot; value=&quot;5&quot;/&gt;&lt;property id=&quot;20300&quot; value=&quot;Slide 17&quot;/&gt;&lt;property id=&quot;20307&quot; value=&quot;276&quot;/&gt;&lt;/object&gt;&lt;object type=&quot;3&quot; unique_id=&quot;12476&quot;&gt;&lt;property id=&quot;20148&quot; value=&quot;5&quot;/&gt;&lt;property id=&quot;20300&quot; value=&quot;Slide 18&quot;/&gt;&lt;property id=&quot;20307&quot; value=&quot;277&quot;/&gt;&lt;/object&gt;&lt;object type=&quot;3&quot; unique_id=&quot;12477&quot;&gt;&lt;property id=&quot;20148&quot; value=&quot;5&quot;/&gt;&lt;property id=&quot;20300&quot; value=&quot;Slide 19&quot;/&gt;&lt;property id=&quot;20307&quot; value=&quot;278&quot;/&gt;&lt;/object&gt;&lt;object type=&quot;3&quot; unique_id=&quot;12562&quot;&gt;&lt;property id=&quot;20148&quot; value=&quot;5&quot;/&gt;&lt;property id=&quot;20300&quot; value=&quot;Slide 20&quot;/&gt;&lt;property id=&quot;20307&quot; value=&quot;279&quot;/&gt;&lt;/object&gt;&lt;object type=&quot;3&quot; unique_id=&quot;12563&quot;&gt;&lt;property id=&quot;20148&quot; value=&quot;5&quot;/&gt;&lt;property id=&quot;20300&quot; value=&quot;Slide 21&quot;/&gt;&lt;property id=&quot;20307&quot; value=&quot;280&quot;/&gt;&lt;/object&gt;&lt;object type=&quot;3&quot; unique_id=&quot;12702&quot;&gt;&lt;property id=&quot;20148&quot; value=&quot;5&quot;/&gt;&lt;property id=&quot;20300&quot; value=&quot;Slide 22&quot;/&gt;&lt;property id=&quot;20307&quot; value=&quot;281&quot;/&gt;&lt;/object&gt;&lt;object type=&quot;3&quot; unique_id=&quot;12703&quot;&gt;&lt;property id=&quot;20148&quot; value=&quot;5&quot;/&gt;&lt;property id=&quot;20300&quot; value=&quot;Slide 23&quot;/&gt;&lt;property id=&quot;20307&quot; value=&quot;282&quot;/&gt;&lt;/object&gt;&lt;object type=&quot;3&quot; unique_id=&quot;12854&quot;&gt;&lt;property id=&quot;20148&quot; value=&quot;5&quot;/&gt;&lt;property id=&quot;20300&quot; value=&quot;Slide 24&quot;/&gt;&lt;property id=&quot;20307&quot; value=&quot;283&quot;/&gt;&lt;/object&gt;&lt;object type=&quot;3&quot; unique_id=&quot;12855&quot;&gt;&lt;property id=&quot;20148&quot; value=&quot;5&quot;/&gt;&lt;property id=&quot;20300&quot; value=&quot;Slide 25&quot;/&gt;&lt;property id=&quot;20307&quot; value=&quot;284&quot;/&gt;&lt;/object&gt;&lt;object type=&quot;3&quot; unique_id=&quot;13018&quot;&gt;&lt;property id=&quot;20148&quot; value=&quot;5&quot;/&gt;&lt;property id=&quot;20300&quot; value=&quot;Slide 26&quot;/&gt;&lt;property id=&quot;20307&quot; value=&quot;285&quot;/&gt;&lt;/object&gt;&lt;object type=&quot;3&quot; unique_id=&quot;13019&quot;&gt;&lt;property id=&quot;20148&quot; value=&quot;5&quot;/&gt;&lt;property id=&quot;20300&quot; value=&quot;Slide 27&quot;/&gt;&lt;property id=&quot;20307&quot; value=&quot;286&quot;/&gt;&lt;/object&gt;&lt;object type=&quot;3&quot; unique_id=&quot;13107&quot;&gt;&lt;property id=&quot;20148&quot; value=&quot;5&quot;/&gt;&lt;property id=&quot;20300&quot; value=&quot;Slide 28&quot;/&gt;&lt;property id=&quot;20307&quot; value=&quot;287&quot;/&gt;&lt;/object&gt;&lt;object type=&quot;3&quot; unique_id=&quot;13408&quot;&gt;&lt;property id=&quot;20148&quot; value=&quot;5&quot;/&gt;&lt;property id=&quot;20300&quot; value=&quot;Slide 29&quot;/&gt;&lt;property id=&quot;20307&quot; value=&quot;288&quot;/&gt;&lt;/object&gt;&lt;object type=&quot;3&quot; unique_id=&quot;13409&quot;&gt;&lt;property id=&quot;20148&quot; value=&quot;5&quot;/&gt;&lt;property id=&quot;20300&quot; value=&quot;Slide 30&quot;/&gt;&lt;property id=&quot;20307&quot; value=&quot;289&quot;/&gt;&lt;/object&gt;&lt;object type=&quot;3&quot; unique_id=&quot;13698&quot;&gt;&lt;property id=&quot;20148&quot; value=&quot;5&quot;/&gt;&lt;property id=&quot;20300&quot; value=&quot;Slide 31&quot;/&gt;&lt;property id=&quot;20307&quot; value=&quot;290&quot;/&gt;&lt;/object&gt;&lt;object type=&quot;3&quot; unique_id=&quot;13699&quot;&gt;&lt;property id=&quot;20148&quot; value=&quot;5&quot;/&gt;&lt;property id=&quot;20300&quot; value=&quot;Slide 32&quot;/&gt;&lt;property id=&quot;20307&quot; value=&quot;291&quot;/&gt;&lt;/object&gt;&lt;object type=&quot;3&quot; unique_id=&quot;13700&quot;&gt;&lt;property id=&quot;20148&quot; value=&quot;5&quot;/&gt;&lt;property id=&quot;20300&quot; value=&quot;Slide 33&quot;/&gt;&lt;property id=&quot;20307&quot; value=&quot;292&quot;/&gt;&lt;/object&gt;&lt;object type=&quot;3&quot; unique_id=&quot;14122&quot;&gt;&lt;property id=&quot;20148&quot; value=&quot;5&quot;/&gt;&lt;property id=&quot;20300&quot; value=&quot;Slide 34&quot;/&gt;&lt;property id=&quot;20307&quot; value=&quot;293&quot;/&gt;&lt;/object&gt;&lt;object type=&quot;3&quot; unique_id=&quot;14123&quot;&gt;&lt;property id=&quot;20148&quot; value=&quot;5&quot;/&gt;&lt;property id=&quot;20300&quot; value=&quot;Slide 35&quot;/&gt;&lt;property id=&quot;20307&quot; value=&quot;294&quot;/&gt;&lt;/object&gt;&lt;object type=&quot;3&quot; unique_id=&quot;14124&quot;&gt;&lt;property id=&quot;20148&quot; value=&quot;5&quot;/&gt;&lt;property id=&quot;20300&quot; value=&quot;Slide 36&quot;/&gt;&lt;property id=&quot;20307&quot; value=&quot;295&quot;/&gt;&lt;/object&gt;&lt;object type=&quot;3&quot; unique_id=&quot;14126&quot;&gt;&lt;property id=&quot;20148&quot; value=&quot;5&quot;/&gt;&lt;property id=&quot;20300&quot; value=&quot;Slide 37&quot;/&gt;&lt;property id=&quot;20307&quot; value=&quot;296&quot;/&gt;&lt;/object&gt;&lt;object type=&quot;3&quot; unique_id=&quot;14127&quot;&gt;&lt;property id=&quot;20148&quot; value=&quot;5&quot;/&gt;&lt;property id=&quot;20300&quot; value=&quot;Slide 38&quot;/&gt;&lt;property id=&quot;20307&quot; value=&quot;297&quot;/&gt;&lt;/object&gt;&lt;object type=&quot;3&quot; unique_id=&quot;14128&quot;&gt;&lt;property id=&quot;20148&quot; value=&quot;5&quot;/&gt;&lt;property id=&quot;20300&quot; value=&quot;Slide 39&quot;/&gt;&lt;property id=&quot;20307&quot; value=&quot;298&quot;/&gt;&lt;/object&gt;&lt;object type=&quot;3&quot; unique_id=&quot;14129&quot;&gt;&lt;property id=&quot;20148&quot; value=&quot;5&quot;/&gt;&lt;property id=&quot;20300&quot; value=&quot;Slide 40&quot;/&gt;&lt;property id=&quot;20307&quot; value=&quot;299&quot;/&gt;&lt;/object&gt;&lt;object type=&quot;3&quot; unique_id=&quot;14130&quot;&gt;&lt;property id=&quot;20148&quot; value=&quot;5&quot;/&gt;&lt;property id=&quot;20300&quot; value=&quot;Slide 41&quot;/&gt;&lt;property id=&quot;20307&quot; value=&quot;300&quot;/&gt;&lt;/object&gt;&lt;object type=&quot;3&quot; unique_id=&quot;14131&quot;&gt;&lt;property id=&quot;20148&quot; value=&quot;5&quot;/&gt;&lt;property id=&quot;20300&quot; value=&quot;Slide 42&quot;/&gt;&lt;property id=&quot;20307&quot; value=&quot;301&quot;/&gt;&lt;/object&gt;&lt;object type=&quot;3&quot; unique_id=&quot;14132&quot;&gt;&lt;property id=&quot;20148&quot; value=&quot;5&quot;/&gt;&lt;property id=&quot;20300&quot; value=&quot;Slide 43&quot;/&gt;&lt;property id=&quot;20307&quot; value=&quot;302&quot;/&gt;&lt;/object&gt;&lt;object type=&quot;3&quot; unique_id=&quot;14133&quot;&gt;&lt;property id=&quot;20148&quot; value=&quot;5&quot;/&gt;&lt;property id=&quot;20300&quot; value=&quot;Slide 45&quot;/&gt;&lt;property id=&quot;20307&quot; value=&quot;303&quot;/&gt;&lt;/object&gt;&lt;object type=&quot;3&quot; unique_id=&quot;14134&quot;&gt;&lt;property id=&quot;20148&quot; value=&quot;5&quot;/&gt;&lt;property id=&quot;20300&quot; value=&quot;Slide 46&quot;/&gt;&lt;property id=&quot;20307&quot; value=&quot;304&quot;/&gt;&lt;/object&gt;&lt;object type=&quot;3&quot; unique_id=&quot;14135&quot;&gt;&lt;property id=&quot;20148&quot; value=&quot;5&quot;/&gt;&lt;property id=&quot;20300&quot; value=&quot;Slide 47&quot;/&gt;&lt;property id=&quot;20307&quot; value=&quot;305&quot;/&gt;&lt;/object&gt;&lt;object type=&quot;3&quot; unique_id=&quot;14136&quot;&gt;&lt;property id=&quot;20148&quot; value=&quot;5&quot;/&gt;&lt;property id=&quot;20300&quot; value=&quot;Slide 48&quot;/&gt;&lt;property id=&quot;20307&quot; value=&quot;306&quot;/&gt;&lt;/object&gt;&lt;object type=&quot;3&quot; unique_id=&quot;14432&quot;&gt;&lt;property id=&quot;20148&quot; value=&quot;5&quot;/&gt;&lt;property id=&quot;20300&quot; value=&quot;Slide 44&quot;/&gt;&lt;property id=&quot;20307&quot; value=&quot;307&quot;/&gt;&lt;/object&gt;&lt;/object&gt;&lt;object type=&quot;8&quot; unique_id=&quot;10075&quot;&gt;&lt;/object&gt;&lt;/object&gt;&lt;/database&gt;"/>
  <p:tag name="SECTOMILLISECCONVERTED" val="1"/>
</p:tagLst>
</file>

<file path=ppt/theme/theme1.xml><?xml version="1.0" encoding="utf-8"?>
<a:theme xmlns:a="http://schemas.openxmlformats.org/drawingml/2006/main" name="Worked_Examples">
  <a:themeElements>
    <a:clrScheme name="Worked_Exampl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orked_Examples">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8099" dir="2700000" algn="ctr" rotWithShape="0">
                  <a:schemeClr val="bg2">
                    <a:alpha val="74997"/>
                  </a:schemeClr>
                </a:outerShdw>
              </a:effectLst>
            </a14:hiddenEffects>
          </a:ext>
        </a:extLst>
      </a:spPr>
      <a:bodyPr wrap="none">
        <a:spAutoFit/>
      </a:bodyPr>
      <a:lstStyle>
        <a:defPPr marL="2282825" indent="-2282825">
          <a:defRPr sz="1400" dirty="0"/>
        </a:defPPr>
      </a:lstStyle>
    </a:spDef>
    <a:lnDef>
      <a:spPr bwMode="auto">
        <a:xfrm>
          <a:off x="0" y="0"/>
          <a:ext cx="1" cy="1"/>
        </a:xfrm>
        <a:custGeom>
          <a:avLst/>
          <a:gdLst/>
          <a:ahLst/>
          <a:cxnLst/>
          <a:rect l="0" t="0" r="0" b="0"/>
          <a:pathLst/>
        </a:custGeom>
        <a:solidFill>
          <a:srgbClr val="008000"/>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8099" dir="2700000" algn="ctr" rotWithShape="0">
                  <a:schemeClr val="bg2">
                    <a:alpha val="74998"/>
                  </a:schemeClr>
                </a:outerShdw>
              </a:effectLst>
            </a14:hiddenEffects>
          </a:ext>
        </a:extLst>
      </a:spPr>
      <a:bodyPr vert="horz" wrap="square" lIns="91440" tIns="45720" rIns="91440" bIns="45720" numCol="1" anchor="ctr" anchorCtr="0" compatLnSpc="1">
        <a:prstTxWarp prst="textNoShape">
          <a:avLst/>
        </a:prstTxWarp>
      </a:bodyPr>
      <a:lstStyle>
        <a:defPPr marL="2282825" marR="0" indent="-2282825"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ea typeface="ＭＳ Ｐゴシック" pitchFamily="48" charset="-128"/>
          </a:defRPr>
        </a:defPPr>
      </a:lstStyle>
    </a:lnDef>
  </a:objectDefaults>
  <a:extraClrSchemeLst>
    <a:extraClrScheme>
      <a:clrScheme name="Worked_Exampl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orked_Exampl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orked_Exampl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orked_Exampl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orked_Exampl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orked_Exampl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orked_Example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orked_Exampl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orked_Exampl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orked_Exampl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orked_Exampl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orked_Exampl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Worked_Examples</Template>
  <TotalTime>5791</TotalTime>
  <Words>4468</Words>
  <Application>Microsoft Office PowerPoint</Application>
  <PresentationFormat>On-screen Show (4:3)</PresentationFormat>
  <Paragraphs>702</Paragraphs>
  <Slides>45</Slides>
  <Notes>45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ＭＳ Ｐゴシック</vt:lpstr>
      <vt:lpstr>Arial</vt:lpstr>
      <vt:lpstr>Calibri</vt:lpstr>
      <vt:lpstr>Helvetica</vt:lpstr>
      <vt:lpstr>Symbol</vt:lpstr>
      <vt:lpstr>Times</vt:lpstr>
      <vt:lpstr>Times New Roman</vt:lpstr>
      <vt:lpstr>Worked_Examples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GEX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gexinc</dc:creator>
  <cp:lastModifiedBy>Akhter, Asma</cp:lastModifiedBy>
  <cp:revision>856</cp:revision>
  <cp:lastPrinted>2017-03-23T16:03:36Z</cp:lastPrinted>
  <dcterms:created xsi:type="dcterms:W3CDTF">2013-09-13T12:48:59Z</dcterms:created>
  <dcterms:modified xsi:type="dcterms:W3CDTF">2018-10-11T00:41:29Z</dcterms:modified>
</cp:coreProperties>
</file>