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theme/theme2.xml" ContentType="application/vnd.openxmlformats-officedocument.theme+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slideLayouts/slideLayout270.xml" ContentType="application/vnd.openxmlformats-officedocument.presentationml.slideLayout+xml"/>
  <Override PartName="/ppt/slideLayouts/slideLayout271.xml" ContentType="application/vnd.openxmlformats-officedocument.presentationml.slideLayout+xml"/>
  <Override PartName="/ppt/slideLayouts/slideLayout272.xml" ContentType="application/vnd.openxmlformats-officedocument.presentationml.slideLayout+xml"/>
  <Override PartName="/ppt/slideLayouts/slideLayout273.xml" ContentType="application/vnd.openxmlformats-officedocument.presentationml.slideLayout+xml"/>
  <Override PartName="/ppt/slideLayouts/slideLayout274.xml" ContentType="application/vnd.openxmlformats-officedocument.presentationml.slideLayout+xml"/>
  <Override PartName="/ppt/slideLayouts/slideLayout275.xml" ContentType="application/vnd.openxmlformats-officedocument.presentationml.slideLayout+xml"/>
  <Override PartName="/ppt/slideLayouts/slideLayout276.xml" ContentType="application/vnd.openxmlformats-officedocument.presentationml.slideLayout+xml"/>
  <Override PartName="/ppt/slideLayouts/slideLayout277.xml" ContentType="application/vnd.openxmlformats-officedocument.presentationml.slideLayout+xml"/>
  <Override PartName="/ppt/slideLayouts/slideLayout278.xml" ContentType="application/vnd.openxmlformats-officedocument.presentationml.slideLayout+xml"/>
  <Override PartName="/ppt/slideLayouts/slideLayout279.xml" ContentType="application/vnd.openxmlformats-officedocument.presentationml.slideLayout+xml"/>
  <Override PartName="/ppt/slideLayouts/slideLayout280.xml" ContentType="application/vnd.openxmlformats-officedocument.presentationml.slideLayout+xml"/>
  <Override PartName="/ppt/slideLayouts/slideLayout281.xml" ContentType="application/vnd.openxmlformats-officedocument.presentationml.slideLayout+xml"/>
  <Override PartName="/ppt/slideLayouts/slideLayout282.xml" ContentType="application/vnd.openxmlformats-officedocument.presentationml.slideLayout+xml"/>
  <Override PartName="/ppt/slideLayouts/slideLayout283.xml" ContentType="application/vnd.openxmlformats-officedocument.presentationml.slideLayout+xml"/>
  <Override PartName="/ppt/slideLayouts/slideLayout284.xml" ContentType="application/vnd.openxmlformats-officedocument.presentationml.slideLayout+xml"/>
  <Override PartName="/ppt/slideLayouts/slideLayout285.xml" ContentType="application/vnd.openxmlformats-officedocument.presentationml.slideLayout+xml"/>
  <Override PartName="/ppt/slideLayouts/slideLayout286.xml" ContentType="application/vnd.openxmlformats-officedocument.presentationml.slideLayout+xml"/>
  <Override PartName="/ppt/slideLayouts/slideLayout287.xml" ContentType="application/vnd.openxmlformats-officedocument.presentationml.slideLayout+xml"/>
  <Override PartName="/ppt/slideLayouts/slideLayout288.xml" ContentType="application/vnd.openxmlformats-officedocument.presentationml.slideLayout+xml"/>
  <Override PartName="/ppt/slideLayouts/slideLayout289.xml" ContentType="application/vnd.openxmlformats-officedocument.presentationml.slideLayout+xml"/>
  <Override PartName="/ppt/slideLayouts/slideLayout290.xml" ContentType="application/vnd.openxmlformats-officedocument.presentationml.slideLayout+xml"/>
  <Override PartName="/ppt/slideLayouts/slideLayout291.xml" ContentType="application/vnd.openxmlformats-officedocument.presentationml.slideLayout+xml"/>
  <Override PartName="/ppt/slideLayouts/slideLayout292.xml" ContentType="application/vnd.openxmlformats-officedocument.presentationml.slideLayout+xml"/>
  <Override PartName="/ppt/slideLayouts/slideLayout293.xml" ContentType="application/vnd.openxmlformats-officedocument.presentationml.slideLayout+xml"/>
  <Override PartName="/ppt/slideLayouts/slideLayout294.xml" ContentType="application/vnd.openxmlformats-officedocument.presentationml.slideLayout+xml"/>
  <Override PartName="/ppt/slideLayouts/slideLayout295.xml" ContentType="application/vnd.openxmlformats-officedocument.presentationml.slideLayout+xml"/>
  <Override PartName="/ppt/slideLayouts/slideLayout296.xml" ContentType="application/vnd.openxmlformats-officedocument.presentationml.slideLayout+xml"/>
  <Override PartName="/ppt/slideLayouts/slideLayout297.xml" ContentType="application/vnd.openxmlformats-officedocument.presentationml.slideLayout+xml"/>
  <Override PartName="/ppt/slideLayouts/slideLayout298.xml" ContentType="application/vnd.openxmlformats-officedocument.presentationml.slideLayout+xml"/>
  <Override PartName="/ppt/slideLayouts/slideLayout299.xml" ContentType="application/vnd.openxmlformats-officedocument.presentationml.slideLayout+xml"/>
  <Override PartName="/ppt/slideLayouts/slideLayout300.xml" ContentType="application/vnd.openxmlformats-officedocument.presentationml.slideLayout+xml"/>
  <Override PartName="/ppt/slideLayouts/slideLayout301.xml" ContentType="application/vnd.openxmlformats-officedocument.presentationml.slideLayout+xml"/>
  <Override PartName="/ppt/slideLayouts/slideLayout302.xml" ContentType="application/vnd.openxmlformats-officedocument.presentationml.slideLayout+xml"/>
  <Override PartName="/ppt/slideLayouts/slideLayout303.xml" ContentType="application/vnd.openxmlformats-officedocument.presentationml.slideLayout+xml"/>
  <Override PartName="/ppt/slideLayouts/slideLayout304.xml" ContentType="application/vnd.openxmlformats-officedocument.presentationml.slideLayout+xml"/>
  <Override PartName="/ppt/slideLayouts/slideLayout305.xml" ContentType="application/vnd.openxmlformats-officedocument.presentationml.slideLayout+xml"/>
  <Override PartName="/ppt/slideLayouts/slideLayout306.xml" ContentType="application/vnd.openxmlformats-officedocument.presentationml.slideLayout+xml"/>
  <Override PartName="/ppt/slideLayouts/slideLayout307.xml" ContentType="application/vnd.openxmlformats-officedocument.presentationml.slideLayout+xml"/>
  <Override PartName="/ppt/slideLayouts/slideLayout308.xml" ContentType="application/vnd.openxmlformats-officedocument.presentationml.slideLayout+xml"/>
  <Override PartName="/ppt/slideLayouts/slideLayout309.xml" ContentType="application/vnd.openxmlformats-officedocument.presentationml.slideLayout+xml"/>
  <Override PartName="/ppt/slideLayouts/slideLayout310.xml" ContentType="application/vnd.openxmlformats-officedocument.presentationml.slideLayout+xml"/>
  <Override PartName="/ppt/slideLayouts/slideLayout311.xml" ContentType="application/vnd.openxmlformats-officedocument.presentationml.slideLayout+xml"/>
  <Override PartName="/ppt/slideLayouts/slideLayout312.xml" ContentType="application/vnd.openxmlformats-officedocument.presentationml.slideLayout+xml"/>
  <Override PartName="/ppt/slideLayouts/slideLayout313.xml" ContentType="application/vnd.openxmlformats-officedocument.presentationml.slideLayout+xml"/>
  <Override PartName="/ppt/slideLayouts/slideLayout314.xml" ContentType="application/vnd.openxmlformats-officedocument.presentationml.slideLayout+xml"/>
  <Override PartName="/ppt/slideLayouts/slideLayout315.xml" ContentType="application/vnd.openxmlformats-officedocument.presentationml.slideLayout+xml"/>
  <Override PartName="/ppt/slideLayouts/slideLayout316.xml" ContentType="application/vnd.openxmlformats-officedocument.presentationml.slideLayout+xml"/>
  <Override PartName="/ppt/slideLayouts/slideLayout317.xml" ContentType="application/vnd.openxmlformats-officedocument.presentationml.slideLayout+xml"/>
  <Override PartName="/ppt/slideLayouts/slideLayout318.xml" ContentType="application/vnd.openxmlformats-officedocument.presentationml.slideLayout+xml"/>
  <Override PartName="/ppt/slideLayouts/slideLayout319.xml" ContentType="application/vnd.openxmlformats-officedocument.presentationml.slideLayout+xml"/>
  <Override PartName="/ppt/slideLayouts/slideLayout320.xml" ContentType="application/vnd.openxmlformats-officedocument.presentationml.slideLayout+xml"/>
  <Override PartName="/ppt/slideLayouts/slideLayout321.xml" ContentType="application/vnd.openxmlformats-officedocument.presentationml.slideLayout+xml"/>
  <Override PartName="/ppt/slideLayouts/slideLayout322.xml" ContentType="application/vnd.openxmlformats-officedocument.presentationml.slideLayout+xml"/>
  <Override PartName="/ppt/slideLayouts/slideLayout323.xml" ContentType="application/vnd.openxmlformats-officedocument.presentationml.slideLayout+xml"/>
  <Override PartName="/ppt/slideLayouts/slideLayout324.xml" ContentType="application/vnd.openxmlformats-officedocument.presentationml.slideLayout+xml"/>
  <Override PartName="/ppt/slideLayouts/slideLayout325.xml" ContentType="application/vnd.openxmlformats-officedocument.presentationml.slideLayout+xml"/>
  <Override PartName="/ppt/slideLayouts/slideLayout326.xml" ContentType="application/vnd.openxmlformats-officedocument.presentationml.slideLayout+xml"/>
  <Override PartName="/ppt/slideLayouts/slideLayout327.xml" ContentType="application/vnd.openxmlformats-officedocument.presentationml.slideLayout+xml"/>
  <Override PartName="/ppt/slideLayouts/slideLayout328.xml" ContentType="application/vnd.openxmlformats-officedocument.presentationml.slideLayout+xml"/>
  <Override PartName="/ppt/slideLayouts/slideLayout329.xml" ContentType="application/vnd.openxmlformats-officedocument.presentationml.slideLayout+xml"/>
  <Override PartName="/ppt/slideLayouts/slideLayout330.xml" ContentType="application/vnd.openxmlformats-officedocument.presentationml.slideLayout+xml"/>
  <Override PartName="/ppt/slideLayouts/slideLayout331.xml" ContentType="application/vnd.openxmlformats-officedocument.presentationml.slideLayout+xml"/>
  <Override PartName="/ppt/slideLayouts/slideLayout332.xml" ContentType="application/vnd.openxmlformats-officedocument.presentationml.slideLayout+xml"/>
  <Override PartName="/ppt/slideLayouts/slideLayout333.xml" ContentType="application/vnd.openxmlformats-officedocument.presentationml.slideLayout+xml"/>
  <Override PartName="/ppt/slideLayouts/slideLayout334.xml" ContentType="application/vnd.openxmlformats-officedocument.presentationml.slideLayout+xml"/>
  <Override PartName="/ppt/slideLayouts/slideLayout335.xml" ContentType="application/vnd.openxmlformats-officedocument.presentationml.slideLayout+xml"/>
  <Override PartName="/ppt/slideLayouts/slideLayout336.xml" ContentType="application/vnd.openxmlformats-officedocument.presentationml.slideLayout+xml"/>
  <Override PartName="/ppt/slideLayouts/slideLayout337.xml" ContentType="application/vnd.openxmlformats-officedocument.presentationml.slideLayout+xml"/>
  <Override PartName="/ppt/slideLayouts/slideLayout338.xml" ContentType="application/vnd.openxmlformats-officedocument.presentationml.slideLayout+xml"/>
  <Override PartName="/ppt/slideLayouts/slideLayout339.xml" ContentType="application/vnd.openxmlformats-officedocument.presentationml.slideLayout+xml"/>
  <Override PartName="/ppt/slideLayouts/slideLayout340.xml" ContentType="application/vnd.openxmlformats-officedocument.presentationml.slideLayout+xml"/>
  <Override PartName="/ppt/slideLayouts/slideLayout341.xml" ContentType="application/vnd.openxmlformats-officedocument.presentationml.slideLayout+xml"/>
  <Override PartName="/ppt/slideLayouts/slideLayout342.xml" ContentType="application/vnd.openxmlformats-officedocument.presentationml.slideLayout+xml"/>
  <Override PartName="/ppt/slideLayouts/slideLayout343.xml" ContentType="application/vnd.openxmlformats-officedocument.presentationml.slideLayout+xml"/>
  <Override PartName="/ppt/slideLayouts/slideLayout344.xml" ContentType="application/vnd.openxmlformats-officedocument.presentationml.slideLayout+xml"/>
  <Override PartName="/ppt/slideLayouts/slideLayout345.xml" ContentType="application/vnd.openxmlformats-officedocument.presentationml.slideLayout+xml"/>
  <Override PartName="/ppt/slideLayouts/slideLayout346.xml" ContentType="application/vnd.openxmlformats-officedocument.presentationml.slideLayout+xml"/>
  <Override PartName="/ppt/slideLayouts/slideLayout347.xml" ContentType="application/vnd.openxmlformats-officedocument.presentationml.slideLayout+xml"/>
  <Override PartName="/ppt/slideLayouts/slideLayout348.xml" ContentType="application/vnd.openxmlformats-officedocument.presentationml.slideLayout+xml"/>
  <Override PartName="/ppt/slideLayouts/slideLayout349.xml" ContentType="application/vnd.openxmlformats-officedocument.presentationml.slideLayout+xml"/>
  <Override PartName="/ppt/slideLayouts/slideLayout350.xml" ContentType="application/vnd.openxmlformats-officedocument.presentationml.slideLayout+xml"/>
  <Override PartName="/ppt/slideLayouts/slideLayout35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843" r:id="rId3"/>
  </p:sldMasterIdLst>
  <p:notesMasterIdLst>
    <p:notesMasterId r:id="rId96"/>
  </p:notesMasterIdLst>
  <p:sldIdLst>
    <p:sldId id="375" r:id="rId4"/>
    <p:sldId id="376" r:id="rId5"/>
    <p:sldId id="284" r:id="rId6"/>
    <p:sldId id="382" r:id="rId7"/>
    <p:sldId id="381" r:id="rId8"/>
    <p:sldId id="380"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 id="317" r:id="rId38"/>
    <p:sldId id="318" r:id="rId39"/>
    <p:sldId id="319" r:id="rId40"/>
    <p:sldId id="320" r:id="rId41"/>
    <p:sldId id="321" r:id="rId42"/>
    <p:sldId id="322" r:id="rId43"/>
    <p:sldId id="323" r:id="rId44"/>
    <p:sldId id="324" r:id="rId45"/>
    <p:sldId id="325" r:id="rId46"/>
    <p:sldId id="326" r:id="rId47"/>
    <p:sldId id="327" r:id="rId48"/>
    <p:sldId id="328" r:id="rId49"/>
    <p:sldId id="329" r:id="rId50"/>
    <p:sldId id="330" r:id="rId51"/>
    <p:sldId id="331" r:id="rId52"/>
    <p:sldId id="332" r:id="rId53"/>
    <p:sldId id="333" r:id="rId54"/>
    <p:sldId id="334" r:id="rId55"/>
    <p:sldId id="335" r:id="rId56"/>
    <p:sldId id="336" r:id="rId57"/>
    <p:sldId id="337" r:id="rId58"/>
    <p:sldId id="338" r:id="rId59"/>
    <p:sldId id="339" r:id="rId60"/>
    <p:sldId id="340" r:id="rId61"/>
    <p:sldId id="341" r:id="rId62"/>
    <p:sldId id="342" r:id="rId63"/>
    <p:sldId id="343" r:id="rId64"/>
    <p:sldId id="344" r:id="rId65"/>
    <p:sldId id="345" r:id="rId66"/>
    <p:sldId id="346" r:id="rId67"/>
    <p:sldId id="347" r:id="rId68"/>
    <p:sldId id="348" r:id="rId69"/>
    <p:sldId id="349" r:id="rId70"/>
    <p:sldId id="350" r:id="rId71"/>
    <p:sldId id="351" r:id="rId72"/>
    <p:sldId id="352" r:id="rId73"/>
    <p:sldId id="353" r:id="rId74"/>
    <p:sldId id="354" r:id="rId75"/>
    <p:sldId id="355" r:id="rId76"/>
    <p:sldId id="356" r:id="rId77"/>
    <p:sldId id="357" r:id="rId78"/>
    <p:sldId id="358" r:id="rId79"/>
    <p:sldId id="359" r:id="rId80"/>
    <p:sldId id="360" r:id="rId81"/>
    <p:sldId id="361" r:id="rId82"/>
    <p:sldId id="362" r:id="rId83"/>
    <p:sldId id="363" r:id="rId84"/>
    <p:sldId id="364" r:id="rId85"/>
    <p:sldId id="365" r:id="rId86"/>
    <p:sldId id="366" r:id="rId87"/>
    <p:sldId id="367" r:id="rId88"/>
    <p:sldId id="368" r:id="rId89"/>
    <p:sldId id="369" r:id="rId90"/>
    <p:sldId id="370" r:id="rId91"/>
    <p:sldId id="371" r:id="rId92"/>
    <p:sldId id="372" r:id="rId93"/>
    <p:sldId id="373" r:id="rId94"/>
    <p:sldId id="378" r:id="rId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slide" Target="slides/slide86.xml"/><Relationship Id="rId97"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slide" Target="slides/slide9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D4E294-9906-4762-9470-0ABB8BC1C336}" type="datetimeFigureOut">
              <a:rPr lang="en-US" smtClean="0"/>
              <a:t>3/26/2016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3D14BE-9591-499A-AC7E-DBA671659A01}" type="slidenum">
              <a:rPr lang="en-US" smtClean="0"/>
              <a:t>‹#›</a:t>
            </a:fld>
            <a:endParaRPr lang="en-US"/>
          </a:p>
        </p:txBody>
      </p:sp>
    </p:spTree>
    <p:extLst>
      <p:ext uri="{BB962C8B-B14F-4D97-AF65-F5344CB8AC3E}">
        <p14:creationId xmlns:p14="http://schemas.microsoft.com/office/powerpoint/2010/main" val="96725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9F4FE0-E9D0-4820-B753-2C0A2259AC29}" type="datetime1">
              <a:rPr lang="en-US" smtClean="0">
                <a:solidFill>
                  <a:prstClr val="black">
                    <a:tint val="75000"/>
                  </a:prstClr>
                </a:solidFill>
              </a:rPr>
              <a:pPr/>
              <a:t>3/26/2016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44B0123-DEAB-4DFA-979C-FE4CC6B1EA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5238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03368-8400-467A-BA0A-EF93D2CEBDDA}" type="datetime1">
              <a:rPr lang="en-US" smtClean="0">
                <a:solidFill>
                  <a:prstClr val="black">
                    <a:tint val="75000"/>
                  </a:prstClr>
                </a:solidFill>
              </a:rPr>
              <a:pPr/>
              <a:t>3/26/2016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44B0123-DEAB-4DFA-979C-FE4CC6B1EA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057374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7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0884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7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257324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7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6263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7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4414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4.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Copyright © 2015 McGraw-Hill Education. All </a:t>
            </a:r>
            <a:r>
              <a:rPr lang="en-US" dirty="0" err="1" smtClean="0">
                <a:solidFill>
                  <a:prstClr val="black">
                    <a:tint val="75000"/>
                  </a:prstClr>
                </a:solidFill>
              </a:rPr>
              <a:t>ights</a:t>
            </a:r>
            <a:r>
              <a:rPr lang="en-US" dirty="0" smtClean="0">
                <a:solidFill>
                  <a:prstClr val="black">
                    <a:tint val="75000"/>
                  </a:prstClr>
                </a:solidFill>
              </a:rPr>
              <a:t> reserved. No reproduction or distribution without the prior written consent of McGraw-Hill Education</a:t>
            </a:r>
            <a:endParaRPr lang="en-US" dirty="0">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80D12752-2B5B-4838-80FF-25A2680FF63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45450282"/>
      </p:ext>
    </p:extLst>
  </p:cSld>
  <p:clrMapOvr>
    <a:masterClrMapping/>
  </p:clrMapOvr>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8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7284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8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2143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8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27295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8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2787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8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8900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4CD8FE-A6A9-47E9-A8BF-D92AB707113B}" type="datetime1">
              <a:rPr lang="en-US" smtClean="0">
                <a:solidFill>
                  <a:prstClr val="black">
                    <a:tint val="75000"/>
                  </a:prstClr>
                </a:solidFill>
              </a:rPr>
              <a:pPr/>
              <a:t>3/26/2016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44B0123-DEAB-4DFA-979C-FE4CC6B1EA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530589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8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5532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8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2279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8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8849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8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3030029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8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430986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9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2778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9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1438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9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120401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9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060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9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9300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ltLang="en-US">
              <a:solidFill>
                <a:prstClr val="black">
                  <a:tint val="75000"/>
                </a:prstClr>
              </a:solidFill>
            </a:endParaRPr>
          </a:p>
        </p:txBody>
      </p:sp>
      <p:sp>
        <p:nvSpPr>
          <p:cNvPr id="8" name="Slide Number Placeholder 7"/>
          <p:cNvSpPr>
            <a:spLocks noGrp="1"/>
          </p:cNvSpPr>
          <p:nvPr>
            <p:ph type="sldNum" sz="quarter" idx="11"/>
          </p:nvPr>
        </p:nvSpPr>
        <p:spPr/>
        <p:txBody>
          <a:bodyPr/>
          <a:lstStyle/>
          <a:p>
            <a:pPr>
              <a:defRPr/>
            </a:pPr>
            <a:fld id="{B15ABF36-E540-468F-9959-9EDF6CA6D50C}" type="slidenum">
              <a:rPr lang="en-US" altLang="en-US" smtClean="0">
                <a:solidFill>
                  <a:prstClr val="black">
                    <a:tint val="75000"/>
                  </a:prstClr>
                </a:solidFill>
              </a:rPr>
              <a:pPr>
                <a:defRPr/>
              </a:pPr>
              <a:t>‹#›</a:t>
            </a:fld>
            <a:endParaRPr lang="en-US" altLang="en-US">
              <a:solidFill>
                <a:prstClr val="black">
                  <a:tint val="75000"/>
                </a:prstClr>
              </a:solidFill>
            </a:endParaRPr>
          </a:p>
        </p:txBody>
      </p:sp>
      <p:sp>
        <p:nvSpPr>
          <p:cNvPr id="9" name="Footer Placeholder 8"/>
          <p:cNvSpPr>
            <a:spLocks noGrp="1"/>
          </p:cNvSpPr>
          <p:nvPr>
            <p:ph type="ftr" sz="quarter" idx="12"/>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Tree>
    <p:extLst>
      <p:ext uri="{BB962C8B-B14F-4D97-AF65-F5344CB8AC3E}">
        <p14:creationId xmlns:p14="http://schemas.microsoft.com/office/powerpoint/2010/main" val="6541687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9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3132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9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5071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9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0295755"/>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9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9674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9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1802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10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840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10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9305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7.xml><?xml version="1.0" encoding="utf-8"?>
<p:sldLayout xmlns:a="http://schemas.openxmlformats.org/drawingml/2006/main" xmlns:r="http://schemas.openxmlformats.org/officeDocument/2006/relationships" xmlns:p="http://schemas.openxmlformats.org/presentationml/2006/main" preserve="1" userDrawn="1">
  <p:cSld name="10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03036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userDrawn="1">
  <p:cSld name="10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1557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10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0845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2723A1D-8C6B-4D73-8A55-3732BCDE277C}"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670987525"/>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10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17522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10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9223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10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508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10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35222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10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5561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11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5182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11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7891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11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0958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11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174857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11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1880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F026CFEB-11E0-4F94-BA34-7C3856878B46}" type="slidenum">
              <a:rPr lang="en-US" altLang="en-US" smtClean="0">
                <a:solidFill>
                  <a:prstClr val="black">
                    <a:tint val="75000"/>
                  </a:prstClr>
                </a:solidFill>
              </a:rPr>
              <a:pPr>
                <a:defRPr/>
              </a:pPr>
              <a:t>‹#›</a:t>
            </a:fld>
            <a:endParaRPr lang="en-US" altLang="en-US">
              <a:solidFill>
                <a:prstClr val="black">
                  <a:tint val="7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Tree>
    <p:extLst>
      <p:ext uri="{BB962C8B-B14F-4D97-AF65-F5344CB8AC3E}">
        <p14:creationId xmlns:p14="http://schemas.microsoft.com/office/powerpoint/2010/main" val="2204834359"/>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11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3857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11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30337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11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7259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11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0218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11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1012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12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5286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12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7757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12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0745513"/>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12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3243505"/>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preserve="1" userDrawn="1">
  <p:cSld name="12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7401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pPr>
              <a:defRPr/>
            </a:pPr>
            <a:endParaRPr lang="en-US" alt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44A0A032-93D7-478D-96B4-29F8F1C4CE90}" type="slidenum">
              <a:rPr lang="en-US" altLang="en-US" smtClean="0">
                <a:solidFill>
                  <a:prstClr val="black">
                    <a:tint val="75000"/>
                  </a:prstClr>
                </a:solidFill>
              </a:rPr>
              <a:pPr>
                <a:defRPr/>
              </a:pPr>
              <a:t>‹#›</a:t>
            </a:fld>
            <a:endParaRPr lang="en-US" altLang="en-US">
              <a:solidFill>
                <a:prstClr val="black">
                  <a:tint val="7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1228723"/>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preserve="1" userDrawn="1">
  <p:cSld name="12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5385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1.xml><?xml version="1.0" encoding="utf-8"?>
<p:sldLayout xmlns:a="http://schemas.openxmlformats.org/drawingml/2006/main" xmlns:r="http://schemas.openxmlformats.org/officeDocument/2006/relationships" xmlns:p="http://schemas.openxmlformats.org/presentationml/2006/main" preserve="1" userDrawn="1">
  <p:cSld name="12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5330862"/>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12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3663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3.xml><?xml version="1.0" encoding="utf-8"?>
<p:sldLayout xmlns:a="http://schemas.openxmlformats.org/drawingml/2006/main" xmlns:r="http://schemas.openxmlformats.org/officeDocument/2006/relationships" xmlns:p="http://schemas.openxmlformats.org/presentationml/2006/main" preserve="1" userDrawn="1">
  <p:cSld name="12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18864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4.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Copyright © 2015 McGraw-Hill Education. All </a:t>
            </a:r>
            <a:r>
              <a:rPr lang="en-US" dirty="0" err="1" smtClean="0">
                <a:solidFill>
                  <a:prstClr val="black">
                    <a:tint val="75000"/>
                  </a:prstClr>
                </a:solidFill>
              </a:rPr>
              <a:t>ights</a:t>
            </a:r>
            <a:r>
              <a:rPr lang="en-US" dirty="0" smtClean="0">
                <a:solidFill>
                  <a:prstClr val="black">
                    <a:tint val="75000"/>
                  </a:prstClr>
                </a:solidFill>
              </a:rPr>
              <a:t> reserved. No reproduction or distribution without the prior written consent of McGraw-Hill Education</a:t>
            </a:r>
            <a:endParaRPr lang="en-US" dirty="0">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80D12752-2B5B-4838-80FF-25A2680FF63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81851489"/>
      </p:ext>
    </p:extLst>
  </p:cSld>
  <p:clrMapOvr>
    <a:masterClrMapping/>
  </p:clrMapOvr>
  <p:timing>
    <p:tnLst>
      <p:par>
        <p:cTn id="1" dur="indefinite" restart="never" nodeType="tmRoot"/>
      </p:par>
    </p:tnLst>
  </p:timing>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12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6597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6.xml><?xml version="1.0" encoding="utf-8"?>
<p:sldLayout xmlns:a="http://schemas.openxmlformats.org/drawingml/2006/main" xmlns:r="http://schemas.openxmlformats.org/officeDocument/2006/relationships" xmlns:p="http://schemas.openxmlformats.org/presentationml/2006/main" preserve="1" userDrawn="1">
  <p:cSld name="13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0353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13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84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13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37463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9.xml><?xml version="1.0" encoding="utf-8"?>
<p:sldLayout xmlns:a="http://schemas.openxmlformats.org/drawingml/2006/main" xmlns:r="http://schemas.openxmlformats.org/officeDocument/2006/relationships" xmlns:p="http://schemas.openxmlformats.org/presentationml/2006/main" preserve="1" userDrawn="1">
  <p:cSld name="13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6315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endParaRPr lang="en-US" alt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BC4599B2-DC84-44F6-81DF-1437F0BABE65}" type="slidenum">
              <a:rPr lang="en-US" altLang="en-US" smtClean="0">
                <a:solidFill>
                  <a:prstClr val="black">
                    <a:tint val="75000"/>
                  </a:prstClr>
                </a:solidFill>
              </a:rPr>
              <a:pPr>
                <a:defRPr/>
              </a:pPr>
              <a:t>‹#›</a:t>
            </a:fld>
            <a:endParaRPr lang="en-US" altLang="en-US">
              <a:solidFill>
                <a:prstClr val="black">
                  <a:tint val="7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98178353"/>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13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6275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13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6182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2.xml><?xml version="1.0" encoding="utf-8"?>
<p:sldLayout xmlns:a="http://schemas.openxmlformats.org/drawingml/2006/main" xmlns:r="http://schemas.openxmlformats.org/officeDocument/2006/relationships" xmlns:p="http://schemas.openxmlformats.org/presentationml/2006/main" preserve="1" userDrawn="1">
  <p:cSld name="13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1873465"/>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preserve="1" userDrawn="1">
  <p:cSld name="13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7423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4.xml><?xml version="1.0" encoding="utf-8"?>
<p:sldLayout xmlns:a="http://schemas.openxmlformats.org/drawingml/2006/main" xmlns:r="http://schemas.openxmlformats.org/officeDocument/2006/relationships" xmlns:p="http://schemas.openxmlformats.org/presentationml/2006/main" preserve="1" userDrawn="1">
  <p:cSld name="13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9558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13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7307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14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1253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7.xml><?xml version="1.0" encoding="utf-8"?>
<p:sldLayout xmlns:a="http://schemas.openxmlformats.org/drawingml/2006/main" xmlns:r="http://schemas.openxmlformats.org/officeDocument/2006/relationships" xmlns:p="http://schemas.openxmlformats.org/presentationml/2006/main" preserve="1" userDrawn="1">
  <p:cSld name="14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9727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8.xml><?xml version="1.0" encoding="utf-8"?>
<p:sldLayout xmlns:a="http://schemas.openxmlformats.org/drawingml/2006/main" xmlns:r="http://schemas.openxmlformats.org/officeDocument/2006/relationships" xmlns:p="http://schemas.openxmlformats.org/presentationml/2006/main" preserve="1" userDrawn="1">
  <p:cSld name="14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07987"/>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preserve="1" userDrawn="1">
  <p:cSld name="14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66930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B1DF8E05-D02A-4A76-86D0-4C08D5984CBD}"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458498400"/>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preserve="1" userDrawn="1">
  <p:cSld name="14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5050294"/>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preserve="1" userDrawn="1">
  <p:cSld name="14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6175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2.xml><?xml version="1.0" encoding="utf-8"?>
<p:sldLayout xmlns:a="http://schemas.openxmlformats.org/drawingml/2006/main" xmlns:r="http://schemas.openxmlformats.org/officeDocument/2006/relationships" xmlns:p="http://schemas.openxmlformats.org/presentationml/2006/main" preserve="1" userDrawn="1">
  <p:cSld name="14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586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3.xml><?xml version="1.0" encoding="utf-8"?>
<p:sldLayout xmlns:a="http://schemas.openxmlformats.org/drawingml/2006/main" xmlns:r="http://schemas.openxmlformats.org/officeDocument/2006/relationships" xmlns:p="http://schemas.openxmlformats.org/presentationml/2006/main" preserve="1" userDrawn="1">
  <p:cSld name="14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1651698"/>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preserve="1" userDrawn="1">
  <p:cSld name="14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2244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5.xml><?xml version="1.0" encoding="utf-8"?>
<p:sldLayout xmlns:a="http://schemas.openxmlformats.org/drawingml/2006/main" xmlns:r="http://schemas.openxmlformats.org/officeDocument/2006/relationships" xmlns:p="http://schemas.openxmlformats.org/presentationml/2006/main" preserve="1" userDrawn="1">
  <p:cSld name="14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69066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6.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Copyright © 2015 McGraw-Hill Education. All </a:t>
            </a:r>
            <a:r>
              <a:rPr lang="en-US" dirty="0" err="1" smtClean="0">
                <a:solidFill>
                  <a:prstClr val="black">
                    <a:tint val="75000"/>
                  </a:prstClr>
                </a:solidFill>
              </a:rPr>
              <a:t>ights</a:t>
            </a:r>
            <a:r>
              <a:rPr lang="en-US" dirty="0" smtClean="0">
                <a:solidFill>
                  <a:prstClr val="black">
                    <a:tint val="75000"/>
                  </a:prstClr>
                </a:solidFill>
              </a:rPr>
              <a:t> reserved. No reproduction or distribution without the prior written consent of McGraw-Hill Education</a:t>
            </a:r>
            <a:endParaRPr lang="en-US" dirty="0">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80D12752-2B5B-4838-80FF-25A2680FF63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80219297"/>
      </p:ext>
    </p:extLst>
  </p:cSld>
  <p:clrMapOvr>
    <a:masterClrMapping/>
  </p:clrMapOvr>
  <p:timing>
    <p:tnLst>
      <p:par>
        <p:cTn id="1" dur="indefinite" restart="never" nodeType="tmRoot"/>
      </p:par>
    </p:tnLst>
  </p:timing>
</p:sldLayout>
</file>

<file path=ppt/slideLayouts/slideLayout177.xml><?xml version="1.0" encoding="utf-8"?>
<p:sldLayout xmlns:a="http://schemas.openxmlformats.org/drawingml/2006/main" xmlns:r="http://schemas.openxmlformats.org/officeDocument/2006/relationships" xmlns:p="http://schemas.openxmlformats.org/presentationml/2006/main" preserve="1" userDrawn="1">
  <p:cSld name="15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7568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8.xml><?xml version="1.0" encoding="utf-8"?>
<p:sldLayout xmlns:a="http://schemas.openxmlformats.org/drawingml/2006/main" xmlns:r="http://schemas.openxmlformats.org/officeDocument/2006/relationships" xmlns:p="http://schemas.openxmlformats.org/presentationml/2006/main" preserve="1" userDrawn="1">
  <p:cSld name="15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4945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9.xml><?xml version="1.0" encoding="utf-8"?>
<p:sldLayout xmlns:a="http://schemas.openxmlformats.org/drawingml/2006/main" xmlns:r="http://schemas.openxmlformats.org/officeDocument/2006/relationships" xmlns:p="http://schemas.openxmlformats.org/presentationml/2006/main" preserve="1" userDrawn="1">
  <p:cSld name="15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6816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018DD7B1-F846-48BA-933A-B65AD6797AAB}"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437057048"/>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preserve="1" userDrawn="1">
  <p:cSld name="15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4309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1.xml><?xml version="1.0" encoding="utf-8"?>
<p:sldLayout xmlns:a="http://schemas.openxmlformats.org/drawingml/2006/main" xmlns:r="http://schemas.openxmlformats.org/officeDocument/2006/relationships" xmlns:p="http://schemas.openxmlformats.org/presentationml/2006/main" preserve="1" userDrawn="1">
  <p:cSld name="15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0007169"/>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15ABF36-E540-468F-9959-9EDF6CA6D50C}"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298326488"/>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2723A1D-8C6B-4D73-8A55-3732BCDE277C}"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188244745"/>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F026CFEB-11E0-4F94-BA34-7C3856878B46}"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537414173"/>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lt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44A0A032-93D7-478D-96B4-29F8F1C4CE90}"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662849555"/>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lt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BC4599B2-DC84-44F6-81DF-1437F0BABE65}"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775207460"/>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lt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B1DF8E05-D02A-4A76-86D0-4C08D5984CBD}"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806976830"/>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018DD7B1-F846-48BA-933A-B65AD6797AAB}"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370035102"/>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A933B0A1-13AE-4822-BFE2-997E1CE4A1B3}"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5399041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A933B0A1-13AE-4822-BFE2-997E1CE4A1B3}"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136580954"/>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DCDECEA-71FD-47A8-978D-8B0CD98A51B6}"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4097637795"/>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4FA0381-4102-4FE7-B749-EFA5B4BA858C}"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4213157835"/>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F9588424-E5EC-45CA-9519-B291A35992E5}"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602614820"/>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7510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94.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8369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95.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6355527"/>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0899964"/>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preserve="1" userDrawn="1">
  <p:cSld name="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84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98.xml><?xml version="1.0" encoding="utf-8"?>
<p:sldLayout xmlns:a="http://schemas.openxmlformats.org/drawingml/2006/main" xmlns:r="http://schemas.openxmlformats.org/officeDocument/2006/relationships" xmlns:p="http://schemas.openxmlformats.org/presentationml/2006/main" preserve="1" userDrawn="1">
  <p:cSld name="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2951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99.xml><?xml version="1.0" encoding="utf-8"?>
<p:sldLayout xmlns:a="http://schemas.openxmlformats.org/drawingml/2006/main" xmlns:r="http://schemas.openxmlformats.org/officeDocument/2006/relationships" xmlns:p="http://schemas.openxmlformats.org/presentationml/2006/main" preserve="1" userDrawn="1">
  <p:cSld name="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2837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1D24E-A657-43CE-99E5-145C3AD64E9E}" type="datetime1">
              <a:rPr lang="en-US" smtClean="0">
                <a:solidFill>
                  <a:prstClr val="black">
                    <a:tint val="75000"/>
                  </a:prstClr>
                </a:solidFill>
              </a:rPr>
              <a:pPr/>
              <a:t>3/26/2016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44B0123-DEAB-4DFA-979C-FE4CC6B1EA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70203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DCDECEA-71FD-47A8-978D-8B0CD98A51B6}"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09422629"/>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preserve="1" userDrawn="1">
  <p:cSld name="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5114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1.xml><?xml version="1.0" encoding="utf-8"?>
<p:sldLayout xmlns:a="http://schemas.openxmlformats.org/drawingml/2006/main" xmlns:r="http://schemas.openxmlformats.org/officeDocument/2006/relationships" xmlns:p="http://schemas.openxmlformats.org/presentationml/2006/main" preserve="1" userDrawn="1">
  <p:cSld name="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5127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Copyright © 2015 McGraw-Hill Education. All </a:t>
            </a:r>
            <a:r>
              <a:rPr lang="en-US" dirty="0" err="1" smtClean="0">
                <a:solidFill>
                  <a:prstClr val="black">
                    <a:tint val="75000"/>
                  </a:prstClr>
                </a:solidFill>
              </a:rPr>
              <a:t>ights</a:t>
            </a:r>
            <a:r>
              <a:rPr lang="en-US" dirty="0" smtClean="0">
                <a:solidFill>
                  <a:prstClr val="black">
                    <a:tint val="75000"/>
                  </a:prstClr>
                </a:solidFill>
              </a:rPr>
              <a:t> reserved. No reproduction or distribution without the prior written consent of McGraw-Hill Education</a:t>
            </a:r>
            <a:endParaRPr lang="en-US" dirty="0">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80D12752-2B5B-4838-80FF-25A2680FF63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64812759"/>
      </p:ext>
    </p:extLst>
  </p:cSld>
  <p:clrMapOvr>
    <a:masterClrMapping/>
  </p:clrMapOvr>
  <p:timing>
    <p:tnLst>
      <p:par>
        <p:cTn id="1" dur="indefinite" restart="never" nodeType="tmRoot"/>
      </p:par>
    </p:tnLst>
  </p:timing>
</p:sldLayout>
</file>

<file path=ppt/slideLayouts/slideLayout203.xml><?xml version="1.0" encoding="utf-8"?>
<p:sldLayout xmlns:a="http://schemas.openxmlformats.org/drawingml/2006/main" xmlns:r="http://schemas.openxmlformats.org/officeDocument/2006/relationships" xmlns:p="http://schemas.openxmlformats.org/presentationml/2006/main" preserve="1" userDrawn="1">
  <p:cSld name="1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9165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4.xml><?xml version="1.0" encoding="utf-8"?>
<p:sldLayout xmlns:a="http://schemas.openxmlformats.org/drawingml/2006/main" xmlns:r="http://schemas.openxmlformats.org/officeDocument/2006/relationships" xmlns:p="http://schemas.openxmlformats.org/presentationml/2006/main" preserve="1" userDrawn="1">
  <p:cSld name="1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7705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5.xml><?xml version="1.0" encoding="utf-8"?>
<p:sldLayout xmlns:a="http://schemas.openxmlformats.org/drawingml/2006/main" xmlns:r="http://schemas.openxmlformats.org/officeDocument/2006/relationships" xmlns:p="http://schemas.openxmlformats.org/presentationml/2006/main" preserve="1" userDrawn="1">
  <p:cSld name="1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8323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6.xml><?xml version="1.0" encoding="utf-8"?>
<p:sldLayout xmlns:a="http://schemas.openxmlformats.org/drawingml/2006/main" xmlns:r="http://schemas.openxmlformats.org/officeDocument/2006/relationships" xmlns:p="http://schemas.openxmlformats.org/presentationml/2006/main" preserve="1" userDrawn="1">
  <p:cSld name="1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6028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7.xml><?xml version="1.0" encoding="utf-8"?>
<p:sldLayout xmlns:a="http://schemas.openxmlformats.org/drawingml/2006/main" xmlns:r="http://schemas.openxmlformats.org/officeDocument/2006/relationships" xmlns:p="http://schemas.openxmlformats.org/presentationml/2006/main" preserve="1" userDrawn="1">
  <p:cSld name="1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6548665"/>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preserve="1" userDrawn="1">
  <p:cSld name="1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0743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9.xml><?xml version="1.0" encoding="utf-8"?>
<p:sldLayout xmlns:a="http://schemas.openxmlformats.org/drawingml/2006/main" xmlns:r="http://schemas.openxmlformats.org/officeDocument/2006/relationships" xmlns:p="http://schemas.openxmlformats.org/presentationml/2006/main" preserve="1" userDrawn="1">
  <p:cSld name="1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1328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4FA0381-4102-4FE7-B749-EFA5B4BA858C}"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426490261"/>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preserve="1" userDrawn="1">
  <p:cSld name="1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9968233"/>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preserve="1" userDrawn="1">
  <p:cSld name="1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037003"/>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preserve="1" userDrawn="1">
  <p:cSld name="1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6971791"/>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preserve="1" userDrawn="1">
  <p:cSld name="2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5222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4.xml><?xml version="1.0" encoding="utf-8"?>
<p:sldLayout xmlns:a="http://schemas.openxmlformats.org/drawingml/2006/main" xmlns:r="http://schemas.openxmlformats.org/officeDocument/2006/relationships" xmlns:p="http://schemas.openxmlformats.org/presentationml/2006/main" preserve="1" userDrawn="1">
  <p:cSld name="2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5360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5.xml><?xml version="1.0" encoding="utf-8"?>
<p:sldLayout xmlns:a="http://schemas.openxmlformats.org/drawingml/2006/main" xmlns:r="http://schemas.openxmlformats.org/officeDocument/2006/relationships" xmlns:p="http://schemas.openxmlformats.org/presentationml/2006/main" preserve="1" userDrawn="1">
  <p:cSld name="2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6213014"/>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preserve="1" userDrawn="1">
  <p:cSld name="2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3401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7.xml><?xml version="1.0" encoding="utf-8"?>
<p:sldLayout xmlns:a="http://schemas.openxmlformats.org/drawingml/2006/main" xmlns:r="http://schemas.openxmlformats.org/officeDocument/2006/relationships" xmlns:p="http://schemas.openxmlformats.org/presentationml/2006/main" preserve="1" userDrawn="1">
  <p:cSld name="2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8014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8.xml><?xml version="1.0" encoding="utf-8"?>
<p:sldLayout xmlns:a="http://schemas.openxmlformats.org/drawingml/2006/main" xmlns:r="http://schemas.openxmlformats.org/officeDocument/2006/relationships" xmlns:p="http://schemas.openxmlformats.org/presentationml/2006/main" preserve="1" userDrawn="1">
  <p:cSld name="2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86914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9.xml><?xml version="1.0" encoding="utf-8"?>
<p:sldLayout xmlns:a="http://schemas.openxmlformats.org/drawingml/2006/main" xmlns:r="http://schemas.openxmlformats.org/officeDocument/2006/relationships" xmlns:p="http://schemas.openxmlformats.org/presentationml/2006/main" preserve="1" userDrawn="1">
  <p:cSld name="2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7773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US" altLang="en-US" smtClean="0">
                <a:solidFill>
                  <a:prstClr val="black">
                    <a:tint val="75000"/>
                  </a:prstClr>
                </a:solidFill>
              </a:rPr>
              <a:t>Atef Abuelaish</a:t>
            </a: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F9588424-E5EC-45CA-9519-B291A35992E5}"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73888867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preserve="1" userDrawn="1">
  <p:cSld name="2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7374425"/>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preserve="1" userDrawn="1">
  <p:cSld name="2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2064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2.xml><?xml version="1.0" encoding="utf-8"?>
<p:sldLayout xmlns:a="http://schemas.openxmlformats.org/drawingml/2006/main" xmlns:r="http://schemas.openxmlformats.org/officeDocument/2006/relationships" xmlns:p="http://schemas.openxmlformats.org/presentationml/2006/main" preserve="1" userDrawn="1">
  <p:cSld name="2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8268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3.xml><?xml version="1.0" encoding="utf-8"?>
<p:sldLayout xmlns:a="http://schemas.openxmlformats.org/drawingml/2006/main" xmlns:r="http://schemas.openxmlformats.org/officeDocument/2006/relationships" xmlns:p="http://schemas.openxmlformats.org/presentationml/2006/main" preserve="1" userDrawn="1">
  <p:cSld name="3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4183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4.xml><?xml version="1.0" encoding="utf-8"?>
<p:sldLayout xmlns:a="http://schemas.openxmlformats.org/drawingml/2006/main" xmlns:r="http://schemas.openxmlformats.org/officeDocument/2006/relationships" xmlns:p="http://schemas.openxmlformats.org/presentationml/2006/main" preserve="1" userDrawn="1">
  <p:cSld name="3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9442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5.xml><?xml version="1.0" encoding="utf-8"?>
<p:sldLayout xmlns:a="http://schemas.openxmlformats.org/drawingml/2006/main" xmlns:r="http://schemas.openxmlformats.org/officeDocument/2006/relationships" xmlns:p="http://schemas.openxmlformats.org/presentationml/2006/main" preserve="1" userDrawn="1">
  <p:cSld name="3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2542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6.xml><?xml version="1.0" encoding="utf-8"?>
<p:sldLayout xmlns:a="http://schemas.openxmlformats.org/drawingml/2006/main" xmlns:r="http://schemas.openxmlformats.org/officeDocument/2006/relationships" xmlns:p="http://schemas.openxmlformats.org/presentationml/2006/main" preserve="1" userDrawn="1">
  <p:cSld name="3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9759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7.xml><?xml version="1.0" encoding="utf-8"?>
<p:sldLayout xmlns:a="http://schemas.openxmlformats.org/drawingml/2006/main" xmlns:r="http://schemas.openxmlformats.org/officeDocument/2006/relationships" xmlns:p="http://schemas.openxmlformats.org/presentationml/2006/main" preserve="1" userDrawn="1">
  <p:cSld name="3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4997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8.xml><?xml version="1.0" encoding="utf-8"?>
<p:sldLayout xmlns:a="http://schemas.openxmlformats.org/drawingml/2006/main" xmlns:r="http://schemas.openxmlformats.org/officeDocument/2006/relationships" xmlns:p="http://schemas.openxmlformats.org/presentationml/2006/main" preserve="1" userDrawn="1">
  <p:cSld name="3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9981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9.xml><?xml version="1.0" encoding="utf-8"?>
<p:sldLayout xmlns:a="http://schemas.openxmlformats.org/drawingml/2006/main" xmlns:r="http://schemas.openxmlformats.org/officeDocument/2006/relationships" xmlns:p="http://schemas.openxmlformats.org/presentationml/2006/main" preserve="1" userDrawn="1">
  <p:cSld name="3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6511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3451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0.xml><?xml version="1.0" encoding="utf-8"?>
<p:sldLayout xmlns:a="http://schemas.openxmlformats.org/drawingml/2006/main" xmlns:r="http://schemas.openxmlformats.org/officeDocument/2006/relationships" xmlns:p="http://schemas.openxmlformats.org/presentationml/2006/main" preserve="1" userDrawn="1">
  <p:cSld name="3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5114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1.xml><?xml version="1.0" encoding="utf-8"?>
<p:sldLayout xmlns:a="http://schemas.openxmlformats.org/drawingml/2006/main" xmlns:r="http://schemas.openxmlformats.org/officeDocument/2006/relationships" xmlns:p="http://schemas.openxmlformats.org/presentationml/2006/main" preserve="1" userDrawn="1">
  <p:cSld name="3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937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2.xml><?xml version="1.0" encoding="utf-8"?>
<p:sldLayout xmlns:a="http://schemas.openxmlformats.org/drawingml/2006/main" xmlns:r="http://schemas.openxmlformats.org/officeDocument/2006/relationships" xmlns:p="http://schemas.openxmlformats.org/presentationml/2006/main" preserve="1" userDrawn="1">
  <p:cSld name="3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6006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3.xml><?xml version="1.0" encoding="utf-8"?>
<p:sldLayout xmlns:a="http://schemas.openxmlformats.org/drawingml/2006/main" xmlns:r="http://schemas.openxmlformats.org/officeDocument/2006/relationships" xmlns:p="http://schemas.openxmlformats.org/presentationml/2006/main" preserve="1" userDrawn="1">
  <p:cSld name="4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8773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4.xml><?xml version="1.0" encoding="utf-8"?>
<p:sldLayout xmlns:a="http://schemas.openxmlformats.org/drawingml/2006/main" xmlns:r="http://schemas.openxmlformats.org/officeDocument/2006/relationships" xmlns:p="http://schemas.openxmlformats.org/presentationml/2006/main" preserve="1" userDrawn="1">
  <p:cSld name="4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0554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5.xml><?xml version="1.0" encoding="utf-8"?>
<p:sldLayout xmlns:a="http://schemas.openxmlformats.org/drawingml/2006/main" xmlns:r="http://schemas.openxmlformats.org/officeDocument/2006/relationships" xmlns:p="http://schemas.openxmlformats.org/presentationml/2006/main" preserve="1" userDrawn="1">
  <p:cSld name="4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806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6.xml><?xml version="1.0" encoding="utf-8"?>
<p:sldLayout xmlns:a="http://schemas.openxmlformats.org/drawingml/2006/main" xmlns:r="http://schemas.openxmlformats.org/officeDocument/2006/relationships" xmlns:p="http://schemas.openxmlformats.org/presentationml/2006/main" preserve="1" userDrawn="1">
  <p:cSld name="4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0302742"/>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preserve="1" userDrawn="1">
  <p:cSld name="4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5719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8.xml><?xml version="1.0" encoding="utf-8"?>
<p:sldLayout xmlns:a="http://schemas.openxmlformats.org/drawingml/2006/main" xmlns:r="http://schemas.openxmlformats.org/officeDocument/2006/relationships" xmlns:p="http://schemas.openxmlformats.org/presentationml/2006/main" preserve="1" userDrawn="1">
  <p:cSld name="4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4381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9.xml><?xml version="1.0" encoding="utf-8"?>
<p:sldLayout xmlns:a="http://schemas.openxmlformats.org/drawingml/2006/main" xmlns:r="http://schemas.openxmlformats.org/officeDocument/2006/relationships" xmlns:p="http://schemas.openxmlformats.org/presentationml/2006/main" preserve="1" userDrawn="1">
  <p:cSld name="4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5200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2392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0.xml><?xml version="1.0" encoding="utf-8"?>
<p:sldLayout xmlns:a="http://schemas.openxmlformats.org/drawingml/2006/main" xmlns:r="http://schemas.openxmlformats.org/officeDocument/2006/relationships" xmlns:p="http://schemas.openxmlformats.org/presentationml/2006/main" preserve="1" userDrawn="1">
  <p:cSld name="4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53349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1.xml><?xml version="1.0" encoding="utf-8"?>
<p:sldLayout xmlns:a="http://schemas.openxmlformats.org/drawingml/2006/main" xmlns:r="http://schemas.openxmlformats.org/officeDocument/2006/relationships" xmlns:p="http://schemas.openxmlformats.org/presentationml/2006/main" preserve="1" userDrawn="1">
  <p:cSld name="4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0782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2.xml><?xml version="1.0" encoding="utf-8"?>
<p:sldLayout xmlns:a="http://schemas.openxmlformats.org/drawingml/2006/main" xmlns:r="http://schemas.openxmlformats.org/officeDocument/2006/relationships" xmlns:p="http://schemas.openxmlformats.org/presentationml/2006/main" preserve="1" userDrawn="1">
  <p:cSld name="4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680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3.xml><?xml version="1.0" encoding="utf-8"?>
<p:sldLayout xmlns:a="http://schemas.openxmlformats.org/drawingml/2006/main" xmlns:r="http://schemas.openxmlformats.org/officeDocument/2006/relationships" xmlns:p="http://schemas.openxmlformats.org/presentationml/2006/main" preserve="1" userDrawn="1">
  <p:cSld name="5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1271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4.xml><?xml version="1.0" encoding="utf-8"?>
<p:sldLayout xmlns:a="http://schemas.openxmlformats.org/drawingml/2006/main" xmlns:r="http://schemas.openxmlformats.org/officeDocument/2006/relationships" xmlns:p="http://schemas.openxmlformats.org/presentationml/2006/main" preserve="1" userDrawn="1">
  <p:cSld name="5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7935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5.xml><?xml version="1.0" encoding="utf-8"?>
<p:sldLayout xmlns:a="http://schemas.openxmlformats.org/drawingml/2006/main" xmlns:r="http://schemas.openxmlformats.org/officeDocument/2006/relationships" xmlns:p="http://schemas.openxmlformats.org/presentationml/2006/main" preserve="1" userDrawn="1">
  <p:cSld name="5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6280140"/>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preserve="1" userDrawn="1">
  <p:cSld name="5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3761428"/>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preserve="1" userDrawn="1">
  <p:cSld name="5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0985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8.xml><?xml version="1.0" encoding="utf-8"?>
<p:sldLayout xmlns:a="http://schemas.openxmlformats.org/drawingml/2006/main" xmlns:r="http://schemas.openxmlformats.org/officeDocument/2006/relationships" xmlns:p="http://schemas.openxmlformats.org/presentationml/2006/main" preserve="1" userDrawn="1">
  <p:cSld name="5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6061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9.xml><?xml version="1.0" encoding="utf-8"?>
<p:sldLayout xmlns:a="http://schemas.openxmlformats.org/drawingml/2006/main" xmlns:r="http://schemas.openxmlformats.org/officeDocument/2006/relationships" xmlns:p="http://schemas.openxmlformats.org/presentationml/2006/main" preserve="1" userDrawn="1">
  <p:cSld name="5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5520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8317590"/>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preserve="1" userDrawn="1">
  <p:cSld name="5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4381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51.xml><?xml version="1.0" encoding="utf-8"?>
<p:sldLayout xmlns:a="http://schemas.openxmlformats.org/drawingml/2006/main" xmlns:r="http://schemas.openxmlformats.org/officeDocument/2006/relationships" xmlns:p="http://schemas.openxmlformats.org/presentationml/2006/main" preserve="1" userDrawn="1">
  <p:cSld name="5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8851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5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Copyright © 2015 McGraw-Hill Education. All </a:t>
            </a:r>
            <a:r>
              <a:rPr lang="en-US" dirty="0" err="1" smtClean="0">
                <a:solidFill>
                  <a:prstClr val="black">
                    <a:tint val="75000"/>
                  </a:prstClr>
                </a:solidFill>
              </a:rPr>
              <a:t>ights</a:t>
            </a:r>
            <a:r>
              <a:rPr lang="en-US" dirty="0" smtClean="0">
                <a:solidFill>
                  <a:prstClr val="black">
                    <a:tint val="75000"/>
                  </a:prstClr>
                </a:solidFill>
              </a:rPr>
              <a:t> reserved. No reproduction or distribution without the prior written consent of McGraw-Hill Education</a:t>
            </a:r>
            <a:endParaRPr lang="en-US" dirty="0">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80D12752-2B5B-4838-80FF-25A2680FF63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06406508"/>
      </p:ext>
    </p:extLst>
  </p:cSld>
  <p:clrMapOvr>
    <a:masterClrMapping/>
  </p:clrMapOvr>
  <p:timing>
    <p:tnLst>
      <p:par>
        <p:cTn id="1" dur="indefinite" restart="never" nodeType="tmRoot"/>
      </p:par>
    </p:tnLst>
  </p:timing>
</p:sldLayout>
</file>

<file path=ppt/slideLayouts/slideLayout253.xml><?xml version="1.0" encoding="utf-8"?>
<p:sldLayout xmlns:a="http://schemas.openxmlformats.org/drawingml/2006/main" xmlns:r="http://schemas.openxmlformats.org/officeDocument/2006/relationships" xmlns:p="http://schemas.openxmlformats.org/presentationml/2006/main" preserve="1" userDrawn="1">
  <p:cSld name="5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2686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54.xml><?xml version="1.0" encoding="utf-8"?>
<p:sldLayout xmlns:a="http://schemas.openxmlformats.org/drawingml/2006/main" xmlns:r="http://schemas.openxmlformats.org/officeDocument/2006/relationships" xmlns:p="http://schemas.openxmlformats.org/presentationml/2006/main" preserve="1" userDrawn="1">
  <p:cSld name="6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7952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55.xml><?xml version="1.0" encoding="utf-8"?>
<p:sldLayout xmlns:a="http://schemas.openxmlformats.org/drawingml/2006/main" xmlns:r="http://schemas.openxmlformats.org/officeDocument/2006/relationships" xmlns:p="http://schemas.openxmlformats.org/presentationml/2006/main" preserve="1" userDrawn="1">
  <p:cSld name="6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7747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56.xml><?xml version="1.0" encoding="utf-8"?>
<p:sldLayout xmlns:a="http://schemas.openxmlformats.org/drawingml/2006/main" xmlns:r="http://schemas.openxmlformats.org/officeDocument/2006/relationships" xmlns:p="http://schemas.openxmlformats.org/presentationml/2006/main" preserve="1" userDrawn="1">
  <p:cSld name="6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6538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57.xml><?xml version="1.0" encoding="utf-8"?>
<p:sldLayout xmlns:a="http://schemas.openxmlformats.org/drawingml/2006/main" xmlns:r="http://schemas.openxmlformats.org/officeDocument/2006/relationships" xmlns:p="http://schemas.openxmlformats.org/presentationml/2006/main" preserve="1" userDrawn="1">
  <p:cSld name="6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266526"/>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preserve="1" userDrawn="1">
  <p:cSld name="6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9395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59.xml><?xml version="1.0" encoding="utf-8"?>
<p:sldLayout xmlns:a="http://schemas.openxmlformats.org/drawingml/2006/main" xmlns:r="http://schemas.openxmlformats.org/officeDocument/2006/relationships" xmlns:p="http://schemas.openxmlformats.org/presentationml/2006/main" preserve="1" userDrawn="1">
  <p:cSld name="6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0301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7584368"/>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preserve="1" userDrawn="1">
  <p:cSld name="6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5670173"/>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preserve="1" userDrawn="1">
  <p:cSld name="6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8003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2.xml><?xml version="1.0" encoding="utf-8"?>
<p:sldLayout xmlns:a="http://schemas.openxmlformats.org/drawingml/2006/main" xmlns:r="http://schemas.openxmlformats.org/officeDocument/2006/relationships" xmlns:p="http://schemas.openxmlformats.org/presentationml/2006/main" preserve="1" userDrawn="1">
  <p:cSld name="6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8832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3.xml><?xml version="1.0" encoding="utf-8"?>
<p:sldLayout xmlns:a="http://schemas.openxmlformats.org/drawingml/2006/main" xmlns:r="http://schemas.openxmlformats.org/officeDocument/2006/relationships" xmlns:p="http://schemas.openxmlformats.org/presentationml/2006/main" preserve="1" userDrawn="1">
  <p:cSld name="6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80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4.xml><?xml version="1.0" encoding="utf-8"?>
<p:sldLayout xmlns:a="http://schemas.openxmlformats.org/drawingml/2006/main" xmlns:r="http://schemas.openxmlformats.org/officeDocument/2006/relationships" xmlns:p="http://schemas.openxmlformats.org/presentationml/2006/main" preserve="1" userDrawn="1">
  <p:cSld name="7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9295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5.xml><?xml version="1.0" encoding="utf-8"?>
<p:sldLayout xmlns:a="http://schemas.openxmlformats.org/drawingml/2006/main" xmlns:r="http://schemas.openxmlformats.org/officeDocument/2006/relationships" xmlns:p="http://schemas.openxmlformats.org/presentationml/2006/main" preserve="1" userDrawn="1">
  <p:cSld name="7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4959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6.xml><?xml version="1.0" encoding="utf-8"?>
<p:sldLayout xmlns:a="http://schemas.openxmlformats.org/drawingml/2006/main" xmlns:r="http://schemas.openxmlformats.org/officeDocument/2006/relationships" xmlns:p="http://schemas.openxmlformats.org/presentationml/2006/main" preserve="1" userDrawn="1">
  <p:cSld name="7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7971088"/>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preserve="1" userDrawn="1">
  <p:cSld name="7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7938078"/>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preserve="1" userDrawn="1">
  <p:cSld name="7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88526422"/>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preserve="1" userDrawn="1">
  <p:cSld name="7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092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9352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0.xml><?xml version="1.0" encoding="utf-8"?>
<p:sldLayout xmlns:a="http://schemas.openxmlformats.org/drawingml/2006/main" xmlns:r="http://schemas.openxmlformats.org/officeDocument/2006/relationships" xmlns:p="http://schemas.openxmlformats.org/presentationml/2006/main" preserve="1" userDrawn="1">
  <p:cSld name="7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7036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1.xml><?xml version="1.0" encoding="utf-8"?>
<p:sldLayout xmlns:a="http://schemas.openxmlformats.org/drawingml/2006/main" xmlns:r="http://schemas.openxmlformats.org/officeDocument/2006/relationships" xmlns:p="http://schemas.openxmlformats.org/presentationml/2006/main" preserve="1" userDrawn="1">
  <p:cSld name="7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5252716"/>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preserve="1" userDrawn="1">
  <p:cSld name="7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998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3.xml><?xml version="1.0" encoding="utf-8"?>
<p:sldLayout xmlns:a="http://schemas.openxmlformats.org/drawingml/2006/main" xmlns:r="http://schemas.openxmlformats.org/officeDocument/2006/relationships" xmlns:p="http://schemas.openxmlformats.org/presentationml/2006/main" preserve="1" userDrawn="1">
  <p:cSld name="7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7616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4.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Copyright © 2015 McGraw-Hill Education. All </a:t>
            </a:r>
            <a:r>
              <a:rPr lang="en-US" dirty="0" err="1" smtClean="0">
                <a:solidFill>
                  <a:prstClr val="black">
                    <a:tint val="75000"/>
                  </a:prstClr>
                </a:solidFill>
              </a:rPr>
              <a:t>ights</a:t>
            </a:r>
            <a:r>
              <a:rPr lang="en-US" dirty="0" smtClean="0">
                <a:solidFill>
                  <a:prstClr val="black">
                    <a:tint val="75000"/>
                  </a:prstClr>
                </a:solidFill>
              </a:rPr>
              <a:t> reserved. No reproduction or distribution without the prior written consent of McGraw-Hill Education</a:t>
            </a:r>
            <a:endParaRPr lang="en-US" dirty="0">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80D12752-2B5B-4838-80FF-25A2680FF63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9995344"/>
      </p:ext>
    </p:extLst>
  </p:cSld>
  <p:clrMapOvr>
    <a:masterClrMapping/>
  </p:clrMapOvr>
  <p:timing>
    <p:tnLst>
      <p:par>
        <p:cTn id="1" dur="indefinite" restart="never" nodeType="tmRoot"/>
      </p:par>
    </p:tnLst>
  </p:timing>
</p:sldLayout>
</file>

<file path=ppt/slideLayouts/slideLayout275.xml><?xml version="1.0" encoding="utf-8"?>
<p:sldLayout xmlns:a="http://schemas.openxmlformats.org/drawingml/2006/main" xmlns:r="http://schemas.openxmlformats.org/officeDocument/2006/relationships" xmlns:p="http://schemas.openxmlformats.org/presentationml/2006/main" preserve="1" userDrawn="1">
  <p:cSld name="8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0739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6.xml><?xml version="1.0" encoding="utf-8"?>
<p:sldLayout xmlns:a="http://schemas.openxmlformats.org/drawingml/2006/main" xmlns:r="http://schemas.openxmlformats.org/officeDocument/2006/relationships" xmlns:p="http://schemas.openxmlformats.org/presentationml/2006/main" preserve="1" userDrawn="1">
  <p:cSld name="8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18520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7.xml><?xml version="1.0" encoding="utf-8"?>
<p:sldLayout xmlns:a="http://schemas.openxmlformats.org/drawingml/2006/main" xmlns:r="http://schemas.openxmlformats.org/officeDocument/2006/relationships" xmlns:p="http://schemas.openxmlformats.org/presentationml/2006/main" preserve="1" userDrawn="1">
  <p:cSld name="8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4985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8.xml><?xml version="1.0" encoding="utf-8"?>
<p:sldLayout xmlns:a="http://schemas.openxmlformats.org/drawingml/2006/main" xmlns:r="http://schemas.openxmlformats.org/officeDocument/2006/relationships" xmlns:p="http://schemas.openxmlformats.org/presentationml/2006/main" preserve="1" userDrawn="1">
  <p:cSld name="8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1611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9.xml><?xml version="1.0" encoding="utf-8"?>
<p:sldLayout xmlns:a="http://schemas.openxmlformats.org/drawingml/2006/main" xmlns:r="http://schemas.openxmlformats.org/officeDocument/2006/relationships" xmlns:p="http://schemas.openxmlformats.org/presentationml/2006/main" preserve="1" userDrawn="1">
  <p:cSld name="8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25435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8898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80.xml><?xml version="1.0" encoding="utf-8"?>
<p:sldLayout xmlns:a="http://schemas.openxmlformats.org/drawingml/2006/main" xmlns:r="http://schemas.openxmlformats.org/officeDocument/2006/relationships" xmlns:p="http://schemas.openxmlformats.org/presentationml/2006/main" preserve="1" userDrawn="1">
  <p:cSld name="8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897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81.xml><?xml version="1.0" encoding="utf-8"?>
<p:sldLayout xmlns:a="http://schemas.openxmlformats.org/drawingml/2006/main" xmlns:r="http://schemas.openxmlformats.org/officeDocument/2006/relationships" xmlns:p="http://schemas.openxmlformats.org/presentationml/2006/main" preserve="1" userDrawn="1">
  <p:cSld name="8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0939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82.xml><?xml version="1.0" encoding="utf-8"?>
<p:sldLayout xmlns:a="http://schemas.openxmlformats.org/drawingml/2006/main" xmlns:r="http://schemas.openxmlformats.org/officeDocument/2006/relationships" xmlns:p="http://schemas.openxmlformats.org/presentationml/2006/main" preserve="1" userDrawn="1">
  <p:cSld name="8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9352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83.xml><?xml version="1.0" encoding="utf-8"?>
<p:sldLayout xmlns:a="http://schemas.openxmlformats.org/drawingml/2006/main" xmlns:r="http://schemas.openxmlformats.org/officeDocument/2006/relationships" xmlns:p="http://schemas.openxmlformats.org/presentationml/2006/main" preserve="1" userDrawn="1">
  <p:cSld name="8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4848873"/>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preserve="1" userDrawn="1">
  <p:cSld name="8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9105174"/>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preserve="1" userDrawn="1">
  <p:cSld name="9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2179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86.xml><?xml version="1.0" encoding="utf-8"?>
<p:sldLayout xmlns:a="http://schemas.openxmlformats.org/drawingml/2006/main" xmlns:r="http://schemas.openxmlformats.org/officeDocument/2006/relationships" xmlns:p="http://schemas.openxmlformats.org/presentationml/2006/main" preserve="1" userDrawn="1">
  <p:cSld name="9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0920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87.xml><?xml version="1.0" encoding="utf-8"?>
<p:sldLayout xmlns:a="http://schemas.openxmlformats.org/drawingml/2006/main" xmlns:r="http://schemas.openxmlformats.org/officeDocument/2006/relationships" xmlns:p="http://schemas.openxmlformats.org/presentationml/2006/main" preserve="1" userDrawn="1">
  <p:cSld name="9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722575"/>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preserve="1" userDrawn="1">
  <p:cSld name="9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1565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89.xml><?xml version="1.0" encoding="utf-8"?>
<p:sldLayout xmlns:a="http://schemas.openxmlformats.org/drawingml/2006/main" xmlns:r="http://schemas.openxmlformats.org/officeDocument/2006/relationships" xmlns:p="http://schemas.openxmlformats.org/presentationml/2006/main" preserve="1" userDrawn="1">
  <p:cSld name="9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30948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7378653"/>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preserve="1" userDrawn="1">
  <p:cSld name="9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8106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91.xml><?xml version="1.0" encoding="utf-8"?>
<p:sldLayout xmlns:a="http://schemas.openxmlformats.org/drawingml/2006/main" xmlns:r="http://schemas.openxmlformats.org/officeDocument/2006/relationships" xmlns:p="http://schemas.openxmlformats.org/presentationml/2006/main" preserve="1" userDrawn="1">
  <p:cSld name="9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5604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92.xml><?xml version="1.0" encoding="utf-8"?>
<p:sldLayout xmlns:a="http://schemas.openxmlformats.org/drawingml/2006/main" xmlns:r="http://schemas.openxmlformats.org/officeDocument/2006/relationships" xmlns:p="http://schemas.openxmlformats.org/presentationml/2006/main" preserve="1" userDrawn="1">
  <p:cSld name="9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4639344"/>
      </p:ext>
    </p:extLst>
  </p:cSld>
  <p:clrMapOvr>
    <a:masterClrMapping/>
  </p:clrMapOvr>
</p:sldLayout>
</file>

<file path=ppt/slideLayouts/slideLayout293.xml><?xml version="1.0" encoding="utf-8"?>
<p:sldLayout xmlns:a="http://schemas.openxmlformats.org/drawingml/2006/main" xmlns:r="http://schemas.openxmlformats.org/officeDocument/2006/relationships" xmlns:p="http://schemas.openxmlformats.org/presentationml/2006/main" preserve="1" userDrawn="1">
  <p:cSld name="9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7298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94.xml><?xml version="1.0" encoding="utf-8"?>
<p:sldLayout xmlns:a="http://schemas.openxmlformats.org/drawingml/2006/main" xmlns:r="http://schemas.openxmlformats.org/officeDocument/2006/relationships" xmlns:p="http://schemas.openxmlformats.org/presentationml/2006/main" preserve="1" userDrawn="1">
  <p:cSld name="9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8963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95.xml><?xml version="1.0" encoding="utf-8"?>
<p:sldLayout xmlns:a="http://schemas.openxmlformats.org/drawingml/2006/main" xmlns:r="http://schemas.openxmlformats.org/officeDocument/2006/relationships" xmlns:p="http://schemas.openxmlformats.org/presentationml/2006/main" preserve="1" userDrawn="1">
  <p:cSld name="10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274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96.xml><?xml version="1.0" encoding="utf-8"?>
<p:sldLayout xmlns:a="http://schemas.openxmlformats.org/drawingml/2006/main" xmlns:r="http://schemas.openxmlformats.org/officeDocument/2006/relationships" xmlns:p="http://schemas.openxmlformats.org/presentationml/2006/main" preserve="1" userDrawn="1">
  <p:cSld name="10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89408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97.xml><?xml version="1.0" encoding="utf-8"?>
<p:sldLayout xmlns:a="http://schemas.openxmlformats.org/drawingml/2006/main" xmlns:r="http://schemas.openxmlformats.org/officeDocument/2006/relationships" xmlns:p="http://schemas.openxmlformats.org/presentationml/2006/main" preserve="1" userDrawn="1">
  <p:cSld name="10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2472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98.xml><?xml version="1.0" encoding="utf-8"?>
<p:sldLayout xmlns:a="http://schemas.openxmlformats.org/drawingml/2006/main" xmlns:r="http://schemas.openxmlformats.org/officeDocument/2006/relationships" xmlns:p="http://schemas.openxmlformats.org/presentationml/2006/main" preserve="1" userDrawn="1">
  <p:cSld name="10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8533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99.xml><?xml version="1.0" encoding="utf-8"?>
<p:sldLayout xmlns:a="http://schemas.openxmlformats.org/drawingml/2006/main" xmlns:r="http://schemas.openxmlformats.org/officeDocument/2006/relationships" xmlns:p="http://schemas.openxmlformats.org/presentationml/2006/main" preserve="1" userDrawn="1">
  <p:cSld name="10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4230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52D501-C7AF-4238-BC5D-DAFBD7A43994}" type="datetime1">
              <a:rPr lang="en-US" smtClean="0">
                <a:solidFill>
                  <a:prstClr val="black">
                    <a:tint val="75000"/>
                  </a:prstClr>
                </a:solidFill>
              </a:rPr>
              <a:pPr/>
              <a:t>3/26/2016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44B0123-DEAB-4DFA-979C-FE4CC6B1EA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35874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0921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0.xml><?xml version="1.0" encoding="utf-8"?>
<p:sldLayout xmlns:a="http://schemas.openxmlformats.org/drawingml/2006/main" xmlns:r="http://schemas.openxmlformats.org/officeDocument/2006/relationships" xmlns:p="http://schemas.openxmlformats.org/presentationml/2006/main" preserve="1" userDrawn="1">
  <p:cSld name="10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0454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1.xml><?xml version="1.0" encoding="utf-8"?>
<p:sldLayout xmlns:a="http://schemas.openxmlformats.org/drawingml/2006/main" xmlns:r="http://schemas.openxmlformats.org/officeDocument/2006/relationships" xmlns:p="http://schemas.openxmlformats.org/presentationml/2006/main" preserve="1" userDrawn="1">
  <p:cSld name="10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4016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2.xml><?xml version="1.0" encoding="utf-8"?>
<p:sldLayout xmlns:a="http://schemas.openxmlformats.org/drawingml/2006/main" xmlns:r="http://schemas.openxmlformats.org/officeDocument/2006/relationships" xmlns:p="http://schemas.openxmlformats.org/presentationml/2006/main" preserve="1" userDrawn="1">
  <p:cSld name="10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57165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3.xml><?xml version="1.0" encoding="utf-8"?>
<p:sldLayout xmlns:a="http://schemas.openxmlformats.org/drawingml/2006/main" xmlns:r="http://schemas.openxmlformats.org/officeDocument/2006/relationships" xmlns:p="http://schemas.openxmlformats.org/presentationml/2006/main" preserve="1" userDrawn="1">
  <p:cSld name="10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1092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4.xml><?xml version="1.0" encoding="utf-8"?>
<p:sldLayout xmlns:a="http://schemas.openxmlformats.org/drawingml/2006/main" xmlns:r="http://schemas.openxmlformats.org/officeDocument/2006/relationships" xmlns:p="http://schemas.openxmlformats.org/presentationml/2006/main" preserve="1" userDrawn="1">
  <p:cSld name="10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8427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5.xml><?xml version="1.0" encoding="utf-8"?>
<p:sldLayout xmlns:a="http://schemas.openxmlformats.org/drawingml/2006/main" xmlns:r="http://schemas.openxmlformats.org/officeDocument/2006/relationships" xmlns:p="http://schemas.openxmlformats.org/presentationml/2006/main" preserve="1" userDrawn="1">
  <p:cSld name="11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742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6.xml><?xml version="1.0" encoding="utf-8"?>
<p:sldLayout xmlns:a="http://schemas.openxmlformats.org/drawingml/2006/main" xmlns:r="http://schemas.openxmlformats.org/officeDocument/2006/relationships" xmlns:p="http://schemas.openxmlformats.org/presentationml/2006/main" preserve="1" userDrawn="1">
  <p:cSld name="11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405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7.xml><?xml version="1.0" encoding="utf-8"?>
<p:sldLayout xmlns:a="http://schemas.openxmlformats.org/drawingml/2006/main" xmlns:r="http://schemas.openxmlformats.org/officeDocument/2006/relationships" xmlns:p="http://schemas.openxmlformats.org/presentationml/2006/main" preserve="1" userDrawn="1">
  <p:cSld name="11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0915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8.xml><?xml version="1.0" encoding="utf-8"?>
<p:sldLayout xmlns:a="http://schemas.openxmlformats.org/drawingml/2006/main" xmlns:r="http://schemas.openxmlformats.org/officeDocument/2006/relationships" xmlns:p="http://schemas.openxmlformats.org/presentationml/2006/main" preserve="1" userDrawn="1">
  <p:cSld name="11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8637983"/>
      </p:ext>
    </p:extLst>
  </p:cSld>
  <p:clrMapOvr>
    <a:masterClrMapping/>
  </p:clrMapOvr>
</p:sldLayout>
</file>

<file path=ppt/slideLayouts/slideLayout309.xml><?xml version="1.0" encoding="utf-8"?>
<p:sldLayout xmlns:a="http://schemas.openxmlformats.org/drawingml/2006/main" xmlns:r="http://schemas.openxmlformats.org/officeDocument/2006/relationships" xmlns:p="http://schemas.openxmlformats.org/presentationml/2006/main" preserve="1" userDrawn="1">
  <p:cSld name="11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004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2520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0.xml><?xml version="1.0" encoding="utf-8"?>
<p:sldLayout xmlns:a="http://schemas.openxmlformats.org/drawingml/2006/main" xmlns:r="http://schemas.openxmlformats.org/officeDocument/2006/relationships" xmlns:p="http://schemas.openxmlformats.org/presentationml/2006/main" preserve="1" userDrawn="1">
  <p:cSld name="11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0871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1.xml><?xml version="1.0" encoding="utf-8"?>
<p:sldLayout xmlns:a="http://schemas.openxmlformats.org/drawingml/2006/main" xmlns:r="http://schemas.openxmlformats.org/officeDocument/2006/relationships" xmlns:p="http://schemas.openxmlformats.org/presentationml/2006/main" preserve="1" userDrawn="1">
  <p:cSld name="11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0003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2.xml><?xml version="1.0" encoding="utf-8"?>
<p:sldLayout xmlns:a="http://schemas.openxmlformats.org/drawingml/2006/main" xmlns:r="http://schemas.openxmlformats.org/officeDocument/2006/relationships" xmlns:p="http://schemas.openxmlformats.org/presentationml/2006/main" preserve="1" userDrawn="1">
  <p:cSld name="11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36059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3.xml><?xml version="1.0" encoding="utf-8"?>
<p:sldLayout xmlns:a="http://schemas.openxmlformats.org/drawingml/2006/main" xmlns:r="http://schemas.openxmlformats.org/officeDocument/2006/relationships" xmlns:p="http://schemas.openxmlformats.org/presentationml/2006/main" preserve="1" userDrawn="1">
  <p:cSld name="11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8284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4.xml><?xml version="1.0" encoding="utf-8"?>
<p:sldLayout xmlns:a="http://schemas.openxmlformats.org/drawingml/2006/main" xmlns:r="http://schemas.openxmlformats.org/officeDocument/2006/relationships" xmlns:p="http://schemas.openxmlformats.org/presentationml/2006/main" preserve="1" userDrawn="1">
  <p:cSld name="11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5676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5.xml><?xml version="1.0" encoding="utf-8"?>
<p:sldLayout xmlns:a="http://schemas.openxmlformats.org/drawingml/2006/main" xmlns:r="http://schemas.openxmlformats.org/officeDocument/2006/relationships" xmlns:p="http://schemas.openxmlformats.org/presentationml/2006/main" preserve="1" userDrawn="1">
  <p:cSld name="12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55853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6.xml><?xml version="1.0" encoding="utf-8"?>
<p:sldLayout xmlns:a="http://schemas.openxmlformats.org/drawingml/2006/main" xmlns:r="http://schemas.openxmlformats.org/officeDocument/2006/relationships" xmlns:p="http://schemas.openxmlformats.org/presentationml/2006/main" preserve="1" userDrawn="1">
  <p:cSld name="12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3553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7.xml><?xml version="1.0" encoding="utf-8"?>
<p:sldLayout xmlns:a="http://schemas.openxmlformats.org/drawingml/2006/main" xmlns:r="http://schemas.openxmlformats.org/officeDocument/2006/relationships" xmlns:p="http://schemas.openxmlformats.org/presentationml/2006/main" preserve="1" userDrawn="1">
  <p:cSld name="12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6177113"/>
      </p:ext>
    </p:extLst>
  </p:cSld>
  <p:clrMapOvr>
    <a:masterClrMapping/>
  </p:clrMapOvr>
</p:sldLayout>
</file>

<file path=ppt/slideLayouts/slideLayout318.xml><?xml version="1.0" encoding="utf-8"?>
<p:sldLayout xmlns:a="http://schemas.openxmlformats.org/drawingml/2006/main" xmlns:r="http://schemas.openxmlformats.org/officeDocument/2006/relationships" xmlns:p="http://schemas.openxmlformats.org/presentationml/2006/main" preserve="1" userDrawn="1">
  <p:cSld name="12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2539520"/>
      </p:ext>
    </p:extLst>
  </p:cSld>
  <p:clrMapOvr>
    <a:masterClrMapping/>
  </p:clrMapOvr>
</p:sldLayout>
</file>

<file path=ppt/slideLayouts/slideLayout319.xml><?xml version="1.0" encoding="utf-8"?>
<p:sldLayout xmlns:a="http://schemas.openxmlformats.org/drawingml/2006/main" xmlns:r="http://schemas.openxmlformats.org/officeDocument/2006/relationships" xmlns:p="http://schemas.openxmlformats.org/presentationml/2006/main" preserve="1" userDrawn="1">
  <p:cSld name="12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8150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Copyright © 2015 McGraw-Hill Education. All </a:t>
            </a:r>
            <a:r>
              <a:rPr lang="en-US" dirty="0" err="1" smtClean="0">
                <a:solidFill>
                  <a:prstClr val="black">
                    <a:tint val="75000"/>
                  </a:prstClr>
                </a:solidFill>
              </a:rPr>
              <a:t>ights</a:t>
            </a:r>
            <a:r>
              <a:rPr lang="en-US" dirty="0" smtClean="0">
                <a:solidFill>
                  <a:prstClr val="black">
                    <a:tint val="75000"/>
                  </a:prstClr>
                </a:solidFill>
              </a:rPr>
              <a:t> reserved. No reproduction or distribution without the prior written consent of McGraw-Hill Education</a:t>
            </a:r>
            <a:endParaRPr lang="en-US" dirty="0">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80D12752-2B5B-4838-80FF-25A2680FF63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77550728"/>
      </p:ext>
    </p:extLst>
  </p:cSld>
  <p:clrMapOvr>
    <a:masterClrMapping/>
  </p:clrMapOvr>
  <p:timing>
    <p:tnLst>
      <p:par>
        <p:cTn id="1" dur="indefinite" restart="never" nodeType="tmRoot"/>
      </p:par>
    </p:tnLst>
  </p:timing>
</p:sldLayout>
</file>

<file path=ppt/slideLayouts/slideLayout320.xml><?xml version="1.0" encoding="utf-8"?>
<p:sldLayout xmlns:a="http://schemas.openxmlformats.org/drawingml/2006/main" xmlns:r="http://schemas.openxmlformats.org/officeDocument/2006/relationships" xmlns:p="http://schemas.openxmlformats.org/presentationml/2006/main" preserve="1" userDrawn="1">
  <p:cSld name="12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7328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21.xml><?xml version="1.0" encoding="utf-8"?>
<p:sldLayout xmlns:a="http://schemas.openxmlformats.org/drawingml/2006/main" xmlns:r="http://schemas.openxmlformats.org/officeDocument/2006/relationships" xmlns:p="http://schemas.openxmlformats.org/presentationml/2006/main" preserve="1" userDrawn="1">
  <p:cSld name="12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8330758"/>
      </p:ext>
    </p:extLst>
  </p:cSld>
  <p:clrMapOvr>
    <a:masterClrMapping/>
  </p:clrMapOvr>
</p:sldLayout>
</file>

<file path=ppt/slideLayouts/slideLayout322.xml><?xml version="1.0" encoding="utf-8"?>
<p:sldLayout xmlns:a="http://schemas.openxmlformats.org/drawingml/2006/main" xmlns:r="http://schemas.openxmlformats.org/officeDocument/2006/relationships" xmlns:p="http://schemas.openxmlformats.org/presentationml/2006/main" preserve="1" userDrawn="1">
  <p:cSld name="12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251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23.xml><?xml version="1.0" encoding="utf-8"?>
<p:sldLayout xmlns:a="http://schemas.openxmlformats.org/drawingml/2006/main" xmlns:r="http://schemas.openxmlformats.org/officeDocument/2006/relationships" xmlns:p="http://schemas.openxmlformats.org/presentationml/2006/main" preserve="1" userDrawn="1">
  <p:cSld name="12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7964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24.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Copyright © 2015 McGraw-Hill Education. All </a:t>
            </a:r>
            <a:r>
              <a:rPr lang="en-US" dirty="0" err="1" smtClean="0">
                <a:solidFill>
                  <a:prstClr val="black">
                    <a:tint val="75000"/>
                  </a:prstClr>
                </a:solidFill>
              </a:rPr>
              <a:t>ights</a:t>
            </a:r>
            <a:r>
              <a:rPr lang="en-US" dirty="0" smtClean="0">
                <a:solidFill>
                  <a:prstClr val="black">
                    <a:tint val="75000"/>
                  </a:prstClr>
                </a:solidFill>
              </a:rPr>
              <a:t> reserved. No reproduction or distribution without the prior written consent of McGraw-Hill Education</a:t>
            </a:r>
            <a:endParaRPr lang="en-US" dirty="0">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80D12752-2B5B-4838-80FF-25A2680FF63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51817438"/>
      </p:ext>
    </p:extLst>
  </p:cSld>
  <p:clrMapOvr>
    <a:masterClrMapping/>
  </p:clrMapOvr>
  <p:timing>
    <p:tnLst>
      <p:par>
        <p:cTn id="1" dur="indefinite" restart="never" nodeType="tmRoot"/>
      </p:par>
    </p:tnLst>
  </p:timing>
</p:sldLayout>
</file>

<file path=ppt/slideLayouts/slideLayout325.xml><?xml version="1.0" encoding="utf-8"?>
<p:sldLayout xmlns:a="http://schemas.openxmlformats.org/drawingml/2006/main" xmlns:r="http://schemas.openxmlformats.org/officeDocument/2006/relationships" xmlns:p="http://schemas.openxmlformats.org/presentationml/2006/main" preserve="1" userDrawn="1">
  <p:cSld name="12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0133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26.xml><?xml version="1.0" encoding="utf-8"?>
<p:sldLayout xmlns:a="http://schemas.openxmlformats.org/drawingml/2006/main" xmlns:r="http://schemas.openxmlformats.org/officeDocument/2006/relationships" xmlns:p="http://schemas.openxmlformats.org/presentationml/2006/main" preserve="1" userDrawn="1">
  <p:cSld name="13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3310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27.xml><?xml version="1.0" encoding="utf-8"?>
<p:sldLayout xmlns:a="http://schemas.openxmlformats.org/drawingml/2006/main" xmlns:r="http://schemas.openxmlformats.org/officeDocument/2006/relationships" xmlns:p="http://schemas.openxmlformats.org/presentationml/2006/main" preserve="1" userDrawn="1">
  <p:cSld name="13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5636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28.xml><?xml version="1.0" encoding="utf-8"?>
<p:sldLayout xmlns:a="http://schemas.openxmlformats.org/drawingml/2006/main" xmlns:r="http://schemas.openxmlformats.org/officeDocument/2006/relationships" xmlns:p="http://schemas.openxmlformats.org/presentationml/2006/main" preserve="1" userDrawn="1">
  <p:cSld name="13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7751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29.xml><?xml version="1.0" encoding="utf-8"?>
<p:sldLayout xmlns:a="http://schemas.openxmlformats.org/drawingml/2006/main" xmlns:r="http://schemas.openxmlformats.org/officeDocument/2006/relationships" xmlns:p="http://schemas.openxmlformats.org/presentationml/2006/main" preserve="1" userDrawn="1">
  <p:cSld name="13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35998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94834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30.xml><?xml version="1.0" encoding="utf-8"?>
<p:sldLayout xmlns:a="http://schemas.openxmlformats.org/drawingml/2006/main" xmlns:r="http://schemas.openxmlformats.org/officeDocument/2006/relationships" xmlns:p="http://schemas.openxmlformats.org/presentationml/2006/main" preserve="1" userDrawn="1">
  <p:cSld name="13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6718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31.xml><?xml version="1.0" encoding="utf-8"?>
<p:sldLayout xmlns:a="http://schemas.openxmlformats.org/drawingml/2006/main" xmlns:r="http://schemas.openxmlformats.org/officeDocument/2006/relationships" xmlns:p="http://schemas.openxmlformats.org/presentationml/2006/main" preserve="1" userDrawn="1">
  <p:cSld name="13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5037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32.xml><?xml version="1.0" encoding="utf-8"?>
<p:sldLayout xmlns:a="http://schemas.openxmlformats.org/drawingml/2006/main" xmlns:r="http://schemas.openxmlformats.org/officeDocument/2006/relationships" xmlns:p="http://schemas.openxmlformats.org/presentationml/2006/main" preserve="1" userDrawn="1">
  <p:cSld name="13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0162379"/>
      </p:ext>
    </p:extLst>
  </p:cSld>
  <p:clrMapOvr>
    <a:masterClrMapping/>
  </p:clrMapOvr>
</p:sldLayout>
</file>

<file path=ppt/slideLayouts/slideLayout333.xml><?xml version="1.0" encoding="utf-8"?>
<p:sldLayout xmlns:a="http://schemas.openxmlformats.org/drawingml/2006/main" xmlns:r="http://schemas.openxmlformats.org/officeDocument/2006/relationships" xmlns:p="http://schemas.openxmlformats.org/presentationml/2006/main" preserve="1" userDrawn="1">
  <p:cSld name="13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2418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34.xml><?xml version="1.0" encoding="utf-8"?>
<p:sldLayout xmlns:a="http://schemas.openxmlformats.org/drawingml/2006/main" xmlns:r="http://schemas.openxmlformats.org/officeDocument/2006/relationships" xmlns:p="http://schemas.openxmlformats.org/presentationml/2006/main" preserve="1" userDrawn="1">
  <p:cSld name="13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4710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35.xml><?xml version="1.0" encoding="utf-8"?>
<p:sldLayout xmlns:a="http://schemas.openxmlformats.org/drawingml/2006/main" xmlns:r="http://schemas.openxmlformats.org/officeDocument/2006/relationships" xmlns:p="http://schemas.openxmlformats.org/presentationml/2006/main" preserve="1" userDrawn="1">
  <p:cSld name="13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3539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36.xml><?xml version="1.0" encoding="utf-8"?>
<p:sldLayout xmlns:a="http://schemas.openxmlformats.org/drawingml/2006/main" xmlns:r="http://schemas.openxmlformats.org/officeDocument/2006/relationships" xmlns:p="http://schemas.openxmlformats.org/presentationml/2006/main" preserve="1" userDrawn="1">
  <p:cSld name="14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75993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37.xml><?xml version="1.0" encoding="utf-8"?>
<p:sldLayout xmlns:a="http://schemas.openxmlformats.org/drawingml/2006/main" xmlns:r="http://schemas.openxmlformats.org/officeDocument/2006/relationships" xmlns:p="http://schemas.openxmlformats.org/presentationml/2006/main" preserve="1" userDrawn="1">
  <p:cSld name="14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9083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38.xml><?xml version="1.0" encoding="utf-8"?>
<p:sldLayout xmlns:a="http://schemas.openxmlformats.org/drawingml/2006/main" xmlns:r="http://schemas.openxmlformats.org/officeDocument/2006/relationships" xmlns:p="http://schemas.openxmlformats.org/presentationml/2006/main" preserve="1" userDrawn="1">
  <p:cSld name="14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1262065"/>
      </p:ext>
    </p:extLst>
  </p:cSld>
  <p:clrMapOvr>
    <a:masterClrMapping/>
  </p:clrMapOvr>
</p:sldLayout>
</file>

<file path=ppt/slideLayouts/slideLayout339.xml><?xml version="1.0" encoding="utf-8"?>
<p:sldLayout xmlns:a="http://schemas.openxmlformats.org/drawingml/2006/main" xmlns:r="http://schemas.openxmlformats.org/officeDocument/2006/relationships" xmlns:p="http://schemas.openxmlformats.org/presentationml/2006/main" preserve="1" userDrawn="1">
  <p:cSld name="14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702963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1475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40.xml><?xml version="1.0" encoding="utf-8"?>
<p:sldLayout xmlns:a="http://schemas.openxmlformats.org/drawingml/2006/main" xmlns:r="http://schemas.openxmlformats.org/officeDocument/2006/relationships" xmlns:p="http://schemas.openxmlformats.org/presentationml/2006/main" preserve="1" userDrawn="1">
  <p:cSld name="14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7738514"/>
      </p:ext>
    </p:extLst>
  </p:cSld>
  <p:clrMapOvr>
    <a:masterClrMapping/>
  </p:clrMapOvr>
</p:sldLayout>
</file>

<file path=ppt/slideLayouts/slideLayout341.xml><?xml version="1.0" encoding="utf-8"?>
<p:sldLayout xmlns:a="http://schemas.openxmlformats.org/drawingml/2006/main" xmlns:r="http://schemas.openxmlformats.org/officeDocument/2006/relationships" xmlns:p="http://schemas.openxmlformats.org/presentationml/2006/main" preserve="1" userDrawn="1">
  <p:cSld name="14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7117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42.xml><?xml version="1.0" encoding="utf-8"?>
<p:sldLayout xmlns:a="http://schemas.openxmlformats.org/drawingml/2006/main" xmlns:r="http://schemas.openxmlformats.org/officeDocument/2006/relationships" xmlns:p="http://schemas.openxmlformats.org/presentationml/2006/main" preserve="1" userDrawn="1">
  <p:cSld name="14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9714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43.xml><?xml version="1.0" encoding="utf-8"?>
<p:sldLayout xmlns:a="http://schemas.openxmlformats.org/drawingml/2006/main" xmlns:r="http://schemas.openxmlformats.org/officeDocument/2006/relationships" xmlns:p="http://schemas.openxmlformats.org/presentationml/2006/main" preserve="1" userDrawn="1">
  <p:cSld name="14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16472667"/>
      </p:ext>
    </p:extLst>
  </p:cSld>
  <p:clrMapOvr>
    <a:masterClrMapping/>
  </p:clrMapOvr>
</p:sldLayout>
</file>

<file path=ppt/slideLayouts/slideLayout344.xml><?xml version="1.0" encoding="utf-8"?>
<p:sldLayout xmlns:a="http://schemas.openxmlformats.org/drawingml/2006/main" xmlns:r="http://schemas.openxmlformats.org/officeDocument/2006/relationships" xmlns:p="http://schemas.openxmlformats.org/presentationml/2006/main" preserve="1" userDrawn="1">
  <p:cSld name="14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4998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45.xml><?xml version="1.0" encoding="utf-8"?>
<p:sldLayout xmlns:a="http://schemas.openxmlformats.org/drawingml/2006/main" xmlns:r="http://schemas.openxmlformats.org/officeDocument/2006/relationships" xmlns:p="http://schemas.openxmlformats.org/presentationml/2006/main" preserve="1" userDrawn="1">
  <p:cSld name="14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06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46.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Copyright © 2015 McGraw-Hill Education. All </a:t>
            </a:r>
            <a:r>
              <a:rPr lang="en-US" dirty="0" err="1" smtClean="0">
                <a:solidFill>
                  <a:prstClr val="black">
                    <a:tint val="75000"/>
                  </a:prstClr>
                </a:solidFill>
              </a:rPr>
              <a:t>ights</a:t>
            </a:r>
            <a:r>
              <a:rPr lang="en-US" dirty="0" smtClean="0">
                <a:solidFill>
                  <a:prstClr val="black">
                    <a:tint val="75000"/>
                  </a:prstClr>
                </a:solidFill>
              </a:rPr>
              <a:t> reserved. No reproduction or distribution without the prior written consent of McGraw-Hill Education</a:t>
            </a:r>
            <a:endParaRPr lang="en-US" dirty="0">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80D12752-2B5B-4838-80FF-25A2680FF63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26489926"/>
      </p:ext>
    </p:extLst>
  </p:cSld>
  <p:clrMapOvr>
    <a:masterClrMapping/>
  </p:clrMapOvr>
  <p:timing>
    <p:tnLst>
      <p:par>
        <p:cTn id="1" dur="indefinite" restart="never" nodeType="tmRoot"/>
      </p:par>
    </p:tnLst>
  </p:timing>
</p:sldLayout>
</file>

<file path=ppt/slideLayouts/slideLayout347.xml><?xml version="1.0" encoding="utf-8"?>
<p:sldLayout xmlns:a="http://schemas.openxmlformats.org/drawingml/2006/main" xmlns:r="http://schemas.openxmlformats.org/officeDocument/2006/relationships" xmlns:p="http://schemas.openxmlformats.org/presentationml/2006/main" preserve="1" userDrawn="1">
  <p:cSld name="15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1831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48.xml><?xml version="1.0" encoding="utf-8"?>
<p:sldLayout xmlns:a="http://schemas.openxmlformats.org/drawingml/2006/main" xmlns:r="http://schemas.openxmlformats.org/officeDocument/2006/relationships" xmlns:p="http://schemas.openxmlformats.org/presentationml/2006/main" preserve="1" userDrawn="1">
  <p:cSld name="15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5690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49.xml><?xml version="1.0" encoding="utf-8"?>
<p:sldLayout xmlns:a="http://schemas.openxmlformats.org/drawingml/2006/main" xmlns:r="http://schemas.openxmlformats.org/officeDocument/2006/relationships" xmlns:p="http://schemas.openxmlformats.org/presentationml/2006/main" preserve="1" userDrawn="1">
  <p:cSld name="15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26392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8475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50.xml><?xml version="1.0" encoding="utf-8"?>
<p:sldLayout xmlns:a="http://schemas.openxmlformats.org/drawingml/2006/main" xmlns:r="http://schemas.openxmlformats.org/officeDocument/2006/relationships" xmlns:p="http://schemas.openxmlformats.org/presentationml/2006/main" preserve="1" userDrawn="1">
  <p:cSld name="15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72559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51.xml><?xml version="1.0" encoding="utf-8"?>
<p:sldLayout xmlns:a="http://schemas.openxmlformats.org/drawingml/2006/main" xmlns:r="http://schemas.openxmlformats.org/officeDocument/2006/relationships" xmlns:p="http://schemas.openxmlformats.org/presentationml/2006/main" preserve="1" userDrawn="1">
  <p:cSld name="15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532543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1550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72648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8331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1335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AF9B3B-573A-43D7-9C8B-8B6B4FA6C76B}" type="datetime1">
              <a:rPr lang="en-US" smtClean="0">
                <a:solidFill>
                  <a:prstClr val="black">
                    <a:tint val="75000"/>
                  </a:prstClr>
                </a:solidFill>
              </a:rPr>
              <a:pPr/>
              <a:t>3/26/2016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44B0123-DEAB-4DFA-979C-FE4CC6B1EA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30069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514326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22809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01127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7969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7659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07712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1447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3573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0937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0724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8C4027-094B-446B-ADDE-3052D78E969A}" type="datetime1">
              <a:rPr lang="en-US" smtClean="0">
                <a:solidFill>
                  <a:prstClr val="black">
                    <a:tint val="75000"/>
                  </a:prstClr>
                </a:solidFill>
              </a:rPr>
              <a:pPr/>
              <a:t>3/26/2016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44B0123-DEAB-4DFA-979C-FE4CC6B1EA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699020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52981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6928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0420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3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438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3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6905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3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578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3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6069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16270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3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2151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3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3628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0CDDC3-3AA7-42D2-9616-F8F1B7F6BB84}" type="datetime1">
              <a:rPr lang="en-US" smtClean="0">
                <a:solidFill>
                  <a:prstClr val="black">
                    <a:tint val="75000"/>
                  </a:prstClr>
                </a:solidFill>
              </a:rPr>
              <a:pPr/>
              <a:t>3/26/2016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44B0123-DEAB-4DFA-979C-FE4CC6B1EA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046301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3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9988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3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2066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3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9005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4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506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4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5120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4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1335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4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465188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4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510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4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691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4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3731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BDD64-1790-424A-8285-ACB6A0D4F247}" type="datetime1">
              <a:rPr lang="en-US" smtClean="0">
                <a:solidFill>
                  <a:prstClr val="black">
                    <a:tint val="75000"/>
                  </a:prstClr>
                </a:solidFill>
              </a:rPr>
              <a:pPr/>
              <a:t>3/26/2016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812432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4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8150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4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9188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4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470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5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9440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5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22222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5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220673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5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675128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5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9883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5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4219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5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057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B11B4-9977-4527-A8AA-570894B2EFD0}" type="datetime1">
              <a:rPr lang="en-US" smtClean="0">
                <a:solidFill>
                  <a:prstClr val="black">
                    <a:tint val="75000"/>
                  </a:prstClr>
                </a:solidFill>
              </a:rPr>
              <a:pPr/>
              <a:t>3/26/2016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44B0123-DEAB-4DFA-979C-FE4CC6B1EA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456676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5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8461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5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6003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lvl1pPr>
              <a:defRPr/>
            </a:lvl1pPr>
          </a:lstStyle>
          <a:p>
            <a:pPr>
              <a:defRPr/>
            </a:pPr>
            <a:r>
              <a:rPr lang="en-US" dirty="0" smtClean="0">
                <a:solidFill>
                  <a:prstClr val="black">
                    <a:tint val="75000"/>
                  </a:prstClr>
                </a:solidFill>
              </a:rPr>
              <a:t>Copyright © 2015 McGraw-Hill Education. All </a:t>
            </a:r>
            <a:r>
              <a:rPr lang="en-US" dirty="0" err="1" smtClean="0">
                <a:solidFill>
                  <a:prstClr val="black">
                    <a:tint val="75000"/>
                  </a:prstClr>
                </a:solidFill>
              </a:rPr>
              <a:t>ights</a:t>
            </a:r>
            <a:r>
              <a:rPr lang="en-US" dirty="0" smtClean="0">
                <a:solidFill>
                  <a:prstClr val="black">
                    <a:tint val="75000"/>
                  </a:prstClr>
                </a:solidFill>
              </a:rPr>
              <a:t> reserved. No reproduction or distribution without the prior written consent of McGraw-Hill Education</a:t>
            </a:r>
            <a:endParaRPr lang="en-US" dirty="0">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80D12752-2B5B-4838-80FF-25A2680FF63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60041841"/>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5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3096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6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173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6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8321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6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7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6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592825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6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94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6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50818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FB471-C00B-481D-8243-2A64F0DDC632}" type="datetime1">
              <a:rPr lang="en-US" smtClean="0">
                <a:solidFill>
                  <a:prstClr val="black">
                    <a:tint val="75000"/>
                  </a:prstClr>
                </a:solidFill>
              </a:rPr>
              <a:pPr/>
              <a:t>3/26/2016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44B0123-DEAB-4DFA-979C-FE4CC6B1EA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861781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66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119214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67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2933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68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6278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69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7795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70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778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7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427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7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061587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73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513555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74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236950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75_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6257" y="273050"/>
            <a:ext cx="8001000" cy="1143000"/>
          </a:xfrm>
        </p:spPr>
        <p:txBody>
          <a:bodyPr/>
          <a:lstStyle>
            <a:lvl1pPr algn="ctr">
              <a:defRPr/>
            </a:lvl1pPr>
          </a:lstStyle>
          <a:p>
            <a:r>
              <a:rPr lang="en-US" smtClean="0"/>
              <a:t>Click to edit Master title style</a:t>
            </a:r>
            <a:endParaRPr lang="en-US"/>
          </a:p>
        </p:txBody>
      </p:sp>
      <p:sp>
        <p:nvSpPr>
          <p:cNvPr id="11" name="Content Placeholder 10"/>
          <p:cNvSpPr>
            <a:spLocks noGrp="1"/>
          </p:cNvSpPr>
          <p:nvPr>
            <p:ph sz="quarter" idx="2"/>
          </p:nvPr>
        </p:nvSpPr>
        <p:spPr>
          <a:xfrm>
            <a:off x="73342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4104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6" Type="http://schemas.openxmlformats.org/officeDocument/2006/relationships/slideLayout" Target="../slideLayouts/slideLayout37.xml"/><Relationship Id="rId117" Type="http://schemas.openxmlformats.org/officeDocument/2006/relationships/slideLayout" Target="../slideLayouts/slideLayout128.xml"/><Relationship Id="rId21" Type="http://schemas.openxmlformats.org/officeDocument/2006/relationships/slideLayout" Target="../slideLayouts/slideLayout32.xml"/><Relationship Id="rId42" Type="http://schemas.openxmlformats.org/officeDocument/2006/relationships/slideLayout" Target="../slideLayouts/slideLayout53.xml"/><Relationship Id="rId47" Type="http://schemas.openxmlformats.org/officeDocument/2006/relationships/slideLayout" Target="../slideLayouts/slideLayout58.xml"/><Relationship Id="rId63" Type="http://schemas.openxmlformats.org/officeDocument/2006/relationships/slideLayout" Target="../slideLayouts/slideLayout74.xml"/><Relationship Id="rId68" Type="http://schemas.openxmlformats.org/officeDocument/2006/relationships/slideLayout" Target="../slideLayouts/slideLayout79.xml"/><Relationship Id="rId84" Type="http://schemas.openxmlformats.org/officeDocument/2006/relationships/slideLayout" Target="../slideLayouts/slideLayout95.xml"/><Relationship Id="rId89" Type="http://schemas.openxmlformats.org/officeDocument/2006/relationships/slideLayout" Target="../slideLayouts/slideLayout100.xml"/><Relationship Id="rId112" Type="http://schemas.openxmlformats.org/officeDocument/2006/relationships/slideLayout" Target="../slideLayouts/slideLayout123.xml"/><Relationship Id="rId133" Type="http://schemas.openxmlformats.org/officeDocument/2006/relationships/slideLayout" Target="../slideLayouts/slideLayout144.xml"/><Relationship Id="rId138" Type="http://schemas.openxmlformats.org/officeDocument/2006/relationships/slideLayout" Target="../slideLayouts/slideLayout149.xml"/><Relationship Id="rId154" Type="http://schemas.openxmlformats.org/officeDocument/2006/relationships/slideLayout" Target="../slideLayouts/slideLayout165.xml"/><Relationship Id="rId159" Type="http://schemas.openxmlformats.org/officeDocument/2006/relationships/slideLayout" Target="../slideLayouts/slideLayout170.xml"/><Relationship Id="rId170" Type="http://schemas.openxmlformats.org/officeDocument/2006/relationships/slideLayout" Target="../slideLayouts/slideLayout181.xml"/><Relationship Id="rId16" Type="http://schemas.openxmlformats.org/officeDocument/2006/relationships/slideLayout" Target="../slideLayouts/slideLayout27.xml"/><Relationship Id="rId107" Type="http://schemas.openxmlformats.org/officeDocument/2006/relationships/slideLayout" Target="../slideLayouts/slideLayout118.xml"/><Relationship Id="rId11" Type="http://schemas.openxmlformats.org/officeDocument/2006/relationships/slideLayout" Target="../slideLayouts/slideLayout22.xml"/><Relationship Id="rId32" Type="http://schemas.openxmlformats.org/officeDocument/2006/relationships/slideLayout" Target="../slideLayouts/slideLayout43.xml"/><Relationship Id="rId37" Type="http://schemas.openxmlformats.org/officeDocument/2006/relationships/slideLayout" Target="../slideLayouts/slideLayout48.xml"/><Relationship Id="rId53" Type="http://schemas.openxmlformats.org/officeDocument/2006/relationships/slideLayout" Target="../slideLayouts/slideLayout64.xml"/><Relationship Id="rId58" Type="http://schemas.openxmlformats.org/officeDocument/2006/relationships/slideLayout" Target="../slideLayouts/slideLayout69.xml"/><Relationship Id="rId74" Type="http://schemas.openxmlformats.org/officeDocument/2006/relationships/slideLayout" Target="../slideLayouts/slideLayout85.xml"/><Relationship Id="rId79" Type="http://schemas.openxmlformats.org/officeDocument/2006/relationships/slideLayout" Target="../slideLayouts/slideLayout90.xml"/><Relationship Id="rId102" Type="http://schemas.openxmlformats.org/officeDocument/2006/relationships/slideLayout" Target="../slideLayouts/slideLayout113.xml"/><Relationship Id="rId123" Type="http://schemas.openxmlformats.org/officeDocument/2006/relationships/slideLayout" Target="../slideLayouts/slideLayout134.xml"/><Relationship Id="rId128" Type="http://schemas.openxmlformats.org/officeDocument/2006/relationships/slideLayout" Target="../slideLayouts/slideLayout139.xml"/><Relationship Id="rId144" Type="http://schemas.openxmlformats.org/officeDocument/2006/relationships/slideLayout" Target="../slideLayouts/slideLayout155.xml"/><Relationship Id="rId149" Type="http://schemas.openxmlformats.org/officeDocument/2006/relationships/slideLayout" Target="../slideLayouts/slideLayout160.xml"/><Relationship Id="rId5" Type="http://schemas.openxmlformats.org/officeDocument/2006/relationships/slideLayout" Target="../slideLayouts/slideLayout16.xml"/><Relationship Id="rId90" Type="http://schemas.openxmlformats.org/officeDocument/2006/relationships/slideLayout" Target="../slideLayouts/slideLayout101.xml"/><Relationship Id="rId95" Type="http://schemas.openxmlformats.org/officeDocument/2006/relationships/slideLayout" Target="../slideLayouts/slideLayout106.xml"/><Relationship Id="rId160" Type="http://schemas.openxmlformats.org/officeDocument/2006/relationships/slideLayout" Target="../slideLayouts/slideLayout171.xml"/><Relationship Id="rId165" Type="http://schemas.openxmlformats.org/officeDocument/2006/relationships/slideLayout" Target="../slideLayouts/slideLayout176.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43" Type="http://schemas.openxmlformats.org/officeDocument/2006/relationships/slideLayout" Target="../slideLayouts/slideLayout54.xml"/><Relationship Id="rId48" Type="http://schemas.openxmlformats.org/officeDocument/2006/relationships/slideLayout" Target="../slideLayouts/slideLayout59.xml"/><Relationship Id="rId64" Type="http://schemas.openxmlformats.org/officeDocument/2006/relationships/slideLayout" Target="../slideLayouts/slideLayout75.xml"/><Relationship Id="rId69" Type="http://schemas.openxmlformats.org/officeDocument/2006/relationships/slideLayout" Target="../slideLayouts/slideLayout80.xml"/><Relationship Id="rId113" Type="http://schemas.openxmlformats.org/officeDocument/2006/relationships/slideLayout" Target="../slideLayouts/slideLayout124.xml"/><Relationship Id="rId118" Type="http://schemas.openxmlformats.org/officeDocument/2006/relationships/slideLayout" Target="../slideLayouts/slideLayout129.xml"/><Relationship Id="rId134" Type="http://schemas.openxmlformats.org/officeDocument/2006/relationships/slideLayout" Target="../slideLayouts/slideLayout145.xml"/><Relationship Id="rId139" Type="http://schemas.openxmlformats.org/officeDocument/2006/relationships/slideLayout" Target="../slideLayouts/slideLayout150.xml"/><Relationship Id="rId80" Type="http://schemas.openxmlformats.org/officeDocument/2006/relationships/slideLayout" Target="../slideLayouts/slideLayout91.xml"/><Relationship Id="rId85" Type="http://schemas.openxmlformats.org/officeDocument/2006/relationships/slideLayout" Target="../slideLayouts/slideLayout96.xml"/><Relationship Id="rId150" Type="http://schemas.openxmlformats.org/officeDocument/2006/relationships/slideLayout" Target="../slideLayouts/slideLayout161.xml"/><Relationship Id="rId155" Type="http://schemas.openxmlformats.org/officeDocument/2006/relationships/slideLayout" Target="../slideLayouts/slideLayout166.xml"/><Relationship Id="rId171" Type="http://schemas.openxmlformats.org/officeDocument/2006/relationships/theme" Target="../theme/theme2.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33" Type="http://schemas.openxmlformats.org/officeDocument/2006/relationships/slideLayout" Target="../slideLayouts/slideLayout44.xml"/><Relationship Id="rId38" Type="http://schemas.openxmlformats.org/officeDocument/2006/relationships/slideLayout" Target="../slideLayouts/slideLayout49.xml"/><Relationship Id="rId59" Type="http://schemas.openxmlformats.org/officeDocument/2006/relationships/slideLayout" Target="../slideLayouts/slideLayout70.xml"/><Relationship Id="rId103" Type="http://schemas.openxmlformats.org/officeDocument/2006/relationships/slideLayout" Target="../slideLayouts/slideLayout114.xml"/><Relationship Id="rId108" Type="http://schemas.openxmlformats.org/officeDocument/2006/relationships/slideLayout" Target="../slideLayouts/slideLayout119.xml"/><Relationship Id="rId124" Type="http://schemas.openxmlformats.org/officeDocument/2006/relationships/slideLayout" Target="../slideLayouts/slideLayout135.xml"/><Relationship Id="rId129" Type="http://schemas.openxmlformats.org/officeDocument/2006/relationships/slideLayout" Target="../slideLayouts/slideLayout140.xml"/><Relationship Id="rId54" Type="http://schemas.openxmlformats.org/officeDocument/2006/relationships/slideLayout" Target="../slideLayouts/slideLayout65.xml"/><Relationship Id="rId70" Type="http://schemas.openxmlformats.org/officeDocument/2006/relationships/slideLayout" Target="../slideLayouts/slideLayout81.xml"/><Relationship Id="rId75" Type="http://schemas.openxmlformats.org/officeDocument/2006/relationships/slideLayout" Target="../slideLayouts/slideLayout86.xml"/><Relationship Id="rId91" Type="http://schemas.openxmlformats.org/officeDocument/2006/relationships/slideLayout" Target="../slideLayouts/slideLayout102.xml"/><Relationship Id="rId96" Type="http://schemas.openxmlformats.org/officeDocument/2006/relationships/slideLayout" Target="../slideLayouts/slideLayout107.xml"/><Relationship Id="rId140" Type="http://schemas.openxmlformats.org/officeDocument/2006/relationships/slideLayout" Target="../slideLayouts/slideLayout151.xml"/><Relationship Id="rId145" Type="http://schemas.openxmlformats.org/officeDocument/2006/relationships/slideLayout" Target="../slideLayouts/slideLayout156.xml"/><Relationship Id="rId161" Type="http://schemas.openxmlformats.org/officeDocument/2006/relationships/slideLayout" Target="../slideLayouts/slideLayout172.xml"/><Relationship Id="rId166" Type="http://schemas.openxmlformats.org/officeDocument/2006/relationships/slideLayout" Target="../slideLayouts/slideLayout17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slideLayout" Target="../slideLayouts/slideLayout47.xml"/><Relationship Id="rId49" Type="http://schemas.openxmlformats.org/officeDocument/2006/relationships/slideLayout" Target="../slideLayouts/slideLayout60.xml"/><Relationship Id="rId57" Type="http://schemas.openxmlformats.org/officeDocument/2006/relationships/slideLayout" Target="../slideLayouts/slideLayout68.xml"/><Relationship Id="rId106" Type="http://schemas.openxmlformats.org/officeDocument/2006/relationships/slideLayout" Target="../slideLayouts/slideLayout117.xml"/><Relationship Id="rId114" Type="http://schemas.openxmlformats.org/officeDocument/2006/relationships/slideLayout" Target="../slideLayouts/slideLayout125.xml"/><Relationship Id="rId119" Type="http://schemas.openxmlformats.org/officeDocument/2006/relationships/slideLayout" Target="../slideLayouts/slideLayout130.xml"/><Relationship Id="rId127" Type="http://schemas.openxmlformats.org/officeDocument/2006/relationships/slideLayout" Target="../slideLayouts/slideLayout138.xml"/><Relationship Id="rId10" Type="http://schemas.openxmlformats.org/officeDocument/2006/relationships/slideLayout" Target="../slideLayouts/slideLayout21.xml"/><Relationship Id="rId31" Type="http://schemas.openxmlformats.org/officeDocument/2006/relationships/slideLayout" Target="../slideLayouts/slideLayout42.xml"/><Relationship Id="rId44" Type="http://schemas.openxmlformats.org/officeDocument/2006/relationships/slideLayout" Target="../slideLayouts/slideLayout55.xml"/><Relationship Id="rId52" Type="http://schemas.openxmlformats.org/officeDocument/2006/relationships/slideLayout" Target="../slideLayouts/slideLayout63.xml"/><Relationship Id="rId60" Type="http://schemas.openxmlformats.org/officeDocument/2006/relationships/slideLayout" Target="../slideLayouts/slideLayout71.xml"/><Relationship Id="rId65" Type="http://schemas.openxmlformats.org/officeDocument/2006/relationships/slideLayout" Target="../slideLayouts/slideLayout76.xml"/><Relationship Id="rId73" Type="http://schemas.openxmlformats.org/officeDocument/2006/relationships/slideLayout" Target="../slideLayouts/slideLayout84.xml"/><Relationship Id="rId78" Type="http://schemas.openxmlformats.org/officeDocument/2006/relationships/slideLayout" Target="../slideLayouts/slideLayout89.xml"/><Relationship Id="rId81" Type="http://schemas.openxmlformats.org/officeDocument/2006/relationships/slideLayout" Target="../slideLayouts/slideLayout92.xml"/><Relationship Id="rId86" Type="http://schemas.openxmlformats.org/officeDocument/2006/relationships/slideLayout" Target="../slideLayouts/slideLayout97.xml"/><Relationship Id="rId94" Type="http://schemas.openxmlformats.org/officeDocument/2006/relationships/slideLayout" Target="../slideLayouts/slideLayout105.xml"/><Relationship Id="rId99" Type="http://schemas.openxmlformats.org/officeDocument/2006/relationships/slideLayout" Target="../slideLayouts/slideLayout110.xml"/><Relationship Id="rId101" Type="http://schemas.openxmlformats.org/officeDocument/2006/relationships/slideLayout" Target="../slideLayouts/slideLayout112.xml"/><Relationship Id="rId122" Type="http://schemas.openxmlformats.org/officeDocument/2006/relationships/slideLayout" Target="../slideLayouts/slideLayout133.xml"/><Relationship Id="rId130" Type="http://schemas.openxmlformats.org/officeDocument/2006/relationships/slideLayout" Target="../slideLayouts/slideLayout141.xml"/><Relationship Id="rId135" Type="http://schemas.openxmlformats.org/officeDocument/2006/relationships/slideLayout" Target="../slideLayouts/slideLayout146.xml"/><Relationship Id="rId143" Type="http://schemas.openxmlformats.org/officeDocument/2006/relationships/slideLayout" Target="../slideLayouts/slideLayout154.xml"/><Relationship Id="rId148" Type="http://schemas.openxmlformats.org/officeDocument/2006/relationships/slideLayout" Target="../slideLayouts/slideLayout159.xml"/><Relationship Id="rId151" Type="http://schemas.openxmlformats.org/officeDocument/2006/relationships/slideLayout" Target="../slideLayouts/slideLayout162.xml"/><Relationship Id="rId156" Type="http://schemas.openxmlformats.org/officeDocument/2006/relationships/slideLayout" Target="../slideLayouts/slideLayout167.xml"/><Relationship Id="rId164" Type="http://schemas.openxmlformats.org/officeDocument/2006/relationships/slideLayout" Target="../slideLayouts/slideLayout175.xml"/><Relationship Id="rId169" Type="http://schemas.openxmlformats.org/officeDocument/2006/relationships/slideLayout" Target="../slideLayouts/slideLayout18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9" Type="http://schemas.openxmlformats.org/officeDocument/2006/relationships/slideLayout" Target="../slideLayouts/slideLayout50.xml"/><Relationship Id="rId109" Type="http://schemas.openxmlformats.org/officeDocument/2006/relationships/slideLayout" Target="../slideLayouts/slideLayout120.xml"/><Relationship Id="rId34" Type="http://schemas.openxmlformats.org/officeDocument/2006/relationships/slideLayout" Target="../slideLayouts/slideLayout45.xml"/><Relationship Id="rId50" Type="http://schemas.openxmlformats.org/officeDocument/2006/relationships/slideLayout" Target="../slideLayouts/slideLayout61.xml"/><Relationship Id="rId55" Type="http://schemas.openxmlformats.org/officeDocument/2006/relationships/slideLayout" Target="../slideLayouts/slideLayout66.xml"/><Relationship Id="rId76" Type="http://schemas.openxmlformats.org/officeDocument/2006/relationships/slideLayout" Target="../slideLayouts/slideLayout87.xml"/><Relationship Id="rId97" Type="http://schemas.openxmlformats.org/officeDocument/2006/relationships/slideLayout" Target="../slideLayouts/slideLayout108.xml"/><Relationship Id="rId104" Type="http://schemas.openxmlformats.org/officeDocument/2006/relationships/slideLayout" Target="../slideLayouts/slideLayout115.xml"/><Relationship Id="rId120" Type="http://schemas.openxmlformats.org/officeDocument/2006/relationships/slideLayout" Target="../slideLayouts/slideLayout131.xml"/><Relationship Id="rId125" Type="http://schemas.openxmlformats.org/officeDocument/2006/relationships/slideLayout" Target="../slideLayouts/slideLayout136.xml"/><Relationship Id="rId141" Type="http://schemas.openxmlformats.org/officeDocument/2006/relationships/slideLayout" Target="../slideLayouts/slideLayout152.xml"/><Relationship Id="rId146" Type="http://schemas.openxmlformats.org/officeDocument/2006/relationships/slideLayout" Target="../slideLayouts/slideLayout157.xml"/><Relationship Id="rId167" Type="http://schemas.openxmlformats.org/officeDocument/2006/relationships/slideLayout" Target="../slideLayouts/slideLayout178.xml"/><Relationship Id="rId7" Type="http://schemas.openxmlformats.org/officeDocument/2006/relationships/slideLayout" Target="../slideLayouts/slideLayout18.xml"/><Relationship Id="rId71" Type="http://schemas.openxmlformats.org/officeDocument/2006/relationships/slideLayout" Target="../slideLayouts/slideLayout82.xml"/><Relationship Id="rId92" Type="http://schemas.openxmlformats.org/officeDocument/2006/relationships/slideLayout" Target="../slideLayouts/slideLayout103.xml"/><Relationship Id="rId162" Type="http://schemas.openxmlformats.org/officeDocument/2006/relationships/slideLayout" Target="../slideLayouts/slideLayout173.xml"/><Relationship Id="rId2" Type="http://schemas.openxmlformats.org/officeDocument/2006/relationships/slideLayout" Target="../slideLayouts/slideLayout13.xml"/><Relationship Id="rId29" Type="http://schemas.openxmlformats.org/officeDocument/2006/relationships/slideLayout" Target="../slideLayouts/slideLayout40.xml"/><Relationship Id="rId24" Type="http://schemas.openxmlformats.org/officeDocument/2006/relationships/slideLayout" Target="../slideLayouts/slideLayout35.xml"/><Relationship Id="rId40" Type="http://schemas.openxmlformats.org/officeDocument/2006/relationships/slideLayout" Target="../slideLayouts/slideLayout51.xml"/><Relationship Id="rId45" Type="http://schemas.openxmlformats.org/officeDocument/2006/relationships/slideLayout" Target="../slideLayouts/slideLayout56.xml"/><Relationship Id="rId66" Type="http://schemas.openxmlformats.org/officeDocument/2006/relationships/slideLayout" Target="../slideLayouts/slideLayout77.xml"/><Relationship Id="rId87" Type="http://schemas.openxmlformats.org/officeDocument/2006/relationships/slideLayout" Target="../slideLayouts/slideLayout98.xml"/><Relationship Id="rId110" Type="http://schemas.openxmlformats.org/officeDocument/2006/relationships/slideLayout" Target="../slideLayouts/slideLayout121.xml"/><Relationship Id="rId115" Type="http://schemas.openxmlformats.org/officeDocument/2006/relationships/slideLayout" Target="../slideLayouts/slideLayout126.xml"/><Relationship Id="rId131" Type="http://schemas.openxmlformats.org/officeDocument/2006/relationships/slideLayout" Target="../slideLayouts/slideLayout142.xml"/><Relationship Id="rId136" Type="http://schemas.openxmlformats.org/officeDocument/2006/relationships/slideLayout" Target="../slideLayouts/slideLayout147.xml"/><Relationship Id="rId157" Type="http://schemas.openxmlformats.org/officeDocument/2006/relationships/slideLayout" Target="../slideLayouts/slideLayout168.xml"/><Relationship Id="rId61" Type="http://schemas.openxmlformats.org/officeDocument/2006/relationships/slideLayout" Target="../slideLayouts/slideLayout72.xml"/><Relationship Id="rId82" Type="http://schemas.openxmlformats.org/officeDocument/2006/relationships/slideLayout" Target="../slideLayouts/slideLayout93.xml"/><Relationship Id="rId152" Type="http://schemas.openxmlformats.org/officeDocument/2006/relationships/slideLayout" Target="../slideLayouts/slideLayout163.xml"/><Relationship Id="rId19" Type="http://schemas.openxmlformats.org/officeDocument/2006/relationships/slideLayout" Target="../slideLayouts/slideLayout30.xml"/><Relationship Id="rId14" Type="http://schemas.openxmlformats.org/officeDocument/2006/relationships/slideLayout" Target="../slideLayouts/slideLayout25.xml"/><Relationship Id="rId30" Type="http://schemas.openxmlformats.org/officeDocument/2006/relationships/slideLayout" Target="../slideLayouts/slideLayout41.xml"/><Relationship Id="rId35" Type="http://schemas.openxmlformats.org/officeDocument/2006/relationships/slideLayout" Target="../slideLayouts/slideLayout46.xml"/><Relationship Id="rId56" Type="http://schemas.openxmlformats.org/officeDocument/2006/relationships/slideLayout" Target="../slideLayouts/slideLayout67.xml"/><Relationship Id="rId77" Type="http://schemas.openxmlformats.org/officeDocument/2006/relationships/slideLayout" Target="../slideLayouts/slideLayout88.xml"/><Relationship Id="rId100" Type="http://schemas.openxmlformats.org/officeDocument/2006/relationships/slideLayout" Target="../slideLayouts/slideLayout111.xml"/><Relationship Id="rId105" Type="http://schemas.openxmlformats.org/officeDocument/2006/relationships/slideLayout" Target="../slideLayouts/slideLayout116.xml"/><Relationship Id="rId126" Type="http://schemas.openxmlformats.org/officeDocument/2006/relationships/slideLayout" Target="../slideLayouts/slideLayout137.xml"/><Relationship Id="rId147" Type="http://schemas.openxmlformats.org/officeDocument/2006/relationships/slideLayout" Target="../slideLayouts/slideLayout158.xml"/><Relationship Id="rId168" Type="http://schemas.openxmlformats.org/officeDocument/2006/relationships/slideLayout" Target="../slideLayouts/slideLayout179.xml"/><Relationship Id="rId8" Type="http://schemas.openxmlformats.org/officeDocument/2006/relationships/slideLayout" Target="../slideLayouts/slideLayout19.xml"/><Relationship Id="rId51" Type="http://schemas.openxmlformats.org/officeDocument/2006/relationships/slideLayout" Target="../slideLayouts/slideLayout62.xml"/><Relationship Id="rId72" Type="http://schemas.openxmlformats.org/officeDocument/2006/relationships/slideLayout" Target="../slideLayouts/slideLayout83.xml"/><Relationship Id="rId93" Type="http://schemas.openxmlformats.org/officeDocument/2006/relationships/slideLayout" Target="../slideLayouts/slideLayout104.xml"/><Relationship Id="rId98" Type="http://schemas.openxmlformats.org/officeDocument/2006/relationships/slideLayout" Target="../slideLayouts/slideLayout109.xml"/><Relationship Id="rId121" Type="http://schemas.openxmlformats.org/officeDocument/2006/relationships/slideLayout" Target="../slideLayouts/slideLayout132.xml"/><Relationship Id="rId142" Type="http://schemas.openxmlformats.org/officeDocument/2006/relationships/slideLayout" Target="../slideLayouts/slideLayout153.xml"/><Relationship Id="rId163" Type="http://schemas.openxmlformats.org/officeDocument/2006/relationships/slideLayout" Target="../slideLayouts/slideLayout174.xml"/><Relationship Id="rId3" Type="http://schemas.openxmlformats.org/officeDocument/2006/relationships/slideLayout" Target="../slideLayouts/slideLayout14.xml"/><Relationship Id="rId25" Type="http://schemas.openxmlformats.org/officeDocument/2006/relationships/slideLayout" Target="../slideLayouts/slideLayout36.xml"/><Relationship Id="rId46" Type="http://schemas.openxmlformats.org/officeDocument/2006/relationships/slideLayout" Target="../slideLayouts/slideLayout57.xml"/><Relationship Id="rId67" Type="http://schemas.openxmlformats.org/officeDocument/2006/relationships/slideLayout" Target="../slideLayouts/slideLayout78.xml"/><Relationship Id="rId116" Type="http://schemas.openxmlformats.org/officeDocument/2006/relationships/slideLayout" Target="../slideLayouts/slideLayout127.xml"/><Relationship Id="rId137" Type="http://schemas.openxmlformats.org/officeDocument/2006/relationships/slideLayout" Target="../slideLayouts/slideLayout148.xml"/><Relationship Id="rId158" Type="http://schemas.openxmlformats.org/officeDocument/2006/relationships/slideLayout" Target="../slideLayouts/slideLayout169.xml"/><Relationship Id="rId20" Type="http://schemas.openxmlformats.org/officeDocument/2006/relationships/slideLayout" Target="../slideLayouts/slideLayout31.xml"/><Relationship Id="rId41" Type="http://schemas.openxmlformats.org/officeDocument/2006/relationships/slideLayout" Target="../slideLayouts/slideLayout52.xml"/><Relationship Id="rId62" Type="http://schemas.openxmlformats.org/officeDocument/2006/relationships/slideLayout" Target="../slideLayouts/slideLayout73.xml"/><Relationship Id="rId83" Type="http://schemas.openxmlformats.org/officeDocument/2006/relationships/slideLayout" Target="../slideLayouts/slideLayout94.xml"/><Relationship Id="rId88" Type="http://schemas.openxmlformats.org/officeDocument/2006/relationships/slideLayout" Target="../slideLayouts/slideLayout99.xml"/><Relationship Id="rId111" Type="http://schemas.openxmlformats.org/officeDocument/2006/relationships/slideLayout" Target="../slideLayouts/slideLayout122.xml"/><Relationship Id="rId132" Type="http://schemas.openxmlformats.org/officeDocument/2006/relationships/slideLayout" Target="../slideLayouts/slideLayout143.xml"/><Relationship Id="rId153" Type="http://schemas.openxmlformats.org/officeDocument/2006/relationships/slideLayout" Target="../slideLayouts/slideLayout164.xml"/></Relationships>
</file>

<file path=ppt/slideMasters/_rels/slideMaster3.xml.rels><?xml version="1.0" encoding="UTF-8" standalone="yes"?>
<Relationships xmlns="http://schemas.openxmlformats.org/package/2006/relationships"><Relationship Id="rId26" Type="http://schemas.openxmlformats.org/officeDocument/2006/relationships/slideLayout" Target="../slideLayouts/slideLayout207.xml"/><Relationship Id="rId117" Type="http://schemas.openxmlformats.org/officeDocument/2006/relationships/slideLayout" Target="../slideLayouts/slideLayout298.xml"/><Relationship Id="rId21" Type="http://schemas.openxmlformats.org/officeDocument/2006/relationships/slideLayout" Target="../slideLayouts/slideLayout202.xml"/><Relationship Id="rId42" Type="http://schemas.openxmlformats.org/officeDocument/2006/relationships/slideLayout" Target="../slideLayouts/slideLayout223.xml"/><Relationship Id="rId47" Type="http://schemas.openxmlformats.org/officeDocument/2006/relationships/slideLayout" Target="../slideLayouts/slideLayout228.xml"/><Relationship Id="rId63" Type="http://schemas.openxmlformats.org/officeDocument/2006/relationships/slideLayout" Target="../slideLayouts/slideLayout244.xml"/><Relationship Id="rId68" Type="http://schemas.openxmlformats.org/officeDocument/2006/relationships/slideLayout" Target="../slideLayouts/slideLayout249.xml"/><Relationship Id="rId84" Type="http://schemas.openxmlformats.org/officeDocument/2006/relationships/slideLayout" Target="../slideLayouts/slideLayout265.xml"/><Relationship Id="rId89" Type="http://schemas.openxmlformats.org/officeDocument/2006/relationships/slideLayout" Target="../slideLayouts/slideLayout270.xml"/><Relationship Id="rId112" Type="http://schemas.openxmlformats.org/officeDocument/2006/relationships/slideLayout" Target="../slideLayouts/slideLayout293.xml"/><Relationship Id="rId133" Type="http://schemas.openxmlformats.org/officeDocument/2006/relationships/slideLayout" Target="../slideLayouts/slideLayout314.xml"/><Relationship Id="rId138" Type="http://schemas.openxmlformats.org/officeDocument/2006/relationships/slideLayout" Target="../slideLayouts/slideLayout319.xml"/><Relationship Id="rId154" Type="http://schemas.openxmlformats.org/officeDocument/2006/relationships/slideLayout" Target="../slideLayouts/slideLayout335.xml"/><Relationship Id="rId159" Type="http://schemas.openxmlformats.org/officeDocument/2006/relationships/slideLayout" Target="../slideLayouts/slideLayout340.xml"/><Relationship Id="rId170" Type="http://schemas.openxmlformats.org/officeDocument/2006/relationships/slideLayout" Target="../slideLayouts/slideLayout351.xml"/><Relationship Id="rId16" Type="http://schemas.openxmlformats.org/officeDocument/2006/relationships/slideLayout" Target="../slideLayouts/slideLayout197.xml"/><Relationship Id="rId107" Type="http://schemas.openxmlformats.org/officeDocument/2006/relationships/slideLayout" Target="../slideLayouts/slideLayout288.xml"/><Relationship Id="rId11" Type="http://schemas.openxmlformats.org/officeDocument/2006/relationships/slideLayout" Target="../slideLayouts/slideLayout192.xml"/><Relationship Id="rId32" Type="http://schemas.openxmlformats.org/officeDocument/2006/relationships/slideLayout" Target="../slideLayouts/slideLayout213.xml"/><Relationship Id="rId37" Type="http://schemas.openxmlformats.org/officeDocument/2006/relationships/slideLayout" Target="../slideLayouts/slideLayout218.xml"/><Relationship Id="rId53" Type="http://schemas.openxmlformats.org/officeDocument/2006/relationships/slideLayout" Target="../slideLayouts/slideLayout234.xml"/><Relationship Id="rId58" Type="http://schemas.openxmlformats.org/officeDocument/2006/relationships/slideLayout" Target="../slideLayouts/slideLayout239.xml"/><Relationship Id="rId74" Type="http://schemas.openxmlformats.org/officeDocument/2006/relationships/slideLayout" Target="../slideLayouts/slideLayout255.xml"/><Relationship Id="rId79" Type="http://schemas.openxmlformats.org/officeDocument/2006/relationships/slideLayout" Target="../slideLayouts/slideLayout260.xml"/><Relationship Id="rId102" Type="http://schemas.openxmlformats.org/officeDocument/2006/relationships/slideLayout" Target="../slideLayouts/slideLayout283.xml"/><Relationship Id="rId123" Type="http://schemas.openxmlformats.org/officeDocument/2006/relationships/slideLayout" Target="../slideLayouts/slideLayout304.xml"/><Relationship Id="rId128" Type="http://schemas.openxmlformats.org/officeDocument/2006/relationships/slideLayout" Target="../slideLayouts/slideLayout309.xml"/><Relationship Id="rId144" Type="http://schemas.openxmlformats.org/officeDocument/2006/relationships/slideLayout" Target="../slideLayouts/slideLayout325.xml"/><Relationship Id="rId149" Type="http://schemas.openxmlformats.org/officeDocument/2006/relationships/slideLayout" Target="../slideLayouts/slideLayout330.xml"/><Relationship Id="rId5" Type="http://schemas.openxmlformats.org/officeDocument/2006/relationships/slideLayout" Target="../slideLayouts/slideLayout186.xml"/><Relationship Id="rId90" Type="http://schemas.openxmlformats.org/officeDocument/2006/relationships/slideLayout" Target="../slideLayouts/slideLayout271.xml"/><Relationship Id="rId95" Type="http://schemas.openxmlformats.org/officeDocument/2006/relationships/slideLayout" Target="../slideLayouts/slideLayout276.xml"/><Relationship Id="rId160" Type="http://schemas.openxmlformats.org/officeDocument/2006/relationships/slideLayout" Target="../slideLayouts/slideLayout341.xml"/><Relationship Id="rId165" Type="http://schemas.openxmlformats.org/officeDocument/2006/relationships/slideLayout" Target="../slideLayouts/slideLayout346.xml"/><Relationship Id="rId22" Type="http://schemas.openxmlformats.org/officeDocument/2006/relationships/slideLayout" Target="../slideLayouts/slideLayout203.xml"/><Relationship Id="rId27" Type="http://schemas.openxmlformats.org/officeDocument/2006/relationships/slideLayout" Target="../slideLayouts/slideLayout208.xml"/><Relationship Id="rId43" Type="http://schemas.openxmlformats.org/officeDocument/2006/relationships/slideLayout" Target="../slideLayouts/slideLayout224.xml"/><Relationship Id="rId48" Type="http://schemas.openxmlformats.org/officeDocument/2006/relationships/slideLayout" Target="../slideLayouts/slideLayout229.xml"/><Relationship Id="rId64" Type="http://schemas.openxmlformats.org/officeDocument/2006/relationships/slideLayout" Target="../slideLayouts/slideLayout245.xml"/><Relationship Id="rId69" Type="http://schemas.openxmlformats.org/officeDocument/2006/relationships/slideLayout" Target="../slideLayouts/slideLayout250.xml"/><Relationship Id="rId113" Type="http://schemas.openxmlformats.org/officeDocument/2006/relationships/slideLayout" Target="../slideLayouts/slideLayout294.xml"/><Relationship Id="rId118" Type="http://schemas.openxmlformats.org/officeDocument/2006/relationships/slideLayout" Target="../slideLayouts/slideLayout299.xml"/><Relationship Id="rId134" Type="http://schemas.openxmlformats.org/officeDocument/2006/relationships/slideLayout" Target="../slideLayouts/slideLayout315.xml"/><Relationship Id="rId139" Type="http://schemas.openxmlformats.org/officeDocument/2006/relationships/slideLayout" Target="../slideLayouts/slideLayout320.xml"/><Relationship Id="rId80" Type="http://schemas.openxmlformats.org/officeDocument/2006/relationships/slideLayout" Target="../slideLayouts/slideLayout261.xml"/><Relationship Id="rId85" Type="http://schemas.openxmlformats.org/officeDocument/2006/relationships/slideLayout" Target="../slideLayouts/slideLayout266.xml"/><Relationship Id="rId150" Type="http://schemas.openxmlformats.org/officeDocument/2006/relationships/slideLayout" Target="../slideLayouts/slideLayout331.xml"/><Relationship Id="rId155" Type="http://schemas.openxmlformats.org/officeDocument/2006/relationships/slideLayout" Target="../slideLayouts/slideLayout336.xml"/><Relationship Id="rId171" Type="http://schemas.openxmlformats.org/officeDocument/2006/relationships/theme" Target="../theme/theme3.xml"/><Relationship Id="rId12" Type="http://schemas.openxmlformats.org/officeDocument/2006/relationships/slideLayout" Target="../slideLayouts/slideLayout193.xml"/><Relationship Id="rId17" Type="http://schemas.openxmlformats.org/officeDocument/2006/relationships/slideLayout" Target="../slideLayouts/slideLayout198.xml"/><Relationship Id="rId33" Type="http://schemas.openxmlformats.org/officeDocument/2006/relationships/slideLayout" Target="../slideLayouts/slideLayout214.xml"/><Relationship Id="rId38" Type="http://schemas.openxmlformats.org/officeDocument/2006/relationships/slideLayout" Target="../slideLayouts/slideLayout219.xml"/><Relationship Id="rId59" Type="http://schemas.openxmlformats.org/officeDocument/2006/relationships/slideLayout" Target="../slideLayouts/slideLayout240.xml"/><Relationship Id="rId103" Type="http://schemas.openxmlformats.org/officeDocument/2006/relationships/slideLayout" Target="../slideLayouts/slideLayout284.xml"/><Relationship Id="rId108" Type="http://schemas.openxmlformats.org/officeDocument/2006/relationships/slideLayout" Target="../slideLayouts/slideLayout289.xml"/><Relationship Id="rId124" Type="http://schemas.openxmlformats.org/officeDocument/2006/relationships/slideLayout" Target="../slideLayouts/slideLayout305.xml"/><Relationship Id="rId129" Type="http://schemas.openxmlformats.org/officeDocument/2006/relationships/slideLayout" Target="../slideLayouts/slideLayout310.xml"/><Relationship Id="rId54" Type="http://schemas.openxmlformats.org/officeDocument/2006/relationships/slideLayout" Target="../slideLayouts/slideLayout235.xml"/><Relationship Id="rId70" Type="http://schemas.openxmlformats.org/officeDocument/2006/relationships/slideLayout" Target="../slideLayouts/slideLayout251.xml"/><Relationship Id="rId75" Type="http://schemas.openxmlformats.org/officeDocument/2006/relationships/slideLayout" Target="../slideLayouts/slideLayout256.xml"/><Relationship Id="rId91" Type="http://schemas.openxmlformats.org/officeDocument/2006/relationships/slideLayout" Target="../slideLayouts/slideLayout272.xml"/><Relationship Id="rId96" Type="http://schemas.openxmlformats.org/officeDocument/2006/relationships/slideLayout" Target="../slideLayouts/slideLayout277.xml"/><Relationship Id="rId140" Type="http://schemas.openxmlformats.org/officeDocument/2006/relationships/slideLayout" Target="../slideLayouts/slideLayout321.xml"/><Relationship Id="rId145" Type="http://schemas.openxmlformats.org/officeDocument/2006/relationships/slideLayout" Target="../slideLayouts/slideLayout326.xml"/><Relationship Id="rId161" Type="http://schemas.openxmlformats.org/officeDocument/2006/relationships/slideLayout" Target="../slideLayouts/slideLayout342.xml"/><Relationship Id="rId166" Type="http://schemas.openxmlformats.org/officeDocument/2006/relationships/slideLayout" Target="../slideLayouts/slideLayout347.xml"/><Relationship Id="rId1" Type="http://schemas.openxmlformats.org/officeDocument/2006/relationships/slideLayout" Target="../slideLayouts/slideLayout182.xml"/><Relationship Id="rId6" Type="http://schemas.openxmlformats.org/officeDocument/2006/relationships/slideLayout" Target="../slideLayouts/slideLayout187.xml"/><Relationship Id="rId15" Type="http://schemas.openxmlformats.org/officeDocument/2006/relationships/slideLayout" Target="../slideLayouts/slideLayout196.xml"/><Relationship Id="rId23" Type="http://schemas.openxmlformats.org/officeDocument/2006/relationships/slideLayout" Target="../slideLayouts/slideLayout204.xml"/><Relationship Id="rId28" Type="http://schemas.openxmlformats.org/officeDocument/2006/relationships/slideLayout" Target="../slideLayouts/slideLayout209.xml"/><Relationship Id="rId36" Type="http://schemas.openxmlformats.org/officeDocument/2006/relationships/slideLayout" Target="../slideLayouts/slideLayout217.xml"/><Relationship Id="rId49" Type="http://schemas.openxmlformats.org/officeDocument/2006/relationships/slideLayout" Target="../slideLayouts/slideLayout230.xml"/><Relationship Id="rId57" Type="http://schemas.openxmlformats.org/officeDocument/2006/relationships/slideLayout" Target="../slideLayouts/slideLayout238.xml"/><Relationship Id="rId106" Type="http://schemas.openxmlformats.org/officeDocument/2006/relationships/slideLayout" Target="../slideLayouts/slideLayout287.xml"/><Relationship Id="rId114" Type="http://schemas.openxmlformats.org/officeDocument/2006/relationships/slideLayout" Target="../slideLayouts/slideLayout295.xml"/><Relationship Id="rId119" Type="http://schemas.openxmlformats.org/officeDocument/2006/relationships/slideLayout" Target="../slideLayouts/slideLayout300.xml"/><Relationship Id="rId127" Type="http://schemas.openxmlformats.org/officeDocument/2006/relationships/slideLayout" Target="../slideLayouts/slideLayout308.xml"/><Relationship Id="rId10" Type="http://schemas.openxmlformats.org/officeDocument/2006/relationships/slideLayout" Target="../slideLayouts/slideLayout191.xml"/><Relationship Id="rId31" Type="http://schemas.openxmlformats.org/officeDocument/2006/relationships/slideLayout" Target="../slideLayouts/slideLayout212.xml"/><Relationship Id="rId44" Type="http://schemas.openxmlformats.org/officeDocument/2006/relationships/slideLayout" Target="../slideLayouts/slideLayout225.xml"/><Relationship Id="rId52" Type="http://schemas.openxmlformats.org/officeDocument/2006/relationships/slideLayout" Target="../slideLayouts/slideLayout233.xml"/><Relationship Id="rId60" Type="http://schemas.openxmlformats.org/officeDocument/2006/relationships/slideLayout" Target="../slideLayouts/slideLayout241.xml"/><Relationship Id="rId65" Type="http://schemas.openxmlformats.org/officeDocument/2006/relationships/slideLayout" Target="../slideLayouts/slideLayout246.xml"/><Relationship Id="rId73" Type="http://schemas.openxmlformats.org/officeDocument/2006/relationships/slideLayout" Target="../slideLayouts/slideLayout254.xml"/><Relationship Id="rId78" Type="http://schemas.openxmlformats.org/officeDocument/2006/relationships/slideLayout" Target="../slideLayouts/slideLayout259.xml"/><Relationship Id="rId81" Type="http://schemas.openxmlformats.org/officeDocument/2006/relationships/slideLayout" Target="../slideLayouts/slideLayout262.xml"/><Relationship Id="rId86" Type="http://schemas.openxmlformats.org/officeDocument/2006/relationships/slideLayout" Target="../slideLayouts/slideLayout267.xml"/><Relationship Id="rId94" Type="http://schemas.openxmlformats.org/officeDocument/2006/relationships/slideLayout" Target="../slideLayouts/slideLayout275.xml"/><Relationship Id="rId99" Type="http://schemas.openxmlformats.org/officeDocument/2006/relationships/slideLayout" Target="../slideLayouts/slideLayout280.xml"/><Relationship Id="rId101" Type="http://schemas.openxmlformats.org/officeDocument/2006/relationships/slideLayout" Target="../slideLayouts/slideLayout282.xml"/><Relationship Id="rId122" Type="http://schemas.openxmlformats.org/officeDocument/2006/relationships/slideLayout" Target="../slideLayouts/slideLayout303.xml"/><Relationship Id="rId130" Type="http://schemas.openxmlformats.org/officeDocument/2006/relationships/slideLayout" Target="../slideLayouts/slideLayout311.xml"/><Relationship Id="rId135" Type="http://schemas.openxmlformats.org/officeDocument/2006/relationships/slideLayout" Target="../slideLayouts/slideLayout316.xml"/><Relationship Id="rId143" Type="http://schemas.openxmlformats.org/officeDocument/2006/relationships/slideLayout" Target="../slideLayouts/slideLayout324.xml"/><Relationship Id="rId148" Type="http://schemas.openxmlformats.org/officeDocument/2006/relationships/slideLayout" Target="../slideLayouts/slideLayout329.xml"/><Relationship Id="rId151" Type="http://schemas.openxmlformats.org/officeDocument/2006/relationships/slideLayout" Target="../slideLayouts/slideLayout332.xml"/><Relationship Id="rId156" Type="http://schemas.openxmlformats.org/officeDocument/2006/relationships/slideLayout" Target="../slideLayouts/slideLayout337.xml"/><Relationship Id="rId164" Type="http://schemas.openxmlformats.org/officeDocument/2006/relationships/slideLayout" Target="../slideLayouts/slideLayout345.xml"/><Relationship Id="rId169" Type="http://schemas.openxmlformats.org/officeDocument/2006/relationships/slideLayout" Target="../slideLayouts/slideLayout350.xml"/><Relationship Id="rId4" Type="http://schemas.openxmlformats.org/officeDocument/2006/relationships/slideLayout" Target="../slideLayouts/slideLayout185.xml"/><Relationship Id="rId9" Type="http://schemas.openxmlformats.org/officeDocument/2006/relationships/slideLayout" Target="../slideLayouts/slideLayout190.xml"/><Relationship Id="rId13" Type="http://schemas.openxmlformats.org/officeDocument/2006/relationships/slideLayout" Target="../slideLayouts/slideLayout194.xml"/><Relationship Id="rId18" Type="http://schemas.openxmlformats.org/officeDocument/2006/relationships/slideLayout" Target="../slideLayouts/slideLayout199.xml"/><Relationship Id="rId39" Type="http://schemas.openxmlformats.org/officeDocument/2006/relationships/slideLayout" Target="../slideLayouts/slideLayout220.xml"/><Relationship Id="rId109" Type="http://schemas.openxmlformats.org/officeDocument/2006/relationships/slideLayout" Target="../slideLayouts/slideLayout290.xml"/><Relationship Id="rId34" Type="http://schemas.openxmlformats.org/officeDocument/2006/relationships/slideLayout" Target="../slideLayouts/slideLayout215.xml"/><Relationship Id="rId50" Type="http://schemas.openxmlformats.org/officeDocument/2006/relationships/slideLayout" Target="../slideLayouts/slideLayout231.xml"/><Relationship Id="rId55" Type="http://schemas.openxmlformats.org/officeDocument/2006/relationships/slideLayout" Target="../slideLayouts/slideLayout236.xml"/><Relationship Id="rId76" Type="http://schemas.openxmlformats.org/officeDocument/2006/relationships/slideLayout" Target="../slideLayouts/slideLayout257.xml"/><Relationship Id="rId97" Type="http://schemas.openxmlformats.org/officeDocument/2006/relationships/slideLayout" Target="../slideLayouts/slideLayout278.xml"/><Relationship Id="rId104" Type="http://schemas.openxmlformats.org/officeDocument/2006/relationships/slideLayout" Target="../slideLayouts/slideLayout285.xml"/><Relationship Id="rId120" Type="http://schemas.openxmlformats.org/officeDocument/2006/relationships/slideLayout" Target="../slideLayouts/slideLayout301.xml"/><Relationship Id="rId125" Type="http://schemas.openxmlformats.org/officeDocument/2006/relationships/slideLayout" Target="../slideLayouts/slideLayout306.xml"/><Relationship Id="rId141" Type="http://schemas.openxmlformats.org/officeDocument/2006/relationships/slideLayout" Target="../slideLayouts/slideLayout322.xml"/><Relationship Id="rId146" Type="http://schemas.openxmlformats.org/officeDocument/2006/relationships/slideLayout" Target="../slideLayouts/slideLayout327.xml"/><Relationship Id="rId167" Type="http://schemas.openxmlformats.org/officeDocument/2006/relationships/slideLayout" Target="../slideLayouts/slideLayout348.xml"/><Relationship Id="rId7" Type="http://schemas.openxmlformats.org/officeDocument/2006/relationships/slideLayout" Target="../slideLayouts/slideLayout188.xml"/><Relationship Id="rId71" Type="http://schemas.openxmlformats.org/officeDocument/2006/relationships/slideLayout" Target="../slideLayouts/slideLayout252.xml"/><Relationship Id="rId92" Type="http://schemas.openxmlformats.org/officeDocument/2006/relationships/slideLayout" Target="../slideLayouts/slideLayout273.xml"/><Relationship Id="rId162" Type="http://schemas.openxmlformats.org/officeDocument/2006/relationships/slideLayout" Target="../slideLayouts/slideLayout343.xml"/><Relationship Id="rId2" Type="http://schemas.openxmlformats.org/officeDocument/2006/relationships/slideLayout" Target="../slideLayouts/slideLayout183.xml"/><Relationship Id="rId29" Type="http://schemas.openxmlformats.org/officeDocument/2006/relationships/slideLayout" Target="../slideLayouts/slideLayout210.xml"/><Relationship Id="rId24" Type="http://schemas.openxmlformats.org/officeDocument/2006/relationships/slideLayout" Target="../slideLayouts/slideLayout205.xml"/><Relationship Id="rId40" Type="http://schemas.openxmlformats.org/officeDocument/2006/relationships/slideLayout" Target="../slideLayouts/slideLayout221.xml"/><Relationship Id="rId45" Type="http://schemas.openxmlformats.org/officeDocument/2006/relationships/slideLayout" Target="../slideLayouts/slideLayout226.xml"/><Relationship Id="rId66" Type="http://schemas.openxmlformats.org/officeDocument/2006/relationships/slideLayout" Target="../slideLayouts/slideLayout247.xml"/><Relationship Id="rId87" Type="http://schemas.openxmlformats.org/officeDocument/2006/relationships/slideLayout" Target="../slideLayouts/slideLayout268.xml"/><Relationship Id="rId110" Type="http://schemas.openxmlformats.org/officeDocument/2006/relationships/slideLayout" Target="../slideLayouts/slideLayout291.xml"/><Relationship Id="rId115" Type="http://schemas.openxmlformats.org/officeDocument/2006/relationships/slideLayout" Target="../slideLayouts/slideLayout296.xml"/><Relationship Id="rId131" Type="http://schemas.openxmlformats.org/officeDocument/2006/relationships/slideLayout" Target="../slideLayouts/slideLayout312.xml"/><Relationship Id="rId136" Type="http://schemas.openxmlformats.org/officeDocument/2006/relationships/slideLayout" Target="../slideLayouts/slideLayout317.xml"/><Relationship Id="rId157" Type="http://schemas.openxmlformats.org/officeDocument/2006/relationships/slideLayout" Target="../slideLayouts/slideLayout338.xml"/><Relationship Id="rId61" Type="http://schemas.openxmlformats.org/officeDocument/2006/relationships/slideLayout" Target="../slideLayouts/slideLayout242.xml"/><Relationship Id="rId82" Type="http://schemas.openxmlformats.org/officeDocument/2006/relationships/slideLayout" Target="../slideLayouts/slideLayout263.xml"/><Relationship Id="rId152" Type="http://schemas.openxmlformats.org/officeDocument/2006/relationships/slideLayout" Target="../slideLayouts/slideLayout333.xml"/><Relationship Id="rId19" Type="http://schemas.openxmlformats.org/officeDocument/2006/relationships/slideLayout" Target="../slideLayouts/slideLayout200.xml"/><Relationship Id="rId14" Type="http://schemas.openxmlformats.org/officeDocument/2006/relationships/slideLayout" Target="../slideLayouts/slideLayout195.xml"/><Relationship Id="rId30" Type="http://schemas.openxmlformats.org/officeDocument/2006/relationships/slideLayout" Target="../slideLayouts/slideLayout211.xml"/><Relationship Id="rId35" Type="http://schemas.openxmlformats.org/officeDocument/2006/relationships/slideLayout" Target="../slideLayouts/slideLayout216.xml"/><Relationship Id="rId56" Type="http://schemas.openxmlformats.org/officeDocument/2006/relationships/slideLayout" Target="../slideLayouts/slideLayout237.xml"/><Relationship Id="rId77" Type="http://schemas.openxmlformats.org/officeDocument/2006/relationships/slideLayout" Target="../slideLayouts/slideLayout258.xml"/><Relationship Id="rId100" Type="http://schemas.openxmlformats.org/officeDocument/2006/relationships/slideLayout" Target="../slideLayouts/slideLayout281.xml"/><Relationship Id="rId105" Type="http://schemas.openxmlformats.org/officeDocument/2006/relationships/slideLayout" Target="../slideLayouts/slideLayout286.xml"/><Relationship Id="rId126" Type="http://schemas.openxmlformats.org/officeDocument/2006/relationships/slideLayout" Target="../slideLayouts/slideLayout307.xml"/><Relationship Id="rId147" Type="http://schemas.openxmlformats.org/officeDocument/2006/relationships/slideLayout" Target="../slideLayouts/slideLayout328.xml"/><Relationship Id="rId168" Type="http://schemas.openxmlformats.org/officeDocument/2006/relationships/slideLayout" Target="../slideLayouts/slideLayout349.xml"/><Relationship Id="rId8" Type="http://schemas.openxmlformats.org/officeDocument/2006/relationships/slideLayout" Target="../slideLayouts/slideLayout189.xml"/><Relationship Id="rId51" Type="http://schemas.openxmlformats.org/officeDocument/2006/relationships/slideLayout" Target="../slideLayouts/slideLayout232.xml"/><Relationship Id="rId72" Type="http://schemas.openxmlformats.org/officeDocument/2006/relationships/slideLayout" Target="../slideLayouts/slideLayout253.xml"/><Relationship Id="rId93" Type="http://schemas.openxmlformats.org/officeDocument/2006/relationships/slideLayout" Target="../slideLayouts/slideLayout274.xml"/><Relationship Id="rId98" Type="http://schemas.openxmlformats.org/officeDocument/2006/relationships/slideLayout" Target="../slideLayouts/slideLayout279.xml"/><Relationship Id="rId121" Type="http://schemas.openxmlformats.org/officeDocument/2006/relationships/slideLayout" Target="../slideLayouts/slideLayout302.xml"/><Relationship Id="rId142" Type="http://schemas.openxmlformats.org/officeDocument/2006/relationships/slideLayout" Target="../slideLayouts/slideLayout323.xml"/><Relationship Id="rId163" Type="http://schemas.openxmlformats.org/officeDocument/2006/relationships/slideLayout" Target="../slideLayouts/slideLayout344.xml"/><Relationship Id="rId3" Type="http://schemas.openxmlformats.org/officeDocument/2006/relationships/slideLayout" Target="../slideLayouts/slideLayout184.xml"/><Relationship Id="rId25" Type="http://schemas.openxmlformats.org/officeDocument/2006/relationships/slideLayout" Target="../slideLayouts/slideLayout206.xml"/><Relationship Id="rId46" Type="http://schemas.openxmlformats.org/officeDocument/2006/relationships/slideLayout" Target="../slideLayouts/slideLayout227.xml"/><Relationship Id="rId67" Type="http://schemas.openxmlformats.org/officeDocument/2006/relationships/slideLayout" Target="../slideLayouts/slideLayout248.xml"/><Relationship Id="rId116" Type="http://schemas.openxmlformats.org/officeDocument/2006/relationships/slideLayout" Target="../slideLayouts/slideLayout297.xml"/><Relationship Id="rId137" Type="http://schemas.openxmlformats.org/officeDocument/2006/relationships/slideLayout" Target="../slideLayouts/slideLayout318.xml"/><Relationship Id="rId158" Type="http://schemas.openxmlformats.org/officeDocument/2006/relationships/slideLayout" Target="../slideLayouts/slideLayout339.xml"/><Relationship Id="rId20" Type="http://schemas.openxmlformats.org/officeDocument/2006/relationships/slideLayout" Target="../slideLayouts/slideLayout201.xml"/><Relationship Id="rId41" Type="http://schemas.openxmlformats.org/officeDocument/2006/relationships/slideLayout" Target="../slideLayouts/slideLayout222.xml"/><Relationship Id="rId62" Type="http://schemas.openxmlformats.org/officeDocument/2006/relationships/slideLayout" Target="../slideLayouts/slideLayout243.xml"/><Relationship Id="rId83" Type="http://schemas.openxmlformats.org/officeDocument/2006/relationships/slideLayout" Target="../slideLayouts/slideLayout264.xml"/><Relationship Id="rId88" Type="http://schemas.openxmlformats.org/officeDocument/2006/relationships/slideLayout" Target="../slideLayouts/slideLayout269.xml"/><Relationship Id="rId111" Type="http://schemas.openxmlformats.org/officeDocument/2006/relationships/slideLayout" Target="../slideLayouts/slideLayout292.xml"/><Relationship Id="rId132" Type="http://schemas.openxmlformats.org/officeDocument/2006/relationships/slideLayout" Target="../slideLayouts/slideLayout313.xml"/><Relationship Id="rId153" Type="http://schemas.openxmlformats.org/officeDocument/2006/relationships/slideLayout" Target="../slideLayouts/slideLayout3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49B99-4FA7-4A81-B30A-C9A08DFA4034}" type="datetime1">
              <a:rPr lang="en-US" smtClean="0">
                <a:solidFill>
                  <a:prstClr val="black">
                    <a:tint val="75000"/>
                  </a:prstClr>
                </a:solidFill>
              </a:rPr>
              <a:pPr/>
              <a:t>3/26/2016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QUICKBOOKS 2012 - Chapter 01</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B0123-DEAB-4DFA-979C-FE4CC6B1EA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67345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9EB4EC27-5595-4A29-BA04-60219FE74872}" type="datetime1">
              <a:rPr lang="en-US" smtClean="0">
                <a:solidFill>
                  <a:prstClr val="black">
                    <a:lumMod val="65000"/>
                    <a:lumOff val="35000"/>
                  </a:prstClr>
                </a:solidFill>
                <a:cs typeface="Arial" charset="0"/>
              </a:rPr>
              <a:pPr fontAlgn="base">
                <a:spcBef>
                  <a:spcPct val="0"/>
                </a:spcBef>
                <a:spcAft>
                  <a:spcPct val="0"/>
                </a:spcAft>
                <a:defRPr/>
              </a:pPr>
              <a:t>3/26/2016</a:t>
            </a:fld>
            <a:endParaRPr lang="en-US" dirty="0">
              <a:solidFill>
                <a:prstClr val="black">
                  <a:lumMod val="65000"/>
                  <a:lumOff val="35000"/>
                </a:prstClr>
              </a:solidFill>
              <a:cs typeface="Arial" charset="0"/>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r>
              <a:rPr lang="en-US" smtClean="0">
                <a:solidFill>
                  <a:prstClr val="black">
                    <a:lumMod val="65000"/>
                    <a:lumOff val="35000"/>
                  </a:prstClr>
                </a:solidFill>
                <a:cs typeface="Arial" charset="0"/>
              </a:rPr>
              <a:t>Copyright © 2015 McGraw-Hill Education. All rights reserved. No reproduction or distribution without the prior written consent of McGraw-Hill Education</a:t>
            </a:r>
            <a:endParaRPr lang="en-US" dirty="0">
              <a:solidFill>
                <a:prstClr val="black">
                  <a:lumMod val="65000"/>
                  <a:lumOff val="35000"/>
                </a:prstClr>
              </a:solidFill>
              <a:cs typeface="Arial" charset="0"/>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D891A689-0803-4CCF-ACBA-2A1354482F94}" type="slidenum">
              <a:rPr lang="en-US" smtClean="0">
                <a:solidFill>
                  <a:prstClr val="black">
                    <a:lumMod val="65000"/>
                    <a:lumOff val="35000"/>
                  </a:prstClr>
                </a:solidFill>
                <a:cs typeface="Arial" charset="0"/>
              </a:rPr>
              <a:pPr fontAlgn="base">
                <a:spcBef>
                  <a:spcPct val="0"/>
                </a:spcBef>
                <a:spcAft>
                  <a:spcPct val="0"/>
                </a:spcAft>
                <a:defRPr/>
              </a:pPr>
              <a:t>‹#›</a:t>
            </a:fld>
            <a:endParaRPr lang="en-US" dirty="0">
              <a:solidFill>
                <a:prstClr val="black">
                  <a:lumMod val="65000"/>
                  <a:lumOff val="35000"/>
                </a:prstClr>
              </a:solidFill>
              <a:cs typeface="Arial" charset="0"/>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Tree>
    <p:extLst>
      <p:ext uri="{BB962C8B-B14F-4D97-AF65-F5344CB8AC3E}">
        <p14:creationId xmlns:p14="http://schemas.microsoft.com/office/powerpoint/2010/main" val="30792695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 id="2147483698" r:id="rId26"/>
    <p:sldLayoutId id="2147483699" r:id="rId27"/>
    <p:sldLayoutId id="2147483700" r:id="rId28"/>
    <p:sldLayoutId id="2147483701" r:id="rId29"/>
    <p:sldLayoutId id="2147483702" r:id="rId30"/>
    <p:sldLayoutId id="2147483703" r:id="rId31"/>
    <p:sldLayoutId id="2147483704" r:id="rId32"/>
    <p:sldLayoutId id="2147483705" r:id="rId33"/>
    <p:sldLayoutId id="2147483706" r:id="rId34"/>
    <p:sldLayoutId id="2147483707" r:id="rId35"/>
    <p:sldLayoutId id="2147483708" r:id="rId36"/>
    <p:sldLayoutId id="2147483709" r:id="rId37"/>
    <p:sldLayoutId id="2147483710" r:id="rId38"/>
    <p:sldLayoutId id="2147483711" r:id="rId39"/>
    <p:sldLayoutId id="2147483712" r:id="rId40"/>
    <p:sldLayoutId id="2147483713" r:id="rId41"/>
    <p:sldLayoutId id="2147483714" r:id="rId42"/>
    <p:sldLayoutId id="2147483715" r:id="rId43"/>
    <p:sldLayoutId id="2147483716" r:id="rId44"/>
    <p:sldLayoutId id="2147483717" r:id="rId45"/>
    <p:sldLayoutId id="2147483718" r:id="rId46"/>
    <p:sldLayoutId id="2147483719" r:id="rId47"/>
    <p:sldLayoutId id="2147483720" r:id="rId48"/>
    <p:sldLayoutId id="2147483721" r:id="rId49"/>
    <p:sldLayoutId id="2147483722" r:id="rId50"/>
    <p:sldLayoutId id="2147483723" r:id="rId51"/>
    <p:sldLayoutId id="2147483724" r:id="rId52"/>
    <p:sldLayoutId id="2147483725" r:id="rId53"/>
    <p:sldLayoutId id="2147483726" r:id="rId54"/>
    <p:sldLayoutId id="2147483727" r:id="rId55"/>
    <p:sldLayoutId id="2147483728" r:id="rId56"/>
    <p:sldLayoutId id="2147483729" r:id="rId57"/>
    <p:sldLayoutId id="2147483730" r:id="rId58"/>
    <p:sldLayoutId id="2147483731" r:id="rId59"/>
    <p:sldLayoutId id="2147483732" r:id="rId60"/>
    <p:sldLayoutId id="2147483733" r:id="rId61"/>
    <p:sldLayoutId id="2147483734" r:id="rId62"/>
    <p:sldLayoutId id="2147483735" r:id="rId63"/>
    <p:sldLayoutId id="2147483736" r:id="rId64"/>
    <p:sldLayoutId id="2147483737" r:id="rId65"/>
    <p:sldLayoutId id="2147483738" r:id="rId66"/>
    <p:sldLayoutId id="2147483739" r:id="rId67"/>
    <p:sldLayoutId id="2147483740" r:id="rId68"/>
    <p:sldLayoutId id="2147483741" r:id="rId69"/>
    <p:sldLayoutId id="2147483742" r:id="rId70"/>
    <p:sldLayoutId id="2147483743" r:id="rId71"/>
    <p:sldLayoutId id="2147483744" r:id="rId72"/>
    <p:sldLayoutId id="2147483745" r:id="rId73"/>
    <p:sldLayoutId id="2147483746" r:id="rId74"/>
    <p:sldLayoutId id="2147483747" r:id="rId75"/>
    <p:sldLayoutId id="2147483748" r:id="rId76"/>
    <p:sldLayoutId id="2147483749" r:id="rId77"/>
    <p:sldLayoutId id="2147483750" r:id="rId78"/>
    <p:sldLayoutId id="2147483751" r:id="rId79"/>
    <p:sldLayoutId id="2147483752" r:id="rId80"/>
    <p:sldLayoutId id="2147483753" r:id="rId81"/>
    <p:sldLayoutId id="2147483754" r:id="rId82"/>
    <p:sldLayoutId id="2147483755" r:id="rId83"/>
    <p:sldLayoutId id="2147483756" r:id="rId84"/>
    <p:sldLayoutId id="2147483757" r:id="rId85"/>
    <p:sldLayoutId id="2147483758" r:id="rId86"/>
    <p:sldLayoutId id="2147483759" r:id="rId87"/>
    <p:sldLayoutId id="2147483760" r:id="rId88"/>
    <p:sldLayoutId id="2147483761" r:id="rId89"/>
    <p:sldLayoutId id="2147483762" r:id="rId90"/>
    <p:sldLayoutId id="2147483763" r:id="rId91"/>
    <p:sldLayoutId id="2147483764" r:id="rId92"/>
    <p:sldLayoutId id="2147483765" r:id="rId93"/>
    <p:sldLayoutId id="2147483766" r:id="rId94"/>
    <p:sldLayoutId id="2147483767" r:id="rId95"/>
    <p:sldLayoutId id="2147483768" r:id="rId96"/>
    <p:sldLayoutId id="2147483769" r:id="rId97"/>
    <p:sldLayoutId id="2147483770" r:id="rId98"/>
    <p:sldLayoutId id="2147483771" r:id="rId99"/>
    <p:sldLayoutId id="2147483772" r:id="rId100"/>
    <p:sldLayoutId id="2147483773" r:id="rId101"/>
    <p:sldLayoutId id="2147483774" r:id="rId102"/>
    <p:sldLayoutId id="2147483775" r:id="rId103"/>
    <p:sldLayoutId id="2147483776" r:id="rId104"/>
    <p:sldLayoutId id="2147483777" r:id="rId105"/>
    <p:sldLayoutId id="2147483778" r:id="rId106"/>
    <p:sldLayoutId id="2147483779" r:id="rId107"/>
    <p:sldLayoutId id="2147483780" r:id="rId108"/>
    <p:sldLayoutId id="2147483781" r:id="rId109"/>
    <p:sldLayoutId id="2147483782" r:id="rId110"/>
    <p:sldLayoutId id="2147483783" r:id="rId111"/>
    <p:sldLayoutId id="2147483784" r:id="rId112"/>
    <p:sldLayoutId id="2147483785" r:id="rId113"/>
    <p:sldLayoutId id="2147483786" r:id="rId114"/>
    <p:sldLayoutId id="2147483787" r:id="rId115"/>
    <p:sldLayoutId id="2147483788" r:id="rId116"/>
    <p:sldLayoutId id="2147483789" r:id="rId117"/>
    <p:sldLayoutId id="2147483790" r:id="rId118"/>
    <p:sldLayoutId id="2147483791" r:id="rId119"/>
    <p:sldLayoutId id="2147483792" r:id="rId120"/>
    <p:sldLayoutId id="2147483793" r:id="rId121"/>
    <p:sldLayoutId id="2147483794" r:id="rId122"/>
    <p:sldLayoutId id="2147483795" r:id="rId123"/>
    <p:sldLayoutId id="2147483796" r:id="rId124"/>
    <p:sldLayoutId id="2147483797" r:id="rId125"/>
    <p:sldLayoutId id="2147483798" r:id="rId126"/>
    <p:sldLayoutId id="2147483799" r:id="rId127"/>
    <p:sldLayoutId id="2147483800" r:id="rId128"/>
    <p:sldLayoutId id="2147483801" r:id="rId129"/>
    <p:sldLayoutId id="2147483802" r:id="rId130"/>
    <p:sldLayoutId id="2147483803" r:id="rId131"/>
    <p:sldLayoutId id="2147483804" r:id="rId132"/>
    <p:sldLayoutId id="2147483805" r:id="rId133"/>
    <p:sldLayoutId id="2147483806" r:id="rId134"/>
    <p:sldLayoutId id="2147483807" r:id="rId135"/>
    <p:sldLayoutId id="2147483808" r:id="rId136"/>
    <p:sldLayoutId id="2147483809" r:id="rId137"/>
    <p:sldLayoutId id="2147483810" r:id="rId138"/>
    <p:sldLayoutId id="2147483811" r:id="rId139"/>
    <p:sldLayoutId id="2147483812" r:id="rId140"/>
    <p:sldLayoutId id="2147483813" r:id="rId141"/>
    <p:sldLayoutId id="2147483814" r:id="rId142"/>
    <p:sldLayoutId id="2147483815" r:id="rId143"/>
    <p:sldLayoutId id="2147483816" r:id="rId144"/>
    <p:sldLayoutId id="2147483817" r:id="rId145"/>
    <p:sldLayoutId id="2147483818" r:id="rId146"/>
    <p:sldLayoutId id="2147483819" r:id="rId147"/>
    <p:sldLayoutId id="2147483820" r:id="rId148"/>
    <p:sldLayoutId id="2147483821" r:id="rId149"/>
    <p:sldLayoutId id="2147483822" r:id="rId150"/>
    <p:sldLayoutId id="2147483823" r:id="rId151"/>
    <p:sldLayoutId id="2147483824" r:id="rId152"/>
    <p:sldLayoutId id="2147483825" r:id="rId153"/>
    <p:sldLayoutId id="2147483826" r:id="rId154"/>
    <p:sldLayoutId id="2147483827" r:id="rId155"/>
    <p:sldLayoutId id="2147483828" r:id="rId156"/>
    <p:sldLayoutId id="2147483829" r:id="rId157"/>
    <p:sldLayoutId id="2147483830" r:id="rId158"/>
    <p:sldLayoutId id="2147483831" r:id="rId159"/>
    <p:sldLayoutId id="2147483832" r:id="rId160"/>
    <p:sldLayoutId id="2147483833" r:id="rId161"/>
    <p:sldLayoutId id="2147483834" r:id="rId162"/>
    <p:sldLayoutId id="2147483835" r:id="rId163"/>
    <p:sldLayoutId id="2147483836" r:id="rId164"/>
    <p:sldLayoutId id="2147483837" r:id="rId165"/>
    <p:sldLayoutId id="2147483838" r:id="rId166"/>
    <p:sldLayoutId id="2147483839" r:id="rId167"/>
    <p:sldLayoutId id="2147483840" r:id="rId168"/>
    <p:sldLayoutId id="2147483841" r:id="rId169"/>
    <p:sldLayoutId id="2147483842" r:id="rId170"/>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altLang="en-US">
              <a:solidFill>
                <a:prstClr val="black">
                  <a:tint val="75000"/>
                </a:prstClr>
              </a:solidFill>
              <a:latin typeface="Arial"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r>
              <a:rPr lang="en-US" altLang="en-US" smtClean="0">
                <a:solidFill>
                  <a:prstClr val="black">
                    <a:tint val="75000"/>
                  </a:prstClr>
                </a:solidFill>
                <a:latin typeface="Arial" charset="0"/>
                <a:cs typeface="Arial" charset="0"/>
              </a:rPr>
              <a:t>Atef Abuelaish</a:t>
            </a:r>
            <a:endParaRPr lang="en-US" altLang="en-US">
              <a:solidFill>
                <a:prstClr val="black">
                  <a:tint val="75000"/>
                </a:prstClr>
              </a:solidFill>
              <a:latin typeface="Arial"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19DA0D66-3BA5-4E99-A00D-A234B04AF74E}" type="slidenum">
              <a:rPr lang="en-US" altLang="en-US" smtClean="0">
                <a:solidFill>
                  <a:prstClr val="black">
                    <a:tint val="75000"/>
                  </a:prstClr>
                </a:solidFill>
                <a:latin typeface="Arial" charset="0"/>
                <a:cs typeface="Arial" charset="0"/>
              </a:rPr>
              <a:pPr fontAlgn="base">
                <a:spcBef>
                  <a:spcPct val="0"/>
                </a:spcBef>
                <a:spcAft>
                  <a:spcPct val="0"/>
                </a:spcAft>
                <a:defRPr/>
              </a:pPr>
              <a:t>‹#›</a:t>
            </a:fld>
            <a:endParaRPr lang="en-US" altLang="en-US">
              <a:solidFill>
                <a:prstClr val="black">
                  <a:tint val="75000"/>
                </a:prstClr>
              </a:solidFill>
              <a:latin typeface="Arial" charset="0"/>
              <a:cs typeface="Arial" charset="0"/>
            </a:endParaRPr>
          </a:p>
        </p:txBody>
      </p:sp>
    </p:spTree>
    <p:extLst>
      <p:ext uri="{BB962C8B-B14F-4D97-AF65-F5344CB8AC3E}">
        <p14:creationId xmlns:p14="http://schemas.microsoft.com/office/powerpoint/2010/main" val="2868197710"/>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 id="2147483862" r:id="rId19"/>
    <p:sldLayoutId id="2147483863" r:id="rId20"/>
    <p:sldLayoutId id="2147483864" r:id="rId21"/>
    <p:sldLayoutId id="2147483865" r:id="rId22"/>
    <p:sldLayoutId id="2147483866" r:id="rId23"/>
    <p:sldLayoutId id="2147483867" r:id="rId24"/>
    <p:sldLayoutId id="2147483868" r:id="rId25"/>
    <p:sldLayoutId id="2147483869" r:id="rId26"/>
    <p:sldLayoutId id="2147483870" r:id="rId27"/>
    <p:sldLayoutId id="2147483871" r:id="rId28"/>
    <p:sldLayoutId id="2147483872" r:id="rId29"/>
    <p:sldLayoutId id="2147483873" r:id="rId30"/>
    <p:sldLayoutId id="2147483874" r:id="rId31"/>
    <p:sldLayoutId id="2147483875" r:id="rId32"/>
    <p:sldLayoutId id="2147483876" r:id="rId33"/>
    <p:sldLayoutId id="2147483877" r:id="rId34"/>
    <p:sldLayoutId id="2147483878" r:id="rId35"/>
    <p:sldLayoutId id="2147483879" r:id="rId36"/>
    <p:sldLayoutId id="2147483880" r:id="rId37"/>
    <p:sldLayoutId id="2147483881" r:id="rId38"/>
    <p:sldLayoutId id="2147483882" r:id="rId39"/>
    <p:sldLayoutId id="2147483883" r:id="rId40"/>
    <p:sldLayoutId id="2147483884" r:id="rId41"/>
    <p:sldLayoutId id="2147483885" r:id="rId42"/>
    <p:sldLayoutId id="2147483886" r:id="rId43"/>
    <p:sldLayoutId id="2147483887" r:id="rId44"/>
    <p:sldLayoutId id="2147483888" r:id="rId45"/>
    <p:sldLayoutId id="2147483889" r:id="rId46"/>
    <p:sldLayoutId id="2147483890" r:id="rId47"/>
    <p:sldLayoutId id="2147483891" r:id="rId48"/>
    <p:sldLayoutId id="2147483892" r:id="rId49"/>
    <p:sldLayoutId id="2147483893" r:id="rId50"/>
    <p:sldLayoutId id="2147483894" r:id="rId51"/>
    <p:sldLayoutId id="2147483895" r:id="rId52"/>
    <p:sldLayoutId id="2147483896" r:id="rId53"/>
    <p:sldLayoutId id="2147483897" r:id="rId54"/>
    <p:sldLayoutId id="2147483898" r:id="rId55"/>
    <p:sldLayoutId id="2147483899" r:id="rId56"/>
    <p:sldLayoutId id="2147483900" r:id="rId57"/>
    <p:sldLayoutId id="2147483901" r:id="rId58"/>
    <p:sldLayoutId id="2147483902" r:id="rId59"/>
    <p:sldLayoutId id="2147483903" r:id="rId60"/>
    <p:sldLayoutId id="2147483904" r:id="rId61"/>
    <p:sldLayoutId id="2147483905" r:id="rId62"/>
    <p:sldLayoutId id="2147483906" r:id="rId63"/>
    <p:sldLayoutId id="2147483907" r:id="rId64"/>
    <p:sldLayoutId id="2147483908" r:id="rId65"/>
    <p:sldLayoutId id="2147483909" r:id="rId66"/>
    <p:sldLayoutId id="2147483910" r:id="rId67"/>
    <p:sldLayoutId id="2147483911" r:id="rId68"/>
    <p:sldLayoutId id="2147483912" r:id="rId69"/>
    <p:sldLayoutId id="2147483913" r:id="rId70"/>
    <p:sldLayoutId id="2147483914" r:id="rId71"/>
    <p:sldLayoutId id="2147483915" r:id="rId72"/>
    <p:sldLayoutId id="2147483916" r:id="rId73"/>
    <p:sldLayoutId id="2147483917" r:id="rId74"/>
    <p:sldLayoutId id="2147483918" r:id="rId75"/>
    <p:sldLayoutId id="2147483919" r:id="rId76"/>
    <p:sldLayoutId id="2147483920" r:id="rId77"/>
    <p:sldLayoutId id="2147483921" r:id="rId78"/>
    <p:sldLayoutId id="2147483922" r:id="rId79"/>
    <p:sldLayoutId id="2147483923" r:id="rId80"/>
    <p:sldLayoutId id="2147483924" r:id="rId81"/>
    <p:sldLayoutId id="2147483925" r:id="rId82"/>
    <p:sldLayoutId id="2147483926" r:id="rId83"/>
    <p:sldLayoutId id="2147483927" r:id="rId84"/>
    <p:sldLayoutId id="2147483928" r:id="rId85"/>
    <p:sldLayoutId id="2147483929" r:id="rId86"/>
    <p:sldLayoutId id="2147483930" r:id="rId87"/>
    <p:sldLayoutId id="2147483931" r:id="rId88"/>
    <p:sldLayoutId id="2147483932" r:id="rId89"/>
    <p:sldLayoutId id="2147483933" r:id="rId90"/>
    <p:sldLayoutId id="2147483934" r:id="rId91"/>
    <p:sldLayoutId id="2147483935" r:id="rId92"/>
    <p:sldLayoutId id="2147483936" r:id="rId93"/>
    <p:sldLayoutId id="2147483937" r:id="rId94"/>
    <p:sldLayoutId id="2147483938" r:id="rId95"/>
    <p:sldLayoutId id="2147483939" r:id="rId96"/>
    <p:sldLayoutId id="2147483940" r:id="rId97"/>
    <p:sldLayoutId id="2147483941" r:id="rId98"/>
    <p:sldLayoutId id="2147483942" r:id="rId99"/>
    <p:sldLayoutId id="2147483943" r:id="rId100"/>
    <p:sldLayoutId id="2147483944" r:id="rId101"/>
    <p:sldLayoutId id="2147483945" r:id="rId102"/>
    <p:sldLayoutId id="2147483946" r:id="rId103"/>
    <p:sldLayoutId id="2147483947" r:id="rId104"/>
    <p:sldLayoutId id="2147483948" r:id="rId105"/>
    <p:sldLayoutId id="2147483949" r:id="rId106"/>
    <p:sldLayoutId id="2147483950" r:id="rId107"/>
    <p:sldLayoutId id="2147483951" r:id="rId108"/>
    <p:sldLayoutId id="2147483952" r:id="rId109"/>
    <p:sldLayoutId id="2147483953" r:id="rId110"/>
    <p:sldLayoutId id="2147483954" r:id="rId111"/>
    <p:sldLayoutId id="2147483955" r:id="rId112"/>
    <p:sldLayoutId id="2147483956" r:id="rId113"/>
    <p:sldLayoutId id="2147483957" r:id="rId114"/>
    <p:sldLayoutId id="2147483958" r:id="rId115"/>
    <p:sldLayoutId id="2147483959" r:id="rId116"/>
    <p:sldLayoutId id="2147483960" r:id="rId117"/>
    <p:sldLayoutId id="2147483961" r:id="rId118"/>
    <p:sldLayoutId id="2147483962" r:id="rId119"/>
    <p:sldLayoutId id="2147483963" r:id="rId120"/>
    <p:sldLayoutId id="2147483964" r:id="rId121"/>
    <p:sldLayoutId id="2147483965" r:id="rId122"/>
    <p:sldLayoutId id="2147483966" r:id="rId123"/>
    <p:sldLayoutId id="2147483967" r:id="rId124"/>
    <p:sldLayoutId id="2147483968" r:id="rId125"/>
    <p:sldLayoutId id="2147483969" r:id="rId126"/>
    <p:sldLayoutId id="2147483970" r:id="rId127"/>
    <p:sldLayoutId id="2147483971" r:id="rId128"/>
    <p:sldLayoutId id="2147483972" r:id="rId129"/>
    <p:sldLayoutId id="2147483973" r:id="rId130"/>
    <p:sldLayoutId id="2147483974" r:id="rId131"/>
    <p:sldLayoutId id="2147483975" r:id="rId132"/>
    <p:sldLayoutId id="2147483976" r:id="rId133"/>
    <p:sldLayoutId id="2147483977" r:id="rId134"/>
    <p:sldLayoutId id="2147483978" r:id="rId135"/>
    <p:sldLayoutId id="2147483979" r:id="rId136"/>
    <p:sldLayoutId id="2147483980" r:id="rId137"/>
    <p:sldLayoutId id="2147483981" r:id="rId138"/>
    <p:sldLayoutId id="2147483982" r:id="rId139"/>
    <p:sldLayoutId id="2147483983" r:id="rId140"/>
    <p:sldLayoutId id="2147483984" r:id="rId141"/>
    <p:sldLayoutId id="2147483985" r:id="rId142"/>
    <p:sldLayoutId id="2147483986" r:id="rId143"/>
    <p:sldLayoutId id="2147483987" r:id="rId144"/>
    <p:sldLayoutId id="2147483988" r:id="rId145"/>
    <p:sldLayoutId id="2147483989" r:id="rId146"/>
    <p:sldLayoutId id="2147483990" r:id="rId147"/>
    <p:sldLayoutId id="2147483991" r:id="rId148"/>
    <p:sldLayoutId id="2147483992" r:id="rId149"/>
    <p:sldLayoutId id="2147483993" r:id="rId150"/>
    <p:sldLayoutId id="2147483994" r:id="rId151"/>
    <p:sldLayoutId id="2147483995" r:id="rId152"/>
    <p:sldLayoutId id="2147483996" r:id="rId153"/>
    <p:sldLayoutId id="2147483997" r:id="rId154"/>
    <p:sldLayoutId id="2147483998" r:id="rId155"/>
    <p:sldLayoutId id="2147483999" r:id="rId156"/>
    <p:sldLayoutId id="2147484000" r:id="rId157"/>
    <p:sldLayoutId id="2147484001" r:id="rId158"/>
    <p:sldLayoutId id="2147484002" r:id="rId159"/>
    <p:sldLayoutId id="2147484003" r:id="rId160"/>
    <p:sldLayoutId id="2147484004" r:id="rId161"/>
    <p:sldLayoutId id="2147484005" r:id="rId162"/>
    <p:sldLayoutId id="2147484006" r:id="rId163"/>
    <p:sldLayoutId id="2147484007" r:id="rId164"/>
    <p:sldLayoutId id="2147484008" r:id="rId165"/>
    <p:sldLayoutId id="2147484009" r:id="rId166"/>
    <p:sldLayoutId id="2147484010" r:id="rId167"/>
    <p:sldLayoutId id="2147484011" r:id="rId168"/>
    <p:sldLayoutId id="2147484012" r:id="rId169"/>
    <p:sldLayoutId id="2147484013" r:id="rId17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8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9144000" cy="1905000"/>
          </a:xfrm>
        </p:spPr>
        <p:txBody>
          <a:bodyPr>
            <a:normAutofit/>
          </a:bodyPr>
          <a:lstStyle/>
          <a:p>
            <a:pPr eaLnBrk="1" fontAlgn="auto" hangingPunct="1">
              <a:spcBef>
                <a:spcPct val="20000"/>
              </a:spcBef>
              <a:spcAft>
                <a:spcPts val="0"/>
              </a:spcAft>
              <a:defRPr/>
            </a:pPr>
            <a:r>
              <a:rPr lang="en-US" sz="7200" b="1" u="sng" dirty="0" smtClean="0">
                <a:solidFill>
                  <a:srgbClr val="FF0000"/>
                </a:solidFill>
                <a:effectLst>
                  <a:outerShdw blurRad="38100" dist="38100" dir="2700000" algn="tl">
                    <a:srgbClr val="000000">
                      <a:alpha val="43137"/>
                    </a:srgbClr>
                  </a:outerShdw>
                </a:effectLst>
                <a:latin typeface="Algerian" pitchFamily="82" charset="0"/>
                <a:cs typeface="Aharoni" pitchFamily="2" charset="-79"/>
              </a:rPr>
              <a:t>Welcome Back</a:t>
            </a:r>
            <a:endParaRPr lang="en-US" sz="7200" b="1" u="sng" dirty="0">
              <a:solidFill>
                <a:srgbClr val="FF0000"/>
              </a:solidFill>
              <a:effectLst>
                <a:outerShdw blurRad="38100" dist="38100" dir="2700000" algn="tl">
                  <a:srgbClr val="000000">
                    <a:alpha val="43137"/>
                  </a:srgbClr>
                </a:outerShdw>
              </a:effectLst>
              <a:latin typeface="Goudy Stout" pitchFamily="18" charset="0"/>
              <a:ea typeface="+mn-ea"/>
              <a:cs typeface="Aharoni" pitchFamily="2" charset="-79"/>
            </a:endParaRPr>
          </a:p>
        </p:txBody>
      </p:sp>
      <p:sp>
        <p:nvSpPr>
          <p:cNvPr id="3" name="Subtitle 2"/>
          <p:cNvSpPr>
            <a:spLocks noGrp="1"/>
          </p:cNvSpPr>
          <p:nvPr>
            <p:ph type="subTitle" idx="1"/>
          </p:nvPr>
        </p:nvSpPr>
        <p:spPr>
          <a:xfrm>
            <a:off x="0" y="2590800"/>
            <a:ext cx="9144000" cy="3276600"/>
          </a:xfrm>
        </p:spPr>
        <p:txBody>
          <a:bodyPr rtlCol="0"/>
          <a:lstStyle/>
          <a:p>
            <a:pPr eaLnBrk="1" fontAlgn="auto" hangingPunct="1">
              <a:spcAft>
                <a:spcPts val="0"/>
              </a:spcAft>
              <a:defRPr/>
            </a:pPr>
            <a:r>
              <a:rPr lang="en-US" sz="7200" b="1" u="sng" dirty="0" smtClean="0">
                <a:solidFill>
                  <a:schemeClr val="tx1"/>
                </a:solidFill>
                <a:effectLst>
                  <a:outerShdw blurRad="38100" dist="38100" dir="2700000" algn="tl">
                    <a:srgbClr val="000000">
                      <a:alpha val="43137"/>
                    </a:srgbClr>
                  </a:outerShdw>
                </a:effectLst>
                <a:latin typeface="Adobe Heiti Std R" pitchFamily="34" charset="-128"/>
                <a:ea typeface="Adobe Heiti Std R" pitchFamily="34" charset="-128"/>
                <a:cs typeface="Aharoni" pitchFamily="2" charset="-79"/>
              </a:rPr>
              <a:t> </a:t>
            </a:r>
            <a:endParaRPr lang="en-US" sz="7200" b="1" u="sng" dirty="0">
              <a:solidFill>
                <a:schemeClr val="tx1"/>
              </a:solidFill>
              <a:effectLst>
                <a:outerShdw blurRad="38100" dist="38100" dir="2700000" algn="tl">
                  <a:srgbClr val="000000">
                    <a:alpha val="43137"/>
                  </a:srgbClr>
                </a:outerShdw>
              </a:effectLst>
              <a:latin typeface="Adobe Heiti Std R" pitchFamily="34" charset="-128"/>
              <a:ea typeface="Adobe Heiti Std R" pitchFamily="34" charset="-128"/>
              <a:cs typeface="Aharoni" pitchFamily="2" charset="-79"/>
            </a:endParaRPr>
          </a:p>
        </p:txBody>
      </p:sp>
      <p:sp>
        <p:nvSpPr>
          <p:cNvPr id="2867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u="sng">
                <a:solidFill>
                  <a:schemeClr val="tx1"/>
                </a:solidFill>
                <a:latin typeface="Arial" pitchFamily="34" charset="0"/>
                <a:ea typeface="MS PGothic" pitchFamily="34" charset="-128"/>
              </a:defRPr>
            </a:lvl1pPr>
            <a:lvl2pPr marL="742950" indent="-285750">
              <a:defRPr sz="2400" b="1" u="sng">
                <a:solidFill>
                  <a:schemeClr val="tx1"/>
                </a:solidFill>
                <a:latin typeface="Arial" pitchFamily="34" charset="0"/>
                <a:ea typeface="MS PGothic" pitchFamily="34" charset="-128"/>
              </a:defRPr>
            </a:lvl2pPr>
            <a:lvl3pPr marL="1143000" indent="-228600">
              <a:defRPr sz="2400" b="1" u="sng">
                <a:solidFill>
                  <a:schemeClr val="tx1"/>
                </a:solidFill>
                <a:latin typeface="Arial" pitchFamily="34" charset="0"/>
                <a:ea typeface="MS PGothic" pitchFamily="34" charset="-128"/>
              </a:defRPr>
            </a:lvl3pPr>
            <a:lvl4pPr marL="1600200" indent="-228600">
              <a:defRPr sz="2400" b="1" u="sng">
                <a:solidFill>
                  <a:schemeClr val="tx1"/>
                </a:solidFill>
                <a:latin typeface="Arial" pitchFamily="34" charset="0"/>
                <a:ea typeface="MS PGothic" pitchFamily="34" charset="-128"/>
              </a:defRPr>
            </a:lvl4pPr>
            <a:lvl5pPr marL="2057400" indent="-228600">
              <a:defRPr sz="2400" b="1" u="sng">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1" u="sng">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1" u="sng">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1" u="sng">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1" u="sng">
                <a:solidFill>
                  <a:schemeClr val="tx1"/>
                </a:solidFill>
                <a:latin typeface="Arial" pitchFamily="34" charset="0"/>
                <a:ea typeface="MS PGothic" pitchFamily="34" charset="-128"/>
              </a:defRPr>
            </a:lvl9pPr>
          </a:lstStyle>
          <a:p>
            <a:fld id="{DA22AD40-A970-4842-BCA8-7E9FEDF4A595}" type="slidenum">
              <a:rPr lang="en-US" altLang="en-US" sz="1200" smtClean="0">
                <a:solidFill>
                  <a:srgbClr val="898989"/>
                </a:solidFill>
              </a:rPr>
              <a:pPr/>
              <a:t>1</a:t>
            </a:fld>
            <a:endParaRPr lang="en-US" altLang="en-US" sz="1200" smtClean="0">
              <a:solidFill>
                <a:srgbClr val="898989"/>
              </a:solidFill>
            </a:endParaRPr>
          </a:p>
        </p:txBody>
      </p:sp>
      <p:sp>
        <p:nvSpPr>
          <p:cNvPr id="28676" name="Footer Placeholder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b="1" u="sng">
                <a:solidFill>
                  <a:schemeClr val="tx1"/>
                </a:solidFill>
                <a:latin typeface="Arial" pitchFamily="34" charset="0"/>
                <a:ea typeface="MS PGothic" pitchFamily="34" charset="-128"/>
              </a:defRPr>
            </a:lvl1pPr>
            <a:lvl2pPr marL="742950" indent="-285750">
              <a:defRPr sz="2400" b="1" u="sng">
                <a:solidFill>
                  <a:schemeClr val="tx1"/>
                </a:solidFill>
                <a:latin typeface="Arial" pitchFamily="34" charset="0"/>
                <a:ea typeface="MS PGothic" pitchFamily="34" charset="-128"/>
              </a:defRPr>
            </a:lvl2pPr>
            <a:lvl3pPr marL="1143000" indent="-228600">
              <a:defRPr sz="2400" b="1" u="sng">
                <a:solidFill>
                  <a:schemeClr val="tx1"/>
                </a:solidFill>
                <a:latin typeface="Arial" pitchFamily="34" charset="0"/>
                <a:ea typeface="MS PGothic" pitchFamily="34" charset="-128"/>
              </a:defRPr>
            </a:lvl3pPr>
            <a:lvl4pPr marL="1600200" indent="-228600">
              <a:defRPr sz="2400" b="1" u="sng">
                <a:solidFill>
                  <a:schemeClr val="tx1"/>
                </a:solidFill>
                <a:latin typeface="Arial" pitchFamily="34" charset="0"/>
                <a:ea typeface="MS PGothic" pitchFamily="34" charset="-128"/>
              </a:defRPr>
            </a:lvl4pPr>
            <a:lvl5pPr marL="2057400" indent="-228600">
              <a:defRPr sz="2400" b="1" u="sng">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1" u="sng">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1" u="sng">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1" u="sng">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1" u="sng">
                <a:solidFill>
                  <a:schemeClr val="tx1"/>
                </a:solidFill>
                <a:latin typeface="Arial" pitchFamily="34" charset="0"/>
                <a:ea typeface="MS PGothic" pitchFamily="34" charset="-128"/>
              </a:defRPr>
            </a:lvl9pPr>
          </a:lstStyle>
          <a:p>
            <a:r>
              <a:rPr lang="en-US" altLang="en-US" sz="1200" smtClean="0">
                <a:solidFill>
                  <a:srgbClr val="898989"/>
                </a:solidFill>
              </a:rPr>
              <a:t>Atef Abuelaish</a:t>
            </a:r>
          </a:p>
        </p:txBody>
      </p:sp>
    </p:spTree>
    <p:extLst>
      <p:ext uri="{BB962C8B-B14F-4D97-AF65-F5344CB8AC3E}">
        <p14:creationId xmlns:p14="http://schemas.microsoft.com/office/powerpoint/2010/main" val="373357653"/>
      </p:ext>
    </p:extLst>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lnSpcReduction="10000"/>
          </a:bodyPr>
          <a:lstStyle/>
          <a:p>
            <a:pPr lvl="0"/>
            <a:r>
              <a:rPr lang="en-US" b="1" u="sng" dirty="0"/>
              <a:t>advantages</a:t>
            </a:r>
            <a:r>
              <a:rPr lang="en-US" b="1" dirty="0"/>
              <a:t>: repetitive recording was processed by the computer, which </a:t>
            </a:r>
            <a:r>
              <a:rPr lang="en-US" b="1" dirty="0">
                <a:solidFill>
                  <a:srgbClr val="FF0000"/>
                </a:solidFill>
              </a:rPr>
              <a:t>alleviated</a:t>
            </a:r>
            <a:r>
              <a:rPr lang="en-US" b="1" dirty="0"/>
              <a:t> some bookkeeping work</a:t>
            </a:r>
          </a:p>
          <a:p>
            <a:pPr>
              <a:buNone/>
            </a:pPr>
            <a:r>
              <a:rPr lang="en-US" b="1" dirty="0"/>
              <a:t> </a:t>
            </a:r>
          </a:p>
          <a:p>
            <a:pPr lvl="0"/>
            <a:r>
              <a:rPr lang="en-US" b="1" u="sng" dirty="0"/>
              <a:t>disadvantages</a:t>
            </a:r>
            <a:r>
              <a:rPr lang="en-US" b="1" dirty="0" smtClean="0"/>
              <a:t>: </a:t>
            </a:r>
            <a:r>
              <a:rPr lang="en-US" b="1" dirty="0" smtClean="0">
                <a:solidFill>
                  <a:srgbClr val="FF0000"/>
                </a:solidFill>
              </a:rPr>
              <a:t>delays</a:t>
            </a:r>
            <a:r>
              <a:rPr lang="en-US" b="1" dirty="0" smtClean="0"/>
              <a:t> </a:t>
            </a:r>
            <a:r>
              <a:rPr lang="en-US" b="1" dirty="0"/>
              <a:t>in receiving the computer printouts and in </a:t>
            </a:r>
            <a:r>
              <a:rPr lang="en-US" b="1" dirty="0">
                <a:solidFill>
                  <a:srgbClr val="FF0000"/>
                </a:solidFill>
              </a:rPr>
              <a:t>correcting </a:t>
            </a:r>
            <a:r>
              <a:rPr lang="en-US" b="1" dirty="0"/>
              <a:t>errors </a:t>
            </a:r>
          </a:p>
          <a:p>
            <a:pPr>
              <a:buNone/>
            </a:pPr>
            <a:r>
              <a:rPr lang="en-US" b="1" dirty="0"/>
              <a:t> </a:t>
            </a:r>
          </a:p>
          <a:p>
            <a:pPr lvl="0"/>
            <a:r>
              <a:rPr lang="en-US" b="1" dirty="0"/>
              <a:t>eventually, as personal computers became more commonplace, several computerized accounting </a:t>
            </a:r>
            <a:r>
              <a:rPr lang="en-US" b="1" dirty="0">
                <a:solidFill>
                  <a:srgbClr val="FF0000"/>
                </a:solidFill>
              </a:rPr>
              <a:t>software</a:t>
            </a:r>
            <a:r>
              <a:rPr lang="en-US" b="1" dirty="0"/>
              <a:t> packages became available </a:t>
            </a:r>
          </a:p>
          <a:p>
            <a:endParaRPr lang="en-US" dirty="0"/>
          </a:p>
        </p:txBody>
      </p:sp>
      <p:sp>
        <p:nvSpPr>
          <p:cNvPr id="4" name="Title 1"/>
          <p:cNvSpPr>
            <a:spLocks noGrp="1"/>
          </p:cNvSpPr>
          <p:nvPr>
            <p:ph type="title"/>
          </p:nvPr>
        </p:nvSpPr>
        <p:spPr/>
        <p:txBody>
          <a:bodyPr>
            <a:noAutofit/>
          </a:bodyPr>
          <a:lstStyle/>
          <a:p>
            <a:r>
              <a:rPr lang="en-US" b="1" u="sng" dirty="0">
                <a:latin typeface="Arial" pitchFamily="34" charset="0"/>
                <a:cs typeface="Arial" pitchFamily="34" charset="0"/>
              </a:rPr>
              <a:t>Introduction</a:t>
            </a:r>
            <a:br>
              <a:rPr lang="en-US" b="1" u="sng" dirty="0">
                <a:latin typeface="Arial" pitchFamily="34" charset="0"/>
                <a:cs typeface="Arial" pitchFamily="34" charset="0"/>
              </a:rPr>
            </a:br>
            <a:endParaRPr lang="en-US" b="1" u="sng"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844B0123-DEAB-4DFA-979C-FE4CC6B1EA7A}" type="slidenum">
              <a:rPr lang="en-US" smtClean="0">
                <a:solidFill>
                  <a:prstClr val="black">
                    <a:tint val="75000"/>
                  </a:prstClr>
                </a:solidFill>
              </a:rPr>
              <a:pPr/>
              <a:t>10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168454497"/>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fontScale="92500" lnSpcReduction="10000"/>
          </a:bodyPr>
          <a:lstStyle/>
          <a:p>
            <a:pPr lvl="0"/>
            <a:r>
              <a:rPr lang="en-US" b="1" dirty="0" smtClean="0"/>
              <a:t>enabled </a:t>
            </a:r>
            <a:r>
              <a:rPr lang="en-US" b="1" dirty="0"/>
              <a:t>the processing of all </a:t>
            </a:r>
            <a:r>
              <a:rPr lang="en-US" b="1" dirty="0">
                <a:solidFill>
                  <a:srgbClr val="FF0000"/>
                </a:solidFill>
              </a:rPr>
              <a:t>routine</a:t>
            </a:r>
            <a:r>
              <a:rPr lang="en-US" b="1" dirty="0"/>
              <a:t> business activities, from paying bills, to buying and selling merchandise, to paying payroll, directly on the personal computer</a:t>
            </a:r>
          </a:p>
          <a:p>
            <a:pPr lvl="0"/>
            <a:r>
              <a:rPr lang="en-US" b="1" dirty="0"/>
              <a:t>as business activities are recorded, all necessary </a:t>
            </a:r>
            <a:r>
              <a:rPr lang="en-US" b="1" dirty="0">
                <a:solidFill>
                  <a:srgbClr val="FF0000"/>
                </a:solidFill>
              </a:rPr>
              <a:t>reports</a:t>
            </a:r>
            <a:r>
              <a:rPr lang="en-US" b="1" dirty="0"/>
              <a:t> from the journals, to the general ledger, to the payroll reports, to the financial statements are instantly prepared, making them available on a more timely basis</a:t>
            </a:r>
          </a:p>
          <a:p>
            <a:pPr lvl="0"/>
            <a:r>
              <a:rPr lang="en-US" b="1" dirty="0"/>
              <a:t>if an error is noticed it can be </a:t>
            </a:r>
            <a:r>
              <a:rPr lang="en-US" b="1" dirty="0">
                <a:solidFill>
                  <a:srgbClr val="FF0000"/>
                </a:solidFill>
              </a:rPr>
              <a:t>immediately corrected</a:t>
            </a:r>
            <a:r>
              <a:rPr lang="en-US" b="1" dirty="0"/>
              <a:t>, and a revised report immediately printed</a:t>
            </a:r>
          </a:p>
          <a:p>
            <a:endParaRPr lang="en-US" dirty="0"/>
          </a:p>
        </p:txBody>
      </p:sp>
      <p:sp>
        <p:nvSpPr>
          <p:cNvPr id="4" name="Title 1"/>
          <p:cNvSpPr>
            <a:spLocks noGrp="1"/>
          </p:cNvSpPr>
          <p:nvPr>
            <p:ph type="title"/>
          </p:nvPr>
        </p:nvSpPr>
        <p:spPr/>
        <p:txBody>
          <a:bodyPr>
            <a:noAutofit/>
          </a:bodyPr>
          <a:lstStyle/>
          <a:p>
            <a:r>
              <a:rPr lang="en-US" b="1" u="sng" dirty="0">
                <a:latin typeface="Arial" pitchFamily="34" charset="0"/>
                <a:cs typeface="Arial" pitchFamily="34" charset="0"/>
              </a:rPr>
              <a:t>Introduction</a:t>
            </a:r>
            <a:r>
              <a:rPr lang="en-US" b="1" u="sng" dirty="0"/>
              <a:t/>
            </a:r>
            <a:br>
              <a:rPr lang="en-US" b="1" u="sng" dirty="0"/>
            </a:br>
            <a:endParaRPr lang="en-US" b="1" u="sng" dirty="0"/>
          </a:p>
        </p:txBody>
      </p:sp>
      <p:sp>
        <p:nvSpPr>
          <p:cNvPr id="5" name="Slide Number Placeholder 4"/>
          <p:cNvSpPr>
            <a:spLocks noGrp="1"/>
          </p:cNvSpPr>
          <p:nvPr>
            <p:ph type="sldNum" sz="quarter" idx="12"/>
          </p:nvPr>
        </p:nvSpPr>
        <p:spPr/>
        <p:txBody>
          <a:bodyPr/>
          <a:lstStyle/>
          <a:p>
            <a:fld id="{844B0123-DEAB-4DFA-979C-FE4CC6B1EA7A}" type="slidenum">
              <a:rPr lang="en-US" smtClean="0">
                <a:solidFill>
                  <a:prstClr val="black">
                    <a:tint val="75000"/>
                  </a:prstClr>
                </a:solidFill>
              </a:rPr>
              <a:pPr/>
              <a:t>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055295189"/>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9144000" cy="5334000"/>
          </a:xfrm>
        </p:spPr>
        <p:txBody>
          <a:bodyPr>
            <a:normAutofit fontScale="92500"/>
          </a:bodyPr>
          <a:lstStyle/>
          <a:p>
            <a:pPr lvl="0"/>
            <a:r>
              <a:rPr lang="en-US" b="1" dirty="0"/>
              <a:t>originally only people </a:t>
            </a:r>
            <a:r>
              <a:rPr lang="en-US" b="1" dirty="0">
                <a:solidFill>
                  <a:srgbClr val="FF0000"/>
                </a:solidFill>
              </a:rPr>
              <a:t>trained</a:t>
            </a:r>
            <a:r>
              <a:rPr lang="en-US" b="1" dirty="0"/>
              <a:t> in accounting commonly used computerized accounting </a:t>
            </a:r>
            <a:r>
              <a:rPr lang="en-US" b="1" dirty="0" smtClean="0"/>
              <a:t>software</a:t>
            </a:r>
            <a:r>
              <a:rPr lang="en-US" b="1" dirty="0"/>
              <a:t> </a:t>
            </a:r>
          </a:p>
          <a:p>
            <a:pPr lvl="0"/>
            <a:r>
              <a:rPr lang="en-US" b="1" dirty="0"/>
              <a:t>as more people became familiar with personal computers, business </a:t>
            </a:r>
            <a:r>
              <a:rPr lang="en-US" b="1" dirty="0">
                <a:solidFill>
                  <a:srgbClr val="FF0000"/>
                </a:solidFill>
              </a:rPr>
              <a:t>owners</a:t>
            </a:r>
            <a:r>
              <a:rPr lang="en-US" b="1" dirty="0"/>
              <a:t> and </a:t>
            </a:r>
            <a:r>
              <a:rPr lang="en-US" b="1" dirty="0">
                <a:solidFill>
                  <a:srgbClr val="FF0000"/>
                </a:solidFill>
              </a:rPr>
              <a:t>non-accounting</a:t>
            </a:r>
            <a:r>
              <a:rPr lang="en-US" b="1" dirty="0"/>
              <a:t> people started to enter business activities directly on the </a:t>
            </a:r>
            <a:r>
              <a:rPr lang="en-US" b="1" dirty="0" smtClean="0"/>
              <a:t>computer</a:t>
            </a:r>
            <a:r>
              <a:rPr lang="en-US" b="1" dirty="0"/>
              <a:t> </a:t>
            </a:r>
          </a:p>
          <a:p>
            <a:pPr lvl="0"/>
            <a:r>
              <a:rPr lang="en-US" b="1" dirty="0"/>
              <a:t>QuickBooks </a:t>
            </a:r>
            <a:r>
              <a:rPr lang="en-US" b="1" dirty="0" smtClean="0"/>
              <a:t>2012 is </a:t>
            </a:r>
            <a:r>
              <a:rPr lang="en-US" b="1" dirty="0"/>
              <a:t>an </a:t>
            </a:r>
            <a:r>
              <a:rPr lang="en-US" b="1" dirty="0">
                <a:solidFill>
                  <a:srgbClr val="FF0000"/>
                </a:solidFill>
              </a:rPr>
              <a:t>example of an accounting software package used to record all types of business and accounting activities and prepare a variety of reports, including the financial statements</a:t>
            </a:r>
          </a:p>
          <a:p>
            <a:pPr>
              <a:buNone/>
            </a:pPr>
            <a:endParaRPr lang="en-US" dirty="0"/>
          </a:p>
        </p:txBody>
      </p:sp>
      <p:sp>
        <p:nvSpPr>
          <p:cNvPr id="4" name="Title 1"/>
          <p:cNvSpPr>
            <a:spLocks noGrp="1"/>
          </p:cNvSpPr>
          <p:nvPr>
            <p:ph type="title"/>
          </p:nvPr>
        </p:nvSpPr>
        <p:spPr/>
        <p:txBody>
          <a:bodyPr>
            <a:noAutofit/>
          </a:bodyPr>
          <a:lstStyle/>
          <a:p>
            <a:r>
              <a:rPr lang="en-US" b="1" u="sng" dirty="0">
                <a:latin typeface="Arial" pitchFamily="34" charset="0"/>
                <a:cs typeface="Arial" pitchFamily="34" charset="0"/>
              </a:rPr>
              <a:t>Introduction</a:t>
            </a:r>
            <a:br>
              <a:rPr lang="en-US" b="1" u="sng" dirty="0">
                <a:latin typeface="Arial" pitchFamily="34" charset="0"/>
                <a:cs typeface="Arial" pitchFamily="34" charset="0"/>
              </a:rPr>
            </a:br>
            <a:endParaRPr lang="en-US" b="1" u="sng"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844B0123-DEAB-4DFA-979C-FE4CC6B1EA7A}" type="slidenum">
              <a:rPr lang="en-US" smtClean="0">
                <a:solidFill>
                  <a:prstClr val="black">
                    <a:tint val="75000"/>
                  </a:prstClr>
                </a:solidFill>
              </a:rPr>
              <a:pPr/>
              <a:t>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451480936"/>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9144000" cy="5334000"/>
          </a:xfrm>
        </p:spPr>
        <p:txBody>
          <a:bodyPr>
            <a:normAutofit/>
          </a:bodyPr>
          <a:lstStyle/>
          <a:p>
            <a:pPr lvl="0">
              <a:lnSpc>
                <a:spcPct val="150000"/>
              </a:lnSpc>
            </a:pPr>
            <a:r>
              <a:rPr lang="en-US" b="1" dirty="0" smtClean="0"/>
              <a:t>designed </a:t>
            </a:r>
            <a:r>
              <a:rPr lang="en-US" b="1" dirty="0"/>
              <a:t>with the </a:t>
            </a:r>
            <a:r>
              <a:rPr lang="en-US" b="1" dirty="0">
                <a:solidFill>
                  <a:srgbClr val="FF0000"/>
                </a:solidFill>
              </a:rPr>
              <a:t>non-accountant</a:t>
            </a:r>
            <a:r>
              <a:rPr lang="en-US" b="1" dirty="0"/>
              <a:t> in mind</a:t>
            </a:r>
          </a:p>
          <a:p>
            <a:pPr lvl="0">
              <a:lnSpc>
                <a:spcPct val="150000"/>
              </a:lnSpc>
            </a:pPr>
            <a:r>
              <a:rPr lang="en-US" b="1" dirty="0"/>
              <a:t>many data entry windows are described in non-accountant </a:t>
            </a:r>
            <a:r>
              <a:rPr lang="en-US" b="1" dirty="0">
                <a:solidFill>
                  <a:srgbClr val="FF0000"/>
                </a:solidFill>
              </a:rPr>
              <a:t>terms</a:t>
            </a:r>
          </a:p>
          <a:p>
            <a:pPr lvl="0">
              <a:lnSpc>
                <a:spcPct val="150000"/>
              </a:lnSpc>
            </a:pPr>
            <a:r>
              <a:rPr lang="en-US" b="1" dirty="0"/>
              <a:t>behind the scenes QuickBooks uses </a:t>
            </a:r>
            <a:r>
              <a:rPr lang="en-US" b="1" dirty="0">
                <a:solidFill>
                  <a:srgbClr val="FF0000"/>
                </a:solidFill>
              </a:rPr>
              <a:t>traditional</a:t>
            </a:r>
            <a:r>
              <a:rPr lang="en-US" b="1" dirty="0"/>
              <a:t> accounting procedures to record, summarize, and report financial information</a:t>
            </a:r>
          </a:p>
          <a:p>
            <a:endParaRPr lang="en-US" dirty="0"/>
          </a:p>
        </p:txBody>
      </p:sp>
      <p:sp>
        <p:nvSpPr>
          <p:cNvPr id="4" name="Title 1"/>
          <p:cNvSpPr>
            <a:spLocks noGrp="1"/>
          </p:cNvSpPr>
          <p:nvPr>
            <p:ph type="title"/>
          </p:nvPr>
        </p:nvSpPr>
        <p:spPr/>
        <p:txBody>
          <a:bodyPr>
            <a:noAutofit/>
          </a:bodyPr>
          <a:lstStyle/>
          <a:p>
            <a:r>
              <a:rPr lang="en-US" b="1" u="sng" dirty="0">
                <a:latin typeface="Arial" pitchFamily="34" charset="0"/>
                <a:cs typeface="Arial" pitchFamily="34" charset="0"/>
              </a:rPr>
              <a:t>Introduction</a:t>
            </a:r>
            <a:br>
              <a:rPr lang="en-US" b="1" u="sng" dirty="0">
                <a:latin typeface="Arial" pitchFamily="34" charset="0"/>
                <a:cs typeface="Arial" pitchFamily="34" charset="0"/>
              </a:rPr>
            </a:br>
            <a:endParaRPr lang="en-US" b="1" u="sng"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844B0123-DEAB-4DFA-979C-FE4CC6B1EA7A}" type="slidenum">
              <a:rPr lang="en-US" smtClean="0">
                <a:solidFill>
                  <a:prstClr val="black">
                    <a:tint val="75000"/>
                  </a:prstClr>
                </a:solidFill>
              </a:rPr>
              <a:pPr/>
              <a:t>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251694600"/>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Arial" pitchFamily="34" charset="0"/>
                <a:cs typeface="Arial" pitchFamily="34" charset="0"/>
              </a:rPr>
              <a:t>Introduction</a:t>
            </a:r>
            <a:endParaRPr lang="en-US" dirty="0">
              <a:latin typeface="Arial" pitchFamily="34" charset="0"/>
              <a:cs typeface="Arial" pitchFamily="34" charset="0"/>
            </a:endParaRPr>
          </a:p>
        </p:txBody>
      </p:sp>
      <p:sp>
        <p:nvSpPr>
          <p:cNvPr id="3" name="Content Placeholder 2"/>
          <p:cNvSpPr>
            <a:spLocks noGrp="1"/>
          </p:cNvSpPr>
          <p:nvPr>
            <p:ph idx="1"/>
          </p:nvPr>
        </p:nvSpPr>
        <p:spPr>
          <a:xfrm>
            <a:off x="0" y="1600200"/>
            <a:ext cx="9144000" cy="5257800"/>
          </a:xfrm>
        </p:spPr>
        <p:txBody>
          <a:bodyPr/>
          <a:lstStyle/>
          <a:p>
            <a:pPr lvl="0"/>
            <a:r>
              <a:rPr lang="en-US" b="1" dirty="0" smtClean="0"/>
              <a:t>A </a:t>
            </a:r>
            <a:r>
              <a:rPr lang="en-US" b="1" dirty="0">
                <a:solidFill>
                  <a:srgbClr val="FF0000"/>
                </a:solidFill>
              </a:rPr>
              <a:t>basic</a:t>
            </a:r>
            <a:r>
              <a:rPr lang="en-US" b="1" dirty="0"/>
              <a:t> understanding of accounting terms and procedures allows you to operate the software more </a:t>
            </a:r>
            <a:r>
              <a:rPr lang="en-US" b="1" dirty="0">
                <a:solidFill>
                  <a:srgbClr val="FF0000"/>
                </a:solidFill>
              </a:rPr>
              <a:t>efficiently</a:t>
            </a:r>
          </a:p>
          <a:p>
            <a:pPr>
              <a:buNone/>
            </a:pPr>
            <a:r>
              <a:rPr lang="en-US" b="1" dirty="0"/>
              <a:t> </a:t>
            </a:r>
          </a:p>
          <a:p>
            <a:pPr lvl="0"/>
            <a:r>
              <a:rPr lang="en-US" b="1" dirty="0" smtClean="0"/>
              <a:t>Throughout </a:t>
            </a:r>
            <a:r>
              <a:rPr lang="en-US" b="1" dirty="0"/>
              <a:t>the text, there are </a:t>
            </a:r>
            <a:r>
              <a:rPr lang="en-US" b="1" dirty="0">
                <a:solidFill>
                  <a:srgbClr val="FF0000"/>
                </a:solidFill>
              </a:rPr>
              <a:t>accounting terms </a:t>
            </a:r>
            <a:r>
              <a:rPr lang="en-US" b="1" dirty="0"/>
              <a:t>and concepts displayed in the sidebars that describe QuickBooks accounting going on behind the scenes</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447574827"/>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sz="3100" b="1" u="sng" cap="all" dirty="0"/>
              <a:t>Accounting With QuickBooks </a:t>
            </a:r>
            <a:r>
              <a:rPr lang="en-US" sz="3100" b="1" u="sng" cap="all" dirty="0">
                <a:solidFill>
                  <a:srgbClr val="FF0000"/>
                </a:solidFill>
              </a:rPr>
              <a:t>VERSUS</a:t>
            </a:r>
            <a:r>
              <a:rPr lang="en-US" sz="3100" b="1" u="sng" cap="all" dirty="0"/>
              <a:t> Manual </a:t>
            </a:r>
            <a:r>
              <a:rPr lang="en-US" sz="3100" b="1" u="sng" cap="all" dirty="0">
                <a:solidFill>
                  <a:srgbClr val="FF0000"/>
                </a:solidFill>
              </a:rPr>
              <a:t>and</a:t>
            </a:r>
            <a:r>
              <a:rPr lang="en-US" sz="3100" b="1" u="sng" cap="all" dirty="0"/>
              <a:t/>
            </a:r>
            <a:br>
              <a:rPr lang="en-US" sz="3100" b="1" u="sng" cap="all" dirty="0"/>
            </a:br>
            <a:r>
              <a:rPr lang="en-US" sz="3100" b="1" u="sng" cap="all" dirty="0"/>
              <a:t>Other Computerized Accounting Systems</a:t>
            </a:r>
            <a:r>
              <a:rPr lang="en-US" cap="all" dirty="0"/>
              <a:t/>
            </a:r>
            <a:br>
              <a:rPr lang="en-US" cap="all" dirty="0"/>
            </a:br>
            <a:endParaRPr lang="en-US" dirty="0"/>
          </a:p>
        </p:txBody>
      </p:sp>
      <p:sp>
        <p:nvSpPr>
          <p:cNvPr id="3" name="Content Placeholder 2"/>
          <p:cNvSpPr>
            <a:spLocks noGrp="1"/>
          </p:cNvSpPr>
          <p:nvPr>
            <p:ph idx="1"/>
          </p:nvPr>
        </p:nvSpPr>
        <p:spPr>
          <a:xfrm>
            <a:off x="0" y="1371600"/>
            <a:ext cx="9144000" cy="5486400"/>
          </a:xfrm>
        </p:spPr>
        <p:txBody>
          <a:bodyPr>
            <a:normAutofit fontScale="85000" lnSpcReduction="20000"/>
          </a:bodyPr>
          <a:lstStyle/>
          <a:p>
            <a:pPr lvl="0">
              <a:lnSpc>
                <a:spcPct val="110000"/>
              </a:lnSpc>
            </a:pPr>
            <a:r>
              <a:rPr lang="en-US" b="1" dirty="0" smtClean="0"/>
              <a:t>In </a:t>
            </a:r>
            <a:r>
              <a:rPr lang="en-US" b="1" dirty="0"/>
              <a:t>accounting, business activities are called </a:t>
            </a:r>
            <a:r>
              <a:rPr lang="en-US" b="1" i="1" u="sng" dirty="0">
                <a:solidFill>
                  <a:srgbClr val="FF0000"/>
                </a:solidFill>
              </a:rPr>
              <a:t>transactions</a:t>
            </a:r>
          </a:p>
          <a:p>
            <a:pPr>
              <a:lnSpc>
                <a:spcPct val="110000"/>
              </a:lnSpc>
              <a:buNone/>
            </a:pPr>
            <a:r>
              <a:rPr lang="en-US" b="1" dirty="0"/>
              <a:t> </a:t>
            </a:r>
          </a:p>
          <a:p>
            <a:pPr lvl="0">
              <a:lnSpc>
                <a:spcPct val="110000"/>
              </a:lnSpc>
            </a:pPr>
            <a:r>
              <a:rPr lang="en-US" b="1" dirty="0" smtClean="0"/>
              <a:t>Every </a:t>
            </a:r>
            <a:r>
              <a:rPr lang="en-US" b="1" dirty="0"/>
              <a:t>transaction that involves money must be </a:t>
            </a:r>
            <a:r>
              <a:rPr lang="en-US" b="1" i="1" u="sng" dirty="0">
                <a:solidFill>
                  <a:srgbClr val="FF0000"/>
                </a:solidFill>
              </a:rPr>
              <a:t>recorded</a:t>
            </a:r>
          </a:p>
          <a:p>
            <a:pPr>
              <a:lnSpc>
                <a:spcPct val="110000"/>
              </a:lnSpc>
              <a:buNone/>
            </a:pPr>
            <a:r>
              <a:rPr lang="en-US" b="1" dirty="0"/>
              <a:t> </a:t>
            </a:r>
          </a:p>
          <a:p>
            <a:pPr lvl="0">
              <a:lnSpc>
                <a:spcPct val="110000"/>
              </a:lnSpc>
            </a:pPr>
            <a:r>
              <a:rPr lang="en-US" b="1" dirty="0" smtClean="0"/>
              <a:t>In </a:t>
            </a:r>
            <a:r>
              <a:rPr lang="en-US" b="1" dirty="0"/>
              <a:t>a manual accounting system, all transactions are recorded chronologically in a </a:t>
            </a:r>
            <a:r>
              <a:rPr lang="en-US" b="1" i="1" u="sng" dirty="0">
                <a:solidFill>
                  <a:srgbClr val="FF0000"/>
                </a:solidFill>
              </a:rPr>
              <a:t>journal</a:t>
            </a:r>
            <a:r>
              <a:rPr lang="en-US" b="1" dirty="0"/>
              <a:t> as they occur</a:t>
            </a:r>
          </a:p>
          <a:p>
            <a:pPr>
              <a:lnSpc>
                <a:spcPct val="110000"/>
              </a:lnSpc>
              <a:buNone/>
            </a:pPr>
            <a:endParaRPr lang="en-US" b="1" dirty="0"/>
          </a:p>
          <a:p>
            <a:pPr lvl="0">
              <a:lnSpc>
                <a:spcPct val="110000"/>
              </a:lnSpc>
            </a:pPr>
            <a:r>
              <a:rPr lang="en-US" b="1" dirty="0" smtClean="0"/>
              <a:t>At </a:t>
            </a:r>
            <a:r>
              <a:rPr lang="en-US" b="1" dirty="0"/>
              <a:t>the end of the month, these transactions are posted (rewritten) in a book called the </a:t>
            </a:r>
            <a:r>
              <a:rPr lang="en-US" b="1" i="1" u="sng" dirty="0">
                <a:solidFill>
                  <a:srgbClr val="FF0000"/>
                </a:solidFill>
              </a:rPr>
              <a:t>general ledger</a:t>
            </a:r>
          </a:p>
          <a:p>
            <a:pPr>
              <a:lnSpc>
                <a:spcPct val="110000"/>
              </a:lnSpc>
              <a:buNone/>
            </a:pPr>
            <a:r>
              <a:rPr lang="en-US" b="1" dirty="0"/>
              <a:t> </a:t>
            </a:r>
          </a:p>
          <a:p>
            <a:pPr lvl="0">
              <a:lnSpc>
                <a:spcPct val="110000"/>
              </a:lnSpc>
            </a:pPr>
            <a:r>
              <a:rPr lang="en-US" b="1" dirty="0" smtClean="0"/>
              <a:t>The </a:t>
            </a:r>
            <a:r>
              <a:rPr lang="en-US" b="1" dirty="0"/>
              <a:t>general ledger summarizes the information by descriptive names, called </a:t>
            </a:r>
            <a:r>
              <a:rPr lang="en-US" b="1" i="1" u="sng" dirty="0">
                <a:solidFill>
                  <a:srgbClr val="FF0000"/>
                </a:solidFill>
              </a:rPr>
              <a:t>accounts</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dirty="0">
              <a:solidFill>
                <a:prstClr val="black">
                  <a:tint val="75000"/>
                </a:prstClr>
              </a:solidFill>
            </a:endParaRPr>
          </a:p>
        </p:txBody>
      </p:sp>
    </p:spTree>
    <p:extLst>
      <p:ext uri="{BB962C8B-B14F-4D97-AF65-F5344CB8AC3E}">
        <p14:creationId xmlns:p14="http://schemas.microsoft.com/office/powerpoint/2010/main" val="1050663780"/>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2800" b="1" u="sng" cap="all" dirty="0"/>
              <a:t>Accounting With QuickBooks VERSUS Manual and</a:t>
            </a:r>
            <a:br>
              <a:rPr lang="en-US" sz="2800" b="1" u="sng" cap="all" dirty="0"/>
            </a:br>
            <a:r>
              <a:rPr lang="en-US" sz="2800" b="1" u="sng" cap="all" dirty="0"/>
              <a:t>Other Computerized Accounting Systems</a:t>
            </a:r>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dirty="0" smtClean="0"/>
              <a:t>Examples </a:t>
            </a:r>
            <a:r>
              <a:rPr lang="en-US" b="1" dirty="0"/>
              <a:t>of accounts </a:t>
            </a:r>
            <a:r>
              <a:rPr lang="en-US" b="1" dirty="0" smtClean="0"/>
              <a:t>are : </a:t>
            </a:r>
            <a:endParaRPr lang="en-US" b="1" dirty="0"/>
          </a:p>
          <a:p>
            <a:pPr lvl="1">
              <a:lnSpc>
                <a:spcPct val="150000"/>
              </a:lnSpc>
            </a:pPr>
            <a:r>
              <a:rPr lang="en-US" b="1" u="sng" dirty="0" smtClean="0">
                <a:solidFill>
                  <a:srgbClr val="FF0000"/>
                </a:solidFill>
              </a:rPr>
              <a:t>Assets</a:t>
            </a:r>
            <a:r>
              <a:rPr lang="en-US" b="1" u="sng" dirty="0"/>
              <a:t>:</a:t>
            </a:r>
            <a:r>
              <a:rPr lang="en-US" b="1" dirty="0"/>
              <a:t> Cash, Accounts Receivable, Inventory </a:t>
            </a:r>
          </a:p>
          <a:p>
            <a:pPr lvl="1">
              <a:lnSpc>
                <a:spcPct val="150000"/>
              </a:lnSpc>
            </a:pPr>
            <a:r>
              <a:rPr lang="en-US" b="1" u="sng" dirty="0" smtClean="0">
                <a:solidFill>
                  <a:srgbClr val="FF0000"/>
                </a:solidFill>
              </a:rPr>
              <a:t>Liabilities</a:t>
            </a:r>
            <a:r>
              <a:rPr lang="en-US" b="1" u="sng" dirty="0" smtClean="0"/>
              <a:t>:</a:t>
            </a:r>
            <a:r>
              <a:rPr lang="en-US" b="1" dirty="0" smtClean="0"/>
              <a:t> Accounts </a:t>
            </a:r>
            <a:r>
              <a:rPr lang="en-US" b="1" dirty="0"/>
              <a:t>Payable, Notes Payable </a:t>
            </a:r>
          </a:p>
          <a:p>
            <a:pPr lvl="1">
              <a:lnSpc>
                <a:spcPct val="150000"/>
              </a:lnSpc>
            </a:pPr>
            <a:r>
              <a:rPr lang="en-US" b="1" u="sng" dirty="0" smtClean="0">
                <a:solidFill>
                  <a:srgbClr val="FF0000"/>
                </a:solidFill>
              </a:rPr>
              <a:t>Equity</a:t>
            </a:r>
            <a:r>
              <a:rPr lang="en-US" b="1" u="sng" dirty="0" smtClean="0"/>
              <a:t>:</a:t>
            </a:r>
            <a:r>
              <a:rPr lang="en-US" b="1" dirty="0" smtClean="0"/>
              <a:t> Capital </a:t>
            </a:r>
            <a:r>
              <a:rPr lang="en-US" b="1" dirty="0"/>
              <a:t>and Drawings, or Stock and Retained Earnings </a:t>
            </a:r>
          </a:p>
          <a:p>
            <a:pPr lvl="1">
              <a:lnSpc>
                <a:spcPct val="150000"/>
              </a:lnSpc>
            </a:pPr>
            <a:r>
              <a:rPr lang="en-US" b="1" u="sng" dirty="0" smtClean="0">
                <a:solidFill>
                  <a:srgbClr val="FF0000"/>
                </a:solidFill>
              </a:rPr>
              <a:t>Revenue</a:t>
            </a:r>
            <a:r>
              <a:rPr lang="en-US" b="1" u="sng" dirty="0" smtClean="0"/>
              <a:t>:</a:t>
            </a:r>
            <a:r>
              <a:rPr lang="en-US" b="1" dirty="0" smtClean="0"/>
              <a:t> Fees </a:t>
            </a:r>
            <a:r>
              <a:rPr lang="en-US" b="1" dirty="0"/>
              <a:t>Earned, Sales </a:t>
            </a:r>
            <a:endParaRPr lang="en-US" b="1" dirty="0" smtClean="0"/>
          </a:p>
          <a:p>
            <a:pPr lvl="1">
              <a:lnSpc>
                <a:spcPct val="150000"/>
              </a:lnSpc>
            </a:pPr>
            <a:r>
              <a:rPr lang="en-US" b="1" u="sng" dirty="0" smtClean="0">
                <a:solidFill>
                  <a:srgbClr val="FF0000"/>
                </a:solidFill>
              </a:rPr>
              <a:t>expenses</a:t>
            </a:r>
            <a:r>
              <a:rPr lang="en-US" b="1" u="sng" dirty="0" smtClean="0"/>
              <a:t>:</a:t>
            </a:r>
            <a:r>
              <a:rPr lang="en-US" b="1" dirty="0" smtClean="0"/>
              <a:t> Rent, Insurance, Salaries, Depreciation</a:t>
            </a:r>
            <a:endParaRPr lang="en-US" b="1" dirty="0"/>
          </a:p>
          <a:p>
            <a:pPr>
              <a:buNone/>
            </a:pPr>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718156226"/>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2800" b="1" u="sng" cap="all" dirty="0"/>
              <a:t>Accounting With QuickBooks VERSUS Manual and</a:t>
            </a:r>
            <a:br>
              <a:rPr lang="en-US" sz="2800" b="1" u="sng" cap="all" dirty="0"/>
            </a:br>
            <a:r>
              <a:rPr lang="en-US" sz="2800" b="1" u="sng" cap="all" dirty="0"/>
              <a:t>Other Computerized Accounting Systems</a:t>
            </a:r>
          </a:p>
        </p:txBody>
      </p:sp>
      <p:sp>
        <p:nvSpPr>
          <p:cNvPr id="3" name="Content Placeholder 2"/>
          <p:cNvSpPr>
            <a:spLocks noGrp="1"/>
          </p:cNvSpPr>
          <p:nvPr>
            <p:ph idx="1"/>
          </p:nvPr>
        </p:nvSpPr>
        <p:spPr>
          <a:xfrm>
            <a:off x="0" y="1752600"/>
            <a:ext cx="9144000" cy="5105400"/>
          </a:xfrm>
        </p:spPr>
        <p:txBody>
          <a:bodyPr>
            <a:normAutofit/>
          </a:bodyPr>
          <a:lstStyle/>
          <a:p>
            <a:pPr lvl="0">
              <a:lnSpc>
                <a:spcPct val="150000"/>
              </a:lnSpc>
              <a:buNone/>
            </a:pPr>
            <a:r>
              <a:rPr lang="en-US" b="1" dirty="0"/>
              <a:t> </a:t>
            </a:r>
            <a:r>
              <a:rPr lang="en-US" b="1" dirty="0" smtClean="0"/>
              <a:t>after </a:t>
            </a:r>
            <a:r>
              <a:rPr lang="en-US" b="1" dirty="0"/>
              <a:t>routine transactions and any necessary </a:t>
            </a:r>
            <a:r>
              <a:rPr lang="en-US" b="1" i="1" u="sng" dirty="0">
                <a:solidFill>
                  <a:srgbClr val="FF0000"/>
                </a:solidFill>
              </a:rPr>
              <a:t>adjustments</a:t>
            </a:r>
            <a:r>
              <a:rPr lang="en-US" b="1" dirty="0"/>
              <a:t> are recorded in the journal and posted to the general ledger, a </a:t>
            </a:r>
            <a:r>
              <a:rPr lang="en-US" b="1" i="1" u="sng" dirty="0">
                <a:solidFill>
                  <a:srgbClr val="FF0000"/>
                </a:solidFill>
              </a:rPr>
              <a:t>trial balance </a:t>
            </a:r>
            <a:r>
              <a:rPr lang="en-US" b="1" dirty="0"/>
              <a:t>is prepared to confirm the general ledger is in balance, and then the </a:t>
            </a:r>
            <a:r>
              <a:rPr lang="en-US" b="1" i="1" u="sng" dirty="0">
                <a:solidFill>
                  <a:srgbClr val="FF0000"/>
                </a:solidFill>
              </a:rPr>
              <a:t>financial statements </a:t>
            </a:r>
            <a:r>
              <a:rPr lang="en-US" b="1" dirty="0"/>
              <a:t>are prepared</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3482551805"/>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2800" b="1" u="sng" cap="all" dirty="0"/>
              <a:t>Accounting With QuickBooks VERSUS Manual and</a:t>
            </a:r>
            <a:br>
              <a:rPr lang="en-US" sz="2800" b="1" u="sng" cap="all" dirty="0"/>
            </a:br>
            <a:r>
              <a:rPr lang="en-US" sz="2800" b="1" u="sng" cap="all" dirty="0"/>
              <a:t>Other Computerized Accounting Systems</a:t>
            </a:r>
          </a:p>
        </p:txBody>
      </p:sp>
      <p:sp>
        <p:nvSpPr>
          <p:cNvPr id="3" name="Content Placeholder 2"/>
          <p:cNvSpPr>
            <a:spLocks noGrp="1"/>
          </p:cNvSpPr>
          <p:nvPr>
            <p:ph idx="1"/>
          </p:nvPr>
        </p:nvSpPr>
        <p:spPr>
          <a:xfrm>
            <a:off x="0" y="1600200"/>
            <a:ext cx="8991600" cy="5257800"/>
          </a:xfrm>
        </p:spPr>
        <p:txBody>
          <a:bodyPr>
            <a:normAutofit/>
          </a:bodyPr>
          <a:lstStyle/>
          <a:p>
            <a:pPr lvl="0"/>
            <a:r>
              <a:rPr lang="en-US" b="1" dirty="0" smtClean="0"/>
              <a:t>To </a:t>
            </a:r>
            <a:r>
              <a:rPr lang="en-US" b="1" dirty="0"/>
              <a:t>facilitate the recording of so many transactions in a manual accounting system, often </a:t>
            </a:r>
            <a:r>
              <a:rPr lang="en-US" b="1" dirty="0">
                <a:solidFill>
                  <a:srgbClr val="FF0000"/>
                </a:solidFill>
              </a:rPr>
              <a:t>several </a:t>
            </a:r>
            <a:r>
              <a:rPr lang="en-US" b="1" dirty="0"/>
              <a:t>journals are used with similar transactions recorded in each journal</a:t>
            </a:r>
          </a:p>
          <a:p>
            <a:pPr lvl="0"/>
            <a:r>
              <a:rPr lang="en-US" b="1" dirty="0" smtClean="0"/>
              <a:t>Typically</a:t>
            </a:r>
            <a:r>
              <a:rPr lang="en-US" b="1" dirty="0"/>
              <a:t>, these journals, called </a:t>
            </a:r>
            <a:r>
              <a:rPr lang="en-US" b="1" i="1" u="sng" dirty="0">
                <a:solidFill>
                  <a:srgbClr val="FF0000"/>
                </a:solidFill>
              </a:rPr>
              <a:t>special journals</a:t>
            </a:r>
            <a:r>
              <a:rPr lang="en-US" b="1" dirty="0"/>
              <a:t>, are used as follows:</a:t>
            </a:r>
          </a:p>
          <a:p>
            <a:pPr lvl="1"/>
            <a:r>
              <a:rPr lang="en-US" b="1" u="sng" dirty="0" smtClean="0">
                <a:solidFill>
                  <a:srgbClr val="FF0000"/>
                </a:solidFill>
              </a:rPr>
              <a:t>Purchases </a:t>
            </a:r>
            <a:r>
              <a:rPr lang="en-US" b="1" u="sng" dirty="0">
                <a:solidFill>
                  <a:srgbClr val="FF0000"/>
                </a:solidFill>
              </a:rPr>
              <a:t>journal</a:t>
            </a:r>
            <a:r>
              <a:rPr lang="en-US" b="1" u="sng" dirty="0"/>
              <a:t>: </a:t>
            </a:r>
            <a:r>
              <a:rPr lang="en-US" b="1" dirty="0"/>
              <a:t>used to record purchases of merchandise on account</a:t>
            </a:r>
          </a:p>
          <a:p>
            <a:pPr>
              <a:buNone/>
            </a:pPr>
            <a:r>
              <a:rPr lang="en-US" dirty="0"/>
              <a:t> </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252767177"/>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2800" b="1" u="sng" cap="all" dirty="0"/>
              <a:t>Accounting With QuickBooks VERSUS Manual and</a:t>
            </a:r>
            <a:br>
              <a:rPr lang="en-US" sz="2800" b="1" u="sng" cap="all" dirty="0"/>
            </a:br>
            <a:r>
              <a:rPr lang="en-US" sz="2800" b="1" u="sng" cap="all" dirty="0"/>
              <a:t>Other Computerized Accounting Systems</a:t>
            </a:r>
          </a:p>
        </p:txBody>
      </p:sp>
      <p:sp>
        <p:nvSpPr>
          <p:cNvPr id="3" name="Content Placeholder 2"/>
          <p:cNvSpPr>
            <a:spLocks noGrp="1"/>
          </p:cNvSpPr>
          <p:nvPr>
            <p:ph idx="1"/>
          </p:nvPr>
        </p:nvSpPr>
        <p:spPr>
          <a:xfrm>
            <a:off x="0" y="1752600"/>
            <a:ext cx="8991600" cy="5105400"/>
          </a:xfrm>
        </p:spPr>
        <p:txBody>
          <a:bodyPr>
            <a:normAutofit/>
          </a:bodyPr>
          <a:lstStyle/>
          <a:p>
            <a:pPr lvl="1"/>
            <a:r>
              <a:rPr lang="en-US" b="1" u="sng" dirty="0" smtClean="0">
                <a:solidFill>
                  <a:srgbClr val="FF0000"/>
                </a:solidFill>
              </a:rPr>
              <a:t>sales </a:t>
            </a:r>
            <a:r>
              <a:rPr lang="en-US" b="1" u="sng" dirty="0">
                <a:solidFill>
                  <a:srgbClr val="FF0000"/>
                </a:solidFill>
              </a:rPr>
              <a:t>journal</a:t>
            </a:r>
            <a:r>
              <a:rPr lang="en-US" b="1" u="sng" dirty="0" smtClean="0"/>
              <a:t>: </a:t>
            </a:r>
            <a:r>
              <a:rPr lang="en-US" b="1" dirty="0" smtClean="0"/>
              <a:t>used </a:t>
            </a:r>
            <a:r>
              <a:rPr lang="en-US" b="1" dirty="0"/>
              <a:t>to record a sales of merchandise on account</a:t>
            </a:r>
          </a:p>
          <a:p>
            <a:pPr lvl="1"/>
            <a:r>
              <a:rPr lang="en-US" b="1" u="sng" dirty="0">
                <a:solidFill>
                  <a:srgbClr val="FF0000"/>
                </a:solidFill>
              </a:rPr>
              <a:t>cash receipts journal</a:t>
            </a:r>
            <a:r>
              <a:rPr lang="en-US" b="1" u="sng" dirty="0" smtClean="0"/>
              <a:t>: </a:t>
            </a:r>
            <a:r>
              <a:rPr lang="en-US" b="1" dirty="0" smtClean="0"/>
              <a:t>used </a:t>
            </a:r>
            <a:r>
              <a:rPr lang="en-US" b="1" dirty="0"/>
              <a:t>to record collection of a sale on account, a cash sale, or any other cash receipt activity </a:t>
            </a:r>
          </a:p>
          <a:p>
            <a:pPr lvl="1"/>
            <a:r>
              <a:rPr lang="en-US" b="1" u="sng" dirty="0">
                <a:solidFill>
                  <a:srgbClr val="FF0000"/>
                </a:solidFill>
              </a:rPr>
              <a:t>cash payments journal</a:t>
            </a:r>
            <a:r>
              <a:rPr lang="en-US" b="1" u="sng" dirty="0"/>
              <a:t>: </a:t>
            </a:r>
            <a:r>
              <a:rPr lang="en-US" b="1" dirty="0"/>
              <a:t>used to record payment of a purchase on account, a </a:t>
            </a:r>
            <a:r>
              <a:rPr lang="en-US" b="1" dirty="0" smtClean="0"/>
              <a:t>cash purchase</a:t>
            </a:r>
            <a:r>
              <a:rPr lang="en-US" b="1" dirty="0"/>
              <a:t>, or any other cash payment activity</a:t>
            </a:r>
          </a:p>
          <a:p>
            <a:pPr>
              <a:buNone/>
            </a:pPr>
            <a:r>
              <a:rPr lang="en-US" dirty="0"/>
              <a:t> </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3930764528"/>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9144000" cy="1905000"/>
          </a:xfrm>
        </p:spPr>
        <p:txBody>
          <a:bodyPr>
            <a:normAutofit/>
          </a:bodyPr>
          <a:lstStyle/>
          <a:p>
            <a:pPr eaLnBrk="1" fontAlgn="auto" hangingPunct="1">
              <a:spcBef>
                <a:spcPct val="20000"/>
              </a:spcBef>
              <a:spcAft>
                <a:spcPts val="0"/>
              </a:spcAft>
              <a:defRPr/>
            </a:pPr>
            <a:r>
              <a:rPr lang="en-US" sz="7200" b="1" u="sng" dirty="0" smtClean="0">
                <a:solidFill>
                  <a:srgbClr val="FF0000"/>
                </a:solidFill>
                <a:effectLst>
                  <a:outerShdw blurRad="38100" dist="38100" dir="2700000" algn="tl">
                    <a:srgbClr val="000000">
                      <a:alpha val="43137"/>
                    </a:srgbClr>
                  </a:outerShdw>
                </a:effectLst>
                <a:latin typeface="Algerian" pitchFamily="82" charset="0"/>
                <a:cs typeface="Aharoni" pitchFamily="2" charset="-79"/>
              </a:rPr>
              <a:t>Welcome Back</a:t>
            </a:r>
            <a:endParaRPr lang="en-US" sz="7200" b="1" u="sng" dirty="0">
              <a:solidFill>
                <a:srgbClr val="FF0000"/>
              </a:solidFill>
              <a:effectLst>
                <a:outerShdw blurRad="38100" dist="38100" dir="2700000" algn="tl">
                  <a:srgbClr val="000000">
                    <a:alpha val="43137"/>
                  </a:srgbClr>
                </a:outerShdw>
              </a:effectLst>
              <a:latin typeface="Goudy Stout" pitchFamily="18" charset="0"/>
              <a:ea typeface="+mn-ea"/>
              <a:cs typeface="Aharoni" pitchFamily="2" charset="-79"/>
            </a:endParaRPr>
          </a:p>
        </p:txBody>
      </p:sp>
      <p:sp>
        <p:nvSpPr>
          <p:cNvPr id="3" name="Subtitle 2"/>
          <p:cNvSpPr>
            <a:spLocks noGrp="1"/>
          </p:cNvSpPr>
          <p:nvPr>
            <p:ph type="subTitle" idx="1"/>
          </p:nvPr>
        </p:nvSpPr>
        <p:spPr>
          <a:xfrm>
            <a:off x="0" y="2590800"/>
            <a:ext cx="9144000" cy="3276600"/>
          </a:xfrm>
        </p:spPr>
        <p:txBody>
          <a:bodyPr rtlCol="0"/>
          <a:lstStyle/>
          <a:p>
            <a:pPr eaLnBrk="1" fontAlgn="auto" hangingPunct="1">
              <a:spcAft>
                <a:spcPts val="0"/>
              </a:spcAft>
              <a:defRPr/>
            </a:pPr>
            <a:r>
              <a:rPr lang="en-US" sz="7200" b="1" u="sng" dirty="0" smtClean="0">
                <a:solidFill>
                  <a:schemeClr val="tx1"/>
                </a:solidFill>
                <a:effectLst>
                  <a:outerShdw blurRad="38100" dist="38100" dir="2700000" algn="tl">
                    <a:srgbClr val="000000">
                      <a:alpha val="43137"/>
                    </a:srgbClr>
                  </a:outerShdw>
                </a:effectLst>
                <a:latin typeface="Algerian" pitchFamily="82" charset="0"/>
                <a:ea typeface="Adobe Heiti Std R" pitchFamily="34" charset="-128"/>
                <a:cs typeface="Aharoni" pitchFamily="2" charset="-79"/>
              </a:rPr>
              <a:t>Time for Any Question</a:t>
            </a:r>
            <a:r>
              <a:rPr lang="en-US" sz="7200" b="1" u="sng" dirty="0" smtClean="0">
                <a:solidFill>
                  <a:schemeClr val="tx1"/>
                </a:solidFill>
                <a:effectLst>
                  <a:outerShdw blurRad="38100" dist="38100" dir="2700000" algn="tl">
                    <a:srgbClr val="000000">
                      <a:alpha val="43137"/>
                    </a:srgbClr>
                  </a:outerShdw>
                </a:effectLst>
                <a:latin typeface="Adobe Heiti Std R" pitchFamily="34" charset="-128"/>
                <a:ea typeface="Adobe Heiti Std R" pitchFamily="34" charset="-128"/>
                <a:cs typeface="Aharoni" pitchFamily="2" charset="-79"/>
              </a:rPr>
              <a:t> </a:t>
            </a:r>
            <a:endParaRPr lang="en-US" sz="7200" b="1" u="sng" dirty="0">
              <a:solidFill>
                <a:schemeClr val="tx1"/>
              </a:solidFill>
              <a:effectLst>
                <a:outerShdw blurRad="38100" dist="38100" dir="2700000" algn="tl">
                  <a:srgbClr val="000000">
                    <a:alpha val="43137"/>
                  </a:srgbClr>
                </a:outerShdw>
              </a:effectLst>
              <a:latin typeface="Adobe Heiti Std R" pitchFamily="34" charset="-128"/>
              <a:ea typeface="Adobe Heiti Std R" pitchFamily="34" charset="-128"/>
              <a:cs typeface="Aharoni" pitchFamily="2" charset="-79"/>
            </a:endParaRPr>
          </a:p>
        </p:txBody>
      </p:sp>
      <p:sp>
        <p:nvSpPr>
          <p:cNvPr id="2970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u="sng">
                <a:solidFill>
                  <a:schemeClr val="tx1"/>
                </a:solidFill>
                <a:latin typeface="Arial" pitchFamily="34" charset="0"/>
                <a:ea typeface="MS PGothic" pitchFamily="34" charset="-128"/>
              </a:defRPr>
            </a:lvl1pPr>
            <a:lvl2pPr marL="742950" indent="-285750">
              <a:defRPr sz="2400" b="1" u="sng">
                <a:solidFill>
                  <a:schemeClr val="tx1"/>
                </a:solidFill>
                <a:latin typeface="Arial" pitchFamily="34" charset="0"/>
                <a:ea typeface="MS PGothic" pitchFamily="34" charset="-128"/>
              </a:defRPr>
            </a:lvl2pPr>
            <a:lvl3pPr marL="1143000" indent="-228600">
              <a:defRPr sz="2400" b="1" u="sng">
                <a:solidFill>
                  <a:schemeClr val="tx1"/>
                </a:solidFill>
                <a:latin typeface="Arial" pitchFamily="34" charset="0"/>
                <a:ea typeface="MS PGothic" pitchFamily="34" charset="-128"/>
              </a:defRPr>
            </a:lvl3pPr>
            <a:lvl4pPr marL="1600200" indent="-228600">
              <a:defRPr sz="2400" b="1" u="sng">
                <a:solidFill>
                  <a:schemeClr val="tx1"/>
                </a:solidFill>
                <a:latin typeface="Arial" pitchFamily="34" charset="0"/>
                <a:ea typeface="MS PGothic" pitchFamily="34" charset="-128"/>
              </a:defRPr>
            </a:lvl4pPr>
            <a:lvl5pPr marL="2057400" indent="-228600">
              <a:defRPr sz="2400" b="1" u="sng">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1" u="sng">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1" u="sng">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1" u="sng">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1" u="sng">
                <a:solidFill>
                  <a:schemeClr val="tx1"/>
                </a:solidFill>
                <a:latin typeface="Arial" pitchFamily="34" charset="0"/>
                <a:ea typeface="MS PGothic" pitchFamily="34" charset="-128"/>
              </a:defRPr>
            </a:lvl9pPr>
          </a:lstStyle>
          <a:p>
            <a:fld id="{21655E42-6F16-491C-9169-6D17DF226A2E}" type="slidenum">
              <a:rPr lang="en-US" altLang="en-US" sz="1200" smtClean="0">
                <a:solidFill>
                  <a:srgbClr val="898989"/>
                </a:solidFill>
              </a:rPr>
              <a:pPr/>
              <a:t>2</a:t>
            </a:fld>
            <a:endParaRPr lang="en-US" altLang="en-US" sz="1200" smtClean="0">
              <a:solidFill>
                <a:srgbClr val="898989"/>
              </a:solidFill>
            </a:endParaRPr>
          </a:p>
        </p:txBody>
      </p:sp>
      <p:sp>
        <p:nvSpPr>
          <p:cNvPr id="29700" name="Footer Placeholder 4"/>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b="1" u="sng">
                <a:solidFill>
                  <a:schemeClr val="tx1"/>
                </a:solidFill>
                <a:latin typeface="Arial" pitchFamily="34" charset="0"/>
                <a:ea typeface="MS PGothic" pitchFamily="34" charset="-128"/>
              </a:defRPr>
            </a:lvl1pPr>
            <a:lvl2pPr marL="742950" indent="-285750">
              <a:defRPr sz="2400" b="1" u="sng">
                <a:solidFill>
                  <a:schemeClr val="tx1"/>
                </a:solidFill>
                <a:latin typeface="Arial" pitchFamily="34" charset="0"/>
                <a:ea typeface="MS PGothic" pitchFamily="34" charset="-128"/>
              </a:defRPr>
            </a:lvl2pPr>
            <a:lvl3pPr marL="1143000" indent="-228600">
              <a:defRPr sz="2400" b="1" u="sng">
                <a:solidFill>
                  <a:schemeClr val="tx1"/>
                </a:solidFill>
                <a:latin typeface="Arial" pitchFamily="34" charset="0"/>
                <a:ea typeface="MS PGothic" pitchFamily="34" charset="-128"/>
              </a:defRPr>
            </a:lvl3pPr>
            <a:lvl4pPr marL="1600200" indent="-228600">
              <a:defRPr sz="2400" b="1" u="sng">
                <a:solidFill>
                  <a:schemeClr val="tx1"/>
                </a:solidFill>
                <a:latin typeface="Arial" pitchFamily="34" charset="0"/>
                <a:ea typeface="MS PGothic" pitchFamily="34" charset="-128"/>
              </a:defRPr>
            </a:lvl4pPr>
            <a:lvl5pPr marL="2057400" indent="-228600">
              <a:defRPr sz="2400" b="1" u="sng">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b="1" u="sng">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b="1" u="sng">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b="1" u="sng">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b="1" u="sng">
                <a:solidFill>
                  <a:schemeClr val="tx1"/>
                </a:solidFill>
                <a:latin typeface="Arial" pitchFamily="34" charset="0"/>
                <a:ea typeface="MS PGothic" pitchFamily="34" charset="-128"/>
              </a:defRPr>
            </a:lvl9pPr>
          </a:lstStyle>
          <a:p>
            <a:r>
              <a:rPr lang="en-US" altLang="en-US" sz="1200" smtClean="0">
                <a:solidFill>
                  <a:srgbClr val="898989"/>
                </a:solidFill>
              </a:rPr>
              <a:t>Atef Abuelaish</a:t>
            </a:r>
          </a:p>
        </p:txBody>
      </p:sp>
    </p:spTree>
    <p:extLst>
      <p:ext uri="{BB962C8B-B14F-4D97-AF65-F5344CB8AC3E}">
        <p14:creationId xmlns:p14="http://schemas.microsoft.com/office/powerpoint/2010/main" val="3270136504"/>
      </p:ext>
    </p:extLst>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2800" b="1" u="sng" cap="all" dirty="0"/>
              <a:t>Accounting With QuickBooks VERSUS Manual and</a:t>
            </a:r>
            <a:br>
              <a:rPr lang="en-US" sz="2800" b="1" u="sng" cap="all" dirty="0"/>
            </a:br>
            <a:r>
              <a:rPr lang="en-US" sz="2800" b="1" u="sng" cap="all" dirty="0"/>
              <a:t>Other Computerized Accounting Systems</a:t>
            </a:r>
          </a:p>
        </p:txBody>
      </p:sp>
      <p:sp>
        <p:nvSpPr>
          <p:cNvPr id="3" name="Content Placeholder 2"/>
          <p:cNvSpPr>
            <a:spLocks noGrp="1"/>
          </p:cNvSpPr>
          <p:nvPr>
            <p:ph idx="1"/>
          </p:nvPr>
        </p:nvSpPr>
        <p:spPr>
          <a:xfrm>
            <a:off x="0" y="1600200"/>
            <a:ext cx="8991600" cy="5257800"/>
          </a:xfrm>
        </p:spPr>
        <p:txBody>
          <a:bodyPr>
            <a:normAutofit fontScale="85000" lnSpcReduction="10000"/>
          </a:bodyPr>
          <a:lstStyle/>
          <a:p>
            <a:pPr lvl="0"/>
            <a:r>
              <a:rPr lang="en-US" b="1" dirty="0" smtClean="0"/>
              <a:t>Any </a:t>
            </a:r>
            <a:r>
              <a:rPr lang="en-US" b="1" dirty="0"/>
              <a:t>transaction that is not appropriately recorded in a special journal is recorded in the </a:t>
            </a:r>
            <a:r>
              <a:rPr lang="en-US" b="1" dirty="0">
                <a:solidFill>
                  <a:srgbClr val="FF0000"/>
                </a:solidFill>
              </a:rPr>
              <a:t>general journal</a:t>
            </a:r>
          </a:p>
          <a:p>
            <a:pPr>
              <a:buNone/>
            </a:pPr>
            <a:r>
              <a:rPr lang="en-US" b="1" dirty="0"/>
              <a:t> </a:t>
            </a:r>
          </a:p>
          <a:p>
            <a:pPr lvl="0"/>
            <a:r>
              <a:rPr lang="en-US" b="1" dirty="0" smtClean="0"/>
              <a:t>Month-end </a:t>
            </a:r>
            <a:r>
              <a:rPr lang="en-US" b="1" i="1" u="sng" dirty="0">
                <a:solidFill>
                  <a:srgbClr val="FF0000"/>
                </a:solidFill>
              </a:rPr>
              <a:t>adjusting</a:t>
            </a:r>
            <a:r>
              <a:rPr lang="en-US" b="1" dirty="0"/>
              <a:t> journal entries and fiscal year-end closing entries are always recorded in the general journal</a:t>
            </a:r>
          </a:p>
          <a:p>
            <a:pPr>
              <a:buNone/>
            </a:pPr>
            <a:r>
              <a:rPr lang="en-US" b="1" dirty="0"/>
              <a:t> </a:t>
            </a:r>
          </a:p>
          <a:p>
            <a:pPr lvl="0"/>
            <a:r>
              <a:rPr lang="en-US" b="1" dirty="0" smtClean="0"/>
              <a:t>Many </a:t>
            </a:r>
            <a:r>
              <a:rPr lang="en-US" b="1" dirty="0"/>
              <a:t>computerized accounting software packages follow the </a:t>
            </a:r>
            <a:r>
              <a:rPr lang="en-US" b="1" dirty="0">
                <a:solidFill>
                  <a:srgbClr val="FF0000"/>
                </a:solidFill>
              </a:rPr>
              <a:t>procedures</a:t>
            </a:r>
            <a:r>
              <a:rPr lang="en-US" b="1" dirty="0"/>
              <a:t> used in a </a:t>
            </a:r>
            <a:r>
              <a:rPr lang="en-US" b="1" dirty="0">
                <a:solidFill>
                  <a:srgbClr val="FF0000"/>
                </a:solidFill>
              </a:rPr>
              <a:t>manual accounting system</a:t>
            </a:r>
          </a:p>
          <a:p>
            <a:pPr>
              <a:buNone/>
            </a:pPr>
            <a:r>
              <a:rPr lang="en-US" b="1" dirty="0"/>
              <a:t> </a:t>
            </a:r>
          </a:p>
          <a:p>
            <a:pPr lvl="0"/>
            <a:r>
              <a:rPr lang="en-US" b="1" dirty="0" smtClean="0"/>
              <a:t>Transactions </a:t>
            </a:r>
            <a:r>
              <a:rPr lang="en-US" b="1" dirty="0"/>
              <a:t>are recorded in the special journals and the general journal as is appropriate; transactions from the journals are then posted to the </a:t>
            </a:r>
            <a:r>
              <a:rPr lang="en-US" b="1" dirty="0">
                <a:solidFill>
                  <a:srgbClr val="FF0000"/>
                </a:solidFill>
              </a:rPr>
              <a:t>general ledger</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3613119812"/>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2800" b="1" u="sng" cap="all" dirty="0"/>
              <a:t>Accounting With QuickBooks VERSUS Manual and</a:t>
            </a:r>
            <a:br>
              <a:rPr lang="en-US" sz="2800" b="1" u="sng" cap="all" dirty="0"/>
            </a:br>
            <a:r>
              <a:rPr lang="en-US" sz="2800" b="1" u="sng" cap="all" dirty="0"/>
              <a:t>Other Computerized Accounting Systems</a:t>
            </a:r>
          </a:p>
        </p:txBody>
      </p:sp>
      <p:sp>
        <p:nvSpPr>
          <p:cNvPr id="3" name="Content Placeholder 2"/>
          <p:cNvSpPr>
            <a:spLocks noGrp="1"/>
          </p:cNvSpPr>
          <p:nvPr>
            <p:ph idx="1"/>
          </p:nvPr>
        </p:nvSpPr>
        <p:spPr>
          <a:xfrm>
            <a:off x="0" y="1600200"/>
            <a:ext cx="8991600" cy="5257800"/>
          </a:xfrm>
        </p:spPr>
        <p:txBody>
          <a:bodyPr>
            <a:normAutofit fontScale="77500" lnSpcReduction="20000"/>
          </a:bodyPr>
          <a:lstStyle/>
          <a:p>
            <a:pPr lvl="0"/>
            <a:r>
              <a:rPr lang="en-US" b="1" dirty="0" smtClean="0"/>
              <a:t>Users </a:t>
            </a:r>
            <a:r>
              <a:rPr lang="en-US" b="1" dirty="0"/>
              <a:t>of </a:t>
            </a:r>
            <a:r>
              <a:rPr lang="en-US" b="1" dirty="0">
                <a:solidFill>
                  <a:srgbClr val="FF0000"/>
                </a:solidFill>
              </a:rPr>
              <a:t>other accounting software </a:t>
            </a:r>
            <a:r>
              <a:rPr lang="en-US" b="1" dirty="0"/>
              <a:t>packages need to analyze the transaction and determine the correct journal to record the transaction, enter the data, view the journal entry for correctness, and then post the journal entry to the general ledger</a:t>
            </a:r>
          </a:p>
          <a:p>
            <a:pPr>
              <a:buNone/>
            </a:pPr>
            <a:r>
              <a:rPr lang="en-US" b="1" dirty="0"/>
              <a:t> </a:t>
            </a:r>
          </a:p>
          <a:p>
            <a:pPr lvl="0"/>
            <a:r>
              <a:rPr lang="en-US" b="1" dirty="0" smtClean="0"/>
              <a:t>QuickBooks</a:t>
            </a:r>
            <a:r>
              <a:rPr lang="en-US" b="1" dirty="0"/>
              <a:t>, on the other hand, is designed for the </a:t>
            </a:r>
            <a:r>
              <a:rPr lang="en-US" b="1" i="1" u="sng" dirty="0">
                <a:solidFill>
                  <a:srgbClr val="FF0000"/>
                </a:solidFill>
              </a:rPr>
              <a:t>non-accountant</a:t>
            </a:r>
            <a:r>
              <a:rPr lang="en-US" b="1" dirty="0"/>
              <a:t> as well as the </a:t>
            </a:r>
            <a:r>
              <a:rPr lang="en-US" b="1" i="1" u="sng" dirty="0">
                <a:solidFill>
                  <a:srgbClr val="FF0000"/>
                </a:solidFill>
              </a:rPr>
              <a:t>accountant</a:t>
            </a:r>
          </a:p>
          <a:p>
            <a:pPr>
              <a:buNone/>
            </a:pPr>
            <a:r>
              <a:rPr lang="en-US" b="1" dirty="0"/>
              <a:t> </a:t>
            </a:r>
          </a:p>
          <a:p>
            <a:pPr lvl="0"/>
            <a:r>
              <a:rPr lang="en-US" b="1" dirty="0"/>
              <a:t>QuickBooks </a:t>
            </a:r>
            <a:r>
              <a:rPr lang="en-US" b="1" dirty="0">
                <a:solidFill>
                  <a:srgbClr val="FF0000"/>
                </a:solidFill>
              </a:rPr>
              <a:t>does not </a:t>
            </a:r>
            <a:r>
              <a:rPr lang="en-US" b="1" dirty="0"/>
              <a:t>follow the special journals procedures; therefore, it is not necessary to understand the special journals</a:t>
            </a:r>
          </a:p>
          <a:p>
            <a:pPr>
              <a:buNone/>
            </a:pPr>
            <a:r>
              <a:rPr lang="en-US" b="1" dirty="0"/>
              <a:t> </a:t>
            </a:r>
          </a:p>
          <a:p>
            <a:pPr lvl="0"/>
            <a:r>
              <a:rPr lang="en-US" b="1" dirty="0" smtClean="0"/>
              <a:t>Instead</a:t>
            </a:r>
            <a:r>
              <a:rPr lang="en-US" b="1" dirty="0"/>
              <a:t>, transactions are identified by </a:t>
            </a:r>
            <a:r>
              <a:rPr lang="en-US" b="1" i="1" u="sng" dirty="0">
                <a:solidFill>
                  <a:srgbClr val="FF0000"/>
                </a:solidFill>
              </a:rPr>
              <a:t>business function</a:t>
            </a:r>
            <a:r>
              <a:rPr lang="en-US" b="1" dirty="0"/>
              <a:t>:  </a:t>
            </a:r>
            <a:r>
              <a:rPr lang="en-US" b="1" u="sng" dirty="0"/>
              <a:t>vendors</a:t>
            </a:r>
            <a:r>
              <a:rPr lang="en-US" b="1" dirty="0"/>
              <a:t>, </a:t>
            </a:r>
            <a:r>
              <a:rPr lang="en-US" b="1" u="sng" dirty="0"/>
              <a:t>customers</a:t>
            </a:r>
            <a:r>
              <a:rPr lang="en-US" b="1" dirty="0"/>
              <a:t>, </a:t>
            </a:r>
            <a:r>
              <a:rPr lang="en-US" b="1" u="sng" dirty="0"/>
              <a:t>employees</a:t>
            </a:r>
            <a:r>
              <a:rPr lang="en-US" b="1" dirty="0"/>
              <a:t>, and </a:t>
            </a:r>
            <a:r>
              <a:rPr lang="en-US" b="1" u="sng" dirty="0"/>
              <a:t>banking</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4260584280"/>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2800" b="1" u="sng" cap="all" dirty="0"/>
              <a:t>Accounting With QuickBooks VERSUS Manual and</a:t>
            </a:r>
            <a:br>
              <a:rPr lang="en-US" sz="2800" b="1" u="sng" cap="all" dirty="0"/>
            </a:br>
            <a:r>
              <a:rPr lang="en-US" sz="2800" b="1" u="sng" cap="all" dirty="0"/>
              <a:t>Other Computerized Accounting Systems</a:t>
            </a:r>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pPr lvl="0"/>
            <a:r>
              <a:rPr lang="en-US" b="1" dirty="0" smtClean="0"/>
              <a:t>The </a:t>
            </a:r>
            <a:r>
              <a:rPr lang="en-US" b="1" dirty="0"/>
              <a:t>language used is </a:t>
            </a:r>
            <a:r>
              <a:rPr lang="en-US" b="1" dirty="0">
                <a:solidFill>
                  <a:srgbClr val="FF0000"/>
                </a:solidFill>
              </a:rPr>
              <a:t>common business </a:t>
            </a:r>
            <a:r>
              <a:rPr lang="en-US" b="1" dirty="0"/>
              <a:t>language: </a:t>
            </a:r>
            <a:r>
              <a:rPr lang="en-US" b="1" u="sng" dirty="0"/>
              <a:t>enter bills</a:t>
            </a:r>
            <a:r>
              <a:rPr lang="en-US" b="1" dirty="0"/>
              <a:t>, </a:t>
            </a:r>
            <a:r>
              <a:rPr lang="en-US" b="1" u="sng" dirty="0"/>
              <a:t>pay bills</a:t>
            </a:r>
            <a:r>
              <a:rPr lang="en-US" b="1" dirty="0"/>
              <a:t>, </a:t>
            </a:r>
            <a:r>
              <a:rPr lang="en-US" b="1" u="sng" dirty="0"/>
              <a:t>create an invoice</a:t>
            </a:r>
            <a:r>
              <a:rPr lang="en-US" b="1" dirty="0"/>
              <a:t>, </a:t>
            </a:r>
            <a:r>
              <a:rPr lang="en-US" b="1" u="sng" dirty="0"/>
              <a:t>receive payments</a:t>
            </a:r>
            <a:r>
              <a:rPr lang="en-US" b="1" dirty="0"/>
              <a:t>, and so on </a:t>
            </a:r>
          </a:p>
          <a:p>
            <a:pPr>
              <a:buNone/>
            </a:pPr>
            <a:r>
              <a:rPr lang="en-US" b="1" dirty="0"/>
              <a:t> </a:t>
            </a:r>
          </a:p>
          <a:p>
            <a:pPr lvl="0"/>
            <a:r>
              <a:rPr lang="en-US" b="1" dirty="0" smtClean="0"/>
              <a:t>The </a:t>
            </a:r>
            <a:r>
              <a:rPr lang="en-US" b="1" dirty="0"/>
              <a:t>user simply enters the transaction based on the nature of the activity</a:t>
            </a:r>
          </a:p>
          <a:p>
            <a:pPr>
              <a:buNone/>
            </a:pPr>
            <a:r>
              <a:rPr lang="en-US" b="1" dirty="0"/>
              <a:t> </a:t>
            </a:r>
          </a:p>
          <a:p>
            <a:pPr lvl="0"/>
            <a:r>
              <a:rPr lang="en-US" b="1" dirty="0" smtClean="0"/>
              <a:t>The </a:t>
            </a:r>
            <a:r>
              <a:rPr lang="en-US" b="1" dirty="0"/>
              <a:t>software will then, behind the scenes, update the appropriate accounting  reports–the </a:t>
            </a:r>
            <a:r>
              <a:rPr lang="en-US" b="1" dirty="0">
                <a:solidFill>
                  <a:srgbClr val="FF0000"/>
                </a:solidFill>
              </a:rPr>
              <a:t>journal</a:t>
            </a:r>
            <a:r>
              <a:rPr lang="en-US" b="1" dirty="0"/>
              <a:t>, </a:t>
            </a:r>
            <a:r>
              <a:rPr lang="en-US" b="1" dirty="0">
                <a:solidFill>
                  <a:srgbClr val="FF0000"/>
                </a:solidFill>
              </a:rPr>
              <a:t>general ledger</a:t>
            </a:r>
            <a:r>
              <a:rPr lang="en-US" b="1" dirty="0"/>
              <a:t>, and </a:t>
            </a:r>
            <a:r>
              <a:rPr lang="en-US" b="1" dirty="0">
                <a:solidFill>
                  <a:srgbClr val="FF0000"/>
                </a:solidFill>
              </a:rPr>
              <a:t>trial balance</a:t>
            </a:r>
            <a:r>
              <a:rPr lang="en-US" b="1" dirty="0"/>
              <a:t>–and the </a:t>
            </a:r>
            <a:r>
              <a:rPr lang="en-US" b="1" dirty="0">
                <a:solidFill>
                  <a:srgbClr val="FF0000"/>
                </a:solidFill>
              </a:rPr>
              <a:t>financial statements </a:t>
            </a:r>
            <a:r>
              <a:rPr lang="en-US" b="1" dirty="0"/>
              <a:t>based on the activity entered into the system</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608890837"/>
      </p:ext>
    </p:extLst>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Four Levels of Operation</a:t>
            </a:r>
            <a:endParaRPr lang="en-US" u="sng" dirty="0"/>
          </a:p>
        </p:txBody>
      </p:sp>
      <p:sp>
        <p:nvSpPr>
          <p:cNvPr id="3" name="Content Placeholder 2"/>
          <p:cNvSpPr>
            <a:spLocks noGrp="1"/>
          </p:cNvSpPr>
          <p:nvPr>
            <p:ph idx="1"/>
          </p:nvPr>
        </p:nvSpPr>
        <p:spPr>
          <a:xfrm>
            <a:off x="0" y="1600200"/>
            <a:ext cx="9144000" cy="5257800"/>
          </a:xfrm>
        </p:spPr>
        <p:txBody>
          <a:bodyPr>
            <a:normAutofit/>
          </a:bodyPr>
          <a:lstStyle/>
          <a:p>
            <a:pPr lvl="0"/>
            <a:r>
              <a:rPr lang="en-US" b="1" dirty="0"/>
              <a:t>although much of the accounting is conducted behind the scenes in QuickBooks, an understanding of  accounting concepts used by the software will help the user determine how to record financial information correctly</a:t>
            </a:r>
          </a:p>
          <a:p>
            <a:pPr>
              <a:buNone/>
            </a:pPr>
            <a:r>
              <a:rPr lang="en-US" b="1" dirty="0"/>
              <a:t> </a:t>
            </a:r>
          </a:p>
          <a:p>
            <a:pPr lvl="0"/>
            <a:r>
              <a:rPr lang="en-US" b="1" dirty="0"/>
              <a:t>QuickBooks can be classified into four levels of operation: </a:t>
            </a:r>
            <a:r>
              <a:rPr lang="en-US" b="1" dirty="0" smtClean="0"/>
              <a:t>1)</a:t>
            </a:r>
            <a:r>
              <a:rPr lang="en-US" b="1" i="1" u="sng" dirty="0" smtClean="0">
                <a:solidFill>
                  <a:srgbClr val="FF0000"/>
                </a:solidFill>
              </a:rPr>
              <a:t>New </a:t>
            </a:r>
            <a:r>
              <a:rPr lang="en-US" b="1" i="1" u="sng" dirty="0">
                <a:solidFill>
                  <a:srgbClr val="FF0000"/>
                </a:solidFill>
              </a:rPr>
              <a:t>Company Setup</a:t>
            </a:r>
            <a:r>
              <a:rPr lang="en-US" b="1" dirty="0"/>
              <a:t>, </a:t>
            </a:r>
            <a:r>
              <a:rPr lang="en-US" b="1" dirty="0" smtClean="0"/>
              <a:t>2)</a:t>
            </a:r>
            <a:r>
              <a:rPr lang="en-US" b="1" i="1" u="sng" dirty="0" smtClean="0">
                <a:solidFill>
                  <a:srgbClr val="FF0000"/>
                </a:solidFill>
              </a:rPr>
              <a:t>Lists/Centers</a:t>
            </a:r>
            <a:r>
              <a:rPr lang="en-US" b="1" dirty="0"/>
              <a:t>, </a:t>
            </a:r>
            <a:r>
              <a:rPr lang="en-US" b="1" dirty="0" smtClean="0"/>
              <a:t>3)</a:t>
            </a:r>
            <a:r>
              <a:rPr lang="en-US" b="1" i="1" u="sng" dirty="0" smtClean="0">
                <a:solidFill>
                  <a:srgbClr val="FF0000"/>
                </a:solidFill>
              </a:rPr>
              <a:t>Activities</a:t>
            </a:r>
            <a:r>
              <a:rPr lang="en-US" b="1" dirty="0"/>
              <a:t>, and </a:t>
            </a:r>
            <a:r>
              <a:rPr lang="en-US" b="1" dirty="0" smtClean="0"/>
              <a:t>4)</a:t>
            </a:r>
            <a:r>
              <a:rPr lang="en-US" b="1" i="1" u="sng" dirty="0" smtClean="0">
                <a:solidFill>
                  <a:srgbClr val="FF0000"/>
                </a:solidFill>
              </a:rPr>
              <a:t>Reports</a:t>
            </a:r>
            <a:endParaRPr lang="en-US" b="1" i="1" u="sng"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47903558"/>
      </p:ext>
    </p:extLst>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1</a:t>
            </a:r>
            <a:r>
              <a:rPr lang="en-US" b="1" u="sng" dirty="0" smtClean="0"/>
              <a:t>) New Company Setup</a:t>
            </a:r>
            <a:endParaRPr lang="en-US" u="sng" dirty="0"/>
          </a:p>
        </p:txBody>
      </p:sp>
      <p:sp>
        <p:nvSpPr>
          <p:cNvPr id="3" name="Content Placeholder 2"/>
          <p:cNvSpPr>
            <a:spLocks noGrp="1"/>
          </p:cNvSpPr>
          <p:nvPr>
            <p:ph idx="1"/>
          </p:nvPr>
        </p:nvSpPr>
        <p:spPr>
          <a:xfrm>
            <a:off x="0" y="1600200"/>
            <a:ext cx="9144000" cy="5257800"/>
          </a:xfrm>
        </p:spPr>
        <p:txBody>
          <a:bodyPr>
            <a:normAutofit/>
          </a:bodyPr>
          <a:lstStyle/>
          <a:p>
            <a:pPr lvl="0"/>
            <a:r>
              <a:rPr lang="en-US" b="1" dirty="0" smtClean="0"/>
              <a:t>first </a:t>
            </a:r>
            <a:r>
              <a:rPr lang="en-US" b="1" dirty="0"/>
              <a:t>level of operation is creating and setting up a new company file with the background information for the new company</a:t>
            </a:r>
          </a:p>
          <a:p>
            <a:pPr>
              <a:buNone/>
            </a:pPr>
            <a:r>
              <a:rPr lang="en-US" b="1" dirty="0"/>
              <a:t> </a:t>
            </a:r>
          </a:p>
          <a:p>
            <a:pPr lvl="0"/>
            <a:r>
              <a:rPr lang="en-US" b="1" dirty="0"/>
              <a:t>involves recording the </a:t>
            </a:r>
            <a:r>
              <a:rPr lang="en-US" b="1" i="1" u="sng" dirty="0">
                <a:solidFill>
                  <a:srgbClr val="FF0000"/>
                </a:solidFill>
              </a:rPr>
              <a:t>company name</a:t>
            </a:r>
            <a:r>
              <a:rPr lang="en-US" b="1" dirty="0"/>
              <a:t>, </a:t>
            </a:r>
            <a:r>
              <a:rPr lang="en-US" b="1" i="1" u="sng" dirty="0">
                <a:solidFill>
                  <a:srgbClr val="FF0000"/>
                </a:solidFill>
              </a:rPr>
              <a:t>address</a:t>
            </a:r>
            <a:r>
              <a:rPr lang="en-US" b="1" dirty="0"/>
              <a:t>, </a:t>
            </a:r>
            <a:r>
              <a:rPr lang="en-US" b="1" i="1" u="sng" dirty="0">
                <a:solidFill>
                  <a:srgbClr val="FF0000"/>
                </a:solidFill>
              </a:rPr>
              <a:t>identification numbers</a:t>
            </a:r>
            <a:r>
              <a:rPr lang="en-US" b="1" dirty="0"/>
              <a:t>, </a:t>
            </a:r>
            <a:r>
              <a:rPr lang="en-US" b="1" i="1" u="sng" dirty="0">
                <a:solidFill>
                  <a:srgbClr val="FF0000"/>
                </a:solidFill>
              </a:rPr>
              <a:t>fiscal periods of time</a:t>
            </a:r>
            <a:r>
              <a:rPr lang="en-US" b="1" dirty="0"/>
              <a:t>, </a:t>
            </a:r>
            <a:r>
              <a:rPr lang="en-US" b="1" i="1" u="sng" dirty="0">
                <a:solidFill>
                  <a:srgbClr val="FF0000"/>
                </a:solidFill>
              </a:rPr>
              <a:t>nature of business</a:t>
            </a:r>
            <a:r>
              <a:rPr lang="en-US" b="1" dirty="0"/>
              <a:t>, </a:t>
            </a:r>
            <a:r>
              <a:rPr lang="en-US" b="1" i="1" u="sng" dirty="0">
                <a:solidFill>
                  <a:srgbClr val="FF0000"/>
                </a:solidFill>
              </a:rPr>
              <a:t>accounts</a:t>
            </a:r>
            <a:r>
              <a:rPr lang="en-US" b="1" dirty="0"/>
              <a:t>, and </a:t>
            </a:r>
            <a:r>
              <a:rPr lang="en-US" b="1" i="1" u="sng" dirty="0">
                <a:solidFill>
                  <a:srgbClr val="FF0000"/>
                </a:solidFill>
              </a:rPr>
              <a:t>balances</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224864602"/>
      </p:ext>
    </p:extLst>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2</a:t>
            </a:r>
            <a:r>
              <a:rPr lang="en-US" b="1" u="sng" dirty="0" smtClean="0"/>
              <a:t>) Lists/Centers</a:t>
            </a:r>
            <a:endParaRPr lang="en-US" b="1" u="sng" dirty="0"/>
          </a:p>
        </p:txBody>
      </p:sp>
      <p:sp>
        <p:nvSpPr>
          <p:cNvPr id="3" name="Content Placeholder 2"/>
          <p:cNvSpPr>
            <a:spLocks noGrp="1"/>
          </p:cNvSpPr>
          <p:nvPr>
            <p:ph idx="1"/>
          </p:nvPr>
        </p:nvSpPr>
        <p:spPr>
          <a:xfrm>
            <a:off x="152400" y="1447800"/>
            <a:ext cx="8991600" cy="5410200"/>
          </a:xfrm>
        </p:spPr>
        <p:txBody>
          <a:bodyPr numCol="2">
            <a:normAutofit/>
          </a:bodyPr>
          <a:lstStyle/>
          <a:p>
            <a:pPr lvl="0"/>
            <a:r>
              <a:rPr lang="en-US" b="1" dirty="0" smtClean="0"/>
              <a:t>second </a:t>
            </a:r>
            <a:r>
              <a:rPr lang="en-US" b="1" dirty="0"/>
              <a:t>level of operation is recording background information in Lists/Centers</a:t>
            </a:r>
          </a:p>
          <a:p>
            <a:pPr>
              <a:buNone/>
            </a:pPr>
            <a:r>
              <a:rPr lang="en-US" b="1" dirty="0"/>
              <a:t> </a:t>
            </a:r>
            <a:r>
              <a:rPr lang="en-US" b="1" dirty="0" smtClean="0"/>
              <a:t>   </a:t>
            </a:r>
            <a:r>
              <a:rPr lang="en-US" sz="2400" b="1" u="sng" dirty="0" smtClean="0">
                <a:solidFill>
                  <a:srgbClr val="FF0000"/>
                </a:solidFill>
              </a:rPr>
              <a:t>Lists include </a:t>
            </a:r>
          </a:p>
          <a:p>
            <a:pPr lvl="1"/>
            <a:r>
              <a:rPr lang="en-US" sz="1800" b="1" dirty="0" smtClean="0"/>
              <a:t>Chart </a:t>
            </a:r>
            <a:r>
              <a:rPr lang="en-US" sz="1800" b="1" dirty="0"/>
              <a:t>of Accounts</a:t>
            </a:r>
          </a:p>
          <a:p>
            <a:pPr lvl="1"/>
            <a:r>
              <a:rPr lang="en-US" sz="1800" b="1" dirty="0"/>
              <a:t>Item</a:t>
            </a:r>
          </a:p>
          <a:p>
            <a:pPr lvl="1"/>
            <a:r>
              <a:rPr lang="en-US" sz="1800" b="1" dirty="0"/>
              <a:t>Fixed Asset Item </a:t>
            </a:r>
          </a:p>
          <a:p>
            <a:pPr lvl="1"/>
            <a:r>
              <a:rPr lang="en-US" sz="1800" b="1" dirty="0"/>
              <a:t>Price Level</a:t>
            </a:r>
          </a:p>
          <a:p>
            <a:pPr lvl="1"/>
            <a:r>
              <a:rPr lang="en-US" sz="1800" b="1" dirty="0"/>
              <a:t>Billing Rate Level</a:t>
            </a:r>
          </a:p>
          <a:p>
            <a:pPr lvl="1"/>
            <a:r>
              <a:rPr lang="en-US" sz="1800" b="1" dirty="0"/>
              <a:t>Sales Tax Code</a:t>
            </a:r>
          </a:p>
          <a:p>
            <a:pPr lvl="1"/>
            <a:r>
              <a:rPr lang="en-US" sz="1800" b="1" dirty="0"/>
              <a:t>Payroll </a:t>
            </a:r>
            <a:r>
              <a:rPr lang="en-US" sz="1800" b="1" dirty="0" smtClean="0"/>
              <a:t>Item</a:t>
            </a:r>
            <a:r>
              <a:rPr lang="en-US" sz="1800" b="1" dirty="0"/>
              <a:t/>
            </a:r>
            <a:br>
              <a:rPr lang="en-US" sz="1800" b="1" dirty="0"/>
            </a:br>
            <a:r>
              <a:rPr lang="en-US" sz="1800" b="1" dirty="0"/>
              <a:t> </a:t>
            </a:r>
          </a:p>
          <a:p>
            <a:r>
              <a:rPr lang="en-US" sz="2400" b="1" u="sng" dirty="0" smtClean="0">
                <a:solidFill>
                  <a:srgbClr val="FF0000"/>
                </a:solidFill>
              </a:rPr>
              <a:t>Centers include </a:t>
            </a:r>
          </a:p>
          <a:p>
            <a:pPr lvl="1"/>
            <a:r>
              <a:rPr lang="en-US" sz="1800" b="1" dirty="0" smtClean="0"/>
              <a:t>Customer </a:t>
            </a:r>
          </a:p>
          <a:p>
            <a:pPr lvl="1"/>
            <a:r>
              <a:rPr lang="en-US" sz="1800" b="1" dirty="0" smtClean="0"/>
              <a:t>Vendor </a:t>
            </a:r>
          </a:p>
          <a:p>
            <a:pPr lvl="1"/>
            <a:r>
              <a:rPr lang="en-US" sz="1800" b="1" dirty="0" smtClean="0"/>
              <a:t>Employee</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986264698"/>
      </p:ext>
    </p:extLst>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2) Lists/Centers</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10000"/>
              </a:lnSpc>
            </a:pPr>
            <a:r>
              <a:rPr lang="en-US" b="1" dirty="0"/>
              <a:t>information is initially recorded in Lists/Centers as part of New Company Setup  </a:t>
            </a:r>
          </a:p>
          <a:p>
            <a:pPr lvl="0">
              <a:lnSpc>
                <a:spcPct val="110000"/>
              </a:lnSpc>
            </a:pPr>
            <a:r>
              <a:rPr lang="en-US" b="1" dirty="0"/>
              <a:t>later revised by adding, deleting, or editing information</a:t>
            </a:r>
            <a:r>
              <a:rPr lang="en-US" b="1" dirty="0" smtClean="0"/>
              <a:t>.</a:t>
            </a:r>
            <a:r>
              <a:rPr lang="en-US" b="1" dirty="0"/>
              <a:t> </a:t>
            </a:r>
          </a:p>
          <a:p>
            <a:pPr lvl="0">
              <a:lnSpc>
                <a:spcPct val="110000"/>
              </a:lnSpc>
            </a:pPr>
            <a:r>
              <a:rPr lang="en-US" b="1" dirty="0"/>
              <a:t>Lists/Centers function in a way similar to that of a </a:t>
            </a:r>
            <a:r>
              <a:rPr lang="en-US" b="1" dirty="0">
                <a:solidFill>
                  <a:srgbClr val="FF0000"/>
                </a:solidFill>
              </a:rPr>
              <a:t>database</a:t>
            </a:r>
          </a:p>
          <a:p>
            <a:pPr>
              <a:buNone/>
            </a:pPr>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26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3057411598"/>
      </p:ext>
    </p:extLst>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2) Lists/Centers</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10000"/>
              </a:lnSpc>
            </a:pPr>
            <a:r>
              <a:rPr lang="en-US" b="1" dirty="0" smtClean="0"/>
              <a:t>certain </a:t>
            </a:r>
            <a:r>
              <a:rPr lang="en-US" b="1" dirty="0"/>
              <a:t>information is stored on these Lists/Centers</a:t>
            </a:r>
          </a:p>
          <a:p>
            <a:pPr lvl="0">
              <a:lnSpc>
                <a:spcPct val="110000"/>
              </a:lnSpc>
            </a:pPr>
            <a:r>
              <a:rPr lang="en-US" b="1" dirty="0"/>
              <a:t>as business activities involving any item on the Lists/Centers are processed, the information can simply be recalled and plugged into the windows rather than requiring re-keying in of data</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27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912250898"/>
      </p:ext>
    </p:extLst>
  </p:cSld>
  <p:clrMapOvr>
    <a:masterClrMapping/>
  </p:clrMapOvr>
  <p:transition spd="slow">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2) Lists/Centers</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r>
              <a:rPr lang="en-US" b="1" dirty="0"/>
              <a:t>the difference between Lists and Centers is the </a:t>
            </a:r>
            <a:r>
              <a:rPr lang="en-US" b="1" dirty="0">
                <a:solidFill>
                  <a:srgbClr val="FF0000"/>
                </a:solidFill>
              </a:rPr>
              <a:t>manner</a:t>
            </a:r>
            <a:r>
              <a:rPr lang="en-US" b="1" dirty="0"/>
              <a:t> in which the List information is accessed</a:t>
            </a:r>
          </a:p>
          <a:p>
            <a:pPr lvl="0"/>
            <a:r>
              <a:rPr lang="en-US" b="1" dirty="0"/>
              <a:t>for the Customer, Vendor, and Employee Lists, the information is accessed through their respective </a:t>
            </a:r>
            <a:r>
              <a:rPr lang="en-US" b="1" dirty="0">
                <a:solidFill>
                  <a:srgbClr val="FF0000"/>
                </a:solidFill>
              </a:rPr>
              <a:t>Centers </a:t>
            </a:r>
          </a:p>
          <a:p>
            <a:pPr lvl="0"/>
            <a:r>
              <a:rPr lang="en-US" b="1" dirty="0"/>
              <a:t>for the Chart of Accounts, Item, Fixed Asset Item, Price Level, Billing Rate Level, Sales Tax Code, and Payroll Item Lists, the Lists are accessed using Lists from the </a:t>
            </a:r>
            <a:r>
              <a:rPr lang="en-US" b="1" dirty="0">
                <a:solidFill>
                  <a:srgbClr val="FF0000"/>
                </a:solidFill>
              </a:rPr>
              <a:t>main menu </a:t>
            </a:r>
            <a:r>
              <a:rPr lang="en-US" b="1" dirty="0"/>
              <a:t>bar </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28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898724258"/>
      </p:ext>
    </p:extLst>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3</a:t>
            </a:r>
            <a:r>
              <a:rPr lang="en-US" b="1" u="sng" dirty="0" smtClean="0"/>
              <a:t>) Activities</a:t>
            </a:r>
            <a:endParaRPr lang="en-US" b="1" u="sng"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dirty="0" smtClean="0"/>
              <a:t>Third </a:t>
            </a:r>
            <a:r>
              <a:rPr lang="en-US" b="1" dirty="0"/>
              <a:t>level of operation is recording daily business activity in QuickBooks  </a:t>
            </a:r>
          </a:p>
          <a:p>
            <a:pPr lvl="0">
              <a:lnSpc>
                <a:spcPct val="150000"/>
              </a:lnSpc>
            </a:pPr>
            <a:r>
              <a:rPr lang="en-US" b="1" dirty="0" smtClean="0"/>
              <a:t>Majority </a:t>
            </a:r>
            <a:r>
              <a:rPr lang="en-US" b="1" dirty="0"/>
              <a:t>of the </a:t>
            </a:r>
            <a:r>
              <a:rPr lang="en-US" b="1" dirty="0">
                <a:solidFill>
                  <a:srgbClr val="FF0000"/>
                </a:solidFill>
              </a:rPr>
              <a:t>routine</a:t>
            </a:r>
            <a:r>
              <a:rPr lang="en-US" b="1" dirty="0"/>
              <a:t> accounting work is </a:t>
            </a:r>
            <a:r>
              <a:rPr lang="en-US" b="1" dirty="0" smtClean="0"/>
              <a:t>processed</a:t>
            </a:r>
            <a:r>
              <a:rPr lang="en-US" b="1" dirty="0"/>
              <a:t> </a:t>
            </a:r>
          </a:p>
          <a:p>
            <a:pPr lvl="0">
              <a:lnSpc>
                <a:spcPct val="150000"/>
              </a:lnSpc>
            </a:pPr>
            <a:r>
              <a:rPr lang="en-US" b="1" dirty="0" smtClean="0"/>
              <a:t>Activities </a:t>
            </a:r>
            <a:r>
              <a:rPr lang="en-US" b="1" dirty="0"/>
              <a:t>are identified with common language such as:</a:t>
            </a:r>
          </a:p>
          <a:p>
            <a:pPr>
              <a:buNone/>
            </a:pPr>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29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3476166685"/>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066800"/>
            <a:ext cx="8458200" cy="4800600"/>
          </a:xfrm>
        </p:spPr>
        <p:txBody>
          <a:bodyPr>
            <a:noAutofit/>
          </a:bodyPr>
          <a:lstStyle/>
          <a:p>
            <a:r>
              <a:rPr lang="en-US" sz="5400" b="1" u="sng" dirty="0" smtClean="0">
                <a:solidFill>
                  <a:srgbClr val="FF0000"/>
                </a:solidFill>
                <a:latin typeface="Algerian" pitchFamily="82" charset="0"/>
              </a:rPr>
              <a:t>QuickBooks 2012 </a:t>
            </a:r>
          </a:p>
          <a:p>
            <a:r>
              <a:rPr lang="en-US" sz="5400" b="1" u="sng" dirty="0" smtClean="0">
                <a:solidFill>
                  <a:schemeClr val="tx1"/>
                </a:solidFill>
                <a:latin typeface="Algerian" pitchFamily="82" charset="0"/>
              </a:rPr>
              <a:t>Overview</a:t>
            </a:r>
            <a:r>
              <a:rPr lang="en-US" sz="5400" b="1" dirty="0" smtClean="0">
                <a:solidFill>
                  <a:srgbClr val="FF0000"/>
                </a:solidFill>
                <a:latin typeface="Algerian" pitchFamily="82" charset="0"/>
              </a:rPr>
              <a:t>,</a:t>
            </a:r>
            <a:r>
              <a:rPr lang="en-US" sz="5400" b="1" dirty="0" smtClean="0">
                <a:solidFill>
                  <a:schemeClr val="tx1"/>
                </a:solidFill>
                <a:latin typeface="Algerian" pitchFamily="82" charset="0"/>
              </a:rPr>
              <a:t> </a:t>
            </a:r>
            <a:r>
              <a:rPr lang="en-US" sz="5400" b="1" u="sng" dirty="0" smtClean="0">
                <a:solidFill>
                  <a:schemeClr val="tx1"/>
                </a:solidFill>
                <a:latin typeface="Algerian" pitchFamily="82" charset="0"/>
              </a:rPr>
              <a:t> </a:t>
            </a:r>
            <a:endParaRPr lang="en-US" sz="5400" b="1" u="sng" dirty="0">
              <a:solidFill>
                <a:schemeClr val="tx1"/>
              </a:solidFill>
              <a:latin typeface="Algerian" pitchFamily="82" charset="0"/>
            </a:endParaRPr>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4274828553"/>
      </p:ext>
    </p:extLst>
  </p:cSld>
  <p:clrMapOvr>
    <a:masterClrMapping/>
  </p:clrMapOvr>
  <p:transition spd="slow">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3) Activities</a:t>
            </a:r>
            <a:endParaRPr lang="en-US" dirty="0"/>
          </a:p>
        </p:txBody>
      </p:sp>
      <p:sp>
        <p:nvSpPr>
          <p:cNvPr id="3" name="Content Placeholder 2"/>
          <p:cNvSpPr>
            <a:spLocks noGrp="1"/>
          </p:cNvSpPr>
          <p:nvPr>
            <p:ph idx="1"/>
          </p:nvPr>
        </p:nvSpPr>
        <p:spPr>
          <a:xfrm>
            <a:off x="0" y="1752600"/>
            <a:ext cx="9144000" cy="5105400"/>
          </a:xfrm>
        </p:spPr>
        <p:txBody>
          <a:bodyPr>
            <a:normAutofit fontScale="92500"/>
          </a:bodyPr>
          <a:lstStyle/>
          <a:p>
            <a:pPr lvl="0">
              <a:lnSpc>
                <a:spcPct val="150000"/>
              </a:lnSpc>
            </a:pPr>
            <a:r>
              <a:rPr lang="en-US" b="1" u="sng" dirty="0" smtClean="0"/>
              <a:t>Enter</a:t>
            </a:r>
            <a:r>
              <a:rPr lang="en-US" b="1" dirty="0" smtClean="0"/>
              <a:t> </a:t>
            </a:r>
            <a:r>
              <a:rPr lang="en-US" b="1" dirty="0"/>
              <a:t>bills</a:t>
            </a:r>
          </a:p>
          <a:p>
            <a:pPr lvl="0">
              <a:lnSpc>
                <a:spcPct val="150000"/>
              </a:lnSpc>
            </a:pPr>
            <a:r>
              <a:rPr lang="en-US" b="1" u="sng" dirty="0" smtClean="0"/>
              <a:t>Write</a:t>
            </a:r>
            <a:r>
              <a:rPr lang="en-US" b="1" dirty="0" smtClean="0"/>
              <a:t> </a:t>
            </a:r>
            <a:r>
              <a:rPr lang="en-US" b="1" dirty="0"/>
              <a:t>checks</a:t>
            </a:r>
          </a:p>
          <a:p>
            <a:pPr lvl="0">
              <a:lnSpc>
                <a:spcPct val="150000"/>
              </a:lnSpc>
            </a:pPr>
            <a:r>
              <a:rPr lang="en-US" b="1" u="sng" dirty="0" smtClean="0"/>
              <a:t>Create</a:t>
            </a:r>
            <a:r>
              <a:rPr lang="en-US" b="1" dirty="0" smtClean="0"/>
              <a:t> </a:t>
            </a:r>
            <a:r>
              <a:rPr lang="en-US" b="1" dirty="0"/>
              <a:t>invoices</a:t>
            </a:r>
          </a:p>
          <a:p>
            <a:pPr lvl="0">
              <a:lnSpc>
                <a:spcPct val="150000"/>
              </a:lnSpc>
            </a:pPr>
            <a:r>
              <a:rPr lang="en-US" b="1" u="sng" dirty="0" smtClean="0"/>
              <a:t>Receive</a:t>
            </a:r>
            <a:r>
              <a:rPr lang="en-US" b="1" dirty="0" smtClean="0"/>
              <a:t> </a:t>
            </a:r>
            <a:r>
              <a:rPr lang="en-US" b="1" dirty="0"/>
              <a:t>payments, and so on</a:t>
            </a:r>
          </a:p>
          <a:p>
            <a:pPr lvl="0">
              <a:lnSpc>
                <a:spcPct val="150000"/>
              </a:lnSpc>
            </a:pPr>
            <a:r>
              <a:rPr lang="en-US" b="1" dirty="0" smtClean="0"/>
              <a:t>In </a:t>
            </a:r>
            <a:r>
              <a:rPr lang="en-US" b="1" dirty="0"/>
              <a:t>addition, the information in Lists/Centers is frequently used to eliminate repetitive keying of data</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30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3266354267"/>
      </p:ext>
    </p:extLst>
  </p:cSld>
  <p:clrMapOvr>
    <a:masterClrMapping/>
  </p:clrMapOvr>
  <p:transition spd="slow">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4</a:t>
            </a:r>
            <a:r>
              <a:rPr lang="en-US" b="1" u="sng" dirty="0" smtClean="0"/>
              <a:t>) Reports</a:t>
            </a:r>
            <a:endParaRPr lang="en-US" b="1" u="sng" dirty="0"/>
          </a:p>
        </p:txBody>
      </p:sp>
      <p:sp>
        <p:nvSpPr>
          <p:cNvPr id="3" name="Content Placeholder 2"/>
          <p:cNvSpPr>
            <a:spLocks noGrp="1"/>
          </p:cNvSpPr>
          <p:nvPr>
            <p:ph idx="1"/>
          </p:nvPr>
        </p:nvSpPr>
        <p:spPr>
          <a:xfrm>
            <a:off x="0" y="1600200"/>
            <a:ext cx="9144000" cy="5257800"/>
          </a:xfrm>
        </p:spPr>
        <p:txBody>
          <a:bodyPr>
            <a:normAutofit lnSpcReduction="10000"/>
          </a:bodyPr>
          <a:lstStyle/>
          <a:p>
            <a:pPr lvl="0">
              <a:lnSpc>
                <a:spcPct val="150000"/>
              </a:lnSpc>
            </a:pPr>
            <a:r>
              <a:rPr lang="en-US" b="1" dirty="0" smtClean="0"/>
              <a:t>fourth </a:t>
            </a:r>
            <a:r>
              <a:rPr lang="en-US" b="1" dirty="0"/>
              <a:t>level of operation is using QuickBooks to </a:t>
            </a:r>
            <a:r>
              <a:rPr lang="en-US" b="1" dirty="0">
                <a:solidFill>
                  <a:srgbClr val="FF0000"/>
                </a:solidFill>
              </a:rPr>
              <a:t>display</a:t>
            </a:r>
            <a:r>
              <a:rPr lang="en-US" b="1" dirty="0"/>
              <a:t> and </a:t>
            </a:r>
            <a:r>
              <a:rPr lang="en-US" b="1" dirty="0">
                <a:solidFill>
                  <a:srgbClr val="FF0000"/>
                </a:solidFill>
              </a:rPr>
              <a:t>print </a:t>
            </a:r>
            <a:r>
              <a:rPr lang="en-US" b="1" dirty="0"/>
              <a:t>an assortment of Reports, such as </a:t>
            </a:r>
          </a:p>
          <a:p>
            <a:pPr lvl="0">
              <a:lnSpc>
                <a:spcPct val="150000"/>
              </a:lnSpc>
            </a:pPr>
            <a:r>
              <a:rPr lang="en-US" b="1" u="sng" dirty="0" smtClean="0"/>
              <a:t>Management reports </a:t>
            </a:r>
            <a:r>
              <a:rPr lang="en-US" b="1" dirty="0"/>
              <a:t>relate to each activity:</a:t>
            </a:r>
          </a:p>
          <a:p>
            <a:pPr marL="971550" lvl="1" indent="-514350">
              <a:lnSpc>
                <a:spcPct val="150000"/>
              </a:lnSpc>
              <a:buFont typeface="+mj-lt"/>
              <a:buAutoNum type="arabicParenR"/>
            </a:pPr>
            <a:r>
              <a:rPr lang="en-US" b="1" dirty="0"/>
              <a:t>vendor</a:t>
            </a:r>
          </a:p>
          <a:p>
            <a:pPr marL="971550" lvl="1" indent="-514350">
              <a:lnSpc>
                <a:spcPct val="150000"/>
              </a:lnSpc>
              <a:buFont typeface="+mj-lt"/>
              <a:buAutoNum type="arabicParenR"/>
            </a:pPr>
            <a:r>
              <a:rPr lang="en-US" b="1" dirty="0"/>
              <a:t>customer</a:t>
            </a:r>
            <a:r>
              <a:rPr lang="en-US" b="1" dirty="0" smtClean="0"/>
              <a:t>: job</a:t>
            </a:r>
            <a:endParaRPr lang="en-US" b="1" dirty="0"/>
          </a:p>
          <a:p>
            <a:pPr marL="971550" lvl="1" indent="-514350">
              <a:lnSpc>
                <a:spcPct val="150000"/>
              </a:lnSpc>
              <a:buFont typeface="+mj-lt"/>
              <a:buAutoNum type="arabicParenR"/>
            </a:pPr>
            <a:r>
              <a:rPr lang="en-US" b="1" dirty="0"/>
              <a:t>inventory</a:t>
            </a:r>
          </a:p>
          <a:p>
            <a:pPr marL="971550" lvl="1" indent="-514350">
              <a:lnSpc>
                <a:spcPct val="150000"/>
              </a:lnSpc>
              <a:buFont typeface="+mj-lt"/>
              <a:buAutoNum type="arabicParenR"/>
            </a:pPr>
            <a:r>
              <a:rPr lang="en-US" b="1" dirty="0"/>
              <a:t>payroll </a:t>
            </a:r>
          </a:p>
          <a:p>
            <a:pPr>
              <a:buNone/>
            </a:pPr>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31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140736220"/>
      </p:ext>
    </p:extLst>
  </p:cSld>
  <p:clrMapOvr>
    <a:masterClrMapping/>
  </p:clrMapOvr>
  <p:transition spd="slow">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4) Reports</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u="sng" dirty="0" smtClean="0"/>
              <a:t>accounting </a:t>
            </a:r>
            <a:r>
              <a:rPr lang="en-US" b="1" u="sng" dirty="0"/>
              <a:t>reports</a:t>
            </a:r>
            <a:r>
              <a:rPr lang="en-US" b="1" dirty="0"/>
              <a:t>:</a:t>
            </a:r>
          </a:p>
          <a:p>
            <a:pPr marL="971550" lvl="1" indent="-514350">
              <a:lnSpc>
                <a:spcPct val="150000"/>
              </a:lnSpc>
              <a:buFont typeface="+mj-lt"/>
              <a:buAutoNum type="arabicParenR"/>
            </a:pPr>
            <a:r>
              <a:rPr lang="en-US" b="1" dirty="0"/>
              <a:t>journal</a:t>
            </a:r>
          </a:p>
          <a:p>
            <a:pPr marL="971550" lvl="1" indent="-514350">
              <a:lnSpc>
                <a:spcPct val="150000"/>
              </a:lnSpc>
              <a:buFont typeface="+mj-lt"/>
              <a:buAutoNum type="arabicParenR"/>
            </a:pPr>
            <a:r>
              <a:rPr lang="en-US" b="1" dirty="0"/>
              <a:t>general ledger</a:t>
            </a:r>
          </a:p>
          <a:p>
            <a:pPr marL="971550" lvl="1" indent="-514350">
              <a:lnSpc>
                <a:spcPct val="150000"/>
              </a:lnSpc>
              <a:buFont typeface="+mj-lt"/>
              <a:buAutoNum type="arabicParenR"/>
            </a:pPr>
            <a:r>
              <a:rPr lang="en-US" b="1" dirty="0"/>
              <a:t>trial balance</a:t>
            </a:r>
          </a:p>
          <a:p>
            <a:pPr marL="971550" lvl="1" indent="-514350">
              <a:lnSpc>
                <a:spcPct val="150000"/>
              </a:lnSpc>
              <a:buFont typeface="+mj-lt"/>
              <a:buAutoNum type="arabicParenR"/>
            </a:pPr>
            <a:r>
              <a:rPr lang="en-US" b="1" dirty="0"/>
              <a:t>financial statements:</a:t>
            </a:r>
          </a:p>
          <a:p>
            <a:pPr marL="971550" lvl="1" indent="-514350">
              <a:lnSpc>
                <a:spcPct val="150000"/>
              </a:lnSpc>
              <a:buFont typeface="+mj-lt"/>
              <a:buAutoNum type="arabicParenR"/>
            </a:pPr>
            <a:r>
              <a:rPr lang="en-US" b="1" dirty="0"/>
              <a:t>income statement</a:t>
            </a:r>
          </a:p>
          <a:p>
            <a:pPr marL="971550" lvl="1" indent="-514350">
              <a:lnSpc>
                <a:spcPct val="150000"/>
              </a:lnSpc>
              <a:buFont typeface="+mj-lt"/>
              <a:buAutoNum type="arabicParenR"/>
            </a:pPr>
            <a:r>
              <a:rPr lang="en-US" b="1" dirty="0"/>
              <a:t>balance sheet</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32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643863394"/>
      </p:ext>
    </p:extLst>
  </p:cSld>
  <p:clrMapOvr>
    <a:masterClrMapping/>
  </p:clrMapOvr>
  <p:transition spd="slow">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4) Reports</a:t>
            </a:r>
            <a:endParaRPr lang="en-US" dirty="0"/>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pPr>
              <a:buNone/>
            </a:pPr>
            <a:r>
              <a:rPr lang="en-US" dirty="0"/>
              <a:t> </a:t>
            </a:r>
          </a:p>
          <a:p>
            <a:pPr lvl="0"/>
            <a:r>
              <a:rPr lang="en-US" b="1" dirty="0" smtClean="0">
                <a:solidFill>
                  <a:srgbClr val="FF0000"/>
                </a:solidFill>
              </a:rPr>
              <a:t>Information</a:t>
            </a:r>
            <a:r>
              <a:rPr lang="en-US" b="1" dirty="0" smtClean="0"/>
              <a:t> </a:t>
            </a:r>
            <a:r>
              <a:rPr lang="en-US" b="1" dirty="0"/>
              <a:t>that appears on the Reports is gathered during other operations within QuickBooks </a:t>
            </a:r>
          </a:p>
          <a:p>
            <a:pPr>
              <a:buNone/>
            </a:pPr>
            <a:r>
              <a:rPr lang="en-US" b="1" dirty="0"/>
              <a:t> </a:t>
            </a:r>
          </a:p>
          <a:p>
            <a:pPr lvl="0"/>
            <a:r>
              <a:rPr lang="en-US" b="1" dirty="0" smtClean="0"/>
              <a:t>As </a:t>
            </a:r>
            <a:r>
              <a:rPr lang="en-US" b="1" dirty="0"/>
              <a:t>data is entered in both the New Company Setup, Lists/Centers, and Activities levels of operation, the information is simultaneously recorded in the Reports level</a:t>
            </a:r>
          </a:p>
          <a:p>
            <a:pPr>
              <a:buNone/>
            </a:pPr>
            <a:r>
              <a:rPr lang="en-US" b="1" dirty="0"/>
              <a:t> </a:t>
            </a:r>
          </a:p>
          <a:p>
            <a:pPr lvl="0"/>
            <a:r>
              <a:rPr lang="en-US" b="1" dirty="0" smtClean="0"/>
              <a:t>QuickBooks </a:t>
            </a:r>
            <a:r>
              <a:rPr lang="en-US" b="1" dirty="0"/>
              <a:t>provides for </a:t>
            </a:r>
            <a:r>
              <a:rPr lang="en-US" b="1" dirty="0">
                <a:solidFill>
                  <a:srgbClr val="FF0000"/>
                </a:solidFill>
              </a:rPr>
              <a:t>simple</a:t>
            </a:r>
            <a:r>
              <a:rPr lang="en-US" b="1" dirty="0"/>
              <a:t> as well as </a:t>
            </a:r>
            <a:r>
              <a:rPr lang="en-US" b="1" dirty="0">
                <a:solidFill>
                  <a:srgbClr val="FF0000"/>
                </a:solidFill>
              </a:rPr>
              <a:t>more elaborate </a:t>
            </a:r>
            <a:r>
              <a:rPr lang="en-US" b="1" dirty="0"/>
              <a:t>reporting</a:t>
            </a:r>
          </a:p>
          <a:p>
            <a:pPr>
              <a:buNone/>
            </a:pPr>
            <a:r>
              <a:rPr lang="en-US" b="1" dirty="0"/>
              <a:t> </a:t>
            </a:r>
          </a:p>
          <a:p>
            <a:pPr lvl="0"/>
            <a:r>
              <a:rPr lang="en-US" b="1" dirty="0" smtClean="0"/>
              <a:t>All </a:t>
            </a:r>
            <a:r>
              <a:rPr lang="en-US" b="1" dirty="0"/>
              <a:t>of the Reports can be </a:t>
            </a:r>
            <a:r>
              <a:rPr lang="en-US" b="1" dirty="0">
                <a:solidFill>
                  <a:srgbClr val="FF0000"/>
                </a:solidFill>
              </a:rPr>
              <a:t>customized</a:t>
            </a:r>
            <a:r>
              <a:rPr lang="en-US" b="1" dirty="0"/>
              <a:t> according to the user’s needs</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33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067064210"/>
      </p:ext>
    </p:extLst>
  </p:cSld>
  <p:clrMapOvr>
    <a:masterClrMapping/>
  </p:clrMapOvr>
  <p:transition spd="slow">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smtClean="0"/>
              <a:t>(</a:t>
            </a:r>
            <a:r>
              <a:rPr lang="en-US" b="1" u="sng" cap="all" dirty="0" smtClean="0">
                <a:solidFill>
                  <a:srgbClr val="FF0000"/>
                </a:solidFill>
              </a:rPr>
              <a:t>A</a:t>
            </a:r>
            <a:r>
              <a:rPr lang="en-US" b="1" u="sng" cap="all" dirty="0" smtClean="0"/>
              <a:t>) Opening </a:t>
            </a:r>
            <a:r>
              <a:rPr lang="en-US" b="1" u="sng" cap="all" dirty="0"/>
              <a:t>QuickBooks </a:t>
            </a:r>
            <a:r>
              <a:rPr lang="en-US" cap="all" dirty="0"/>
              <a:t/>
            </a:r>
            <a:br>
              <a:rPr lang="en-US" cap="all" dirty="0"/>
            </a:br>
            <a:endParaRPr lang="en-US" dirty="0"/>
          </a:p>
        </p:txBody>
      </p:sp>
      <p:sp>
        <p:nvSpPr>
          <p:cNvPr id="3" name="Content Placeholder 2"/>
          <p:cNvSpPr>
            <a:spLocks noGrp="1"/>
          </p:cNvSpPr>
          <p:nvPr>
            <p:ph idx="1"/>
          </p:nvPr>
        </p:nvSpPr>
        <p:spPr>
          <a:xfrm>
            <a:off x="0" y="1447800"/>
            <a:ext cx="9144000" cy="5410200"/>
          </a:xfrm>
        </p:spPr>
        <p:txBody>
          <a:bodyPr>
            <a:normAutofit fontScale="92500"/>
          </a:bodyPr>
          <a:lstStyle/>
          <a:p>
            <a:pPr lvl="0">
              <a:lnSpc>
                <a:spcPct val="150000"/>
              </a:lnSpc>
            </a:pPr>
            <a:r>
              <a:rPr lang="en-US" b="1" dirty="0" smtClean="0"/>
              <a:t>See </a:t>
            </a:r>
            <a:r>
              <a:rPr lang="en-US" b="1" dirty="0"/>
              <a:t>text for steps to open </a:t>
            </a:r>
            <a:r>
              <a:rPr lang="en-US" b="1" dirty="0" smtClean="0"/>
              <a:t>QuickBooks page </a:t>
            </a:r>
            <a:r>
              <a:rPr lang="en-US" b="1" u="sng" dirty="0" smtClean="0">
                <a:solidFill>
                  <a:srgbClr val="FF0000"/>
                </a:solidFill>
              </a:rPr>
              <a:t>1-6</a:t>
            </a:r>
            <a:r>
              <a:rPr lang="en-US" b="1" dirty="0" smtClean="0"/>
              <a:t> </a:t>
            </a:r>
            <a:r>
              <a:rPr lang="en-US" b="1" dirty="0"/>
              <a:t> </a:t>
            </a:r>
          </a:p>
          <a:p>
            <a:pPr lvl="0">
              <a:lnSpc>
                <a:spcPct val="150000"/>
              </a:lnSpc>
            </a:pPr>
            <a:r>
              <a:rPr lang="en-US" b="1" dirty="0" smtClean="0"/>
              <a:t>When </a:t>
            </a:r>
            <a:r>
              <a:rPr lang="en-US" b="1" dirty="0"/>
              <a:t>QuickBooks is opened, QuickBooks main window and the Have a Question? window </a:t>
            </a:r>
            <a:r>
              <a:rPr lang="en-US" b="1" dirty="0" smtClean="0"/>
              <a:t>appears</a:t>
            </a:r>
            <a:r>
              <a:rPr lang="en-US" b="1" dirty="0"/>
              <a:t> </a:t>
            </a:r>
          </a:p>
          <a:p>
            <a:pPr lvl="0">
              <a:lnSpc>
                <a:spcPct val="150000"/>
              </a:lnSpc>
            </a:pPr>
            <a:r>
              <a:rPr lang="en-US" b="1" dirty="0" smtClean="0"/>
              <a:t>In </a:t>
            </a:r>
            <a:r>
              <a:rPr lang="en-US" b="1" dirty="0"/>
              <a:t>the main window, a window titled No Company Open also </a:t>
            </a:r>
            <a:r>
              <a:rPr lang="en-US" b="1" dirty="0" smtClean="0"/>
              <a:t>appears</a:t>
            </a:r>
            <a:r>
              <a:rPr lang="en-US" b="1" dirty="0"/>
              <a:t> </a:t>
            </a:r>
          </a:p>
          <a:p>
            <a:pPr lvl="0">
              <a:lnSpc>
                <a:spcPct val="150000"/>
              </a:lnSpc>
            </a:pPr>
            <a:r>
              <a:rPr lang="en-US" b="1" dirty="0" smtClean="0"/>
              <a:t>In </a:t>
            </a:r>
            <a:r>
              <a:rPr lang="en-US" b="1" dirty="0"/>
              <a:t>the No Company Open window there are several choices including:</a:t>
            </a:r>
          </a:p>
          <a:p>
            <a:pPr lvl="0"/>
            <a:endParaRPr lang="en-US" b="1" dirty="0"/>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34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3535045327"/>
      </p:ext>
    </p:extLst>
  </p:cSld>
  <p:clrMapOvr>
    <a:masterClrMapping/>
  </p:clrMapOvr>
  <p:transition spd="slow">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a:solidFill>
                  <a:prstClr val="black"/>
                </a:solidFill>
              </a:rPr>
              <a:t>(</a:t>
            </a:r>
            <a:r>
              <a:rPr lang="en-US" b="1" u="sng" cap="all" dirty="0">
                <a:solidFill>
                  <a:srgbClr val="FF0000"/>
                </a:solidFill>
              </a:rPr>
              <a:t>A</a:t>
            </a:r>
            <a:r>
              <a:rPr lang="en-US" b="1" u="sng" cap="all" dirty="0">
                <a:solidFill>
                  <a:prstClr val="black"/>
                </a:solidFill>
              </a:rPr>
              <a:t>) </a:t>
            </a:r>
            <a:r>
              <a:rPr lang="en-US" b="1" u="sng" cap="all" dirty="0" smtClean="0"/>
              <a:t>Opening </a:t>
            </a:r>
            <a:r>
              <a:rPr lang="en-US" b="1" u="sng" cap="all" dirty="0"/>
              <a:t>QuickBooks </a:t>
            </a:r>
            <a:r>
              <a:rPr lang="en-US" cap="all" dirty="0"/>
              <a:t/>
            </a:r>
            <a:br>
              <a:rPr lang="en-US" cap="all" dirty="0"/>
            </a:br>
            <a:endParaRPr lang="en-US" dirty="0"/>
          </a:p>
        </p:txBody>
      </p:sp>
      <p:sp>
        <p:nvSpPr>
          <p:cNvPr id="3" name="Content Placeholder 2"/>
          <p:cNvSpPr>
            <a:spLocks noGrp="1"/>
          </p:cNvSpPr>
          <p:nvPr>
            <p:ph idx="1"/>
          </p:nvPr>
        </p:nvSpPr>
        <p:spPr>
          <a:xfrm>
            <a:off x="0" y="1600200"/>
            <a:ext cx="9144000" cy="5257800"/>
          </a:xfrm>
        </p:spPr>
        <p:txBody>
          <a:bodyPr>
            <a:normAutofit lnSpcReduction="10000"/>
          </a:bodyPr>
          <a:lstStyle/>
          <a:p>
            <a:pPr lvl="0">
              <a:lnSpc>
                <a:spcPct val="150000"/>
              </a:lnSpc>
            </a:pPr>
            <a:r>
              <a:rPr lang="en-US" b="1" dirty="0" smtClean="0"/>
              <a:t>Create </a:t>
            </a:r>
            <a:r>
              <a:rPr lang="en-US" b="1" dirty="0"/>
              <a:t>a new company (chapters </a:t>
            </a:r>
            <a:r>
              <a:rPr lang="en-US" b="1" u="sng" dirty="0">
                <a:solidFill>
                  <a:srgbClr val="FF0000"/>
                </a:solidFill>
              </a:rPr>
              <a:t>6 and 7</a:t>
            </a:r>
            <a:r>
              <a:rPr lang="en-US" b="1" dirty="0"/>
              <a:t>)</a:t>
            </a:r>
          </a:p>
          <a:p>
            <a:pPr lvl="0">
              <a:lnSpc>
                <a:spcPct val="150000"/>
              </a:lnSpc>
            </a:pPr>
            <a:r>
              <a:rPr lang="en-US" b="1" dirty="0" smtClean="0"/>
              <a:t>Open </a:t>
            </a:r>
            <a:r>
              <a:rPr lang="en-US" b="1" dirty="0"/>
              <a:t>or restore an existing company (chapters </a:t>
            </a:r>
            <a:r>
              <a:rPr lang="en-US" b="1" u="sng" dirty="0">
                <a:solidFill>
                  <a:srgbClr val="FF0000"/>
                </a:solidFill>
              </a:rPr>
              <a:t>1–5</a:t>
            </a:r>
            <a:r>
              <a:rPr lang="en-US" b="1" dirty="0"/>
              <a:t> and </a:t>
            </a:r>
            <a:r>
              <a:rPr lang="en-US" b="1" u="sng" dirty="0">
                <a:solidFill>
                  <a:srgbClr val="FF0000"/>
                </a:solidFill>
              </a:rPr>
              <a:t>8–12</a:t>
            </a:r>
            <a:r>
              <a:rPr lang="en-US" b="1" dirty="0"/>
              <a:t>)</a:t>
            </a:r>
          </a:p>
          <a:p>
            <a:pPr lvl="0">
              <a:lnSpc>
                <a:spcPct val="150000"/>
              </a:lnSpc>
            </a:pPr>
            <a:r>
              <a:rPr lang="en-US" b="1" dirty="0" smtClean="0"/>
              <a:t>Open </a:t>
            </a:r>
            <a:r>
              <a:rPr lang="en-US" b="1" dirty="0"/>
              <a:t>a sample file</a:t>
            </a:r>
          </a:p>
          <a:p>
            <a:pPr lvl="0">
              <a:lnSpc>
                <a:spcPct val="150000"/>
              </a:lnSpc>
            </a:pPr>
            <a:r>
              <a:rPr lang="en-US" b="1" dirty="0" smtClean="0"/>
              <a:t>If </a:t>
            </a:r>
            <a:r>
              <a:rPr lang="en-US" b="1" dirty="0"/>
              <a:t>someone has already used QuickBooks on this computer, the last company file used is automatically opened</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35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3919350080"/>
      </p:ext>
    </p:extLst>
  </p:cSld>
  <p:clrMapOvr>
    <a:masterClrMapping/>
  </p:clrMapOvr>
  <p:transition spd="slow">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60438"/>
          </a:xfrm>
        </p:spPr>
        <p:txBody>
          <a:bodyPr>
            <a:normAutofit fontScale="90000"/>
          </a:bodyPr>
          <a:lstStyle/>
          <a:p>
            <a:r>
              <a:rPr lang="en-US" b="1" u="sng" cap="all" dirty="0" smtClean="0">
                <a:solidFill>
                  <a:prstClr val="black"/>
                </a:solidFill>
              </a:rPr>
              <a:t>(</a:t>
            </a:r>
            <a:r>
              <a:rPr lang="en-US" b="1" u="sng" cap="all" dirty="0" smtClean="0">
                <a:solidFill>
                  <a:srgbClr val="FF0000"/>
                </a:solidFill>
              </a:rPr>
              <a:t>B</a:t>
            </a:r>
            <a:r>
              <a:rPr lang="en-US" b="1" u="sng" cap="all" dirty="0" smtClean="0">
                <a:solidFill>
                  <a:prstClr val="black"/>
                </a:solidFill>
              </a:rPr>
              <a:t>) </a:t>
            </a:r>
            <a:r>
              <a:rPr lang="en-US" b="1" u="sng" cap="all" dirty="0" smtClean="0"/>
              <a:t>Using </a:t>
            </a:r>
            <a:r>
              <a:rPr lang="en-US" b="1" u="sng" cap="all" dirty="0"/>
              <a:t>Drop-Down Menus and Dialog Boxes </a:t>
            </a:r>
            <a:r>
              <a:rPr lang="en-US" cap="all" dirty="0"/>
              <a:t/>
            </a:r>
            <a:br>
              <a:rPr lang="en-US" cap="all" dirty="0"/>
            </a:br>
            <a:endParaRPr lang="en-US" dirty="0"/>
          </a:p>
        </p:txBody>
      </p:sp>
      <p:sp>
        <p:nvSpPr>
          <p:cNvPr id="3" name="Content Placeholder 2"/>
          <p:cNvSpPr>
            <a:spLocks noGrp="1"/>
          </p:cNvSpPr>
          <p:nvPr>
            <p:ph idx="1"/>
          </p:nvPr>
        </p:nvSpPr>
        <p:spPr>
          <a:xfrm>
            <a:off x="0" y="1600200"/>
            <a:ext cx="9144000" cy="5257800"/>
          </a:xfrm>
        </p:spPr>
        <p:txBody>
          <a:bodyPr>
            <a:normAutofit lnSpcReduction="10000"/>
          </a:bodyPr>
          <a:lstStyle/>
          <a:p>
            <a:pPr lvl="0">
              <a:lnSpc>
                <a:spcPct val="150000"/>
              </a:lnSpc>
            </a:pPr>
            <a:r>
              <a:rPr lang="en-US" b="1" dirty="0" smtClean="0"/>
              <a:t>Regardless </a:t>
            </a:r>
            <a:r>
              <a:rPr lang="en-US" b="1" dirty="0"/>
              <a:t>of whether a company is open, the </a:t>
            </a:r>
            <a:r>
              <a:rPr lang="en-US" b="1" dirty="0">
                <a:solidFill>
                  <a:srgbClr val="FF0000"/>
                </a:solidFill>
              </a:rPr>
              <a:t>QuickBooks main </a:t>
            </a:r>
            <a:r>
              <a:rPr lang="en-US" b="1" dirty="0"/>
              <a:t>window is </a:t>
            </a:r>
            <a:r>
              <a:rPr lang="en-US" b="1" dirty="0" smtClean="0"/>
              <a:t>displayed</a:t>
            </a:r>
            <a:r>
              <a:rPr lang="en-US" b="1" dirty="0"/>
              <a:t> </a:t>
            </a:r>
          </a:p>
          <a:p>
            <a:pPr lvl="0">
              <a:lnSpc>
                <a:spcPct val="150000"/>
              </a:lnSpc>
            </a:pPr>
            <a:r>
              <a:rPr lang="en-US" b="1" dirty="0" smtClean="0"/>
              <a:t>Along </a:t>
            </a:r>
            <a:r>
              <a:rPr lang="en-US" b="1" dirty="0"/>
              <a:t>the top is the QuickBooks title bar </a:t>
            </a:r>
          </a:p>
          <a:p>
            <a:pPr lvl="0">
              <a:lnSpc>
                <a:spcPct val="150000"/>
              </a:lnSpc>
            </a:pPr>
            <a:r>
              <a:rPr lang="en-US" b="1" dirty="0" smtClean="0"/>
              <a:t>Includes </a:t>
            </a:r>
            <a:r>
              <a:rPr lang="en-US" b="1" dirty="0"/>
              <a:t>the edition of QuickBooks that is currently open</a:t>
            </a:r>
          </a:p>
          <a:p>
            <a:pPr lvl="0">
              <a:lnSpc>
                <a:spcPct val="150000"/>
              </a:lnSpc>
            </a:pPr>
            <a:r>
              <a:rPr lang="en-US" b="1" dirty="0" smtClean="0"/>
              <a:t>Includes </a:t>
            </a:r>
            <a:r>
              <a:rPr lang="en-US" b="1" dirty="0"/>
              <a:t>a company name when a company file is open</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36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348357525"/>
      </p:ext>
    </p:extLst>
  </p:cSld>
  <p:clrMapOvr>
    <a:masterClrMapping/>
  </p:clrMapOvr>
  <p:transition spd="slow">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u="sng" cap="all" dirty="0">
                <a:solidFill>
                  <a:prstClr val="black"/>
                </a:solidFill>
              </a:rPr>
              <a:t>(</a:t>
            </a:r>
            <a:r>
              <a:rPr lang="en-US" b="1" u="sng" cap="all" dirty="0">
                <a:solidFill>
                  <a:srgbClr val="FF0000"/>
                </a:solidFill>
              </a:rPr>
              <a:t>B</a:t>
            </a:r>
            <a:r>
              <a:rPr lang="en-US" b="1" u="sng" cap="all" dirty="0">
                <a:solidFill>
                  <a:prstClr val="black"/>
                </a:solidFill>
              </a:rPr>
              <a:t>) </a:t>
            </a:r>
            <a:r>
              <a:rPr lang="en-US" b="1" u="sng" cap="all" dirty="0" smtClean="0"/>
              <a:t>Using Drop-Down Menus and Dialog Boxes</a:t>
            </a:r>
            <a:endParaRPr lang="en-US" dirty="0"/>
          </a:p>
        </p:txBody>
      </p:sp>
      <p:sp>
        <p:nvSpPr>
          <p:cNvPr id="3" name="Content Placeholder 2"/>
          <p:cNvSpPr>
            <a:spLocks noGrp="1"/>
          </p:cNvSpPr>
          <p:nvPr>
            <p:ph idx="1"/>
          </p:nvPr>
        </p:nvSpPr>
        <p:spPr>
          <a:xfrm>
            <a:off x="0" y="1600200"/>
            <a:ext cx="9144000" cy="5257800"/>
          </a:xfrm>
        </p:spPr>
        <p:txBody>
          <a:bodyPr numCol="2">
            <a:normAutofit fontScale="92500" lnSpcReduction="20000"/>
          </a:bodyPr>
          <a:lstStyle/>
          <a:p>
            <a:pPr lvl="0"/>
            <a:r>
              <a:rPr lang="en-US" b="1" dirty="0" smtClean="0"/>
              <a:t>Below </a:t>
            </a:r>
            <a:r>
              <a:rPr lang="en-US" b="1" dirty="0"/>
              <a:t>the title bar is the main menu bar, which includes these menu choices: </a:t>
            </a:r>
          </a:p>
          <a:p>
            <a:pPr lvl="0">
              <a:buNone/>
            </a:pPr>
            <a:r>
              <a:rPr lang="en-US" b="1" dirty="0"/>
              <a:t/>
            </a:r>
            <a:br>
              <a:rPr lang="en-US" b="1" dirty="0"/>
            </a:br>
            <a:r>
              <a:rPr lang="en-US" b="1" dirty="0"/>
              <a:t>File</a:t>
            </a:r>
          </a:p>
          <a:p>
            <a:pPr lvl="0"/>
            <a:r>
              <a:rPr lang="en-US" b="1" dirty="0"/>
              <a:t>Edit</a:t>
            </a:r>
          </a:p>
          <a:p>
            <a:pPr lvl="0"/>
            <a:r>
              <a:rPr lang="en-US" b="1" dirty="0"/>
              <a:t>View</a:t>
            </a:r>
          </a:p>
          <a:p>
            <a:pPr lvl="0"/>
            <a:r>
              <a:rPr lang="en-US" b="1" dirty="0"/>
              <a:t>Lists</a:t>
            </a:r>
          </a:p>
          <a:p>
            <a:pPr lvl="0"/>
            <a:r>
              <a:rPr lang="en-US" b="1" dirty="0"/>
              <a:t>Favorites</a:t>
            </a:r>
          </a:p>
          <a:p>
            <a:pPr lvl="0"/>
            <a:r>
              <a:rPr lang="en-US" b="1" dirty="0"/>
              <a:t>Accountant</a:t>
            </a:r>
          </a:p>
          <a:p>
            <a:pPr lvl="0"/>
            <a:r>
              <a:rPr lang="en-US" b="1" dirty="0"/>
              <a:t>Company</a:t>
            </a:r>
          </a:p>
          <a:p>
            <a:pPr lvl="0"/>
            <a:r>
              <a:rPr lang="en-US" b="1" dirty="0"/>
              <a:t>Customers</a:t>
            </a:r>
          </a:p>
          <a:p>
            <a:pPr lvl="0"/>
            <a:r>
              <a:rPr lang="en-US" b="1" dirty="0"/>
              <a:t>Vendors</a:t>
            </a:r>
          </a:p>
          <a:p>
            <a:pPr lvl="0"/>
            <a:r>
              <a:rPr lang="en-US" b="1" dirty="0"/>
              <a:t>Employees</a:t>
            </a:r>
          </a:p>
          <a:p>
            <a:pPr lvl="0"/>
            <a:r>
              <a:rPr lang="en-US" b="1" dirty="0"/>
              <a:t>Inventory</a:t>
            </a:r>
          </a:p>
          <a:p>
            <a:pPr lvl="0"/>
            <a:r>
              <a:rPr lang="en-US" b="1" dirty="0"/>
              <a:t>Banking</a:t>
            </a:r>
          </a:p>
          <a:p>
            <a:pPr lvl="0"/>
            <a:r>
              <a:rPr lang="en-US" b="1" dirty="0"/>
              <a:t>Reports</a:t>
            </a:r>
          </a:p>
          <a:p>
            <a:pPr lvl="0"/>
            <a:r>
              <a:rPr lang="en-US" b="1" dirty="0"/>
              <a:t>Online Services</a:t>
            </a:r>
          </a:p>
          <a:p>
            <a:pPr lvl="0"/>
            <a:r>
              <a:rPr lang="en-US" b="1" dirty="0"/>
              <a:t>Window</a:t>
            </a:r>
          </a:p>
          <a:p>
            <a:pPr lvl="0"/>
            <a:r>
              <a:rPr lang="en-US" b="1" dirty="0"/>
              <a:t>Help</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37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4253238684"/>
      </p:ext>
    </p:extLst>
  </p:cSld>
  <p:clrMapOvr>
    <a:masterClrMapping/>
  </p:clrMapOvr>
  <p:transition spd="slow">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u="sng" cap="all" dirty="0">
                <a:solidFill>
                  <a:prstClr val="black"/>
                </a:solidFill>
              </a:rPr>
              <a:t>(</a:t>
            </a:r>
            <a:r>
              <a:rPr lang="en-US" b="1" u="sng" cap="all" dirty="0">
                <a:solidFill>
                  <a:srgbClr val="FF0000"/>
                </a:solidFill>
              </a:rPr>
              <a:t>B</a:t>
            </a:r>
            <a:r>
              <a:rPr lang="en-US" b="1" u="sng" cap="all" dirty="0">
                <a:solidFill>
                  <a:prstClr val="black"/>
                </a:solidFill>
              </a:rPr>
              <a:t>) </a:t>
            </a:r>
            <a:r>
              <a:rPr lang="en-US" b="1" u="sng" cap="all" dirty="0" smtClean="0"/>
              <a:t>Using Drop-Down Menus and Dialog Boxes</a:t>
            </a:r>
            <a:endParaRPr lang="en-US" dirty="0"/>
          </a:p>
        </p:txBody>
      </p:sp>
      <p:sp>
        <p:nvSpPr>
          <p:cNvPr id="3" name="Content Placeholder 2"/>
          <p:cNvSpPr>
            <a:spLocks noGrp="1"/>
          </p:cNvSpPr>
          <p:nvPr>
            <p:ph idx="1"/>
          </p:nvPr>
        </p:nvSpPr>
        <p:spPr>
          <a:xfrm>
            <a:off x="0" y="1676400"/>
            <a:ext cx="9144000" cy="5181600"/>
          </a:xfrm>
        </p:spPr>
        <p:txBody>
          <a:bodyPr>
            <a:normAutofit/>
          </a:bodyPr>
          <a:lstStyle/>
          <a:p>
            <a:pPr lvl="0"/>
            <a:r>
              <a:rPr lang="en-US" b="1" dirty="0" smtClean="0"/>
              <a:t>When </a:t>
            </a:r>
            <a:r>
              <a:rPr lang="en-US" b="1" dirty="0"/>
              <a:t>no company is open, only the menus </a:t>
            </a:r>
            <a:r>
              <a:rPr lang="en-US" b="1" dirty="0">
                <a:solidFill>
                  <a:srgbClr val="FF0000"/>
                </a:solidFill>
              </a:rPr>
              <a:t>File </a:t>
            </a:r>
            <a:r>
              <a:rPr lang="en-US" b="1" dirty="0"/>
              <a:t>and </a:t>
            </a:r>
            <a:r>
              <a:rPr lang="en-US" b="1" dirty="0">
                <a:solidFill>
                  <a:srgbClr val="FF0000"/>
                </a:solidFill>
              </a:rPr>
              <a:t>Help</a:t>
            </a:r>
            <a:r>
              <a:rPr lang="en-US" b="1" dirty="0"/>
              <a:t> are active  </a:t>
            </a:r>
          </a:p>
          <a:p>
            <a:pPr lvl="0"/>
            <a:r>
              <a:rPr lang="en-US" b="1" dirty="0" smtClean="0"/>
              <a:t>Choose </a:t>
            </a:r>
            <a:r>
              <a:rPr lang="en-US" b="1" dirty="0"/>
              <a:t>a menu by:</a:t>
            </a:r>
          </a:p>
          <a:p>
            <a:pPr lvl="1">
              <a:lnSpc>
                <a:spcPct val="150000"/>
              </a:lnSpc>
            </a:pPr>
            <a:r>
              <a:rPr lang="en-US" b="1" dirty="0" smtClean="0"/>
              <a:t>Clicking </a:t>
            </a:r>
            <a:r>
              <a:rPr lang="en-US" b="1" dirty="0"/>
              <a:t>the menu name with the mouse, or </a:t>
            </a:r>
          </a:p>
          <a:p>
            <a:pPr lvl="1">
              <a:lnSpc>
                <a:spcPct val="150000"/>
              </a:lnSpc>
            </a:pPr>
            <a:r>
              <a:rPr lang="en-US" b="1" dirty="0" smtClean="0"/>
              <a:t>Pressing </a:t>
            </a:r>
            <a:r>
              <a:rPr lang="en-US" b="1" dirty="0"/>
              <a:t>the Alt key and the underlined letter from the menu name on the </a:t>
            </a:r>
            <a:r>
              <a:rPr lang="en-US" b="1" dirty="0" smtClean="0"/>
              <a:t>keyboard</a:t>
            </a:r>
            <a:r>
              <a:rPr lang="en-US" b="1" dirty="0"/>
              <a:t> </a:t>
            </a:r>
          </a:p>
          <a:p>
            <a:pPr>
              <a:buNone/>
            </a:pPr>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38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3946217438"/>
      </p:ext>
    </p:extLst>
  </p:cSld>
  <p:clrMapOvr>
    <a:masterClrMapping/>
  </p:clrMapOvr>
  <p:transition spd="slow">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u="sng" cap="all" dirty="0">
                <a:solidFill>
                  <a:prstClr val="black"/>
                </a:solidFill>
              </a:rPr>
              <a:t>(</a:t>
            </a:r>
            <a:r>
              <a:rPr lang="en-US" b="1" u="sng" cap="all" dirty="0">
                <a:solidFill>
                  <a:srgbClr val="FF0000"/>
                </a:solidFill>
              </a:rPr>
              <a:t>B</a:t>
            </a:r>
            <a:r>
              <a:rPr lang="en-US" b="1" u="sng" cap="all" dirty="0">
                <a:solidFill>
                  <a:prstClr val="black"/>
                </a:solidFill>
              </a:rPr>
              <a:t>) </a:t>
            </a:r>
            <a:r>
              <a:rPr lang="en-US" b="1" u="sng" cap="all" dirty="0" smtClean="0"/>
              <a:t>Using Drop-Down Menus and Dialog Boxes</a:t>
            </a:r>
            <a:endParaRPr lang="en-US" dirty="0"/>
          </a:p>
        </p:txBody>
      </p:sp>
      <p:sp>
        <p:nvSpPr>
          <p:cNvPr id="3" name="Content Placeholder 2"/>
          <p:cNvSpPr>
            <a:spLocks noGrp="1"/>
          </p:cNvSpPr>
          <p:nvPr>
            <p:ph idx="1"/>
          </p:nvPr>
        </p:nvSpPr>
        <p:spPr>
          <a:xfrm>
            <a:off x="0" y="1676400"/>
            <a:ext cx="9144000" cy="5181600"/>
          </a:xfrm>
        </p:spPr>
        <p:txBody>
          <a:bodyPr>
            <a:normAutofit/>
          </a:bodyPr>
          <a:lstStyle/>
          <a:p>
            <a:pPr lvl="0">
              <a:lnSpc>
                <a:spcPct val="150000"/>
              </a:lnSpc>
            </a:pPr>
            <a:r>
              <a:rPr lang="en-US" b="1" dirty="0" smtClean="0"/>
              <a:t>Whenever </a:t>
            </a:r>
            <a:r>
              <a:rPr lang="en-US" b="1" dirty="0"/>
              <a:t>you choose a menu, a drop-down menu appears that </a:t>
            </a:r>
            <a:r>
              <a:rPr lang="en-US" b="1" dirty="0">
                <a:solidFill>
                  <a:srgbClr val="FF0000"/>
                </a:solidFill>
              </a:rPr>
              <a:t>lists</a:t>
            </a:r>
            <a:r>
              <a:rPr lang="en-US" b="1" dirty="0"/>
              <a:t> additional choices or </a:t>
            </a:r>
            <a:r>
              <a:rPr lang="en-US" b="1" dirty="0" smtClean="0"/>
              <a:t>commands</a:t>
            </a:r>
            <a:r>
              <a:rPr lang="en-US" b="1" dirty="0"/>
              <a:t> </a:t>
            </a:r>
          </a:p>
          <a:p>
            <a:pPr lvl="0">
              <a:lnSpc>
                <a:spcPct val="150000"/>
              </a:lnSpc>
            </a:pPr>
            <a:r>
              <a:rPr lang="en-US" b="1" dirty="0" smtClean="0"/>
              <a:t>Choices </a:t>
            </a:r>
            <a:r>
              <a:rPr lang="en-US" b="1" dirty="0"/>
              <a:t>on the menus will vary at times depending on the data input in the company file and on which of the open windows is active</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39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458582013"/>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066800"/>
            <a:ext cx="8458200" cy="4800600"/>
          </a:xfrm>
        </p:spPr>
        <p:txBody>
          <a:bodyPr>
            <a:noAutofit/>
          </a:bodyPr>
          <a:lstStyle/>
          <a:p>
            <a:r>
              <a:rPr lang="en-US" sz="5400" b="1" u="sng" dirty="0" smtClean="0">
                <a:solidFill>
                  <a:srgbClr val="FF0000"/>
                </a:solidFill>
                <a:latin typeface="Algerian" pitchFamily="82" charset="0"/>
              </a:rPr>
              <a:t>QuickBooks 2012 </a:t>
            </a:r>
          </a:p>
          <a:p>
            <a:r>
              <a:rPr lang="en-US" sz="5400" b="1" u="sng" dirty="0" smtClean="0">
                <a:solidFill>
                  <a:schemeClr val="tx1"/>
                </a:solidFill>
                <a:latin typeface="Algerian" pitchFamily="82" charset="0"/>
              </a:rPr>
              <a:t>Overview</a:t>
            </a:r>
            <a:r>
              <a:rPr lang="en-US" sz="5400" b="1" dirty="0" smtClean="0">
                <a:solidFill>
                  <a:srgbClr val="FF0000"/>
                </a:solidFill>
                <a:latin typeface="Algerian" pitchFamily="82" charset="0"/>
              </a:rPr>
              <a:t>,</a:t>
            </a:r>
            <a:r>
              <a:rPr lang="en-US" sz="5400" b="1" dirty="0" smtClean="0">
                <a:solidFill>
                  <a:schemeClr val="tx1"/>
                </a:solidFill>
                <a:latin typeface="Algerian" pitchFamily="82" charset="0"/>
              </a:rPr>
              <a:t> </a:t>
            </a:r>
            <a:r>
              <a:rPr lang="en-US" sz="5400" b="1" u="sng" dirty="0" smtClean="0">
                <a:solidFill>
                  <a:srgbClr val="FF0000"/>
                </a:solidFill>
                <a:latin typeface="Algerian" pitchFamily="82" charset="0"/>
              </a:rPr>
              <a:t>Open a company file</a:t>
            </a:r>
            <a:r>
              <a:rPr lang="en-US" sz="5400" b="1" dirty="0" smtClean="0">
                <a:solidFill>
                  <a:srgbClr val="FF0000"/>
                </a:solidFill>
                <a:latin typeface="Algerian" pitchFamily="82" charset="0"/>
              </a:rPr>
              <a:t>,</a:t>
            </a:r>
            <a:r>
              <a:rPr lang="en-US" sz="5400" b="1" dirty="0" smtClean="0">
                <a:solidFill>
                  <a:schemeClr val="tx1"/>
                </a:solidFill>
                <a:latin typeface="Algerian" pitchFamily="82" charset="0"/>
              </a:rPr>
              <a:t> </a:t>
            </a:r>
            <a:r>
              <a:rPr lang="en-US" sz="5400" b="1" u="sng" dirty="0" smtClean="0">
                <a:solidFill>
                  <a:schemeClr val="tx1"/>
                </a:solidFill>
                <a:latin typeface="Algerian" pitchFamily="82" charset="0"/>
              </a:rPr>
              <a:t> </a:t>
            </a:r>
            <a:endParaRPr lang="en-US" sz="5400" b="1" u="sng" dirty="0">
              <a:solidFill>
                <a:schemeClr val="tx1"/>
              </a:solidFill>
              <a:latin typeface="Algerian" pitchFamily="82" charset="0"/>
            </a:endParaRPr>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081953463"/>
      </p:ext>
    </p:extLst>
  </p:cSld>
  <p:clrMapOvr>
    <a:masterClrMapping/>
  </p:clrMapOvr>
  <p:transition spd="slow">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u="sng" cap="all" dirty="0">
                <a:solidFill>
                  <a:prstClr val="black"/>
                </a:solidFill>
              </a:rPr>
              <a:t>(</a:t>
            </a:r>
            <a:r>
              <a:rPr lang="en-US" sz="4000" b="1" u="sng" cap="all" dirty="0">
                <a:solidFill>
                  <a:srgbClr val="FF0000"/>
                </a:solidFill>
              </a:rPr>
              <a:t>B</a:t>
            </a:r>
            <a:r>
              <a:rPr lang="en-US" sz="4000" b="1" u="sng" cap="all" dirty="0">
                <a:solidFill>
                  <a:prstClr val="black"/>
                </a:solidFill>
              </a:rPr>
              <a:t>) </a:t>
            </a:r>
            <a:r>
              <a:rPr lang="en-US" sz="4000" b="1" u="sng" cap="all" dirty="0" smtClean="0"/>
              <a:t>Using Drop-Down Menus and Dialog Boxes</a:t>
            </a:r>
            <a:endParaRPr lang="en-US" sz="4000" b="1" u="sng" cap="all" dirty="0"/>
          </a:p>
        </p:txBody>
      </p:sp>
      <p:sp>
        <p:nvSpPr>
          <p:cNvPr id="3" name="Content Placeholder 2"/>
          <p:cNvSpPr>
            <a:spLocks noGrp="1"/>
          </p:cNvSpPr>
          <p:nvPr>
            <p:ph idx="1"/>
          </p:nvPr>
        </p:nvSpPr>
        <p:spPr>
          <a:xfrm>
            <a:off x="0" y="1600200"/>
            <a:ext cx="9144000" cy="5105400"/>
          </a:xfrm>
        </p:spPr>
        <p:txBody>
          <a:bodyPr>
            <a:normAutofit fontScale="92500"/>
          </a:bodyPr>
          <a:lstStyle/>
          <a:p>
            <a:pPr lvl="0">
              <a:lnSpc>
                <a:spcPct val="120000"/>
              </a:lnSpc>
            </a:pPr>
            <a:r>
              <a:rPr lang="en-US" b="1" dirty="0" smtClean="0"/>
              <a:t>When </a:t>
            </a:r>
            <a:r>
              <a:rPr lang="en-US" b="1" dirty="0"/>
              <a:t>you choose a command that is followed by ellipsis (…), a window, called a dialog box, will appear</a:t>
            </a:r>
          </a:p>
          <a:p>
            <a:pPr lvl="0">
              <a:lnSpc>
                <a:spcPct val="120000"/>
              </a:lnSpc>
            </a:pPr>
            <a:r>
              <a:rPr lang="en-US" b="1" dirty="0" smtClean="0"/>
              <a:t>Additional </a:t>
            </a:r>
            <a:r>
              <a:rPr lang="en-US" b="1" dirty="0"/>
              <a:t>information must be entered in the dialog box for the command to be processed</a:t>
            </a:r>
          </a:p>
          <a:p>
            <a:pPr lvl="0">
              <a:lnSpc>
                <a:spcPct val="120000"/>
              </a:lnSpc>
            </a:pPr>
            <a:r>
              <a:rPr lang="en-US" b="1" dirty="0" smtClean="0"/>
              <a:t>Included </a:t>
            </a:r>
            <a:r>
              <a:rPr lang="en-US" b="1" dirty="0"/>
              <a:t>in dialog boxes are command buttons such as Open, Cancel, OK</a:t>
            </a:r>
          </a:p>
          <a:p>
            <a:pPr lvl="0">
              <a:lnSpc>
                <a:spcPct val="120000"/>
              </a:lnSpc>
            </a:pPr>
            <a:r>
              <a:rPr lang="en-US" b="1" dirty="0" smtClean="0"/>
              <a:t>Activate </a:t>
            </a:r>
            <a:r>
              <a:rPr lang="en-US" b="1" dirty="0"/>
              <a:t>any command button by clicking the </a:t>
            </a:r>
            <a:r>
              <a:rPr lang="en-US" b="1" dirty="0" smtClean="0"/>
              <a:t>button</a:t>
            </a:r>
            <a:endParaRPr lang="en-US" b="1"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40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289535051"/>
      </p:ext>
    </p:extLst>
  </p:cSld>
  <p:clrMapOvr>
    <a:masterClrMapping/>
  </p:clrMapOvr>
  <p:transition spd="slow">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u="sng" cap="all" dirty="0">
                <a:solidFill>
                  <a:prstClr val="black"/>
                </a:solidFill>
              </a:rPr>
              <a:t>(</a:t>
            </a:r>
            <a:r>
              <a:rPr lang="en-US" b="1" u="sng" cap="all" dirty="0">
                <a:solidFill>
                  <a:srgbClr val="FF0000"/>
                </a:solidFill>
              </a:rPr>
              <a:t>B</a:t>
            </a:r>
            <a:r>
              <a:rPr lang="en-US" b="1" u="sng" cap="all" dirty="0">
                <a:solidFill>
                  <a:prstClr val="black"/>
                </a:solidFill>
              </a:rPr>
              <a:t>) </a:t>
            </a:r>
            <a:r>
              <a:rPr lang="en-US" b="1" u="sng" cap="all" dirty="0" smtClean="0"/>
              <a:t>Using Drop-Down Menus and Dialog Boxes</a:t>
            </a:r>
            <a:endParaRPr lang="en-US" dirty="0"/>
          </a:p>
        </p:txBody>
      </p:sp>
      <p:sp>
        <p:nvSpPr>
          <p:cNvPr id="3" name="Content Placeholder 2"/>
          <p:cNvSpPr>
            <a:spLocks noGrp="1"/>
          </p:cNvSpPr>
          <p:nvPr>
            <p:ph idx="1"/>
          </p:nvPr>
        </p:nvSpPr>
        <p:spPr>
          <a:xfrm>
            <a:off x="0" y="1600200"/>
            <a:ext cx="9144000" cy="5105400"/>
          </a:xfrm>
        </p:spPr>
        <p:txBody>
          <a:bodyPr>
            <a:normAutofit/>
          </a:bodyPr>
          <a:lstStyle/>
          <a:p>
            <a:pPr lvl="0">
              <a:lnSpc>
                <a:spcPct val="120000"/>
              </a:lnSpc>
            </a:pPr>
            <a:r>
              <a:rPr lang="en-US" b="1" dirty="0" smtClean="0"/>
              <a:t>The </a:t>
            </a:r>
            <a:r>
              <a:rPr lang="en-US" b="1" dirty="0"/>
              <a:t>active command button will have a slightly </a:t>
            </a:r>
            <a:r>
              <a:rPr lang="en-US" b="1" dirty="0">
                <a:solidFill>
                  <a:srgbClr val="FF0000"/>
                </a:solidFill>
              </a:rPr>
              <a:t>darker line </a:t>
            </a:r>
            <a:r>
              <a:rPr lang="en-US" b="1" dirty="0"/>
              <a:t>around it</a:t>
            </a:r>
          </a:p>
          <a:p>
            <a:pPr lvl="0">
              <a:lnSpc>
                <a:spcPct val="120000"/>
              </a:lnSpc>
            </a:pPr>
            <a:r>
              <a:rPr lang="en-US" b="1" dirty="0" smtClean="0"/>
              <a:t>If </a:t>
            </a:r>
            <a:r>
              <a:rPr lang="en-US" b="1" dirty="0"/>
              <a:t>the button is active, it can also be activated by pressing the Enter </a:t>
            </a:r>
            <a:r>
              <a:rPr lang="en-US" b="1" dirty="0" smtClean="0"/>
              <a:t>key</a:t>
            </a:r>
            <a:r>
              <a:rPr lang="en-US" b="1" dirty="0"/>
              <a:t> </a:t>
            </a:r>
          </a:p>
          <a:p>
            <a:pPr lvl="0">
              <a:lnSpc>
                <a:spcPct val="120000"/>
              </a:lnSpc>
            </a:pPr>
            <a:r>
              <a:rPr lang="en-US" b="1" dirty="0" smtClean="0"/>
              <a:t>When </a:t>
            </a:r>
            <a:r>
              <a:rPr lang="en-US" b="1" dirty="0"/>
              <a:t>you choose a command on the drop-down menu followed by an arrow, an additional drop-down menu, called a </a:t>
            </a:r>
            <a:r>
              <a:rPr lang="en-US" b="1" dirty="0">
                <a:solidFill>
                  <a:srgbClr val="FF0000"/>
                </a:solidFill>
              </a:rPr>
              <a:t>submenu</a:t>
            </a:r>
            <a:r>
              <a:rPr lang="en-US" b="1" dirty="0"/>
              <a:t>, will appear listing additional commands or choices</a:t>
            </a:r>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41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499493482"/>
      </p:ext>
    </p:extLst>
  </p:cSld>
  <p:clrMapOvr>
    <a:masterClrMapping/>
  </p:clrMapOvr>
  <p:transition spd="slow">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QUICKBOOKS</a:t>
            </a:r>
            <a:endParaRPr lang="en-US" u="sng" dirty="0"/>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pPr lvl="0"/>
            <a:r>
              <a:rPr lang="en-US" b="1" dirty="0"/>
              <a:t>Intuit, the makers of QuickBooks, offers several versions of QuickBooks software</a:t>
            </a:r>
          </a:p>
          <a:p>
            <a:pPr marL="514350" lvl="0" indent="-514350">
              <a:buFont typeface="+mj-lt"/>
              <a:buAutoNum type="arabicPeriod"/>
            </a:pPr>
            <a:r>
              <a:rPr lang="en-US" b="1" dirty="0"/>
              <a:t> Pro</a:t>
            </a:r>
          </a:p>
          <a:p>
            <a:pPr marL="514350" lvl="0" indent="-514350">
              <a:buFont typeface="+mj-lt"/>
              <a:buAutoNum type="arabicPeriod"/>
            </a:pPr>
            <a:r>
              <a:rPr lang="en-US" b="1" dirty="0"/>
              <a:t> Premier</a:t>
            </a:r>
          </a:p>
          <a:p>
            <a:pPr marL="514350" lvl="0" indent="-514350">
              <a:buFont typeface="+mj-lt"/>
              <a:buAutoNum type="arabicPeriod"/>
            </a:pPr>
            <a:r>
              <a:rPr lang="en-US" b="1" dirty="0"/>
              <a:t> Enterprise </a:t>
            </a:r>
            <a:r>
              <a:rPr lang="en-US" b="1" dirty="0" smtClean="0"/>
              <a:t>Solutions</a:t>
            </a:r>
            <a:r>
              <a:rPr lang="en-US" b="1" dirty="0"/>
              <a:t> </a:t>
            </a:r>
          </a:p>
          <a:p>
            <a:pPr marL="514350" lvl="0" indent="-514350">
              <a:buFont typeface="+mj-lt"/>
              <a:buAutoNum type="arabicPeriod"/>
            </a:pPr>
            <a:r>
              <a:rPr lang="en-US" b="1" dirty="0" smtClean="0"/>
              <a:t>In </a:t>
            </a:r>
            <a:r>
              <a:rPr lang="en-US" b="1" dirty="0"/>
              <a:t>addition, QuickBooks Premier is available in several editions</a:t>
            </a:r>
          </a:p>
          <a:p>
            <a:pPr marL="514350" lvl="0" indent="-514350">
              <a:buFont typeface="+mj-lt"/>
              <a:buAutoNum type="arabicPeriod"/>
            </a:pPr>
            <a:r>
              <a:rPr lang="en-US" b="1" dirty="0"/>
              <a:t>General Business Edition</a:t>
            </a:r>
          </a:p>
          <a:p>
            <a:pPr marL="514350" lvl="0" indent="-514350">
              <a:buFont typeface="+mj-lt"/>
              <a:buAutoNum type="arabicPeriod"/>
            </a:pPr>
            <a:r>
              <a:rPr lang="en-US" b="1" dirty="0"/>
              <a:t>Accountant Edition</a:t>
            </a:r>
          </a:p>
          <a:p>
            <a:pPr marL="514350" lvl="0" indent="-514350">
              <a:buFont typeface="+mj-lt"/>
              <a:buAutoNum type="arabicPeriod"/>
            </a:pPr>
            <a:r>
              <a:rPr lang="en-US" b="1" dirty="0"/>
              <a:t>Contractor Edition, and so on</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42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529592932"/>
      </p:ext>
    </p:extLst>
  </p:cSld>
  <p:clrMapOvr>
    <a:masterClrMapping/>
  </p:clrMapOvr>
  <p:transition spd="slow">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QUICKBOOKS</a:t>
            </a:r>
            <a:endParaRPr lang="en-US" dirty="0"/>
          </a:p>
        </p:txBody>
      </p:sp>
      <p:sp>
        <p:nvSpPr>
          <p:cNvPr id="3" name="Content Placeholder 2"/>
          <p:cNvSpPr>
            <a:spLocks noGrp="1"/>
          </p:cNvSpPr>
          <p:nvPr>
            <p:ph idx="1"/>
          </p:nvPr>
        </p:nvSpPr>
        <p:spPr>
          <a:xfrm>
            <a:off x="0" y="1600200"/>
            <a:ext cx="9144000" cy="5105400"/>
          </a:xfrm>
        </p:spPr>
        <p:txBody>
          <a:bodyPr>
            <a:normAutofit/>
          </a:bodyPr>
          <a:lstStyle/>
          <a:p>
            <a:pPr lvl="0"/>
            <a:r>
              <a:rPr lang="en-US" b="1" dirty="0" smtClean="0"/>
              <a:t>The </a:t>
            </a:r>
            <a:r>
              <a:rPr lang="en-US" b="1" dirty="0"/>
              <a:t>fundamentals of each version of the QuickBooks software is </a:t>
            </a:r>
            <a:r>
              <a:rPr lang="en-US" b="1" dirty="0">
                <a:solidFill>
                  <a:srgbClr val="FF0000"/>
                </a:solidFill>
              </a:rPr>
              <a:t>the same</a:t>
            </a:r>
            <a:r>
              <a:rPr lang="en-US" b="1" dirty="0"/>
              <a:t>, but Premier and Enterprise offer </a:t>
            </a:r>
            <a:r>
              <a:rPr lang="en-US" b="1" i="1" dirty="0">
                <a:solidFill>
                  <a:srgbClr val="FF0000"/>
                </a:solidFill>
              </a:rPr>
              <a:t>additional </a:t>
            </a:r>
            <a:r>
              <a:rPr lang="en-US" b="1" i="1" dirty="0" smtClean="0">
                <a:solidFill>
                  <a:srgbClr val="FF0000"/>
                </a:solidFill>
              </a:rPr>
              <a:t>features</a:t>
            </a:r>
            <a:r>
              <a:rPr lang="en-US" b="1" dirty="0"/>
              <a:t> </a:t>
            </a:r>
          </a:p>
          <a:p>
            <a:pPr lvl="0"/>
            <a:r>
              <a:rPr lang="en-US" b="1" dirty="0" smtClean="0"/>
              <a:t>Usually </a:t>
            </a:r>
            <a:r>
              <a:rPr lang="en-US" b="1" dirty="0"/>
              <a:t>QuickBooks </a:t>
            </a:r>
            <a:r>
              <a:rPr lang="en-US" b="1" dirty="0">
                <a:solidFill>
                  <a:srgbClr val="FF0000"/>
                </a:solidFill>
              </a:rPr>
              <a:t>Pro</a:t>
            </a:r>
            <a:r>
              <a:rPr lang="en-US" b="1" dirty="0"/>
              <a:t> would be used by small business </a:t>
            </a:r>
            <a:r>
              <a:rPr lang="en-US" b="1" dirty="0" smtClean="0"/>
              <a:t>owners</a:t>
            </a:r>
            <a:r>
              <a:rPr lang="en-US" b="1" dirty="0"/>
              <a:t> </a:t>
            </a:r>
          </a:p>
          <a:p>
            <a:pPr lvl="0"/>
            <a:r>
              <a:rPr lang="en-US" b="1" dirty="0" smtClean="0"/>
              <a:t>Larger </a:t>
            </a:r>
            <a:r>
              <a:rPr lang="en-US" b="1" dirty="0"/>
              <a:t>businesses, businesses that have large inventories, or manufacturing companies may use QuickBooks </a:t>
            </a:r>
            <a:r>
              <a:rPr lang="en-US" b="1" i="1" dirty="0" smtClean="0">
                <a:solidFill>
                  <a:srgbClr val="FF0000"/>
                </a:solidFill>
              </a:rPr>
              <a:t>Enterprise Solutions</a:t>
            </a:r>
            <a:r>
              <a:rPr lang="en-US" b="1" dirty="0" smtClean="0"/>
              <a:t> or </a:t>
            </a:r>
            <a:r>
              <a:rPr lang="en-US" b="1" dirty="0"/>
              <a:t>QuickBooks </a:t>
            </a:r>
            <a:r>
              <a:rPr lang="en-US" b="1" i="1" dirty="0" smtClean="0">
                <a:solidFill>
                  <a:srgbClr val="FF0000"/>
                </a:solidFill>
              </a:rPr>
              <a:t>Premier</a:t>
            </a:r>
            <a:r>
              <a:rPr lang="en-US" b="1" dirty="0"/>
              <a:t> </a:t>
            </a:r>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43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969940177"/>
      </p:ext>
    </p:extLst>
  </p:cSld>
  <p:clrMapOvr>
    <a:masterClrMapping/>
  </p:clrMapOvr>
  <p:transition spd="slow">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QUICKBOOKS</a:t>
            </a:r>
            <a:endParaRPr lang="en-US" dirty="0"/>
          </a:p>
        </p:txBody>
      </p:sp>
      <p:sp>
        <p:nvSpPr>
          <p:cNvPr id="3" name="Content Placeholder 2"/>
          <p:cNvSpPr>
            <a:spLocks noGrp="1"/>
          </p:cNvSpPr>
          <p:nvPr>
            <p:ph idx="1"/>
          </p:nvPr>
        </p:nvSpPr>
        <p:spPr>
          <a:xfrm>
            <a:off x="0" y="1600200"/>
            <a:ext cx="9144000" cy="5105400"/>
          </a:xfrm>
        </p:spPr>
        <p:txBody>
          <a:bodyPr>
            <a:normAutofit/>
          </a:bodyPr>
          <a:lstStyle/>
          <a:p>
            <a:pPr lvl="0"/>
            <a:r>
              <a:rPr lang="en-US" b="1" dirty="0" smtClean="0"/>
              <a:t>QuickBooks </a:t>
            </a:r>
            <a:r>
              <a:rPr lang="en-US" b="1" i="1" u="sng" dirty="0">
                <a:solidFill>
                  <a:srgbClr val="FF0000"/>
                </a:solidFill>
              </a:rPr>
              <a:t>Premier</a:t>
            </a:r>
            <a:r>
              <a:rPr lang="en-US" b="1" dirty="0">
                <a:solidFill>
                  <a:srgbClr val="FF0000"/>
                </a:solidFill>
              </a:rPr>
              <a:t> </a:t>
            </a:r>
            <a:r>
              <a:rPr lang="en-US" b="1" dirty="0"/>
              <a:t>is often used by the </a:t>
            </a:r>
            <a:r>
              <a:rPr lang="en-US" b="1" i="1" u="sng" dirty="0">
                <a:solidFill>
                  <a:srgbClr val="FF0000"/>
                </a:solidFill>
              </a:rPr>
              <a:t>accountant</a:t>
            </a:r>
            <a:r>
              <a:rPr lang="en-US" b="1" dirty="0"/>
              <a:t> whom may have clients that use various versions of QuickBooks</a:t>
            </a:r>
          </a:p>
          <a:p>
            <a:r>
              <a:rPr lang="en-US" b="1" dirty="0" smtClean="0"/>
              <a:t>The </a:t>
            </a:r>
            <a:r>
              <a:rPr lang="en-US" b="1" dirty="0"/>
              <a:t>QuickBooks Premier software allows the accountant to toggle (</a:t>
            </a:r>
            <a:r>
              <a:rPr lang="en-US" b="1" i="1" u="sng" dirty="0">
                <a:solidFill>
                  <a:srgbClr val="FF0000"/>
                </a:solidFill>
              </a:rPr>
              <a:t>switch</a:t>
            </a:r>
            <a:r>
              <a:rPr lang="en-US" b="1" dirty="0"/>
              <a:t>) to different </a:t>
            </a:r>
            <a:r>
              <a:rPr lang="en-US" b="1" dirty="0">
                <a:solidFill>
                  <a:srgbClr val="FF0000"/>
                </a:solidFill>
              </a:rPr>
              <a:t>versions</a:t>
            </a:r>
            <a:r>
              <a:rPr lang="en-US" b="1" dirty="0"/>
              <a:t> of QuickBooks so the accountant can view the accounting records of their clients using their clients version of QuickBooks</a:t>
            </a:r>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44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572646951"/>
      </p:ext>
    </p:extLst>
  </p:cSld>
  <p:clrMapOvr>
    <a:masterClrMapping/>
  </p:clrMapOvr>
  <p:transition spd="slow">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QUICKBOOKS</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dirty="0" smtClean="0">
                <a:solidFill>
                  <a:srgbClr val="FF0000"/>
                </a:solidFill>
              </a:rPr>
              <a:t>This </a:t>
            </a:r>
            <a:r>
              <a:rPr lang="en-US" b="1" dirty="0">
                <a:solidFill>
                  <a:srgbClr val="FF0000"/>
                </a:solidFill>
              </a:rPr>
              <a:t>book </a:t>
            </a:r>
            <a:r>
              <a:rPr lang="en-US" b="1" dirty="0"/>
              <a:t>is prepared using QuickBooks </a:t>
            </a:r>
            <a:r>
              <a:rPr lang="en-US" b="1" i="1" u="sng" dirty="0">
                <a:solidFill>
                  <a:srgbClr val="FF0000"/>
                </a:solidFill>
              </a:rPr>
              <a:t>Premier</a:t>
            </a:r>
            <a:r>
              <a:rPr lang="en-US" b="1" dirty="0"/>
              <a:t> Accountant </a:t>
            </a:r>
            <a:r>
              <a:rPr lang="en-US" b="1" dirty="0" smtClean="0"/>
              <a:t>Edition</a:t>
            </a:r>
            <a:r>
              <a:rPr lang="en-US" b="1" dirty="0"/>
              <a:t> </a:t>
            </a:r>
          </a:p>
          <a:p>
            <a:pPr lvl="0">
              <a:lnSpc>
                <a:spcPct val="150000"/>
              </a:lnSpc>
            </a:pPr>
            <a:r>
              <a:rPr lang="en-US" b="1" dirty="0" smtClean="0"/>
              <a:t>The </a:t>
            </a:r>
            <a:r>
              <a:rPr lang="en-US" b="1" dirty="0">
                <a:solidFill>
                  <a:srgbClr val="FF0000"/>
                </a:solidFill>
              </a:rPr>
              <a:t>Student’s Trial version </a:t>
            </a:r>
            <a:r>
              <a:rPr lang="en-US" b="1" dirty="0"/>
              <a:t>of the software is also QuickBooks Premier Accountant </a:t>
            </a:r>
            <a:r>
              <a:rPr lang="en-US" b="1" dirty="0" smtClean="0"/>
              <a:t>Edition</a:t>
            </a:r>
            <a:r>
              <a:rPr lang="en-US" b="1" dirty="0"/>
              <a:t> </a:t>
            </a:r>
          </a:p>
          <a:p>
            <a:pPr>
              <a:buNone/>
            </a:pPr>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45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053499294"/>
      </p:ext>
    </p:extLst>
  </p:cSld>
  <p:clrMapOvr>
    <a:masterClrMapping/>
  </p:clrMapOvr>
  <p:transition spd="slow">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a:t> </a:t>
            </a:r>
            <a:br>
              <a:rPr lang="en-US" dirty="0"/>
            </a:br>
            <a:r>
              <a:rPr lang="en-US" b="1" u="sng" cap="all" dirty="0">
                <a:solidFill>
                  <a:srgbClr val="FF0000"/>
                </a:solidFill>
              </a:rPr>
              <a:t>1</a:t>
            </a:r>
            <a:r>
              <a:rPr lang="en-US" b="1" u="sng" cap="all" dirty="0"/>
              <a:t>)</a:t>
            </a:r>
            <a:r>
              <a:rPr lang="en-US" dirty="0" smtClean="0"/>
              <a:t> </a:t>
            </a:r>
            <a:r>
              <a:rPr lang="en-US" b="1" u="sng" cap="all" dirty="0" smtClean="0"/>
              <a:t>Opening </a:t>
            </a:r>
            <a:r>
              <a:rPr lang="en-US" b="1" u="sng" cap="all" dirty="0"/>
              <a:t>a Company File</a:t>
            </a:r>
            <a:endParaRPr lang="en-US" u="sng" cap="all"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u="sng" dirty="0" smtClean="0">
                <a:solidFill>
                  <a:srgbClr val="FF0000"/>
                </a:solidFill>
              </a:rPr>
              <a:t>Textbook pages 10 – 12</a:t>
            </a:r>
            <a:r>
              <a:rPr lang="en-US" b="1" dirty="0" smtClean="0">
                <a:solidFill>
                  <a:srgbClr val="0070C0"/>
                </a:solidFill>
              </a:rPr>
              <a:t>.</a:t>
            </a:r>
          </a:p>
          <a:p>
            <a:pPr lvl="0">
              <a:lnSpc>
                <a:spcPct val="150000"/>
              </a:lnSpc>
            </a:pPr>
            <a:r>
              <a:rPr lang="en-US" b="1" dirty="0" smtClean="0"/>
              <a:t>The </a:t>
            </a:r>
            <a:r>
              <a:rPr lang="en-US" b="1" dirty="0"/>
              <a:t>sample company file that came with this textbook, </a:t>
            </a:r>
            <a:r>
              <a:rPr lang="en-US" b="1" dirty="0">
                <a:solidFill>
                  <a:srgbClr val="FF0000"/>
                </a:solidFill>
              </a:rPr>
              <a:t>Kristin Raina Interior Designs</a:t>
            </a:r>
            <a:r>
              <a:rPr lang="en-US" b="1" dirty="0"/>
              <a:t>, will be used to illustrate the topics in each chapter</a:t>
            </a:r>
          </a:p>
          <a:p>
            <a:pPr lvl="0">
              <a:lnSpc>
                <a:spcPct val="150000"/>
              </a:lnSpc>
            </a:pPr>
            <a:r>
              <a:rPr lang="en-US" b="1" dirty="0" smtClean="0"/>
              <a:t>See </a:t>
            </a:r>
            <a:r>
              <a:rPr lang="en-US" b="1" dirty="0"/>
              <a:t>text for steps to open a company </a:t>
            </a:r>
            <a:r>
              <a:rPr lang="en-US" b="1" dirty="0" smtClean="0"/>
              <a:t>file</a:t>
            </a:r>
            <a:r>
              <a:rPr lang="en-US" b="1" dirty="0"/>
              <a:t> </a:t>
            </a:r>
          </a:p>
          <a:p>
            <a:pPr lvl="0">
              <a:lnSpc>
                <a:spcPct val="150000"/>
              </a:lnSpc>
            </a:pPr>
            <a:r>
              <a:rPr lang="en-US" b="1" dirty="0" smtClean="0"/>
              <a:t>Open </a:t>
            </a:r>
            <a:r>
              <a:rPr lang="en-US" b="1" dirty="0"/>
              <a:t>CH1 Kristin Raina Interior </a:t>
            </a:r>
            <a:r>
              <a:rPr lang="en-US" b="1" dirty="0" smtClean="0"/>
              <a:t>Designs</a:t>
            </a:r>
            <a:r>
              <a:rPr lang="en-US" b="1" dirty="0"/>
              <a:t> </a:t>
            </a:r>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46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530252061"/>
      </p:ext>
    </p:extLst>
  </p:cSld>
  <p:clrMapOvr>
    <a:masterClrMapping/>
  </p:clrMapOvr>
  <p:transition spd="slow">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dirty="0"/>
              <a:t> </a:t>
            </a:r>
            <a:br>
              <a:rPr lang="en-US" dirty="0"/>
            </a:br>
            <a:r>
              <a:rPr lang="en-US" b="1" u="sng" cap="all" dirty="0">
                <a:solidFill>
                  <a:srgbClr val="FF0000"/>
                </a:solidFill>
              </a:rPr>
              <a:t>1</a:t>
            </a:r>
            <a:r>
              <a:rPr lang="en-US" b="1" u="sng" cap="all" dirty="0">
                <a:solidFill>
                  <a:prstClr val="black"/>
                </a:solidFill>
              </a:rPr>
              <a:t>) </a:t>
            </a:r>
            <a:r>
              <a:rPr lang="en-US" b="1" u="sng" cap="all" dirty="0" smtClean="0"/>
              <a:t>Opening </a:t>
            </a:r>
            <a:r>
              <a:rPr lang="en-US" b="1" u="sng" cap="all" dirty="0"/>
              <a:t>a Company File</a:t>
            </a:r>
            <a:endParaRPr lang="en-US" u="sng" cap="all"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dirty="0" smtClean="0"/>
              <a:t>Once </a:t>
            </a:r>
            <a:r>
              <a:rPr lang="en-US" b="1" dirty="0"/>
              <a:t>a company file is open, the main window of QuickBooks will display additional </a:t>
            </a:r>
            <a:r>
              <a:rPr lang="en-US" b="1" dirty="0" smtClean="0"/>
              <a:t>items</a:t>
            </a:r>
            <a:r>
              <a:rPr lang="en-US" b="1" dirty="0"/>
              <a:t> </a:t>
            </a:r>
          </a:p>
          <a:p>
            <a:pPr lvl="0">
              <a:lnSpc>
                <a:spcPct val="150000"/>
              </a:lnSpc>
            </a:pPr>
            <a:r>
              <a:rPr lang="en-US" b="1" dirty="0" smtClean="0"/>
              <a:t>The </a:t>
            </a:r>
            <a:r>
              <a:rPr lang="en-US" b="1" dirty="0"/>
              <a:t>company name, CH1 Kristin Raina Interior Designs, is now displayed in the title bar</a:t>
            </a:r>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47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879073175"/>
      </p:ext>
    </p:extLst>
  </p:cSld>
  <p:clrMapOvr>
    <a:masterClrMapping/>
  </p:clrMapOvr>
  <p:transition spd="slow">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u="sng" cap="all" dirty="0">
                <a:solidFill>
                  <a:srgbClr val="FF0000"/>
                </a:solidFill>
              </a:rPr>
              <a:t>1</a:t>
            </a:r>
            <a:r>
              <a:rPr lang="en-US" sz="4000" b="1" u="sng" cap="all" dirty="0">
                <a:solidFill>
                  <a:prstClr val="black"/>
                </a:solidFill>
              </a:rPr>
              <a:t>) </a:t>
            </a:r>
            <a:r>
              <a:rPr lang="en-US" b="1" u="sng" cap="all" dirty="0" smtClean="0"/>
              <a:t>Opening a Company File</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dirty="0" smtClean="0"/>
              <a:t>At </a:t>
            </a:r>
            <a:r>
              <a:rPr lang="en-US" b="1" dirty="0"/>
              <a:t>various times when opening a company file or when operating QuickBooks, various pop-up messages will appear</a:t>
            </a:r>
          </a:p>
          <a:p>
            <a:pPr lvl="0">
              <a:lnSpc>
                <a:spcPct val="150000"/>
              </a:lnSpc>
            </a:pPr>
            <a:r>
              <a:rPr lang="en-US" b="1" dirty="0" smtClean="0"/>
              <a:t>In </a:t>
            </a:r>
            <a:r>
              <a:rPr lang="en-US" b="1" dirty="0"/>
              <a:t>general, just close the messages</a:t>
            </a:r>
          </a:p>
          <a:p>
            <a:pPr>
              <a:buNone/>
            </a:pPr>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48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020272344"/>
      </p:ext>
    </p:extLst>
  </p:cSld>
  <p:clrMapOvr>
    <a:masterClrMapping/>
  </p:clrMapOvr>
  <p:transition spd="slow">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u="sng" cap="all" dirty="0">
                <a:solidFill>
                  <a:srgbClr val="FF0000"/>
                </a:solidFill>
              </a:rPr>
              <a:t>1</a:t>
            </a:r>
            <a:r>
              <a:rPr lang="en-US" sz="4000" b="1" u="sng" cap="all" dirty="0">
                <a:solidFill>
                  <a:prstClr val="black"/>
                </a:solidFill>
              </a:rPr>
              <a:t>) </a:t>
            </a:r>
            <a:r>
              <a:rPr lang="en-US" b="1" u="sng" cap="all" dirty="0" smtClean="0"/>
              <a:t>Opening a Company File</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dirty="0" smtClean="0"/>
              <a:t>On </a:t>
            </a:r>
            <a:r>
              <a:rPr lang="en-US" b="1" dirty="0"/>
              <a:t>some occasions you may be provided a choice to not show the message again</a:t>
            </a:r>
          </a:p>
          <a:p>
            <a:pPr lvl="0">
              <a:lnSpc>
                <a:spcPct val="150000"/>
              </a:lnSpc>
            </a:pPr>
            <a:r>
              <a:rPr lang="en-US" b="1" dirty="0" smtClean="0"/>
              <a:t>Also </a:t>
            </a:r>
            <a:r>
              <a:rPr lang="en-US" b="1" dirty="0"/>
              <a:t>in some situations, the QuickBooks default can be changed so the messages will no longer appear which will be illustrated in various places in this book</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49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4209338013"/>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066800"/>
            <a:ext cx="8458200" cy="4800600"/>
          </a:xfrm>
        </p:spPr>
        <p:txBody>
          <a:bodyPr>
            <a:noAutofit/>
          </a:bodyPr>
          <a:lstStyle/>
          <a:p>
            <a:r>
              <a:rPr lang="en-US" sz="5400" b="1" u="sng" dirty="0" smtClean="0">
                <a:solidFill>
                  <a:srgbClr val="FF0000"/>
                </a:solidFill>
                <a:latin typeface="Algerian" pitchFamily="82" charset="0"/>
              </a:rPr>
              <a:t>QuickBooks 2012 </a:t>
            </a:r>
          </a:p>
          <a:p>
            <a:r>
              <a:rPr lang="en-US" sz="5400" b="1" u="sng" dirty="0" smtClean="0">
                <a:solidFill>
                  <a:schemeClr val="tx1"/>
                </a:solidFill>
                <a:latin typeface="Algerian" pitchFamily="82" charset="0"/>
              </a:rPr>
              <a:t>Overview</a:t>
            </a:r>
            <a:r>
              <a:rPr lang="en-US" sz="5400" b="1" dirty="0" smtClean="0">
                <a:solidFill>
                  <a:srgbClr val="FF0000"/>
                </a:solidFill>
                <a:latin typeface="Algerian" pitchFamily="82" charset="0"/>
              </a:rPr>
              <a:t>,</a:t>
            </a:r>
            <a:r>
              <a:rPr lang="en-US" sz="5400" b="1" dirty="0" smtClean="0">
                <a:solidFill>
                  <a:schemeClr val="tx1"/>
                </a:solidFill>
                <a:latin typeface="Algerian" pitchFamily="82" charset="0"/>
              </a:rPr>
              <a:t> </a:t>
            </a:r>
            <a:r>
              <a:rPr lang="en-US" sz="5400" b="1" u="sng" dirty="0" smtClean="0">
                <a:solidFill>
                  <a:schemeClr val="tx1"/>
                </a:solidFill>
                <a:latin typeface="Algerian" pitchFamily="82" charset="0"/>
              </a:rPr>
              <a:t>Open a company file</a:t>
            </a:r>
            <a:r>
              <a:rPr lang="en-US" sz="5400" b="1" dirty="0" smtClean="0">
                <a:solidFill>
                  <a:srgbClr val="FF0000"/>
                </a:solidFill>
                <a:latin typeface="Algerian" pitchFamily="82" charset="0"/>
              </a:rPr>
              <a:t>,</a:t>
            </a:r>
            <a:r>
              <a:rPr lang="en-US" sz="5400" b="1" dirty="0" smtClean="0">
                <a:solidFill>
                  <a:schemeClr val="tx1"/>
                </a:solidFill>
                <a:latin typeface="Algerian" pitchFamily="82" charset="0"/>
              </a:rPr>
              <a:t> </a:t>
            </a:r>
            <a:r>
              <a:rPr lang="en-US" sz="5400" b="1" u="sng" dirty="0" smtClean="0">
                <a:solidFill>
                  <a:srgbClr val="FF0000"/>
                </a:solidFill>
                <a:latin typeface="Algerian" pitchFamily="82" charset="0"/>
              </a:rPr>
              <a:t>Create backup copy</a:t>
            </a:r>
            <a:r>
              <a:rPr lang="en-US" sz="5400" b="1" dirty="0" smtClean="0">
                <a:solidFill>
                  <a:srgbClr val="FF0000"/>
                </a:solidFill>
                <a:latin typeface="Algerian" pitchFamily="82" charset="0"/>
              </a:rPr>
              <a:t>,</a:t>
            </a:r>
            <a:r>
              <a:rPr lang="en-US" sz="5400" b="1" dirty="0" smtClean="0">
                <a:solidFill>
                  <a:schemeClr val="tx1"/>
                </a:solidFill>
                <a:latin typeface="Algerian" pitchFamily="82" charset="0"/>
              </a:rPr>
              <a:t> </a:t>
            </a:r>
            <a:r>
              <a:rPr lang="en-US" sz="5400" b="1" u="sng" dirty="0" smtClean="0">
                <a:solidFill>
                  <a:schemeClr val="tx1"/>
                </a:solidFill>
                <a:latin typeface="Algerian" pitchFamily="82" charset="0"/>
              </a:rPr>
              <a:t> </a:t>
            </a:r>
            <a:endParaRPr lang="en-US" sz="5400" b="1" u="sng" dirty="0">
              <a:solidFill>
                <a:schemeClr val="tx1"/>
              </a:solidFill>
              <a:latin typeface="Algerian" pitchFamily="82" charset="0"/>
            </a:endParaRPr>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35048709"/>
      </p:ext>
    </p:extLst>
  </p:cSld>
  <p:clrMapOvr>
    <a:masterClrMapping/>
  </p:clrMapOvr>
  <p:transition spd="slow">
    <p:wedg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u="sng" cap="all" dirty="0">
                <a:solidFill>
                  <a:srgbClr val="FF0000"/>
                </a:solidFill>
              </a:rPr>
              <a:t>1</a:t>
            </a:r>
            <a:r>
              <a:rPr lang="en-US" sz="4000" b="1" u="sng" cap="all" dirty="0">
                <a:solidFill>
                  <a:prstClr val="black"/>
                </a:solidFill>
              </a:rPr>
              <a:t>) </a:t>
            </a:r>
            <a:r>
              <a:rPr lang="en-US" b="1" u="sng" cap="all" dirty="0" smtClean="0"/>
              <a:t>Opening a Company File</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dirty="0" smtClean="0"/>
              <a:t>You </a:t>
            </a:r>
            <a:r>
              <a:rPr lang="en-US" b="1" dirty="0"/>
              <a:t>many receive the following messages</a:t>
            </a:r>
          </a:p>
          <a:p>
            <a:pPr lvl="1">
              <a:lnSpc>
                <a:spcPct val="150000"/>
              </a:lnSpc>
            </a:pPr>
            <a:r>
              <a:rPr lang="en-US" b="1" dirty="0" smtClean="0"/>
              <a:t>If </a:t>
            </a:r>
            <a:r>
              <a:rPr lang="en-US" b="1" dirty="0"/>
              <a:t>you receive a message to Set Up an External Accountant User, click No</a:t>
            </a:r>
          </a:p>
          <a:p>
            <a:pPr lvl="1">
              <a:lnSpc>
                <a:spcPct val="150000"/>
              </a:lnSpc>
            </a:pPr>
            <a:r>
              <a:rPr lang="en-US" b="1" dirty="0" smtClean="0"/>
              <a:t>If </a:t>
            </a:r>
            <a:r>
              <a:rPr lang="en-US" b="1" dirty="0"/>
              <a:t>a window appears titled QuickBooks Learning Center, remove the check mark in the box to the left of Show this window at startup and then click the X to close the window</a:t>
            </a:r>
          </a:p>
          <a:p>
            <a:pPr lvl="0">
              <a:buNone/>
            </a:pPr>
            <a:endParaRPr lang="en-US" b="1" dirty="0"/>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50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001183544"/>
      </p:ext>
    </p:extLst>
  </p:cSld>
  <p:clrMapOvr>
    <a:masterClrMapping/>
  </p:clrMapOvr>
  <p:transition spd="slow">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u="sng" cap="all" dirty="0">
                <a:solidFill>
                  <a:srgbClr val="FF0000"/>
                </a:solidFill>
              </a:rPr>
              <a:t>1</a:t>
            </a:r>
            <a:r>
              <a:rPr lang="en-US" sz="4000" b="1" u="sng" cap="all" dirty="0">
                <a:solidFill>
                  <a:prstClr val="black"/>
                </a:solidFill>
              </a:rPr>
              <a:t>) </a:t>
            </a:r>
            <a:r>
              <a:rPr lang="en-US" b="1" u="sng" cap="all" dirty="0" smtClean="0"/>
              <a:t>Opening a Company File</a:t>
            </a:r>
            <a:endParaRPr lang="en-US" dirty="0"/>
          </a:p>
        </p:txBody>
      </p:sp>
      <p:sp>
        <p:nvSpPr>
          <p:cNvPr id="3" name="Content Placeholder 2"/>
          <p:cNvSpPr>
            <a:spLocks noGrp="1"/>
          </p:cNvSpPr>
          <p:nvPr>
            <p:ph idx="1"/>
          </p:nvPr>
        </p:nvSpPr>
        <p:spPr>
          <a:xfrm>
            <a:off x="0" y="1600200"/>
            <a:ext cx="9144000" cy="5257800"/>
          </a:xfrm>
        </p:spPr>
        <p:txBody>
          <a:bodyPr>
            <a:normAutofit lnSpcReduction="10000"/>
          </a:bodyPr>
          <a:lstStyle/>
          <a:p>
            <a:pPr lvl="1">
              <a:lnSpc>
                <a:spcPct val="150000"/>
              </a:lnSpc>
            </a:pPr>
            <a:r>
              <a:rPr lang="en-US" b="1" dirty="0" smtClean="0"/>
              <a:t>If </a:t>
            </a:r>
            <a:r>
              <a:rPr lang="en-US" b="1" dirty="0"/>
              <a:t>a window appears titled Accountant </a:t>
            </a:r>
            <a:r>
              <a:rPr lang="en-US" b="1" dirty="0" smtClean="0"/>
              <a:t>Center First</a:t>
            </a:r>
            <a:r>
              <a:rPr lang="en-US" b="1" dirty="0"/>
              <a:t>, click on the X in the Welcome to the Accountant Center message, if it appears </a:t>
            </a:r>
          </a:p>
          <a:p>
            <a:pPr lvl="1">
              <a:lnSpc>
                <a:spcPct val="150000"/>
              </a:lnSpc>
            </a:pPr>
            <a:r>
              <a:rPr lang="en-US" b="1" dirty="0" smtClean="0"/>
              <a:t>Then</a:t>
            </a:r>
            <a:r>
              <a:rPr lang="en-US" b="1" dirty="0"/>
              <a:t>, in the Accountant Center, remove the check mark in the box to the left of Show Accountant Center when opening a company file </a:t>
            </a:r>
          </a:p>
          <a:p>
            <a:pPr lvl="1">
              <a:lnSpc>
                <a:spcPct val="150000"/>
              </a:lnSpc>
            </a:pPr>
            <a:r>
              <a:rPr lang="en-US" b="1" dirty="0" smtClean="0"/>
              <a:t>Then </a:t>
            </a:r>
            <a:r>
              <a:rPr lang="en-US" b="1" dirty="0"/>
              <a:t>click the X to close the window</a:t>
            </a:r>
          </a:p>
          <a:p>
            <a:pPr lvl="1">
              <a:lnSpc>
                <a:spcPct val="150000"/>
              </a:lnSpc>
            </a:pPr>
            <a:r>
              <a:rPr lang="en-US" b="1" dirty="0" smtClean="0"/>
              <a:t>At </a:t>
            </a:r>
            <a:r>
              <a:rPr lang="en-US" b="1" dirty="0"/>
              <a:t>the Close Accountant message, click OK</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51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667855832"/>
      </p:ext>
    </p:extLst>
  </p:cSld>
  <p:clrMapOvr>
    <a:masterClrMapping/>
  </p:clrMapOvr>
  <p:transition spd="slow">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u="sng" cap="all" dirty="0">
                <a:solidFill>
                  <a:srgbClr val="FF0000"/>
                </a:solidFill>
              </a:rPr>
              <a:t>1</a:t>
            </a:r>
            <a:r>
              <a:rPr lang="en-US" sz="4000" b="1" u="sng" cap="all" dirty="0">
                <a:solidFill>
                  <a:prstClr val="black"/>
                </a:solidFill>
              </a:rPr>
              <a:t>) </a:t>
            </a:r>
            <a:r>
              <a:rPr lang="en-US" b="1" u="sng" cap="all" dirty="0" smtClean="0"/>
              <a:t>Opening a Company File</a:t>
            </a:r>
            <a:endParaRPr lang="en-US" dirty="0"/>
          </a:p>
        </p:txBody>
      </p:sp>
      <p:sp>
        <p:nvSpPr>
          <p:cNvPr id="3" name="Content Placeholder 2"/>
          <p:cNvSpPr>
            <a:spLocks noGrp="1"/>
          </p:cNvSpPr>
          <p:nvPr>
            <p:ph idx="1"/>
          </p:nvPr>
        </p:nvSpPr>
        <p:spPr>
          <a:xfrm>
            <a:off x="0" y="1600200"/>
            <a:ext cx="9144000" cy="5257800"/>
          </a:xfrm>
        </p:spPr>
        <p:txBody>
          <a:bodyPr>
            <a:normAutofit lnSpcReduction="10000"/>
          </a:bodyPr>
          <a:lstStyle/>
          <a:p>
            <a:pPr lvl="0">
              <a:lnSpc>
                <a:spcPct val="150000"/>
              </a:lnSpc>
            </a:pPr>
            <a:r>
              <a:rPr lang="en-US" b="1" dirty="0" smtClean="0"/>
              <a:t>By </a:t>
            </a:r>
            <a:r>
              <a:rPr lang="en-US" b="1" dirty="0"/>
              <a:t>default, under the main menu bar, </a:t>
            </a:r>
            <a:r>
              <a:rPr lang="en-US" b="1" dirty="0" smtClean="0"/>
              <a:t>the icon </a:t>
            </a:r>
            <a:r>
              <a:rPr lang="en-US" b="1" dirty="0"/>
              <a:t>bar is displayed, and the remainder of the screen displays the home page</a:t>
            </a:r>
          </a:p>
          <a:p>
            <a:pPr lvl="0">
              <a:lnSpc>
                <a:spcPct val="150000"/>
              </a:lnSpc>
            </a:pPr>
            <a:r>
              <a:rPr lang="en-US" b="1" dirty="0" smtClean="0"/>
              <a:t>Because </a:t>
            </a:r>
            <a:r>
              <a:rPr lang="en-US" b="1" dirty="0"/>
              <a:t>the icon bar </a:t>
            </a:r>
            <a:r>
              <a:rPr lang="en-US" b="1" dirty="0" smtClean="0"/>
              <a:t>and home </a:t>
            </a:r>
            <a:r>
              <a:rPr lang="en-US" b="1" dirty="0"/>
              <a:t>page displays the same choices as the main menu bar, only the main menu bar is used in this text, allowing more screen space for the windows</a:t>
            </a:r>
          </a:p>
          <a:p>
            <a:pPr>
              <a:buNone/>
            </a:pPr>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52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3640285493"/>
      </p:ext>
    </p:extLst>
  </p:cSld>
  <p:clrMapOvr>
    <a:masterClrMapping/>
  </p:clrMapOvr>
  <p:transition spd="slow">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u="sng" cap="all" dirty="0">
                <a:solidFill>
                  <a:srgbClr val="FF0000"/>
                </a:solidFill>
              </a:rPr>
              <a:t>1</a:t>
            </a:r>
            <a:r>
              <a:rPr lang="en-US" sz="4000" b="1" u="sng" cap="all" dirty="0">
                <a:solidFill>
                  <a:prstClr val="black"/>
                </a:solidFill>
              </a:rPr>
              <a:t>) </a:t>
            </a:r>
            <a:r>
              <a:rPr lang="en-US" b="1" u="sng" cap="all" dirty="0" smtClean="0"/>
              <a:t>Opening a Company File</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dirty="0" smtClean="0"/>
              <a:t>You </a:t>
            </a:r>
            <a:r>
              <a:rPr lang="en-US" b="1" dirty="0"/>
              <a:t>can close the icon bar and the home page</a:t>
            </a:r>
          </a:p>
          <a:p>
            <a:pPr lvl="0">
              <a:lnSpc>
                <a:spcPct val="150000"/>
              </a:lnSpc>
            </a:pPr>
            <a:r>
              <a:rPr lang="en-US" b="1" dirty="0" smtClean="0"/>
              <a:t>You </a:t>
            </a:r>
            <a:r>
              <a:rPr lang="en-US" b="1" dirty="0"/>
              <a:t>can also change the defaults so the home page does not appear every time you open a company </a:t>
            </a:r>
            <a:r>
              <a:rPr lang="en-US" b="1" dirty="0" smtClean="0"/>
              <a:t>file</a:t>
            </a:r>
            <a:r>
              <a:rPr lang="en-US" b="1" dirty="0"/>
              <a:t> </a:t>
            </a:r>
          </a:p>
          <a:p>
            <a:pPr lvl="0">
              <a:lnSpc>
                <a:spcPct val="150000"/>
              </a:lnSpc>
            </a:pPr>
            <a:r>
              <a:rPr lang="en-US" b="1" dirty="0" smtClean="0"/>
              <a:t>See </a:t>
            </a:r>
            <a:r>
              <a:rPr lang="en-US" b="1" dirty="0"/>
              <a:t>text for steps to close the window and change the default</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53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455092160"/>
      </p:ext>
    </p:extLst>
  </p:cSld>
  <p:clrMapOvr>
    <a:masterClrMapping/>
  </p:clrMapOvr>
  <p:transition spd="slow">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smtClean="0">
                <a:solidFill>
                  <a:srgbClr val="FF0000"/>
                </a:solidFill>
              </a:rPr>
              <a:t>2</a:t>
            </a:r>
            <a:r>
              <a:rPr lang="en-US" b="1" u="sng" cap="all" dirty="0" smtClean="0">
                <a:solidFill>
                  <a:prstClr val="black"/>
                </a:solidFill>
              </a:rPr>
              <a:t>) </a:t>
            </a:r>
            <a:r>
              <a:rPr lang="en-US" b="1" u="sng" cap="all" dirty="0" smtClean="0"/>
              <a:t>Multi-User </a:t>
            </a:r>
            <a:r>
              <a:rPr lang="en-US" b="1" u="sng" cap="all" dirty="0"/>
              <a:t>and Single-User Mode</a:t>
            </a:r>
            <a:endParaRPr lang="en-US" u="sng" cap="all" dirty="0"/>
          </a:p>
        </p:txBody>
      </p:sp>
      <p:sp>
        <p:nvSpPr>
          <p:cNvPr id="3" name="Content Placeholder 2"/>
          <p:cNvSpPr>
            <a:spLocks noGrp="1"/>
          </p:cNvSpPr>
          <p:nvPr>
            <p:ph idx="1"/>
          </p:nvPr>
        </p:nvSpPr>
        <p:spPr>
          <a:xfrm>
            <a:off x="0" y="1600200"/>
            <a:ext cx="9144000" cy="5257800"/>
          </a:xfrm>
        </p:spPr>
        <p:txBody>
          <a:bodyPr>
            <a:normAutofit/>
          </a:bodyPr>
          <a:lstStyle/>
          <a:p>
            <a:pPr lvl="0"/>
            <a:r>
              <a:rPr lang="en-US" b="1" dirty="0"/>
              <a:t>QuickBooks is designed so that </a:t>
            </a:r>
            <a:r>
              <a:rPr lang="en-US" b="1" dirty="0">
                <a:solidFill>
                  <a:srgbClr val="FF0000"/>
                </a:solidFill>
              </a:rPr>
              <a:t>many</a:t>
            </a:r>
            <a:r>
              <a:rPr lang="en-US" b="1" dirty="0"/>
              <a:t> people can use one company file at the same time</a:t>
            </a:r>
          </a:p>
          <a:p>
            <a:pPr lvl="0"/>
            <a:r>
              <a:rPr lang="en-US" b="1" dirty="0" smtClean="0"/>
              <a:t>Assume </a:t>
            </a:r>
            <a:r>
              <a:rPr lang="en-US" b="1" dirty="0"/>
              <a:t>a business has </a:t>
            </a:r>
            <a:r>
              <a:rPr lang="en-US" b="1" dirty="0">
                <a:solidFill>
                  <a:srgbClr val="FF0000"/>
                </a:solidFill>
              </a:rPr>
              <a:t>three bookkeepers</a:t>
            </a:r>
            <a:r>
              <a:rPr lang="en-US" b="1" dirty="0"/>
              <a:t>, each with their own computer on their desk</a:t>
            </a:r>
          </a:p>
          <a:p>
            <a:pPr lvl="0"/>
            <a:r>
              <a:rPr lang="en-US" b="1" dirty="0" smtClean="0"/>
              <a:t>When </a:t>
            </a:r>
            <a:r>
              <a:rPr lang="en-US" b="1" dirty="0"/>
              <a:t>using QuickBooks, each bookkeeper can access the company records at the </a:t>
            </a:r>
            <a:r>
              <a:rPr lang="en-US" b="1" dirty="0">
                <a:solidFill>
                  <a:srgbClr val="FF0000"/>
                </a:solidFill>
              </a:rPr>
              <a:t>same time </a:t>
            </a:r>
            <a:r>
              <a:rPr lang="en-US" b="1" dirty="0"/>
              <a:t>on their own computer, referred to as running the software in </a:t>
            </a:r>
            <a:r>
              <a:rPr lang="en-US" b="1" dirty="0">
                <a:solidFill>
                  <a:srgbClr val="FF0000"/>
                </a:solidFill>
              </a:rPr>
              <a:t>multi-user </a:t>
            </a:r>
            <a:r>
              <a:rPr lang="en-US" b="1" dirty="0" smtClean="0">
                <a:solidFill>
                  <a:srgbClr val="FF0000"/>
                </a:solidFill>
              </a:rPr>
              <a:t>mode</a:t>
            </a:r>
            <a:endParaRPr lang="en-US" b="1" dirty="0">
              <a:solidFill>
                <a:srgbClr val="FF0000"/>
              </a:solidFill>
            </a:endParaRPr>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54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77856167"/>
      </p:ext>
    </p:extLst>
  </p:cSld>
  <p:clrMapOvr>
    <a:masterClrMapping/>
  </p:clrMapOvr>
  <p:transition spd="slow">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a:solidFill>
                  <a:srgbClr val="FF0000"/>
                </a:solidFill>
              </a:rPr>
              <a:t>2</a:t>
            </a:r>
            <a:r>
              <a:rPr lang="en-US" b="1" u="sng" cap="all" dirty="0">
                <a:solidFill>
                  <a:prstClr val="black"/>
                </a:solidFill>
              </a:rPr>
              <a:t>) </a:t>
            </a:r>
            <a:r>
              <a:rPr lang="en-US" b="1" u="sng" cap="all" dirty="0" smtClean="0"/>
              <a:t>Multi-User </a:t>
            </a:r>
            <a:r>
              <a:rPr lang="en-US" b="1" u="sng" cap="all" dirty="0"/>
              <a:t>and Single-User Mode</a:t>
            </a:r>
            <a:endParaRPr lang="en-US" u="sng" cap="all"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dirty="0" smtClean="0"/>
              <a:t>Each </a:t>
            </a:r>
            <a:r>
              <a:rPr lang="en-US" b="1" dirty="0"/>
              <a:t>bookkeeper can do his or her work </a:t>
            </a:r>
            <a:r>
              <a:rPr lang="en-US" b="1" dirty="0">
                <a:solidFill>
                  <a:srgbClr val="FF0000"/>
                </a:solidFill>
              </a:rPr>
              <a:t>individually</a:t>
            </a:r>
            <a:r>
              <a:rPr lang="en-US" b="1" dirty="0"/>
              <a:t>, but, at the same time, all information entered individually updates the company file as a whole</a:t>
            </a:r>
          </a:p>
          <a:p>
            <a:pPr lvl="0">
              <a:lnSpc>
                <a:spcPct val="150000"/>
              </a:lnSpc>
            </a:pPr>
            <a:r>
              <a:rPr lang="en-US" b="1" dirty="0" smtClean="0"/>
              <a:t>QuickBooks </a:t>
            </a:r>
            <a:r>
              <a:rPr lang="en-US" b="1" dirty="0"/>
              <a:t>allows for up to </a:t>
            </a:r>
            <a:r>
              <a:rPr lang="en-US" b="1" i="1" dirty="0">
                <a:solidFill>
                  <a:srgbClr val="FF0000"/>
                </a:solidFill>
              </a:rPr>
              <a:t>five</a:t>
            </a:r>
            <a:r>
              <a:rPr lang="en-US" b="1" dirty="0"/>
              <a:t> users at one tim</a:t>
            </a:r>
            <a:r>
              <a:rPr lang="en-US" dirty="0"/>
              <a:t>e</a:t>
            </a:r>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55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610532970"/>
      </p:ext>
    </p:extLst>
  </p:cSld>
  <p:clrMapOvr>
    <a:masterClrMapping/>
  </p:clrMapOvr>
  <p:transition spd="slow">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a:solidFill>
                  <a:srgbClr val="FF0000"/>
                </a:solidFill>
              </a:rPr>
              <a:t>2</a:t>
            </a:r>
            <a:r>
              <a:rPr lang="en-US" b="1" u="sng" cap="all" dirty="0">
                <a:solidFill>
                  <a:prstClr val="black"/>
                </a:solidFill>
              </a:rPr>
              <a:t>) </a:t>
            </a:r>
            <a:r>
              <a:rPr lang="en-US" b="1" u="sng" cap="all" dirty="0" smtClean="0"/>
              <a:t>Multi-User and Single-User Mode</a:t>
            </a:r>
            <a:endParaRPr lang="en-US" dirty="0"/>
          </a:p>
        </p:txBody>
      </p:sp>
      <p:sp>
        <p:nvSpPr>
          <p:cNvPr id="3" name="Content Placeholder 2"/>
          <p:cNvSpPr>
            <a:spLocks noGrp="1"/>
          </p:cNvSpPr>
          <p:nvPr>
            <p:ph idx="1"/>
          </p:nvPr>
        </p:nvSpPr>
        <p:spPr>
          <a:xfrm>
            <a:off x="0" y="1600200"/>
            <a:ext cx="9144000" cy="5029200"/>
          </a:xfrm>
        </p:spPr>
        <p:txBody>
          <a:bodyPr>
            <a:normAutofit/>
          </a:bodyPr>
          <a:lstStyle/>
          <a:p>
            <a:pPr lvl="0">
              <a:lnSpc>
                <a:spcPct val="150000"/>
              </a:lnSpc>
            </a:pPr>
            <a:r>
              <a:rPr lang="en-US" b="1" dirty="0" smtClean="0"/>
              <a:t>When </a:t>
            </a:r>
            <a:r>
              <a:rPr lang="en-US" b="1" dirty="0"/>
              <a:t>QuickBooks is used on a </a:t>
            </a:r>
            <a:r>
              <a:rPr lang="en-US" b="1" dirty="0">
                <a:solidFill>
                  <a:srgbClr val="FF0000"/>
                </a:solidFill>
              </a:rPr>
              <a:t>single computer </a:t>
            </a:r>
            <a:r>
              <a:rPr lang="en-US" b="1" dirty="0"/>
              <a:t>it is referred to as single-user </a:t>
            </a:r>
            <a:r>
              <a:rPr lang="en-US" b="1" dirty="0" smtClean="0"/>
              <a:t>mode</a:t>
            </a:r>
            <a:r>
              <a:rPr lang="en-US" b="1" dirty="0"/>
              <a:t> </a:t>
            </a:r>
          </a:p>
          <a:p>
            <a:pPr lvl="0">
              <a:lnSpc>
                <a:spcPct val="150000"/>
              </a:lnSpc>
            </a:pPr>
            <a:r>
              <a:rPr lang="en-US" b="1" dirty="0" smtClean="0"/>
              <a:t>In </a:t>
            </a:r>
            <a:r>
              <a:rPr lang="en-US" b="1" dirty="0"/>
              <a:t>the computer laboratory environment, you will use QuickBooks in single-user mode because each user is using the company files individually; your work is </a:t>
            </a:r>
            <a:r>
              <a:rPr lang="en-US" b="1" dirty="0">
                <a:solidFill>
                  <a:srgbClr val="FF0000"/>
                </a:solidFill>
              </a:rPr>
              <a:t>not connected</a:t>
            </a:r>
            <a:r>
              <a:rPr lang="en-US" b="1" dirty="0"/>
              <a:t> to anyone else’s </a:t>
            </a:r>
            <a:r>
              <a:rPr lang="en-US" b="1" dirty="0" smtClean="0"/>
              <a:t>work</a:t>
            </a:r>
            <a:endParaRPr lang="en-US" b="1"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56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4191891340"/>
      </p:ext>
    </p:extLst>
  </p:cSld>
  <p:clrMapOvr>
    <a:masterClrMapping/>
  </p:clrMapOvr>
  <p:transition spd="slow">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a:solidFill>
                  <a:srgbClr val="FF0000"/>
                </a:solidFill>
              </a:rPr>
              <a:t>2</a:t>
            </a:r>
            <a:r>
              <a:rPr lang="en-US" b="1" u="sng" cap="all" dirty="0">
                <a:solidFill>
                  <a:prstClr val="black"/>
                </a:solidFill>
              </a:rPr>
              <a:t>) </a:t>
            </a:r>
            <a:r>
              <a:rPr lang="en-US" b="1" u="sng" cap="all" dirty="0" smtClean="0"/>
              <a:t>Multi-User and Single-User Mode</a:t>
            </a:r>
            <a:endParaRPr lang="en-US" dirty="0"/>
          </a:p>
        </p:txBody>
      </p:sp>
      <p:sp>
        <p:nvSpPr>
          <p:cNvPr id="3" name="Content Placeholder 2"/>
          <p:cNvSpPr>
            <a:spLocks noGrp="1"/>
          </p:cNvSpPr>
          <p:nvPr>
            <p:ph idx="1"/>
          </p:nvPr>
        </p:nvSpPr>
        <p:spPr>
          <a:xfrm>
            <a:off x="0" y="1600200"/>
            <a:ext cx="9144000" cy="5029200"/>
          </a:xfrm>
        </p:spPr>
        <p:txBody>
          <a:bodyPr>
            <a:normAutofit/>
          </a:bodyPr>
          <a:lstStyle/>
          <a:p>
            <a:pPr lvl="0">
              <a:lnSpc>
                <a:spcPct val="150000"/>
              </a:lnSpc>
            </a:pPr>
            <a:r>
              <a:rPr lang="en-US" b="1" dirty="0" smtClean="0"/>
              <a:t>When </a:t>
            </a:r>
            <a:r>
              <a:rPr lang="en-US" b="1" dirty="0"/>
              <a:t>QuickBooks is in single-user mode, the </a:t>
            </a:r>
            <a:r>
              <a:rPr lang="en-US" b="1" dirty="0">
                <a:solidFill>
                  <a:srgbClr val="FF0000"/>
                </a:solidFill>
              </a:rPr>
              <a:t>menu choice </a:t>
            </a:r>
            <a:r>
              <a:rPr lang="en-US" b="1" dirty="0"/>
              <a:t>in the File menu is Switch to Multi-user Mode</a:t>
            </a:r>
          </a:p>
          <a:p>
            <a:pPr lvl="0">
              <a:lnSpc>
                <a:spcPct val="150000"/>
              </a:lnSpc>
            </a:pPr>
            <a:r>
              <a:rPr lang="en-US" b="1" dirty="0" smtClean="0"/>
              <a:t>When </a:t>
            </a:r>
            <a:r>
              <a:rPr lang="en-US" b="1" dirty="0"/>
              <a:t>in multi-user mode, the </a:t>
            </a:r>
            <a:r>
              <a:rPr lang="en-US" b="1" dirty="0">
                <a:solidFill>
                  <a:srgbClr val="FF0000"/>
                </a:solidFill>
              </a:rPr>
              <a:t>menu choice</a:t>
            </a:r>
            <a:r>
              <a:rPr lang="en-US" b="1" dirty="0"/>
              <a:t> is Switch to Single-user Mode</a:t>
            </a:r>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57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325508528"/>
      </p:ext>
    </p:extLst>
  </p:cSld>
  <p:clrMapOvr>
    <a:masterClrMapping/>
  </p:clrMapOvr>
  <p:transition spd="slow">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a:solidFill>
                  <a:srgbClr val="FF0000"/>
                </a:solidFill>
              </a:rPr>
              <a:t>2</a:t>
            </a:r>
            <a:r>
              <a:rPr lang="en-US" b="1" u="sng" cap="all" dirty="0">
                <a:solidFill>
                  <a:prstClr val="black"/>
                </a:solidFill>
              </a:rPr>
              <a:t>) </a:t>
            </a:r>
            <a:r>
              <a:rPr lang="en-US" b="1" u="sng" cap="all" dirty="0" smtClean="0"/>
              <a:t>Multi-User and Single-User Mode</a:t>
            </a:r>
            <a:endParaRPr lang="en-US" dirty="0"/>
          </a:p>
        </p:txBody>
      </p:sp>
      <p:sp>
        <p:nvSpPr>
          <p:cNvPr id="3" name="Content Placeholder 2"/>
          <p:cNvSpPr>
            <a:spLocks noGrp="1"/>
          </p:cNvSpPr>
          <p:nvPr>
            <p:ph idx="1"/>
          </p:nvPr>
        </p:nvSpPr>
        <p:spPr>
          <a:xfrm>
            <a:off x="0" y="1600200"/>
            <a:ext cx="9144000" cy="5105400"/>
          </a:xfrm>
        </p:spPr>
        <p:txBody>
          <a:bodyPr/>
          <a:lstStyle/>
          <a:p>
            <a:pPr lvl="0"/>
            <a:r>
              <a:rPr lang="en-US" b="1" dirty="0" smtClean="0"/>
              <a:t>Because </a:t>
            </a:r>
            <a:r>
              <a:rPr lang="en-US" b="1" dirty="0"/>
              <a:t>you should be working in single-user mode, the menu choice should be Switch to Multi-user Mode</a:t>
            </a:r>
          </a:p>
          <a:p>
            <a:pPr>
              <a:buNone/>
            </a:pPr>
            <a:r>
              <a:rPr lang="en-US" b="1" dirty="0"/>
              <a:t> </a:t>
            </a:r>
          </a:p>
          <a:p>
            <a:pPr lvl="0"/>
            <a:r>
              <a:rPr lang="en-US" b="1" dirty="0" smtClean="0"/>
              <a:t>See </a:t>
            </a:r>
            <a:r>
              <a:rPr lang="en-US" b="1" dirty="0"/>
              <a:t>Appendix I for information on setting up multi-users</a:t>
            </a:r>
          </a:p>
          <a:p>
            <a:pPr>
              <a:buNone/>
            </a:pPr>
            <a:r>
              <a:rPr lang="en-US" dirty="0">
                <a:solidFill>
                  <a:srgbClr val="0070C0"/>
                </a:solidFill>
              </a:rPr>
              <a:t> </a:t>
            </a:r>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58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738372307"/>
      </p:ext>
    </p:extLst>
  </p:cSld>
  <p:clrMapOvr>
    <a:masterClrMapping/>
  </p:clrMapOvr>
  <p:transition spd="slow">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u="sng" cap="all" dirty="0" smtClean="0">
                <a:solidFill>
                  <a:srgbClr val="FF0000"/>
                </a:solidFill>
              </a:rPr>
              <a:t>3</a:t>
            </a:r>
            <a:r>
              <a:rPr lang="en-US" sz="4000" b="1" u="sng" cap="all" dirty="0" smtClean="0">
                <a:solidFill>
                  <a:prstClr val="black"/>
                </a:solidFill>
              </a:rPr>
              <a:t>) </a:t>
            </a:r>
            <a:r>
              <a:rPr lang="en-US" b="1" u="sng" cap="all" dirty="0" smtClean="0"/>
              <a:t>Backing </a:t>
            </a:r>
            <a:r>
              <a:rPr lang="en-US" b="1" u="sng" cap="all" dirty="0"/>
              <a:t>Up a Company File</a:t>
            </a:r>
            <a:endParaRPr lang="en-US" u="sng" cap="all" dirty="0"/>
          </a:p>
        </p:txBody>
      </p:sp>
      <p:sp>
        <p:nvSpPr>
          <p:cNvPr id="3" name="Content Placeholder 2"/>
          <p:cNvSpPr>
            <a:spLocks noGrp="1"/>
          </p:cNvSpPr>
          <p:nvPr>
            <p:ph idx="1"/>
          </p:nvPr>
        </p:nvSpPr>
        <p:spPr>
          <a:xfrm>
            <a:off x="0" y="1600200"/>
            <a:ext cx="9144000" cy="5257800"/>
          </a:xfrm>
        </p:spPr>
        <p:txBody>
          <a:bodyPr/>
          <a:lstStyle/>
          <a:p>
            <a:pPr lvl="0"/>
            <a:r>
              <a:rPr lang="en-US" b="1" dirty="0" smtClean="0"/>
              <a:t>In </a:t>
            </a:r>
            <a:r>
              <a:rPr lang="en-US" b="1" dirty="0"/>
              <a:t>business, it is advisable to make backup copies of records on a </a:t>
            </a:r>
            <a:r>
              <a:rPr lang="en-US" b="1" dirty="0">
                <a:solidFill>
                  <a:srgbClr val="FF0000"/>
                </a:solidFill>
              </a:rPr>
              <a:t>regular</a:t>
            </a:r>
            <a:r>
              <a:rPr lang="en-US" b="1" dirty="0"/>
              <a:t> basis and store the backup copies in a safe place, separate from the business location</a:t>
            </a:r>
          </a:p>
          <a:p>
            <a:pPr>
              <a:buNone/>
            </a:pPr>
            <a:endParaRPr lang="en-US" b="1" dirty="0"/>
          </a:p>
          <a:p>
            <a:pPr lvl="0"/>
            <a:r>
              <a:rPr lang="en-US" b="1" dirty="0" smtClean="0"/>
              <a:t>In </a:t>
            </a:r>
            <a:r>
              <a:rPr lang="en-US" b="1" dirty="0"/>
              <a:t>the event of damage to a company’s computer and/or files, the backup copies can be used to </a:t>
            </a:r>
            <a:r>
              <a:rPr lang="en-US" b="1" dirty="0">
                <a:solidFill>
                  <a:srgbClr val="FF0000"/>
                </a:solidFill>
              </a:rPr>
              <a:t>restore</a:t>
            </a:r>
            <a:r>
              <a:rPr lang="en-US" b="1" dirty="0"/>
              <a:t> lost or damaged data</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59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3703294512"/>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066800"/>
            <a:ext cx="8458200" cy="4800600"/>
          </a:xfrm>
        </p:spPr>
        <p:txBody>
          <a:bodyPr>
            <a:noAutofit/>
          </a:bodyPr>
          <a:lstStyle/>
          <a:p>
            <a:r>
              <a:rPr lang="en-US" sz="5400" b="1" u="sng" dirty="0" smtClean="0">
                <a:solidFill>
                  <a:srgbClr val="FF0000"/>
                </a:solidFill>
                <a:latin typeface="Algerian" pitchFamily="82" charset="0"/>
              </a:rPr>
              <a:t>QuickBooks 2012 </a:t>
            </a:r>
          </a:p>
          <a:p>
            <a:r>
              <a:rPr lang="en-US" sz="5400" b="1" u="sng" dirty="0" smtClean="0">
                <a:solidFill>
                  <a:schemeClr val="tx1"/>
                </a:solidFill>
                <a:latin typeface="Algerian" pitchFamily="82" charset="0"/>
              </a:rPr>
              <a:t>Overview</a:t>
            </a:r>
            <a:r>
              <a:rPr lang="en-US" sz="5400" b="1" dirty="0" smtClean="0">
                <a:solidFill>
                  <a:srgbClr val="FF0000"/>
                </a:solidFill>
                <a:latin typeface="Algerian" pitchFamily="82" charset="0"/>
              </a:rPr>
              <a:t>,</a:t>
            </a:r>
            <a:r>
              <a:rPr lang="en-US" sz="5400" b="1" dirty="0" smtClean="0">
                <a:solidFill>
                  <a:schemeClr val="tx1"/>
                </a:solidFill>
                <a:latin typeface="Algerian" pitchFamily="82" charset="0"/>
              </a:rPr>
              <a:t> </a:t>
            </a:r>
            <a:r>
              <a:rPr lang="en-US" sz="5400" b="1" u="sng" dirty="0" smtClean="0">
                <a:solidFill>
                  <a:schemeClr val="tx1"/>
                </a:solidFill>
                <a:latin typeface="Algerian" pitchFamily="82" charset="0"/>
              </a:rPr>
              <a:t>Open a company file</a:t>
            </a:r>
            <a:r>
              <a:rPr lang="en-US" sz="5400" b="1" dirty="0" smtClean="0">
                <a:solidFill>
                  <a:srgbClr val="FF0000"/>
                </a:solidFill>
                <a:latin typeface="Algerian" pitchFamily="82" charset="0"/>
              </a:rPr>
              <a:t>,</a:t>
            </a:r>
            <a:r>
              <a:rPr lang="en-US" sz="5400" b="1" dirty="0" smtClean="0">
                <a:solidFill>
                  <a:schemeClr val="tx1"/>
                </a:solidFill>
                <a:latin typeface="Algerian" pitchFamily="82" charset="0"/>
              </a:rPr>
              <a:t> </a:t>
            </a:r>
            <a:r>
              <a:rPr lang="en-US" sz="5400" b="1" u="sng" dirty="0" smtClean="0">
                <a:solidFill>
                  <a:schemeClr val="tx1"/>
                </a:solidFill>
                <a:latin typeface="Algerian" pitchFamily="82" charset="0"/>
              </a:rPr>
              <a:t>Create backup copy</a:t>
            </a:r>
            <a:r>
              <a:rPr lang="en-US" sz="5400" b="1" dirty="0" smtClean="0">
                <a:solidFill>
                  <a:srgbClr val="FF0000"/>
                </a:solidFill>
                <a:latin typeface="Algerian" pitchFamily="82" charset="0"/>
              </a:rPr>
              <a:t>,</a:t>
            </a:r>
            <a:r>
              <a:rPr lang="en-US" sz="5400" b="1" dirty="0" smtClean="0">
                <a:solidFill>
                  <a:schemeClr val="tx1"/>
                </a:solidFill>
                <a:latin typeface="Algerian" pitchFamily="82" charset="0"/>
              </a:rPr>
              <a:t> </a:t>
            </a:r>
            <a:r>
              <a:rPr lang="en-US" sz="5400" b="1" u="sng" dirty="0" smtClean="0">
                <a:solidFill>
                  <a:srgbClr val="FF0000"/>
                </a:solidFill>
                <a:latin typeface="Algerian" pitchFamily="82" charset="0"/>
              </a:rPr>
              <a:t>Restore a backup copy</a:t>
            </a:r>
            <a:endParaRPr lang="en-US" sz="5400" b="1" u="sng" dirty="0">
              <a:solidFill>
                <a:srgbClr val="FF0000"/>
              </a:solidFill>
              <a:latin typeface="Algerian" pitchFamily="82" charset="0"/>
            </a:endParaRPr>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519976105"/>
      </p:ext>
    </p:extLst>
  </p:cSld>
  <p:clrMapOvr>
    <a:masterClrMapping/>
  </p:clrMapOvr>
  <p:transition spd="slow">
    <p:wedg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cap="all" dirty="0">
                <a:solidFill>
                  <a:srgbClr val="FF0000"/>
                </a:solidFill>
              </a:rPr>
              <a:t>3</a:t>
            </a:r>
            <a:r>
              <a:rPr lang="en-US" sz="4000" b="1" u="sng" cap="all" dirty="0">
                <a:solidFill>
                  <a:prstClr val="black"/>
                </a:solidFill>
              </a:rPr>
              <a:t>) </a:t>
            </a:r>
            <a:r>
              <a:rPr lang="en-US" b="1" u="sng" dirty="0" smtClean="0"/>
              <a:t>Why </a:t>
            </a:r>
            <a:r>
              <a:rPr lang="en-US" b="1" u="sng" dirty="0"/>
              <a:t>Backing Up a File Is Important</a:t>
            </a:r>
            <a:r>
              <a:rPr lang="en-US" dirty="0"/>
              <a:t/>
            </a:r>
            <a:br>
              <a:rPr lang="en-US" dirty="0"/>
            </a:b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dirty="0" smtClean="0"/>
              <a:t>In </a:t>
            </a:r>
            <a:r>
              <a:rPr lang="en-US" b="1" dirty="0"/>
              <a:t>this text, the backup command is used for </a:t>
            </a:r>
            <a:r>
              <a:rPr lang="en-US" b="1" dirty="0">
                <a:solidFill>
                  <a:srgbClr val="FF0000"/>
                </a:solidFill>
              </a:rPr>
              <a:t>two</a:t>
            </a:r>
            <a:r>
              <a:rPr lang="en-US" b="1" dirty="0"/>
              <a:t> purposes</a:t>
            </a:r>
          </a:p>
          <a:p>
            <a:pPr lvl="1">
              <a:lnSpc>
                <a:spcPct val="150000"/>
              </a:lnSpc>
            </a:pPr>
            <a:r>
              <a:rPr lang="en-US" b="1" i="1" u="sng" dirty="0" smtClean="0">
                <a:solidFill>
                  <a:srgbClr val="FF0000"/>
                </a:solidFill>
              </a:rPr>
              <a:t>First</a:t>
            </a:r>
            <a:r>
              <a:rPr lang="en-US" b="1" dirty="0"/>
              <a:t>, backup will be used to make a copy of the original Company File, which can then be preserved intact for others to use, while the backup copy can be restored for you to use for the practice exercises</a:t>
            </a:r>
          </a:p>
          <a:p>
            <a:pPr>
              <a:buNone/>
            </a:pPr>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60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851914990"/>
      </p:ext>
    </p:extLst>
  </p:cSld>
  <p:clrMapOvr>
    <a:masterClrMapping/>
  </p:clrMapOvr>
  <p:transition spd="slow">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cap="all" dirty="0">
                <a:solidFill>
                  <a:srgbClr val="FF0000"/>
                </a:solidFill>
              </a:rPr>
              <a:t>3</a:t>
            </a:r>
            <a:r>
              <a:rPr lang="en-US" sz="4000" b="1" u="sng" cap="all" dirty="0">
                <a:solidFill>
                  <a:prstClr val="black"/>
                </a:solidFill>
              </a:rPr>
              <a:t>) </a:t>
            </a:r>
            <a:r>
              <a:rPr lang="en-US" b="1" u="sng" dirty="0" smtClean="0"/>
              <a:t>Why </a:t>
            </a:r>
            <a:r>
              <a:rPr lang="en-US" b="1" u="sng" dirty="0"/>
              <a:t>Backing Up a File Is Important</a:t>
            </a:r>
            <a:r>
              <a:rPr lang="en-US" dirty="0"/>
              <a:t/>
            </a:r>
            <a:br>
              <a:rPr lang="en-US" dirty="0"/>
            </a:b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1"/>
            <a:r>
              <a:rPr lang="en-US" b="1" i="1" u="sng" dirty="0" smtClean="0">
                <a:solidFill>
                  <a:srgbClr val="FF0000"/>
                </a:solidFill>
              </a:rPr>
              <a:t>Second</a:t>
            </a:r>
            <a:r>
              <a:rPr lang="en-US" b="1" dirty="0"/>
              <a:t>, as in business, the backup command is used to make backup copies of the exercise company files on removable storage devices or on a network directory</a:t>
            </a:r>
          </a:p>
          <a:p>
            <a:pPr lvl="0">
              <a:lnSpc>
                <a:spcPct val="150000"/>
              </a:lnSpc>
            </a:pPr>
            <a:r>
              <a:rPr lang="en-US" b="1" dirty="0" smtClean="0"/>
              <a:t>In </a:t>
            </a:r>
            <a:r>
              <a:rPr lang="en-US" b="1" dirty="0"/>
              <a:t>the event the student copy is deleted from the hard drive you are working on, you will have a backup </a:t>
            </a:r>
            <a:r>
              <a:rPr lang="en-US" b="1" dirty="0" smtClean="0"/>
              <a:t>copy</a:t>
            </a:r>
            <a:r>
              <a:rPr lang="en-US" b="1" dirty="0"/>
              <a:t> </a:t>
            </a:r>
          </a:p>
          <a:p>
            <a:pPr lvl="0">
              <a:lnSpc>
                <a:spcPct val="150000"/>
              </a:lnSpc>
            </a:pPr>
            <a:r>
              <a:rPr lang="en-US" b="1" dirty="0" smtClean="0"/>
              <a:t>Also </a:t>
            </a:r>
            <a:r>
              <a:rPr lang="en-US" b="1" dirty="0"/>
              <a:t>helpful in the event you use a different computer each time in the computer lab</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61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462468890"/>
      </p:ext>
    </p:extLst>
  </p:cSld>
  <p:clrMapOvr>
    <a:masterClrMapping/>
  </p:clrMapOvr>
  <p:transition spd="slow">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cap="all" dirty="0">
                <a:solidFill>
                  <a:srgbClr val="FF0000"/>
                </a:solidFill>
              </a:rPr>
              <a:t>3</a:t>
            </a:r>
            <a:r>
              <a:rPr lang="en-US" sz="4000" b="1" u="sng" cap="all" dirty="0">
                <a:solidFill>
                  <a:prstClr val="black"/>
                </a:solidFill>
              </a:rPr>
              <a:t>) </a:t>
            </a:r>
            <a:r>
              <a:rPr lang="en-US" b="1" u="sng" dirty="0" smtClean="0"/>
              <a:t>Naming </a:t>
            </a:r>
            <a:r>
              <a:rPr lang="en-US" b="1" u="sng" dirty="0"/>
              <a:t>Backup File</a:t>
            </a:r>
            <a:r>
              <a:rPr lang="en-US" b="1" dirty="0"/>
              <a:t>s</a:t>
            </a:r>
            <a:r>
              <a:rPr lang="en-US" dirty="0"/>
              <a:t/>
            </a:r>
            <a:br>
              <a:rPr lang="en-US" dirty="0"/>
            </a:br>
            <a:endParaRPr lang="en-US" dirty="0"/>
          </a:p>
        </p:txBody>
      </p:sp>
      <p:sp>
        <p:nvSpPr>
          <p:cNvPr id="3" name="Content Placeholder 2"/>
          <p:cNvSpPr>
            <a:spLocks noGrp="1"/>
          </p:cNvSpPr>
          <p:nvPr>
            <p:ph idx="1"/>
          </p:nvPr>
        </p:nvSpPr>
        <p:spPr>
          <a:xfrm>
            <a:off x="0" y="1600200"/>
            <a:ext cx="9144000" cy="5029200"/>
          </a:xfrm>
        </p:spPr>
        <p:txBody>
          <a:bodyPr>
            <a:normAutofit fontScale="85000" lnSpcReduction="10000"/>
          </a:bodyPr>
          <a:lstStyle/>
          <a:p>
            <a:pPr lvl="0"/>
            <a:r>
              <a:rPr lang="en-US" b="1" dirty="0" smtClean="0"/>
              <a:t>Two </a:t>
            </a:r>
            <a:r>
              <a:rPr lang="en-US" b="1" dirty="0"/>
              <a:t>types of names are used in QuickBooks to identify a company file</a:t>
            </a:r>
          </a:p>
          <a:p>
            <a:pPr lvl="1"/>
            <a:r>
              <a:rPr lang="en-US" b="1" dirty="0"/>
              <a:t>file name </a:t>
            </a:r>
          </a:p>
          <a:p>
            <a:pPr lvl="1"/>
            <a:r>
              <a:rPr lang="en-US" b="1" dirty="0"/>
              <a:t>company </a:t>
            </a:r>
            <a:r>
              <a:rPr lang="en-US" b="1" dirty="0" smtClean="0"/>
              <a:t>name</a:t>
            </a:r>
            <a:r>
              <a:rPr lang="en-US" b="1" dirty="0"/>
              <a:t> </a:t>
            </a:r>
          </a:p>
          <a:p>
            <a:pPr lvl="0"/>
            <a:r>
              <a:rPr lang="en-US" b="1" dirty="0" smtClean="0"/>
              <a:t>When </a:t>
            </a:r>
            <a:r>
              <a:rPr lang="en-US" b="1" dirty="0"/>
              <a:t>the backup copy is made and restored, it is recommended that you include </a:t>
            </a:r>
            <a:r>
              <a:rPr lang="en-US" b="1" dirty="0">
                <a:solidFill>
                  <a:srgbClr val="FF0000"/>
                </a:solidFill>
              </a:rPr>
              <a:t>your name</a:t>
            </a:r>
            <a:r>
              <a:rPr lang="en-US" b="1" dirty="0"/>
              <a:t>, or </a:t>
            </a:r>
            <a:r>
              <a:rPr lang="en-US" b="1" dirty="0">
                <a:solidFill>
                  <a:srgbClr val="FF0000"/>
                </a:solidFill>
              </a:rPr>
              <a:t>initials</a:t>
            </a:r>
            <a:r>
              <a:rPr lang="en-US" b="1" dirty="0"/>
              <a:t>, as part of the company file name, to distinguish your individual copy of the file from those of other </a:t>
            </a:r>
            <a:r>
              <a:rPr lang="en-US" b="1" dirty="0" smtClean="0"/>
              <a:t>students</a:t>
            </a:r>
            <a:r>
              <a:rPr lang="en-US" b="1" dirty="0"/>
              <a:t> </a:t>
            </a:r>
          </a:p>
          <a:p>
            <a:pPr lvl="0"/>
            <a:r>
              <a:rPr lang="en-US" b="1" dirty="0" smtClean="0"/>
              <a:t>In </a:t>
            </a:r>
            <a:r>
              <a:rPr lang="en-US" b="1" dirty="0"/>
              <a:t>the restored copy (student exercise copy), the company name will also be changed to include your name, or initials, to further identify the exercise copy of the company file as your copy</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62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489805866"/>
      </p:ext>
    </p:extLst>
  </p:cSld>
  <p:clrMapOvr>
    <a:masterClrMapping/>
  </p:clrMapOvr>
  <p:transition spd="slow">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cap="all" dirty="0">
                <a:solidFill>
                  <a:srgbClr val="FF0000"/>
                </a:solidFill>
              </a:rPr>
              <a:t>3</a:t>
            </a:r>
            <a:r>
              <a:rPr lang="en-US" sz="4000" b="1" u="sng" cap="all" dirty="0">
                <a:solidFill>
                  <a:prstClr val="black"/>
                </a:solidFill>
              </a:rPr>
              <a:t>) </a:t>
            </a:r>
            <a:r>
              <a:rPr lang="en-US" b="1" u="sng" dirty="0" smtClean="0"/>
              <a:t>Naming Backup File</a:t>
            </a:r>
            <a:r>
              <a:rPr lang="en-US" b="1" dirty="0" smtClean="0"/>
              <a:t>s</a:t>
            </a:r>
            <a:r>
              <a:rPr lang="en-US" dirty="0" smtClean="0"/>
              <a:t/>
            </a:r>
            <a:br>
              <a:rPr lang="en-US" dirty="0" smtClean="0"/>
            </a:br>
            <a:endParaRPr lang="en-US" dirty="0"/>
          </a:p>
        </p:txBody>
      </p:sp>
      <p:sp>
        <p:nvSpPr>
          <p:cNvPr id="3" name="Content Placeholder 2"/>
          <p:cNvSpPr>
            <a:spLocks noGrp="1"/>
          </p:cNvSpPr>
          <p:nvPr>
            <p:ph idx="1"/>
          </p:nvPr>
        </p:nvSpPr>
        <p:spPr>
          <a:xfrm>
            <a:off x="0" y="1143000"/>
            <a:ext cx="9144000" cy="5715000"/>
          </a:xfrm>
        </p:spPr>
        <p:txBody>
          <a:bodyPr>
            <a:normAutofit/>
          </a:bodyPr>
          <a:lstStyle/>
          <a:p>
            <a:pPr lvl="0"/>
            <a:r>
              <a:rPr lang="en-US" b="1" dirty="0" smtClean="0">
                <a:solidFill>
                  <a:srgbClr val="FF0000"/>
                </a:solidFill>
              </a:rPr>
              <a:t>Textbook pages 13 – 17.</a:t>
            </a:r>
          </a:p>
          <a:p>
            <a:pPr lvl="0"/>
            <a:r>
              <a:rPr lang="en-US" b="1" dirty="0" smtClean="0"/>
              <a:t>In </a:t>
            </a:r>
            <a:r>
              <a:rPr lang="en-US" b="1" dirty="0"/>
              <a:t>each chapter, the original company file will be preceded with the prefix CH1, CH2, and so on, which represents the chapter </a:t>
            </a:r>
            <a:r>
              <a:rPr lang="en-US" b="1" dirty="0" smtClean="0"/>
              <a:t>number</a:t>
            </a:r>
            <a:r>
              <a:rPr lang="en-US" b="1" dirty="0"/>
              <a:t> </a:t>
            </a:r>
          </a:p>
          <a:p>
            <a:pPr lvl="0"/>
            <a:r>
              <a:rPr lang="en-US" b="1" dirty="0" smtClean="0"/>
              <a:t>Backup </a:t>
            </a:r>
            <a:r>
              <a:rPr lang="en-US" b="1" dirty="0"/>
              <a:t>copies will be assigned the prefix EX1, EX2, and so on; EX stands for exercise and is the prefix that will be used to identify the company file as a backup copy exercise </a:t>
            </a:r>
            <a:r>
              <a:rPr lang="en-US" b="1" dirty="0" smtClean="0"/>
              <a:t>file</a:t>
            </a:r>
            <a:r>
              <a:rPr lang="en-US" b="1" dirty="0"/>
              <a:t> </a:t>
            </a:r>
          </a:p>
          <a:p>
            <a:pPr lvl="0"/>
            <a:r>
              <a:rPr lang="en-US" b="1" dirty="0" smtClean="0"/>
              <a:t>QuickBooks </a:t>
            </a:r>
            <a:r>
              <a:rPr lang="en-US" b="1" dirty="0"/>
              <a:t>automatically assigns the extension .QBB to a backup copy and condenses the file</a:t>
            </a:r>
          </a:p>
          <a:p>
            <a:pPr>
              <a:buNone/>
            </a:pPr>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63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942985258"/>
      </p:ext>
    </p:extLst>
  </p:cSld>
  <p:clrMapOvr>
    <a:masterClrMapping/>
  </p:clrMapOvr>
  <p:transition spd="slow">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cap="all" dirty="0">
                <a:solidFill>
                  <a:srgbClr val="FF0000"/>
                </a:solidFill>
              </a:rPr>
              <a:t>3</a:t>
            </a:r>
            <a:r>
              <a:rPr lang="en-US" sz="4000" b="1" u="sng" cap="all" dirty="0">
                <a:solidFill>
                  <a:prstClr val="black"/>
                </a:solidFill>
              </a:rPr>
              <a:t>) </a:t>
            </a:r>
            <a:r>
              <a:rPr lang="en-US" b="1" u="sng" dirty="0" smtClean="0"/>
              <a:t>Naming Backup File</a:t>
            </a:r>
            <a:r>
              <a:rPr lang="en-US" b="1" dirty="0" smtClean="0"/>
              <a:t>s</a:t>
            </a:r>
            <a:r>
              <a:rPr lang="en-US" dirty="0" smtClean="0"/>
              <a:t/>
            </a:r>
            <a:br>
              <a:rPr lang="en-US" dirty="0" smtClean="0"/>
            </a:b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dirty="0" smtClean="0"/>
              <a:t>Condensed </a:t>
            </a:r>
            <a:r>
              <a:rPr lang="en-US" b="1" dirty="0"/>
              <a:t>backup copies cannot be used for work </a:t>
            </a:r>
          </a:p>
          <a:p>
            <a:pPr lvl="0">
              <a:lnSpc>
                <a:spcPct val="150000"/>
              </a:lnSpc>
            </a:pPr>
            <a:r>
              <a:rPr lang="en-US" b="1" dirty="0" smtClean="0"/>
              <a:t>Strictly </a:t>
            </a:r>
            <a:r>
              <a:rPr lang="en-US" b="1" dirty="0"/>
              <a:t>for use as stored copies</a:t>
            </a:r>
          </a:p>
          <a:p>
            <a:pPr lvl="0">
              <a:lnSpc>
                <a:spcPct val="150000"/>
              </a:lnSpc>
            </a:pPr>
            <a:r>
              <a:rPr lang="en-US" b="1" dirty="0" smtClean="0"/>
              <a:t>Backup </a:t>
            </a:r>
            <a:r>
              <a:rPr lang="en-US" b="1" dirty="0"/>
              <a:t>copies can be made to the QuickBooks subfolder, a subfolder of your choice, or to a removable storage device</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64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656141055"/>
      </p:ext>
    </p:extLst>
  </p:cSld>
  <p:clrMapOvr>
    <a:masterClrMapping/>
  </p:clrMapOvr>
  <p:transition spd="slow">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cap="all" dirty="0">
                <a:solidFill>
                  <a:srgbClr val="FF0000"/>
                </a:solidFill>
              </a:rPr>
              <a:t>3</a:t>
            </a:r>
            <a:r>
              <a:rPr lang="en-US" sz="4000" b="1" u="sng" cap="all" dirty="0">
                <a:solidFill>
                  <a:prstClr val="black"/>
                </a:solidFill>
              </a:rPr>
              <a:t>) </a:t>
            </a:r>
            <a:r>
              <a:rPr lang="en-US" b="1" u="sng" dirty="0" smtClean="0"/>
              <a:t>Naming Backup File</a:t>
            </a:r>
            <a:r>
              <a:rPr lang="en-US" b="1" dirty="0" smtClean="0"/>
              <a:t>s</a:t>
            </a:r>
            <a:r>
              <a:rPr lang="en-US" dirty="0" smtClean="0"/>
              <a:t/>
            </a:r>
            <a:br>
              <a:rPr lang="en-US" dirty="0" smtClean="0"/>
            </a:br>
            <a:endParaRPr lang="en-US" dirty="0"/>
          </a:p>
        </p:txBody>
      </p:sp>
      <p:sp>
        <p:nvSpPr>
          <p:cNvPr id="3" name="Content Placeholder 2"/>
          <p:cNvSpPr>
            <a:spLocks noGrp="1"/>
          </p:cNvSpPr>
          <p:nvPr>
            <p:ph idx="1"/>
          </p:nvPr>
        </p:nvSpPr>
        <p:spPr>
          <a:xfrm>
            <a:off x="0" y="1600200"/>
            <a:ext cx="9144000" cy="5257800"/>
          </a:xfrm>
        </p:spPr>
        <p:txBody>
          <a:bodyPr>
            <a:normAutofit lnSpcReduction="10000"/>
          </a:bodyPr>
          <a:lstStyle/>
          <a:p>
            <a:pPr lvl="0">
              <a:lnSpc>
                <a:spcPct val="150000"/>
              </a:lnSpc>
            </a:pPr>
            <a:r>
              <a:rPr lang="en-US" b="1" dirty="0" smtClean="0"/>
              <a:t>It </a:t>
            </a:r>
            <a:r>
              <a:rPr lang="en-US" b="1" dirty="0"/>
              <a:t>is recommended that you create your own subfolder on the hard drive, using Windows Explorer</a:t>
            </a:r>
          </a:p>
          <a:p>
            <a:pPr lvl="0">
              <a:lnSpc>
                <a:spcPct val="150000"/>
              </a:lnSpc>
            </a:pPr>
            <a:r>
              <a:rPr lang="en-US" b="1" dirty="0" smtClean="0"/>
              <a:t>Use </a:t>
            </a:r>
            <a:r>
              <a:rPr lang="en-US" b="1" dirty="0"/>
              <a:t>your subfolder to store the backup copy of the company </a:t>
            </a:r>
            <a:r>
              <a:rPr lang="en-US" b="1" dirty="0" smtClean="0"/>
              <a:t>file</a:t>
            </a:r>
            <a:r>
              <a:rPr lang="en-US" b="1" dirty="0"/>
              <a:t> </a:t>
            </a:r>
          </a:p>
          <a:p>
            <a:pPr lvl="0">
              <a:lnSpc>
                <a:spcPct val="150000"/>
              </a:lnSpc>
            </a:pPr>
            <a:r>
              <a:rPr lang="en-US" b="1" dirty="0" smtClean="0"/>
              <a:t>See </a:t>
            </a:r>
            <a:r>
              <a:rPr lang="en-US" b="1" dirty="0"/>
              <a:t>text for instructions for backing up a company file</a:t>
            </a:r>
          </a:p>
          <a:p>
            <a:pPr>
              <a:buNone/>
            </a:pPr>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65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4193688929"/>
      </p:ext>
    </p:extLst>
  </p:cSld>
  <p:clrMapOvr>
    <a:masterClrMapping/>
  </p:clrMapOvr>
  <p:transition spd="slow">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cap="all" dirty="0">
                <a:solidFill>
                  <a:srgbClr val="FF0000"/>
                </a:solidFill>
              </a:rPr>
              <a:t>3</a:t>
            </a:r>
            <a:r>
              <a:rPr lang="en-US" sz="4000" b="1" u="sng" cap="all" dirty="0">
                <a:solidFill>
                  <a:prstClr val="black"/>
                </a:solidFill>
              </a:rPr>
              <a:t>) </a:t>
            </a:r>
            <a:r>
              <a:rPr lang="en-US" b="1" u="sng" dirty="0" smtClean="0"/>
              <a:t>Naming Backup File</a:t>
            </a:r>
            <a:r>
              <a:rPr lang="en-US" b="1" dirty="0" smtClean="0"/>
              <a:t>s</a:t>
            </a:r>
            <a:r>
              <a:rPr lang="en-US" dirty="0" smtClean="0"/>
              <a:t/>
            </a:r>
            <a:br>
              <a:rPr lang="en-US" dirty="0" smtClean="0"/>
            </a:b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r>
              <a:rPr lang="en-US" b="1" dirty="0" smtClean="0"/>
              <a:t>By </a:t>
            </a:r>
            <a:r>
              <a:rPr lang="en-US" b="1" dirty="0"/>
              <a:t>default, the date and time are listed in the file name of the Backup copy of a company file</a:t>
            </a:r>
          </a:p>
          <a:p>
            <a:pPr lvl="0"/>
            <a:r>
              <a:rPr lang="en-US" b="1" dirty="0" smtClean="0"/>
              <a:t>When </a:t>
            </a:r>
            <a:r>
              <a:rPr lang="en-US" b="1" dirty="0"/>
              <a:t>you make many backup copies of a company file, you will have several backup files each with its individual date and time in the backup filename</a:t>
            </a:r>
          </a:p>
          <a:p>
            <a:pPr lvl="0"/>
            <a:r>
              <a:rPr lang="en-US" b="1" dirty="0" smtClean="0"/>
              <a:t>You </a:t>
            </a:r>
            <a:r>
              <a:rPr lang="en-US" b="1" dirty="0"/>
              <a:t>can remove the date and time option and then you would have only one backup copy of the file which would be replaced each time you updated the backup copy</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66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3403227848"/>
      </p:ext>
    </p:extLst>
  </p:cSld>
  <p:clrMapOvr>
    <a:masterClrMapping/>
  </p:clrMapOvr>
  <p:transition spd="slow">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cap="all" dirty="0">
                <a:solidFill>
                  <a:srgbClr val="FF0000"/>
                </a:solidFill>
              </a:rPr>
              <a:t>3</a:t>
            </a:r>
            <a:r>
              <a:rPr lang="en-US" sz="4000" b="1" u="sng" cap="all" dirty="0">
                <a:solidFill>
                  <a:prstClr val="black"/>
                </a:solidFill>
              </a:rPr>
              <a:t>) </a:t>
            </a:r>
            <a:r>
              <a:rPr lang="en-US" b="1" u="sng" dirty="0" smtClean="0"/>
              <a:t>Naming Backup File</a:t>
            </a:r>
            <a:r>
              <a:rPr lang="en-US" b="1" dirty="0" smtClean="0"/>
              <a:t>s</a:t>
            </a:r>
            <a:r>
              <a:rPr lang="en-US" dirty="0" smtClean="0"/>
              <a:t/>
            </a:r>
            <a:br>
              <a:rPr lang="en-US" dirty="0" smtClean="0"/>
            </a:b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pPr lvl="0">
              <a:lnSpc>
                <a:spcPct val="150000"/>
              </a:lnSpc>
            </a:pPr>
            <a:r>
              <a:rPr lang="en-US" b="1" dirty="0" smtClean="0"/>
              <a:t>If </a:t>
            </a:r>
            <a:r>
              <a:rPr lang="en-US" b="1" dirty="0"/>
              <a:t>you use a file name that already exists, a warning appears indicating that this company file exists, and asking you if you want to replace it</a:t>
            </a:r>
          </a:p>
          <a:p>
            <a:pPr lvl="0">
              <a:lnSpc>
                <a:spcPct val="150000"/>
              </a:lnSpc>
            </a:pPr>
            <a:r>
              <a:rPr lang="en-US" b="1" dirty="0" smtClean="0"/>
              <a:t>If </a:t>
            </a:r>
            <a:r>
              <a:rPr lang="en-US" b="1" dirty="0"/>
              <a:t>you want to replace, or update, the existing file, click Yes </a:t>
            </a:r>
          </a:p>
          <a:p>
            <a:pPr lvl="0">
              <a:lnSpc>
                <a:spcPct val="150000"/>
              </a:lnSpc>
            </a:pPr>
            <a:r>
              <a:rPr lang="en-US" b="1" dirty="0" smtClean="0"/>
              <a:t>If </a:t>
            </a:r>
            <a:r>
              <a:rPr lang="en-US" b="1" dirty="0"/>
              <a:t>you do not want to replace the existing file, click No and enter the correct file name in the Save Backup Copy dialog </a:t>
            </a:r>
            <a:r>
              <a:rPr lang="en-US" b="1" dirty="0" smtClean="0"/>
              <a:t>box</a:t>
            </a:r>
            <a:endParaRPr lang="en-US" b="1"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67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98991687"/>
      </p:ext>
    </p:extLst>
  </p:cSld>
  <p:clrMapOvr>
    <a:masterClrMapping/>
  </p:clrMapOvr>
  <p:transition spd="slow">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cap="all" dirty="0">
                <a:solidFill>
                  <a:srgbClr val="FF0000"/>
                </a:solidFill>
              </a:rPr>
              <a:t>3</a:t>
            </a:r>
            <a:r>
              <a:rPr lang="en-US" sz="4000" b="1" u="sng" cap="all" dirty="0">
                <a:solidFill>
                  <a:prstClr val="black"/>
                </a:solidFill>
              </a:rPr>
              <a:t>) </a:t>
            </a:r>
            <a:r>
              <a:rPr lang="en-US" b="1" u="sng" dirty="0" smtClean="0"/>
              <a:t>Naming Backup File</a:t>
            </a:r>
            <a:r>
              <a:rPr lang="en-US" b="1" dirty="0" smtClean="0"/>
              <a:t>s</a:t>
            </a:r>
            <a:r>
              <a:rPr lang="en-US" dirty="0" smtClean="0"/>
              <a:t/>
            </a:r>
            <a:br>
              <a:rPr lang="en-US" dirty="0" smtClean="0"/>
            </a:b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dirty="0" smtClean="0"/>
              <a:t>The </a:t>
            </a:r>
            <a:r>
              <a:rPr lang="en-US" b="1" dirty="0"/>
              <a:t>instructions assume you have created your own individual </a:t>
            </a:r>
            <a:r>
              <a:rPr lang="en-US" b="1" dirty="0" smtClean="0"/>
              <a:t>subfolder</a:t>
            </a:r>
            <a:r>
              <a:rPr lang="en-US" b="1" dirty="0"/>
              <a:t> </a:t>
            </a:r>
          </a:p>
          <a:p>
            <a:pPr lvl="0">
              <a:lnSpc>
                <a:spcPct val="150000"/>
              </a:lnSpc>
            </a:pPr>
            <a:r>
              <a:rPr lang="en-US" b="1" dirty="0" smtClean="0"/>
              <a:t>After </a:t>
            </a:r>
            <a:r>
              <a:rPr lang="en-US" b="1" dirty="0"/>
              <a:t>backing up the company file, the original company file, not the backup copy, is still </a:t>
            </a:r>
            <a:r>
              <a:rPr lang="en-US" b="1" dirty="0" smtClean="0"/>
              <a:t>open</a:t>
            </a:r>
            <a:endParaRPr lang="en-US" b="1" dirty="0"/>
          </a:p>
          <a:p>
            <a:pPr lvl="0">
              <a:lnSpc>
                <a:spcPct val="150000"/>
              </a:lnSpc>
            </a:pPr>
            <a:r>
              <a:rPr lang="en-US" b="1" dirty="0" smtClean="0">
                <a:solidFill>
                  <a:srgbClr val="FF0000"/>
                </a:solidFill>
              </a:rPr>
              <a:t>To </a:t>
            </a:r>
            <a:r>
              <a:rPr lang="en-US" b="1" dirty="0">
                <a:solidFill>
                  <a:srgbClr val="FF0000"/>
                </a:solidFill>
              </a:rPr>
              <a:t>work on the backup copy of the company file, you must </a:t>
            </a:r>
            <a:r>
              <a:rPr lang="en-US" b="1" i="1" u="sng" dirty="0">
                <a:solidFill>
                  <a:srgbClr val="FF0000"/>
                </a:solidFill>
              </a:rPr>
              <a:t>restore</a:t>
            </a:r>
            <a:r>
              <a:rPr lang="en-US" b="1" dirty="0">
                <a:solidFill>
                  <a:srgbClr val="FF0000"/>
                </a:solidFill>
              </a:rPr>
              <a:t> the backup copy</a:t>
            </a:r>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68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3070660555"/>
      </p:ext>
    </p:extLst>
  </p:cSld>
  <p:clrMapOvr>
    <a:masterClrMapping/>
  </p:clrMapOvr>
  <p:transition spd="slow">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cap="all" dirty="0" smtClean="0">
                <a:solidFill>
                  <a:srgbClr val="FF0000"/>
                </a:solidFill>
              </a:rPr>
              <a:t>4</a:t>
            </a:r>
            <a:r>
              <a:rPr lang="en-US" sz="4000" b="1" u="sng" cap="all" dirty="0" smtClean="0">
                <a:solidFill>
                  <a:prstClr val="black"/>
                </a:solidFill>
              </a:rPr>
              <a:t>) </a:t>
            </a:r>
            <a:r>
              <a:rPr lang="en-US" b="1" u="sng" cap="all" dirty="0" smtClean="0"/>
              <a:t>Restoring </a:t>
            </a:r>
            <a:r>
              <a:rPr lang="en-US" b="1" u="sng" cap="all" dirty="0"/>
              <a:t>a Company File </a:t>
            </a:r>
            <a:r>
              <a:rPr lang="en-US" cap="all" dirty="0"/>
              <a:t/>
            </a:r>
            <a:br>
              <a:rPr lang="en-US" cap="all" dirty="0"/>
            </a:br>
            <a:endParaRPr lang="en-US" dirty="0"/>
          </a:p>
        </p:txBody>
      </p:sp>
      <p:sp>
        <p:nvSpPr>
          <p:cNvPr id="3" name="Content Placeholder 2"/>
          <p:cNvSpPr>
            <a:spLocks noGrp="1"/>
          </p:cNvSpPr>
          <p:nvPr>
            <p:ph idx="1"/>
          </p:nvPr>
        </p:nvSpPr>
        <p:spPr>
          <a:xfrm>
            <a:off x="0" y="1066800"/>
            <a:ext cx="8991600" cy="5791200"/>
          </a:xfrm>
        </p:spPr>
        <p:txBody>
          <a:bodyPr>
            <a:normAutofit/>
          </a:bodyPr>
          <a:lstStyle/>
          <a:p>
            <a:pPr>
              <a:lnSpc>
                <a:spcPct val="150000"/>
              </a:lnSpc>
            </a:pPr>
            <a:r>
              <a:rPr lang="en-US" b="1" dirty="0" smtClean="0">
                <a:solidFill>
                  <a:srgbClr val="FF0000"/>
                </a:solidFill>
              </a:rPr>
              <a:t>Textbook pages 17 – 21.</a:t>
            </a:r>
            <a:endParaRPr lang="en-US" b="1" dirty="0" smtClean="0"/>
          </a:p>
          <a:p>
            <a:pPr lvl="0">
              <a:lnSpc>
                <a:spcPct val="150000"/>
              </a:lnSpc>
            </a:pPr>
            <a:r>
              <a:rPr lang="en-US" b="1" dirty="0" smtClean="0"/>
              <a:t>The </a:t>
            </a:r>
            <a:r>
              <a:rPr lang="en-US" b="1" dirty="0"/>
              <a:t>Restore command is used to open a backup copy of a company </a:t>
            </a:r>
            <a:r>
              <a:rPr lang="en-US" b="1" dirty="0" smtClean="0"/>
              <a:t>file</a:t>
            </a:r>
            <a:r>
              <a:rPr lang="en-US" b="1" dirty="0"/>
              <a:t> </a:t>
            </a:r>
          </a:p>
          <a:p>
            <a:pPr lvl="0">
              <a:lnSpc>
                <a:spcPct val="150000"/>
              </a:lnSpc>
            </a:pPr>
            <a:r>
              <a:rPr lang="en-US" b="1" dirty="0" smtClean="0"/>
              <a:t>Backup </a:t>
            </a:r>
            <a:r>
              <a:rPr lang="en-US" b="1" dirty="0"/>
              <a:t>copies are automatically assigned the extension .QBB</a:t>
            </a:r>
          </a:p>
          <a:p>
            <a:pPr lvl="0">
              <a:lnSpc>
                <a:spcPct val="150000"/>
              </a:lnSpc>
            </a:pPr>
            <a:r>
              <a:rPr lang="en-US" b="1" dirty="0" smtClean="0"/>
              <a:t>Condensed </a:t>
            </a:r>
            <a:r>
              <a:rPr lang="en-US" b="1" dirty="0"/>
              <a:t>copies of a company file</a:t>
            </a:r>
          </a:p>
          <a:p>
            <a:pPr lvl="0">
              <a:lnSpc>
                <a:spcPct val="150000"/>
              </a:lnSpc>
            </a:pPr>
            <a:r>
              <a:rPr lang="en-US" b="1" dirty="0" smtClean="0"/>
              <a:t>Cannot </a:t>
            </a:r>
            <a:r>
              <a:rPr lang="en-US" b="1" dirty="0"/>
              <a:t>work on backup </a:t>
            </a:r>
            <a:r>
              <a:rPr lang="en-US" b="1" dirty="0" smtClean="0"/>
              <a:t>copy</a:t>
            </a:r>
            <a:r>
              <a:rPr lang="en-US" b="1" dirty="0"/>
              <a:t> </a:t>
            </a:r>
          </a:p>
          <a:p>
            <a:pPr lvl="0">
              <a:buNone/>
            </a:pPr>
            <a:endParaRPr lang="en-US" b="1" dirty="0"/>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69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744489633"/>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Autofit/>
          </a:bodyPr>
          <a:lstStyle/>
          <a:p>
            <a:r>
              <a:rPr lang="en-US" b="1" u="sng" dirty="0">
                <a:latin typeface="Arial" pitchFamily="34" charset="0"/>
                <a:cs typeface="Arial" pitchFamily="34" charset="0"/>
              </a:rPr>
              <a:t>Introduction</a:t>
            </a:r>
            <a:br>
              <a:rPr lang="en-US" b="1" u="sng" dirty="0">
                <a:latin typeface="Arial" pitchFamily="34" charset="0"/>
                <a:cs typeface="Arial" pitchFamily="34" charset="0"/>
              </a:rPr>
            </a:br>
            <a:endParaRPr lang="en-US" b="1" u="sng" dirty="0">
              <a:latin typeface="Arial" pitchFamily="34" charset="0"/>
              <a:cs typeface="Arial" pitchFamily="34" charset="0"/>
            </a:endParaRPr>
          </a:p>
        </p:txBody>
      </p:sp>
      <p:sp>
        <p:nvSpPr>
          <p:cNvPr id="3" name="Content Placeholder 2"/>
          <p:cNvSpPr>
            <a:spLocks noGrp="1"/>
          </p:cNvSpPr>
          <p:nvPr>
            <p:ph idx="1"/>
          </p:nvPr>
        </p:nvSpPr>
        <p:spPr>
          <a:xfrm>
            <a:off x="0" y="1143000"/>
            <a:ext cx="9144000" cy="5715000"/>
          </a:xfrm>
        </p:spPr>
        <p:txBody>
          <a:bodyPr>
            <a:normAutofit/>
          </a:bodyPr>
          <a:lstStyle/>
          <a:p>
            <a:pPr lvl="0"/>
            <a:r>
              <a:rPr lang="en-US" b="1" dirty="0" smtClean="0"/>
              <a:t>accounting </a:t>
            </a:r>
            <a:r>
              <a:rPr lang="en-US" b="1" dirty="0"/>
              <a:t>for the financial records of any company involves repetitive recording of </a:t>
            </a:r>
            <a:r>
              <a:rPr lang="en-US" b="1" dirty="0">
                <a:solidFill>
                  <a:srgbClr val="FF0000"/>
                </a:solidFill>
              </a:rPr>
              <a:t>day-to-day</a:t>
            </a:r>
            <a:r>
              <a:rPr lang="en-US" b="1" dirty="0"/>
              <a:t> business </a:t>
            </a:r>
            <a:r>
              <a:rPr lang="en-US" b="1" dirty="0" smtClean="0"/>
              <a:t>activities</a:t>
            </a:r>
            <a:r>
              <a:rPr lang="en-US" b="1" dirty="0"/>
              <a:t> </a:t>
            </a:r>
          </a:p>
          <a:p>
            <a:pPr lvl="0"/>
            <a:r>
              <a:rPr lang="en-US" b="1" dirty="0"/>
              <a:t>common business activities involve repeating the same steps </a:t>
            </a:r>
            <a:r>
              <a:rPr lang="en-US" b="1" dirty="0">
                <a:solidFill>
                  <a:srgbClr val="FF0000"/>
                </a:solidFill>
              </a:rPr>
              <a:t>over and over </a:t>
            </a:r>
            <a:r>
              <a:rPr lang="en-US" b="1" dirty="0"/>
              <a:t>again when recording activities such </a:t>
            </a:r>
            <a:r>
              <a:rPr lang="en-US" b="1" dirty="0" smtClean="0"/>
              <a:t>as: </a:t>
            </a:r>
            <a:endParaRPr lang="en-US" b="1" dirty="0"/>
          </a:p>
          <a:p>
            <a:pPr lvl="2"/>
            <a:r>
              <a:rPr lang="en-US" b="1" dirty="0"/>
              <a:t>paying bills</a:t>
            </a:r>
          </a:p>
          <a:p>
            <a:pPr lvl="2"/>
            <a:r>
              <a:rPr lang="en-US" b="1" dirty="0"/>
              <a:t>purchasing merchandise</a:t>
            </a:r>
          </a:p>
          <a:p>
            <a:pPr lvl="2"/>
            <a:r>
              <a:rPr lang="en-US" b="1" dirty="0"/>
              <a:t>selling merchandise</a:t>
            </a:r>
          </a:p>
          <a:p>
            <a:pPr lvl="2"/>
            <a:r>
              <a:rPr lang="en-US" b="1" dirty="0"/>
              <a:t>paying payroll</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438043703"/>
      </p:ext>
    </p:extLst>
  </p:cSld>
  <p:clrMapOvr>
    <a:masterClrMapping/>
  </p:clrMapOvr>
  <p:transition spd="slow">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cap="all" dirty="0">
                <a:solidFill>
                  <a:srgbClr val="FF0000"/>
                </a:solidFill>
              </a:rPr>
              <a:t>4</a:t>
            </a:r>
            <a:r>
              <a:rPr lang="en-US" sz="4000" b="1" u="sng" cap="all" dirty="0">
                <a:solidFill>
                  <a:prstClr val="black"/>
                </a:solidFill>
              </a:rPr>
              <a:t>) </a:t>
            </a:r>
            <a:r>
              <a:rPr lang="en-US" b="1" u="sng" cap="all" dirty="0" smtClean="0"/>
              <a:t>Restoring </a:t>
            </a:r>
            <a:r>
              <a:rPr lang="en-US" b="1" u="sng" cap="all" dirty="0"/>
              <a:t>a Company File </a:t>
            </a:r>
            <a:r>
              <a:rPr lang="en-US" cap="all" dirty="0"/>
              <a:t/>
            </a:r>
            <a:br>
              <a:rPr lang="en-US" cap="all" dirty="0"/>
            </a:br>
            <a:endParaRPr lang="en-US" dirty="0"/>
          </a:p>
        </p:txBody>
      </p:sp>
      <p:sp>
        <p:nvSpPr>
          <p:cNvPr id="3" name="Content Placeholder 2"/>
          <p:cNvSpPr>
            <a:spLocks noGrp="1"/>
          </p:cNvSpPr>
          <p:nvPr>
            <p:ph idx="1"/>
          </p:nvPr>
        </p:nvSpPr>
        <p:spPr>
          <a:xfrm>
            <a:off x="0" y="1600200"/>
            <a:ext cx="8991600" cy="5257800"/>
          </a:xfrm>
        </p:spPr>
        <p:txBody>
          <a:bodyPr>
            <a:normAutofit fontScale="92500"/>
          </a:bodyPr>
          <a:lstStyle/>
          <a:p>
            <a:pPr lvl="0">
              <a:lnSpc>
                <a:spcPct val="150000"/>
              </a:lnSpc>
            </a:pPr>
            <a:r>
              <a:rPr lang="en-US" b="1" dirty="0" smtClean="0"/>
              <a:t>QuickBooks </a:t>
            </a:r>
            <a:r>
              <a:rPr lang="en-US" b="1" dirty="0"/>
              <a:t>gives restored copy a .QBW extension </a:t>
            </a:r>
          </a:p>
          <a:p>
            <a:pPr lvl="0">
              <a:lnSpc>
                <a:spcPct val="150000"/>
              </a:lnSpc>
            </a:pPr>
            <a:r>
              <a:rPr lang="en-US" b="1" dirty="0" smtClean="0"/>
              <a:t>Denotes </a:t>
            </a:r>
            <a:r>
              <a:rPr lang="en-US" b="1" dirty="0"/>
              <a:t>the working copies of the company </a:t>
            </a:r>
            <a:r>
              <a:rPr lang="en-US" b="1" dirty="0" smtClean="0"/>
              <a:t>file</a:t>
            </a:r>
            <a:r>
              <a:rPr lang="en-US" b="1" dirty="0"/>
              <a:t> </a:t>
            </a:r>
          </a:p>
          <a:p>
            <a:pPr lvl="0">
              <a:lnSpc>
                <a:spcPct val="150000"/>
              </a:lnSpc>
            </a:pPr>
            <a:r>
              <a:rPr lang="en-US" b="1" dirty="0" smtClean="0"/>
              <a:t>If </a:t>
            </a:r>
            <a:r>
              <a:rPr lang="en-US" b="1" dirty="0"/>
              <a:t>using removable storage devices to store your backup copies of company files, it is recommended that you use the hard drive for the exercises </a:t>
            </a:r>
          </a:p>
          <a:p>
            <a:pPr lvl="0">
              <a:lnSpc>
                <a:spcPct val="150000"/>
              </a:lnSpc>
            </a:pPr>
            <a:r>
              <a:rPr lang="en-US" b="1" dirty="0" smtClean="0"/>
              <a:t>Use </a:t>
            </a:r>
            <a:r>
              <a:rPr lang="en-US" b="1" dirty="0"/>
              <a:t>the removable storage device only for back up</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70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651758130"/>
      </p:ext>
    </p:extLst>
  </p:cSld>
  <p:clrMapOvr>
    <a:masterClrMapping/>
  </p:clrMapOvr>
  <p:transition spd="slow">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cap="all" dirty="0">
                <a:solidFill>
                  <a:srgbClr val="FF0000"/>
                </a:solidFill>
              </a:rPr>
              <a:t>4</a:t>
            </a:r>
            <a:r>
              <a:rPr lang="en-US" sz="3600" b="1" u="sng" cap="all" dirty="0">
                <a:solidFill>
                  <a:prstClr val="black"/>
                </a:solidFill>
              </a:rPr>
              <a:t>) </a:t>
            </a:r>
            <a:r>
              <a:rPr lang="en-US" b="1" u="sng" cap="all" dirty="0" smtClean="0"/>
              <a:t>Restoring a Company File</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dirty="0" smtClean="0"/>
              <a:t>Restoring </a:t>
            </a:r>
            <a:r>
              <a:rPr lang="en-US" b="1" dirty="0"/>
              <a:t>a backup file is a two-step process</a:t>
            </a:r>
          </a:p>
          <a:p>
            <a:pPr lvl="0">
              <a:lnSpc>
                <a:spcPct val="150000"/>
              </a:lnSpc>
            </a:pPr>
            <a:r>
              <a:rPr lang="en-US" b="1" i="1" u="sng" dirty="0" smtClean="0">
                <a:solidFill>
                  <a:srgbClr val="FF0000"/>
                </a:solidFill>
              </a:rPr>
              <a:t>First </a:t>
            </a:r>
            <a:r>
              <a:rPr lang="en-US" b="1" i="1" u="sng" dirty="0">
                <a:solidFill>
                  <a:srgbClr val="FF0000"/>
                </a:solidFill>
              </a:rPr>
              <a:t>step</a:t>
            </a:r>
            <a:r>
              <a:rPr lang="en-US" b="1" dirty="0"/>
              <a:t>: determine which backup copy you wish to </a:t>
            </a:r>
            <a:r>
              <a:rPr lang="en-US" b="1" i="1" dirty="0"/>
              <a:t>open</a:t>
            </a:r>
            <a:r>
              <a:rPr lang="en-US" b="1" dirty="0"/>
              <a:t> (Open backup copy)</a:t>
            </a:r>
          </a:p>
          <a:p>
            <a:pPr lvl="0">
              <a:lnSpc>
                <a:spcPct val="150000"/>
              </a:lnSpc>
            </a:pPr>
            <a:r>
              <a:rPr lang="en-US" b="1" i="1" u="sng" dirty="0" smtClean="0">
                <a:solidFill>
                  <a:srgbClr val="FF0000"/>
                </a:solidFill>
              </a:rPr>
              <a:t>Second </a:t>
            </a:r>
            <a:r>
              <a:rPr lang="en-US" b="1" i="1" u="sng" dirty="0">
                <a:solidFill>
                  <a:srgbClr val="FF0000"/>
                </a:solidFill>
              </a:rPr>
              <a:t>step</a:t>
            </a:r>
            <a:r>
              <a:rPr lang="en-US" b="1" dirty="0"/>
              <a:t>: determine where you wish to restore the backup copy </a:t>
            </a:r>
            <a:r>
              <a:rPr lang="en-US" b="1" i="1" dirty="0"/>
              <a:t>to</a:t>
            </a:r>
            <a:r>
              <a:rPr lang="en-US" b="1" dirty="0"/>
              <a:t> (Save Company File as</a:t>
            </a:r>
            <a:r>
              <a:rPr lang="en-US" b="1" dirty="0" smtClean="0"/>
              <a:t>)</a:t>
            </a:r>
            <a:r>
              <a:rPr lang="en-US" b="1" dirty="0"/>
              <a:t> </a:t>
            </a:r>
          </a:p>
          <a:p>
            <a:pPr>
              <a:buNone/>
            </a:pPr>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71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74368970"/>
      </p:ext>
    </p:extLst>
  </p:cSld>
  <p:clrMapOvr>
    <a:masterClrMapping/>
  </p:clrMapOvr>
  <p:transition spd="slow">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cap="all" dirty="0">
                <a:solidFill>
                  <a:srgbClr val="FF0000"/>
                </a:solidFill>
              </a:rPr>
              <a:t>4</a:t>
            </a:r>
            <a:r>
              <a:rPr lang="en-US" sz="3600" b="1" u="sng" cap="all" dirty="0">
                <a:solidFill>
                  <a:prstClr val="black"/>
                </a:solidFill>
              </a:rPr>
              <a:t>) </a:t>
            </a:r>
            <a:r>
              <a:rPr lang="en-US" b="1" u="sng" cap="all" dirty="0" smtClean="0"/>
              <a:t>Restoring a Company File</a:t>
            </a:r>
            <a:endParaRPr lang="en-US" dirty="0"/>
          </a:p>
        </p:txBody>
      </p:sp>
      <p:sp>
        <p:nvSpPr>
          <p:cNvPr id="3" name="Content Placeholder 2"/>
          <p:cNvSpPr>
            <a:spLocks noGrp="1"/>
          </p:cNvSpPr>
          <p:nvPr>
            <p:ph idx="1"/>
          </p:nvPr>
        </p:nvSpPr>
        <p:spPr>
          <a:xfrm>
            <a:off x="0" y="1295400"/>
            <a:ext cx="9144000" cy="5562600"/>
          </a:xfrm>
        </p:spPr>
        <p:txBody>
          <a:bodyPr>
            <a:normAutofit fontScale="92500" lnSpcReduction="10000"/>
          </a:bodyPr>
          <a:lstStyle/>
          <a:p>
            <a:pPr>
              <a:lnSpc>
                <a:spcPct val="150000"/>
              </a:lnSpc>
            </a:pPr>
            <a:r>
              <a:rPr lang="en-US" b="1" dirty="0" smtClean="0">
                <a:solidFill>
                  <a:srgbClr val="FF0000"/>
                </a:solidFill>
              </a:rPr>
              <a:t>Textbook pages 22 – 23.</a:t>
            </a:r>
            <a:endParaRPr lang="en-US" b="1" dirty="0" smtClean="0"/>
          </a:p>
          <a:p>
            <a:pPr lvl="0">
              <a:lnSpc>
                <a:spcPct val="150000"/>
              </a:lnSpc>
            </a:pPr>
            <a:r>
              <a:rPr lang="en-US" b="1" dirty="0" smtClean="0"/>
              <a:t>In </a:t>
            </a:r>
            <a:r>
              <a:rPr lang="en-US" b="1" dirty="0"/>
              <a:t>business, the backup company file would be restored to the original company file </a:t>
            </a:r>
            <a:r>
              <a:rPr lang="en-US" b="1" dirty="0" smtClean="0"/>
              <a:t>name</a:t>
            </a:r>
            <a:r>
              <a:rPr lang="en-US" b="1" dirty="0"/>
              <a:t> </a:t>
            </a:r>
          </a:p>
          <a:p>
            <a:pPr lvl="0">
              <a:lnSpc>
                <a:spcPct val="150000"/>
              </a:lnSpc>
            </a:pPr>
            <a:r>
              <a:rPr lang="en-US" b="1" dirty="0" smtClean="0"/>
              <a:t>In </a:t>
            </a:r>
            <a:r>
              <a:rPr lang="en-US" b="1" dirty="0"/>
              <a:t>this book, the intent is to retain the original company file intact for others to use, so the backup company will not be restored to the original company file name, but rather to your exercise company file name</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72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857669393"/>
      </p:ext>
    </p:extLst>
  </p:cSld>
  <p:clrMapOvr>
    <a:masterClrMapping/>
  </p:clrMapOvr>
  <p:transition spd="slow">
    <p:wipe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cap="all" dirty="0">
                <a:solidFill>
                  <a:srgbClr val="FF0000"/>
                </a:solidFill>
              </a:rPr>
              <a:t>4</a:t>
            </a:r>
            <a:r>
              <a:rPr lang="en-US" sz="3600" b="1" u="sng" cap="all" dirty="0">
                <a:solidFill>
                  <a:prstClr val="black"/>
                </a:solidFill>
              </a:rPr>
              <a:t>) </a:t>
            </a:r>
            <a:r>
              <a:rPr lang="en-US" b="1" u="sng" cap="all" dirty="0" smtClean="0"/>
              <a:t>Restoring a Company File</a:t>
            </a:r>
            <a:endParaRPr lang="en-US" dirty="0"/>
          </a:p>
        </p:txBody>
      </p:sp>
      <p:sp>
        <p:nvSpPr>
          <p:cNvPr id="3" name="Content Placeholder 2"/>
          <p:cNvSpPr>
            <a:spLocks noGrp="1"/>
          </p:cNvSpPr>
          <p:nvPr>
            <p:ph idx="1"/>
          </p:nvPr>
        </p:nvSpPr>
        <p:spPr>
          <a:xfrm>
            <a:off x="0" y="1600200"/>
            <a:ext cx="9144000" cy="5105400"/>
          </a:xfrm>
        </p:spPr>
        <p:txBody>
          <a:bodyPr>
            <a:normAutofit lnSpcReduction="10000"/>
          </a:bodyPr>
          <a:lstStyle/>
          <a:p>
            <a:pPr lvl="0"/>
            <a:r>
              <a:rPr lang="en-US" b="1" dirty="0" smtClean="0"/>
              <a:t>See </a:t>
            </a:r>
            <a:r>
              <a:rPr lang="en-US" b="1" dirty="0"/>
              <a:t>text for steps to restore the backup copy of the company file</a:t>
            </a:r>
          </a:p>
          <a:p>
            <a:pPr lvl="0"/>
            <a:r>
              <a:rPr lang="en-US" b="1" dirty="0" smtClean="0"/>
              <a:t>If </a:t>
            </a:r>
            <a:r>
              <a:rPr lang="en-US" b="1" dirty="0"/>
              <a:t>you use a file name that already exists, a Confirm Save As message appears indicating that this company file exists, and asking you if you want to replace it</a:t>
            </a:r>
          </a:p>
          <a:p>
            <a:pPr lvl="0"/>
            <a:r>
              <a:rPr lang="en-US" b="1" dirty="0" smtClean="0"/>
              <a:t>If </a:t>
            </a:r>
            <a:r>
              <a:rPr lang="en-US" b="1" dirty="0"/>
              <a:t>this is what you want to do, you must click Yes and then key yes in the box in the Delete Entire File message and click OK in the Confirm Save as message.</a:t>
            </a:r>
          </a:p>
          <a:p>
            <a:pPr>
              <a:buNone/>
            </a:pPr>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73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566104717"/>
      </p:ext>
    </p:extLst>
  </p:cSld>
  <p:clrMapOvr>
    <a:masterClrMapping/>
  </p:clrMapOvr>
  <p:transition spd="slow">
    <p:wipe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cap="all" dirty="0">
                <a:solidFill>
                  <a:srgbClr val="FF0000"/>
                </a:solidFill>
              </a:rPr>
              <a:t>4</a:t>
            </a:r>
            <a:r>
              <a:rPr lang="en-US" sz="3600" b="1" u="sng" cap="all" dirty="0">
                <a:solidFill>
                  <a:prstClr val="black"/>
                </a:solidFill>
              </a:rPr>
              <a:t>) </a:t>
            </a:r>
            <a:r>
              <a:rPr lang="en-US" b="1" u="sng" cap="all" dirty="0" smtClean="0"/>
              <a:t>Restoring a Company File</a:t>
            </a:r>
            <a:endParaRPr lang="en-US" dirty="0"/>
          </a:p>
        </p:txBody>
      </p:sp>
      <p:sp>
        <p:nvSpPr>
          <p:cNvPr id="3" name="Content Placeholder 2"/>
          <p:cNvSpPr>
            <a:spLocks noGrp="1"/>
          </p:cNvSpPr>
          <p:nvPr>
            <p:ph idx="1"/>
          </p:nvPr>
        </p:nvSpPr>
        <p:spPr>
          <a:xfrm>
            <a:off x="0" y="1600200"/>
            <a:ext cx="9144000" cy="5105400"/>
          </a:xfrm>
        </p:spPr>
        <p:txBody>
          <a:bodyPr>
            <a:normAutofit/>
          </a:bodyPr>
          <a:lstStyle/>
          <a:p>
            <a:pPr lvl="0">
              <a:lnSpc>
                <a:spcPct val="150000"/>
              </a:lnSpc>
            </a:pPr>
            <a:r>
              <a:rPr lang="en-US" b="1" dirty="0" smtClean="0"/>
              <a:t>If </a:t>
            </a:r>
            <a:r>
              <a:rPr lang="en-US" b="1" dirty="0"/>
              <a:t>the name shown is not the correct file name, click No and enter the correct file name in the Save Company File as dialog </a:t>
            </a:r>
            <a:r>
              <a:rPr lang="en-US" b="1" dirty="0" smtClean="0"/>
              <a:t>box</a:t>
            </a:r>
            <a:r>
              <a:rPr lang="en-US" b="1" dirty="0"/>
              <a:t> </a:t>
            </a:r>
          </a:p>
          <a:p>
            <a:pPr lvl="0">
              <a:lnSpc>
                <a:spcPct val="150000"/>
              </a:lnSpc>
            </a:pPr>
            <a:r>
              <a:rPr lang="en-US" b="1" dirty="0" smtClean="0"/>
              <a:t>See </a:t>
            </a:r>
            <a:r>
              <a:rPr lang="en-US" b="1" dirty="0"/>
              <a:t>text for comparison of ‘open a company file’ to ‘restore the backup copy of the company file’</a:t>
            </a:r>
          </a:p>
          <a:p>
            <a:pPr lvl="0">
              <a:lnSpc>
                <a:spcPct val="150000"/>
              </a:lnSpc>
            </a:pPr>
            <a:r>
              <a:rPr lang="en-US" b="1" dirty="0" smtClean="0"/>
              <a:t>Also </a:t>
            </a:r>
            <a:r>
              <a:rPr lang="en-US" b="1" dirty="0"/>
              <a:t>refer to Appendix A</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74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959276386"/>
      </p:ext>
    </p:extLst>
  </p:cSld>
  <p:clrMapOvr>
    <a:masterClrMapping/>
  </p:clrMapOvr>
  <p:transition spd="slow">
    <p:wipe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cap="all" dirty="0">
                <a:solidFill>
                  <a:srgbClr val="FF0000"/>
                </a:solidFill>
              </a:rPr>
              <a:t>4</a:t>
            </a:r>
            <a:r>
              <a:rPr lang="en-US" sz="3600" b="1" u="sng" cap="all" dirty="0">
                <a:solidFill>
                  <a:prstClr val="black"/>
                </a:solidFill>
              </a:rPr>
              <a:t>) </a:t>
            </a:r>
            <a:r>
              <a:rPr lang="en-US" b="1" u="sng" cap="all" dirty="0" smtClean="0"/>
              <a:t>Restoring a Company File</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r>
              <a:rPr lang="en-US" b="1" dirty="0" smtClean="0"/>
              <a:t>After </a:t>
            </a:r>
            <a:r>
              <a:rPr lang="en-US" b="1" dirty="0"/>
              <a:t>the backup copy is successfully restored, the exercise copy of the company file appears in the QuickBooks window, but the title bar indicates the original company file </a:t>
            </a:r>
            <a:r>
              <a:rPr lang="en-US" b="1" dirty="0" smtClean="0"/>
              <a:t>name</a:t>
            </a:r>
            <a:r>
              <a:rPr lang="en-US" b="1" dirty="0"/>
              <a:t> </a:t>
            </a:r>
          </a:p>
          <a:p>
            <a:pPr lvl="0"/>
            <a:r>
              <a:rPr lang="en-US" b="1" dirty="0" smtClean="0"/>
              <a:t>Before </a:t>
            </a:r>
            <a:r>
              <a:rPr lang="en-US" b="1" dirty="0"/>
              <a:t>you begin working, change the company name in the Company Information window to match the exercise company file name</a:t>
            </a:r>
          </a:p>
          <a:p>
            <a:pPr lvl="0"/>
            <a:r>
              <a:rPr lang="en-US" b="1" dirty="0" smtClean="0"/>
              <a:t>Further </a:t>
            </a:r>
            <a:r>
              <a:rPr lang="en-US" b="1" dirty="0"/>
              <a:t>identifies this company file as your company </a:t>
            </a:r>
            <a:r>
              <a:rPr lang="en-US" b="1" dirty="0" smtClean="0"/>
              <a:t>file</a:t>
            </a:r>
            <a:r>
              <a:rPr lang="en-US" b="1" dirty="0"/>
              <a:t> </a:t>
            </a:r>
          </a:p>
          <a:p>
            <a:pPr>
              <a:buNone/>
            </a:pPr>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75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234949485"/>
      </p:ext>
    </p:extLst>
  </p:cSld>
  <p:clrMapOvr>
    <a:masterClrMapping/>
  </p:clrMapOvr>
  <p:transition spd="slow">
    <p:wipe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cap="all" dirty="0">
                <a:solidFill>
                  <a:srgbClr val="FF0000"/>
                </a:solidFill>
              </a:rPr>
              <a:t>4</a:t>
            </a:r>
            <a:r>
              <a:rPr lang="en-US" sz="3600" b="1" u="sng" cap="all" dirty="0">
                <a:solidFill>
                  <a:prstClr val="black"/>
                </a:solidFill>
              </a:rPr>
              <a:t>) </a:t>
            </a:r>
            <a:r>
              <a:rPr lang="en-US" b="1" u="sng" cap="all" dirty="0" smtClean="0"/>
              <a:t>Restoring a Company File</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dirty="0" smtClean="0"/>
              <a:t>See </a:t>
            </a:r>
            <a:r>
              <a:rPr lang="en-US" b="1" dirty="0"/>
              <a:t>text for steps to change the company name</a:t>
            </a:r>
          </a:p>
          <a:p>
            <a:pPr lvl="0">
              <a:lnSpc>
                <a:spcPct val="150000"/>
              </a:lnSpc>
            </a:pPr>
            <a:r>
              <a:rPr lang="en-US" b="1" dirty="0" smtClean="0"/>
              <a:t>The </a:t>
            </a:r>
            <a:r>
              <a:rPr lang="en-US" b="1" dirty="0"/>
              <a:t>company name is changed in the title bar</a:t>
            </a:r>
          </a:p>
          <a:p>
            <a:pPr lvl="0">
              <a:lnSpc>
                <a:spcPct val="150000"/>
              </a:lnSpc>
            </a:pPr>
            <a:r>
              <a:rPr lang="en-US" b="1" dirty="0" smtClean="0"/>
              <a:t>This </a:t>
            </a:r>
            <a:r>
              <a:rPr lang="en-US" b="1" dirty="0"/>
              <a:t>company name will now appear in the heading of the </a:t>
            </a:r>
            <a:r>
              <a:rPr lang="en-US" b="1" dirty="0" smtClean="0"/>
              <a:t>reports</a:t>
            </a:r>
            <a:r>
              <a:rPr lang="en-US" b="1" dirty="0"/>
              <a:t> </a:t>
            </a:r>
          </a:p>
          <a:p>
            <a:pPr lvl="0">
              <a:lnSpc>
                <a:spcPct val="150000"/>
              </a:lnSpc>
            </a:pPr>
            <a:r>
              <a:rPr lang="en-US" b="1" dirty="0" smtClean="0"/>
              <a:t>The </a:t>
            </a:r>
            <a:r>
              <a:rPr lang="en-US" b="1" dirty="0"/>
              <a:t>name in the title bar comes from the Company Information window</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76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009130407"/>
      </p:ext>
    </p:extLst>
  </p:cSld>
  <p:clrMapOvr>
    <a:masterClrMapping/>
  </p:clrMapOvr>
  <p:transition spd="slow">
    <p:wipe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cap="all" dirty="0">
                <a:solidFill>
                  <a:srgbClr val="FF0000"/>
                </a:solidFill>
              </a:rPr>
              <a:t>4</a:t>
            </a:r>
            <a:r>
              <a:rPr lang="en-US" sz="3600" b="1" u="sng" cap="all" dirty="0">
                <a:solidFill>
                  <a:prstClr val="black"/>
                </a:solidFill>
              </a:rPr>
              <a:t>) </a:t>
            </a:r>
            <a:r>
              <a:rPr lang="en-US" b="1" u="sng" cap="all" dirty="0" smtClean="0"/>
              <a:t>Restoring a Company File</a:t>
            </a:r>
            <a:endParaRPr lang="en-US" dirty="0"/>
          </a:p>
        </p:txBody>
      </p:sp>
      <p:sp>
        <p:nvSpPr>
          <p:cNvPr id="3" name="Content Placeholder 2"/>
          <p:cNvSpPr>
            <a:spLocks noGrp="1"/>
          </p:cNvSpPr>
          <p:nvPr>
            <p:ph idx="1"/>
          </p:nvPr>
        </p:nvSpPr>
        <p:spPr>
          <a:xfrm>
            <a:off x="0" y="1600200"/>
            <a:ext cx="9144000" cy="5257800"/>
          </a:xfrm>
        </p:spPr>
        <p:txBody>
          <a:bodyPr>
            <a:normAutofit lnSpcReduction="10000"/>
          </a:bodyPr>
          <a:lstStyle/>
          <a:p>
            <a:pPr lvl="0">
              <a:lnSpc>
                <a:spcPct val="150000"/>
              </a:lnSpc>
            </a:pPr>
            <a:r>
              <a:rPr lang="en-US" b="1" dirty="0" smtClean="0"/>
              <a:t>The </a:t>
            </a:r>
            <a:r>
              <a:rPr lang="en-US" b="1" dirty="0"/>
              <a:t>name of the company file in the Open a Company dialog box is based on the file name typed in the Backup and Restore dialog boxes</a:t>
            </a:r>
          </a:p>
          <a:p>
            <a:pPr lvl="0">
              <a:lnSpc>
                <a:spcPct val="150000"/>
              </a:lnSpc>
            </a:pPr>
            <a:r>
              <a:rPr lang="en-US" b="1" dirty="0" smtClean="0"/>
              <a:t>Be </a:t>
            </a:r>
            <a:r>
              <a:rPr lang="en-US" b="1" dirty="0"/>
              <a:t>careful to type the same name in both places </a:t>
            </a:r>
          </a:p>
          <a:p>
            <a:pPr lvl="0">
              <a:lnSpc>
                <a:spcPct val="150000"/>
              </a:lnSpc>
            </a:pPr>
            <a:r>
              <a:rPr lang="en-US" b="1" dirty="0" smtClean="0"/>
              <a:t>Will </a:t>
            </a:r>
            <a:r>
              <a:rPr lang="en-US" b="1" dirty="0"/>
              <a:t>help to keep track of your </a:t>
            </a:r>
            <a:r>
              <a:rPr lang="en-US" b="1" dirty="0" smtClean="0"/>
              <a:t>files</a:t>
            </a:r>
            <a:r>
              <a:rPr lang="en-US" b="1" dirty="0"/>
              <a:t> </a:t>
            </a:r>
          </a:p>
          <a:p>
            <a:pPr lvl="0">
              <a:lnSpc>
                <a:spcPct val="150000"/>
              </a:lnSpc>
            </a:pPr>
            <a:r>
              <a:rPr lang="en-US" b="1" dirty="0" smtClean="0"/>
              <a:t>In </a:t>
            </a:r>
            <a:r>
              <a:rPr lang="en-US" b="1" dirty="0"/>
              <a:t>business,  backup is used to maintain a copy of your company financial records</a:t>
            </a:r>
          </a:p>
          <a:p>
            <a:pPr>
              <a:buNone/>
            </a:pPr>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77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3334421205"/>
      </p:ext>
    </p:extLst>
  </p:cSld>
  <p:clrMapOvr>
    <a:masterClrMapping/>
  </p:clrMapOvr>
  <p:transition spd="slow">
    <p:wipe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cap="all" dirty="0">
                <a:solidFill>
                  <a:srgbClr val="FF0000"/>
                </a:solidFill>
              </a:rPr>
              <a:t>4</a:t>
            </a:r>
            <a:r>
              <a:rPr lang="en-US" sz="3600" b="1" u="sng" cap="all" dirty="0">
                <a:solidFill>
                  <a:prstClr val="black"/>
                </a:solidFill>
              </a:rPr>
              <a:t>) </a:t>
            </a:r>
            <a:r>
              <a:rPr lang="en-US" b="1" u="sng" cap="all" dirty="0" smtClean="0"/>
              <a:t>Restoring a Company File</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pPr lvl="0">
              <a:lnSpc>
                <a:spcPct val="150000"/>
              </a:lnSpc>
            </a:pPr>
            <a:r>
              <a:rPr lang="en-US" b="1" dirty="0" smtClean="0"/>
              <a:t>You </a:t>
            </a:r>
            <a:r>
              <a:rPr lang="en-US" b="1" dirty="0"/>
              <a:t>would make backup copies of your company file on a regular basis</a:t>
            </a:r>
          </a:p>
          <a:p>
            <a:pPr lvl="0">
              <a:lnSpc>
                <a:spcPct val="150000"/>
              </a:lnSpc>
            </a:pPr>
            <a:r>
              <a:rPr lang="en-US" b="1" dirty="0" smtClean="0"/>
              <a:t>You </a:t>
            </a:r>
            <a:r>
              <a:rPr lang="en-US" b="1" dirty="0"/>
              <a:t>would only need to restore the backup copy in the event your computer was damaged or you upgraded your computer system</a:t>
            </a:r>
          </a:p>
          <a:p>
            <a:pPr lvl="0">
              <a:lnSpc>
                <a:spcPct val="150000"/>
              </a:lnSpc>
            </a:pPr>
            <a:r>
              <a:rPr lang="en-US" b="1" dirty="0" smtClean="0"/>
              <a:t>An </a:t>
            </a:r>
            <a:r>
              <a:rPr lang="en-US" b="1" dirty="0"/>
              <a:t>accountant may use backup and restore procedures when reviewing their clients accounting records.</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78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498432965"/>
      </p:ext>
    </p:extLst>
  </p:cSld>
  <p:clrMapOvr>
    <a:masterClrMapping/>
  </p:clrMapOvr>
  <p:transition spd="slow">
    <p:wipe dir="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cap="all" dirty="0">
                <a:solidFill>
                  <a:srgbClr val="FF0000"/>
                </a:solidFill>
              </a:rPr>
              <a:t>4</a:t>
            </a:r>
            <a:r>
              <a:rPr lang="en-US" sz="3600" b="1" u="sng" cap="all" dirty="0">
                <a:solidFill>
                  <a:prstClr val="black"/>
                </a:solidFill>
              </a:rPr>
              <a:t>) </a:t>
            </a:r>
            <a:r>
              <a:rPr lang="en-US" b="1" u="sng" cap="all" dirty="0" smtClean="0"/>
              <a:t>Restoring a Company File</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pPr lvl="0">
              <a:lnSpc>
                <a:spcPct val="110000"/>
              </a:lnSpc>
            </a:pPr>
            <a:r>
              <a:rPr lang="en-US" b="1" dirty="0" smtClean="0"/>
              <a:t>Because </a:t>
            </a:r>
            <a:r>
              <a:rPr lang="en-US" b="1" dirty="0"/>
              <a:t>you are working in a computer environment, where many students are working on the same company files, the backup and restore procedures are used to make your own personal copy of the company file so that you may practice the work in each chapter in your own copy of each company file</a:t>
            </a:r>
          </a:p>
          <a:p>
            <a:pPr>
              <a:lnSpc>
                <a:spcPct val="110000"/>
              </a:lnSpc>
            </a:pPr>
            <a:endParaRPr lang="en-US" b="1" dirty="0"/>
          </a:p>
          <a:p>
            <a:pPr lvl="0">
              <a:lnSpc>
                <a:spcPct val="110000"/>
              </a:lnSpc>
            </a:pPr>
            <a:r>
              <a:rPr lang="en-US" b="1" dirty="0" smtClean="0"/>
              <a:t>You </a:t>
            </a:r>
            <a:r>
              <a:rPr lang="en-US" b="1" dirty="0"/>
              <a:t>also use the backup procedures to make a copy to your personal removable device to retain a copy of the copied company file in the event your personal copy in a computer environment is delete</a:t>
            </a:r>
            <a:r>
              <a:rPr lang="en-US" b="1" dirty="0">
                <a:solidFill>
                  <a:srgbClr val="0070C0"/>
                </a:solidFill>
              </a:rPr>
              <a:t>d</a:t>
            </a:r>
          </a:p>
          <a:p>
            <a:pPr>
              <a:buNone/>
            </a:pPr>
            <a:endParaRPr lang="en-US" b="1" dirty="0"/>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79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46395251"/>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fontScale="92500" lnSpcReduction="10000"/>
          </a:bodyPr>
          <a:lstStyle/>
          <a:p>
            <a:pPr lvl="0"/>
            <a:r>
              <a:rPr lang="en-US" b="1" dirty="0"/>
              <a:t>many of these activities can occur several times in the course of </a:t>
            </a:r>
            <a:r>
              <a:rPr lang="en-US" b="1" dirty="0">
                <a:solidFill>
                  <a:srgbClr val="FF0000"/>
                </a:solidFill>
              </a:rPr>
              <a:t>one day</a:t>
            </a:r>
            <a:r>
              <a:rPr lang="en-US" b="1" dirty="0"/>
              <a:t>, which involves more repetitive recording</a:t>
            </a:r>
          </a:p>
          <a:p>
            <a:pPr>
              <a:buNone/>
            </a:pPr>
            <a:r>
              <a:rPr lang="en-US" b="1" dirty="0"/>
              <a:t> </a:t>
            </a:r>
          </a:p>
          <a:p>
            <a:pPr lvl="0"/>
            <a:r>
              <a:rPr lang="en-US" b="1" dirty="0"/>
              <a:t>with the introduction of mainframe computers, certain processes such as </a:t>
            </a:r>
            <a:r>
              <a:rPr lang="en-US" b="1" dirty="0">
                <a:solidFill>
                  <a:srgbClr val="FF0000"/>
                </a:solidFill>
              </a:rPr>
              <a:t>payroll</a:t>
            </a:r>
            <a:r>
              <a:rPr lang="en-US" b="1" dirty="0"/>
              <a:t> were performed on computers</a:t>
            </a:r>
          </a:p>
          <a:p>
            <a:pPr>
              <a:buNone/>
            </a:pPr>
            <a:r>
              <a:rPr lang="en-US" b="1" dirty="0"/>
              <a:t> </a:t>
            </a:r>
          </a:p>
          <a:p>
            <a:pPr lvl="0"/>
            <a:r>
              <a:rPr lang="en-US" b="1" dirty="0"/>
              <a:t>companies appeared that used </a:t>
            </a:r>
            <a:r>
              <a:rPr lang="en-US" b="1" dirty="0">
                <a:solidFill>
                  <a:srgbClr val="FF0000"/>
                </a:solidFill>
              </a:rPr>
              <a:t>mainframe computers </a:t>
            </a:r>
            <a:r>
              <a:rPr lang="en-US" b="1" dirty="0"/>
              <a:t>to process payrolls for local businesses</a:t>
            </a:r>
          </a:p>
          <a:p>
            <a:pPr>
              <a:buNone/>
            </a:pPr>
            <a:r>
              <a:rPr lang="en-US" b="1" dirty="0"/>
              <a:t> </a:t>
            </a:r>
          </a:p>
          <a:p>
            <a:endParaRPr lang="en-US" dirty="0"/>
          </a:p>
        </p:txBody>
      </p:sp>
      <p:sp>
        <p:nvSpPr>
          <p:cNvPr id="4" name="Title 1"/>
          <p:cNvSpPr>
            <a:spLocks noGrp="1"/>
          </p:cNvSpPr>
          <p:nvPr>
            <p:ph type="title"/>
          </p:nvPr>
        </p:nvSpPr>
        <p:spPr/>
        <p:txBody>
          <a:bodyPr>
            <a:noAutofit/>
          </a:bodyPr>
          <a:lstStyle/>
          <a:p>
            <a:r>
              <a:rPr lang="en-US" b="1" u="sng" dirty="0">
                <a:latin typeface="Arial" pitchFamily="34" charset="0"/>
                <a:cs typeface="Arial" pitchFamily="34" charset="0"/>
              </a:rPr>
              <a:t>Introduction</a:t>
            </a:r>
            <a:br>
              <a:rPr lang="en-US" b="1" u="sng" dirty="0">
                <a:latin typeface="Arial" pitchFamily="34" charset="0"/>
                <a:cs typeface="Arial" pitchFamily="34" charset="0"/>
              </a:rPr>
            </a:br>
            <a:endParaRPr lang="en-US" b="1" u="sng"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844B0123-DEAB-4DFA-979C-FE4CC6B1EA7A}" type="slidenum">
              <a:rPr lang="en-US" smtClean="0">
                <a:solidFill>
                  <a:prstClr val="black">
                    <a:tint val="75000"/>
                  </a:prstClr>
                </a:solidFill>
              </a:rPr>
              <a:pPr/>
              <a:t>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4173544368"/>
      </p:ext>
    </p:extLst>
  </p:cSld>
  <p:clrMapOvr>
    <a:masterClrMapping/>
  </p:clrMapOvr>
  <p:transition spd="slow">
    <p:wipe dir="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cap="all" dirty="0">
                <a:solidFill>
                  <a:srgbClr val="FF0000"/>
                </a:solidFill>
              </a:rPr>
              <a:t>4</a:t>
            </a:r>
            <a:r>
              <a:rPr lang="en-US" sz="3600" b="1" u="sng" cap="all" dirty="0">
                <a:solidFill>
                  <a:prstClr val="black"/>
                </a:solidFill>
              </a:rPr>
              <a:t>) </a:t>
            </a:r>
            <a:r>
              <a:rPr lang="en-US" b="1" u="sng" cap="all" dirty="0" smtClean="0"/>
              <a:t>Restoring a Company File</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dirty="0" smtClean="0"/>
              <a:t>If </a:t>
            </a:r>
            <a:r>
              <a:rPr lang="en-US" b="1" dirty="0"/>
              <a:t>you are unsure as to which location the company file you are working on is, click on File, then click on click Open Previous Company</a:t>
            </a:r>
          </a:p>
          <a:p>
            <a:pPr lvl="0">
              <a:lnSpc>
                <a:spcPct val="150000"/>
              </a:lnSpc>
            </a:pPr>
            <a:r>
              <a:rPr lang="en-US" b="1" dirty="0" smtClean="0"/>
              <a:t>The </a:t>
            </a:r>
            <a:r>
              <a:rPr lang="en-US" b="1" dirty="0"/>
              <a:t>file listed on the top of the list is the current file that is open</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80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920164921"/>
      </p:ext>
    </p:extLst>
  </p:cSld>
  <p:clrMapOvr>
    <a:masterClrMapping/>
  </p:clrMapOvr>
  <p:transition spd="slow">
    <p:wipe dir="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cap="all" dirty="0" smtClean="0">
                <a:solidFill>
                  <a:srgbClr val="FF0000"/>
                </a:solidFill>
              </a:rPr>
              <a:t>5</a:t>
            </a:r>
            <a:r>
              <a:rPr lang="en-US" sz="4000" b="1" u="sng" cap="all" dirty="0" smtClean="0">
                <a:solidFill>
                  <a:prstClr val="black"/>
                </a:solidFill>
              </a:rPr>
              <a:t>) </a:t>
            </a:r>
            <a:r>
              <a:rPr lang="en-US" b="1" u="sng" cap="all" dirty="0" smtClean="0"/>
              <a:t>QuickBooks </a:t>
            </a:r>
            <a:r>
              <a:rPr lang="en-US" b="1" u="sng" cap="all" dirty="0"/>
              <a:t>Updates</a:t>
            </a:r>
            <a:r>
              <a:rPr lang="en-US" cap="all" dirty="0"/>
              <a:t/>
            </a:r>
            <a:br>
              <a:rPr lang="en-US" cap="all" dirty="0"/>
            </a:b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r>
              <a:rPr lang="en-US" b="1" dirty="0"/>
              <a:t>QuickBooks will occasionally provide product updates to the current version of software that you are using</a:t>
            </a:r>
          </a:p>
          <a:p>
            <a:pPr lvl="0"/>
            <a:r>
              <a:rPr lang="en-US" b="1" dirty="0"/>
              <a:t>product updates, sometimes referred to as </a:t>
            </a:r>
            <a:r>
              <a:rPr lang="en-US" b="1" dirty="0">
                <a:solidFill>
                  <a:srgbClr val="FF0000"/>
                </a:solidFill>
              </a:rPr>
              <a:t>maintenance</a:t>
            </a:r>
            <a:r>
              <a:rPr lang="en-US" b="1" dirty="0"/>
              <a:t> releases by QuickBooks, are delivered via the Internet</a:t>
            </a:r>
          </a:p>
          <a:p>
            <a:pPr lvl="0"/>
            <a:r>
              <a:rPr lang="en-US" b="1" dirty="0"/>
              <a:t>your computer can be setup so that the product updates are automatically downloaded which is the default, or</a:t>
            </a:r>
          </a:p>
          <a:p>
            <a:pPr lvl="0">
              <a:buNone/>
            </a:pPr>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81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83664321"/>
      </p:ext>
    </p:extLst>
  </p:cSld>
  <p:clrMapOvr>
    <a:masterClrMapping/>
  </p:clrMapOvr>
  <p:transition spd="slow">
    <p:wipe dir="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cap="all" dirty="0">
                <a:solidFill>
                  <a:srgbClr val="FF0000"/>
                </a:solidFill>
              </a:rPr>
              <a:t>5</a:t>
            </a:r>
            <a:r>
              <a:rPr lang="en-US" sz="4000" b="1" u="sng" cap="all" dirty="0">
                <a:solidFill>
                  <a:prstClr val="black"/>
                </a:solidFill>
              </a:rPr>
              <a:t>) </a:t>
            </a:r>
            <a:r>
              <a:rPr lang="en-US" b="1" u="sng" cap="all" dirty="0" smtClean="0"/>
              <a:t>QuickBooks </a:t>
            </a:r>
            <a:r>
              <a:rPr lang="en-US" b="1" u="sng" cap="all" dirty="0"/>
              <a:t>Updates</a:t>
            </a:r>
            <a:r>
              <a:rPr lang="en-US" cap="all" dirty="0"/>
              <a:t/>
            </a:r>
            <a:br>
              <a:rPr lang="en-US" cap="all" dirty="0"/>
            </a:b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dirty="0" smtClean="0"/>
              <a:t>you </a:t>
            </a:r>
            <a:r>
              <a:rPr lang="en-US" b="1" dirty="0"/>
              <a:t>can disable the automatic updates</a:t>
            </a:r>
          </a:p>
          <a:p>
            <a:pPr lvl="0">
              <a:lnSpc>
                <a:spcPct val="150000"/>
              </a:lnSpc>
            </a:pPr>
            <a:r>
              <a:rPr lang="en-US" b="1" dirty="0" smtClean="0"/>
              <a:t>If </a:t>
            </a:r>
            <a:r>
              <a:rPr lang="en-US" b="1" dirty="0"/>
              <a:t>the updates are not automatic, when updates are available, when you open QuickBooks a message will appear inquiring if you wish to update QuickBooks</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82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36391380"/>
      </p:ext>
    </p:extLst>
  </p:cSld>
  <p:clrMapOvr>
    <a:masterClrMapping/>
  </p:clrMapOvr>
  <p:transition spd="slow">
    <p:wipe dir="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cap="all" dirty="0">
                <a:solidFill>
                  <a:srgbClr val="FF0000"/>
                </a:solidFill>
              </a:rPr>
              <a:t>5</a:t>
            </a:r>
            <a:r>
              <a:rPr lang="en-US" sz="3600" b="1" u="sng" cap="all" dirty="0">
                <a:solidFill>
                  <a:prstClr val="black"/>
                </a:solidFill>
              </a:rPr>
              <a:t>) </a:t>
            </a:r>
            <a:r>
              <a:rPr lang="en-US" b="1" u="sng" cap="all" dirty="0" smtClean="0"/>
              <a:t>QuickBooks Updates</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lnSpc>
                <a:spcPct val="150000"/>
              </a:lnSpc>
            </a:pPr>
            <a:r>
              <a:rPr lang="en-US" b="1" dirty="0" smtClean="0"/>
              <a:t>You </a:t>
            </a:r>
            <a:r>
              <a:rPr lang="en-US" b="1" dirty="0"/>
              <a:t>can also check for QuickBooks updates using the Help menu</a:t>
            </a:r>
          </a:p>
          <a:p>
            <a:pPr lvl="0">
              <a:lnSpc>
                <a:spcPct val="150000"/>
              </a:lnSpc>
            </a:pPr>
            <a:r>
              <a:rPr lang="en-US" b="1" dirty="0" smtClean="0"/>
              <a:t>See </a:t>
            </a:r>
            <a:r>
              <a:rPr lang="en-US" b="1" dirty="0"/>
              <a:t>text for steps to download QuickBooks updates</a:t>
            </a:r>
          </a:p>
          <a:p>
            <a:pPr lvl="0">
              <a:lnSpc>
                <a:spcPct val="150000"/>
              </a:lnSpc>
            </a:pPr>
            <a:r>
              <a:rPr lang="en-US" b="1" dirty="0" smtClean="0"/>
              <a:t>The </a:t>
            </a:r>
            <a:r>
              <a:rPr lang="en-US" b="1" dirty="0"/>
              <a:t>product updates are noted by release numbers, such as R2, R3, and so </a:t>
            </a:r>
            <a:r>
              <a:rPr lang="en-US" b="1" dirty="0" smtClean="0"/>
              <a:t>on</a:t>
            </a:r>
            <a:endParaRPr lang="en-US" b="1"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83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506648258"/>
      </p:ext>
    </p:extLst>
  </p:cSld>
  <p:clrMapOvr>
    <a:masterClrMapping/>
  </p:clrMapOvr>
  <p:transition spd="slow">
    <p:wipe dir="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cap="all" dirty="0">
                <a:solidFill>
                  <a:srgbClr val="FF0000"/>
                </a:solidFill>
              </a:rPr>
              <a:t>5</a:t>
            </a:r>
            <a:r>
              <a:rPr lang="en-US" sz="3600" b="1" u="sng" cap="all" dirty="0">
                <a:solidFill>
                  <a:prstClr val="black"/>
                </a:solidFill>
              </a:rPr>
              <a:t>) </a:t>
            </a:r>
            <a:r>
              <a:rPr lang="en-US" b="1" u="sng" cap="all" dirty="0" smtClean="0"/>
              <a:t>QuickBooks Updates</a:t>
            </a:r>
            <a:endParaRPr lang="en-US" dirty="0"/>
          </a:p>
        </p:txBody>
      </p:sp>
      <p:sp>
        <p:nvSpPr>
          <p:cNvPr id="3" name="Content Placeholder 2"/>
          <p:cNvSpPr>
            <a:spLocks noGrp="1"/>
          </p:cNvSpPr>
          <p:nvPr>
            <p:ph idx="1"/>
          </p:nvPr>
        </p:nvSpPr>
        <p:spPr>
          <a:xfrm>
            <a:off x="0" y="1600200"/>
            <a:ext cx="9144000" cy="5257800"/>
          </a:xfrm>
        </p:spPr>
        <p:txBody>
          <a:bodyPr>
            <a:normAutofit lnSpcReduction="10000"/>
          </a:bodyPr>
          <a:lstStyle/>
          <a:p>
            <a:pPr lvl="0">
              <a:lnSpc>
                <a:spcPct val="150000"/>
              </a:lnSpc>
            </a:pPr>
            <a:r>
              <a:rPr lang="en-US" b="1" dirty="0" smtClean="0"/>
              <a:t>To </a:t>
            </a:r>
            <a:r>
              <a:rPr lang="en-US" b="1" dirty="0"/>
              <a:t>determine the most recent update downloaded onto your computer, press the F2 key on the keyboard, or press Ctrl + 1, to display the Product Information window</a:t>
            </a:r>
          </a:p>
          <a:p>
            <a:pPr lvl="0">
              <a:lnSpc>
                <a:spcPct val="150000"/>
              </a:lnSpc>
            </a:pPr>
            <a:r>
              <a:rPr lang="en-US" b="1" dirty="0" smtClean="0"/>
              <a:t>On </a:t>
            </a:r>
            <a:r>
              <a:rPr lang="en-US" b="1" dirty="0"/>
              <a:t>the first line next to Product, the edition of QuickBooks is displayed along with the latest release number</a:t>
            </a:r>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84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463464121"/>
      </p:ext>
    </p:extLst>
  </p:cSld>
  <p:clrMapOvr>
    <a:masterClrMapping/>
  </p:clrMapOvr>
  <p:transition spd="slow">
    <p:wipe dir="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u="sng" cap="all" dirty="0" smtClean="0">
                <a:solidFill>
                  <a:srgbClr val="FF0000"/>
                </a:solidFill>
              </a:rPr>
              <a:t>6</a:t>
            </a:r>
            <a:r>
              <a:rPr lang="en-US" sz="4000" b="1" u="sng" cap="all" dirty="0" smtClean="0">
                <a:solidFill>
                  <a:prstClr val="black"/>
                </a:solidFill>
              </a:rPr>
              <a:t>) </a:t>
            </a:r>
            <a:r>
              <a:rPr lang="en-US" b="1" u="sng" cap="all" dirty="0" smtClean="0"/>
              <a:t>Exiting </a:t>
            </a:r>
            <a:r>
              <a:rPr lang="en-US" b="1" u="sng" cap="all" dirty="0"/>
              <a:t>QuickBooks </a:t>
            </a:r>
            <a:r>
              <a:rPr lang="en-US" cap="all" dirty="0"/>
              <a:t/>
            </a:r>
            <a:br>
              <a:rPr lang="en-US" cap="all" dirty="0"/>
            </a:b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r>
              <a:rPr lang="en-US" b="1" dirty="0" smtClean="0"/>
              <a:t>Most </a:t>
            </a:r>
            <a:r>
              <a:rPr lang="en-US" b="1" dirty="0"/>
              <a:t>work is automatically saved in QuickBooks when the correct command button is chosen</a:t>
            </a:r>
          </a:p>
          <a:p>
            <a:pPr>
              <a:buNone/>
            </a:pPr>
            <a:r>
              <a:rPr lang="en-US" b="1" dirty="0"/>
              <a:t> </a:t>
            </a:r>
          </a:p>
          <a:p>
            <a:pPr lvl="0"/>
            <a:r>
              <a:rPr lang="en-US" b="1" dirty="0" smtClean="0"/>
              <a:t>At </a:t>
            </a:r>
            <a:r>
              <a:rPr lang="en-US" b="1" dirty="0"/>
              <a:t>the end of a session, it is recommended to use the </a:t>
            </a:r>
            <a:r>
              <a:rPr lang="en-US" b="1" dirty="0">
                <a:solidFill>
                  <a:srgbClr val="FF0000"/>
                </a:solidFill>
              </a:rPr>
              <a:t>backup command </a:t>
            </a:r>
            <a:r>
              <a:rPr lang="en-US" b="1" dirty="0"/>
              <a:t>to save work onto a removable storage device or a network directory </a:t>
            </a:r>
          </a:p>
          <a:p>
            <a:pPr>
              <a:buNone/>
            </a:pPr>
            <a:r>
              <a:rPr lang="en-US" b="1" dirty="0"/>
              <a:t> </a:t>
            </a:r>
          </a:p>
          <a:p>
            <a:pPr lvl="0"/>
            <a:r>
              <a:rPr lang="en-US" b="1" dirty="0" smtClean="0"/>
              <a:t>Not </a:t>
            </a:r>
            <a:r>
              <a:rPr lang="en-US" b="1" dirty="0"/>
              <a:t>necessary to make a backup copy of the exercise file for this session</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85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910561494"/>
      </p:ext>
    </p:extLst>
  </p:cSld>
  <p:clrMapOvr>
    <a:masterClrMapping/>
  </p:clrMapOvr>
  <p:transition spd="slow">
    <p:wipe dir="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cap="all" dirty="0">
                <a:solidFill>
                  <a:srgbClr val="FF0000"/>
                </a:solidFill>
              </a:rPr>
              <a:t>6</a:t>
            </a:r>
            <a:r>
              <a:rPr lang="en-US" sz="3600" b="1" u="sng" cap="all" dirty="0">
                <a:solidFill>
                  <a:prstClr val="black"/>
                </a:solidFill>
              </a:rPr>
              <a:t>) </a:t>
            </a:r>
            <a:r>
              <a:rPr lang="en-US" b="1" u="sng" cap="all" dirty="0" smtClean="0"/>
              <a:t>Exiting QuickBooks</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lvl="0"/>
            <a:r>
              <a:rPr lang="en-US" b="1" dirty="0" smtClean="0"/>
              <a:t>To </a:t>
            </a:r>
            <a:r>
              <a:rPr lang="en-US" b="1" dirty="0"/>
              <a:t>exit QuickBooks, click the </a:t>
            </a:r>
            <a:r>
              <a:rPr lang="en-US" b="1" dirty="0">
                <a:solidFill>
                  <a:srgbClr val="FF0000"/>
                </a:solidFill>
              </a:rPr>
              <a:t>X </a:t>
            </a:r>
            <a:r>
              <a:rPr lang="en-US" b="1" dirty="0"/>
              <a:t>(Close button) on the QuickBooks title bar, or click </a:t>
            </a:r>
            <a:r>
              <a:rPr lang="en-US" b="1" dirty="0">
                <a:solidFill>
                  <a:srgbClr val="FF0000"/>
                </a:solidFill>
              </a:rPr>
              <a:t>File and then Exit</a:t>
            </a:r>
          </a:p>
          <a:p>
            <a:r>
              <a:rPr lang="en-US" b="1" dirty="0"/>
              <a:t>The text assumes the Company Files from the CD have been installed in the Company Files subfolder and you are working in your personal subfolder. If you use different folders, use the chart below and fill in the folders for your school, then reproduce for your reference.</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86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054945005"/>
      </p:ext>
    </p:extLst>
  </p:cSld>
  <p:clrMapOvr>
    <a:masterClrMapping/>
  </p:clrMapOvr>
  <p:transition spd="slow">
    <p:wipe dir="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i="1" u="sng" dirty="0">
                <a:solidFill>
                  <a:srgbClr val="FF0000"/>
                </a:solidFill>
                <a:effectLst>
                  <a:outerShdw blurRad="38100" dist="38100" dir="2700000" algn="tl">
                    <a:srgbClr val="000000">
                      <a:alpha val="43137"/>
                    </a:srgbClr>
                  </a:outerShdw>
                </a:effectLst>
              </a:rPr>
              <a:t>QuickBooks </a:t>
            </a:r>
            <a:r>
              <a:rPr lang="en-US" sz="5300" b="1" i="1" u="sng" dirty="0" smtClean="0">
                <a:solidFill>
                  <a:srgbClr val="FF0000"/>
                </a:solidFill>
                <a:effectLst>
                  <a:outerShdw blurRad="38100" dist="38100" dir="2700000" algn="tl">
                    <a:srgbClr val="000000">
                      <a:alpha val="43137"/>
                    </a:srgbClr>
                  </a:outerShdw>
                </a:effectLst>
              </a:rPr>
              <a:t>2012 </a:t>
            </a:r>
            <a:r>
              <a:rPr lang="en-US" sz="5300" b="1" i="1" u="sng" dirty="0" smtClean="0">
                <a:effectLst>
                  <a:outerShdw blurRad="38100" dist="38100" dir="2700000" algn="tl">
                    <a:srgbClr val="000000">
                      <a:alpha val="43137"/>
                    </a:srgbClr>
                  </a:outerShdw>
                </a:effectLst>
              </a:rPr>
              <a:t>Appendix</a:t>
            </a:r>
            <a:r>
              <a:rPr lang="en-US" dirty="0"/>
              <a:t/>
            </a:r>
            <a:br>
              <a:rPr lang="en-US" dirty="0"/>
            </a:br>
            <a:endParaRPr lang="en-US" dirty="0"/>
          </a:p>
        </p:txBody>
      </p:sp>
      <p:sp>
        <p:nvSpPr>
          <p:cNvPr id="3" name="Content Placeholder 2"/>
          <p:cNvSpPr>
            <a:spLocks noGrp="1"/>
          </p:cNvSpPr>
          <p:nvPr>
            <p:ph idx="1"/>
          </p:nvPr>
        </p:nvSpPr>
        <p:spPr/>
        <p:txBody>
          <a:bodyPr/>
          <a:lstStyle/>
          <a:p>
            <a:pPr>
              <a:lnSpc>
                <a:spcPct val="150000"/>
              </a:lnSpc>
            </a:pPr>
            <a:r>
              <a:rPr lang="en-US" b="1" i="1" u="sng" dirty="0"/>
              <a:t>Instructions for Opening</a:t>
            </a:r>
            <a:r>
              <a:rPr lang="en-US" b="1" i="1" u="sng" dirty="0">
                <a:solidFill>
                  <a:srgbClr val="FF0000"/>
                </a:solidFill>
              </a:rPr>
              <a:t>,</a:t>
            </a:r>
            <a:r>
              <a:rPr lang="en-US" b="1" i="1" u="sng" dirty="0"/>
              <a:t> Backing Up</a:t>
            </a:r>
            <a:r>
              <a:rPr lang="en-US" b="1" i="1" u="sng" dirty="0">
                <a:solidFill>
                  <a:srgbClr val="FF0000"/>
                </a:solidFill>
              </a:rPr>
              <a:t>,</a:t>
            </a:r>
            <a:r>
              <a:rPr lang="en-US" b="1" i="1" u="sng" dirty="0"/>
              <a:t> and Restoring a Company </a:t>
            </a:r>
            <a:r>
              <a:rPr lang="en-US" b="1" i="1" u="sng" dirty="0" smtClean="0"/>
              <a:t>File and </a:t>
            </a:r>
            <a:r>
              <a:rPr lang="en-US" b="1" i="1" u="sng" dirty="0"/>
              <a:t>Changing the Company Name for Your Personal Exercise File</a:t>
            </a:r>
            <a:endParaRPr lang="en-US" b="1" u="sng" dirty="0"/>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87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529576995"/>
      </p:ext>
    </p:extLst>
  </p:cSld>
  <p:clrMapOvr>
    <a:masterClrMapping/>
  </p:clrMapOvr>
  <p:transition spd="slow">
    <p:wipe dir="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rPr>
              <a:t>A</a:t>
            </a:r>
            <a:r>
              <a:rPr lang="en-US" b="1" u="sng" dirty="0" smtClean="0"/>
              <a:t>) To </a:t>
            </a:r>
            <a:r>
              <a:rPr lang="en-US" b="1" u="sng" dirty="0"/>
              <a:t>open a company </a:t>
            </a:r>
            <a:r>
              <a:rPr lang="en-US" b="1" u="sng" dirty="0" smtClean="0"/>
              <a:t>file</a:t>
            </a:r>
            <a:r>
              <a:rPr lang="en-US" dirty="0"/>
              <a:t/>
            </a:r>
            <a:br>
              <a:rPr lang="en-US" dirty="0"/>
            </a:br>
            <a:endParaRPr lang="en-US" dirty="0"/>
          </a:p>
        </p:txBody>
      </p:sp>
      <p:sp>
        <p:nvSpPr>
          <p:cNvPr id="3" name="Content Placeholder 2"/>
          <p:cNvSpPr>
            <a:spLocks noGrp="1"/>
          </p:cNvSpPr>
          <p:nvPr>
            <p:ph idx="1"/>
          </p:nvPr>
        </p:nvSpPr>
        <p:spPr>
          <a:xfrm>
            <a:off x="0" y="1600200"/>
            <a:ext cx="9144000" cy="5257800"/>
          </a:xfrm>
        </p:spPr>
        <p:txBody>
          <a:bodyPr>
            <a:normAutofit fontScale="62500" lnSpcReduction="20000"/>
          </a:bodyPr>
          <a:lstStyle/>
          <a:p>
            <a:pPr>
              <a:buNone/>
            </a:pPr>
            <a:r>
              <a:rPr lang="en-US" b="1" dirty="0"/>
              <a:t>1.	Open QuickBooks. </a:t>
            </a:r>
          </a:p>
          <a:p>
            <a:pPr>
              <a:buNone/>
            </a:pPr>
            <a:r>
              <a:rPr lang="en-US" b="1" dirty="0"/>
              <a:t>2.	At the No Company Open window, click on the Open or restore to an existing company button or click File, and then click Open or Restore Company. </a:t>
            </a:r>
          </a:p>
          <a:p>
            <a:pPr>
              <a:buNone/>
            </a:pPr>
            <a:r>
              <a:rPr lang="en-US" b="1" dirty="0"/>
              <a:t>3.	In the Open or Restore Company window, choose Open a company file, and then click Next.</a:t>
            </a:r>
          </a:p>
          <a:p>
            <a:pPr>
              <a:buNone/>
            </a:pPr>
            <a:r>
              <a:rPr lang="en-US" b="1" dirty="0"/>
              <a:t>4.	In the Open a Company dialog box in the Look in text box, choose_______________.</a:t>
            </a:r>
          </a:p>
          <a:p>
            <a:pPr>
              <a:buNone/>
            </a:pPr>
            <a:r>
              <a:rPr lang="en-US" b="1" dirty="0"/>
              <a:t>5.	Select the company CH# Company Name.QBW.</a:t>
            </a:r>
          </a:p>
          <a:p>
            <a:pPr>
              <a:buNone/>
            </a:pPr>
            <a:r>
              <a:rPr lang="en-US" b="1" dirty="0"/>
              <a:t>6.	Click Open.</a:t>
            </a:r>
          </a:p>
          <a:p>
            <a:pPr>
              <a:buNone/>
            </a:pPr>
            <a:r>
              <a:rPr lang="en-US" b="1" dirty="0"/>
              <a:t>7.	If you receive a message to Set Up an External Accountant User, click No. If a window appears titled QuickBooks Learning Center, remove the check mark in the box to the left of Show this window at startup and then click the X to close the window. If a window appears titled Accountant Center, first, click on the X in the Welcome to the Accountant Center message, if it appears. Then, in the Accountant Center, remove the check mark in the box to the left of Show Accountant Center when opening a company file, and then click the X to close the window. At the Close Accountant message, click OK.</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88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2862100607"/>
      </p:ext>
    </p:extLst>
  </p:cSld>
  <p:clrMapOvr>
    <a:masterClrMapping/>
  </p:clrMapOvr>
  <p:transition spd="slow">
    <p:wipe dir="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915400" cy="884238"/>
          </a:xfrm>
        </p:spPr>
        <p:txBody>
          <a:bodyPr>
            <a:normAutofit fontScale="90000"/>
          </a:bodyPr>
          <a:lstStyle/>
          <a:p>
            <a:r>
              <a:rPr lang="en-US" b="1" u="sng" dirty="0" smtClean="0">
                <a:solidFill>
                  <a:srgbClr val="FF0000"/>
                </a:solidFill>
              </a:rPr>
              <a:t>B</a:t>
            </a:r>
            <a:r>
              <a:rPr lang="en-US" b="1" u="sng" dirty="0" smtClean="0">
                <a:solidFill>
                  <a:prstClr val="black"/>
                </a:solidFill>
              </a:rPr>
              <a:t>) </a:t>
            </a:r>
            <a:r>
              <a:rPr lang="en-US" b="1" u="sng" dirty="0" smtClean="0"/>
              <a:t>To </a:t>
            </a:r>
            <a:r>
              <a:rPr lang="en-US" b="1" u="sng" dirty="0"/>
              <a:t>make a backup copy of a company </a:t>
            </a:r>
            <a:r>
              <a:rPr lang="en-US" b="1" u="sng" dirty="0" smtClean="0"/>
              <a:t>file</a:t>
            </a:r>
            <a:r>
              <a:rPr lang="en-US" dirty="0"/>
              <a:t/>
            </a:r>
            <a:br>
              <a:rPr lang="en-US" dirty="0"/>
            </a:br>
            <a:endParaRPr lang="en-US" dirty="0"/>
          </a:p>
        </p:txBody>
      </p:sp>
      <p:sp>
        <p:nvSpPr>
          <p:cNvPr id="3" name="Content Placeholder 2"/>
          <p:cNvSpPr>
            <a:spLocks noGrp="1"/>
          </p:cNvSpPr>
          <p:nvPr>
            <p:ph idx="1"/>
          </p:nvPr>
        </p:nvSpPr>
        <p:spPr>
          <a:xfrm>
            <a:off x="0" y="1295400"/>
            <a:ext cx="9144000" cy="5562600"/>
          </a:xfrm>
        </p:spPr>
        <p:txBody>
          <a:bodyPr>
            <a:normAutofit fontScale="55000" lnSpcReduction="20000"/>
          </a:bodyPr>
          <a:lstStyle/>
          <a:p>
            <a:pPr>
              <a:buNone/>
            </a:pPr>
            <a:r>
              <a:rPr lang="en-US" b="1" dirty="0"/>
              <a:t>1.	Click File, and then click </a:t>
            </a:r>
            <a:r>
              <a:rPr lang="en-US" b="1" dirty="0" smtClean="0"/>
              <a:t>Create Backup</a:t>
            </a:r>
            <a:r>
              <a:rPr lang="en-US" b="1" dirty="0"/>
              <a:t>.</a:t>
            </a:r>
          </a:p>
          <a:p>
            <a:pPr>
              <a:buNone/>
            </a:pPr>
            <a:r>
              <a:rPr lang="en-US" b="1" dirty="0"/>
              <a:t>2.	In the Create Backup window at the Do you want to save your backup copy online </a:t>
            </a:r>
            <a:r>
              <a:rPr lang="en-US" b="1" dirty="0" smtClean="0"/>
              <a:t>or locally</a:t>
            </a:r>
            <a:r>
              <a:rPr lang="en-US" b="1" dirty="0"/>
              <a:t>? page, choose Local backup, then click Next.</a:t>
            </a:r>
          </a:p>
          <a:p>
            <a:pPr>
              <a:buNone/>
            </a:pPr>
            <a:r>
              <a:rPr lang="en-US" b="1" dirty="0"/>
              <a:t> </a:t>
            </a:r>
          </a:p>
          <a:p>
            <a:pPr>
              <a:buNone/>
            </a:pPr>
            <a:r>
              <a:rPr lang="en-US" b="1" dirty="0"/>
              <a:t>	</a:t>
            </a:r>
            <a:r>
              <a:rPr lang="en-US" b="1" i="1" dirty="0"/>
              <a:t>Note: The first time you make a backup copy of a company file the Backup Options window appears. For subsequent backup copies of the same file, this window will not appear and you would not need to do steps 3 – 6.</a:t>
            </a:r>
            <a:endParaRPr lang="en-US" b="1" dirty="0"/>
          </a:p>
          <a:p>
            <a:pPr>
              <a:buNone/>
            </a:pPr>
            <a:r>
              <a:rPr lang="en-US" b="1" dirty="0"/>
              <a:t> </a:t>
            </a:r>
          </a:p>
          <a:p>
            <a:pPr>
              <a:buNone/>
            </a:pPr>
            <a:r>
              <a:rPr lang="en-US" b="1" dirty="0"/>
              <a:t>3.	At the Backup: Options window, click the Browse button.</a:t>
            </a:r>
          </a:p>
          <a:p>
            <a:pPr>
              <a:buNone/>
            </a:pPr>
            <a:r>
              <a:rPr lang="en-US" b="1" dirty="0"/>
              <a:t>4.	At </a:t>
            </a:r>
            <a:r>
              <a:rPr lang="en-US" b="1" dirty="0" smtClean="0"/>
              <a:t>the Browse </a:t>
            </a:r>
            <a:r>
              <a:rPr lang="en-US" b="1" dirty="0"/>
              <a:t>for Folder window, choose _______________, then click OK.</a:t>
            </a:r>
          </a:p>
          <a:p>
            <a:pPr>
              <a:buNone/>
            </a:pPr>
            <a:r>
              <a:rPr lang="en-US" b="1" dirty="0"/>
              <a:t>5.	At the Backup Options window, you can remove the check mark to the left of Add the date and time of the backup to the file name, and then click OK.</a:t>
            </a:r>
          </a:p>
          <a:p>
            <a:pPr>
              <a:buNone/>
            </a:pPr>
            <a:r>
              <a:rPr lang="en-US" b="1" dirty="0"/>
              <a:t>6.	At the QuickBooks message, click Use this Location.</a:t>
            </a:r>
          </a:p>
          <a:p>
            <a:pPr>
              <a:buNone/>
            </a:pPr>
            <a:r>
              <a:rPr lang="en-US" b="1" dirty="0"/>
              <a:t>7.	At the </a:t>
            </a:r>
            <a:r>
              <a:rPr lang="en-US" b="1" dirty="0" smtClean="0"/>
              <a:t>Create Backup </a:t>
            </a:r>
            <a:r>
              <a:rPr lang="en-US" b="1" dirty="0"/>
              <a:t>Copy window</a:t>
            </a:r>
            <a:r>
              <a:rPr lang="en-US" b="1" dirty="0" smtClean="0"/>
              <a:t>, at </a:t>
            </a:r>
            <a:r>
              <a:rPr lang="en-US" b="1" dirty="0"/>
              <a:t>the When do you want to save your backup copy? page, choose Save it now, then click Next.</a:t>
            </a:r>
          </a:p>
          <a:p>
            <a:pPr>
              <a:buNone/>
            </a:pPr>
            <a:r>
              <a:rPr lang="en-US" b="1" dirty="0"/>
              <a:t>8.	At the Save Backup Copy dialog box, in the Save in text box, _______________ should appear, if not, correct it.</a:t>
            </a:r>
          </a:p>
          <a:p>
            <a:pPr>
              <a:buNone/>
            </a:pPr>
            <a:r>
              <a:rPr lang="en-US" b="1" dirty="0"/>
              <a:t>9.	In the Filename text box, key EX# [Your Name] Company Name.</a:t>
            </a:r>
          </a:p>
          <a:p>
            <a:pPr>
              <a:buNone/>
            </a:pPr>
            <a:r>
              <a:rPr lang="en-US" b="1" dirty="0"/>
              <a:t>10.	Click Save. If the QuickBooks message appears, click Use this Location.</a:t>
            </a:r>
          </a:p>
          <a:p>
            <a:pPr>
              <a:buNone/>
            </a:pPr>
            <a:r>
              <a:rPr lang="en-US" b="1" dirty="0"/>
              <a:t>11.	At the QuickBooks Information message, click OK.</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89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849150496"/>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a:bodyPr>
          <a:lstStyle/>
          <a:p>
            <a:pPr>
              <a:buNone/>
            </a:pPr>
            <a:r>
              <a:rPr lang="en-US" b="1" dirty="0"/>
              <a:t> </a:t>
            </a:r>
          </a:p>
          <a:p>
            <a:pPr lvl="0">
              <a:lnSpc>
                <a:spcPct val="150000"/>
              </a:lnSpc>
            </a:pPr>
            <a:r>
              <a:rPr lang="en-US" b="1" dirty="0"/>
              <a:t>eventually other accounting activities were processed by mainframe computers: </a:t>
            </a:r>
          </a:p>
          <a:p>
            <a:pPr lvl="1">
              <a:lnSpc>
                <a:spcPct val="150000"/>
              </a:lnSpc>
            </a:pPr>
            <a:r>
              <a:rPr lang="en-US" b="1" dirty="0"/>
              <a:t>the general ledger and all the journals</a:t>
            </a:r>
          </a:p>
          <a:p>
            <a:pPr lvl="1">
              <a:lnSpc>
                <a:spcPct val="150000"/>
              </a:lnSpc>
            </a:pPr>
            <a:r>
              <a:rPr lang="en-US" b="1" dirty="0"/>
              <a:t>purchases, sales, cash receipts, and cash payments journals</a:t>
            </a:r>
          </a:p>
          <a:p>
            <a:endParaRPr lang="en-US" dirty="0"/>
          </a:p>
        </p:txBody>
      </p:sp>
      <p:sp>
        <p:nvSpPr>
          <p:cNvPr id="4" name="Title 1"/>
          <p:cNvSpPr>
            <a:spLocks noGrp="1"/>
          </p:cNvSpPr>
          <p:nvPr>
            <p:ph type="title"/>
          </p:nvPr>
        </p:nvSpPr>
        <p:spPr/>
        <p:txBody>
          <a:bodyPr>
            <a:noAutofit/>
          </a:bodyPr>
          <a:lstStyle/>
          <a:p>
            <a:r>
              <a:rPr lang="en-US" b="1" u="sng" dirty="0">
                <a:latin typeface="Arial" pitchFamily="34" charset="0"/>
                <a:cs typeface="Arial" pitchFamily="34" charset="0"/>
              </a:rPr>
              <a:t>Introduction</a:t>
            </a:r>
            <a:br>
              <a:rPr lang="en-US" b="1" u="sng" dirty="0">
                <a:latin typeface="Arial" pitchFamily="34" charset="0"/>
                <a:cs typeface="Arial" pitchFamily="34" charset="0"/>
              </a:rPr>
            </a:br>
            <a:endParaRPr lang="en-US" b="1" u="sng"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844B0123-DEAB-4DFA-979C-FE4CC6B1EA7A}" type="slidenum">
              <a:rPr lang="en-US" smtClean="0">
                <a:solidFill>
                  <a:prstClr val="black">
                    <a:tint val="75000"/>
                  </a:prstClr>
                </a:solidFill>
              </a:rPr>
              <a:pPr/>
              <a:t>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190821091"/>
      </p:ext>
    </p:extLst>
  </p:cSld>
  <p:clrMapOvr>
    <a:masterClrMapping/>
  </p:clrMapOvr>
  <p:transition spd="slow">
    <p:wipe dir="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u="sng" dirty="0" smtClean="0">
                <a:solidFill>
                  <a:srgbClr val="FF0000"/>
                </a:solidFill>
              </a:rPr>
              <a:t>C</a:t>
            </a:r>
            <a:r>
              <a:rPr lang="en-US" b="1" u="sng" dirty="0" smtClean="0">
                <a:solidFill>
                  <a:prstClr val="black"/>
                </a:solidFill>
              </a:rPr>
              <a:t>) </a:t>
            </a:r>
            <a:r>
              <a:rPr lang="en-US" sz="4000" b="1" u="sng" dirty="0" smtClean="0"/>
              <a:t>To </a:t>
            </a:r>
            <a:r>
              <a:rPr lang="en-US" sz="4000" b="1" u="sng" dirty="0"/>
              <a:t>restore the backup copy of the company </a:t>
            </a:r>
            <a:r>
              <a:rPr lang="en-US" sz="4000" b="1" u="sng" dirty="0" smtClean="0"/>
              <a:t>file</a:t>
            </a:r>
            <a:r>
              <a:rPr lang="en-US" dirty="0"/>
              <a:t/>
            </a:r>
            <a:br>
              <a:rPr lang="en-US" dirty="0"/>
            </a:br>
            <a:endParaRPr lang="en-US" dirty="0"/>
          </a:p>
        </p:txBody>
      </p:sp>
      <p:sp>
        <p:nvSpPr>
          <p:cNvPr id="3" name="Content Placeholder 2"/>
          <p:cNvSpPr>
            <a:spLocks noGrp="1"/>
          </p:cNvSpPr>
          <p:nvPr>
            <p:ph idx="1"/>
          </p:nvPr>
        </p:nvSpPr>
        <p:spPr>
          <a:xfrm>
            <a:off x="0" y="1600200"/>
            <a:ext cx="9144000" cy="5257800"/>
          </a:xfrm>
        </p:spPr>
        <p:txBody>
          <a:bodyPr>
            <a:normAutofit fontScale="55000" lnSpcReduction="20000"/>
          </a:bodyPr>
          <a:lstStyle/>
          <a:p>
            <a:pPr>
              <a:buNone/>
            </a:pPr>
            <a:r>
              <a:rPr lang="en-US" dirty="0"/>
              <a:t> </a:t>
            </a:r>
          </a:p>
          <a:p>
            <a:pPr>
              <a:buNone/>
            </a:pPr>
            <a:r>
              <a:rPr lang="en-US" b="1" dirty="0"/>
              <a:t>1.	Click File, and then click Open or Restore Company.</a:t>
            </a:r>
          </a:p>
          <a:p>
            <a:pPr>
              <a:buNone/>
            </a:pPr>
            <a:r>
              <a:rPr lang="en-US" b="1" dirty="0"/>
              <a:t>2.	In the Open or Restore Company window, at the What type of file do you want to open or restore? page, choose the </a:t>
            </a:r>
            <a:r>
              <a:rPr lang="en-US" b="1" i="1" dirty="0"/>
              <a:t>Restore a backup copy </a:t>
            </a:r>
            <a:r>
              <a:rPr lang="en-US" b="1" dirty="0"/>
              <a:t>, and then click Next. </a:t>
            </a:r>
          </a:p>
          <a:p>
            <a:pPr>
              <a:buNone/>
            </a:pPr>
            <a:r>
              <a:rPr lang="en-US" b="1" dirty="0"/>
              <a:t>3.	At the Is the backup copy </a:t>
            </a:r>
            <a:r>
              <a:rPr lang="en-US" b="1" dirty="0" smtClean="0"/>
              <a:t>stored online or </a:t>
            </a:r>
            <a:r>
              <a:rPr lang="en-US" b="1" dirty="0"/>
              <a:t>locally? page, choose  Local backup, and then click Next.</a:t>
            </a:r>
          </a:p>
          <a:p>
            <a:pPr>
              <a:buNone/>
            </a:pPr>
            <a:r>
              <a:rPr lang="en-US" b="1" dirty="0"/>
              <a:t>4.	At the </a:t>
            </a:r>
            <a:r>
              <a:rPr lang="en-US" b="1" dirty="0" smtClean="0"/>
              <a:t>Open Backup </a:t>
            </a:r>
            <a:r>
              <a:rPr lang="en-US" b="1" dirty="0"/>
              <a:t>Copy dialog box in the Look in text box, choose _______________.</a:t>
            </a:r>
          </a:p>
          <a:p>
            <a:pPr>
              <a:buNone/>
            </a:pPr>
            <a:r>
              <a:rPr lang="en-US" b="1" dirty="0"/>
              <a:t>5.	Select the company </a:t>
            </a:r>
            <a:r>
              <a:rPr lang="en-US" b="1" dirty="0" smtClean="0"/>
              <a:t>file </a:t>
            </a:r>
            <a:r>
              <a:rPr lang="en-US" b="1" i="1" dirty="0" smtClean="0"/>
              <a:t>EX</a:t>
            </a:r>
            <a:r>
              <a:rPr lang="en-US" b="1" i="1" dirty="0"/>
              <a:t># [Your Name] Company Name.QBB</a:t>
            </a:r>
            <a:r>
              <a:rPr lang="en-US" b="1" dirty="0"/>
              <a:t>.</a:t>
            </a:r>
          </a:p>
          <a:p>
            <a:pPr>
              <a:buNone/>
            </a:pPr>
            <a:r>
              <a:rPr lang="en-US" b="1" dirty="0" smtClean="0"/>
              <a:t>6</a:t>
            </a:r>
            <a:r>
              <a:rPr lang="en-US" b="1" dirty="0"/>
              <a:t>.	Click Open.</a:t>
            </a:r>
          </a:p>
          <a:p>
            <a:pPr>
              <a:buNone/>
            </a:pPr>
            <a:r>
              <a:rPr lang="en-US" b="1" dirty="0"/>
              <a:t>7.	At the Where do you want to restore the file? page , click  Next.</a:t>
            </a:r>
          </a:p>
          <a:p>
            <a:pPr>
              <a:buNone/>
            </a:pPr>
            <a:r>
              <a:rPr lang="en-US" b="1" dirty="0"/>
              <a:t>8.	At the Save Company File as dialog box in the Save in text box, choose _______________.</a:t>
            </a:r>
          </a:p>
          <a:p>
            <a:pPr>
              <a:buNone/>
            </a:pPr>
            <a:r>
              <a:rPr lang="en-US" b="1" dirty="0"/>
              <a:t>9.	In the File name text box, key EX# [Your Name] Company Name.</a:t>
            </a:r>
          </a:p>
          <a:p>
            <a:pPr>
              <a:buNone/>
            </a:pPr>
            <a:r>
              <a:rPr lang="en-US" b="1" dirty="0"/>
              <a:t>10.	Click Save.</a:t>
            </a:r>
          </a:p>
          <a:p>
            <a:pPr>
              <a:buNone/>
            </a:pPr>
            <a:r>
              <a:rPr lang="en-US" b="1" dirty="0"/>
              <a:t>11.	At the </a:t>
            </a:r>
            <a:r>
              <a:rPr lang="en-US" b="1" i="1" dirty="0"/>
              <a:t>Your Data has been restored successfully</a:t>
            </a:r>
            <a:r>
              <a:rPr lang="en-US" b="1" dirty="0"/>
              <a:t> message, click OK.</a:t>
            </a:r>
          </a:p>
          <a:p>
            <a:pPr>
              <a:buNone/>
            </a:pPr>
            <a:r>
              <a:rPr lang="en-US" b="1" dirty="0"/>
              <a:t>12.	If the Accountant Center appears, remove the check mark in the box to the left of Show Accountant Center when opening a company file, and then click the X to close the window. If the home page window appears, click on the X to close it.</a:t>
            </a:r>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90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4248391389"/>
      </p:ext>
    </p:extLst>
  </p:cSld>
  <p:clrMapOvr>
    <a:masterClrMapping/>
  </p:clrMapOvr>
  <p:transition spd="slow">
    <p:wipe dir="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a:t> </a:t>
            </a:r>
            <a:br>
              <a:rPr lang="en-US" dirty="0"/>
            </a:br>
            <a:r>
              <a:rPr lang="en-US" b="1" u="sng" dirty="0" smtClean="0">
                <a:solidFill>
                  <a:srgbClr val="FF0000"/>
                </a:solidFill>
              </a:rPr>
              <a:t>D</a:t>
            </a:r>
            <a:r>
              <a:rPr lang="en-US" b="1" u="sng" dirty="0" smtClean="0">
                <a:solidFill>
                  <a:prstClr val="black"/>
                </a:solidFill>
              </a:rPr>
              <a:t>) </a:t>
            </a:r>
            <a:r>
              <a:rPr lang="en-US" b="1" u="sng" dirty="0" smtClean="0"/>
              <a:t>To </a:t>
            </a:r>
            <a:r>
              <a:rPr lang="en-US" b="1" u="sng" dirty="0"/>
              <a:t>change the company </a:t>
            </a:r>
            <a:r>
              <a:rPr lang="en-US" b="1" u="sng" dirty="0" smtClean="0"/>
              <a:t>name</a:t>
            </a:r>
            <a:endParaRPr lang="en-US" dirty="0"/>
          </a:p>
        </p:txBody>
      </p:sp>
      <p:sp>
        <p:nvSpPr>
          <p:cNvPr id="3" name="Content Placeholder 2"/>
          <p:cNvSpPr>
            <a:spLocks noGrp="1"/>
          </p:cNvSpPr>
          <p:nvPr>
            <p:ph idx="1"/>
          </p:nvPr>
        </p:nvSpPr>
        <p:spPr>
          <a:xfrm>
            <a:off x="304800" y="1828800"/>
            <a:ext cx="8839200" cy="5029200"/>
          </a:xfrm>
        </p:spPr>
        <p:txBody>
          <a:bodyPr/>
          <a:lstStyle/>
          <a:p>
            <a:pPr>
              <a:buNone/>
            </a:pPr>
            <a:r>
              <a:rPr lang="en-US" b="1" dirty="0"/>
              <a:t>1.	</a:t>
            </a:r>
            <a:r>
              <a:rPr lang="en-US" b="1" dirty="0" smtClean="0"/>
              <a:t>Click </a:t>
            </a:r>
            <a:r>
              <a:rPr lang="en-US" b="1" dirty="0"/>
              <a:t>Company, and then click Compan</a:t>
            </a:r>
            <a:r>
              <a:rPr lang="en-US" b="1" u="sng" dirty="0"/>
              <a:t>y</a:t>
            </a:r>
            <a:r>
              <a:rPr lang="en-US" b="1" dirty="0"/>
              <a:t> Information.</a:t>
            </a:r>
          </a:p>
          <a:p>
            <a:pPr>
              <a:buNone/>
            </a:pPr>
            <a:r>
              <a:rPr lang="en-US" b="1" dirty="0"/>
              <a:t>2.	In the Company Information dialog box at the Company Name text box, key EX# [Your Name] Company Name.</a:t>
            </a:r>
          </a:p>
          <a:p>
            <a:pPr>
              <a:buNone/>
            </a:pPr>
            <a:r>
              <a:rPr lang="en-US" b="1" dirty="0"/>
              <a:t>3.	Click OK.</a:t>
            </a:r>
          </a:p>
          <a:p>
            <a:endParaRPr lang="en-US" dirty="0"/>
          </a:p>
        </p:txBody>
      </p:sp>
      <p:sp>
        <p:nvSpPr>
          <p:cNvPr id="4" name="Slide Number Placeholder 3"/>
          <p:cNvSpPr>
            <a:spLocks noGrp="1"/>
          </p:cNvSpPr>
          <p:nvPr>
            <p:ph type="sldNum" sz="quarter" idx="12"/>
          </p:nvPr>
        </p:nvSpPr>
        <p:spPr/>
        <p:txBody>
          <a:bodyPr/>
          <a:lstStyle/>
          <a:p>
            <a:fld id="{844B0123-DEAB-4DFA-979C-FE4CC6B1EA7A}" type="slidenum">
              <a:rPr lang="en-US" smtClean="0">
                <a:solidFill>
                  <a:prstClr val="black">
                    <a:tint val="75000"/>
                  </a:prstClr>
                </a:solidFill>
              </a:rPr>
              <a:pPr/>
              <a:t>91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QUICKBOOKS 2012 - Chapter 01</a:t>
            </a:r>
            <a:endParaRPr lang="en-US">
              <a:solidFill>
                <a:prstClr val="black">
                  <a:tint val="75000"/>
                </a:prstClr>
              </a:solidFill>
            </a:endParaRPr>
          </a:p>
        </p:txBody>
      </p:sp>
    </p:spTree>
    <p:extLst>
      <p:ext uri="{BB962C8B-B14F-4D97-AF65-F5344CB8AC3E}">
        <p14:creationId xmlns:p14="http://schemas.microsoft.com/office/powerpoint/2010/main" val="3747165919"/>
      </p:ext>
    </p:extLst>
  </p:cSld>
  <p:clrMapOvr>
    <a:masterClrMapping/>
  </p:clrMapOvr>
  <p:transition spd="slow">
    <p:wipe dir="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pPr eaLnBrk="1" fontAlgn="auto" hangingPunct="1">
              <a:lnSpc>
                <a:spcPct val="150000"/>
              </a:lnSpc>
              <a:spcAft>
                <a:spcPts val="0"/>
              </a:spcAft>
              <a:defRPr/>
            </a:pPr>
            <a:r>
              <a:rPr lang="en-US" sz="6600" b="1" u="sng" dirty="0" smtClean="0">
                <a:solidFill>
                  <a:srgbClr val="FF0000"/>
                </a:solidFill>
                <a:effectLst>
                  <a:outerShdw blurRad="38100" dist="38100" dir="2700000" algn="tl">
                    <a:srgbClr val="000000">
                      <a:alpha val="43137"/>
                    </a:srgbClr>
                  </a:outerShdw>
                </a:effectLst>
              </a:rPr>
              <a:t>Thank you </a:t>
            </a:r>
            <a:r>
              <a:rPr lang="en-US" sz="6600" b="1" u="sng" dirty="0" smtClean="0">
                <a:solidFill>
                  <a:schemeClr val="tx1"/>
                </a:solidFill>
                <a:effectLst>
                  <a:outerShdw blurRad="38100" dist="38100" dir="2700000" algn="tl">
                    <a:srgbClr val="000000">
                      <a:alpha val="43137"/>
                    </a:srgbClr>
                  </a:outerShdw>
                </a:effectLst>
              </a:rPr>
              <a:t>and </a:t>
            </a:r>
            <a:r>
              <a:rPr lang="en-US" sz="6600" b="1" u="sng" dirty="0" smtClean="0">
                <a:solidFill>
                  <a:srgbClr val="FF0000"/>
                </a:solidFill>
                <a:effectLst>
                  <a:outerShdw blurRad="38100" dist="38100" dir="2700000" algn="tl">
                    <a:srgbClr val="000000">
                      <a:alpha val="43137"/>
                    </a:srgbClr>
                  </a:outerShdw>
                </a:effectLst>
              </a:rPr>
              <a:t>Take </a:t>
            </a:r>
            <a:r>
              <a:rPr lang="en-US" sz="6600" b="1" u="sng" dirty="0" smtClean="0">
                <a:solidFill>
                  <a:srgbClr val="FF0000"/>
                </a:solidFill>
                <a:effectLst>
                  <a:outerShdw blurRad="38100" dist="38100" dir="2700000" algn="tl">
                    <a:srgbClr val="000000">
                      <a:alpha val="43137"/>
                    </a:srgbClr>
                  </a:outerShdw>
                </a:effectLst>
              </a:rPr>
              <a:t>Care</a:t>
            </a:r>
            <a:r>
              <a:rPr lang="en-US" sz="6600" b="1" dirty="0" smtClean="0">
                <a:solidFill>
                  <a:srgbClr val="FF0000"/>
                </a:solidFill>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b="1" i="1" u="sng" dirty="0" smtClean="0">
                <a:effectLst>
                  <a:outerShdw blurRad="38100" dist="38100" dir="2700000" algn="tl">
                    <a:srgbClr val="000000">
                      <a:alpha val="43137"/>
                    </a:srgbClr>
                  </a:outerShdw>
                </a:effectLst>
              </a:rPr>
              <a:t> </a:t>
            </a:r>
            <a:endParaRPr lang="en-US" i="1" u="sng" dirty="0" smtClean="0"/>
          </a:p>
        </p:txBody>
      </p:sp>
      <p:sp>
        <p:nvSpPr>
          <p:cNvPr id="157699"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charset="0"/>
              <a:buChar char="•"/>
              <a:defRPr sz="2400">
                <a:solidFill>
                  <a:srgbClr val="7F7F7F"/>
                </a:solidFill>
                <a:latin typeface="Century Gothic" pitchFamily="34" charset="0"/>
              </a:defRPr>
            </a:lvl1pPr>
            <a:lvl2pPr marL="742950" indent="-285750">
              <a:spcBef>
                <a:spcPct val="20000"/>
              </a:spcBef>
              <a:buFont typeface="Courier New" pitchFamily="49" charset="0"/>
              <a:buChar char="o"/>
              <a:defRPr sz="1600">
                <a:solidFill>
                  <a:srgbClr val="7F7F7F"/>
                </a:solidFill>
                <a:latin typeface="Century Gothic" pitchFamily="34" charset="0"/>
              </a:defRPr>
            </a:lvl2pPr>
            <a:lvl3pPr marL="1143000" indent="-228600">
              <a:spcBef>
                <a:spcPct val="20000"/>
              </a:spcBef>
              <a:buFont typeface="Arial" charset="0"/>
              <a:buChar char="•"/>
              <a:defRPr sz="1600">
                <a:solidFill>
                  <a:srgbClr val="7F7F7F"/>
                </a:solidFill>
                <a:latin typeface="Century Gothic" pitchFamily="34" charset="0"/>
              </a:defRPr>
            </a:lvl3pPr>
            <a:lvl4pPr marL="1600200" indent="-228600">
              <a:spcBef>
                <a:spcPct val="20000"/>
              </a:spcBef>
              <a:buFont typeface="Courier New" pitchFamily="49" charset="0"/>
              <a:buChar char="o"/>
              <a:defRPr sz="1600">
                <a:solidFill>
                  <a:srgbClr val="7F7F7F"/>
                </a:solidFill>
                <a:latin typeface="Century Gothic" pitchFamily="34" charset="0"/>
              </a:defRPr>
            </a:lvl4pPr>
            <a:lvl5pPr marL="2057400" indent="-228600">
              <a:spcBef>
                <a:spcPct val="20000"/>
              </a:spcBef>
              <a:buFont typeface="Arial"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charset="0"/>
              <a:buChar char="•"/>
              <a:defRPr sz="1600">
                <a:solidFill>
                  <a:srgbClr val="7F7F7F"/>
                </a:solidFill>
                <a:latin typeface="Century Gothic" pitchFamily="34" charset="0"/>
              </a:defRPr>
            </a:lvl9pPr>
          </a:lstStyle>
          <a:p>
            <a:pPr>
              <a:spcBef>
                <a:spcPct val="0"/>
              </a:spcBef>
              <a:buFontTx/>
              <a:buNone/>
            </a:pPr>
            <a:r>
              <a:rPr lang="en-US" altLang="en-US" sz="1200" smtClean="0">
                <a:solidFill>
                  <a:srgbClr val="898989"/>
                </a:solidFill>
                <a:latin typeface="Arial" charset="0"/>
              </a:rPr>
              <a:t>Atef Abuelaish</a:t>
            </a:r>
          </a:p>
        </p:txBody>
      </p:sp>
      <p:sp>
        <p:nvSpPr>
          <p:cNvPr id="1577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400">
                <a:solidFill>
                  <a:srgbClr val="7F7F7F"/>
                </a:solidFill>
                <a:latin typeface="Century Gothic" pitchFamily="34" charset="0"/>
              </a:defRPr>
            </a:lvl1pPr>
            <a:lvl2pPr marL="742950" indent="-285750">
              <a:spcBef>
                <a:spcPct val="20000"/>
              </a:spcBef>
              <a:buFont typeface="Courier New" pitchFamily="49" charset="0"/>
              <a:buChar char="o"/>
              <a:defRPr sz="1600">
                <a:solidFill>
                  <a:srgbClr val="7F7F7F"/>
                </a:solidFill>
                <a:latin typeface="Century Gothic" pitchFamily="34" charset="0"/>
              </a:defRPr>
            </a:lvl2pPr>
            <a:lvl3pPr marL="1143000" indent="-228600">
              <a:spcBef>
                <a:spcPct val="20000"/>
              </a:spcBef>
              <a:buFont typeface="Arial" charset="0"/>
              <a:buChar char="•"/>
              <a:defRPr sz="1600">
                <a:solidFill>
                  <a:srgbClr val="7F7F7F"/>
                </a:solidFill>
                <a:latin typeface="Century Gothic" pitchFamily="34" charset="0"/>
              </a:defRPr>
            </a:lvl3pPr>
            <a:lvl4pPr marL="1600200" indent="-228600">
              <a:spcBef>
                <a:spcPct val="20000"/>
              </a:spcBef>
              <a:buFont typeface="Courier New" pitchFamily="49" charset="0"/>
              <a:buChar char="o"/>
              <a:defRPr sz="1600">
                <a:solidFill>
                  <a:srgbClr val="7F7F7F"/>
                </a:solidFill>
                <a:latin typeface="Century Gothic" pitchFamily="34" charset="0"/>
              </a:defRPr>
            </a:lvl4pPr>
            <a:lvl5pPr marL="2057400" indent="-228600">
              <a:spcBef>
                <a:spcPct val="20000"/>
              </a:spcBef>
              <a:buFont typeface="Arial" charset="0"/>
              <a:buChar char="•"/>
              <a:defRPr sz="1600">
                <a:solidFill>
                  <a:srgbClr val="7F7F7F"/>
                </a:solidFill>
                <a:latin typeface="Century Gothic" pitchFamily="34" charset="0"/>
              </a:defRPr>
            </a:lvl5pPr>
            <a:lvl6pPr marL="2514600" indent="-228600" eaLnBrk="0" fontAlgn="base" hangingPunct="0">
              <a:spcBef>
                <a:spcPct val="20000"/>
              </a:spcBef>
              <a:spcAft>
                <a:spcPct val="0"/>
              </a:spcAft>
              <a:buFont typeface="Arial" charset="0"/>
              <a:buChar char="•"/>
              <a:defRPr sz="1600">
                <a:solidFill>
                  <a:srgbClr val="7F7F7F"/>
                </a:solidFill>
                <a:latin typeface="Century Gothic" pitchFamily="34" charset="0"/>
              </a:defRPr>
            </a:lvl6pPr>
            <a:lvl7pPr marL="2971800" indent="-228600" eaLnBrk="0" fontAlgn="base" hangingPunct="0">
              <a:spcBef>
                <a:spcPct val="20000"/>
              </a:spcBef>
              <a:spcAft>
                <a:spcPct val="0"/>
              </a:spcAft>
              <a:buFont typeface="Arial" charset="0"/>
              <a:buChar char="•"/>
              <a:defRPr sz="1600">
                <a:solidFill>
                  <a:srgbClr val="7F7F7F"/>
                </a:solidFill>
                <a:latin typeface="Century Gothic" pitchFamily="34" charset="0"/>
              </a:defRPr>
            </a:lvl7pPr>
            <a:lvl8pPr marL="3429000" indent="-228600" eaLnBrk="0" fontAlgn="base" hangingPunct="0">
              <a:spcBef>
                <a:spcPct val="20000"/>
              </a:spcBef>
              <a:spcAft>
                <a:spcPct val="0"/>
              </a:spcAft>
              <a:buFont typeface="Arial" charset="0"/>
              <a:buChar char="•"/>
              <a:defRPr sz="1600">
                <a:solidFill>
                  <a:srgbClr val="7F7F7F"/>
                </a:solidFill>
                <a:latin typeface="Century Gothic" pitchFamily="34" charset="0"/>
              </a:defRPr>
            </a:lvl8pPr>
            <a:lvl9pPr marL="3886200" indent="-228600" eaLnBrk="0" fontAlgn="base" hangingPunct="0">
              <a:spcBef>
                <a:spcPct val="20000"/>
              </a:spcBef>
              <a:spcAft>
                <a:spcPct val="0"/>
              </a:spcAft>
              <a:buFont typeface="Arial" charset="0"/>
              <a:buChar char="•"/>
              <a:defRPr sz="1600">
                <a:solidFill>
                  <a:srgbClr val="7F7F7F"/>
                </a:solidFill>
                <a:latin typeface="Century Gothic" pitchFamily="34" charset="0"/>
              </a:defRPr>
            </a:lvl9pPr>
          </a:lstStyle>
          <a:p>
            <a:pPr>
              <a:spcBef>
                <a:spcPct val="0"/>
              </a:spcBef>
              <a:buFontTx/>
              <a:buNone/>
            </a:pPr>
            <a:fld id="{4699EDDF-13E1-4A0C-A39D-74E0F4352B8F}" type="slidenum">
              <a:rPr lang="en-US" altLang="en-US" sz="1200">
                <a:solidFill>
                  <a:srgbClr val="898989"/>
                </a:solidFill>
                <a:latin typeface="Arial" charset="0"/>
              </a:rPr>
              <a:pPr>
                <a:spcBef>
                  <a:spcPct val="0"/>
                </a:spcBef>
                <a:buFontTx/>
                <a:buNone/>
              </a:pPr>
              <a:t>92</a:t>
            </a:fld>
            <a:endParaRPr lang="en-US" altLang="en-US" sz="1200">
              <a:solidFill>
                <a:srgbClr val="898989"/>
              </a:solidFill>
              <a:latin typeface="Arial" charset="0"/>
            </a:endParaRPr>
          </a:p>
        </p:txBody>
      </p:sp>
    </p:spTree>
    <p:extLst>
      <p:ext uri="{BB962C8B-B14F-4D97-AF65-F5344CB8AC3E}">
        <p14:creationId xmlns:p14="http://schemas.microsoft.com/office/powerpoint/2010/main" val="3051455364"/>
      </p:ext>
    </p:extLst>
  </p:cSld>
  <p:clrMapOvr>
    <a:masterClrMapping/>
  </p:clrMapOvr>
  <p:transition spd="slow">
    <p:wheel spokes="1"/>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3750</Words>
  <Application>Microsoft Office PowerPoint</Application>
  <PresentationFormat>On-screen Show (4:3)</PresentationFormat>
  <Paragraphs>633</Paragraphs>
  <Slides>92</Slides>
  <Notes>0</Notes>
  <HiddenSlides>0</HiddenSlides>
  <MMClips>0</MMClips>
  <ScaleCrop>false</ScaleCrop>
  <HeadingPairs>
    <vt:vector size="4" baseType="variant">
      <vt:variant>
        <vt:lpstr>Theme</vt:lpstr>
      </vt:variant>
      <vt:variant>
        <vt:i4>3</vt:i4>
      </vt:variant>
      <vt:variant>
        <vt:lpstr>Slide Titles</vt:lpstr>
      </vt:variant>
      <vt:variant>
        <vt:i4>92</vt:i4>
      </vt:variant>
    </vt:vector>
  </HeadingPairs>
  <TitlesOfParts>
    <vt:vector size="95" baseType="lpstr">
      <vt:lpstr>1_Office Theme</vt:lpstr>
      <vt:lpstr>Executive</vt:lpstr>
      <vt:lpstr>5_Office Theme</vt:lpstr>
      <vt:lpstr>Welcome Back</vt:lpstr>
      <vt:lpstr>Welcome Back</vt:lpstr>
      <vt:lpstr>PowerPoint Presentation</vt:lpstr>
      <vt:lpstr>PowerPoint Presentation</vt:lpstr>
      <vt:lpstr>PowerPoint Presentation</vt:lpstr>
      <vt:lpstr>PowerPoint Presentation</vt:lpstr>
      <vt:lpstr>Introduction </vt:lpstr>
      <vt:lpstr>Introduction </vt:lpstr>
      <vt:lpstr>Introduction </vt:lpstr>
      <vt:lpstr>Introduction </vt:lpstr>
      <vt:lpstr>Introduction </vt:lpstr>
      <vt:lpstr>Introduction </vt:lpstr>
      <vt:lpstr>Introduction </vt:lpstr>
      <vt:lpstr>Introduction</vt:lpstr>
      <vt:lpstr>Accounting With QuickBooks VERSUS Manual and Other Computerized Accounting Systems </vt:lpstr>
      <vt:lpstr>Accounting With QuickBooks VERSUS Manual and Other Computerized Accounting Systems</vt:lpstr>
      <vt:lpstr>Accounting With QuickBooks VERSUS Manual and Other Computerized Accounting Systems</vt:lpstr>
      <vt:lpstr>Accounting With QuickBooks VERSUS Manual and Other Computerized Accounting Systems</vt:lpstr>
      <vt:lpstr>Accounting With QuickBooks VERSUS Manual and Other Computerized Accounting Systems</vt:lpstr>
      <vt:lpstr>Accounting With QuickBooks VERSUS Manual and Other Computerized Accounting Systems</vt:lpstr>
      <vt:lpstr>Accounting With QuickBooks VERSUS Manual and Other Computerized Accounting Systems</vt:lpstr>
      <vt:lpstr>Accounting With QuickBooks VERSUS Manual and Other Computerized Accounting Systems</vt:lpstr>
      <vt:lpstr>Four Levels of Operation</vt:lpstr>
      <vt:lpstr>1) New Company Setup</vt:lpstr>
      <vt:lpstr>2) Lists/Centers</vt:lpstr>
      <vt:lpstr>2) Lists/Centers</vt:lpstr>
      <vt:lpstr>2) Lists/Centers</vt:lpstr>
      <vt:lpstr>2) Lists/Centers</vt:lpstr>
      <vt:lpstr>3) Activities</vt:lpstr>
      <vt:lpstr>3) Activities</vt:lpstr>
      <vt:lpstr>4) Reports</vt:lpstr>
      <vt:lpstr>4) Reports</vt:lpstr>
      <vt:lpstr>4) Reports</vt:lpstr>
      <vt:lpstr>(A) Opening QuickBooks  </vt:lpstr>
      <vt:lpstr>(A) Opening QuickBooks  </vt:lpstr>
      <vt:lpstr>(B) Using Drop-Down Menus and Dialog Boxes  </vt:lpstr>
      <vt:lpstr>(B) Using Drop-Down Menus and Dialog Boxes</vt:lpstr>
      <vt:lpstr>(B) Using Drop-Down Menus and Dialog Boxes</vt:lpstr>
      <vt:lpstr>(B) Using Drop-Down Menus and Dialog Boxes</vt:lpstr>
      <vt:lpstr>(B) Using Drop-Down Menus and Dialog Boxes</vt:lpstr>
      <vt:lpstr>(B) Using Drop-Down Menus and Dialog Boxes</vt:lpstr>
      <vt:lpstr>QUICKBOOKS</vt:lpstr>
      <vt:lpstr>QUICKBOOKS</vt:lpstr>
      <vt:lpstr>QUICKBOOKS</vt:lpstr>
      <vt:lpstr>QUICKBOOKS</vt:lpstr>
      <vt:lpstr>  1) Opening a Company File</vt:lpstr>
      <vt:lpstr>  1) Opening a Company File</vt:lpstr>
      <vt:lpstr>1) Opening a Company File</vt:lpstr>
      <vt:lpstr>1) Opening a Company File</vt:lpstr>
      <vt:lpstr>1) Opening a Company File</vt:lpstr>
      <vt:lpstr>1) Opening a Company File</vt:lpstr>
      <vt:lpstr>1) Opening a Company File</vt:lpstr>
      <vt:lpstr>1) Opening a Company File</vt:lpstr>
      <vt:lpstr>2) Multi-User and Single-User Mode</vt:lpstr>
      <vt:lpstr>2) Multi-User and Single-User Mode</vt:lpstr>
      <vt:lpstr>2) Multi-User and Single-User Mode</vt:lpstr>
      <vt:lpstr>2) Multi-User and Single-User Mode</vt:lpstr>
      <vt:lpstr>2) Multi-User and Single-User Mode</vt:lpstr>
      <vt:lpstr>3) Backing Up a Company File</vt:lpstr>
      <vt:lpstr>3) Why Backing Up a File Is Important </vt:lpstr>
      <vt:lpstr>3) Why Backing Up a File Is Important </vt:lpstr>
      <vt:lpstr>3) Naming Backup Files </vt:lpstr>
      <vt:lpstr>3) Naming Backup Files </vt:lpstr>
      <vt:lpstr>3) Naming Backup Files </vt:lpstr>
      <vt:lpstr>3) Naming Backup Files </vt:lpstr>
      <vt:lpstr>3) Naming Backup Files </vt:lpstr>
      <vt:lpstr>3) Naming Backup Files </vt:lpstr>
      <vt:lpstr>3) Naming Backup Files </vt:lpstr>
      <vt:lpstr>4) Restoring a Company File  </vt:lpstr>
      <vt:lpstr>4) Restoring a Company File  </vt:lpstr>
      <vt:lpstr>4) Restoring a Company File</vt:lpstr>
      <vt:lpstr>4) Restoring a Company File</vt:lpstr>
      <vt:lpstr>4) Restoring a Company File</vt:lpstr>
      <vt:lpstr>4) Restoring a Company File</vt:lpstr>
      <vt:lpstr>4) Restoring a Company File</vt:lpstr>
      <vt:lpstr>4) Restoring a Company File</vt:lpstr>
      <vt:lpstr>4) Restoring a Company File</vt:lpstr>
      <vt:lpstr>4) Restoring a Company File</vt:lpstr>
      <vt:lpstr>4) Restoring a Company File</vt:lpstr>
      <vt:lpstr>4) Restoring a Company File</vt:lpstr>
      <vt:lpstr>5) QuickBooks Updates </vt:lpstr>
      <vt:lpstr>5) QuickBooks Updates </vt:lpstr>
      <vt:lpstr>5) QuickBooks Updates</vt:lpstr>
      <vt:lpstr>5) QuickBooks Updates</vt:lpstr>
      <vt:lpstr>6) Exiting QuickBooks  </vt:lpstr>
      <vt:lpstr>6) Exiting QuickBooks</vt:lpstr>
      <vt:lpstr>QuickBooks 2012 Appendix </vt:lpstr>
      <vt:lpstr>A) To open a company file </vt:lpstr>
      <vt:lpstr>B) To make a backup copy of a company file </vt:lpstr>
      <vt:lpstr>C) To restore the backup copy of the company file </vt:lpstr>
      <vt:lpstr>  D) To change the company name</vt:lpstr>
      <vt:lpstr>Thank you and Take Care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Atef Abuelaish</dc:creator>
  <cp:lastModifiedBy>Atef Abuelaish</cp:lastModifiedBy>
  <cp:revision>22</cp:revision>
  <dcterms:created xsi:type="dcterms:W3CDTF">2014-08-10T23:26:27Z</dcterms:created>
  <dcterms:modified xsi:type="dcterms:W3CDTF">2016-03-26T23:57:54Z</dcterms:modified>
</cp:coreProperties>
</file>