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4.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6.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theme/theme7.xml" ContentType="application/vnd.openxmlformats-officedocument.theme+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theme/theme8.xml" ContentType="application/vnd.openxmlformats-officedocument.theme+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theme/theme9.xml" ContentType="application/vnd.openxmlformats-officedocument.theme+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theme/theme10.xml" ContentType="application/vnd.openxmlformats-officedocument.theme+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slideLayouts/slideLayout1359.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slideLayouts/slideLayout1372.xml" ContentType="application/vnd.openxmlformats-officedocument.presentationml.slideLayout+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0.xml" ContentType="application/vnd.openxmlformats-officedocument.presentationml.slideLayout+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slideLayouts/slideLayout1409.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0.xml" ContentType="application/vnd.openxmlformats-officedocument.presentationml.slideLayout+xml"/>
  <Override PartName="/ppt/theme/theme11.xml" ContentType="application/vnd.openxmlformats-officedocument.theme+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slideLayouts/slideLayout1424.xml" ContentType="application/vnd.openxmlformats-officedocument.presentationml.slideLayout+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0.xml" ContentType="application/vnd.openxmlformats-officedocument.presentationml.slideLayout+xml"/>
  <Override PartName="/ppt/slideLayouts/slideLayout1431.xml" ContentType="application/vnd.openxmlformats-officedocument.presentationml.slideLayout+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slideLayouts/slideLayout1449.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slideLayouts/slideLayout1469.xml" ContentType="application/vnd.openxmlformats-officedocument.presentationml.slideLayout+xml"/>
  <Override PartName="/ppt/slideLayouts/slideLayout1470.xml" ContentType="application/vnd.openxmlformats-officedocument.presentationml.slideLayout+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0.xml" ContentType="application/vnd.openxmlformats-officedocument.presentationml.slideLayout+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slideLayouts/slideLayout1493.xml" ContentType="application/vnd.openxmlformats-officedocument.presentationml.slideLayout+xml"/>
  <Override PartName="/ppt/slideLayouts/slideLayout1494.xml" ContentType="application/vnd.openxmlformats-officedocument.presentationml.slideLayout+xml"/>
  <Override PartName="/ppt/slideLayouts/slideLayout1495.xml" ContentType="application/vnd.openxmlformats-officedocument.presentationml.slideLayout+xml"/>
  <Override PartName="/ppt/slideLayouts/slideLayout1496.xml" ContentType="application/vnd.openxmlformats-officedocument.presentationml.slideLayout+xml"/>
  <Override PartName="/ppt/slideLayouts/slideLayout1497.xml" ContentType="application/vnd.openxmlformats-officedocument.presentationml.slideLayout+xml"/>
  <Override PartName="/ppt/slideLayouts/slideLayout1498.xml" ContentType="application/vnd.openxmlformats-officedocument.presentationml.slideLayout+xml"/>
  <Override PartName="/ppt/slideLayouts/slideLayout1499.xml" ContentType="application/vnd.openxmlformats-officedocument.presentationml.slideLayout+xml"/>
  <Override PartName="/ppt/slideLayouts/slideLayout1500.xml" ContentType="application/vnd.openxmlformats-officedocument.presentationml.slideLayout+xml"/>
  <Override PartName="/ppt/slideLayouts/slideLayout1501.xml" ContentType="application/vnd.openxmlformats-officedocument.presentationml.slideLayout+xml"/>
  <Override PartName="/ppt/slideLayouts/slideLayout1502.xml" ContentType="application/vnd.openxmlformats-officedocument.presentationml.slideLayout+xml"/>
  <Override PartName="/ppt/slideLayouts/slideLayout1503.xml" ContentType="application/vnd.openxmlformats-officedocument.presentationml.slideLayout+xml"/>
  <Override PartName="/ppt/slideLayouts/slideLayout1504.xml" ContentType="application/vnd.openxmlformats-officedocument.presentationml.slideLayout+xml"/>
  <Override PartName="/ppt/slideLayouts/slideLayout1505.xml" ContentType="application/vnd.openxmlformats-officedocument.presentationml.slideLayout+xml"/>
  <Override PartName="/ppt/slideLayouts/slideLayout1506.xml" ContentType="application/vnd.openxmlformats-officedocument.presentationml.slideLayout+xml"/>
  <Override PartName="/ppt/slideLayouts/slideLayout1507.xml" ContentType="application/vnd.openxmlformats-officedocument.presentationml.slideLayout+xml"/>
  <Override PartName="/ppt/slideLayouts/slideLayout1508.xml" ContentType="application/vnd.openxmlformats-officedocument.presentationml.slideLayout+xml"/>
  <Override PartName="/ppt/slideLayouts/slideLayout1509.xml" ContentType="application/vnd.openxmlformats-officedocument.presentationml.slideLayout+xml"/>
  <Override PartName="/ppt/slideLayouts/slideLayout1510.xml" ContentType="application/vnd.openxmlformats-officedocument.presentationml.slideLayout+xml"/>
  <Override PartName="/ppt/slideLayouts/slideLayout1511.xml" ContentType="application/vnd.openxmlformats-officedocument.presentationml.slideLayout+xml"/>
  <Override PartName="/ppt/slideLayouts/slideLayout1512.xml" ContentType="application/vnd.openxmlformats-officedocument.presentationml.slideLayout+xml"/>
  <Override PartName="/ppt/slideLayouts/slideLayout1513.xml" ContentType="application/vnd.openxmlformats-officedocument.presentationml.slideLayout+xml"/>
  <Override PartName="/ppt/slideLayouts/slideLayout1514.xml" ContentType="application/vnd.openxmlformats-officedocument.presentationml.slideLayout+xml"/>
  <Override PartName="/ppt/slideLayouts/slideLayout1515.xml" ContentType="application/vnd.openxmlformats-officedocument.presentationml.slideLayout+xml"/>
  <Override PartName="/ppt/slideLayouts/slideLayout1516.xml" ContentType="application/vnd.openxmlformats-officedocument.presentationml.slideLayout+xml"/>
  <Override PartName="/ppt/slideLayouts/slideLayout1517.xml" ContentType="application/vnd.openxmlformats-officedocument.presentationml.slideLayout+xml"/>
  <Override PartName="/ppt/slideLayouts/slideLayout1518.xml" ContentType="application/vnd.openxmlformats-officedocument.presentationml.slideLayout+xml"/>
  <Override PartName="/ppt/slideLayouts/slideLayout1519.xml" ContentType="application/vnd.openxmlformats-officedocument.presentationml.slideLayout+xml"/>
  <Override PartName="/ppt/slideLayouts/slideLayout1520.xml" ContentType="application/vnd.openxmlformats-officedocument.presentationml.slideLayout+xml"/>
  <Override PartName="/ppt/slideLayouts/slideLayout1521.xml" ContentType="application/vnd.openxmlformats-officedocument.presentationml.slideLayout+xml"/>
  <Override PartName="/ppt/slideLayouts/slideLayout1522.xml" ContentType="application/vnd.openxmlformats-officedocument.presentationml.slideLayout+xml"/>
  <Override PartName="/ppt/slideLayouts/slideLayout1523.xml" ContentType="application/vnd.openxmlformats-officedocument.presentationml.slideLayout+xml"/>
  <Override PartName="/ppt/slideLayouts/slideLayout1524.xml" ContentType="application/vnd.openxmlformats-officedocument.presentationml.slideLayout+xml"/>
  <Override PartName="/ppt/slideLayouts/slideLayout1525.xml" ContentType="application/vnd.openxmlformats-officedocument.presentationml.slideLayout+xml"/>
  <Override PartName="/ppt/slideLayouts/slideLayout1526.xml" ContentType="application/vnd.openxmlformats-officedocument.presentationml.slideLayout+xml"/>
  <Override PartName="/ppt/slideLayouts/slideLayout1527.xml" ContentType="application/vnd.openxmlformats-officedocument.presentationml.slideLayout+xml"/>
  <Override PartName="/ppt/slideLayouts/slideLayout1528.xml" ContentType="application/vnd.openxmlformats-officedocument.presentationml.slideLayout+xml"/>
  <Override PartName="/ppt/slideLayouts/slideLayout1529.xml" ContentType="application/vnd.openxmlformats-officedocument.presentationml.slideLayout+xml"/>
  <Override PartName="/ppt/slideLayouts/slideLayout1530.xml" ContentType="application/vnd.openxmlformats-officedocument.presentationml.slideLayout+xml"/>
  <Override PartName="/ppt/slideLayouts/slideLayout1531.xml" ContentType="application/vnd.openxmlformats-officedocument.presentationml.slideLayout+xml"/>
  <Override PartName="/ppt/slideLayouts/slideLayout1532.xml" ContentType="application/vnd.openxmlformats-officedocument.presentationml.slideLayout+xml"/>
  <Override PartName="/ppt/slideLayouts/slideLayout1533.xml" ContentType="application/vnd.openxmlformats-officedocument.presentationml.slideLayout+xml"/>
  <Override PartName="/ppt/slideLayouts/slideLayout1534.xml" ContentType="application/vnd.openxmlformats-officedocument.presentationml.slideLayout+xml"/>
  <Override PartName="/ppt/slideLayouts/slideLayout1535.xml" ContentType="application/vnd.openxmlformats-officedocument.presentationml.slideLayout+xml"/>
  <Override PartName="/ppt/slideLayouts/slideLayout1536.xml" ContentType="application/vnd.openxmlformats-officedocument.presentationml.slideLayout+xml"/>
  <Override PartName="/ppt/slideLayouts/slideLayout1537.xml" ContentType="application/vnd.openxmlformats-officedocument.presentationml.slideLayout+xml"/>
  <Override PartName="/ppt/slideLayouts/slideLayout1538.xml" ContentType="application/vnd.openxmlformats-officedocument.presentationml.slideLayout+xml"/>
  <Override PartName="/ppt/slideLayouts/slideLayout1539.xml" ContentType="application/vnd.openxmlformats-officedocument.presentationml.slideLayout+xml"/>
  <Override PartName="/ppt/slideLayouts/slideLayout1540.xml" ContentType="application/vnd.openxmlformats-officedocument.presentationml.slideLayout+xml"/>
  <Override PartName="/ppt/slideLayouts/slideLayout1541.xml" ContentType="application/vnd.openxmlformats-officedocument.presentationml.slideLayout+xml"/>
  <Override PartName="/ppt/slideLayouts/slideLayout1542.xml" ContentType="application/vnd.openxmlformats-officedocument.presentationml.slideLayout+xml"/>
  <Override PartName="/ppt/slideLayouts/slideLayout1543.xml" ContentType="application/vnd.openxmlformats-officedocument.presentationml.slideLayout+xml"/>
  <Override PartName="/ppt/slideLayouts/slideLayout1544.xml" ContentType="application/vnd.openxmlformats-officedocument.presentationml.slideLayout+xml"/>
  <Override PartName="/ppt/slideLayouts/slideLayout1545.xml" ContentType="application/vnd.openxmlformats-officedocument.presentationml.slideLayout+xml"/>
  <Override PartName="/ppt/slideLayouts/slideLayout1546.xml" ContentType="application/vnd.openxmlformats-officedocument.presentationml.slideLayout+xml"/>
  <Override PartName="/ppt/slideLayouts/slideLayout1547.xml" ContentType="application/vnd.openxmlformats-officedocument.presentationml.slideLayout+xml"/>
  <Override PartName="/ppt/slideLayouts/slideLayout1548.xml" ContentType="application/vnd.openxmlformats-officedocument.presentationml.slideLayout+xml"/>
  <Override PartName="/ppt/slideLayouts/slideLayout1549.xml" ContentType="application/vnd.openxmlformats-officedocument.presentationml.slideLayout+xml"/>
  <Override PartName="/ppt/slideLayouts/slideLayout1550.xml" ContentType="application/vnd.openxmlformats-officedocument.presentationml.slideLayout+xml"/>
  <Override PartName="/ppt/slideLayouts/slideLayout1551.xml" ContentType="application/vnd.openxmlformats-officedocument.presentationml.slideLayout+xml"/>
  <Override PartName="/ppt/slideLayouts/slideLayout1552.xml" ContentType="application/vnd.openxmlformats-officedocument.presentationml.slideLayout+xml"/>
  <Override PartName="/ppt/slideLayouts/slideLayout1553.xml" ContentType="application/vnd.openxmlformats-officedocument.presentationml.slideLayout+xml"/>
  <Override PartName="/ppt/slideLayouts/slideLayout1554.xml" ContentType="application/vnd.openxmlformats-officedocument.presentationml.slideLayout+xml"/>
  <Override PartName="/ppt/slideLayouts/slideLayout1555.xml" ContentType="application/vnd.openxmlformats-officedocument.presentationml.slideLayout+xml"/>
  <Override PartName="/ppt/slideLayouts/slideLayout1556.xml" ContentType="application/vnd.openxmlformats-officedocument.presentationml.slideLayout+xml"/>
  <Override PartName="/ppt/slideLayouts/slideLayout1557.xml" ContentType="application/vnd.openxmlformats-officedocument.presentationml.slideLayout+xml"/>
  <Override PartName="/ppt/slideLayouts/slideLayout1558.xml" ContentType="application/vnd.openxmlformats-officedocument.presentationml.slideLayout+xml"/>
  <Override PartName="/ppt/slideLayouts/slideLayout1559.xml" ContentType="application/vnd.openxmlformats-officedocument.presentationml.slideLayout+xml"/>
  <Override PartName="/ppt/slideLayouts/slideLayout1560.xml" ContentType="application/vnd.openxmlformats-officedocument.presentationml.slideLayout+xml"/>
  <Override PartName="/ppt/slideLayouts/slideLayout1561.xml" ContentType="application/vnd.openxmlformats-officedocument.presentationml.slideLayout+xml"/>
  <Override PartName="/ppt/slideLayouts/slideLayout1562.xml" ContentType="application/vnd.openxmlformats-officedocument.presentationml.slideLayout+xml"/>
  <Override PartName="/ppt/slideLayouts/slideLayout1563.xml" ContentType="application/vnd.openxmlformats-officedocument.presentationml.slideLayout+xml"/>
  <Override PartName="/ppt/slideLayouts/slideLayout1564.xml" ContentType="application/vnd.openxmlformats-officedocument.presentationml.slideLayout+xml"/>
  <Override PartName="/ppt/slideLayouts/slideLayout1565.xml" ContentType="application/vnd.openxmlformats-officedocument.presentationml.slideLayout+xml"/>
  <Override PartName="/ppt/slideLayouts/slideLayout1566.xml" ContentType="application/vnd.openxmlformats-officedocument.presentationml.slideLayout+xml"/>
  <Override PartName="/ppt/slideLayouts/slideLayout1567.xml" ContentType="application/vnd.openxmlformats-officedocument.presentationml.slideLayout+xml"/>
  <Override PartName="/ppt/slideLayouts/slideLayout1568.xml" ContentType="application/vnd.openxmlformats-officedocument.presentationml.slideLayout+xml"/>
  <Override PartName="/ppt/slideLayouts/slideLayout1569.xml" ContentType="application/vnd.openxmlformats-officedocument.presentationml.slideLayout+xml"/>
  <Override PartName="/ppt/slideLayouts/slideLayout1570.xml" ContentType="application/vnd.openxmlformats-officedocument.presentationml.slideLayout+xml"/>
  <Override PartName="/ppt/slideLayouts/slideLayout1571.xml" ContentType="application/vnd.openxmlformats-officedocument.presentationml.slideLayout+xml"/>
  <Override PartName="/ppt/slideLayouts/slideLayout1572.xml" ContentType="application/vnd.openxmlformats-officedocument.presentationml.slideLayout+xml"/>
  <Override PartName="/ppt/slideLayouts/slideLayout1573.xml" ContentType="application/vnd.openxmlformats-officedocument.presentationml.slideLayout+xml"/>
  <Override PartName="/ppt/slideLayouts/slideLayout1574.xml" ContentType="application/vnd.openxmlformats-officedocument.presentationml.slideLayout+xml"/>
  <Override PartName="/ppt/slideLayouts/slideLayout1575.xml" ContentType="application/vnd.openxmlformats-officedocument.presentationml.slideLayout+xml"/>
  <Override PartName="/ppt/slideLayouts/slideLayout1576.xml" ContentType="application/vnd.openxmlformats-officedocument.presentationml.slideLayout+xml"/>
  <Override PartName="/ppt/slideLayouts/slideLayout1577.xml" ContentType="application/vnd.openxmlformats-officedocument.presentationml.slideLayout+xml"/>
  <Override PartName="/ppt/slideLayouts/slideLayout1578.xml" ContentType="application/vnd.openxmlformats-officedocument.presentationml.slideLayout+xml"/>
  <Override PartName="/ppt/slideLayouts/slideLayout1579.xml" ContentType="application/vnd.openxmlformats-officedocument.presentationml.slideLayout+xml"/>
  <Override PartName="/ppt/slideLayouts/slideLayout1580.xml" ContentType="application/vnd.openxmlformats-officedocument.presentationml.slideLayout+xml"/>
  <Override PartName="/ppt/slideLayouts/slideLayout1581.xml" ContentType="application/vnd.openxmlformats-officedocument.presentationml.slideLayout+xml"/>
  <Override PartName="/ppt/slideLayouts/slideLayout1582.xml" ContentType="application/vnd.openxmlformats-officedocument.presentationml.slideLayout+xml"/>
  <Override PartName="/ppt/slideLayouts/slideLayout1583.xml" ContentType="application/vnd.openxmlformats-officedocument.presentationml.slideLayout+xml"/>
  <Override PartName="/ppt/slideLayouts/slideLayout1584.xml" ContentType="application/vnd.openxmlformats-officedocument.presentationml.slideLayout+xml"/>
  <Override PartName="/ppt/slideLayouts/slideLayout1585.xml" ContentType="application/vnd.openxmlformats-officedocument.presentationml.slideLayout+xml"/>
  <Override PartName="/ppt/slideLayouts/slideLayout1586.xml" ContentType="application/vnd.openxmlformats-officedocument.presentationml.slideLayout+xml"/>
  <Override PartName="/ppt/slideLayouts/slideLayout1587.xml" ContentType="application/vnd.openxmlformats-officedocument.presentationml.slideLayout+xml"/>
  <Override PartName="/ppt/slideLayouts/slideLayout1588.xml" ContentType="application/vnd.openxmlformats-officedocument.presentationml.slideLayout+xml"/>
  <Override PartName="/ppt/slideLayouts/slideLayout1589.xml" ContentType="application/vnd.openxmlformats-officedocument.presentationml.slideLayout+xml"/>
  <Override PartName="/ppt/slideLayouts/slideLayout1590.xml" ContentType="application/vnd.openxmlformats-officedocument.presentationml.slideLayout+xml"/>
  <Override PartName="/ppt/theme/theme12.xml" ContentType="application/vnd.openxmlformats-officedocument.theme+xml"/>
  <Override PartName="/ppt/slideLayouts/slideLayout1591.xml" ContentType="application/vnd.openxmlformats-officedocument.presentationml.slideLayout+xml"/>
  <Override PartName="/ppt/slideLayouts/slideLayout1592.xml" ContentType="application/vnd.openxmlformats-officedocument.presentationml.slideLayout+xml"/>
  <Override PartName="/ppt/slideLayouts/slideLayout1593.xml" ContentType="application/vnd.openxmlformats-officedocument.presentationml.slideLayout+xml"/>
  <Override PartName="/ppt/slideLayouts/slideLayout1594.xml" ContentType="application/vnd.openxmlformats-officedocument.presentationml.slideLayout+xml"/>
  <Override PartName="/ppt/slideLayouts/slideLayout1595.xml" ContentType="application/vnd.openxmlformats-officedocument.presentationml.slideLayout+xml"/>
  <Override PartName="/ppt/slideLayouts/slideLayout1596.xml" ContentType="application/vnd.openxmlformats-officedocument.presentationml.slideLayout+xml"/>
  <Override PartName="/ppt/slideLayouts/slideLayout1597.xml" ContentType="application/vnd.openxmlformats-officedocument.presentationml.slideLayout+xml"/>
  <Override PartName="/ppt/slideLayouts/slideLayout1598.xml" ContentType="application/vnd.openxmlformats-officedocument.presentationml.slideLayout+xml"/>
  <Override PartName="/ppt/slideLayouts/slideLayout1599.xml" ContentType="application/vnd.openxmlformats-officedocument.presentationml.slideLayout+xml"/>
  <Override PartName="/ppt/slideLayouts/slideLayout1600.xml" ContentType="application/vnd.openxmlformats-officedocument.presentationml.slideLayout+xml"/>
  <Override PartName="/ppt/slideLayouts/slideLayout160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2" r:id="rId2"/>
    <p:sldMasterId id="2147484083" r:id="rId3"/>
    <p:sldMasterId id="2147484164" r:id="rId4"/>
    <p:sldMasterId id="2147484245" r:id="rId5"/>
    <p:sldMasterId id="2147484326" r:id="rId6"/>
    <p:sldMasterId id="2147484407" r:id="rId7"/>
    <p:sldMasterId id="2147484578" r:id="rId8"/>
    <p:sldMasterId id="2147484749" r:id="rId9"/>
    <p:sldMasterId id="2147484920" r:id="rId10"/>
    <p:sldMasterId id="2147485091" r:id="rId11"/>
    <p:sldMasterId id="2147485262" r:id="rId12"/>
    <p:sldMasterId id="2147485433" r:id="rId13"/>
  </p:sldMasterIdLst>
  <p:notesMasterIdLst>
    <p:notesMasterId r:id="rId51"/>
  </p:notesMasterIdLst>
  <p:sldIdLst>
    <p:sldId id="283" r:id="rId14"/>
    <p:sldId id="284"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4" r:id="rId41"/>
    <p:sldId id="315" r:id="rId42"/>
    <p:sldId id="316" r:id="rId43"/>
    <p:sldId id="317" r:id="rId44"/>
    <p:sldId id="318" r:id="rId45"/>
    <p:sldId id="319" r:id="rId46"/>
    <p:sldId id="320" r:id="rId47"/>
    <p:sldId id="321" r:id="rId48"/>
    <p:sldId id="322"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4E294-9906-4762-9470-0ABB8BC1C336}" type="datetimeFigureOut">
              <a:rPr lang="en-US" smtClean="0"/>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D14BE-9591-499A-AC7E-DBA671659A01}" type="slidenum">
              <a:rPr lang="en-US" smtClean="0"/>
              <a:t>‹#›</a:t>
            </a:fld>
            <a:endParaRPr lang="en-US"/>
          </a:p>
        </p:txBody>
      </p:sp>
    </p:spTree>
    <p:extLst>
      <p:ext uri="{BB962C8B-B14F-4D97-AF65-F5344CB8AC3E}">
        <p14:creationId xmlns:p14="http://schemas.microsoft.com/office/powerpoint/2010/main" val="96725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small retailer allows customers to use two different credit cards in charging purchases. With the AA Bank Card, the retailer receives an immediate credit to its account when it deposits sales receipts. AA Bank assesses a 5% service charge for credit card sales. The second credit card that the retailer accepts is the VIZA Card. The retailer sends its accumulated receipts to VIZA on a weekly basis and is paid by VIZA about a week later. VIZA assesses a 3% charge on sales for using its card. Prepare journal entries to record the following selected credit card transactions for the retailer. (The retailer uses the perpetual inventory system for recording sales.)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3. (a) Estimate the balance of the uncollectibles assuming the company uses 0.5% of annual credit sales (annual credit sales were $10,000). (b) Prepare the adjusting entry to record Bad Debts Expense using the estimate from part a. Assume the unadjusted balance in the Allowance for Doubtful Accounts is a $2 credit.</a:t>
            </a:r>
          </a:p>
          <a:p>
            <a:r>
              <a:rPr lang="en-US" dirty="0" smtClean="0"/>
              <a:t> </a:t>
            </a:r>
          </a:p>
          <a:p>
            <a:r>
              <a:rPr lang="en-US" dirty="0" smtClean="0"/>
              <a:t>Step 1: Determine what the current account balance equals. The adjusting entry will be the same, debiting Bad debts expense and crediting Allowance for doubtful accounts. When the estimate is based on sales, we're using the income statement approach; the account is the income statement portion of the adjusting entry, Bad debts expense. The existing balance in the expense account is always $0, as it's closed every period. </a:t>
            </a:r>
          </a:p>
          <a:p>
            <a:r>
              <a:rPr lang="en-US" dirty="0" smtClean="0"/>
              <a:t>Step 2: Determine what the current account balance SHOULD BE. The balance in bad debts expense should equal 0.5% of net credit sales. $10,000 multiplied by 0.005 equals $50. Remember, Bad debts expense has a normal debit balance, as expenses decrease equity. </a:t>
            </a:r>
          </a:p>
          <a:p>
            <a:r>
              <a:rPr lang="en-US" dirty="0" smtClean="0"/>
              <a:t>Step 3: Make an adjusting entry to get from step 1 to step 2. To go from an unadjusted balance of $0 to an adjusted debit balance of $50, we need to debit Bad debts expense for $50. Notice that we did not need to consider the existing balance in Allowance for doubtful accounts to solve this question, because we were using the income statement approach, not a balance sheet approach, and Allowance for doubtful accounts is a balance sheet account.</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AA Company purchases $1,400 of merchandise from ZZ on December 16, 20X1. ZZ accepts AA’s $1,400, 90-day, 12% note as payment. ZZ’s accounting period ends on December 31, and it does not make reversing entries. Prepare entries for ZZ on December 16, 20X1, and December 31, 20X1. </a:t>
            </a:r>
          </a:p>
          <a:p>
            <a:r>
              <a:rPr lang="en-US" dirty="0" smtClean="0"/>
              <a:t> </a:t>
            </a:r>
          </a:p>
          <a:p>
            <a:r>
              <a:rPr lang="en-US" dirty="0" smtClean="0"/>
              <a:t>On December 16, we record the sale, debiting Notes receivable, $1,400, and we credit Sales.</a:t>
            </a:r>
          </a:p>
          <a:p>
            <a:r>
              <a:rPr lang="en-US" dirty="0" smtClean="0"/>
              <a:t>On December 31, we accrue the interest, debiting Interest receivable and crediting Interest revenue. The company has earned 15 days of interest in the current year. $1,400 multiplied by 12% multiplied by 15 days divided by 360 is $7 of accrued interest. (b) Using the information in part a, prepare ZZ’s March 16, 20X2, entry if AA dishonors the note.</a:t>
            </a:r>
          </a:p>
          <a:p>
            <a:r>
              <a:rPr lang="en-US" dirty="0" smtClean="0"/>
              <a:t>On March 16, 20X2, ZZ will bill AA for the balance due. The amount due as of March 16 is equal to the interest receivables, the 15 days of interest that were accrued in 20X1, $7, plus an additional 75 days of interest from January 1 through March 16. $1,400 multiplied by 12% multiplied by 75 divided by 360 is $35 of interest. $1,400 multiplied by 12% multiplied by 75 divided by 360 is $35 of interest. We credit Notes receivable for the principal amount, and debit Accounts receivable for principal plus 90 days of interest, $1,442. (c). Instead of the facts in part b, prepare ZZ’s March 16, 20X2, entry if AA honors the note. If they honor the note, they make full payment on the maturity date. The entire journal entry is the same as we had previously; the only difference is that rather than debiting Accounts receivable, we debit Cash.</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Compute the amount recorded as the cost of a new machine given the following payments related to its purchase: gross purchase price, $700,000; sales tax, $49,000; purchase discount taken, $21,000; freight cost - terms FOB shipping point, $3,500; normal assembly costs, $3,000; cost of necessary machine platform, $2,500; cost of parts used in maintaining machine, $4,200. </a:t>
            </a:r>
          </a:p>
          <a:p>
            <a:pPr>
              <a:defRPr/>
            </a:pPr>
            <a:r>
              <a:rPr lang="en-US" dirty="0" smtClean="0">
                <a:ea typeface="+mn-ea"/>
                <a:cs typeface="+mn-cs"/>
              </a:rPr>
              <a:t> </a:t>
            </a:r>
          </a:p>
          <a:p>
            <a:pPr>
              <a:defRPr/>
            </a:pPr>
            <a:r>
              <a:rPr lang="en-US" dirty="0" smtClean="0">
                <a:ea typeface="+mn-ea"/>
                <a:cs typeface="+mn-cs"/>
              </a:rPr>
              <a:t>The Measurement Principle (Cost Principle) requires that assets be valued at all necessary costs to get the asset ready for its intended purpose. The purchase price of $700,000 is obviously a necessary cost. We can't buy the machine without paying the sales tax; we add the sales tax into the cost of the machine. The purchase discount taken reduces the cost of the machine. It's not necessary to spend all $700,000 if a sales discount is offered; we subtract the purchase discount taken. The freight cost is a necessary cost because it was shipped to us FOB shipping point. The machine became ours as soon as it was shipped. Normal assembly costs are unavoidable. This machine required a special platform; we add the $2,500 to the cost of the machine. The costs of parts used in maintaining the machine, while necessary, are not required to get the asset ready for its intended purpose. As soon as the company starts to use the machine, the capitalization process ends. The maintenance costs will be expensed as incurred, and are not included in the cost of the machine. The total cost of the new machine is $737,000.</a:t>
            </a:r>
          </a:p>
          <a:p>
            <a:pPr>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Part 1. A machine costing $22,000 with a five-year life and an estimated $2,000 salvage value is installed on January 1. The factory manager estimates the machine will produce 1,000 units of product during its life. It actually produces the following units: Year 1, 200; Year 2, 400; Year 3, 300; Year 4, 80; and Year 5, 30. The total number of units produced by the end of Year 5 exceeds the original estimate - this difference was not predicted. We're reminded that the machine must not be depreciated below its estimated salvage value.</a:t>
            </a:r>
          </a:p>
          <a:p>
            <a:pPr>
              <a:defRPr/>
            </a:pPr>
            <a:r>
              <a:rPr lang="en-US" dirty="0" smtClean="0">
                <a:ea typeface="+mn-ea"/>
                <a:cs typeface="+mn-cs"/>
              </a:rPr>
              <a:t> </a:t>
            </a:r>
          </a:p>
          <a:p>
            <a:pPr>
              <a:defRPr/>
            </a:pPr>
            <a:r>
              <a:rPr lang="en-US" dirty="0" smtClean="0">
                <a:ea typeface="+mn-ea"/>
                <a:cs typeface="+mn-cs"/>
              </a:rPr>
              <a:t>Prepare a table with the following four-column headings: Year; Straight-Line; Units-of-Production; Double-Declining-Balance; and then compute depreciation for each year (and total depreciation for all years combined) under each depreciation method. Regardless of the depreciation method used, total depreciation expense over the life of the asset will equal $20,000; the $22,000 cost minus the $2,000 salvage value.</a:t>
            </a:r>
            <a:endParaRPr lang="en-US" dirty="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formula for straight-line depreciation is: (Cost minus Salvage) divided by the estimated useful life expressed in terms of years. The $22,000 cost minus the $2,000 salvage value divided by five years is depreciation expense of $4,000 per year. Depreciation of $4,000 per year for five years is a total of $20,000, and will reduce the book value from its $22,000 cost to its salvage value of $2,000.</a:t>
            </a:r>
          </a:p>
          <a:p>
            <a:pPr>
              <a:defRPr/>
            </a:pPr>
            <a:r>
              <a:rPr lang="en-US" dirty="0" smtClean="0">
                <a:ea typeface="+mn-ea"/>
                <a:cs typeface="+mn-cs"/>
              </a:rPr>
              <a:t> </a:t>
            </a:r>
          </a:p>
          <a:p>
            <a:pPr>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formula for units-of-production depreciation is similar. The numerator is cost minus salvage, and we divide by the estimated useful life. But under the units-of-production method, the estimated useful life is expressed in terms of units of output. $20,000 divided by 1,000 total units is depreciation expense of $20 per unit. Actual units produced: Year 1, 200; Year 2, 400; Year 3, 300; Year 4, 80; and Year 5, 30. A total of 1,010 units are produced.</a:t>
            </a:r>
          </a:p>
          <a:p>
            <a:pPr>
              <a:defRPr/>
            </a:pPr>
            <a:r>
              <a:rPr lang="en-US" dirty="0" smtClean="0">
                <a:ea typeface="+mn-ea"/>
                <a:cs typeface="+mn-cs"/>
              </a:rPr>
              <a:t> </a:t>
            </a:r>
          </a:p>
          <a:p>
            <a:pPr>
              <a:defRPr/>
            </a:pPr>
            <a:r>
              <a:rPr lang="en-US" dirty="0" smtClean="0">
                <a:ea typeface="+mn-ea"/>
                <a:cs typeface="+mn-cs"/>
              </a:rPr>
              <a:t>If depreciation expense of $20 per unit is recorded for each of the 1,010 units produced, total depreciation expense equals $20,200, this is more than the actual amount and would bring the book value to an amount less than salvage. So it's important to remember that we're depreciating $20 per unit, but only for the first 1,000 units produced. As soon as the machine produces 1,000 units, the depreciation process stops!</a:t>
            </a:r>
          </a:p>
          <a:p>
            <a:pPr>
              <a:defRPr/>
            </a:pPr>
            <a:r>
              <a:rPr lang="en-US" dirty="0" smtClean="0">
                <a:ea typeface="+mn-ea"/>
                <a:cs typeface="+mn-cs"/>
              </a:rPr>
              <a:t> </a:t>
            </a:r>
          </a:p>
          <a:p>
            <a:pPr>
              <a:defRPr/>
            </a:pPr>
            <a:r>
              <a:rPr lang="en-US" dirty="0" smtClean="0">
                <a:ea typeface="+mn-ea"/>
                <a:cs typeface="+mn-cs"/>
              </a:rPr>
              <a:t>In Year 1, total depreciation expense is $4,000; 200 units produced at $20 per unit. In Year 2, they produce twice as many units; depreciation expense is twice as much; $8,000. In Year 3, 300 units produced at $20 per unit is $6,000. In Year 4, 80 units at $20 per unit, $1,600, and in Year 5, 20 units at $20 per unit is depreciation expense of $400. Total depreciation expense is $20,000; cost minus salvage.</a:t>
            </a:r>
          </a:p>
          <a:p>
            <a:pPr>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final method is called "Double-Declining-Balance" (DDB). Double-declining- balance (DDB) is a three-step process. First, we calculate the straight-line rate. 100% divided by the estimated useful life of five years is a straight-line rate of 20% per year. Since this is the double-declining-balance method, we double the straight line rate; 20% multiplied by 2 is 40%.</a:t>
            </a:r>
          </a:p>
          <a:p>
            <a:pPr>
              <a:defRPr/>
            </a:pPr>
            <a:r>
              <a:rPr lang="en-US" dirty="0" smtClean="0">
                <a:ea typeface="+mn-ea"/>
                <a:cs typeface="+mn-cs"/>
              </a:rPr>
              <a:t> </a:t>
            </a:r>
          </a:p>
          <a:p>
            <a:pPr>
              <a:defRPr/>
            </a:pPr>
            <a:r>
              <a:rPr lang="en-US" dirty="0" smtClean="0">
                <a:ea typeface="+mn-ea"/>
                <a:cs typeface="+mn-cs"/>
              </a:rPr>
              <a:t>Alternatively, you can combine the two steps by taking 200% and dividing by five years; 200% divided by five years is 40%. Step three calculates the depreciation expense. Depreciation expense is calculated by taking the double-declining-balance rate, and multiplying by the beginning-of-year book value.</a:t>
            </a:r>
          </a:p>
          <a:p>
            <a:pPr>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100" dirty="0"/>
              <a:t>The book value declines over time. The maximum book value is always the asset's cost, $22,000, and the minimum book value is salvage value. Total depreciation expense over the five-year period must equal $20,000. The declining balance is the book value, cost minus accumulated depreciation. </a:t>
            </a:r>
          </a:p>
          <a:p>
            <a:pPr>
              <a:defRPr/>
            </a:pPr>
            <a:endParaRPr lang="en-US" sz="1100" dirty="0"/>
          </a:p>
          <a:p>
            <a:pPr>
              <a:defRPr/>
            </a:pPr>
            <a:r>
              <a:rPr lang="en-US" sz="1100" dirty="0"/>
              <a:t>In Year 1, the beginning book value is the cost of $22,000. We multiply by the DDB rate, 40%, to calculate depreciation expense in the first year, $8,800. The journal entry is a debit to Depreciation expense and a credit to Accumulated depreciation, bringing the end-of-year balance in Accumulated depreciation to $8,800. As the balance in Accumulated depreciation increases, the book value decreases. Cost of $22,000 minus accumulated depreciation of $8,800 is an end-of-year book value of $13,200. The book value at the end of Year 1 becomes the beginning book value for Year 2. $13,200 multiplied by 40% is $5,280. The balance in Accumulated depreciation increases to $14,080, reducing the book value to $7,920. $7,920 multiplied by 40% is depreciation expense of $3,168. This increases the balance in Accumulated depreciation to $17,248, and reduces the book value to $4,752. $4,752 multiplied by 40% is $1,901. Accumulated depreciation at the end of Year 4 is $19,149, dropping the book value to $2,851. In Year 5, if we continue the process, $2,851multiplied by 40%; depreciation expense is $1,140. This brings the balance in Accumulated depreciation to $20,289; more than the $20,000 maximum. If we depreciate $1,140 in Year 5, the book value drops to less than salvage, $1,711. So rather than using the rate in Year 5, we calculate depreciation expense to be $851. This brings the balance in Accumulated depreciation up to $20,000 and reduces the book value to its minimum, $2,000 salvage value.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Part 2. In early January 20X1, a company acquires equipment for $3,800. The company estimates this equipment to have a useful life of three years and a salvage value of $200. Early in 20X3, the company changes its estimates to a total four-year useful life and zero salvage value. Using the straight-line method, what is depreciation expense for 20X3? </a:t>
            </a:r>
          </a:p>
          <a:p>
            <a:pPr>
              <a:defRPr/>
            </a:pPr>
            <a:endParaRPr lang="en-US" dirty="0" smtClean="0">
              <a:ea typeface="+mn-ea"/>
              <a:cs typeface="+mn-cs"/>
            </a:endParaRPr>
          </a:p>
          <a:p>
            <a:pPr>
              <a:defRPr/>
            </a:pPr>
            <a:r>
              <a:rPr lang="en-US" dirty="0" smtClean="0">
                <a:ea typeface="+mn-ea"/>
                <a:cs typeface="+mn-cs"/>
              </a:rPr>
              <a:t>Straight-line depreciation was originally calculated as cost minus salvage divided by the estimated useful life in terms of years. $3,800 minus $200 divided by three years is depreciation expense of $1,200 per year. The beginning book value was $3,800, the equipment's cost. In 20X1, depreciation of $1,200 reduced the book value to $2,600. In 20X2, an additional $1,200 of depreciation reduced the book value to $1,400. At the beginning of 20X3, when the book value is $1,400, the company changes their estimates, so the amount of depreciation must also be changed. The book value minus the revised salvage value is divided by the estimated remaining years. Total depreciation of $1,400 must be reported over the remaining two years; depreciation expense is $700 per year. In 20X3, $700 of depreciation reduces the book value at the end of the year to $700. In 20X4, an additional $700 of depreciation expense reduces the book value to $0. Total depreciation over the four-year period is $3,800, cost minus salvage.</a:t>
            </a:r>
            <a:endParaRPr lang="en-US" dirty="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100" dirty="0"/>
              <a:t>A company pays $1,000 for equipment expected to last four years and have a $200 salvage value. Prepare journal entries to record the following costs related to the equipment.</a:t>
            </a:r>
          </a:p>
          <a:p>
            <a:pPr>
              <a:defRPr/>
            </a:pPr>
            <a:r>
              <a:rPr lang="en-US" sz="1100" dirty="0"/>
              <a:t> </a:t>
            </a:r>
          </a:p>
          <a:p>
            <a:pPr>
              <a:defRPr/>
            </a:pPr>
            <a:r>
              <a:rPr lang="en-US" sz="1100" dirty="0"/>
              <a:t>Betterments, also called improvements, are expenditures that make a plant asset more efficient or productive. Extraordinary repairs are expenditures extending the asset’s useful life beyond its original estimate. The cost of betterments and extraordinary repairs are capitalized; recorded as assets.</a:t>
            </a:r>
          </a:p>
          <a:p>
            <a:pPr>
              <a:defRPr/>
            </a:pPr>
            <a:r>
              <a:rPr lang="en-US" sz="1100" dirty="0"/>
              <a:t> </a:t>
            </a:r>
          </a:p>
          <a:p>
            <a:pPr>
              <a:defRPr/>
            </a:pPr>
            <a:r>
              <a:rPr lang="en-US" sz="1100" dirty="0"/>
              <a:t>At the time the equipment was purchased, the journal entry was a debit to the Equipment account and a credit to Cash.</a:t>
            </a:r>
          </a:p>
          <a:p>
            <a:pPr>
              <a:defRPr/>
            </a:pPr>
            <a:r>
              <a:rPr lang="en-US" sz="1100" dirty="0"/>
              <a:t>a) During the second year of the equipment’s life, $400 cash is paid for a new component expected to increase the equipment’s productivity by 20% a year. This cost is a betterment; it's making the plant asset more productive. The journal entry is a debit to the Equipment account, $400, and a credit to Cash.</a:t>
            </a:r>
          </a:p>
          <a:p>
            <a:pPr>
              <a:defRPr/>
            </a:pPr>
            <a:r>
              <a:rPr lang="en-US" sz="1100" dirty="0"/>
              <a:t>b) During the third year, $250 cash is paid for normal repairs necessary to keep the equipment in good working order. This expenditure does not make the plant asset more efficient or productive, or extend the asset's useful life. This cost is expensed as incurred. We debit Repairs expense and credit Cash.</a:t>
            </a:r>
          </a:p>
          <a:p>
            <a:pPr>
              <a:defRPr/>
            </a:pPr>
            <a:r>
              <a:rPr lang="en-US" sz="1100" dirty="0"/>
              <a:t>c) During the fourth year, $500 is paid for repairs expected to increase the useful life of the equipment from four to five years. This is an extraordinary repair. The journal entry is a debit to the Equipment account and a credit to Cash.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 Jan. 2 - Sold merchandise for $1,000 (that had cost $600) and accepted the customer’s AA Bank Card. The AA receipts are immediately deposited in the retailer’s bank account. We record the $1,000 sale by crediting Sales for $1,000. This revenue is immediately matched with an expense, Credit card expense, equal to 5% of the sales, $50. And because the amount is immediately deposited in the retailer's bank account, we debit Cash for the balance, $950. The retailer is using the perpetual inventory system, so cost of goods sold is calculated at the time of the sale; debit Cost of goods sold, $600, and credit Merchandise inventory.</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 owns a machine that cost $500 and has accumulated depreciation of $400. Prepare the entry to record the disposal of the machine on January 2 under each of the following independent situations. At the time the machine was purchased, the journal entry was a debit to the Machine account and a credit to Cash. Over the life of the asset, $400 has been depreciated, debiting Depreciation expense and crediting Accumulated depreciation.</a:t>
            </a:r>
            <a:endParaRPr lang="en-US" dirty="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mn-ea"/>
                <a:cs typeface="+mn-cs"/>
              </a:rPr>
              <a:t>The book value of the equipment on January 2, cost minus accumulated depreciation, is $100. The general format to record the disposal of a depreciable asset is as follows: First we eliminate the book value, crediting the asset account for the original cost, and debiting Accumulated depreciation for the amount recorded to date. We debit Cash for the amount received, and then compare the book value with the amount of cash received. If the amount of cash received is less than book value, we debit Loss on sale of machinery.</a:t>
            </a:r>
          </a:p>
          <a:p>
            <a:r>
              <a:rPr lang="en-US" dirty="0">
                <a:ea typeface="+mn-ea"/>
                <a:cs typeface="+mn-cs"/>
              </a:rPr>
              <a:t> </a:t>
            </a:r>
          </a:p>
          <a:p>
            <a:endParaRPr lang="en-US" dirty="0" smtClean="0"/>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28" tIns="45714" rIns="91428" bIns="45714"/>
          <a:lstStyle/>
          <a:p>
            <a:fld id="{8805FAF2-67D1-47E3-BD22-65273AD8823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4931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mn-ea"/>
                <a:cs typeface="+mn-cs"/>
              </a:rPr>
              <a:t>If the amount of cash received is greater than book value, we credit gain on sale of machine.</a:t>
            </a:r>
          </a:p>
          <a:p>
            <a:r>
              <a:rPr lang="en-US" dirty="0">
                <a:ea typeface="+mn-ea"/>
                <a:cs typeface="+mn-cs"/>
              </a:rPr>
              <a:t>In a) the asset is simply thrown out; no cash is received. We eliminate the book value, crediting the Machine account for $500, and debiting Accumulated depreciation. The amount of cash received is $0. This is $100 less than the book value. We debit Loss on disposal, $100.</a:t>
            </a:r>
          </a:p>
          <a:p>
            <a:r>
              <a:rPr lang="en-US" dirty="0">
                <a:ea typeface="+mn-ea"/>
                <a:cs typeface="+mn-cs"/>
              </a:rPr>
              <a:t>b) The company sold the machine for $80 cash. We always eliminate the book value, crediting the asset account for the original cost, and debiting accumulated depreciation for the amount recorded to date. The amount of cash received is $80. This is $20 less than the book value. We debit loss on sale of machine for $20. </a:t>
            </a:r>
          </a:p>
          <a:p>
            <a:pPr defTabSz="889986" eaLnBrk="0" fontAlgn="base" hangingPunct="0">
              <a:spcBef>
                <a:spcPct val="30000"/>
              </a:spcBef>
              <a:spcAft>
                <a:spcPct val="0"/>
              </a:spcAft>
              <a:defRPr/>
            </a:pPr>
            <a:r>
              <a:rPr lang="en-US" dirty="0">
                <a:ea typeface="+mn-ea"/>
                <a:cs typeface="+mn-cs"/>
              </a:rPr>
              <a:t>c) The company sold the machine for $100 cash. We eliminate the book value, crediting the asset account for the cost of $500 and debiting Accumulated depreciation for the amount recorded to date, $400. And we debit Cash for the amount received, $100</a:t>
            </a:r>
            <a:r>
              <a:rPr lang="en-US" dirty="0" smtClean="0">
                <a:ea typeface="+mn-ea"/>
                <a:cs typeface="+mn-cs"/>
              </a:rPr>
              <a:t>. </a:t>
            </a:r>
            <a:r>
              <a:rPr lang="en-US" dirty="0">
                <a:ea typeface="ＭＳ Ｐゴシック" pitchFamily="-107" charset="-128"/>
                <a:cs typeface="ＭＳ Ｐゴシック" pitchFamily="-107" charset="-128"/>
              </a:rPr>
              <a:t>In this case, the cash received was equal to the book value; there is no gain or loss on the sale.</a:t>
            </a:r>
          </a:p>
          <a:p>
            <a:endParaRPr lang="en-US" dirty="0">
              <a:ea typeface="+mn-ea"/>
              <a:cs typeface="+mn-cs"/>
            </a:endParaRPr>
          </a:p>
          <a:p>
            <a:endParaRPr lang="en-US" dirty="0" smtClean="0"/>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28" tIns="45714" rIns="91428" bIns="45714"/>
          <a:lstStyle/>
          <a:p>
            <a:fld id="{8805FAF2-67D1-47E3-BD22-65273AD8823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9876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d) The company sold the machine for $110 cash. We eliminate the book value, crediting the Machine account, $500, and debiting Accumulated depreciation for $400. Debit Cash for the amount received, $110, and because the amount of cash received is greater than the book value, we credit Gain on sale of machine for the difference, $10.</a:t>
            </a:r>
            <a:endParaRPr lang="en-US" dirty="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 acquires a zinc mine at a cost of $750,000. It incurs additional costs of $100,000 to access the mine, which is estimated to hold 200,000 tons of zinc. The estimated value of the land after the zinc is removed is $50,000.</a:t>
            </a:r>
          </a:p>
          <a:p>
            <a:pPr>
              <a:defRPr/>
            </a:pPr>
            <a:r>
              <a:rPr lang="en-US" dirty="0" smtClean="0">
                <a:ea typeface="+mn-ea"/>
                <a:cs typeface="+mn-cs"/>
              </a:rPr>
              <a:t> </a:t>
            </a:r>
          </a:p>
          <a:p>
            <a:pPr>
              <a:defRPr/>
            </a:pPr>
            <a:r>
              <a:rPr lang="en-US" dirty="0" smtClean="0">
                <a:ea typeface="+mn-ea"/>
                <a:cs typeface="+mn-cs"/>
              </a:rPr>
              <a:t>1) Prepare the entry(ies) to record the cost of the zinc mine. To record the purchase, we debit the Zinc mine for the entire cost of $850,000, all necessary costs to get the asset ready for its intended purpose, and we credit Cash.</a:t>
            </a:r>
          </a:p>
          <a:p>
            <a:pPr>
              <a:defRPr/>
            </a:pPr>
            <a:r>
              <a:rPr lang="en-US" dirty="0" smtClean="0">
                <a:ea typeface="+mn-ea"/>
                <a:cs typeface="+mn-cs"/>
              </a:rPr>
              <a:t>2) Prepare the year-end adjusting entry if 50,000 tons of zinc are mined, but only 40,000 tons are sold the first year. The year-end adjusting entry is for depletion, which is basically units-of-production depreciation, only for a natural resource. The formula takes (Cost minus Salvage) and divides by the estimated units of production. The $850,000 cost minus the $50,000 salvage value, divided by the total capacity of the mine, 200,000 tons, is depletion of $4 per ton. 50,000 tons are extracted.</a:t>
            </a:r>
          </a:p>
          <a:p>
            <a:pPr>
              <a:defRPr/>
            </a:pPr>
            <a:r>
              <a:rPr lang="en-US" dirty="0" smtClean="0">
                <a:ea typeface="+mn-ea"/>
                <a:cs typeface="+mn-cs"/>
              </a:rPr>
              <a:t> </a:t>
            </a:r>
          </a:p>
          <a:p>
            <a:pPr>
              <a:defRPr/>
            </a:pPr>
            <a:r>
              <a:rPr lang="en-US" dirty="0" smtClean="0">
                <a:ea typeface="+mn-ea"/>
                <a:cs typeface="+mn-cs"/>
              </a:rPr>
              <a:t>We credit Accumulated depletion for the number of tons extracted, 50,000, multiplied by the $4 per ton; total depletion is $200,000. 40,000 tons have been sold. Since the revenue has been realized, we match it with an expense; Depletion expense, 40,000 tons at $4 per ton, $160,000. The remaining 10,000 tons are in inventory. We had the depletion to the inventory cost; 10,000 tons at $4 per ton, $40,000. This $40,000 will be expensed at the time those tons are sold.</a:t>
            </a:r>
            <a:endParaRPr lang="en-US" dirty="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A publisher purchases the copyright on a book for $1,000 on January 1 of this year. The copyright legally protects its owner for five more years. The company plans to market and sell prints of the original for seven years. Prepare entries to record the purchase of the copyright on January 1 of this year, and its annual amortization on December 31 of this year. The journal entry to record the purchase is a debit to the intangible asset account, Copyright, for the cost of $1,000, and a credit to Cash. On December 31, we debit Amortization expense – Copyright for $1,000 divided by five years. Even though the company plans to market and sell the prints for seven years, the life of the copyright is only five more years. The annual amortization expense is $200. We credit the contra asset account, Accumulated amortization - Copyright. The carrying value of the copyright at the end of the first year is $800. </a:t>
            </a:r>
          </a:p>
          <a:p>
            <a:pPr>
              <a:defRPr/>
            </a:pPr>
            <a:r>
              <a:rPr lang="en-US" dirty="0" smtClean="0">
                <a:ea typeface="+mn-ea"/>
                <a:cs typeface="+mn-cs"/>
              </a:rPr>
              <a:t> </a:t>
            </a:r>
          </a:p>
          <a:p>
            <a:pPr>
              <a:defRPr/>
            </a:pPr>
            <a:r>
              <a:rPr lang="en-US" dirty="0" smtClean="0">
                <a:ea typeface="+mn-ea"/>
                <a:cs typeface="+mn-cs"/>
              </a:rPr>
              <a:t>On January 3 of this year, a retailer incurs a $9,000 cost to modernize its store. Improvements include lighting, partitions, and a sound system. These improvements are estimated to yield benefits for five years. The retailer leases its store and has three years remaining on its lease. Prepare the entry to record (a) the cost of modernization and (b) amortization at the end of this current year. The journal entry to record the cost of modernization is a debit to the intangible asset account, Leasehold improvements, $9,000, and a credit to Cash. On December 31, these costs are amortized over the remaining term of the lease. Debit Amortization expense - Leasehold improvements, $9,000 divided by three years remaining on the lease, $3,000, and credit Accumulated amortization - Leasehold improvements. </a:t>
            </a:r>
          </a:p>
          <a:p>
            <a:pPr>
              <a:defRPr/>
            </a:pPr>
            <a:r>
              <a:rPr lang="en-US" dirty="0" smtClean="0">
                <a:ea typeface="+mn-ea"/>
                <a:cs typeface="+mn-cs"/>
              </a:rPr>
              <a:t> </a:t>
            </a:r>
          </a:p>
          <a:p>
            <a:pPr>
              <a:defRPr/>
            </a:pPr>
            <a:r>
              <a:rPr lang="en-US" dirty="0" smtClean="0">
                <a:ea typeface="+mn-ea"/>
                <a:cs typeface="+mn-cs"/>
              </a:rPr>
              <a:t>On January 6 of this year, a company pays $6,000 for a patent with a remaining 12-year legal life to produce a supplement expected to be marketable for three years. Prepare entries to record its acquisition and the December 31 amortization entry for the current year. The cost of the patent is a debit to the Patents account, $6,000, and a credit to Cash. In order to adhere to the expense recognition principle, we match the cost with the three years of expected revenues. Debit Amortization expense - Patents, $6,000 divided by three years, $2,000, and credit Accumulated amortization - Patents.</a:t>
            </a:r>
          </a:p>
          <a:p>
            <a:pPr>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retailer sells merchandise for $500 cash on June 30 (cost of merchandise is $300). The sales tax law requires the retailer to collect 7% sales tax on every dollar of merchandise sold. Record the entry for the $500 sale and its applicable sales tax. Also record the entry that shows the remittance of the 7% tax on this sale to the state government on July 15. To record the sale on June 30, we credit Sales for the $500. We also credit Sales taxes payable ($500 multiplied by 7% = $35), and debit Cash for the total, $535. On the same date, we also record the cost of goods sold, debiting Cost of goods sold, $300, and crediting Merchandise inventory. On July 15, the sales tax is remitted to the state government, debiting Sales taxes payable, $35, and crediting Cash.</a:t>
            </a:r>
          </a:p>
          <a:p>
            <a:pPr>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ticket agency receives $40,000 cash in advance ticket sales for a four-date tour of Haim. Record the advance ticket sales on April 30. Record the revenue earned for the first concert date of May 15, assuming it represents one-fourth of the advance ticket sales. To record the receipt of cash in advance, we debit Cash, $40,000, and credit the liability account, Unearned ticket revenue for the same amount. This liability is satisfied as the concerts are performed. The first concert is on May 15. We debit the liability account, Unearned ticket revenue, for one-fourth of the advance ticket sales, $10,000, and we credit the revenue account, Earned ticket revenue.</a:t>
            </a:r>
          </a:p>
          <a:p>
            <a:pPr>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On November 25 of the current year, a company borrows $8,000 cash by signing a 90-day, 5% note payable with a face value of $8,000. (a) Compute the accrued interest payable on December 31 of the current year, (b) prepare the journal entry to record the accrued interest expense at December 31 of the current year and, (c) prepare the journal entry to record payment of the note at maturity. When the company borrows the $8,000, the journal entry is a debit to Cash, $8,000, and a credit to the liability account, Notes payable. On December 31, we accrue the interest for the number of days between November 25 and December 31. There are five days remaining in November plus 31 days in December; a total of 36 days. We record 36 days of interest expense; $8,000 multiplied by 5% multiplied by 36/360 is $40 of accrued interest, and we credit Interest payable. The maturity date is 90 days after November 25, February 23. On that date, the $8,000 plus 90 days of interest is repaid. The journal entry records an additional 54 days of interest; between December 31 and February 23. $8,000 multiplied by 5% multiplied by 54/360 is $60 of interest expense incurred in the second year. Debit interest payable for the 36 days of interest accrued in the first year, $40, debit Notes payable for the principal amount, $8,000, and we credit Cash for principal plus 90 days of interest, $8,100.</a:t>
            </a:r>
          </a:p>
          <a:p>
            <a:pPr>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company’s first weekly pay period of the year ends on January 8. On that date, the column total in its payroll register shows that sales employees earned $30,000, and office employees earned $20,000 in salaries. The employees are to have withheld from their salaries FICA Social Security taxes at the rate of 6.2%, FICA Medicare taxes at the rate of 1.45%, $9,000 of federal income taxes, $2,000 of medical insurance deductions, and $1,000 of pension contributions. No employee earned more than $7,000 in the first pay period. Compute FICA Social Security taxes payable and FICA Medicare taxes payable.</a:t>
            </a:r>
          </a:p>
          <a:p>
            <a:pPr>
              <a:defRPr/>
            </a:pPr>
            <a:endParaRPr lang="en-US" dirty="0" smtClean="0">
              <a:ea typeface="+mn-ea"/>
              <a:cs typeface="+mn-cs"/>
            </a:endParaRPr>
          </a:p>
          <a:p>
            <a:pPr>
              <a:defRPr/>
            </a:pPr>
            <a:r>
              <a:rPr lang="en-US" dirty="0" smtClean="0">
                <a:ea typeface="+mn-ea"/>
                <a:cs typeface="+mn-cs"/>
              </a:rPr>
              <a:t>Prepare the journal entry to record the company’s January 8 (employee) payroll expenses and liabilities. We begin by recording the salaries expense. We debit Sales salaries expense, $30,000, and Office salaries expense for $20,000. All $50,000 is now payable, either for deductions, or to the employees in the form of their net pay. We credit FICA - Social Security taxes payable, $50,000 multiplied by 6.2%, $3,100; we credit FICA - Medicare taxes payable, $50,000 multiplied by 1.45%, $725; credit employee Federal income taxes payable, $9,000; credit Employee medical insurance payable, $2,000; credit employee pensions payable, $1,000; and credit salaries payable for the net pay, $50,000 of gross pay minus $15,825 of deductions, net pay is $34,175. </a:t>
            </a:r>
          </a:p>
          <a:p>
            <a:pPr>
              <a:defRPr/>
            </a:pPr>
            <a:r>
              <a:rPr lang="en-US" dirty="0" smtClean="0">
                <a:ea typeface="+mn-ea"/>
                <a:cs typeface="+mn-cs"/>
              </a:rPr>
              <a:t> </a:t>
            </a:r>
          </a:p>
          <a:p>
            <a:pPr>
              <a:defRPr/>
            </a:pPr>
            <a:r>
              <a:rPr lang="en-US" dirty="0" smtClean="0">
                <a:ea typeface="+mn-ea"/>
                <a:cs typeface="+mn-cs"/>
              </a:rPr>
              <a:t> </a:t>
            </a:r>
          </a:p>
          <a:p>
            <a:pPr>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 Jan. 6 - Merchandise was sold for $400 (that had cost $300) and accepted the customer's VIZA card. Again we credit Sales for the amount of the sale, $400. Credit card expense is recorded at the time of the sale, equal to the fee; 3% of sales; or $12. But unlike the January 2 journal entry, where the remainder was debited to the Cash account, we debit Accounts receivable - VIZA, as the amount will be received about a week later. Cost of goods sold is recorded at the time of the sale, debiting Cost of goods sold, $300, and crediting Merchandise inventory.</a:t>
            </a:r>
          </a:p>
          <a:p>
            <a:endParaRPr lang="en-US" dirty="0" smtClean="0"/>
          </a:p>
          <a:p>
            <a:r>
              <a:rPr lang="en-US" dirty="0" smtClean="0"/>
              <a:t>On Jan. 16 - VIZA’s check was received for the January 6 billing, less the service charge. The journal entry is the collection of an account receivable; debit Cash for the balance due, $388, and credit Accounts Receivable.</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Prepare the journal entry to record the company’s (employer) payroll taxes resulting from the January 8 payroll. Its merit rating reduces its state unemployment tax rate to 3.4% of the first $7,000 paid to each employee. The federal unemployment tax rate is 0.6%. The total payroll taxes expense is equal to: the matching amount of Social Security taxes payable, $50,000 multiplied by 6.2%, $3,100; the matching amount of Medicare taxes payable, $50,000 multiplied by 1.45%, $725; SUTA (state unemployment taxes) payable, which are paid entirely by the employer, $50,000 multiplied by 3.4%, $1,700; and Federal unemployment taxes payable, again paid entirely by the employer, $50,000 multiplied by 0.6%, $300. Total payroll taxes expense is $5,825.</a:t>
            </a:r>
          </a:p>
          <a:p>
            <a:pPr>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company’s salaried employees earn two weeks’ vacation per year. It pays $208,000 in total employee salaries for 52 weeks but its employees work only 50 weeks. This means its total weekly expense is $4,160 ($208,000 / 50 weeks) instead of the $4,000 cash paid weekly to the employees ($208,000 / 52 weeks). Record the company’s regular weekly vacation benefits expense. Each week, the company will debit Vacation benefits expense and credit Vacation benefits payable for the difference between the $4,160 and the $4,000 paid, $160. This is an example of the expense recognition principle; the expense is recognized in the same period as the revenue it helped generate. Every week that the employees worked, they also earned $160 of vacation. The total cost of the employees is $4,160 per week.</a:t>
            </a:r>
          </a:p>
          <a:p>
            <a:pPr>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For the current year ended December 31, a company has implemented an employee bonus program equal to 5% of its net income, which employees will share equally. Its net income (pre-bonus) is expected to be $840,000, and bonus expense is deducted in computing net income. (a) Compute the bonus payable to the employees at year-end using the method described in the chapter and round to the nearest dollar; then, prepare the journal entry at December 31 of the current year to record the bonus due. (b) Prepare the journal entry at January 20 of the following year to record payment of that bonus to employees. OK, well first, let's do a little algebra, B = .05($840,000 - B). The bonus equals 0.05 multiplied by $840,000, $42,000, minus .05B. We add 0.05B to each side. 1.05B equals $42,000. We divide each side by 1.05; the bonus is $40,000. We can check our math: $840,000 minus $40,000 is $800,000; 5% of $800,000 is $40,000. The journal entry on December 31, is a debit to Employee bonus expense, $40,000, and a credit to Bonus payable. On January 20, the bonus is paid. Debit Bonus payable, $40,000, and credit Cash. This is another example of the expense recognition principle; the expense is recorded in the year it was earned, even though the payment is not made until the following year.</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On June 11 of the current year, a retailer sells a trimmer for $400 with a one-year warranty that covers parts. Warranty expense is estimated at 5% of sales. On March 24 of the next year, the trimmer is brought in for repairs covered under the warranty requiring $15 in materials taken from the Repair Parts Inventory. Prepare the (a) June 11 entry to record the trimmer sale, and (b) March 24 entry to record warranty repairs. On the date of the sale, we debit Cash for the amount of the sale, $400, and credit Sales. This revenue is immediately matched with an expense, Warranty expense, equal to 5% of $400, $20, and we credit Estimated warranty liability. On March 24 of the following year, part of this liability is satisfied; debit Estimated warranty liability, $15, and credit Repair parts inventory. Again the expense, Warranty expense, is recorded in the same time period as the revenue it helped generate.</a:t>
            </a:r>
          </a:p>
          <a:p>
            <a:pPr>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following legal claims exist for a company. Identify the accounting treatment for each claim as either (i) a liability that is recorded or (ii) an item described in notes to its financial statements. If an item is to be recorded, prepare the entry. For a contingent liability to be recorded, the loss must be both probable and reasonably estimable. </a:t>
            </a:r>
          </a:p>
          <a:p>
            <a:pPr>
              <a:defRPr/>
            </a:pPr>
            <a:r>
              <a:rPr lang="en-US" dirty="0" smtClean="0">
                <a:ea typeface="+mn-ea"/>
                <a:cs typeface="+mn-cs"/>
              </a:rPr>
              <a:t>(a) The company (defendant) estimates that a pending lawsuit could result in damages of $500,000; it is reasonably possible that the plaintiff will win the case. This item should be described in the notes to its financial statements, because although it is reasonably estimated, it's not a probable loss. </a:t>
            </a:r>
          </a:p>
          <a:p>
            <a:pPr>
              <a:defRPr/>
            </a:pPr>
            <a:r>
              <a:rPr lang="en-US" dirty="0" smtClean="0">
                <a:ea typeface="+mn-ea"/>
                <a:cs typeface="+mn-cs"/>
              </a:rPr>
              <a:t>(b) The company faces a probable loss on a pending lawsuit; the amount is not reasonably estimable. This item must also be described in the notes to its financial statements. Although the loss is probable, it cannot be reasonably estimated.</a:t>
            </a:r>
          </a:p>
          <a:p>
            <a:pPr>
              <a:defRPr/>
            </a:pPr>
            <a:r>
              <a:rPr lang="en-US" dirty="0" smtClean="0">
                <a:ea typeface="+mn-ea"/>
                <a:cs typeface="+mn-cs"/>
              </a:rPr>
              <a:t>(c) The company estimates environmental damages in a pending case at $900,000 with a high probability of losing the case. This loss is both probable and reasonably estimable. The journal entry is a debit to Environmental contingent expense, $900,000, and a credit to Environmental contingent liability.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retailer applies the direct write-off method in accounting for uncollectible accounts. Prepare journal entries to record the following selected transactions. </a:t>
            </a:r>
          </a:p>
          <a:p>
            <a:r>
              <a:rPr lang="en-US" dirty="0" smtClean="0"/>
              <a:t>Feb. 14 - The retailer determines that it cannot collect $400 of its accounts receivable from a customer named ZZZ Company. Under the direct write-off method, when an account is determined to be uncollectible, the journal entry debits the expense account, Bad debts expense, and credits Accounts receivable for the amount that's uncollectible; in this case, $400. </a:t>
            </a:r>
          </a:p>
          <a:p>
            <a:r>
              <a:rPr lang="en-US" dirty="0" smtClean="0"/>
              <a:t>Apr. 1 - ZZZ Company unexpectedly pays its account in full to the retailer, which then records its recovery of this bad debt. On April 1, we reinstate the account receivable, reversing the write-off from February 14; debit Accounts receivable and credit Bad debts expense. Now that the account has been reestablished, we collect the account receivable, debiting Cash and crediting Accounts receivable. The advantage of the direct write-off method is simply that it's easy. If the amount of bad debts expense is material, Generally Accepted Accounting Principles do not allow the use of the direct write-off method.</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retailer applies the allowance method in accounting for uncollectible accounts. Prepare journal entries to record its following selected transactions.</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12/31/20X1 - The retailer estimates $3,000 of its accounts receivable are uncollectible. Under the allowance method, as a year-end adjusting entry, we debit the income statement account, Bad debts expense, for the estimated amount that's uncollectible, $3,000, and we credit the contra asset account, Allowance for doubtful accounts. This transaction reduces the net realizable value of the receivables to be reported on the December 31, 20X1 balance sheet and records an expense, Bad debts expense, in the same time period as the sale.</a:t>
            </a:r>
          </a:p>
          <a:p>
            <a:r>
              <a:rPr lang="en-US" dirty="0" smtClean="0"/>
              <a:t> </a:t>
            </a:r>
          </a:p>
          <a:p>
            <a:r>
              <a:rPr lang="en-US" dirty="0" smtClean="0"/>
              <a:t>On February 14, 20X2, the retailer determines that it cannot collect $400 of its accounts receivable from a customer named ZZZ Company. Under the allowance method, when an account is deemed uncollectible, we debit Allowance for doubtful accounts for the uncollectible amount, $400, and credit Accounts receivable. The journal entry for the write-off has no effect on the carrying value of the receivables, as we're debiting one portion of accounts receivable, and crediting another.</a:t>
            </a:r>
          </a:p>
          <a:p>
            <a:endParaRPr lang="en-US" dirty="0" smtClean="0"/>
          </a:p>
          <a:p>
            <a:r>
              <a:rPr lang="en-US" dirty="0" smtClean="0"/>
              <a:t>4/1/20X2 - ZZZ Company unexpectedly pays its account in full to the retailer, which then records its recovery of this bad debt. The first step whenever a bad debt is collected is to reverse the write-off. The journal entry on April 1 is a debit to Accounts receivable and a credit to Allowance for doubtful accounts. This journal entry, just like the write-off, has no affect on the net realizable value of the receivables. The second step is to record the collection of the account receivable; debit Cash and credit Accounts receivable.</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At its December 31 year-end, a company estimates uncollectible accounts using the allowance method. It prepared the following aging of receivables analysis.</a:t>
            </a:r>
          </a:p>
          <a:p>
            <a:r>
              <a:rPr lang="en-US" dirty="0" smtClean="0"/>
              <a:t>1. (a) Estimate the balance of the Allowance for Doubtful Accounts using the aging of accounts receivable method. (b) Prepare the adjusting entry to record Bad Debts Expense using the estimate from part (a). Assume the unadjusted balance in the Allowance for Doubtful Accounts is a $10 debit balance. This adjusting entry, like all adjusting entries, affects one income statement account and one balance sheet account.</a:t>
            </a:r>
          </a:p>
          <a:p>
            <a:r>
              <a:rPr lang="en-US" dirty="0" smtClean="0"/>
              <a:t> </a:t>
            </a:r>
          </a:p>
          <a:p>
            <a:r>
              <a:rPr lang="en-US" dirty="0" smtClean="0"/>
              <a:t>The journal entry to estimate bad debts using the allowance method is always a debit to Bad debts expense, the income statement account, and a credit to Allowance for doubtful accounts, the balance sheet account.</a:t>
            </a:r>
          </a:p>
          <a:p>
            <a:r>
              <a:rPr lang="en-US" dirty="0" smtClean="0"/>
              <a:t> </a:t>
            </a:r>
          </a:p>
          <a:p>
            <a:r>
              <a:rPr lang="en-US" dirty="0" smtClean="0"/>
              <a:t>Preparing adjusting entries is a three-step process:</a:t>
            </a:r>
          </a:p>
          <a:p>
            <a:r>
              <a:rPr lang="en-US" dirty="0" smtClean="0"/>
              <a:t>Step 1: Determine what the account balance equals. </a:t>
            </a:r>
          </a:p>
          <a:p>
            <a:r>
              <a:rPr lang="en-US" dirty="0" smtClean="0"/>
              <a:t>Step 2: Determine what the account balance SHOULD equal. </a:t>
            </a:r>
          </a:p>
          <a:p>
            <a:r>
              <a:rPr lang="en-US" dirty="0" smtClean="0"/>
              <a:t>Step 3: Make an adjusting entry to get from step 1 to step 2.</a:t>
            </a:r>
          </a:p>
          <a:p>
            <a:r>
              <a:rPr lang="en-US" dirty="0" smtClean="0"/>
              <a:t> </a:t>
            </a:r>
          </a:p>
          <a:p>
            <a:r>
              <a:rPr lang="en-US" dirty="0" smtClean="0"/>
              <a:t>The entry to estimate bad debts is always a debit to Bad debts expense and a credit to Allowance for doubtful accounts, regardless of the method used. In this case, the company is estimating their bad debts based on an aging of accounts receivable.</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latin typeface="+mn-lt"/>
              </a:rPr>
              <a:t>Step 1: </a:t>
            </a:r>
            <a:r>
              <a:rPr lang="en-US" dirty="0" smtClean="0">
                <a:solidFill>
                  <a:srgbClr val="000000"/>
                </a:solidFill>
                <a:latin typeface="+mn-lt"/>
              </a:rPr>
              <a:t>Determine what the current account balance equals. </a:t>
            </a:r>
            <a:r>
              <a:rPr lang="en-US" dirty="0" smtClean="0">
                <a:latin typeface="+mn-lt"/>
              </a:rPr>
              <a:t>When the estimate is based on receivables, this is the balance sheet approach. The account is the balance sheet portion of the adjusting entry, Allowance for doubtful accounts. The existing balance is a debit of $10.</a:t>
            </a:r>
          </a:p>
          <a:p>
            <a:endParaRPr lang="en-US" dirty="0" smtClean="0">
              <a:latin typeface="+mn-lt"/>
            </a:endParaRPr>
          </a:p>
          <a:p>
            <a:r>
              <a:rPr lang="en-US" dirty="0" smtClean="0">
                <a:latin typeface="+mn-lt"/>
              </a:rPr>
              <a:t>Step 2:  Determine what the current account balance SHOULD BE. When a company uses an aging of accounts receivable, they look at the number of days past due and then multiply by the historical percentage of uncollectible items. For accounts that are current, not yet past due, 1% are uncollectible. 1% of $2,000 is $20. 2% of accounts that are 1 to 30 days past due are uncollectible; 2% of $300 is $6. 5% of the accounts that are 31 to 60 days past due are uncollectible; $80 multiplied by 5% is $4. 7% of the accounts that are 61 to 90 days past due are uncollectible; 7% of $100 is $7. And accounts that are over 90 days past due have a 10% chance of becoming uncollectible; 10% of $120 is $12. Total accounts receivable is $2,600. The total amount that's estimated to be uncollectible is $49. The balance in Allowance for doubtful accounts should equal the amount calculated, $49. Remember, Allowance for doubtful accounts is a contra asset account and has a normal credit balance.</a:t>
            </a:r>
          </a:p>
          <a:p>
            <a:r>
              <a:rPr lang="en-US" dirty="0" smtClean="0">
                <a:latin typeface="+mn-lt"/>
              </a:rPr>
              <a:t> </a:t>
            </a:r>
          </a:p>
          <a:p>
            <a:r>
              <a:rPr lang="en-US" dirty="0" smtClean="0">
                <a:latin typeface="+mn-lt"/>
              </a:rPr>
              <a:t>Step 3: Make an adjusting entry to get from step 1 to step 2. In order to go from a debit balance of $10 to a credit balance of $49, we need to credit the Allowance account for the total, $59. The adjusting entry debits Bad debts expense and credits Allowance for doubtful accounts for $59. </a:t>
            </a:r>
          </a:p>
          <a:p>
            <a:endParaRPr lang="en-US"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2. (a) Estimate the balance of the Allowance for Doubtful Accounts assuming the company uses 2% of total accounts receivable to estimate uncollectibles, instead of the aging of accounts receivables method in number 1. (b) Prepare the adjusting entry to record Bad Debts Expense using the estimate from part a. Assume the unadjusted balance in the Allowance for Doubtful Accounts is a $4 credit. The process stays the same. The adjusting entry to estimate Bad debts expense is always a debit to Bad debts expense and a credit to Allowance for doubtful accounts. The company is estimating that 2% of total accounts receivable are uncollectible.</a:t>
            </a:r>
          </a:p>
          <a:p>
            <a:r>
              <a:rPr lang="en-US" dirty="0" smtClean="0"/>
              <a:t> </a:t>
            </a:r>
          </a:p>
          <a:p>
            <a:r>
              <a:rPr lang="en-US" dirty="0" smtClean="0"/>
              <a:t>When the estimate is based on receivables, we're using the balance sheet approach. The account is the balance sheet portion of the adjusting entry, Allowance for doubtful accounts. The existing balance is a credit of $4.</a:t>
            </a:r>
          </a:p>
          <a:p>
            <a:r>
              <a:rPr lang="en-US" dirty="0" smtClean="0"/>
              <a:t> </a:t>
            </a:r>
          </a:p>
          <a:p>
            <a:r>
              <a:rPr lang="en-US" dirty="0" smtClean="0"/>
              <a:t>Step 2: Determine what the current account balance SHOULD BE. Total accounts receivable of $2,600 multiplied by 2% is $52. The allowance for doubtful accounts should have an ending credit balance of $52.</a:t>
            </a:r>
          </a:p>
          <a:p>
            <a:r>
              <a:rPr lang="en-US" dirty="0" smtClean="0"/>
              <a:t>Step 3: Make an adjusting entry to get from step 1 to step 2. To go from a credit of $4 to a credit a $52, we need to credit Allowance for doubtful accounts for $48.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
        <p:nvSpPr>
          <p:cNvPr id="9" name="Footer Placeholder 8"/>
          <p:cNvSpPr>
            <a:spLocks noGrp="1"/>
          </p:cNvSpPr>
          <p:nvPr>
            <p:ph type="ftr" sz="quarter" idx="12"/>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Tree>
    <p:extLst>
      <p:ext uri="{BB962C8B-B14F-4D97-AF65-F5344CB8AC3E}">
        <p14:creationId xmlns:p14="http://schemas.microsoft.com/office/powerpoint/2010/main" val="209101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97429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10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745989"/>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68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1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7680572"/>
      </p:ext>
    </p:extLst>
  </p:cSld>
  <p:clrMapOvr>
    <a:masterClrMapping/>
  </p:clrMapOvr>
  <p:timing>
    <p:tnLst>
      <p:par>
        <p:cTn id="1" dur="indefinite" restart="never" nodeType="tmRoot"/>
      </p:par>
    </p:tnLst>
  </p:timing>
</p:sldLayout>
</file>

<file path=ppt/slideLayouts/slideLayout100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97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82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4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0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862634"/>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60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879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31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58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440209"/>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934030"/>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79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12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753551"/>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93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76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11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815710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46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761223"/>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4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516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49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8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10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01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07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93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34537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38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70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09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90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73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85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06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03992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95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61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51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540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40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9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33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3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613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530985"/>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837001"/>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54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899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75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6747649"/>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16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002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830998"/>
      </p:ext>
    </p:extLst>
  </p:cSld>
  <p:clrMapOvr>
    <a:masterClrMapping/>
  </p:clrMapOvr>
  <p:timing>
    <p:tnLst>
      <p:par>
        <p:cTn id="1" dur="indefinite" restart="never" nodeType="tmRoot"/>
      </p:par>
    </p:tnLst>
  </p:timing>
</p:sldLayout>
</file>

<file path=ppt/slideLayouts/slideLayout105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30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8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4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41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64058"/>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0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9725146"/>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70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964260"/>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07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00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39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22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42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522828"/>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774528"/>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66250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49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5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20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043472"/>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8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320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4190754"/>
      </p:ext>
    </p:extLst>
  </p:cSld>
  <p:clrMapOvr>
    <a:masterClrMapping/>
  </p:clrMapOvr>
  <p:timing>
    <p:tnLst>
      <p:par>
        <p:cTn id="1" dur="indefinite" restart="never" nodeType="tmRoot"/>
      </p:par>
    </p:tnLst>
  </p:timing>
</p:sldLayout>
</file>

<file path=ppt/slideLayouts/slideLayout107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01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00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25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68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62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724867"/>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77819148"/>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10029627"/>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85931081"/>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9299302"/>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53014251"/>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58585299"/>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47600174"/>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33141671"/>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19051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0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75859177"/>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40411146"/>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22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748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5989836"/>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751048"/>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629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06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762940"/>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089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58178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89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7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8017228"/>
      </p:ext>
    </p:extLst>
  </p:cSld>
  <p:clrMapOvr>
    <a:masterClrMapping/>
  </p:clrMapOvr>
  <p:timing>
    <p:tnLst>
      <p:par>
        <p:cTn id="1" dur="indefinite" restart="never" nodeType="tmRoot"/>
      </p:par>
    </p:tnLst>
  </p:timing>
</p:sldLayout>
</file>

<file path=ppt/slideLayouts/slideLayout110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6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7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65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89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050603"/>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4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91773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130262"/>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6994356"/>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017232"/>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05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78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615973"/>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023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56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83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943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76807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286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7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48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17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02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66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293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52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94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76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16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73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281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24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07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857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15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834169"/>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37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70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4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051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436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65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7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54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83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7422782"/>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157628"/>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983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668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010495"/>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27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93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11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8944767"/>
      </p:ext>
    </p:extLst>
  </p:cSld>
  <p:clrMapOvr>
    <a:masterClrMapping/>
  </p:clrMapOvr>
  <p:timing>
    <p:tnLst>
      <p:par>
        <p:cTn id="1" dur="indefinite" restart="never" nodeType="tmRoot"/>
      </p:par>
    </p:tnLst>
  </p:timing>
</p:sldLayout>
</file>

<file path=ppt/slideLayouts/slideLayout115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86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55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09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86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845316"/>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61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79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1303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14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8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378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72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3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4436617"/>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626109"/>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055634"/>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21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629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04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409631"/>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15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5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2865966"/>
      </p:ext>
    </p:extLst>
  </p:cSld>
  <p:clrMapOvr>
    <a:masterClrMapping/>
  </p:clrMapOvr>
  <p:timing>
    <p:tnLst>
      <p:par>
        <p:cTn id="1" dur="indefinite" restart="never" nodeType="tmRoot"/>
      </p:par>
    </p:tnLst>
  </p:timing>
</p:sldLayout>
</file>

<file path=ppt/slideLayouts/slideLayout117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14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4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26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08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865119"/>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98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27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95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90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606090"/>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358713"/>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88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08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385541"/>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92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010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24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76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96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579169"/>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96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23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18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90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110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0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081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75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60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1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35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75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410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10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44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79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626848"/>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7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61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0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9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911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85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07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7021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34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3949173"/>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0605541"/>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92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71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520201"/>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29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33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44979"/>
      </p:ext>
    </p:extLst>
  </p:cSld>
  <p:clrMapOvr>
    <a:masterClrMapping/>
  </p:clrMapOvr>
  <p:timing>
    <p:tnLst>
      <p:par>
        <p:cTn id="1" dur="indefinite" restart="never" nodeType="tmRoot"/>
      </p:par>
    </p:tnLst>
  </p:timing>
</p:sldLayout>
</file>

<file path=ppt/slideLayouts/slideLayout122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34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568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452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54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494059"/>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29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98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567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731891"/>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80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9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3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83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55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797563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591913"/>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6133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45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003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13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649548"/>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24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67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5351832"/>
      </p:ext>
    </p:extLst>
  </p:cSld>
  <p:clrMapOvr>
    <a:masterClrMapping/>
  </p:clrMapOvr>
  <p:timing>
    <p:tnLst>
      <p:par>
        <p:cTn id="1" dur="indefinite" restart="never" nodeType="tmRoot"/>
      </p:par>
    </p:tnLst>
  </p:timing>
</p:sldLayout>
</file>

<file path=ppt/slideLayouts/slideLayout124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05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86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66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43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002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391836"/>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78868650"/>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82469065"/>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94125403"/>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55562203"/>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79068056"/>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76471951"/>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08485341"/>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50584391"/>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410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81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92128347"/>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51412145"/>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59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1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178717"/>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995580"/>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44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95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888804"/>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75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797995"/>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97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4086113"/>
      </p:ext>
    </p:extLst>
  </p:cSld>
  <p:clrMapOvr>
    <a:masterClrMapping/>
  </p:clrMapOvr>
  <p:timing>
    <p:tnLst>
      <p:par>
        <p:cTn id="1" dur="indefinite" restart="never" nodeType="tmRoot"/>
      </p:par>
    </p:tnLst>
  </p:timing>
</p:sldLayout>
</file>

<file path=ppt/slideLayouts/slideLayout127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56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23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03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59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18097"/>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4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21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5739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98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133705"/>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098829"/>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13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889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783976"/>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1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68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81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45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0596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8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97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5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603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82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49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08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649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16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96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91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94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70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71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39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3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8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599468"/>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38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97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08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52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4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44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54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264784"/>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136866"/>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49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3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329752"/>
      </p:ext>
    </p:extLst>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693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92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61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1293332"/>
      </p:ext>
    </p:extLst>
  </p:cSld>
  <p:clrMapOvr>
    <a:masterClrMapping/>
  </p:clrMapOvr>
  <p:timing>
    <p:tnLst>
      <p:par>
        <p:cTn id="1" dur="indefinite" restart="never" nodeType="tmRoot"/>
      </p:par>
    </p:tnLst>
  </p:timing>
</p:sldLayout>
</file>

<file path=ppt/slideLayouts/slideLayout132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45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69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94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3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070084"/>
      </p:ext>
    </p:extLst>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42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91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7496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11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778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65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88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5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81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017882"/>
      </p:ext>
    </p:extLst>
  </p:cSld>
  <p:clrMapOvr>
    <a:masterClrMapping/>
  </p:clrMapOvr>
</p:sldLayout>
</file>

<file path=ppt/slideLayouts/slideLayout133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240013"/>
      </p:ext>
    </p:extLst>
  </p:cSld>
  <p:clrMapOvr>
    <a:masterClrMapping/>
  </p:clrMapOvr>
</p:sldLayout>
</file>

<file path=ppt/slideLayouts/slideLayout133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113694"/>
      </p:ext>
    </p:extLst>
  </p:cSld>
  <p:clrMapOvr>
    <a:masterClrMapping/>
  </p:clrMapOvr>
</p:sldLayout>
</file>

<file path=ppt/slideLayouts/slideLayout133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1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84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994926"/>
      </p:ext>
    </p:extLst>
  </p:cSld>
  <p:clrMapOvr>
    <a:masterClrMapping/>
  </p:clrMapOvr>
</p:sldLayout>
</file>

<file path=ppt/slideLayouts/slideLayout134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15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90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2560019"/>
      </p:ext>
    </p:extLst>
  </p:cSld>
  <p:clrMapOvr>
    <a:masterClrMapping/>
  </p:clrMapOvr>
  <p:timing>
    <p:tnLst>
      <p:par>
        <p:cTn id="1" dur="indefinite" restart="never" nodeType="tmRoot"/>
      </p:par>
    </p:tnLst>
  </p:timing>
</p:sldLayout>
</file>

<file path=ppt/slideLayouts/slideLayout134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23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49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96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25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31932"/>
      </p:ext>
    </p:extLst>
  </p:cSld>
  <p:clrMapOvr>
    <a:masterClrMapping/>
  </p:clrMapOvr>
</p:sldLayout>
</file>

<file path=ppt/slideLayouts/slideLayout134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270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91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647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266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87664"/>
      </p:ext>
    </p:extLst>
  </p:cSld>
  <p:clrMapOvr>
    <a:masterClrMapping/>
  </p:clrMapOvr>
</p:sldLayout>
</file>

<file path=ppt/slideLayouts/slideLayout135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05001"/>
      </p:ext>
    </p:extLst>
  </p:cSld>
  <p:clrMapOvr>
    <a:masterClrMapping/>
  </p:clrMapOvr>
</p:sldLayout>
</file>

<file path=ppt/slideLayouts/slideLayout135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81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15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7536981"/>
      </p:ext>
    </p:extLst>
  </p:cSld>
  <p:clrMapOvr>
    <a:masterClrMapping/>
  </p:clrMapOvr>
</p:sldLayout>
</file>

<file path=ppt/slideLayouts/slideLayout135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88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46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17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4124756"/>
      </p:ext>
    </p:extLst>
  </p:cSld>
  <p:clrMapOvr>
    <a:masterClrMapping/>
  </p:clrMapOvr>
</p:sldLayout>
</file>

<file path=ppt/slideLayouts/slideLayout136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30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613597"/>
      </p:ext>
    </p:extLst>
  </p:cSld>
  <p:clrMapOvr>
    <a:masterClrMapping/>
  </p:clrMapOvr>
</p:sldLayout>
</file>

<file path=ppt/slideLayouts/slideLayout136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99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11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13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851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6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15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4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03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6430070"/>
      </p:ext>
    </p:extLst>
  </p:cSld>
  <p:clrMapOvr>
    <a:masterClrMapping/>
  </p:clrMapOvr>
</p:sldLayout>
</file>

<file path=ppt/slideLayouts/slideLayout137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51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31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4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7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0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155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30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173976"/>
      </p:ext>
    </p:extLst>
  </p:cSld>
  <p:clrMapOvr>
    <a:masterClrMapping/>
  </p:clrMapOvr>
</p:sldLayout>
</file>

<file path=ppt/slideLayouts/slideLayout137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76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44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22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1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7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2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92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00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31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751958"/>
      </p:ext>
    </p:extLst>
  </p:cSld>
  <p:clrMapOvr>
    <a:masterClrMapping/>
  </p:clrMapOvr>
</p:sldLayout>
</file>

<file path=ppt/slideLayouts/slideLayout138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6542352"/>
      </p:ext>
    </p:extLst>
  </p:cSld>
  <p:clrMapOvr>
    <a:masterClrMapping/>
  </p:clrMapOvr>
</p:sldLayout>
</file>

<file path=ppt/slideLayouts/slideLayout138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74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72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9957"/>
      </p:ext>
    </p:extLst>
  </p:cSld>
  <p:clrMapOvr>
    <a:masterClrMapping/>
  </p:clrMapOvr>
</p:sldLayout>
</file>

<file path=ppt/slideLayouts/slideLayout139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666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51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8368318"/>
      </p:ext>
    </p:extLst>
  </p:cSld>
  <p:clrMapOvr>
    <a:masterClrMapping/>
  </p:clrMapOvr>
  <p:timing>
    <p:tnLst>
      <p:par>
        <p:cTn id="1" dur="indefinite" restart="never" nodeType="tmRoot"/>
      </p:par>
    </p:tnLst>
  </p:timing>
</p:sldLayout>
</file>

<file path=ppt/slideLayouts/slideLayout139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43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53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452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94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803014"/>
      </p:ext>
    </p:extLst>
  </p:cSld>
  <p:clrMapOvr>
    <a:masterClrMapping/>
  </p:clrMapOvr>
</p:sldLayout>
</file>

<file path=ppt/slideLayouts/slideLayout139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5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2173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011959"/>
      </p:ext>
    </p:extLst>
  </p:cSld>
  <p:clrMapOvr>
    <a:masterClrMapping/>
  </p:clrMapOvr>
</p:sldLayout>
</file>

<file path=ppt/slideLayouts/slideLayout140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634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025578"/>
      </p:ext>
    </p:extLst>
  </p:cSld>
  <p:clrMapOvr>
    <a:masterClrMapping/>
  </p:clrMapOvr>
</p:sldLayout>
</file>

<file path=ppt/slideLayouts/slideLayout140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18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87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03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96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97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0599785"/>
      </p:ext>
    </p:extLst>
  </p:cSld>
  <p:clrMapOvr>
    <a:masterClrMapping/>
  </p:clrMapOvr>
</p:sldLayout>
</file>

<file path=ppt/slideLayouts/slideLayout140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20005"/>
      </p:ext>
    </p:extLst>
  </p:cSld>
  <p:clrMapOvr>
    <a:masterClrMapping/>
  </p:clrMapOvr>
</p:sldLayout>
</file>

<file path=ppt/slideLayouts/slideLayout140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8702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19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82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46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256314"/>
      </p:ext>
    </p:extLst>
  </p:cSld>
  <p:clrMapOvr>
    <a:masterClrMapping/>
  </p:clrMapOvr>
</p:sldLayout>
</file>

<file path=ppt/slideLayouts/slideLayout141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41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43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3355037"/>
      </p:ext>
    </p:extLst>
  </p:cSld>
  <p:clrMapOvr>
    <a:masterClrMapping/>
  </p:clrMapOvr>
  <p:timing>
    <p:tnLst>
      <p:par>
        <p:cTn id="1" dur="indefinite" restart="never" nodeType="tmRoot"/>
      </p:par>
    </p:tnLst>
  </p:timing>
</p:sldLayout>
</file>

<file path=ppt/slideLayouts/slideLayout141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01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94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27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33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83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495902"/>
      </p:ext>
    </p:extLst>
  </p:cSld>
  <p:clrMapOvr>
    <a:masterClrMapping/>
  </p:clrMapOvr>
</p:sldLayout>
</file>

<file path=ppt/slideLayouts/slideLayout1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27617902"/>
      </p:ext>
    </p:extLst>
  </p:cSld>
  <p:clrMapOvr>
    <a:masterClrMapping/>
  </p:clrMapOvr>
</p:sldLayout>
</file>

<file path=ppt/slideLayouts/slideLayout1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90714343"/>
      </p:ext>
    </p:extLst>
  </p:cSld>
  <p:clrMapOvr>
    <a:masterClrMapping/>
  </p:clrMapOvr>
</p:sldLayout>
</file>

<file path=ppt/slideLayouts/slideLayout1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54455766"/>
      </p:ext>
    </p:extLst>
  </p:cSld>
  <p:clrMapOvr>
    <a:masterClrMapping/>
  </p:clrMapOvr>
</p:sldLayout>
</file>

<file path=ppt/slideLayouts/slideLayout1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87801349"/>
      </p:ext>
    </p:extLst>
  </p:cSld>
  <p:clrMapOvr>
    <a:masterClrMapping/>
  </p:clrMapOvr>
</p:sldLayout>
</file>

<file path=ppt/slideLayouts/slideLayout1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30639056"/>
      </p:ext>
    </p:extLst>
  </p:cSld>
  <p:clrMapOvr>
    <a:masterClrMapping/>
  </p:clrMapOvr>
</p:sldLayout>
</file>

<file path=ppt/slideLayouts/slideLayout1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84867768"/>
      </p:ext>
    </p:extLst>
  </p:cSld>
  <p:clrMapOvr>
    <a:masterClrMapping/>
  </p:clrMapOvr>
</p:sldLayout>
</file>

<file path=ppt/slideLayouts/slideLayout1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92187209"/>
      </p:ext>
    </p:extLst>
  </p:cSld>
  <p:clrMapOvr>
    <a:masterClrMapping/>
  </p:clrMapOvr>
</p:sldLayout>
</file>

<file path=ppt/slideLayouts/slideLayout1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3361013"/>
      </p:ext>
    </p:extLst>
  </p:cSld>
  <p:clrMapOvr>
    <a:masterClrMapping/>
  </p:clrMapOvr>
</p:sldLayout>
</file>

<file path=ppt/slideLayouts/slideLayout1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412998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3362703"/>
      </p:ext>
    </p:extLst>
  </p:cSld>
  <p:clrMapOvr>
    <a:masterClrMapping/>
  </p:clrMapOvr>
  <p:timing>
    <p:tnLst>
      <p:par>
        <p:cTn id="1" dur="indefinite" restart="never" nodeType="tmRoot"/>
      </p:par>
    </p:tnLst>
  </p:timing>
</p:sldLayout>
</file>

<file path=ppt/slideLayouts/slideLayout1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59978804"/>
      </p:ext>
    </p:extLst>
  </p:cSld>
  <p:clrMapOvr>
    <a:masterClrMapping/>
  </p:clrMapOvr>
</p:sldLayout>
</file>

<file path=ppt/slideLayouts/slideLayout1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98300480"/>
      </p:ext>
    </p:extLst>
  </p:cSld>
  <p:clrMapOvr>
    <a:masterClrMapping/>
  </p:clrMapOvr>
</p:sldLayout>
</file>

<file path=ppt/slideLayouts/slideLayout14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87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07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549702"/>
      </p:ext>
    </p:extLst>
  </p:cSld>
  <p:clrMapOvr>
    <a:masterClrMapping/>
  </p:clrMapOvr>
</p:sldLayout>
</file>

<file path=ppt/slideLayouts/slideLayout143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660394"/>
      </p:ext>
    </p:extLst>
  </p:cSld>
  <p:clrMapOvr>
    <a:masterClrMapping/>
  </p:clrMapOvr>
</p:sldLayout>
</file>

<file path=ppt/slideLayouts/slideLayout143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65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15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753762"/>
      </p:ext>
    </p:extLst>
  </p:cSld>
  <p:clrMapOvr>
    <a:masterClrMapping/>
  </p:clrMapOvr>
</p:sldLayout>
</file>

<file path=ppt/slideLayouts/slideLayout143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34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49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558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6228687"/>
      </p:ext>
    </p:extLst>
  </p:cSld>
  <p:clrMapOvr>
    <a:masterClrMapping/>
  </p:clrMapOvr>
  <p:timing>
    <p:tnLst>
      <p:par>
        <p:cTn id="1" dur="indefinite" restart="never" nodeType="tmRoot"/>
      </p:par>
    </p:tnLst>
  </p:timing>
</p:sldLayout>
</file>

<file path=ppt/slideLayouts/slideLayout144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79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4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24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45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054897"/>
      </p:ext>
    </p:extLst>
  </p:cSld>
  <p:clrMapOvr>
    <a:masterClrMapping/>
  </p:clrMapOvr>
</p:sldLayout>
</file>

<file path=ppt/slideLayouts/slideLayout144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11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71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6453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76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524753"/>
      </p:ext>
    </p:extLst>
  </p:cSld>
  <p:clrMapOvr>
    <a:masterClrMapping/>
  </p:clrMapOvr>
</p:sldLayout>
</file>

<file path=ppt/slideLayouts/slideLayout145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443990"/>
      </p:ext>
    </p:extLst>
  </p:cSld>
  <p:clrMapOvr>
    <a:masterClrMapping/>
  </p:clrMapOvr>
</p:sldLayout>
</file>

<file path=ppt/slideLayouts/slideLayout145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792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366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866892"/>
      </p:ext>
    </p:extLst>
  </p:cSld>
  <p:clrMapOvr>
    <a:masterClrMapping/>
  </p:clrMapOvr>
</p:sldLayout>
</file>

<file path=ppt/slideLayouts/slideLayout145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23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724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6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5526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0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499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55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08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0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00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45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69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71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86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9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19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14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825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07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00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43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402775"/>
      </p:ext>
    </p:extLst>
  </p:cSld>
  <p:clrMapOvr>
    <a:masterClrMapping/>
  </p:clrMapOvr>
</p:sldLayout>
</file>

<file path=ppt/slideLayouts/slideLayout147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949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10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61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9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159060"/>
      </p:ext>
    </p:extLst>
  </p:cSld>
  <p:clrMapOvr>
    <a:masterClrMapping/>
  </p:clrMapOvr>
</p:sldLayout>
</file>

<file path=ppt/slideLayouts/slideLayout148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88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55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31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42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054854"/>
      </p:ext>
    </p:extLst>
  </p:cSld>
  <p:clrMapOvr>
    <a:masterClrMapping/>
  </p:clrMapOvr>
</p:sldLayout>
</file>

<file path=ppt/slideLayouts/slideLayout148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086325"/>
      </p:ext>
    </p:extLst>
  </p:cSld>
  <p:clrMapOvr>
    <a:masterClrMapping/>
  </p:clrMapOvr>
</p:sldLayout>
</file>

<file path=ppt/slideLayouts/slideLayout148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14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76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294093"/>
      </p:ext>
    </p:extLst>
  </p:cSld>
  <p:clrMapOvr>
    <a:masterClrMapping/>
  </p:clrMapOvr>
</p:sldLayout>
</file>

<file path=ppt/slideLayouts/slideLayout148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873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565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82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6874120"/>
      </p:ext>
    </p:extLst>
  </p:cSld>
  <p:clrMapOvr>
    <a:masterClrMapping/>
  </p:clrMapOvr>
  <p:timing>
    <p:tnLst>
      <p:par>
        <p:cTn id="1" dur="indefinite" restart="never" nodeType="tmRoot"/>
      </p:par>
    </p:tnLst>
  </p:timing>
</p:sldLayout>
</file>

<file path=ppt/slideLayouts/slideLayout149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07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631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18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32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404520"/>
      </p:ext>
    </p:extLst>
  </p:cSld>
  <p:clrMapOvr>
    <a:masterClrMapping/>
  </p:clrMapOvr>
</p:sldLayout>
</file>

<file path=ppt/slideLayouts/slideLayout149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01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90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35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3019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05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18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60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94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31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47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5993554"/>
      </p:ext>
    </p:extLst>
  </p:cSld>
  <p:clrMapOvr>
    <a:masterClrMapping/>
  </p:clrMapOvr>
</p:sldLayout>
</file>

<file path=ppt/slideLayouts/slideLayout150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17458"/>
      </p:ext>
    </p:extLst>
  </p:cSld>
  <p:clrMapOvr>
    <a:masterClrMapping/>
  </p:clrMapOvr>
</p:sldLayout>
</file>

<file path=ppt/slideLayouts/slideLayout150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856880"/>
      </p:ext>
    </p:extLst>
  </p:cSld>
  <p:clrMapOvr>
    <a:masterClrMapping/>
  </p:clrMapOvr>
</p:sldLayout>
</file>

<file path=ppt/slideLayouts/slideLayout150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21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05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077305"/>
      </p:ext>
    </p:extLst>
  </p:cSld>
  <p:clrMapOvr>
    <a:masterClrMapping/>
  </p:clrMapOvr>
</p:sldLayout>
</file>

<file path=ppt/slideLayouts/slideLayout151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73805"/>
      </p:ext>
    </p:extLst>
  </p:cSld>
  <p:clrMapOvr>
    <a:masterClrMapping/>
  </p:clrMapOvr>
</p:sldLayout>
</file>

<file path=ppt/slideLayouts/slideLayout151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13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50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934223"/>
      </p:ext>
    </p:extLst>
  </p:cSld>
  <p:clrMapOvr>
    <a:masterClrMapping/>
  </p:clrMapOvr>
  <p:timing>
    <p:tnLst>
      <p:par>
        <p:cTn id="1" dur="indefinite" restart="never" nodeType="tmRoot"/>
      </p:par>
    </p:tnLst>
  </p:timing>
</p:sldLayout>
</file>

<file path=ppt/slideLayouts/slideLayout151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81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54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90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56701"/>
      </p:ext>
    </p:extLst>
  </p:cSld>
  <p:clrMapOvr>
    <a:masterClrMapping/>
  </p:clrMapOvr>
</p:sldLayout>
</file>

<file path=ppt/slideLayouts/slideLayout151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70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22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959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36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084643"/>
      </p:ext>
    </p:extLst>
  </p:cSld>
  <p:clrMapOvr>
    <a:masterClrMapping/>
  </p:clrMapOvr>
</p:sldLayout>
</file>

<file path=ppt/slideLayouts/slideLayout152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9330910"/>
      </p:ext>
    </p:extLst>
  </p:cSld>
  <p:clrMapOvr>
    <a:masterClrMapping/>
  </p:clrMapOvr>
</p:sldLayout>
</file>

<file path=ppt/slideLayouts/slideLayout152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65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94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615678"/>
      </p:ext>
    </p:extLst>
  </p:cSld>
  <p:clrMapOvr>
    <a:masterClrMapping/>
  </p:clrMapOvr>
</p:sldLayout>
</file>

<file path=ppt/slideLayouts/slideLayout152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46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35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582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46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34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66218"/>
      </p:ext>
    </p:extLst>
  </p:cSld>
  <p:clrMapOvr>
    <a:masterClrMapping/>
  </p:clrMapOvr>
</p:sldLayout>
</file>

<file path=ppt/slideLayouts/slideLayout153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88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43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32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68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657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29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4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38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17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24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96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1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2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21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3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20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45421"/>
      </p:ext>
    </p:extLst>
  </p:cSld>
  <p:clrMapOvr>
    <a:masterClrMapping/>
  </p:clrMapOvr>
</p:sldLayout>
</file>

<file path=ppt/slideLayouts/slideLayout154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5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50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06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13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94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48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008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56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64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95736"/>
      </p:ext>
    </p:extLst>
  </p:cSld>
  <p:clrMapOvr>
    <a:masterClrMapping/>
  </p:clrMapOvr>
</p:sldLayout>
</file>

<file path=ppt/slideLayouts/slideLayout155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249284"/>
      </p:ext>
    </p:extLst>
  </p:cSld>
  <p:clrMapOvr>
    <a:masterClrMapping/>
  </p:clrMapOvr>
</p:sldLayout>
</file>

<file path=ppt/slideLayouts/slideLayout155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08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75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63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238286"/>
      </p:ext>
    </p:extLst>
  </p:cSld>
  <p:clrMapOvr>
    <a:masterClrMapping/>
  </p:clrMapOvr>
</p:sldLayout>
</file>

<file path=ppt/slideLayouts/slideLayout156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31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31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5960663"/>
      </p:ext>
    </p:extLst>
  </p:cSld>
  <p:clrMapOvr>
    <a:masterClrMapping/>
  </p:clrMapOvr>
  <p:timing>
    <p:tnLst>
      <p:par>
        <p:cTn id="1" dur="indefinite" restart="never" nodeType="tmRoot"/>
      </p:par>
    </p:tnLst>
  </p:timing>
</p:sldLayout>
</file>

<file path=ppt/slideLayouts/slideLayout156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73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6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42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695968"/>
      </p:ext>
    </p:extLst>
  </p:cSld>
  <p:clrMapOvr>
    <a:masterClrMapping/>
  </p:clrMapOvr>
</p:sldLayout>
</file>

<file path=ppt/slideLayouts/slideLayout156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662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43274"/>
      </p:ext>
    </p:extLst>
  </p:cSld>
  <p:clrMapOvr>
    <a:masterClrMapping/>
  </p:clrMapOvr>
</p:sldLayout>
</file>

<file path=ppt/slideLayouts/slideLayout157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99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701004"/>
      </p:ext>
    </p:extLst>
  </p:cSld>
  <p:clrMapOvr>
    <a:masterClrMapping/>
  </p:clrMapOvr>
</p:sldLayout>
</file>

<file path=ppt/slideLayouts/slideLayout157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60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13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678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58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57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587821"/>
      </p:ext>
    </p:extLst>
  </p:cSld>
  <p:clrMapOvr>
    <a:masterClrMapping/>
  </p:clrMapOvr>
</p:sldLayout>
</file>

<file path=ppt/slideLayouts/slideLayout157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594266"/>
      </p:ext>
    </p:extLst>
  </p:cSld>
  <p:clrMapOvr>
    <a:masterClrMapping/>
  </p:clrMapOvr>
</p:sldLayout>
</file>

<file path=ppt/slideLayouts/slideLayout157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8734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855222"/>
      </p:ext>
    </p:extLst>
  </p:cSld>
  <p:clrMapOvr>
    <a:masterClrMapping/>
  </p:clrMapOvr>
</p:sldLayout>
</file>

<file path=ppt/slideLayouts/slideLayout158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129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62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184270"/>
      </p:ext>
    </p:extLst>
  </p:cSld>
  <p:clrMapOvr>
    <a:masterClrMapping/>
  </p:clrMapOvr>
</p:sldLayout>
</file>

<file path=ppt/slideLayouts/slideLayout158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70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53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8902055"/>
      </p:ext>
    </p:extLst>
  </p:cSld>
  <p:clrMapOvr>
    <a:masterClrMapping/>
  </p:clrMapOvr>
  <p:timing>
    <p:tnLst>
      <p:par>
        <p:cTn id="1" dur="indefinite" restart="never" nodeType="tmRoot"/>
      </p:par>
    </p:tnLst>
  </p:timing>
</p:sldLayout>
</file>

<file path=ppt/slideLayouts/slideLayout158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0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32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62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49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780419"/>
      </p:ext>
    </p:extLst>
  </p:cSld>
  <p:clrMapOvr>
    <a:masterClrMapping/>
  </p:clrMapOvr>
</p:sldLayout>
</file>

<file path=ppt/slideLayouts/slideLayout159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244502"/>
      </p:ext>
    </p:extLst>
  </p:cSld>
  <p:clrMapOvr>
    <a:masterClrMapping/>
  </p:clrMapOvr>
</p:sldLayout>
</file>

<file path=ppt/slideLayouts/slideLayout15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852BEFB-BC59-4AFC-8EE9-86D1B69285C3}" type="datetime1">
              <a:rPr lang="en-US" smtClean="0"/>
              <a:pPr>
                <a:defRPr/>
              </a:pPr>
              <a:t>4/12/2016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19857-9DDB-491D-AE0B-CFE151DDD39D}" type="slidenum">
              <a:rPr lang="en-US"/>
              <a:pPr>
                <a:defRPr/>
              </a:pPr>
              <a:t>‹#›</a:t>
            </a:fld>
            <a:endParaRPr lang="en-US" dirty="0"/>
          </a:p>
        </p:txBody>
      </p:sp>
    </p:spTree>
    <p:extLst>
      <p:ext uri="{BB962C8B-B14F-4D97-AF65-F5344CB8AC3E}">
        <p14:creationId xmlns:p14="http://schemas.microsoft.com/office/powerpoint/2010/main" val="1572806942"/>
      </p:ext>
    </p:extLst>
  </p:cSld>
  <p:clrMapOvr>
    <a:masterClrMapping/>
  </p:clrMapOvr>
  <p:transition>
    <p:fade/>
  </p:transition>
</p:sldLayout>
</file>

<file path=ppt/slideLayouts/slideLayout1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A1E5FD-F3F6-44F1-B882-CF332D889932}" type="datetime1">
              <a:rPr lang="en-US" smtClean="0"/>
              <a:pPr>
                <a:defRPr/>
              </a:pPr>
              <a:t>4/12/2016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8DF6F7-93B9-4650-A2D8-3196E98F85FC}" type="slidenum">
              <a:rPr lang="en-US"/>
              <a:pPr>
                <a:defRPr/>
              </a:pPr>
              <a:t>‹#›</a:t>
            </a:fld>
            <a:endParaRPr lang="en-US" dirty="0"/>
          </a:p>
        </p:txBody>
      </p:sp>
    </p:spTree>
    <p:extLst>
      <p:ext uri="{BB962C8B-B14F-4D97-AF65-F5344CB8AC3E}">
        <p14:creationId xmlns:p14="http://schemas.microsoft.com/office/powerpoint/2010/main" val="2506106689"/>
      </p:ext>
    </p:extLst>
  </p:cSld>
  <p:clrMapOvr>
    <a:masterClrMapping/>
  </p:clrMapOvr>
  <p:transition>
    <p:fade/>
  </p:transition>
</p:sldLayout>
</file>

<file path=ppt/slideLayouts/slideLayout1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13C97-BD49-4B6E-A450-45D17741778D}" type="datetime1">
              <a:rPr lang="en-US" smtClean="0"/>
              <a:pPr>
                <a:defRPr/>
              </a:pPr>
              <a:t>4/12/2016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7F1207-72BE-4D20-BE81-19087009A9B0}" type="slidenum">
              <a:rPr lang="en-US"/>
              <a:pPr>
                <a:defRPr/>
              </a:pPr>
              <a:t>‹#›</a:t>
            </a:fld>
            <a:endParaRPr lang="en-US" dirty="0"/>
          </a:p>
        </p:txBody>
      </p:sp>
    </p:spTree>
    <p:extLst>
      <p:ext uri="{BB962C8B-B14F-4D97-AF65-F5344CB8AC3E}">
        <p14:creationId xmlns:p14="http://schemas.microsoft.com/office/powerpoint/2010/main" val="3075684795"/>
      </p:ext>
    </p:extLst>
  </p:cSld>
  <p:clrMapOvr>
    <a:masterClrMapping/>
  </p:clrMapOvr>
  <p:transition>
    <p:fade/>
  </p:transition>
</p:sldLayout>
</file>

<file path=ppt/slideLayouts/slideLayout1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18DF32-4332-4DAF-A931-3916ABF6805A}" type="datetime1">
              <a:rPr lang="en-US" smtClean="0"/>
              <a:pPr>
                <a:defRPr/>
              </a:pPr>
              <a:t>4/12/2016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48BCF2-D6C2-43B2-B13F-93CBC5E1B23B}" type="slidenum">
              <a:rPr lang="en-US"/>
              <a:pPr>
                <a:defRPr/>
              </a:pPr>
              <a:t>‹#›</a:t>
            </a:fld>
            <a:endParaRPr lang="en-US" dirty="0"/>
          </a:p>
        </p:txBody>
      </p:sp>
    </p:spTree>
    <p:extLst>
      <p:ext uri="{BB962C8B-B14F-4D97-AF65-F5344CB8AC3E}">
        <p14:creationId xmlns:p14="http://schemas.microsoft.com/office/powerpoint/2010/main" val="818932497"/>
      </p:ext>
    </p:extLst>
  </p:cSld>
  <p:clrMapOvr>
    <a:masterClrMapping/>
  </p:clrMapOvr>
  <p:transition>
    <p:fade/>
  </p:transition>
</p:sldLayout>
</file>

<file path=ppt/slideLayouts/slideLayout1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4AAD94-75A4-4A10-95C4-E18350D0FB58}" type="datetime1">
              <a:rPr lang="en-US" smtClean="0"/>
              <a:pPr>
                <a:defRPr/>
              </a:pPr>
              <a:t>4/12/2016</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B727C1-F145-477C-B68C-3AA67EC0DE9E}" type="slidenum">
              <a:rPr lang="en-US"/>
              <a:pPr>
                <a:defRPr/>
              </a:pPr>
              <a:t>‹#›</a:t>
            </a:fld>
            <a:endParaRPr lang="en-US" dirty="0"/>
          </a:p>
        </p:txBody>
      </p:sp>
    </p:spTree>
    <p:extLst>
      <p:ext uri="{BB962C8B-B14F-4D97-AF65-F5344CB8AC3E}">
        <p14:creationId xmlns:p14="http://schemas.microsoft.com/office/powerpoint/2010/main" val="2204639818"/>
      </p:ext>
    </p:extLst>
  </p:cSld>
  <p:clrMapOvr>
    <a:masterClrMapping/>
  </p:clrMapOvr>
  <p:transition>
    <p:fade/>
  </p:transition>
</p:sldLayout>
</file>

<file path=ppt/slideLayouts/slideLayout1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DFBBB9-3588-439F-B76A-25606F59390A}" type="datetime1">
              <a:rPr lang="en-US" smtClean="0"/>
              <a:pPr>
                <a:defRPr/>
              </a:pPr>
              <a:t>4/12/2016</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42E610-B873-4466-B43E-1A12B495D55D}" type="slidenum">
              <a:rPr lang="en-US"/>
              <a:pPr>
                <a:defRPr/>
              </a:pPr>
              <a:t>‹#›</a:t>
            </a:fld>
            <a:endParaRPr lang="en-US" dirty="0"/>
          </a:p>
        </p:txBody>
      </p:sp>
    </p:spTree>
    <p:extLst>
      <p:ext uri="{BB962C8B-B14F-4D97-AF65-F5344CB8AC3E}">
        <p14:creationId xmlns:p14="http://schemas.microsoft.com/office/powerpoint/2010/main" val="1432905231"/>
      </p:ext>
    </p:extLst>
  </p:cSld>
  <p:clrMapOvr>
    <a:masterClrMapping/>
  </p:clrMapOvr>
  <p:transition>
    <p:fade/>
  </p:transition>
</p:sldLayout>
</file>

<file path=ppt/slideLayouts/slideLayout1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8D5275-6E4D-40CB-8BFC-F5DE37DDCAD1}" type="datetime1">
              <a:rPr lang="en-US" smtClean="0"/>
              <a:pPr>
                <a:defRPr/>
              </a:pPr>
              <a:t>4/12/2016</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6634CB-5D1E-450E-88D7-E9B8C276E8E6}" type="slidenum">
              <a:rPr lang="en-US"/>
              <a:pPr>
                <a:defRPr/>
              </a:pPr>
              <a:t>‹#›</a:t>
            </a:fld>
            <a:endParaRPr lang="en-US" dirty="0"/>
          </a:p>
        </p:txBody>
      </p:sp>
    </p:spTree>
    <p:extLst>
      <p:ext uri="{BB962C8B-B14F-4D97-AF65-F5344CB8AC3E}">
        <p14:creationId xmlns:p14="http://schemas.microsoft.com/office/powerpoint/2010/main" val="13613592"/>
      </p:ext>
    </p:extLst>
  </p:cSld>
  <p:clrMapOvr>
    <a:masterClrMapping/>
  </p:clrMapOvr>
  <p:transition>
    <p:fade/>
  </p:transition>
</p:sldLayout>
</file>

<file path=ppt/slideLayouts/slideLayout1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BB9F0B-4259-4606-8737-0C871039646D}" type="datetime1">
              <a:rPr lang="en-US" smtClean="0"/>
              <a:pPr>
                <a:defRPr/>
              </a:pPr>
              <a:t>4/12/2016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F02F94-0AF4-4946-AEE2-8F9FB12E3E8E}" type="slidenum">
              <a:rPr lang="en-US"/>
              <a:pPr>
                <a:defRPr/>
              </a:pPr>
              <a:t>‹#›</a:t>
            </a:fld>
            <a:endParaRPr lang="en-US" dirty="0"/>
          </a:p>
        </p:txBody>
      </p:sp>
    </p:spTree>
    <p:extLst>
      <p:ext uri="{BB962C8B-B14F-4D97-AF65-F5344CB8AC3E}">
        <p14:creationId xmlns:p14="http://schemas.microsoft.com/office/powerpoint/2010/main" val="922917804"/>
      </p:ext>
    </p:extLst>
  </p:cSld>
  <p:clrMapOvr>
    <a:masterClrMapping/>
  </p:clrMapOvr>
  <p:transition>
    <p:fade/>
  </p:transition>
</p:sldLayout>
</file>

<file path=ppt/slideLayouts/slideLayout1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050BB3-5E00-4E12-A05A-AF1AC875631C}" type="datetime1">
              <a:rPr lang="en-US" smtClean="0"/>
              <a:pPr>
                <a:defRPr/>
              </a:pPr>
              <a:t>4/12/2016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FABBB1-41F7-4BAC-B7A5-CEB49E8AD700}" type="slidenum">
              <a:rPr lang="en-US"/>
              <a:pPr>
                <a:defRPr/>
              </a:pPr>
              <a:t>‹#›</a:t>
            </a:fld>
            <a:endParaRPr lang="en-US" dirty="0"/>
          </a:p>
        </p:txBody>
      </p:sp>
    </p:spTree>
    <p:extLst>
      <p:ext uri="{BB962C8B-B14F-4D97-AF65-F5344CB8AC3E}">
        <p14:creationId xmlns:p14="http://schemas.microsoft.com/office/powerpoint/2010/main" val="37681715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430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0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EDB92E-4D9E-46F5-9BBF-5659F201BCE3}" type="datetime1">
              <a:rPr lang="en-US" smtClean="0"/>
              <a:pPr>
                <a:defRPr/>
              </a:pPr>
              <a:t>4/12/2016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FF28D3-853B-4D14-BDBD-F4EDC9293A46}" type="slidenum">
              <a:rPr lang="en-US"/>
              <a:pPr>
                <a:defRPr/>
              </a:pPr>
              <a:t>‹#›</a:t>
            </a:fld>
            <a:endParaRPr lang="en-US" dirty="0"/>
          </a:p>
        </p:txBody>
      </p:sp>
    </p:spTree>
    <p:extLst>
      <p:ext uri="{BB962C8B-B14F-4D97-AF65-F5344CB8AC3E}">
        <p14:creationId xmlns:p14="http://schemas.microsoft.com/office/powerpoint/2010/main" val="3903795748"/>
      </p:ext>
    </p:extLst>
  </p:cSld>
  <p:clrMapOvr>
    <a:masterClrMapping/>
  </p:clrMapOvr>
  <p:transition>
    <p:fade/>
  </p:transition>
</p:sldLayout>
</file>

<file path=ppt/slideLayouts/slideLayout1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4201E-9E1B-424F-9E92-3A811EC00392}" type="datetime1">
              <a:rPr lang="en-US" smtClean="0"/>
              <a:pPr>
                <a:defRPr/>
              </a:pPr>
              <a:t>4/12/2016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0BDFF5E-0F26-403C-8F5E-ECDB940C8C5C}" type="slidenum">
              <a:rPr lang="en-US"/>
              <a:pPr>
                <a:defRPr/>
              </a:pPr>
              <a:t>‹#›</a:t>
            </a:fld>
            <a:endParaRPr lang="en-US" dirty="0"/>
          </a:p>
        </p:txBody>
      </p:sp>
    </p:spTree>
    <p:extLst>
      <p:ext uri="{BB962C8B-B14F-4D97-AF65-F5344CB8AC3E}">
        <p14:creationId xmlns:p14="http://schemas.microsoft.com/office/powerpoint/2010/main" val="109398175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65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02185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28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47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613170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81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39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71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557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21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3203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1153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884339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533979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097917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10689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43571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663190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05541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815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99366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011425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490547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96653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0020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7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45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6158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02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20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3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4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50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2768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10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62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73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50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17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50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29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3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33166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88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01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48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36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9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32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5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68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224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06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26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22756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90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03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42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83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13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54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7748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6569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15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35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001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04393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77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25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72220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94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08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886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72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6533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795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5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399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8951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47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1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124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836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60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56401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5118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600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29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41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6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40491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26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03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583136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89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16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99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8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0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7824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208764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590495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549426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58984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681174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269747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0388704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531124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642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2294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903442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7283348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4463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1745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4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0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50038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563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01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27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34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40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108251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95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62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78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53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22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990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45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83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54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074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86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78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56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45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37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51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2323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77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73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907707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64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62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726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976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59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75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6547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04399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50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84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282015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43928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14267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64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7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5612417"/>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85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769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56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424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098122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15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1140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09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6435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24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99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19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43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51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62310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76822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233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511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47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57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75745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42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65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451163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962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4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14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852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77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3020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2206798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6464701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8218705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0986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533057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246075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558482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80269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82581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77438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218260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992897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07047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71844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50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62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30556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319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99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987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2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93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35696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525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77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68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23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84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22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24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27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13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59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64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49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76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936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02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45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83379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02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8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406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34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57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46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48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5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67870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54146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50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94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46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80962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334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04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817764"/>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28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2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03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9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65549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489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98685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5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14272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078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66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64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28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9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6094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92626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4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549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1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57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38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314687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67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82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842571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4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52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89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0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87624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0363191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082892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6303893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8098123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997849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5934607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127450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8492097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03730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44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6873776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98502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11668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20237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71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97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20133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15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77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79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17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38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41115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11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28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65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12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8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99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24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97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35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79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92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20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36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451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19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759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61066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53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405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13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08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5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38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13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25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905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35196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1626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02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12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83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7223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29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89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2068159"/>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87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77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63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09163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89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568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18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37804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157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44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76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328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25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82293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303432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113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95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294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38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43417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30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955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5106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90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363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58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82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00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75825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C92E2C-669A-42F5-A94D-DCDD7E8AA01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321162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054EB-1FEC-4EC0-897C-43BC38E939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2746327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38892-F6E3-4AF5-9384-F863E307D63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6317716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D0559-1C37-4811-ACF3-DE6F023C80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8211760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068234-A518-4BC7-B633-F28A463727A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6350730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72A478-2D10-4684-9A73-431D8500B0F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6711577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48DF6-2505-46A0-BA9D-27EAC741251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2696196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802665-AB43-4B00-87C6-C9A54562E30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3014640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80D563-A560-4A78-90F2-7DEC0BC8F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774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676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39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2FEBBC-8ACE-4D24-B6FD-6F14BF8F008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9731520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433D9-0309-47F7-B237-EC2E94684DE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3503733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53028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99795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22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87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50236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54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93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555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50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01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75145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49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25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814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1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43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89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36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58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605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96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9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56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39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611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88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16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40610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59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30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500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9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73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798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06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91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76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706232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17515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8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69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88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93010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57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57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953359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75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406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284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95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656537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28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66583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092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13290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54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70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66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49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96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489942"/>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39553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244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88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69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34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983869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72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4883811"/>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1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41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50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1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47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20737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4840931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52214553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3400874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747054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1361732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0575347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5951979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7927322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06366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65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5130648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67912503"/>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33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7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307841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027440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22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6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256037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53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27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50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7269356"/>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67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75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48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38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41688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75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197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6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9968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59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405156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40864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15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03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67461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8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39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05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77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604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80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97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55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980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87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334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730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132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50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114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74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29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19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306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31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56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942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92140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94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92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3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59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781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617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43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41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29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57802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3869437"/>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60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475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65328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88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98660"/>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6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8079894"/>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49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8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9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55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305924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3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76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121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55687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160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66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62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3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8302606"/>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35406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8489699"/>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58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11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68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74495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06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6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0145669"/>
      </p:ext>
    </p:extLst>
  </p:cSld>
  <p:clrMapOvr>
    <a:masterClrMapping/>
  </p:clrMapOvr>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813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2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56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125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39179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67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11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7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98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21340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27746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15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31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4029"/>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23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53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46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920158"/>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80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0515035"/>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160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590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79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59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48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52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91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191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811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85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10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30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12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30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271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69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06780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65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65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5028329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54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014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55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85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854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0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88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57221"/>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92081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58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730572"/>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777565"/>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89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34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9782434"/>
      </p:ext>
    </p:extLst>
  </p:cSld>
  <p:clrMapOvr>
    <a:masterClrMapping/>
  </p:clrMapOvr>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92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24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31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4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2948466"/>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04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05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85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6128416"/>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66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26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84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97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84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279104"/>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257979"/>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0173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8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489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2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51122"/>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47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57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8020318"/>
      </p:ext>
    </p:extLst>
  </p:cSld>
  <p:clrMapOvr>
    <a:masterClrMapping/>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780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23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28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45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66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210273"/>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5778593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40697433"/>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28944778"/>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27447871"/>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09004588"/>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6259073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8244596"/>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05370544"/>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52056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45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10885281"/>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63328989"/>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18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39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8841"/>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9032"/>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840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95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901273"/>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70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899339"/>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688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5295131"/>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24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91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81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898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160814"/>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72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33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78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02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710814"/>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674805"/>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44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67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426198"/>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462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48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53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598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179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44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21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72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156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64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91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41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19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381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73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721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434078"/>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73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3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95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26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5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380916"/>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08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48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297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49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81175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9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77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42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82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78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31881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855518"/>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946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9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399557"/>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86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67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44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0390995"/>
      </p:ext>
    </p:extLst>
  </p:cSld>
  <p:clrMapOvr>
    <a:masterClrMapping/>
  </p:clrMapOvr>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97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32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399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2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9738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86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67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1035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0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66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75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33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62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66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650194"/>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739772"/>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585321"/>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16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23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02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87256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51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09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2742378"/>
      </p:ext>
    </p:extLst>
  </p:cSld>
  <p:clrMapOvr>
    <a:masterClrMapping/>
  </p:clrMapOvr>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58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03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18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97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196620"/>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58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93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8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07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8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40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8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26924"/>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userDrawn="1">
  <p:cSld name="8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252223"/>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9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132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9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555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9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193713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9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41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9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17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9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1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724087"/>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0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9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086596"/>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9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619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9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10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62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10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919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10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6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10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35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10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2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10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28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408740"/>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userDrawn="1">
  <p:cSld name="10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50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userDrawn="1">
  <p:cSld name="10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25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2.xml><?xml version="1.0" encoding="utf-8"?>
<p:sldLayout xmlns:a="http://schemas.openxmlformats.org/drawingml/2006/main" xmlns:r="http://schemas.openxmlformats.org/officeDocument/2006/relationships" xmlns:p="http://schemas.openxmlformats.org/presentationml/2006/main" preserve="1" userDrawn="1">
  <p:cSld name="10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9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userDrawn="1">
  <p:cSld name="10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71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4.xml><?xml version="1.0" encoding="utf-8"?>
<p:sldLayout xmlns:a="http://schemas.openxmlformats.org/drawingml/2006/main" xmlns:r="http://schemas.openxmlformats.org/officeDocument/2006/relationships" xmlns:p="http://schemas.openxmlformats.org/presentationml/2006/main" preserve="1" userDrawn="1">
  <p:cSld name="1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628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5.xml><?xml version="1.0" encoding="utf-8"?>
<p:sldLayout xmlns:a="http://schemas.openxmlformats.org/drawingml/2006/main" xmlns:r="http://schemas.openxmlformats.org/officeDocument/2006/relationships" xmlns:p="http://schemas.openxmlformats.org/presentationml/2006/main" preserve="1" userDrawn="1">
  <p:cSld name="1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58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userDrawn="1">
  <p:cSld name="1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623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userDrawn="1">
  <p:cSld name="1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49828"/>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1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00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1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905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7753"/>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userDrawn="1">
  <p:cSld name="1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08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1.xml><?xml version="1.0" encoding="utf-8"?>
<p:sldLayout xmlns:a="http://schemas.openxmlformats.org/drawingml/2006/main" xmlns:r="http://schemas.openxmlformats.org/officeDocument/2006/relationships" xmlns:p="http://schemas.openxmlformats.org/presentationml/2006/main" preserve="1" userDrawn="1">
  <p:cSld name="1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3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1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69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3.xml><?xml version="1.0" encoding="utf-8"?>
<p:sldLayout xmlns:a="http://schemas.openxmlformats.org/drawingml/2006/main" xmlns:r="http://schemas.openxmlformats.org/officeDocument/2006/relationships" xmlns:p="http://schemas.openxmlformats.org/presentationml/2006/main" preserve="1" userDrawn="1">
  <p:cSld name="1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79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1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89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1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02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1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67535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1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231622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1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43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1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21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53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1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165992"/>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1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88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1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8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7461834"/>
      </p:ext>
    </p:extLst>
  </p:cSld>
  <p:clrMapOvr>
    <a:masterClrMapping/>
  </p:clrMapOvr>
  <p:timing>
    <p:tnLst>
      <p:par>
        <p:cTn id="1" dur="indefinite" restart="never" nodeType="tmRoot"/>
      </p:par>
    </p:tnLst>
  </p:timing>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1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460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userDrawn="1">
  <p:cSld name="1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65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1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27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1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55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1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773676"/>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1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43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73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1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9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1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390154"/>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1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1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1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16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1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62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1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9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1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62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1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977566"/>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1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565961"/>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1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82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11250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087303"/>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1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196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1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4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1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707810"/>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preserve="1" userDrawn="1">
  <p:cSld name="1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98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1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34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0127873"/>
      </p:ext>
    </p:extLst>
  </p:cSld>
  <p:clrMapOvr>
    <a:masterClrMapping/>
  </p:clrMapOvr>
  <p:timing>
    <p:tnLst>
      <p:par>
        <p:cTn id="1" dur="indefinite" restart="never" nodeType="tmRoot"/>
      </p:par>
    </p:tnLst>
  </p:timing>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1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42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1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188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1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9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1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87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51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1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613357"/>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5ABF36-E540-468F-9959-9EDF6CA6D50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10939533"/>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723A1D-8C6B-4D73-8A55-3732BCDE277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792433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26CFEB-11E0-4F94-BA34-7C3856878B4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9331138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A0A032-93D7-478D-96B4-29F8F1C4CE90}"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18114558"/>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599B2-DC84-44F6-81DF-1437F0BABE6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9909222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DF8E05-D02A-4A76-86D0-4C08D5984CB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13401067"/>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8DD7B1-F846-48BA-933A-B65AD6797AAB}"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07045093"/>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33B0A1-13AE-4822-BFE2-997E1CE4A1B3}"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18983153"/>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DCDECEA-71FD-47A8-978D-8B0CD98A51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56912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362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4FA0381-4102-4FE7-B749-EFA5B4BA858C}"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92517830"/>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tint val="75000"/>
                  </a:prstClr>
                </a:solidFill>
              </a:rPr>
              <a:t>Atef Abuelaish</a:t>
            </a: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588424-E5EC-45CA-9519-B291A35992E5}"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48693277"/>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51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33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239617"/>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309029"/>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34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00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77585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22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65021"/>
      </p:ext>
    </p:extLst>
  </p:cSld>
  <p:clrMapOvr>
    <a:masterClrMapping/>
  </p:clrMapOvr>
  <p:timing>
    <p:tnLst>
      <p:par>
        <p:cTn id="1" dur="indefinite" restart="never" nodeType="tmRoot"/>
      </p:par>
    </p:tnLst>
  </p:timing>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02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5889169"/>
      </p:ext>
    </p:extLst>
  </p:cSld>
  <p:clrMapOvr>
    <a:masterClrMapping/>
  </p:clrMapOvr>
  <p:timing>
    <p:tnLst>
      <p:par>
        <p:cTn id="1" dur="indefinite" restart="never" nodeType="tmRoot"/>
      </p:par>
    </p:tnLst>
  </p:timing>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48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42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6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35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832829"/>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46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8.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605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82489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29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49291"/>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9936199"/>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49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93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631303"/>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97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482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7.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64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05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9.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066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670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26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1.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2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3.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20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53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5.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92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6.xml><?xml version="1.0" encoding="utf-8"?>
<p:sldLayout xmlns:a="http://schemas.openxmlformats.org/drawingml/2006/main" xmlns:r="http://schemas.openxmlformats.org/officeDocument/2006/relationships" xmlns:p="http://schemas.openxmlformats.org/presentationml/2006/main" preserve="1" userDrawn="1">
  <p:cSld name="3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98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7.xml><?xml version="1.0" encoding="utf-8"?>
<p:sldLayout xmlns:a="http://schemas.openxmlformats.org/drawingml/2006/main" xmlns:r="http://schemas.openxmlformats.org/officeDocument/2006/relationships" xmlns:p="http://schemas.openxmlformats.org/presentationml/2006/main" preserve="1" userDrawn="1">
  <p:cSld name="3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484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3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7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9.xml><?xml version="1.0" encoding="utf-8"?>
<p:sldLayout xmlns:a="http://schemas.openxmlformats.org/drawingml/2006/main" xmlns:r="http://schemas.openxmlformats.org/officeDocument/2006/relationships" xmlns:p="http://schemas.openxmlformats.org/presentationml/2006/main" preserve="1" userDrawn="1">
  <p:cSld name="3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96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25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0.xml><?xml version="1.0" encoding="utf-8"?>
<p:sldLayout xmlns:a="http://schemas.openxmlformats.org/drawingml/2006/main" xmlns:r="http://schemas.openxmlformats.org/officeDocument/2006/relationships" xmlns:p="http://schemas.openxmlformats.org/presentationml/2006/main" preserve="1" userDrawn="1">
  <p:cSld name="3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81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1.xml><?xml version="1.0" encoding="utf-8"?>
<p:sldLayout xmlns:a="http://schemas.openxmlformats.org/drawingml/2006/main" xmlns:r="http://schemas.openxmlformats.org/officeDocument/2006/relationships" xmlns:p="http://schemas.openxmlformats.org/presentationml/2006/main" preserve="1" userDrawn="1">
  <p:cSld name="3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80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2.xml><?xml version="1.0" encoding="utf-8"?>
<p:sldLayout xmlns:a="http://schemas.openxmlformats.org/drawingml/2006/main" xmlns:r="http://schemas.openxmlformats.org/officeDocument/2006/relationships" xmlns:p="http://schemas.openxmlformats.org/presentationml/2006/main" preserve="1" userDrawn="1">
  <p:cSld name="4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7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3.xml><?xml version="1.0" encoding="utf-8"?>
<p:sldLayout xmlns:a="http://schemas.openxmlformats.org/drawingml/2006/main" xmlns:r="http://schemas.openxmlformats.org/officeDocument/2006/relationships" xmlns:p="http://schemas.openxmlformats.org/presentationml/2006/main" preserve="1" userDrawn="1">
  <p:cSld name="4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86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4.xml><?xml version="1.0" encoding="utf-8"?>
<p:sldLayout xmlns:a="http://schemas.openxmlformats.org/drawingml/2006/main" xmlns:r="http://schemas.openxmlformats.org/officeDocument/2006/relationships" xmlns:p="http://schemas.openxmlformats.org/presentationml/2006/main" preserve="1" userDrawn="1">
  <p:cSld name="4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10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5.xml><?xml version="1.0" encoding="utf-8"?>
<p:sldLayout xmlns:a="http://schemas.openxmlformats.org/drawingml/2006/main" xmlns:r="http://schemas.openxmlformats.org/officeDocument/2006/relationships" xmlns:p="http://schemas.openxmlformats.org/presentationml/2006/main" preserve="1" userDrawn="1">
  <p:cSld name="4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5388958"/>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preserve="1" userDrawn="1">
  <p:cSld name="4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89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7.xml><?xml version="1.0" encoding="utf-8"?>
<p:sldLayout xmlns:a="http://schemas.openxmlformats.org/drawingml/2006/main" xmlns:r="http://schemas.openxmlformats.org/officeDocument/2006/relationships" xmlns:p="http://schemas.openxmlformats.org/presentationml/2006/main" preserve="1" userDrawn="1">
  <p:cSld name="4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35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8.xml><?xml version="1.0" encoding="utf-8"?>
<p:sldLayout xmlns:a="http://schemas.openxmlformats.org/drawingml/2006/main" xmlns:r="http://schemas.openxmlformats.org/officeDocument/2006/relationships" xmlns:p="http://schemas.openxmlformats.org/presentationml/2006/main" preserve="1" userDrawn="1">
  <p:cSld name="4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5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9.xml><?xml version="1.0" encoding="utf-8"?>
<p:sldLayout xmlns:a="http://schemas.openxmlformats.org/drawingml/2006/main" xmlns:r="http://schemas.openxmlformats.org/officeDocument/2006/relationships" xmlns:p="http://schemas.openxmlformats.org/presentationml/2006/main" preserve="1" userDrawn="1">
  <p:cSld name="4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455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78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0.xml><?xml version="1.0" encoding="utf-8"?>
<p:sldLayout xmlns:a="http://schemas.openxmlformats.org/drawingml/2006/main" xmlns:r="http://schemas.openxmlformats.org/officeDocument/2006/relationships" xmlns:p="http://schemas.openxmlformats.org/presentationml/2006/main" preserve="1" userDrawn="1">
  <p:cSld name="4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38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1.xml><?xml version="1.0" encoding="utf-8"?>
<p:sldLayout xmlns:a="http://schemas.openxmlformats.org/drawingml/2006/main" xmlns:r="http://schemas.openxmlformats.org/officeDocument/2006/relationships" xmlns:p="http://schemas.openxmlformats.org/presentationml/2006/main" preserve="1" userDrawn="1">
  <p:cSld name="4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102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2.xml><?xml version="1.0" encoding="utf-8"?>
<p:sldLayout xmlns:a="http://schemas.openxmlformats.org/drawingml/2006/main" xmlns:r="http://schemas.openxmlformats.org/officeDocument/2006/relationships" xmlns:p="http://schemas.openxmlformats.org/presentationml/2006/main" preserve="1" userDrawn="1">
  <p:cSld name="5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96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3.xml><?xml version="1.0" encoding="utf-8"?>
<p:sldLayout xmlns:a="http://schemas.openxmlformats.org/drawingml/2006/main" xmlns:r="http://schemas.openxmlformats.org/officeDocument/2006/relationships" xmlns:p="http://schemas.openxmlformats.org/presentationml/2006/main" preserve="1" userDrawn="1">
  <p:cSld name="5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08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4.xml><?xml version="1.0" encoding="utf-8"?>
<p:sldLayout xmlns:a="http://schemas.openxmlformats.org/drawingml/2006/main" xmlns:r="http://schemas.openxmlformats.org/officeDocument/2006/relationships" xmlns:p="http://schemas.openxmlformats.org/presentationml/2006/main" preserve="1" userDrawn="1">
  <p:cSld name="5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6324652"/>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preserve="1" userDrawn="1">
  <p:cSld name="5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917391"/>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preserve="1" userDrawn="1">
  <p:cSld name="5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889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7.xml><?xml version="1.0" encoding="utf-8"?>
<p:sldLayout xmlns:a="http://schemas.openxmlformats.org/drawingml/2006/main" xmlns:r="http://schemas.openxmlformats.org/officeDocument/2006/relationships" xmlns:p="http://schemas.openxmlformats.org/presentationml/2006/main" preserve="1" userDrawn="1">
  <p:cSld name="5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462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8.xml><?xml version="1.0" encoding="utf-8"?>
<p:sldLayout xmlns:a="http://schemas.openxmlformats.org/drawingml/2006/main" xmlns:r="http://schemas.openxmlformats.org/officeDocument/2006/relationships" xmlns:p="http://schemas.openxmlformats.org/presentationml/2006/main" preserve="1" userDrawn="1">
  <p:cSld name="5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41939"/>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preserve="1" userDrawn="1">
  <p:cSld name="5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13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738096"/>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preserve="1" userDrawn="1">
  <p:cSld name="5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59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Copyright © 2015 McGraw-Hill Education. All </a:t>
            </a:r>
            <a:r>
              <a:rPr lang="en-US" dirty="0" err="1" smtClean="0">
                <a:solidFill>
                  <a:prstClr val="black">
                    <a:tint val="75000"/>
                  </a:prstClr>
                </a:solidFill>
              </a:rPr>
              <a:t>ights</a:t>
            </a:r>
            <a:r>
              <a:rPr lang="en-US" dirty="0" smtClean="0">
                <a:solidFill>
                  <a:prstClr val="black">
                    <a:tint val="75000"/>
                  </a:prstClr>
                </a:solidFill>
              </a:rPr>
              <a:t> reserved. No reproduction or distribution without the prior written consent of McGraw-Hill Education</a:t>
            </a:r>
            <a:endParaRPr lang="en-US" dirty="0">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2518616"/>
      </p:ext>
    </p:extLst>
  </p:cSld>
  <p:clrMapOvr>
    <a:masterClrMapping/>
  </p:clrMapOvr>
  <p:timing>
    <p:tnLst>
      <p:par>
        <p:cTn id="1" dur="indefinite" restart="never" nodeType="tmRoot"/>
      </p:par>
    </p:tnLst>
  </p:timing>
</p:sldLayout>
</file>

<file path=ppt/slideLayouts/slideLayout982.xml><?xml version="1.0" encoding="utf-8"?>
<p:sldLayout xmlns:a="http://schemas.openxmlformats.org/drawingml/2006/main" xmlns:r="http://schemas.openxmlformats.org/officeDocument/2006/relationships" xmlns:p="http://schemas.openxmlformats.org/presentationml/2006/main" preserve="1" userDrawn="1">
  <p:cSld name="5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22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3.xml><?xml version="1.0" encoding="utf-8"?>
<p:sldLayout xmlns:a="http://schemas.openxmlformats.org/drawingml/2006/main" xmlns:r="http://schemas.openxmlformats.org/officeDocument/2006/relationships" xmlns:p="http://schemas.openxmlformats.org/presentationml/2006/main" preserve="1" userDrawn="1">
  <p:cSld name="6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09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4.xml><?xml version="1.0" encoding="utf-8"?>
<p:sldLayout xmlns:a="http://schemas.openxmlformats.org/drawingml/2006/main" xmlns:r="http://schemas.openxmlformats.org/officeDocument/2006/relationships" xmlns:p="http://schemas.openxmlformats.org/presentationml/2006/main" preserve="1" userDrawn="1">
  <p:cSld name="6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25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5.xml><?xml version="1.0" encoding="utf-8"?>
<p:sldLayout xmlns:a="http://schemas.openxmlformats.org/drawingml/2006/main" xmlns:r="http://schemas.openxmlformats.org/officeDocument/2006/relationships" xmlns:p="http://schemas.openxmlformats.org/presentationml/2006/main" preserve="1" userDrawn="1">
  <p:cSld name="6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05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userDrawn="1">
  <p:cSld name="6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649153"/>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userDrawn="1">
  <p:cSld name="6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91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userDrawn="1">
  <p:cSld name="6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7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9.xml><?xml version="1.0" encoding="utf-8"?>
<p:sldLayout xmlns:a="http://schemas.openxmlformats.org/drawingml/2006/main" xmlns:r="http://schemas.openxmlformats.org/officeDocument/2006/relationships" xmlns:p="http://schemas.openxmlformats.org/presentationml/2006/main" preserve="1" userDrawn="1">
  <p:cSld name="6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0187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46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0.xml><?xml version="1.0" encoding="utf-8"?>
<p:sldLayout xmlns:a="http://schemas.openxmlformats.org/drawingml/2006/main" xmlns:r="http://schemas.openxmlformats.org/officeDocument/2006/relationships" xmlns:p="http://schemas.openxmlformats.org/presentationml/2006/main" preserve="1" userDrawn="1">
  <p:cSld name="6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96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1.xml><?xml version="1.0" encoding="utf-8"?>
<p:sldLayout xmlns:a="http://schemas.openxmlformats.org/drawingml/2006/main" xmlns:r="http://schemas.openxmlformats.org/officeDocument/2006/relationships" xmlns:p="http://schemas.openxmlformats.org/presentationml/2006/main" preserve="1" userDrawn="1">
  <p:cSld name="6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83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2.xml><?xml version="1.0" encoding="utf-8"?>
<p:sldLayout xmlns:a="http://schemas.openxmlformats.org/drawingml/2006/main" xmlns:r="http://schemas.openxmlformats.org/officeDocument/2006/relationships" xmlns:p="http://schemas.openxmlformats.org/presentationml/2006/main" preserve="1" userDrawn="1">
  <p:cSld name="6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513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3.xml><?xml version="1.0" encoding="utf-8"?>
<p:sldLayout xmlns:a="http://schemas.openxmlformats.org/drawingml/2006/main" xmlns:r="http://schemas.openxmlformats.org/officeDocument/2006/relationships" xmlns:p="http://schemas.openxmlformats.org/presentationml/2006/main" preserve="1" userDrawn="1">
  <p:cSld name="7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34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4.xml><?xml version="1.0" encoding="utf-8"?>
<p:sldLayout xmlns:a="http://schemas.openxmlformats.org/drawingml/2006/main" xmlns:r="http://schemas.openxmlformats.org/officeDocument/2006/relationships" xmlns:p="http://schemas.openxmlformats.org/presentationml/2006/main" preserve="1" userDrawn="1">
  <p:cSld name="7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46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5.xml><?xml version="1.0" encoding="utf-8"?>
<p:sldLayout xmlns:a="http://schemas.openxmlformats.org/drawingml/2006/main" xmlns:r="http://schemas.openxmlformats.org/officeDocument/2006/relationships" xmlns:p="http://schemas.openxmlformats.org/presentationml/2006/main" preserve="1" userDrawn="1">
  <p:cSld name="7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727136"/>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7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455096"/>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7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4811041"/>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7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96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7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79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1106.xml"/><Relationship Id="rId117" Type="http://schemas.openxmlformats.org/officeDocument/2006/relationships/slideLayout" Target="../slideLayouts/slideLayout1197.xml"/><Relationship Id="rId21" Type="http://schemas.openxmlformats.org/officeDocument/2006/relationships/slideLayout" Target="../slideLayouts/slideLayout1101.xml"/><Relationship Id="rId42" Type="http://schemas.openxmlformats.org/officeDocument/2006/relationships/slideLayout" Target="../slideLayouts/slideLayout1122.xml"/><Relationship Id="rId47" Type="http://schemas.openxmlformats.org/officeDocument/2006/relationships/slideLayout" Target="../slideLayouts/slideLayout1127.xml"/><Relationship Id="rId63" Type="http://schemas.openxmlformats.org/officeDocument/2006/relationships/slideLayout" Target="../slideLayouts/slideLayout1143.xml"/><Relationship Id="rId68" Type="http://schemas.openxmlformats.org/officeDocument/2006/relationships/slideLayout" Target="../slideLayouts/slideLayout1148.xml"/><Relationship Id="rId84" Type="http://schemas.openxmlformats.org/officeDocument/2006/relationships/slideLayout" Target="../slideLayouts/slideLayout1164.xml"/><Relationship Id="rId89" Type="http://schemas.openxmlformats.org/officeDocument/2006/relationships/slideLayout" Target="../slideLayouts/slideLayout1169.xml"/><Relationship Id="rId112" Type="http://schemas.openxmlformats.org/officeDocument/2006/relationships/slideLayout" Target="../slideLayouts/slideLayout1192.xml"/><Relationship Id="rId133" Type="http://schemas.openxmlformats.org/officeDocument/2006/relationships/slideLayout" Target="../slideLayouts/slideLayout1213.xml"/><Relationship Id="rId138" Type="http://schemas.openxmlformats.org/officeDocument/2006/relationships/slideLayout" Target="../slideLayouts/slideLayout1218.xml"/><Relationship Id="rId154" Type="http://schemas.openxmlformats.org/officeDocument/2006/relationships/slideLayout" Target="../slideLayouts/slideLayout1234.xml"/><Relationship Id="rId159" Type="http://schemas.openxmlformats.org/officeDocument/2006/relationships/slideLayout" Target="../slideLayouts/slideLayout1239.xml"/><Relationship Id="rId170" Type="http://schemas.openxmlformats.org/officeDocument/2006/relationships/slideLayout" Target="../slideLayouts/slideLayout1250.xml"/><Relationship Id="rId16" Type="http://schemas.openxmlformats.org/officeDocument/2006/relationships/slideLayout" Target="../slideLayouts/slideLayout1096.xml"/><Relationship Id="rId107" Type="http://schemas.openxmlformats.org/officeDocument/2006/relationships/slideLayout" Target="../slideLayouts/slideLayout1187.xml"/><Relationship Id="rId11" Type="http://schemas.openxmlformats.org/officeDocument/2006/relationships/slideLayout" Target="../slideLayouts/slideLayout1091.xml"/><Relationship Id="rId32" Type="http://schemas.openxmlformats.org/officeDocument/2006/relationships/slideLayout" Target="../slideLayouts/slideLayout1112.xml"/><Relationship Id="rId37" Type="http://schemas.openxmlformats.org/officeDocument/2006/relationships/slideLayout" Target="../slideLayouts/slideLayout1117.xml"/><Relationship Id="rId53" Type="http://schemas.openxmlformats.org/officeDocument/2006/relationships/slideLayout" Target="../slideLayouts/slideLayout1133.xml"/><Relationship Id="rId58" Type="http://schemas.openxmlformats.org/officeDocument/2006/relationships/slideLayout" Target="../slideLayouts/slideLayout1138.xml"/><Relationship Id="rId74" Type="http://schemas.openxmlformats.org/officeDocument/2006/relationships/slideLayout" Target="../slideLayouts/slideLayout1154.xml"/><Relationship Id="rId79" Type="http://schemas.openxmlformats.org/officeDocument/2006/relationships/slideLayout" Target="../slideLayouts/slideLayout1159.xml"/><Relationship Id="rId102" Type="http://schemas.openxmlformats.org/officeDocument/2006/relationships/slideLayout" Target="../slideLayouts/slideLayout1182.xml"/><Relationship Id="rId123" Type="http://schemas.openxmlformats.org/officeDocument/2006/relationships/slideLayout" Target="../slideLayouts/slideLayout1203.xml"/><Relationship Id="rId128" Type="http://schemas.openxmlformats.org/officeDocument/2006/relationships/slideLayout" Target="../slideLayouts/slideLayout1208.xml"/><Relationship Id="rId144" Type="http://schemas.openxmlformats.org/officeDocument/2006/relationships/slideLayout" Target="../slideLayouts/slideLayout1224.xml"/><Relationship Id="rId149" Type="http://schemas.openxmlformats.org/officeDocument/2006/relationships/slideLayout" Target="../slideLayouts/slideLayout1229.xml"/><Relationship Id="rId5" Type="http://schemas.openxmlformats.org/officeDocument/2006/relationships/slideLayout" Target="../slideLayouts/slideLayout1085.xml"/><Relationship Id="rId90" Type="http://schemas.openxmlformats.org/officeDocument/2006/relationships/slideLayout" Target="../slideLayouts/slideLayout1170.xml"/><Relationship Id="rId95" Type="http://schemas.openxmlformats.org/officeDocument/2006/relationships/slideLayout" Target="../slideLayouts/slideLayout1175.xml"/><Relationship Id="rId160" Type="http://schemas.openxmlformats.org/officeDocument/2006/relationships/slideLayout" Target="../slideLayouts/slideLayout1240.xml"/><Relationship Id="rId165" Type="http://schemas.openxmlformats.org/officeDocument/2006/relationships/slideLayout" Target="../slideLayouts/slideLayout1245.xml"/><Relationship Id="rId22" Type="http://schemas.openxmlformats.org/officeDocument/2006/relationships/slideLayout" Target="../slideLayouts/slideLayout1102.xml"/><Relationship Id="rId27" Type="http://schemas.openxmlformats.org/officeDocument/2006/relationships/slideLayout" Target="../slideLayouts/slideLayout1107.xml"/><Relationship Id="rId43" Type="http://schemas.openxmlformats.org/officeDocument/2006/relationships/slideLayout" Target="../slideLayouts/slideLayout1123.xml"/><Relationship Id="rId48" Type="http://schemas.openxmlformats.org/officeDocument/2006/relationships/slideLayout" Target="../slideLayouts/slideLayout1128.xml"/><Relationship Id="rId64" Type="http://schemas.openxmlformats.org/officeDocument/2006/relationships/slideLayout" Target="../slideLayouts/slideLayout1144.xml"/><Relationship Id="rId69" Type="http://schemas.openxmlformats.org/officeDocument/2006/relationships/slideLayout" Target="../slideLayouts/slideLayout1149.xml"/><Relationship Id="rId113" Type="http://schemas.openxmlformats.org/officeDocument/2006/relationships/slideLayout" Target="../slideLayouts/slideLayout1193.xml"/><Relationship Id="rId118" Type="http://schemas.openxmlformats.org/officeDocument/2006/relationships/slideLayout" Target="../slideLayouts/slideLayout1198.xml"/><Relationship Id="rId134" Type="http://schemas.openxmlformats.org/officeDocument/2006/relationships/slideLayout" Target="../slideLayouts/slideLayout1214.xml"/><Relationship Id="rId139" Type="http://schemas.openxmlformats.org/officeDocument/2006/relationships/slideLayout" Target="../slideLayouts/slideLayout1219.xml"/><Relationship Id="rId80" Type="http://schemas.openxmlformats.org/officeDocument/2006/relationships/slideLayout" Target="../slideLayouts/slideLayout1160.xml"/><Relationship Id="rId85" Type="http://schemas.openxmlformats.org/officeDocument/2006/relationships/slideLayout" Target="../slideLayouts/slideLayout1165.xml"/><Relationship Id="rId150" Type="http://schemas.openxmlformats.org/officeDocument/2006/relationships/slideLayout" Target="../slideLayouts/slideLayout1230.xml"/><Relationship Id="rId155" Type="http://schemas.openxmlformats.org/officeDocument/2006/relationships/slideLayout" Target="../slideLayouts/slideLayout1235.xml"/><Relationship Id="rId171" Type="http://schemas.openxmlformats.org/officeDocument/2006/relationships/theme" Target="../theme/theme10.xml"/><Relationship Id="rId12" Type="http://schemas.openxmlformats.org/officeDocument/2006/relationships/slideLayout" Target="../slideLayouts/slideLayout1092.xml"/><Relationship Id="rId17" Type="http://schemas.openxmlformats.org/officeDocument/2006/relationships/slideLayout" Target="../slideLayouts/slideLayout1097.xml"/><Relationship Id="rId33" Type="http://schemas.openxmlformats.org/officeDocument/2006/relationships/slideLayout" Target="../slideLayouts/slideLayout1113.xml"/><Relationship Id="rId38" Type="http://schemas.openxmlformats.org/officeDocument/2006/relationships/slideLayout" Target="../slideLayouts/slideLayout1118.xml"/><Relationship Id="rId59" Type="http://schemas.openxmlformats.org/officeDocument/2006/relationships/slideLayout" Target="../slideLayouts/slideLayout1139.xml"/><Relationship Id="rId103" Type="http://schemas.openxmlformats.org/officeDocument/2006/relationships/slideLayout" Target="../slideLayouts/slideLayout1183.xml"/><Relationship Id="rId108" Type="http://schemas.openxmlformats.org/officeDocument/2006/relationships/slideLayout" Target="../slideLayouts/slideLayout1188.xml"/><Relationship Id="rId124" Type="http://schemas.openxmlformats.org/officeDocument/2006/relationships/slideLayout" Target="../slideLayouts/slideLayout1204.xml"/><Relationship Id="rId129" Type="http://schemas.openxmlformats.org/officeDocument/2006/relationships/slideLayout" Target="../slideLayouts/slideLayout1209.xml"/><Relationship Id="rId54" Type="http://schemas.openxmlformats.org/officeDocument/2006/relationships/slideLayout" Target="../slideLayouts/slideLayout1134.xml"/><Relationship Id="rId70" Type="http://schemas.openxmlformats.org/officeDocument/2006/relationships/slideLayout" Target="../slideLayouts/slideLayout1150.xml"/><Relationship Id="rId75" Type="http://schemas.openxmlformats.org/officeDocument/2006/relationships/slideLayout" Target="../slideLayouts/slideLayout1155.xml"/><Relationship Id="rId91" Type="http://schemas.openxmlformats.org/officeDocument/2006/relationships/slideLayout" Target="../slideLayouts/slideLayout1171.xml"/><Relationship Id="rId96" Type="http://schemas.openxmlformats.org/officeDocument/2006/relationships/slideLayout" Target="../slideLayouts/slideLayout1176.xml"/><Relationship Id="rId140" Type="http://schemas.openxmlformats.org/officeDocument/2006/relationships/slideLayout" Target="../slideLayouts/slideLayout1220.xml"/><Relationship Id="rId145" Type="http://schemas.openxmlformats.org/officeDocument/2006/relationships/slideLayout" Target="../slideLayouts/slideLayout1225.xml"/><Relationship Id="rId161" Type="http://schemas.openxmlformats.org/officeDocument/2006/relationships/slideLayout" Target="../slideLayouts/slideLayout1241.xml"/><Relationship Id="rId166" Type="http://schemas.openxmlformats.org/officeDocument/2006/relationships/slideLayout" Target="../slideLayouts/slideLayout1246.xml"/><Relationship Id="rId1" Type="http://schemas.openxmlformats.org/officeDocument/2006/relationships/slideLayout" Target="../slideLayouts/slideLayout1081.xml"/><Relationship Id="rId6" Type="http://schemas.openxmlformats.org/officeDocument/2006/relationships/slideLayout" Target="../slideLayouts/slideLayout1086.xml"/><Relationship Id="rId15" Type="http://schemas.openxmlformats.org/officeDocument/2006/relationships/slideLayout" Target="../slideLayouts/slideLayout1095.xml"/><Relationship Id="rId23" Type="http://schemas.openxmlformats.org/officeDocument/2006/relationships/slideLayout" Target="../slideLayouts/slideLayout1103.xml"/><Relationship Id="rId28" Type="http://schemas.openxmlformats.org/officeDocument/2006/relationships/slideLayout" Target="../slideLayouts/slideLayout1108.xml"/><Relationship Id="rId36" Type="http://schemas.openxmlformats.org/officeDocument/2006/relationships/slideLayout" Target="../slideLayouts/slideLayout1116.xml"/><Relationship Id="rId49" Type="http://schemas.openxmlformats.org/officeDocument/2006/relationships/slideLayout" Target="../slideLayouts/slideLayout1129.xml"/><Relationship Id="rId57" Type="http://schemas.openxmlformats.org/officeDocument/2006/relationships/slideLayout" Target="../slideLayouts/slideLayout1137.xml"/><Relationship Id="rId106" Type="http://schemas.openxmlformats.org/officeDocument/2006/relationships/slideLayout" Target="../slideLayouts/slideLayout1186.xml"/><Relationship Id="rId114" Type="http://schemas.openxmlformats.org/officeDocument/2006/relationships/slideLayout" Target="../slideLayouts/slideLayout1194.xml"/><Relationship Id="rId119" Type="http://schemas.openxmlformats.org/officeDocument/2006/relationships/slideLayout" Target="../slideLayouts/slideLayout1199.xml"/><Relationship Id="rId127" Type="http://schemas.openxmlformats.org/officeDocument/2006/relationships/slideLayout" Target="../slideLayouts/slideLayout1207.xml"/><Relationship Id="rId10" Type="http://schemas.openxmlformats.org/officeDocument/2006/relationships/slideLayout" Target="../slideLayouts/slideLayout1090.xml"/><Relationship Id="rId31" Type="http://schemas.openxmlformats.org/officeDocument/2006/relationships/slideLayout" Target="../slideLayouts/slideLayout1111.xml"/><Relationship Id="rId44" Type="http://schemas.openxmlformats.org/officeDocument/2006/relationships/slideLayout" Target="../slideLayouts/slideLayout1124.xml"/><Relationship Id="rId52" Type="http://schemas.openxmlformats.org/officeDocument/2006/relationships/slideLayout" Target="../slideLayouts/slideLayout1132.xml"/><Relationship Id="rId60" Type="http://schemas.openxmlformats.org/officeDocument/2006/relationships/slideLayout" Target="../slideLayouts/slideLayout1140.xml"/><Relationship Id="rId65" Type="http://schemas.openxmlformats.org/officeDocument/2006/relationships/slideLayout" Target="../slideLayouts/slideLayout1145.xml"/><Relationship Id="rId73" Type="http://schemas.openxmlformats.org/officeDocument/2006/relationships/slideLayout" Target="../slideLayouts/slideLayout1153.xml"/><Relationship Id="rId78" Type="http://schemas.openxmlformats.org/officeDocument/2006/relationships/slideLayout" Target="../slideLayouts/slideLayout1158.xml"/><Relationship Id="rId81" Type="http://schemas.openxmlformats.org/officeDocument/2006/relationships/slideLayout" Target="../slideLayouts/slideLayout1161.xml"/><Relationship Id="rId86" Type="http://schemas.openxmlformats.org/officeDocument/2006/relationships/slideLayout" Target="../slideLayouts/slideLayout1166.xml"/><Relationship Id="rId94" Type="http://schemas.openxmlformats.org/officeDocument/2006/relationships/slideLayout" Target="../slideLayouts/slideLayout1174.xml"/><Relationship Id="rId99" Type="http://schemas.openxmlformats.org/officeDocument/2006/relationships/slideLayout" Target="../slideLayouts/slideLayout1179.xml"/><Relationship Id="rId101" Type="http://schemas.openxmlformats.org/officeDocument/2006/relationships/slideLayout" Target="../slideLayouts/slideLayout1181.xml"/><Relationship Id="rId122" Type="http://schemas.openxmlformats.org/officeDocument/2006/relationships/slideLayout" Target="../slideLayouts/slideLayout1202.xml"/><Relationship Id="rId130" Type="http://schemas.openxmlformats.org/officeDocument/2006/relationships/slideLayout" Target="../slideLayouts/slideLayout1210.xml"/><Relationship Id="rId135" Type="http://schemas.openxmlformats.org/officeDocument/2006/relationships/slideLayout" Target="../slideLayouts/slideLayout1215.xml"/><Relationship Id="rId143" Type="http://schemas.openxmlformats.org/officeDocument/2006/relationships/slideLayout" Target="../slideLayouts/slideLayout1223.xml"/><Relationship Id="rId148" Type="http://schemas.openxmlformats.org/officeDocument/2006/relationships/slideLayout" Target="../slideLayouts/slideLayout1228.xml"/><Relationship Id="rId151" Type="http://schemas.openxmlformats.org/officeDocument/2006/relationships/slideLayout" Target="../slideLayouts/slideLayout1231.xml"/><Relationship Id="rId156" Type="http://schemas.openxmlformats.org/officeDocument/2006/relationships/slideLayout" Target="../slideLayouts/slideLayout1236.xml"/><Relationship Id="rId164" Type="http://schemas.openxmlformats.org/officeDocument/2006/relationships/slideLayout" Target="../slideLayouts/slideLayout1244.xml"/><Relationship Id="rId169" Type="http://schemas.openxmlformats.org/officeDocument/2006/relationships/slideLayout" Target="../slideLayouts/slideLayout1249.xml"/><Relationship Id="rId4" Type="http://schemas.openxmlformats.org/officeDocument/2006/relationships/slideLayout" Target="../slideLayouts/slideLayout1084.xml"/><Relationship Id="rId9" Type="http://schemas.openxmlformats.org/officeDocument/2006/relationships/slideLayout" Target="../slideLayouts/slideLayout1089.xml"/><Relationship Id="rId13" Type="http://schemas.openxmlformats.org/officeDocument/2006/relationships/slideLayout" Target="../slideLayouts/slideLayout1093.xml"/><Relationship Id="rId18" Type="http://schemas.openxmlformats.org/officeDocument/2006/relationships/slideLayout" Target="../slideLayouts/slideLayout1098.xml"/><Relationship Id="rId39" Type="http://schemas.openxmlformats.org/officeDocument/2006/relationships/slideLayout" Target="../slideLayouts/slideLayout1119.xml"/><Relationship Id="rId109" Type="http://schemas.openxmlformats.org/officeDocument/2006/relationships/slideLayout" Target="../slideLayouts/slideLayout1189.xml"/><Relationship Id="rId34" Type="http://schemas.openxmlformats.org/officeDocument/2006/relationships/slideLayout" Target="../slideLayouts/slideLayout1114.xml"/><Relationship Id="rId50" Type="http://schemas.openxmlformats.org/officeDocument/2006/relationships/slideLayout" Target="../slideLayouts/slideLayout1130.xml"/><Relationship Id="rId55" Type="http://schemas.openxmlformats.org/officeDocument/2006/relationships/slideLayout" Target="../slideLayouts/slideLayout1135.xml"/><Relationship Id="rId76" Type="http://schemas.openxmlformats.org/officeDocument/2006/relationships/slideLayout" Target="../slideLayouts/slideLayout1156.xml"/><Relationship Id="rId97" Type="http://schemas.openxmlformats.org/officeDocument/2006/relationships/slideLayout" Target="../slideLayouts/slideLayout1177.xml"/><Relationship Id="rId104" Type="http://schemas.openxmlformats.org/officeDocument/2006/relationships/slideLayout" Target="../slideLayouts/slideLayout1184.xml"/><Relationship Id="rId120" Type="http://schemas.openxmlformats.org/officeDocument/2006/relationships/slideLayout" Target="../slideLayouts/slideLayout1200.xml"/><Relationship Id="rId125" Type="http://schemas.openxmlformats.org/officeDocument/2006/relationships/slideLayout" Target="../slideLayouts/slideLayout1205.xml"/><Relationship Id="rId141" Type="http://schemas.openxmlformats.org/officeDocument/2006/relationships/slideLayout" Target="../slideLayouts/slideLayout1221.xml"/><Relationship Id="rId146" Type="http://schemas.openxmlformats.org/officeDocument/2006/relationships/slideLayout" Target="../slideLayouts/slideLayout1226.xml"/><Relationship Id="rId167" Type="http://schemas.openxmlformats.org/officeDocument/2006/relationships/slideLayout" Target="../slideLayouts/slideLayout1247.xml"/><Relationship Id="rId7" Type="http://schemas.openxmlformats.org/officeDocument/2006/relationships/slideLayout" Target="../slideLayouts/slideLayout1087.xml"/><Relationship Id="rId71" Type="http://schemas.openxmlformats.org/officeDocument/2006/relationships/slideLayout" Target="../slideLayouts/slideLayout1151.xml"/><Relationship Id="rId92" Type="http://schemas.openxmlformats.org/officeDocument/2006/relationships/slideLayout" Target="../slideLayouts/slideLayout1172.xml"/><Relationship Id="rId162" Type="http://schemas.openxmlformats.org/officeDocument/2006/relationships/slideLayout" Target="../slideLayouts/slideLayout1242.xml"/><Relationship Id="rId2" Type="http://schemas.openxmlformats.org/officeDocument/2006/relationships/slideLayout" Target="../slideLayouts/slideLayout1082.xml"/><Relationship Id="rId29" Type="http://schemas.openxmlformats.org/officeDocument/2006/relationships/slideLayout" Target="../slideLayouts/slideLayout1109.xml"/><Relationship Id="rId24" Type="http://schemas.openxmlformats.org/officeDocument/2006/relationships/slideLayout" Target="../slideLayouts/slideLayout1104.xml"/><Relationship Id="rId40" Type="http://schemas.openxmlformats.org/officeDocument/2006/relationships/slideLayout" Target="../slideLayouts/slideLayout1120.xml"/><Relationship Id="rId45" Type="http://schemas.openxmlformats.org/officeDocument/2006/relationships/slideLayout" Target="../slideLayouts/slideLayout1125.xml"/><Relationship Id="rId66" Type="http://schemas.openxmlformats.org/officeDocument/2006/relationships/slideLayout" Target="../slideLayouts/slideLayout1146.xml"/><Relationship Id="rId87" Type="http://schemas.openxmlformats.org/officeDocument/2006/relationships/slideLayout" Target="../slideLayouts/slideLayout1167.xml"/><Relationship Id="rId110" Type="http://schemas.openxmlformats.org/officeDocument/2006/relationships/slideLayout" Target="../slideLayouts/slideLayout1190.xml"/><Relationship Id="rId115" Type="http://schemas.openxmlformats.org/officeDocument/2006/relationships/slideLayout" Target="../slideLayouts/slideLayout1195.xml"/><Relationship Id="rId131" Type="http://schemas.openxmlformats.org/officeDocument/2006/relationships/slideLayout" Target="../slideLayouts/slideLayout1211.xml"/><Relationship Id="rId136" Type="http://schemas.openxmlformats.org/officeDocument/2006/relationships/slideLayout" Target="../slideLayouts/slideLayout1216.xml"/><Relationship Id="rId157" Type="http://schemas.openxmlformats.org/officeDocument/2006/relationships/slideLayout" Target="../slideLayouts/slideLayout1237.xml"/><Relationship Id="rId61" Type="http://schemas.openxmlformats.org/officeDocument/2006/relationships/slideLayout" Target="../slideLayouts/slideLayout1141.xml"/><Relationship Id="rId82" Type="http://schemas.openxmlformats.org/officeDocument/2006/relationships/slideLayout" Target="../slideLayouts/slideLayout1162.xml"/><Relationship Id="rId152" Type="http://schemas.openxmlformats.org/officeDocument/2006/relationships/slideLayout" Target="../slideLayouts/slideLayout1232.xml"/><Relationship Id="rId19" Type="http://schemas.openxmlformats.org/officeDocument/2006/relationships/slideLayout" Target="../slideLayouts/slideLayout1099.xml"/><Relationship Id="rId14" Type="http://schemas.openxmlformats.org/officeDocument/2006/relationships/slideLayout" Target="../slideLayouts/slideLayout1094.xml"/><Relationship Id="rId30" Type="http://schemas.openxmlformats.org/officeDocument/2006/relationships/slideLayout" Target="../slideLayouts/slideLayout1110.xml"/><Relationship Id="rId35" Type="http://schemas.openxmlformats.org/officeDocument/2006/relationships/slideLayout" Target="../slideLayouts/slideLayout1115.xml"/><Relationship Id="rId56" Type="http://schemas.openxmlformats.org/officeDocument/2006/relationships/slideLayout" Target="../slideLayouts/slideLayout1136.xml"/><Relationship Id="rId77" Type="http://schemas.openxmlformats.org/officeDocument/2006/relationships/slideLayout" Target="../slideLayouts/slideLayout1157.xml"/><Relationship Id="rId100" Type="http://schemas.openxmlformats.org/officeDocument/2006/relationships/slideLayout" Target="../slideLayouts/slideLayout1180.xml"/><Relationship Id="rId105" Type="http://schemas.openxmlformats.org/officeDocument/2006/relationships/slideLayout" Target="../slideLayouts/slideLayout1185.xml"/><Relationship Id="rId126" Type="http://schemas.openxmlformats.org/officeDocument/2006/relationships/slideLayout" Target="../slideLayouts/slideLayout1206.xml"/><Relationship Id="rId147" Type="http://schemas.openxmlformats.org/officeDocument/2006/relationships/slideLayout" Target="../slideLayouts/slideLayout1227.xml"/><Relationship Id="rId168" Type="http://schemas.openxmlformats.org/officeDocument/2006/relationships/slideLayout" Target="../slideLayouts/slideLayout1248.xml"/><Relationship Id="rId8" Type="http://schemas.openxmlformats.org/officeDocument/2006/relationships/slideLayout" Target="../slideLayouts/slideLayout1088.xml"/><Relationship Id="rId51" Type="http://schemas.openxmlformats.org/officeDocument/2006/relationships/slideLayout" Target="../slideLayouts/slideLayout1131.xml"/><Relationship Id="rId72" Type="http://schemas.openxmlformats.org/officeDocument/2006/relationships/slideLayout" Target="../slideLayouts/slideLayout1152.xml"/><Relationship Id="rId93" Type="http://schemas.openxmlformats.org/officeDocument/2006/relationships/slideLayout" Target="../slideLayouts/slideLayout1173.xml"/><Relationship Id="rId98" Type="http://schemas.openxmlformats.org/officeDocument/2006/relationships/slideLayout" Target="../slideLayouts/slideLayout1178.xml"/><Relationship Id="rId121" Type="http://schemas.openxmlformats.org/officeDocument/2006/relationships/slideLayout" Target="../slideLayouts/slideLayout1201.xml"/><Relationship Id="rId142" Type="http://schemas.openxmlformats.org/officeDocument/2006/relationships/slideLayout" Target="../slideLayouts/slideLayout1222.xml"/><Relationship Id="rId163" Type="http://schemas.openxmlformats.org/officeDocument/2006/relationships/slideLayout" Target="../slideLayouts/slideLayout1243.xml"/><Relationship Id="rId3" Type="http://schemas.openxmlformats.org/officeDocument/2006/relationships/slideLayout" Target="../slideLayouts/slideLayout1083.xml"/><Relationship Id="rId25" Type="http://schemas.openxmlformats.org/officeDocument/2006/relationships/slideLayout" Target="../slideLayouts/slideLayout1105.xml"/><Relationship Id="rId46" Type="http://schemas.openxmlformats.org/officeDocument/2006/relationships/slideLayout" Target="../slideLayouts/slideLayout1126.xml"/><Relationship Id="rId67" Type="http://schemas.openxmlformats.org/officeDocument/2006/relationships/slideLayout" Target="../slideLayouts/slideLayout1147.xml"/><Relationship Id="rId116" Type="http://schemas.openxmlformats.org/officeDocument/2006/relationships/slideLayout" Target="../slideLayouts/slideLayout1196.xml"/><Relationship Id="rId137" Type="http://schemas.openxmlformats.org/officeDocument/2006/relationships/slideLayout" Target="../slideLayouts/slideLayout1217.xml"/><Relationship Id="rId158" Type="http://schemas.openxmlformats.org/officeDocument/2006/relationships/slideLayout" Target="../slideLayouts/slideLayout1238.xml"/><Relationship Id="rId20" Type="http://schemas.openxmlformats.org/officeDocument/2006/relationships/slideLayout" Target="../slideLayouts/slideLayout1100.xml"/><Relationship Id="rId41" Type="http://schemas.openxmlformats.org/officeDocument/2006/relationships/slideLayout" Target="../slideLayouts/slideLayout1121.xml"/><Relationship Id="rId62" Type="http://schemas.openxmlformats.org/officeDocument/2006/relationships/slideLayout" Target="../slideLayouts/slideLayout1142.xml"/><Relationship Id="rId83" Type="http://schemas.openxmlformats.org/officeDocument/2006/relationships/slideLayout" Target="../slideLayouts/slideLayout1163.xml"/><Relationship Id="rId88" Type="http://schemas.openxmlformats.org/officeDocument/2006/relationships/slideLayout" Target="../slideLayouts/slideLayout1168.xml"/><Relationship Id="rId111" Type="http://schemas.openxmlformats.org/officeDocument/2006/relationships/slideLayout" Target="../slideLayouts/slideLayout1191.xml"/><Relationship Id="rId132" Type="http://schemas.openxmlformats.org/officeDocument/2006/relationships/slideLayout" Target="../slideLayouts/slideLayout1212.xml"/><Relationship Id="rId153" Type="http://schemas.openxmlformats.org/officeDocument/2006/relationships/slideLayout" Target="../slideLayouts/slideLayout1233.xml"/></Relationships>
</file>

<file path=ppt/slideMasters/_rels/slideMaster11.xml.rels><?xml version="1.0" encoding="UTF-8" standalone="yes"?>
<Relationships xmlns="http://schemas.openxmlformats.org/package/2006/relationships"><Relationship Id="rId26" Type="http://schemas.openxmlformats.org/officeDocument/2006/relationships/slideLayout" Target="../slideLayouts/slideLayout1276.xml"/><Relationship Id="rId117" Type="http://schemas.openxmlformats.org/officeDocument/2006/relationships/slideLayout" Target="../slideLayouts/slideLayout1367.xml"/><Relationship Id="rId21" Type="http://schemas.openxmlformats.org/officeDocument/2006/relationships/slideLayout" Target="../slideLayouts/slideLayout1271.xml"/><Relationship Id="rId42" Type="http://schemas.openxmlformats.org/officeDocument/2006/relationships/slideLayout" Target="../slideLayouts/slideLayout1292.xml"/><Relationship Id="rId47" Type="http://schemas.openxmlformats.org/officeDocument/2006/relationships/slideLayout" Target="../slideLayouts/slideLayout1297.xml"/><Relationship Id="rId63" Type="http://schemas.openxmlformats.org/officeDocument/2006/relationships/slideLayout" Target="../slideLayouts/slideLayout1313.xml"/><Relationship Id="rId68" Type="http://schemas.openxmlformats.org/officeDocument/2006/relationships/slideLayout" Target="../slideLayouts/slideLayout1318.xml"/><Relationship Id="rId84" Type="http://schemas.openxmlformats.org/officeDocument/2006/relationships/slideLayout" Target="../slideLayouts/slideLayout1334.xml"/><Relationship Id="rId89" Type="http://schemas.openxmlformats.org/officeDocument/2006/relationships/slideLayout" Target="../slideLayouts/slideLayout1339.xml"/><Relationship Id="rId112" Type="http://schemas.openxmlformats.org/officeDocument/2006/relationships/slideLayout" Target="../slideLayouts/slideLayout1362.xml"/><Relationship Id="rId133" Type="http://schemas.openxmlformats.org/officeDocument/2006/relationships/slideLayout" Target="../slideLayouts/slideLayout1383.xml"/><Relationship Id="rId138" Type="http://schemas.openxmlformats.org/officeDocument/2006/relationships/slideLayout" Target="../slideLayouts/slideLayout1388.xml"/><Relationship Id="rId154" Type="http://schemas.openxmlformats.org/officeDocument/2006/relationships/slideLayout" Target="../slideLayouts/slideLayout1404.xml"/><Relationship Id="rId159" Type="http://schemas.openxmlformats.org/officeDocument/2006/relationships/slideLayout" Target="../slideLayouts/slideLayout1409.xml"/><Relationship Id="rId170" Type="http://schemas.openxmlformats.org/officeDocument/2006/relationships/slideLayout" Target="../slideLayouts/slideLayout1420.xml"/><Relationship Id="rId16" Type="http://schemas.openxmlformats.org/officeDocument/2006/relationships/slideLayout" Target="../slideLayouts/slideLayout1266.xml"/><Relationship Id="rId107" Type="http://schemas.openxmlformats.org/officeDocument/2006/relationships/slideLayout" Target="../slideLayouts/slideLayout1357.xml"/><Relationship Id="rId11" Type="http://schemas.openxmlformats.org/officeDocument/2006/relationships/slideLayout" Target="../slideLayouts/slideLayout1261.xml"/><Relationship Id="rId32" Type="http://schemas.openxmlformats.org/officeDocument/2006/relationships/slideLayout" Target="../slideLayouts/slideLayout1282.xml"/><Relationship Id="rId37" Type="http://schemas.openxmlformats.org/officeDocument/2006/relationships/slideLayout" Target="../slideLayouts/slideLayout1287.xml"/><Relationship Id="rId53" Type="http://schemas.openxmlformats.org/officeDocument/2006/relationships/slideLayout" Target="../slideLayouts/slideLayout1303.xml"/><Relationship Id="rId58" Type="http://schemas.openxmlformats.org/officeDocument/2006/relationships/slideLayout" Target="../slideLayouts/slideLayout1308.xml"/><Relationship Id="rId74" Type="http://schemas.openxmlformats.org/officeDocument/2006/relationships/slideLayout" Target="../slideLayouts/slideLayout1324.xml"/><Relationship Id="rId79" Type="http://schemas.openxmlformats.org/officeDocument/2006/relationships/slideLayout" Target="../slideLayouts/slideLayout1329.xml"/><Relationship Id="rId102" Type="http://schemas.openxmlformats.org/officeDocument/2006/relationships/slideLayout" Target="../slideLayouts/slideLayout1352.xml"/><Relationship Id="rId123" Type="http://schemas.openxmlformats.org/officeDocument/2006/relationships/slideLayout" Target="../slideLayouts/slideLayout1373.xml"/><Relationship Id="rId128" Type="http://schemas.openxmlformats.org/officeDocument/2006/relationships/slideLayout" Target="../slideLayouts/slideLayout1378.xml"/><Relationship Id="rId144" Type="http://schemas.openxmlformats.org/officeDocument/2006/relationships/slideLayout" Target="../slideLayouts/slideLayout1394.xml"/><Relationship Id="rId149" Type="http://schemas.openxmlformats.org/officeDocument/2006/relationships/slideLayout" Target="../slideLayouts/slideLayout1399.xml"/><Relationship Id="rId5" Type="http://schemas.openxmlformats.org/officeDocument/2006/relationships/slideLayout" Target="../slideLayouts/slideLayout1255.xml"/><Relationship Id="rId90" Type="http://schemas.openxmlformats.org/officeDocument/2006/relationships/slideLayout" Target="../slideLayouts/slideLayout1340.xml"/><Relationship Id="rId95" Type="http://schemas.openxmlformats.org/officeDocument/2006/relationships/slideLayout" Target="../slideLayouts/slideLayout1345.xml"/><Relationship Id="rId160" Type="http://schemas.openxmlformats.org/officeDocument/2006/relationships/slideLayout" Target="../slideLayouts/slideLayout1410.xml"/><Relationship Id="rId165" Type="http://schemas.openxmlformats.org/officeDocument/2006/relationships/slideLayout" Target="../slideLayouts/slideLayout1415.xml"/><Relationship Id="rId22" Type="http://schemas.openxmlformats.org/officeDocument/2006/relationships/slideLayout" Target="../slideLayouts/slideLayout1272.xml"/><Relationship Id="rId27" Type="http://schemas.openxmlformats.org/officeDocument/2006/relationships/slideLayout" Target="../slideLayouts/slideLayout1277.xml"/><Relationship Id="rId43" Type="http://schemas.openxmlformats.org/officeDocument/2006/relationships/slideLayout" Target="../slideLayouts/slideLayout1293.xml"/><Relationship Id="rId48" Type="http://schemas.openxmlformats.org/officeDocument/2006/relationships/slideLayout" Target="../slideLayouts/slideLayout1298.xml"/><Relationship Id="rId64" Type="http://schemas.openxmlformats.org/officeDocument/2006/relationships/slideLayout" Target="../slideLayouts/slideLayout1314.xml"/><Relationship Id="rId69" Type="http://schemas.openxmlformats.org/officeDocument/2006/relationships/slideLayout" Target="../slideLayouts/slideLayout1319.xml"/><Relationship Id="rId113" Type="http://schemas.openxmlformats.org/officeDocument/2006/relationships/slideLayout" Target="../slideLayouts/slideLayout1363.xml"/><Relationship Id="rId118" Type="http://schemas.openxmlformats.org/officeDocument/2006/relationships/slideLayout" Target="../slideLayouts/slideLayout1368.xml"/><Relationship Id="rId134" Type="http://schemas.openxmlformats.org/officeDocument/2006/relationships/slideLayout" Target="../slideLayouts/slideLayout1384.xml"/><Relationship Id="rId139" Type="http://schemas.openxmlformats.org/officeDocument/2006/relationships/slideLayout" Target="../slideLayouts/slideLayout1389.xml"/><Relationship Id="rId80" Type="http://schemas.openxmlformats.org/officeDocument/2006/relationships/slideLayout" Target="../slideLayouts/slideLayout1330.xml"/><Relationship Id="rId85" Type="http://schemas.openxmlformats.org/officeDocument/2006/relationships/slideLayout" Target="../slideLayouts/slideLayout1335.xml"/><Relationship Id="rId150" Type="http://schemas.openxmlformats.org/officeDocument/2006/relationships/slideLayout" Target="../slideLayouts/slideLayout1400.xml"/><Relationship Id="rId155" Type="http://schemas.openxmlformats.org/officeDocument/2006/relationships/slideLayout" Target="../slideLayouts/slideLayout1405.xml"/><Relationship Id="rId171" Type="http://schemas.openxmlformats.org/officeDocument/2006/relationships/theme" Target="../theme/theme11.xml"/><Relationship Id="rId12" Type="http://schemas.openxmlformats.org/officeDocument/2006/relationships/slideLayout" Target="../slideLayouts/slideLayout1262.xml"/><Relationship Id="rId17" Type="http://schemas.openxmlformats.org/officeDocument/2006/relationships/slideLayout" Target="../slideLayouts/slideLayout1267.xml"/><Relationship Id="rId33" Type="http://schemas.openxmlformats.org/officeDocument/2006/relationships/slideLayout" Target="../slideLayouts/slideLayout1283.xml"/><Relationship Id="rId38" Type="http://schemas.openxmlformats.org/officeDocument/2006/relationships/slideLayout" Target="../slideLayouts/slideLayout1288.xml"/><Relationship Id="rId59" Type="http://schemas.openxmlformats.org/officeDocument/2006/relationships/slideLayout" Target="../slideLayouts/slideLayout1309.xml"/><Relationship Id="rId103" Type="http://schemas.openxmlformats.org/officeDocument/2006/relationships/slideLayout" Target="../slideLayouts/slideLayout1353.xml"/><Relationship Id="rId108" Type="http://schemas.openxmlformats.org/officeDocument/2006/relationships/slideLayout" Target="../slideLayouts/slideLayout1358.xml"/><Relationship Id="rId124" Type="http://schemas.openxmlformats.org/officeDocument/2006/relationships/slideLayout" Target="../slideLayouts/slideLayout1374.xml"/><Relationship Id="rId129" Type="http://schemas.openxmlformats.org/officeDocument/2006/relationships/slideLayout" Target="../slideLayouts/slideLayout1379.xml"/><Relationship Id="rId54" Type="http://schemas.openxmlformats.org/officeDocument/2006/relationships/slideLayout" Target="../slideLayouts/slideLayout1304.xml"/><Relationship Id="rId70" Type="http://schemas.openxmlformats.org/officeDocument/2006/relationships/slideLayout" Target="../slideLayouts/slideLayout1320.xml"/><Relationship Id="rId75" Type="http://schemas.openxmlformats.org/officeDocument/2006/relationships/slideLayout" Target="../slideLayouts/slideLayout1325.xml"/><Relationship Id="rId91" Type="http://schemas.openxmlformats.org/officeDocument/2006/relationships/slideLayout" Target="../slideLayouts/slideLayout1341.xml"/><Relationship Id="rId96" Type="http://schemas.openxmlformats.org/officeDocument/2006/relationships/slideLayout" Target="../slideLayouts/slideLayout1346.xml"/><Relationship Id="rId140" Type="http://schemas.openxmlformats.org/officeDocument/2006/relationships/slideLayout" Target="../slideLayouts/slideLayout1390.xml"/><Relationship Id="rId145" Type="http://schemas.openxmlformats.org/officeDocument/2006/relationships/slideLayout" Target="../slideLayouts/slideLayout1395.xml"/><Relationship Id="rId161" Type="http://schemas.openxmlformats.org/officeDocument/2006/relationships/slideLayout" Target="../slideLayouts/slideLayout1411.xml"/><Relationship Id="rId166" Type="http://schemas.openxmlformats.org/officeDocument/2006/relationships/slideLayout" Target="../slideLayouts/slideLayout1416.xml"/><Relationship Id="rId1" Type="http://schemas.openxmlformats.org/officeDocument/2006/relationships/slideLayout" Target="../slideLayouts/slideLayout1251.xml"/><Relationship Id="rId6" Type="http://schemas.openxmlformats.org/officeDocument/2006/relationships/slideLayout" Target="../slideLayouts/slideLayout1256.xml"/><Relationship Id="rId15" Type="http://schemas.openxmlformats.org/officeDocument/2006/relationships/slideLayout" Target="../slideLayouts/slideLayout1265.xml"/><Relationship Id="rId23" Type="http://schemas.openxmlformats.org/officeDocument/2006/relationships/slideLayout" Target="../slideLayouts/slideLayout1273.xml"/><Relationship Id="rId28" Type="http://schemas.openxmlformats.org/officeDocument/2006/relationships/slideLayout" Target="../slideLayouts/slideLayout1278.xml"/><Relationship Id="rId36" Type="http://schemas.openxmlformats.org/officeDocument/2006/relationships/slideLayout" Target="../slideLayouts/slideLayout1286.xml"/><Relationship Id="rId49" Type="http://schemas.openxmlformats.org/officeDocument/2006/relationships/slideLayout" Target="../slideLayouts/slideLayout1299.xml"/><Relationship Id="rId57" Type="http://schemas.openxmlformats.org/officeDocument/2006/relationships/slideLayout" Target="../slideLayouts/slideLayout1307.xml"/><Relationship Id="rId106" Type="http://schemas.openxmlformats.org/officeDocument/2006/relationships/slideLayout" Target="../slideLayouts/slideLayout1356.xml"/><Relationship Id="rId114" Type="http://schemas.openxmlformats.org/officeDocument/2006/relationships/slideLayout" Target="../slideLayouts/slideLayout1364.xml"/><Relationship Id="rId119" Type="http://schemas.openxmlformats.org/officeDocument/2006/relationships/slideLayout" Target="../slideLayouts/slideLayout1369.xml"/><Relationship Id="rId127" Type="http://schemas.openxmlformats.org/officeDocument/2006/relationships/slideLayout" Target="../slideLayouts/slideLayout1377.xml"/><Relationship Id="rId10" Type="http://schemas.openxmlformats.org/officeDocument/2006/relationships/slideLayout" Target="../slideLayouts/slideLayout1260.xml"/><Relationship Id="rId31" Type="http://schemas.openxmlformats.org/officeDocument/2006/relationships/slideLayout" Target="../slideLayouts/slideLayout1281.xml"/><Relationship Id="rId44" Type="http://schemas.openxmlformats.org/officeDocument/2006/relationships/slideLayout" Target="../slideLayouts/slideLayout1294.xml"/><Relationship Id="rId52" Type="http://schemas.openxmlformats.org/officeDocument/2006/relationships/slideLayout" Target="../slideLayouts/slideLayout1302.xml"/><Relationship Id="rId60" Type="http://schemas.openxmlformats.org/officeDocument/2006/relationships/slideLayout" Target="../slideLayouts/slideLayout1310.xml"/><Relationship Id="rId65" Type="http://schemas.openxmlformats.org/officeDocument/2006/relationships/slideLayout" Target="../slideLayouts/slideLayout1315.xml"/><Relationship Id="rId73" Type="http://schemas.openxmlformats.org/officeDocument/2006/relationships/slideLayout" Target="../slideLayouts/slideLayout1323.xml"/><Relationship Id="rId78" Type="http://schemas.openxmlformats.org/officeDocument/2006/relationships/slideLayout" Target="../slideLayouts/slideLayout1328.xml"/><Relationship Id="rId81" Type="http://schemas.openxmlformats.org/officeDocument/2006/relationships/slideLayout" Target="../slideLayouts/slideLayout1331.xml"/><Relationship Id="rId86" Type="http://schemas.openxmlformats.org/officeDocument/2006/relationships/slideLayout" Target="../slideLayouts/slideLayout1336.xml"/><Relationship Id="rId94" Type="http://schemas.openxmlformats.org/officeDocument/2006/relationships/slideLayout" Target="../slideLayouts/slideLayout1344.xml"/><Relationship Id="rId99" Type="http://schemas.openxmlformats.org/officeDocument/2006/relationships/slideLayout" Target="../slideLayouts/slideLayout1349.xml"/><Relationship Id="rId101" Type="http://schemas.openxmlformats.org/officeDocument/2006/relationships/slideLayout" Target="../slideLayouts/slideLayout1351.xml"/><Relationship Id="rId122" Type="http://schemas.openxmlformats.org/officeDocument/2006/relationships/slideLayout" Target="../slideLayouts/slideLayout1372.xml"/><Relationship Id="rId130" Type="http://schemas.openxmlformats.org/officeDocument/2006/relationships/slideLayout" Target="../slideLayouts/slideLayout1380.xml"/><Relationship Id="rId135" Type="http://schemas.openxmlformats.org/officeDocument/2006/relationships/slideLayout" Target="../slideLayouts/slideLayout1385.xml"/><Relationship Id="rId143" Type="http://schemas.openxmlformats.org/officeDocument/2006/relationships/slideLayout" Target="../slideLayouts/slideLayout1393.xml"/><Relationship Id="rId148" Type="http://schemas.openxmlformats.org/officeDocument/2006/relationships/slideLayout" Target="../slideLayouts/slideLayout1398.xml"/><Relationship Id="rId151" Type="http://schemas.openxmlformats.org/officeDocument/2006/relationships/slideLayout" Target="../slideLayouts/slideLayout1401.xml"/><Relationship Id="rId156" Type="http://schemas.openxmlformats.org/officeDocument/2006/relationships/slideLayout" Target="../slideLayouts/slideLayout1406.xml"/><Relationship Id="rId164" Type="http://schemas.openxmlformats.org/officeDocument/2006/relationships/slideLayout" Target="../slideLayouts/slideLayout1414.xml"/><Relationship Id="rId169" Type="http://schemas.openxmlformats.org/officeDocument/2006/relationships/slideLayout" Target="../slideLayouts/slideLayout1419.xml"/><Relationship Id="rId4" Type="http://schemas.openxmlformats.org/officeDocument/2006/relationships/slideLayout" Target="../slideLayouts/slideLayout1254.xml"/><Relationship Id="rId9" Type="http://schemas.openxmlformats.org/officeDocument/2006/relationships/slideLayout" Target="../slideLayouts/slideLayout1259.xml"/><Relationship Id="rId13" Type="http://schemas.openxmlformats.org/officeDocument/2006/relationships/slideLayout" Target="../slideLayouts/slideLayout1263.xml"/><Relationship Id="rId18" Type="http://schemas.openxmlformats.org/officeDocument/2006/relationships/slideLayout" Target="../slideLayouts/slideLayout1268.xml"/><Relationship Id="rId39" Type="http://schemas.openxmlformats.org/officeDocument/2006/relationships/slideLayout" Target="../slideLayouts/slideLayout1289.xml"/><Relationship Id="rId109" Type="http://schemas.openxmlformats.org/officeDocument/2006/relationships/slideLayout" Target="../slideLayouts/slideLayout1359.xml"/><Relationship Id="rId34" Type="http://schemas.openxmlformats.org/officeDocument/2006/relationships/slideLayout" Target="../slideLayouts/slideLayout1284.xml"/><Relationship Id="rId50" Type="http://schemas.openxmlformats.org/officeDocument/2006/relationships/slideLayout" Target="../slideLayouts/slideLayout1300.xml"/><Relationship Id="rId55" Type="http://schemas.openxmlformats.org/officeDocument/2006/relationships/slideLayout" Target="../slideLayouts/slideLayout1305.xml"/><Relationship Id="rId76" Type="http://schemas.openxmlformats.org/officeDocument/2006/relationships/slideLayout" Target="../slideLayouts/slideLayout1326.xml"/><Relationship Id="rId97" Type="http://schemas.openxmlformats.org/officeDocument/2006/relationships/slideLayout" Target="../slideLayouts/slideLayout1347.xml"/><Relationship Id="rId104" Type="http://schemas.openxmlformats.org/officeDocument/2006/relationships/slideLayout" Target="../slideLayouts/slideLayout1354.xml"/><Relationship Id="rId120" Type="http://schemas.openxmlformats.org/officeDocument/2006/relationships/slideLayout" Target="../slideLayouts/slideLayout1370.xml"/><Relationship Id="rId125" Type="http://schemas.openxmlformats.org/officeDocument/2006/relationships/slideLayout" Target="../slideLayouts/slideLayout1375.xml"/><Relationship Id="rId141" Type="http://schemas.openxmlformats.org/officeDocument/2006/relationships/slideLayout" Target="../slideLayouts/slideLayout1391.xml"/><Relationship Id="rId146" Type="http://schemas.openxmlformats.org/officeDocument/2006/relationships/slideLayout" Target="../slideLayouts/slideLayout1396.xml"/><Relationship Id="rId167" Type="http://schemas.openxmlformats.org/officeDocument/2006/relationships/slideLayout" Target="../slideLayouts/slideLayout1417.xml"/><Relationship Id="rId7" Type="http://schemas.openxmlformats.org/officeDocument/2006/relationships/slideLayout" Target="../slideLayouts/slideLayout1257.xml"/><Relationship Id="rId71" Type="http://schemas.openxmlformats.org/officeDocument/2006/relationships/slideLayout" Target="../slideLayouts/slideLayout1321.xml"/><Relationship Id="rId92" Type="http://schemas.openxmlformats.org/officeDocument/2006/relationships/slideLayout" Target="../slideLayouts/slideLayout1342.xml"/><Relationship Id="rId162" Type="http://schemas.openxmlformats.org/officeDocument/2006/relationships/slideLayout" Target="../slideLayouts/slideLayout1412.xml"/><Relationship Id="rId2" Type="http://schemas.openxmlformats.org/officeDocument/2006/relationships/slideLayout" Target="../slideLayouts/slideLayout1252.xml"/><Relationship Id="rId29" Type="http://schemas.openxmlformats.org/officeDocument/2006/relationships/slideLayout" Target="../slideLayouts/slideLayout1279.xml"/><Relationship Id="rId24" Type="http://schemas.openxmlformats.org/officeDocument/2006/relationships/slideLayout" Target="../slideLayouts/slideLayout1274.xml"/><Relationship Id="rId40" Type="http://schemas.openxmlformats.org/officeDocument/2006/relationships/slideLayout" Target="../slideLayouts/slideLayout1290.xml"/><Relationship Id="rId45" Type="http://schemas.openxmlformats.org/officeDocument/2006/relationships/slideLayout" Target="../slideLayouts/slideLayout1295.xml"/><Relationship Id="rId66" Type="http://schemas.openxmlformats.org/officeDocument/2006/relationships/slideLayout" Target="../slideLayouts/slideLayout1316.xml"/><Relationship Id="rId87" Type="http://schemas.openxmlformats.org/officeDocument/2006/relationships/slideLayout" Target="../slideLayouts/slideLayout1337.xml"/><Relationship Id="rId110" Type="http://schemas.openxmlformats.org/officeDocument/2006/relationships/slideLayout" Target="../slideLayouts/slideLayout1360.xml"/><Relationship Id="rId115" Type="http://schemas.openxmlformats.org/officeDocument/2006/relationships/slideLayout" Target="../slideLayouts/slideLayout1365.xml"/><Relationship Id="rId131" Type="http://schemas.openxmlformats.org/officeDocument/2006/relationships/slideLayout" Target="../slideLayouts/slideLayout1381.xml"/><Relationship Id="rId136" Type="http://schemas.openxmlformats.org/officeDocument/2006/relationships/slideLayout" Target="../slideLayouts/slideLayout1386.xml"/><Relationship Id="rId157" Type="http://schemas.openxmlformats.org/officeDocument/2006/relationships/slideLayout" Target="../slideLayouts/slideLayout1407.xml"/><Relationship Id="rId61" Type="http://schemas.openxmlformats.org/officeDocument/2006/relationships/slideLayout" Target="../slideLayouts/slideLayout1311.xml"/><Relationship Id="rId82" Type="http://schemas.openxmlformats.org/officeDocument/2006/relationships/slideLayout" Target="../slideLayouts/slideLayout1332.xml"/><Relationship Id="rId152" Type="http://schemas.openxmlformats.org/officeDocument/2006/relationships/slideLayout" Target="../slideLayouts/slideLayout1402.xml"/><Relationship Id="rId19" Type="http://schemas.openxmlformats.org/officeDocument/2006/relationships/slideLayout" Target="../slideLayouts/slideLayout1269.xml"/><Relationship Id="rId14" Type="http://schemas.openxmlformats.org/officeDocument/2006/relationships/slideLayout" Target="../slideLayouts/slideLayout1264.xml"/><Relationship Id="rId30" Type="http://schemas.openxmlformats.org/officeDocument/2006/relationships/slideLayout" Target="../slideLayouts/slideLayout1280.xml"/><Relationship Id="rId35" Type="http://schemas.openxmlformats.org/officeDocument/2006/relationships/slideLayout" Target="../slideLayouts/slideLayout1285.xml"/><Relationship Id="rId56" Type="http://schemas.openxmlformats.org/officeDocument/2006/relationships/slideLayout" Target="../slideLayouts/slideLayout1306.xml"/><Relationship Id="rId77" Type="http://schemas.openxmlformats.org/officeDocument/2006/relationships/slideLayout" Target="../slideLayouts/slideLayout1327.xml"/><Relationship Id="rId100" Type="http://schemas.openxmlformats.org/officeDocument/2006/relationships/slideLayout" Target="../slideLayouts/slideLayout1350.xml"/><Relationship Id="rId105" Type="http://schemas.openxmlformats.org/officeDocument/2006/relationships/slideLayout" Target="../slideLayouts/slideLayout1355.xml"/><Relationship Id="rId126" Type="http://schemas.openxmlformats.org/officeDocument/2006/relationships/slideLayout" Target="../slideLayouts/slideLayout1376.xml"/><Relationship Id="rId147" Type="http://schemas.openxmlformats.org/officeDocument/2006/relationships/slideLayout" Target="../slideLayouts/slideLayout1397.xml"/><Relationship Id="rId168" Type="http://schemas.openxmlformats.org/officeDocument/2006/relationships/slideLayout" Target="../slideLayouts/slideLayout1418.xml"/><Relationship Id="rId8" Type="http://schemas.openxmlformats.org/officeDocument/2006/relationships/slideLayout" Target="../slideLayouts/slideLayout1258.xml"/><Relationship Id="rId51" Type="http://schemas.openxmlformats.org/officeDocument/2006/relationships/slideLayout" Target="../slideLayouts/slideLayout1301.xml"/><Relationship Id="rId72" Type="http://schemas.openxmlformats.org/officeDocument/2006/relationships/slideLayout" Target="../slideLayouts/slideLayout1322.xml"/><Relationship Id="rId93" Type="http://schemas.openxmlformats.org/officeDocument/2006/relationships/slideLayout" Target="../slideLayouts/slideLayout1343.xml"/><Relationship Id="rId98" Type="http://schemas.openxmlformats.org/officeDocument/2006/relationships/slideLayout" Target="../slideLayouts/slideLayout1348.xml"/><Relationship Id="rId121" Type="http://schemas.openxmlformats.org/officeDocument/2006/relationships/slideLayout" Target="../slideLayouts/slideLayout1371.xml"/><Relationship Id="rId142" Type="http://schemas.openxmlformats.org/officeDocument/2006/relationships/slideLayout" Target="../slideLayouts/slideLayout1392.xml"/><Relationship Id="rId163" Type="http://schemas.openxmlformats.org/officeDocument/2006/relationships/slideLayout" Target="../slideLayouts/slideLayout1413.xml"/><Relationship Id="rId3" Type="http://schemas.openxmlformats.org/officeDocument/2006/relationships/slideLayout" Target="../slideLayouts/slideLayout1253.xml"/><Relationship Id="rId25" Type="http://schemas.openxmlformats.org/officeDocument/2006/relationships/slideLayout" Target="../slideLayouts/slideLayout1275.xml"/><Relationship Id="rId46" Type="http://schemas.openxmlformats.org/officeDocument/2006/relationships/slideLayout" Target="../slideLayouts/slideLayout1296.xml"/><Relationship Id="rId67" Type="http://schemas.openxmlformats.org/officeDocument/2006/relationships/slideLayout" Target="../slideLayouts/slideLayout1317.xml"/><Relationship Id="rId116" Type="http://schemas.openxmlformats.org/officeDocument/2006/relationships/slideLayout" Target="../slideLayouts/slideLayout1366.xml"/><Relationship Id="rId137" Type="http://schemas.openxmlformats.org/officeDocument/2006/relationships/slideLayout" Target="../slideLayouts/slideLayout1387.xml"/><Relationship Id="rId158" Type="http://schemas.openxmlformats.org/officeDocument/2006/relationships/slideLayout" Target="../slideLayouts/slideLayout1408.xml"/><Relationship Id="rId20" Type="http://schemas.openxmlformats.org/officeDocument/2006/relationships/slideLayout" Target="../slideLayouts/slideLayout1270.xml"/><Relationship Id="rId41" Type="http://schemas.openxmlformats.org/officeDocument/2006/relationships/slideLayout" Target="../slideLayouts/slideLayout1291.xml"/><Relationship Id="rId62" Type="http://schemas.openxmlformats.org/officeDocument/2006/relationships/slideLayout" Target="../slideLayouts/slideLayout1312.xml"/><Relationship Id="rId83" Type="http://schemas.openxmlformats.org/officeDocument/2006/relationships/slideLayout" Target="../slideLayouts/slideLayout1333.xml"/><Relationship Id="rId88" Type="http://schemas.openxmlformats.org/officeDocument/2006/relationships/slideLayout" Target="../slideLayouts/slideLayout1338.xml"/><Relationship Id="rId111" Type="http://schemas.openxmlformats.org/officeDocument/2006/relationships/slideLayout" Target="../slideLayouts/slideLayout1361.xml"/><Relationship Id="rId132" Type="http://schemas.openxmlformats.org/officeDocument/2006/relationships/slideLayout" Target="../slideLayouts/slideLayout1382.xml"/><Relationship Id="rId153" Type="http://schemas.openxmlformats.org/officeDocument/2006/relationships/slideLayout" Target="../slideLayouts/slideLayout1403.xml"/></Relationships>
</file>

<file path=ppt/slideMasters/_rels/slideMaster12.xml.rels><?xml version="1.0" encoding="UTF-8" standalone="yes"?>
<Relationships xmlns="http://schemas.openxmlformats.org/package/2006/relationships"><Relationship Id="rId26" Type="http://schemas.openxmlformats.org/officeDocument/2006/relationships/slideLayout" Target="../slideLayouts/slideLayout1446.xml"/><Relationship Id="rId117" Type="http://schemas.openxmlformats.org/officeDocument/2006/relationships/slideLayout" Target="../slideLayouts/slideLayout1537.xml"/><Relationship Id="rId21" Type="http://schemas.openxmlformats.org/officeDocument/2006/relationships/slideLayout" Target="../slideLayouts/slideLayout1441.xml"/><Relationship Id="rId42" Type="http://schemas.openxmlformats.org/officeDocument/2006/relationships/slideLayout" Target="../slideLayouts/slideLayout1462.xml"/><Relationship Id="rId47" Type="http://schemas.openxmlformats.org/officeDocument/2006/relationships/slideLayout" Target="../slideLayouts/slideLayout1467.xml"/><Relationship Id="rId63" Type="http://schemas.openxmlformats.org/officeDocument/2006/relationships/slideLayout" Target="../slideLayouts/slideLayout1483.xml"/><Relationship Id="rId68" Type="http://schemas.openxmlformats.org/officeDocument/2006/relationships/slideLayout" Target="../slideLayouts/slideLayout1488.xml"/><Relationship Id="rId84" Type="http://schemas.openxmlformats.org/officeDocument/2006/relationships/slideLayout" Target="../slideLayouts/slideLayout1504.xml"/><Relationship Id="rId89" Type="http://schemas.openxmlformats.org/officeDocument/2006/relationships/slideLayout" Target="../slideLayouts/slideLayout1509.xml"/><Relationship Id="rId112" Type="http://schemas.openxmlformats.org/officeDocument/2006/relationships/slideLayout" Target="../slideLayouts/slideLayout1532.xml"/><Relationship Id="rId133" Type="http://schemas.openxmlformats.org/officeDocument/2006/relationships/slideLayout" Target="../slideLayouts/slideLayout1553.xml"/><Relationship Id="rId138" Type="http://schemas.openxmlformats.org/officeDocument/2006/relationships/slideLayout" Target="../slideLayouts/slideLayout1558.xml"/><Relationship Id="rId154" Type="http://schemas.openxmlformats.org/officeDocument/2006/relationships/slideLayout" Target="../slideLayouts/slideLayout1574.xml"/><Relationship Id="rId159" Type="http://schemas.openxmlformats.org/officeDocument/2006/relationships/slideLayout" Target="../slideLayouts/slideLayout1579.xml"/><Relationship Id="rId170" Type="http://schemas.openxmlformats.org/officeDocument/2006/relationships/slideLayout" Target="../slideLayouts/slideLayout1590.xml"/><Relationship Id="rId16" Type="http://schemas.openxmlformats.org/officeDocument/2006/relationships/slideLayout" Target="../slideLayouts/slideLayout1436.xml"/><Relationship Id="rId107" Type="http://schemas.openxmlformats.org/officeDocument/2006/relationships/slideLayout" Target="../slideLayouts/slideLayout1527.xml"/><Relationship Id="rId11" Type="http://schemas.openxmlformats.org/officeDocument/2006/relationships/slideLayout" Target="../slideLayouts/slideLayout1431.xml"/><Relationship Id="rId32" Type="http://schemas.openxmlformats.org/officeDocument/2006/relationships/slideLayout" Target="../slideLayouts/slideLayout1452.xml"/><Relationship Id="rId37" Type="http://schemas.openxmlformats.org/officeDocument/2006/relationships/slideLayout" Target="../slideLayouts/slideLayout1457.xml"/><Relationship Id="rId53" Type="http://schemas.openxmlformats.org/officeDocument/2006/relationships/slideLayout" Target="../slideLayouts/slideLayout1473.xml"/><Relationship Id="rId58" Type="http://schemas.openxmlformats.org/officeDocument/2006/relationships/slideLayout" Target="../slideLayouts/slideLayout1478.xml"/><Relationship Id="rId74" Type="http://schemas.openxmlformats.org/officeDocument/2006/relationships/slideLayout" Target="../slideLayouts/slideLayout1494.xml"/><Relationship Id="rId79" Type="http://schemas.openxmlformats.org/officeDocument/2006/relationships/slideLayout" Target="../slideLayouts/slideLayout1499.xml"/><Relationship Id="rId102" Type="http://schemas.openxmlformats.org/officeDocument/2006/relationships/slideLayout" Target="../slideLayouts/slideLayout1522.xml"/><Relationship Id="rId123" Type="http://schemas.openxmlformats.org/officeDocument/2006/relationships/slideLayout" Target="../slideLayouts/slideLayout1543.xml"/><Relationship Id="rId128" Type="http://schemas.openxmlformats.org/officeDocument/2006/relationships/slideLayout" Target="../slideLayouts/slideLayout1548.xml"/><Relationship Id="rId144" Type="http://schemas.openxmlformats.org/officeDocument/2006/relationships/slideLayout" Target="../slideLayouts/slideLayout1564.xml"/><Relationship Id="rId149" Type="http://schemas.openxmlformats.org/officeDocument/2006/relationships/slideLayout" Target="../slideLayouts/slideLayout1569.xml"/><Relationship Id="rId5" Type="http://schemas.openxmlformats.org/officeDocument/2006/relationships/slideLayout" Target="../slideLayouts/slideLayout1425.xml"/><Relationship Id="rId90" Type="http://schemas.openxmlformats.org/officeDocument/2006/relationships/slideLayout" Target="../slideLayouts/slideLayout1510.xml"/><Relationship Id="rId95" Type="http://schemas.openxmlformats.org/officeDocument/2006/relationships/slideLayout" Target="../slideLayouts/slideLayout1515.xml"/><Relationship Id="rId160" Type="http://schemas.openxmlformats.org/officeDocument/2006/relationships/slideLayout" Target="../slideLayouts/slideLayout1580.xml"/><Relationship Id="rId165" Type="http://schemas.openxmlformats.org/officeDocument/2006/relationships/slideLayout" Target="../slideLayouts/slideLayout1585.xml"/><Relationship Id="rId22" Type="http://schemas.openxmlformats.org/officeDocument/2006/relationships/slideLayout" Target="../slideLayouts/slideLayout1442.xml"/><Relationship Id="rId27" Type="http://schemas.openxmlformats.org/officeDocument/2006/relationships/slideLayout" Target="../slideLayouts/slideLayout1447.xml"/><Relationship Id="rId43" Type="http://schemas.openxmlformats.org/officeDocument/2006/relationships/slideLayout" Target="../slideLayouts/slideLayout1463.xml"/><Relationship Id="rId48" Type="http://schemas.openxmlformats.org/officeDocument/2006/relationships/slideLayout" Target="../slideLayouts/slideLayout1468.xml"/><Relationship Id="rId64" Type="http://schemas.openxmlformats.org/officeDocument/2006/relationships/slideLayout" Target="../slideLayouts/slideLayout1484.xml"/><Relationship Id="rId69" Type="http://schemas.openxmlformats.org/officeDocument/2006/relationships/slideLayout" Target="../slideLayouts/slideLayout1489.xml"/><Relationship Id="rId113" Type="http://schemas.openxmlformats.org/officeDocument/2006/relationships/slideLayout" Target="../slideLayouts/slideLayout1533.xml"/><Relationship Id="rId118" Type="http://schemas.openxmlformats.org/officeDocument/2006/relationships/slideLayout" Target="../slideLayouts/slideLayout1538.xml"/><Relationship Id="rId134" Type="http://schemas.openxmlformats.org/officeDocument/2006/relationships/slideLayout" Target="../slideLayouts/slideLayout1554.xml"/><Relationship Id="rId139" Type="http://schemas.openxmlformats.org/officeDocument/2006/relationships/slideLayout" Target="../slideLayouts/slideLayout1559.xml"/><Relationship Id="rId80" Type="http://schemas.openxmlformats.org/officeDocument/2006/relationships/slideLayout" Target="../slideLayouts/slideLayout1500.xml"/><Relationship Id="rId85" Type="http://schemas.openxmlformats.org/officeDocument/2006/relationships/slideLayout" Target="../slideLayouts/slideLayout1505.xml"/><Relationship Id="rId150" Type="http://schemas.openxmlformats.org/officeDocument/2006/relationships/slideLayout" Target="../slideLayouts/slideLayout1570.xml"/><Relationship Id="rId155" Type="http://schemas.openxmlformats.org/officeDocument/2006/relationships/slideLayout" Target="../slideLayouts/slideLayout1575.xml"/><Relationship Id="rId171" Type="http://schemas.openxmlformats.org/officeDocument/2006/relationships/theme" Target="../theme/theme12.xml"/><Relationship Id="rId12" Type="http://schemas.openxmlformats.org/officeDocument/2006/relationships/slideLayout" Target="../slideLayouts/slideLayout1432.xml"/><Relationship Id="rId17" Type="http://schemas.openxmlformats.org/officeDocument/2006/relationships/slideLayout" Target="../slideLayouts/slideLayout1437.xml"/><Relationship Id="rId33" Type="http://schemas.openxmlformats.org/officeDocument/2006/relationships/slideLayout" Target="../slideLayouts/slideLayout1453.xml"/><Relationship Id="rId38" Type="http://schemas.openxmlformats.org/officeDocument/2006/relationships/slideLayout" Target="../slideLayouts/slideLayout1458.xml"/><Relationship Id="rId59" Type="http://schemas.openxmlformats.org/officeDocument/2006/relationships/slideLayout" Target="../slideLayouts/slideLayout1479.xml"/><Relationship Id="rId103" Type="http://schemas.openxmlformats.org/officeDocument/2006/relationships/slideLayout" Target="../slideLayouts/slideLayout1523.xml"/><Relationship Id="rId108" Type="http://schemas.openxmlformats.org/officeDocument/2006/relationships/slideLayout" Target="../slideLayouts/slideLayout1528.xml"/><Relationship Id="rId124" Type="http://schemas.openxmlformats.org/officeDocument/2006/relationships/slideLayout" Target="../slideLayouts/slideLayout1544.xml"/><Relationship Id="rId129" Type="http://schemas.openxmlformats.org/officeDocument/2006/relationships/slideLayout" Target="../slideLayouts/slideLayout1549.xml"/><Relationship Id="rId54" Type="http://schemas.openxmlformats.org/officeDocument/2006/relationships/slideLayout" Target="../slideLayouts/slideLayout1474.xml"/><Relationship Id="rId70" Type="http://schemas.openxmlformats.org/officeDocument/2006/relationships/slideLayout" Target="../slideLayouts/slideLayout1490.xml"/><Relationship Id="rId75" Type="http://schemas.openxmlformats.org/officeDocument/2006/relationships/slideLayout" Target="../slideLayouts/slideLayout1495.xml"/><Relationship Id="rId91" Type="http://schemas.openxmlformats.org/officeDocument/2006/relationships/slideLayout" Target="../slideLayouts/slideLayout1511.xml"/><Relationship Id="rId96" Type="http://schemas.openxmlformats.org/officeDocument/2006/relationships/slideLayout" Target="../slideLayouts/slideLayout1516.xml"/><Relationship Id="rId140" Type="http://schemas.openxmlformats.org/officeDocument/2006/relationships/slideLayout" Target="../slideLayouts/slideLayout1560.xml"/><Relationship Id="rId145" Type="http://schemas.openxmlformats.org/officeDocument/2006/relationships/slideLayout" Target="../slideLayouts/slideLayout1565.xml"/><Relationship Id="rId161" Type="http://schemas.openxmlformats.org/officeDocument/2006/relationships/slideLayout" Target="../slideLayouts/slideLayout1581.xml"/><Relationship Id="rId166" Type="http://schemas.openxmlformats.org/officeDocument/2006/relationships/slideLayout" Target="../slideLayouts/slideLayout1586.xml"/><Relationship Id="rId1" Type="http://schemas.openxmlformats.org/officeDocument/2006/relationships/slideLayout" Target="../slideLayouts/slideLayout1421.xml"/><Relationship Id="rId6" Type="http://schemas.openxmlformats.org/officeDocument/2006/relationships/slideLayout" Target="../slideLayouts/slideLayout1426.xml"/><Relationship Id="rId15" Type="http://schemas.openxmlformats.org/officeDocument/2006/relationships/slideLayout" Target="../slideLayouts/slideLayout1435.xml"/><Relationship Id="rId23" Type="http://schemas.openxmlformats.org/officeDocument/2006/relationships/slideLayout" Target="../slideLayouts/slideLayout1443.xml"/><Relationship Id="rId28" Type="http://schemas.openxmlformats.org/officeDocument/2006/relationships/slideLayout" Target="../slideLayouts/slideLayout1448.xml"/><Relationship Id="rId36" Type="http://schemas.openxmlformats.org/officeDocument/2006/relationships/slideLayout" Target="../slideLayouts/slideLayout1456.xml"/><Relationship Id="rId49" Type="http://schemas.openxmlformats.org/officeDocument/2006/relationships/slideLayout" Target="../slideLayouts/slideLayout1469.xml"/><Relationship Id="rId57" Type="http://schemas.openxmlformats.org/officeDocument/2006/relationships/slideLayout" Target="../slideLayouts/slideLayout1477.xml"/><Relationship Id="rId106" Type="http://schemas.openxmlformats.org/officeDocument/2006/relationships/slideLayout" Target="../slideLayouts/slideLayout1526.xml"/><Relationship Id="rId114" Type="http://schemas.openxmlformats.org/officeDocument/2006/relationships/slideLayout" Target="../slideLayouts/slideLayout1534.xml"/><Relationship Id="rId119" Type="http://schemas.openxmlformats.org/officeDocument/2006/relationships/slideLayout" Target="../slideLayouts/slideLayout1539.xml"/><Relationship Id="rId127" Type="http://schemas.openxmlformats.org/officeDocument/2006/relationships/slideLayout" Target="../slideLayouts/slideLayout1547.xml"/><Relationship Id="rId10" Type="http://schemas.openxmlformats.org/officeDocument/2006/relationships/slideLayout" Target="../slideLayouts/slideLayout1430.xml"/><Relationship Id="rId31" Type="http://schemas.openxmlformats.org/officeDocument/2006/relationships/slideLayout" Target="../slideLayouts/slideLayout1451.xml"/><Relationship Id="rId44" Type="http://schemas.openxmlformats.org/officeDocument/2006/relationships/slideLayout" Target="../slideLayouts/slideLayout1464.xml"/><Relationship Id="rId52" Type="http://schemas.openxmlformats.org/officeDocument/2006/relationships/slideLayout" Target="../slideLayouts/slideLayout1472.xml"/><Relationship Id="rId60" Type="http://schemas.openxmlformats.org/officeDocument/2006/relationships/slideLayout" Target="../slideLayouts/slideLayout1480.xml"/><Relationship Id="rId65" Type="http://schemas.openxmlformats.org/officeDocument/2006/relationships/slideLayout" Target="../slideLayouts/slideLayout1485.xml"/><Relationship Id="rId73" Type="http://schemas.openxmlformats.org/officeDocument/2006/relationships/slideLayout" Target="../slideLayouts/slideLayout1493.xml"/><Relationship Id="rId78" Type="http://schemas.openxmlformats.org/officeDocument/2006/relationships/slideLayout" Target="../slideLayouts/slideLayout1498.xml"/><Relationship Id="rId81" Type="http://schemas.openxmlformats.org/officeDocument/2006/relationships/slideLayout" Target="../slideLayouts/slideLayout1501.xml"/><Relationship Id="rId86" Type="http://schemas.openxmlformats.org/officeDocument/2006/relationships/slideLayout" Target="../slideLayouts/slideLayout1506.xml"/><Relationship Id="rId94" Type="http://schemas.openxmlformats.org/officeDocument/2006/relationships/slideLayout" Target="../slideLayouts/slideLayout1514.xml"/><Relationship Id="rId99" Type="http://schemas.openxmlformats.org/officeDocument/2006/relationships/slideLayout" Target="../slideLayouts/slideLayout1519.xml"/><Relationship Id="rId101" Type="http://schemas.openxmlformats.org/officeDocument/2006/relationships/slideLayout" Target="../slideLayouts/slideLayout1521.xml"/><Relationship Id="rId122" Type="http://schemas.openxmlformats.org/officeDocument/2006/relationships/slideLayout" Target="../slideLayouts/slideLayout1542.xml"/><Relationship Id="rId130" Type="http://schemas.openxmlformats.org/officeDocument/2006/relationships/slideLayout" Target="../slideLayouts/slideLayout1550.xml"/><Relationship Id="rId135" Type="http://schemas.openxmlformats.org/officeDocument/2006/relationships/slideLayout" Target="../slideLayouts/slideLayout1555.xml"/><Relationship Id="rId143" Type="http://schemas.openxmlformats.org/officeDocument/2006/relationships/slideLayout" Target="../slideLayouts/slideLayout1563.xml"/><Relationship Id="rId148" Type="http://schemas.openxmlformats.org/officeDocument/2006/relationships/slideLayout" Target="../slideLayouts/slideLayout1568.xml"/><Relationship Id="rId151" Type="http://schemas.openxmlformats.org/officeDocument/2006/relationships/slideLayout" Target="../slideLayouts/slideLayout1571.xml"/><Relationship Id="rId156" Type="http://schemas.openxmlformats.org/officeDocument/2006/relationships/slideLayout" Target="../slideLayouts/slideLayout1576.xml"/><Relationship Id="rId164" Type="http://schemas.openxmlformats.org/officeDocument/2006/relationships/slideLayout" Target="../slideLayouts/slideLayout1584.xml"/><Relationship Id="rId169" Type="http://schemas.openxmlformats.org/officeDocument/2006/relationships/slideLayout" Target="../slideLayouts/slideLayout1589.xml"/><Relationship Id="rId4" Type="http://schemas.openxmlformats.org/officeDocument/2006/relationships/slideLayout" Target="../slideLayouts/slideLayout1424.xml"/><Relationship Id="rId9" Type="http://schemas.openxmlformats.org/officeDocument/2006/relationships/slideLayout" Target="../slideLayouts/slideLayout1429.xml"/><Relationship Id="rId13" Type="http://schemas.openxmlformats.org/officeDocument/2006/relationships/slideLayout" Target="../slideLayouts/slideLayout1433.xml"/><Relationship Id="rId18" Type="http://schemas.openxmlformats.org/officeDocument/2006/relationships/slideLayout" Target="../slideLayouts/slideLayout1438.xml"/><Relationship Id="rId39" Type="http://schemas.openxmlformats.org/officeDocument/2006/relationships/slideLayout" Target="../slideLayouts/slideLayout1459.xml"/><Relationship Id="rId109" Type="http://schemas.openxmlformats.org/officeDocument/2006/relationships/slideLayout" Target="../slideLayouts/slideLayout1529.xml"/><Relationship Id="rId34" Type="http://schemas.openxmlformats.org/officeDocument/2006/relationships/slideLayout" Target="../slideLayouts/slideLayout1454.xml"/><Relationship Id="rId50" Type="http://schemas.openxmlformats.org/officeDocument/2006/relationships/slideLayout" Target="../slideLayouts/slideLayout1470.xml"/><Relationship Id="rId55" Type="http://schemas.openxmlformats.org/officeDocument/2006/relationships/slideLayout" Target="../slideLayouts/slideLayout1475.xml"/><Relationship Id="rId76" Type="http://schemas.openxmlformats.org/officeDocument/2006/relationships/slideLayout" Target="../slideLayouts/slideLayout1496.xml"/><Relationship Id="rId97" Type="http://schemas.openxmlformats.org/officeDocument/2006/relationships/slideLayout" Target="../slideLayouts/slideLayout1517.xml"/><Relationship Id="rId104" Type="http://schemas.openxmlformats.org/officeDocument/2006/relationships/slideLayout" Target="../slideLayouts/slideLayout1524.xml"/><Relationship Id="rId120" Type="http://schemas.openxmlformats.org/officeDocument/2006/relationships/slideLayout" Target="../slideLayouts/slideLayout1540.xml"/><Relationship Id="rId125" Type="http://schemas.openxmlformats.org/officeDocument/2006/relationships/slideLayout" Target="../slideLayouts/slideLayout1545.xml"/><Relationship Id="rId141" Type="http://schemas.openxmlformats.org/officeDocument/2006/relationships/slideLayout" Target="../slideLayouts/slideLayout1561.xml"/><Relationship Id="rId146" Type="http://schemas.openxmlformats.org/officeDocument/2006/relationships/slideLayout" Target="../slideLayouts/slideLayout1566.xml"/><Relationship Id="rId167" Type="http://schemas.openxmlformats.org/officeDocument/2006/relationships/slideLayout" Target="../slideLayouts/slideLayout1587.xml"/><Relationship Id="rId7" Type="http://schemas.openxmlformats.org/officeDocument/2006/relationships/slideLayout" Target="../slideLayouts/slideLayout1427.xml"/><Relationship Id="rId71" Type="http://schemas.openxmlformats.org/officeDocument/2006/relationships/slideLayout" Target="../slideLayouts/slideLayout1491.xml"/><Relationship Id="rId92" Type="http://schemas.openxmlformats.org/officeDocument/2006/relationships/slideLayout" Target="../slideLayouts/slideLayout1512.xml"/><Relationship Id="rId162" Type="http://schemas.openxmlformats.org/officeDocument/2006/relationships/slideLayout" Target="../slideLayouts/slideLayout1582.xml"/><Relationship Id="rId2" Type="http://schemas.openxmlformats.org/officeDocument/2006/relationships/slideLayout" Target="../slideLayouts/slideLayout1422.xml"/><Relationship Id="rId29" Type="http://schemas.openxmlformats.org/officeDocument/2006/relationships/slideLayout" Target="../slideLayouts/slideLayout1449.xml"/><Relationship Id="rId24" Type="http://schemas.openxmlformats.org/officeDocument/2006/relationships/slideLayout" Target="../slideLayouts/slideLayout1444.xml"/><Relationship Id="rId40" Type="http://schemas.openxmlformats.org/officeDocument/2006/relationships/slideLayout" Target="../slideLayouts/slideLayout1460.xml"/><Relationship Id="rId45" Type="http://schemas.openxmlformats.org/officeDocument/2006/relationships/slideLayout" Target="../slideLayouts/slideLayout1465.xml"/><Relationship Id="rId66" Type="http://schemas.openxmlformats.org/officeDocument/2006/relationships/slideLayout" Target="../slideLayouts/slideLayout1486.xml"/><Relationship Id="rId87" Type="http://schemas.openxmlformats.org/officeDocument/2006/relationships/slideLayout" Target="../slideLayouts/slideLayout1507.xml"/><Relationship Id="rId110" Type="http://schemas.openxmlformats.org/officeDocument/2006/relationships/slideLayout" Target="../slideLayouts/slideLayout1530.xml"/><Relationship Id="rId115" Type="http://schemas.openxmlformats.org/officeDocument/2006/relationships/slideLayout" Target="../slideLayouts/slideLayout1535.xml"/><Relationship Id="rId131" Type="http://schemas.openxmlformats.org/officeDocument/2006/relationships/slideLayout" Target="../slideLayouts/slideLayout1551.xml"/><Relationship Id="rId136" Type="http://schemas.openxmlformats.org/officeDocument/2006/relationships/slideLayout" Target="../slideLayouts/slideLayout1556.xml"/><Relationship Id="rId157" Type="http://schemas.openxmlformats.org/officeDocument/2006/relationships/slideLayout" Target="../slideLayouts/slideLayout1577.xml"/><Relationship Id="rId61" Type="http://schemas.openxmlformats.org/officeDocument/2006/relationships/slideLayout" Target="../slideLayouts/slideLayout1481.xml"/><Relationship Id="rId82" Type="http://schemas.openxmlformats.org/officeDocument/2006/relationships/slideLayout" Target="../slideLayouts/slideLayout1502.xml"/><Relationship Id="rId152" Type="http://schemas.openxmlformats.org/officeDocument/2006/relationships/slideLayout" Target="../slideLayouts/slideLayout1572.xml"/><Relationship Id="rId19" Type="http://schemas.openxmlformats.org/officeDocument/2006/relationships/slideLayout" Target="../slideLayouts/slideLayout1439.xml"/><Relationship Id="rId14" Type="http://schemas.openxmlformats.org/officeDocument/2006/relationships/slideLayout" Target="../slideLayouts/slideLayout1434.xml"/><Relationship Id="rId30" Type="http://schemas.openxmlformats.org/officeDocument/2006/relationships/slideLayout" Target="../slideLayouts/slideLayout1450.xml"/><Relationship Id="rId35" Type="http://schemas.openxmlformats.org/officeDocument/2006/relationships/slideLayout" Target="../slideLayouts/slideLayout1455.xml"/><Relationship Id="rId56" Type="http://schemas.openxmlformats.org/officeDocument/2006/relationships/slideLayout" Target="../slideLayouts/slideLayout1476.xml"/><Relationship Id="rId77" Type="http://schemas.openxmlformats.org/officeDocument/2006/relationships/slideLayout" Target="../slideLayouts/slideLayout1497.xml"/><Relationship Id="rId100" Type="http://schemas.openxmlformats.org/officeDocument/2006/relationships/slideLayout" Target="../slideLayouts/slideLayout1520.xml"/><Relationship Id="rId105" Type="http://schemas.openxmlformats.org/officeDocument/2006/relationships/slideLayout" Target="../slideLayouts/slideLayout1525.xml"/><Relationship Id="rId126" Type="http://schemas.openxmlformats.org/officeDocument/2006/relationships/slideLayout" Target="../slideLayouts/slideLayout1546.xml"/><Relationship Id="rId147" Type="http://schemas.openxmlformats.org/officeDocument/2006/relationships/slideLayout" Target="../slideLayouts/slideLayout1567.xml"/><Relationship Id="rId168" Type="http://schemas.openxmlformats.org/officeDocument/2006/relationships/slideLayout" Target="../slideLayouts/slideLayout1588.xml"/><Relationship Id="rId8" Type="http://schemas.openxmlformats.org/officeDocument/2006/relationships/slideLayout" Target="../slideLayouts/slideLayout1428.xml"/><Relationship Id="rId51" Type="http://schemas.openxmlformats.org/officeDocument/2006/relationships/slideLayout" Target="../slideLayouts/slideLayout1471.xml"/><Relationship Id="rId72" Type="http://schemas.openxmlformats.org/officeDocument/2006/relationships/slideLayout" Target="../slideLayouts/slideLayout1492.xml"/><Relationship Id="rId93" Type="http://schemas.openxmlformats.org/officeDocument/2006/relationships/slideLayout" Target="../slideLayouts/slideLayout1513.xml"/><Relationship Id="rId98" Type="http://schemas.openxmlformats.org/officeDocument/2006/relationships/slideLayout" Target="../slideLayouts/slideLayout1518.xml"/><Relationship Id="rId121" Type="http://schemas.openxmlformats.org/officeDocument/2006/relationships/slideLayout" Target="../slideLayouts/slideLayout1541.xml"/><Relationship Id="rId142" Type="http://schemas.openxmlformats.org/officeDocument/2006/relationships/slideLayout" Target="../slideLayouts/slideLayout1562.xml"/><Relationship Id="rId163" Type="http://schemas.openxmlformats.org/officeDocument/2006/relationships/slideLayout" Target="../slideLayouts/slideLayout1583.xml"/><Relationship Id="rId3" Type="http://schemas.openxmlformats.org/officeDocument/2006/relationships/slideLayout" Target="../slideLayouts/slideLayout1423.xml"/><Relationship Id="rId25" Type="http://schemas.openxmlformats.org/officeDocument/2006/relationships/slideLayout" Target="../slideLayouts/slideLayout1445.xml"/><Relationship Id="rId46" Type="http://schemas.openxmlformats.org/officeDocument/2006/relationships/slideLayout" Target="../slideLayouts/slideLayout1466.xml"/><Relationship Id="rId67" Type="http://schemas.openxmlformats.org/officeDocument/2006/relationships/slideLayout" Target="../slideLayouts/slideLayout1487.xml"/><Relationship Id="rId116" Type="http://schemas.openxmlformats.org/officeDocument/2006/relationships/slideLayout" Target="../slideLayouts/slideLayout1536.xml"/><Relationship Id="rId137" Type="http://schemas.openxmlformats.org/officeDocument/2006/relationships/slideLayout" Target="../slideLayouts/slideLayout1557.xml"/><Relationship Id="rId158" Type="http://schemas.openxmlformats.org/officeDocument/2006/relationships/slideLayout" Target="../slideLayouts/slideLayout1578.xml"/><Relationship Id="rId20" Type="http://schemas.openxmlformats.org/officeDocument/2006/relationships/slideLayout" Target="../slideLayouts/slideLayout1440.xml"/><Relationship Id="rId41" Type="http://schemas.openxmlformats.org/officeDocument/2006/relationships/slideLayout" Target="../slideLayouts/slideLayout1461.xml"/><Relationship Id="rId62" Type="http://schemas.openxmlformats.org/officeDocument/2006/relationships/slideLayout" Target="../slideLayouts/slideLayout1482.xml"/><Relationship Id="rId83" Type="http://schemas.openxmlformats.org/officeDocument/2006/relationships/slideLayout" Target="../slideLayouts/slideLayout1503.xml"/><Relationship Id="rId88" Type="http://schemas.openxmlformats.org/officeDocument/2006/relationships/slideLayout" Target="../slideLayouts/slideLayout1508.xml"/><Relationship Id="rId111" Type="http://schemas.openxmlformats.org/officeDocument/2006/relationships/slideLayout" Target="../slideLayouts/slideLayout1531.xml"/><Relationship Id="rId132" Type="http://schemas.openxmlformats.org/officeDocument/2006/relationships/slideLayout" Target="../slideLayouts/slideLayout1552.xml"/><Relationship Id="rId153" Type="http://schemas.openxmlformats.org/officeDocument/2006/relationships/slideLayout" Target="../slideLayouts/slideLayout15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8.xml"/><Relationship Id="rId3" Type="http://schemas.openxmlformats.org/officeDocument/2006/relationships/slideLayout" Target="../slideLayouts/slideLayout1593.xml"/><Relationship Id="rId7" Type="http://schemas.openxmlformats.org/officeDocument/2006/relationships/slideLayout" Target="../slideLayouts/slideLayout1597.xml"/><Relationship Id="rId12" Type="http://schemas.openxmlformats.org/officeDocument/2006/relationships/theme" Target="../theme/theme13.xml"/><Relationship Id="rId2" Type="http://schemas.openxmlformats.org/officeDocument/2006/relationships/slideLayout" Target="../slideLayouts/slideLayout1592.xml"/><Relationship Id="rId1" Type="http://schemas.openxmlformats.org/officeDocument/2006/relationships/slideLayout" Target="../slideLayouts/slideLayout1591.xml"/><Relationship Id="rId6" Type="http://schemas.openxmlformats.org/officeDocument/2006/relationships/slideLayout" Target="../slideLayouts/slideLayout1596.xml"/><Relationship Id="rId11" Type="http://schemas.openxmlformats.org/officeDocument/2006/relationships/slideLayout" Target="../slideLayouts/slideLayout1601.xml"/><Relationship Id="rId5" Type="http://schemas.openxmlformats.org/officeDocument/2006/relationships/slideLayout" Target="../slideLayouts/slideLayout1595.xml"/><Relationship Id="rId10" Type="http://schemas.openxmlformats.org/officeDocument/2006/relationships/slideLayout" Target="../slideLayouts/slideLayout1600.xml"/><Relationship Id="rId4" Type="http://schemas.openxmlformats.org/officeDocument/2006/relationships/slideLayout" Target="../slideLayouts/slideLayout1594.xml"/><Relationship Id="rId9" Type="http://schemas.openxmlformats.org/officeDocument/2006/relationships/slideLayout" Target="../slideLayouts/slideLayout159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9" Type="http://schemas.openxmlformats.org/officeDocument/2006/relationships/slideLayout" Target="../slideLayouts/slideLayout209.xml"/><Relationship Id="rId21" Type="http://schemas.openxmlformats.org/officeDocument/2006/relationships/slideLayout" Target="../slideLayouts/slideLayout191.xml"/><Relationship Id="rId34" Type="http://schemas.openxmlformats.org/officeDocument/2006/relationships/slideLayout" Target="../slideLayouts/slideLayout204.xml"/><Relationship Id="rId42" Type="http://schemas.openxmlformats.org/officeDocument/2006/relationships/slideLayout" Target="../slideLayouts/slideLayout212.xml"/><Relationship Id="rId47" Type="http://schemas.openxmlformats.org/officeDocument/2006/relationships/slideLayout" Target="../slideLayouts/slideLayout217.xml"/><Relationship Id="rId50" Type="http://schemas.openxmlformats.org/officeDocument/2006/relationships/slideLayout" Target="../slideLayouts/slideLayout220.xml"/><Relationship Id="rId55" Type="http://schemas.openxmlformats.org/officeDocument/2006/relationships/slideLayout" Target="../slideLayouts/slideLayout225.xml"/><Relationship Id="rId63" Type="http://schemas.openxmlformats.org/officeDocument/2006/relationships/slideLayout" Target="../slideLayouts/slideLayout233.xml"/><Relationship Id="rId68" Type="http://schemas.openxmlformats.org/officeDocument/2006/relationships/slideLayout" Target="../slideLayouts/slideLayout238.xml"/><Relationship Id="rId76" Type="http://schemas.openxmlformats.org/officeDocument/2006/relationships/slideLayout" Target="../slideLayouts/slideLayout246.xml"/><Relationship Id="rId7" Type="http://schemas.openxmlformats.org/officeDocument/2006/relationships/slideLayout" Target="../slideLayouts/slideLayout177.xml"/><Relationship Id="rId71" Type="http://schemas.openxmlformats.org/officeDocument/2006/relationships/slideLayout" Target="../slideLayouts/slideLayout241.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9" Type="http://schemas.openxmlformats.org/officeDocument/2006/relationships/slideLayout" Target="../slideLayouts/slideLayout199.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32" Type="http://schemas.openxmlformats.org/officeDocument/2006/relationships/slideLayout" Target="../slideLayouts/slideLayout202.xml"/><Relationship Id="rId37" Type="http://schemas.openxmlformats.org/officeDocument/2006/relationships/slideLayout" Target="../slideLayouts/slideLayout207.xml"/><Relationship Id="rId40" Type="http://schemas.openxmlformats.org/officeDocument/2006/relationships/slideLayout" Target="../slideLayouts/slideLayout210.xml"/><Relationship Id="rId45" Type="http://schemas.openxmlformats.org/officeDocument/2006/relationships/slideLayout" Target="../slideLayouts/slideLayout215.xml"/><Relationship Id="rId53" Type="http://schemas.openxmlformats.org/officeDocument/2006/relationships/slideLayout" Target="../slideLayouts/slideLayout223.xml"/><Relationship Id="rId58" Type="http://schemas.openxmlformats.org/officeDocument/2006/relationships/slideLayout" Target="../slideLayouts/slideLayout228.xml"/><Relationship Id="rId66" Type="http://schemas.openxmlformats.org/officeDocument/2006/relationships/slideLayout" Target="../slideLayouts/slideLayout236.xml"/><Relationship Id="rId74" Type="http://schemas.openxmlformats.org/officeDocument/2006/relationships/slideLayout" Target="../slideLayouts/slideLayout244.xml"/><Relationship Id="rId79" Type="http://schemas.openxmlformats.org/officeDocument/2006/relationships/slideLayout" Target="../slideLayouts/slideLayout249.xml"/><Relationship Id="rId5" Type="http://schemas.openxmlformats.org/officeDocument/2006/relationships/slideLayout" Target="../slideLayouts/slideLayout175.xml"/><Relationship Id="rId61" Type="http://schemas.openxmlformats.org/officeDocument/2006/relationships/slideLayout" Target="../slideLayouts/slideLayout231.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31" Type="http://schemas.openxmlformats.org/officeDocument/2006/relationships/slideLayout" Target="../slideLayouts/slideLayout201.xml"/><Relationship Id="rId44" Type="http://schemas.openxmlformats.org/officeDocument/2006/relationships/slideLayout" Target="../slideLayouts/slideLayout214.xml"/><Relationship Id="rId52" Type="http://schemas.openxmlformats.org/officeDocument/2006/relationships/slideLayout" Target="../slideLayouts/slideLayout222.xml"/><Relationship Id="rId60" Type="http://schemas.openxmlformats.org/officeDocument/2006/relationships/slideLayout" Target="../slideLayouts/slideLayout230.xml"/><Relationship Id="rId65" Type="http://schemas.openxmlformats.org/officeDocument/2006/relationships/slideLayout" Target="../slideLayouts/slideLayout235.xml"/><Relationship Id="rId73" Type="http://schemas.openxmlformats.org/officeDocument/2006/relationships/slideLayout" Target="../slideLayouts/slideLayout243.xml"/><Relationship Id="rId78" Type="http://schemas.openxmlformats.org/officeDocument/2006/relationships/slideLayout" Target="../slideLayouts/slideLayout248.xml"/><Relationship Id="rId81" Type="http://schemas.openxmlformats.org/officeDocument/2006/relationships/theme" Target="../theme/theme2.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slideLayout" Target="../slideLayouts/slideLayout197.xml"/><Relationship Id="rId30" Type="http://schemas.openxmlformats.org/officeDocument/2006/relationships/slideLayout" Target="../slideLayouts/slideLayout200.xml"/><Relationship Id="rId35" Type="http://schemas.openxmlformats.org/officeDocument/2006/relationships/slideLayout" Target="../slideLayouts/slideLayout205.xml"/><Relationship Id="rId43" Type="http://schemas.openxmlformats.org/officeDocument/2006/relationships/slideLayout" Target="../slideLayouts/slideLayout213.xml"/><Relationship Id="rId48" Type="http://schemas.openxmlformats.org/officeDocument/2006/relationships/slideLayout" Target="../slideLayouts/slideLayout218.xml"/><Relationship Id="rId56" Type="http://schemas.openxmlformats.org/officeDocument/2006/relationships/slideLayout" Target="../slideLayouts/slideLayout226.xml"/><Relationship Id="rId64" Type="http://schemas.openxmlformats.org/officeDocument/2006/relationships/slideLayout" Target="../slideLayouts/slideLayout234.xml"/><Relationship Id="rId69" Type="http://schemas.openxmlformats.org/officeDocument/2006/relationships/slideLayout" Target="../slideLayouts/slideLayout239.xml"/><Relationship Id="rId77" Type="http://schemas.openxmlformats.org/officeDocument/2006/relationships/slideLayout" Target="../slideLayouts/slideLayout247.xml"/><Relationship Id="rId8" Type="http://schemas.openxmlformats.org/officeDocument/2006/relationships/slideLayout" Target="../slideLayouts/slideLayout178.xml"/><Relationship Id="rId51" Type="http://schemas.openxmlformats.org/officeDocument/2006/relationships/slideLayout" Target="../slideLayouts/slideLayout221.xml"/><Relationship Id="rId72" Type="http://schemas.openxmlformats.org/officeDocument/2006/relationships/slideLayout" Target="../slideLayouts/slideLayout242.xml"/><Relationship Id="rId80" Type="http://schemas.openxmlformats.org/officeDocument/2006/relationships/slideLayout" Target="../slideLayouts/slideLayout250.xml"/><Relationship Id="rId3" Type="http://schemas.openxmlformats.org/officeDocument/2006/relationships/slideLayout" Target="../slideLayouts/slideLayout173.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33" Type="http://schemas.openxmlformats.org/officeDocument/2006/relationships/slideLayout" Target="../slideLayouts/slideLayout203.xml"/><Relationship Id="rId38" Type="http://schemas.openxmlformats.org/officeDocument/2006/relationships/slideLayout" Target="../slideLayouts/slideLayout208.xml"/><Relationship Id="rId46" Type="http://schemas.openxmlformats.org/officeDocument/2006/relationships/slideLayout" Target="../slideLayouts/slideLayout216.xml"/><Relationship Id="rId59" Type="http://schemas.openxmlformats.org/officeDocument/2006/relationships/slideLayout" Target="../slideLayouts/slideLayout229.xml"/><Relationship Id="rId67" Type="http://schemas.openxmlformats.org/officeDocument/2006/relationships/slideLayout" Target="../slideLayouts/slideLayout237.xml"/><Relationship Id="rId20" Type="http://schemas.openxmlformats.org/officeDocument/2006/relationships/slideLayout" Target="../slideLayouts/slideLayout190.xml"/><Relationship Id="rId41" Type="http://schemas.openxmlformats.org/officeDocument/2006/relationships/slideLayout" Target="../slideLayouts/slideLayout211.xml"/><Relationship Id="rId54" Type="http://schemas.openxmlformats.org/officeDocument/2006/relationships/slideLayout" Target="../slideLayouts/slideLayout224.xml"/><Relationship Id="rId62" Type="http://schemas.openxmlformats.org/officeDocument/2006/relationships/slideLayout" Target="../slideLayouts/slideLayout232.xml"/><Relationship Id="rId70" Type="http://schemas.openxmlformats.org/officeDocument/2006/relationships/slideLayout" Target="../slideLayouts/slideLayout240.xml"/><Relationship Id="rId75" Type="http://schemas.openxmlformats.org/officeDocument/2006/relationships/slideLayout" Target="../slideLayouts/slideLayout245.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slideLayout" Target="../slideLayouts/slideLayout198.xml"/><Relationship Id="rId36" Type="http://schemas.openxmlformats.org/officeDocument/2006/relationships/slideLayout" Target="../slideLayouts/slideLayout206.xml"/><Relationship Id="rId49" Type="http://schemas.openxmlformats.org/officeDocument/2006/relationships/slideLayout" Target="../slideLayouts/slideLayout219.xml"/><Relationship Id="rId57" Type="http://schemas.openxmlformats.org/officeDocument/2006/relationships/slideLayout" Target="../slideLayouts/slideLayout2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slideLayout" Target="../slideLayouts/slideLayout292.xml"/><Relationship Id="rId47" Type="http://schemas.openxmlformats.org/officeDocument/2006/relationships/slideLayout" Target="../slideLayouts/slideLayout297.xml"/><Relationship Id="rId50" Type="http://schemas.openxmlformats.org/officeDocument/2006/relationships/slideLayout" Target="../slideLayouts/slideLayout300.xml"/><Relationship Id="rId55" Type="http://schemas.openxmlformats.org/officeDocument/2006/relationships/slideLayout" Target="../slideLayouts/slideLayout305.xml"/><Relationship Id="rId63" Type="http://schemas.openxmlformats.org/officeDocument/2006/relationships/slideLayout" Target="../slideLayouts/slideLayout313.xml"/><Relationship Id="rId68" Type="http://schemas.openxmlformats.org/officeDocument/2006/relationships/slideLayout" Target="../slideLayouts/slideLayout318.xml"/><Relationship Id="rId76" Type="http://schemas.openxmlformats.org/officeDocument/2006/relationships/slideLayout" Target="../slideLayouts/slideLayout326.xml"/><Relationship Id="rId7" Type="http://schemas.openxmlformats.org/officeDocument/2006/relationships/slideLayout" Target="../slideLayouts/slideLayout257.xml"/><Relationship Id="rId71" Type="http://schemas.openxmlformats.org/officeDocument/2006/relationships/slideLayout" Target="../slideLayouts/slideLayout321.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9" Type="http://schemas.openxmlformats.org/officeDocument/2006/relationships/slideLayout" Target="../slideLayouts/slideLayout279.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45" Type="http://schemas.openxmlformats.org/officeDocument/2006/relationships/slideLayout" Target="../slideLayouts/slideLayout295.xml"/><Relationship Id="rId53" Type="http://schemas.openxmlformats.org/officeDocument/2006/relationships/slideLayout" Target="../slideLayouts/slideLayout303.xml"/><Relationship Id="rId58" Type="http://schemas.openxmlformats.org/officeDocument/2006/relationships/slideLayout" Target="../slideLayouts/slideLayout308.xml"/><Relationship Id="rId66" Type="http://schemas.openxmlformats.org/officeDocument/2006/relationships/slideLayout" Target="../slideLayouts/slideLayout316.xml"/><Relationship Id="rId74" Type="http://schemas.openxmlformats.org/officeDocument/2006/relationships/slideLayout" Target="../slideLayouts/slideLayout324.xml"/><Relationship Id="rId79" Type="http://schemas.openxmlformats.org/officeDocument/2006/relationships/slideLayout" Target="../slideLayouts/slideLayout329.xml"/><Relationship Id="rId5" Type="http://schemas.openxmlformats.org/officeDocument/2006/relationships/slideLayout" Target="../slideLayouts/slideLayout255.xml"/><Relationship Id="rId61" Type="http://schemas.openxmlformats.org/officeDocument/2006/relationships/slideLayout" Target="../slideLayouts/slideLayout311.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4" Type="http://schemas.openxmlformats.org/officeDocument/2006/relationships/slideLayout" Target="../slideLayouts/slideLayout294.xml"/><Relationship Id="rId52" Type="http://schemas.openxmlformats.org/officeDocument/2006/relationships/slideLayout" Target="../slideLayouts/slideLayout302.xml"/><Relationship Id="rId60" Type="http://schemas.openxmlformats.org/officeDocument/2006/relationships/slideLayout" Target="../slideLayouts/slideLayout310.xml"/><Relationship Id="rId65" Type="http://schemas.openxmlformats.org/officeDocument/2006/relationships/slideLayout" Target="../slideLayouts/slideLayout315.xml"/><Relationship Id="rId73" Type="http://schemas.openxmlformats.org/officeDocument/2006/relationships/slideLayout" Target="../slideLayouts/slideLayout323.xml"/><Relationship Id="rId78" Type="http://schemas.openxmlformats.org/officeDocument/2006/relationships/slideLayout" Target="../slideLayouts/slideLayout328.xml"/><Relationship Id="rId81" Type="http://schemas.openxmlformats.org/officeDocument/2006/relationships/theme" Target="../theme/theme3.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43" Type="http://schemas.openxmlformats.org/officeDocument/2006/relationships/slideLayout" Target="../slideLayouts/slideLayout293.xml"/><Relationship Id="rId48" Type="http://schemas.openxmlformats.org/officeDocument/2006/relationships/slideLayout" Target="../slideLayouts/slideLayout298.xml"/><Relationship Id="rId56" Type="http://schemas.openxmlformats.org/officeDocument/2006/relationships/slideLayout" Target="../slideLayouts/slideLayout306.xml"/><Relationship Id="rId64" Type="http://schemas.openxmlformats.org/officeDocument/2006/relationships/slideLayout" Target="../slideLayouts/slideLayout314.xml"/><Relationship Id="rId69" Type="http://schemas.openxmlformats.org/officeDocument/2006/relationships/slideLayout" Target="../slideLayouts/slideLayout319.xml"/><Relationship Id="rId77" Type="http://schemas.openxmlformats.org/officeDocument/2006/relationships/slideLayout" Target="../slideLayouts/slideLayout327.xml"/><Relationship Id="rId8" Type="http://schemas.openxmlformats.org/officeDocument/2006/relationships/slideLayout" Target="../slideLayouts/slideLayout258.xml"/><Relationship Id="rId51" Type="http://schemas.openxmlformats.org/officeDocument/2006/relationships/slideLayout" Target="../slideLayouts/slideLayout301.xml"/><Relationship Id="rId72" Type="http://schemas.openxmlformats.org/officeDocument/2006/relationships/slideLayout" Target="../slideLayouts/slideLayout322.xml"/><Relationship Id="rId80" Type="http://schemas.openxmlformats.org/officeDocument/2006/relationships/slideLayout" Target="../slideLayouts/slideLayout330.xml"/><Relationship Id="rId3" Type="http://schemas.openxmlformats.org/officeDocument/2006/relationships/slideLayout" Target="../slideLayouts/slideLayout253.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46" Type="http://schemas.openxmlformats.org/officeDocument/2006/relationships/slideLayout" Target="../slideLayouts/slideLayout296.xml"/><Relationship Id="rId59" Type="http://schemas.openxmlformats.org/officeDocument/2006/relationships/slideLayout" Target="../slideLayouts/slideLayout309.xml"/><Relationship Id="rId67" Type="http://schemas.openxmlformats.org/officeDocument/2006/relationships/slideLayout" Target="../slideLayouts/slideLayout317.xml"/><Relationship Id="rId20" Type="http://schemas.openxmlformats.org/officeDocument/2006/relationships/slideLayout" Target="../slideLayouts/slideLayout270.xml"/><Relationship Id="rId41" Type="http://schemas.openxmlformats.org/officeDocument/2006/relationships/slideLayout" Target="../slideLayouts/slideLayout291.xml"/><Relationship Id="rId54" Type="http://schemas.openxmlformats.org/officeDocument/2006/relationships/slideLayout" Target="../slideLayouts/slideLayout304.xml"/><Relationship Id="rId62" Type="http://schemas.openxmlformats.org/officeDocument/2006/relationships/slideLayout" Target="../slideLayouts/slideLayout312.xml"/><Relationship Id="rId70" Type="http://schemas.openxmlformats.org/officeDocument/2006/relationships/slideLayout" Target="../slideLayouts/slideLayout320.xml"/><Relationship Id="rId75" Type="http://schemas.openxmlformats.org/officeDocument/2006/relationships/slideLayout" Target="../slideLayouts/slideLayout325.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49" Type="http://schemas.openxmlformats.org/officeDocument/2006/relationships/slideLayout" Target="../slideLayouts/slideLayout299.xml"/><Relationship Id="rId57" Type="http://schemas.openxmlformats.org/officeDocument/2006/relationships/slideLayout" Target="../slideLayouts/slideLayout30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26" Type="http://schemas.openxmlformats.org/officeDocument/2006/relationships/slideLayout" Target="../slideLayouts/slideLayout356.xml"/><Relationship Id="rId39" Type="http://schemas.openxmlformats.org/officeDocument/2006/relationships/slideLayout" Target="../slideLayouts/slideLayout369.xml"/><Relationship Id="rId21" Type="http://schemas.openxmlformats.org/officeDocument/2006/relationships/slideLayout" Target="../slideLayouts/slideLayout351.xml"/><Relationship Id="rId34" Type="http://schemas.openxmlformats.org/officeDocument/2006/relationships/slideLayout" Target="../slideLayouts/slideLayout364.xml"/><Relationship Id="rId42" Type="http://schemas.openxmlformats.org/officeDocument/2006/relationships/slideLayout" Target="../slideLayouts/slideLayout372.xml"/><Relationship Id="rId47" Type="http://schemas.openxmlformats.org/officeDocument/2006/relationships/slideLayout" Target="../slideLayouts/slideLayout377.xml"/><Relationship Id="rId50" Type="http://schemas.openxmlformats.org/officeDocument/2006/relationships/slideLayout" Target="../slideLayouts/slideLayout380.xml"/><Relationship Id="rId55" Type="http://schemas.openxmlformats.org/officeDocument/2006/relationships/slideLayout" Target="../slideLayouts/slideLayout385.xml"/><Relationship Id="rId63" Type="http://schemas.openxmlformats.org/officeDocument/2006/relationships/slideLayout" Target="../slideLayouts/slideLayout393.xml"/><Relationship Id="rId68" Type="http://schemas.openxmlformats.org/officeDocument/2006/relationships/slideLayout" Target="../slideLayouts/slideLayout398.xml"/><Relationship Id="rId76" Type="http://schemas.openxmlformats.org/officeDocument/2006/relationships/slideLayout" Target="../slideLayouts/slideLayout406.xml"/><Relationship Id="rId7" Type="http://schemas.openxmlformats.org/officeDocument/2006/relationships/slideLayout" Target="../slideLayouts/slideLayout337.xml"/><Relationship Id="rId71" Type="http://schemas.openxmlformats.org/officeDocument/2006/relationships/slideLayout" Target="../slideLayouts/slideLayout401.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9" Type="http://schemas.openxmlformats.org/officeDocument/2006/relationships/slideLayout" Target="../slideLayouts/slideLayout359.xml"/><Relationship Id="rId11" Type="http://schemas.openxmlformats.org/officeDocument/2006/relationships/slideLayout" Target="../slideLayouts/slideLayout341.xml"/><Relationship Id="rId24" Type="http://schemas.openxmlformats.org/officeDocument/2006/relationships/slideLayout" Target="../slideLayouts/slideLayout354.xml"/><Relationship Id="rId32" Type="http://schemas.openxmlformats.org/officeDocument/2006/relationships/slideLayout" Target="../slideLayouts/slideLayout362.xml"/><Relationship Id="rId37" Type="http://schemas.openxmlformats.org/officeDocument/2006/relationships/slideLayout" Target="../slideLayouts/slideLayout367.xml"/><Relationship Id="rId40" Type="http://schemas.openxmlformats.org/officeDocument/2006/relationships/slideLayout" Target="../slideLayouts/slideLayout370.xml"/><Relationship Id="rId45" Type="http://schemas.openxmlformats.org/officeDocument/2006/relationships/slideLayout" Target="../slideLayouts/slideLayout375.xml"/><Relationship Id="rId53" Type="http://schemas.openxmlformats.org/officeDocument/2006/relationships/slideLayout" Target="../slideLayouts/slideLayout383.xml"/><Relationship Id="rId58" Type="http://schemas.openxmlformats.org/officeDocument/2006/relationships/slideLayout" Target="../slideLayouts/slideLayout388.xml"/><Relationship Id="rId66" Type="http://schemas.openxmlformats.org/officeDocument/2006/relationships/slideLayout" Target="../slideLayouts/slideLayout396.xml"/><Relationship Id="rId74" Type="http://schemas.openxmlformats.org/officeDocument/2006/relationships/slideLayout" Target="../slideLayouts/slideLayout404.xml"/><Relationship Id="rId79" Type="http://schemas.openxmlformats.org/officeDocument/2006/relationships/slideLayout" Target="../slideLayouts/slideLayout409.xml"/><Relationship Id="rId5" Type="http://schemas.openxmlformats.org/officeDocument/2006/relationships/slideLayout" Target="../slideLayouts/slideLayout335.xml"/><Relationship Id="rId61" Type="http://schemas.openxmlformats.org/officeDocument/2006/relationships/slideLayout" Target="../slideLayouts/slideLayout391.xml"/><Relationship Id="rId10" Type="http://schemas.openxmlformats.org/officeDocument/2006/relationships/slideLayout" Target="../slideLayouts/slideLayout340.xml"/><Relationship Id="rId19" Type="http://schemas.openxmlformats.org/officeDocument/2006/relationships/slideLayout" Target="../slideLayouts/slideLayout349.xml"/><Relationship Id="rId31" Type="http://schemas.openxmlformats.org/officeDocument/2006/relationships/slideLayout" Target="../slideLayouts/slideLayout361.xml"/><Relationship Id="rId44" Type="http://schemas.openxmlformats.org/officeDocument/2006/relationships/slideLayout" Target="../slideLayouts/slideLayout374.xml"/><Relationship Id="rId52" Type="http://schemas.openxmlformats.org/officeDocument/2006/relationships/slideLayout" Target="../slideLayouts/slideLayout382.xml"/><Relationship Id="rId60" Type="http://schemas.openxmlformats.org/officeDocument/2006/relationships/slideLayout" Target="../slideLayouts/slideLayout390.xml"/><Relationship Id="rId65" Type="http://schemas.openxmlformats.org/officeDocument/2006/relationships/slideLayout" Target="../slideLayouts/slideLayout395.xml"/><Relationship Id="rId73" Type="http://schemas.openxmlformats.org/officeDocument/2006/relationships/slideLayout" Target="../slideLayouts/slideLayout403.xml"/><Relationship Id="rId78" Type="http://schemas.openxmlformats.org/officeDocument/2006/relationships/slideLayout" Target="../slideLayouts/slideLayout408.xml"/><Relationship Id="rId81" Type="http://schemas.openxmlformats.org/officeDocument/2006/relationships/theme" Target="../theme/theme4.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 Id="rId22" Type="http://schemas.openxmlformats.org/officeDocument/2006/relationships/slideLayout" Target="../slideLayouts/slideLayout352.xml"/><Relationship Id="rId27" Type="http://schemas.openxmlformats.org/officeDocument/2006/relationships/slideLayout" Target="../slideLayouts/slideLayout357.xml"/><Relationship Id="rId30" Type="http://schemas.openxmlformats.org/officeDocument/2006/relationships/slideLayout" Target="../slideLayouts/slideLayout360.xml"/><Relationship Id="rId35" Type="http://schemas.openxmlformats.org/officeDocument/2006/relationships/slideLayout" Target="../slideLayouts/slideLayout365.xml"/><Relationship Id="rId43" Type="http://schemas.openxmlformats.org/officeDocument/2006/relationships/slideLayout" Target="../slideLayouts/slideLayout373.xml"/><Relationship Id="rId48" Type="http://schemas.openxmlformats.org/officeDocument/2006/relationships/slideLayout" Target="../slideLayouts/slideLayout378.xml"/><Relationship Id="rId56" Type="http://schemas.openxmlformats.org/officeDocument/2006/relationships/slideLayout" Target="../slideLayouts/slideLayout386.xml"/><Relationship Id="rId64" Type="http://schemas.openxmlformats.org/officeDocument/2006/relationships/slideLayout" Target="../slideLayouts/slideLayout394.xml"/><Relationship Id="rId69" Type="http://schemas.openxmlformats.org/officeDocument/2006/relationships/slideLayout" Target="../slideLayouts/slideLayout399.xml"/><Relationship Id="rId77" Type="http://schemas.openxmlformats.org/officeDocument/2006/relationships/slideLayout" Target="../slideLayouts/slideLayout407.xml"/><Relationship Id="rId8" Type="http://schemas.openxmlformats.org/officeDocument/2006/relationships/slideLayout" Target="../slideLayouts/slideLayout338.xml"/><Relationship Id="rId51" Type="http://schemas.openxmlformats.org/officeDocument/2006/relationships/slideLayout" Target="../slideLayouts/slideLayout381.xml"/><Relationship Id="rId72" Type="http://schemas.openxmlformats.org/officeDocument/2006/relationships/slideLayout" Target="../slideLayouts/slideLayout402.xml"/><Relationship Id="rId80" Type="http://schemas.openxmlformats.org/officeDocument/2006/relationships/slideLayout" Target="../slideLayouts/slideLayout410.xml"/><Relationship Id="rId3" Type="http://schemas.openxmlformats.org/officeDocument/2006/relationships/slideLayout" Target="../slideLayouts/slideLayout333.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5" Type="http://schemas.openxmlformats.org/officeDocument/2006/relationships/slideLayout" Target="../slideLayouts/slideLayout355.xml"/><Relationship Id="rId33" Type="http://schemas.openxmlformats.org/officeDocument/2006/relationships/slideLayout" Target="../slideLayouts/slideLayout363.xml"/><Relationship Id="rId38" Type="http://schemas.openxmlformats.org/officeDocument/2006/relationships/slideLayout" Target="../slideLayouts/slideLayout368.xml"/><Relationship Id="rId46" Type="http://schemas.openxmlformats.org/officeDocument/2006/relationships/slideLayout" Target="../slideLayouts/slideLayout376.xml"/><Relationship Id="rId59" Type="http://schemas.openxmlformats.org/officeDocument/2006/relationships/slideLayout" Target="../slideLayouts/slideLayout389.xml"/><Relationship Id="rId67" Type="http://schemas.openxmlformats.org/officeDocument/2006/relationships/slideLayout" Target="../slideLayouts/slideLayout397.xml"/><Relationship Id="rId20" Type="http://schemas.openxmlformats.org/officeDocument/2006/relationships/slideLayout" Target="../slideLayouts/slideLayout350.xml"/><Relationship Id="rId41" Type="http://schemas.openxmlformats.org/officeDocument/2006/relationships/slideLayout" Target="../slideLayouts/slideLayout371.xml"/><Relationship Id="rId54" Type="http://schemas.openxmlformats.org/officeDocument/2006/relationships/slideLayout" Target="../slideLayouts/slideLayout384.xml"/><Relationship Id="rId62" Type="http://schemas.openxmlformats.org/officeDocument/2006/relationships/slideLayout" Target="../slideLayouts/slideLayout392.xml"/><Relationship Id="rId70" Type="http://schemas.openxmlformats.org/officeDocument/2006/relationships/slideLayout" Target="../slideLayouts/slideLayout400.xml"/><Relationship Id="rId75" Type="http://schemas.openxmlformats.org/officeDocument/2006/relationships/slideLayout" Target="../slideLayouts/slideLayout405.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5" Type="http://schemas.openxmlformats.org/officeDocument/2006/relationships/slideLayout" Target="../slideLayouts/slideLayout345.xml"/><Relationship Id="rId23" Type="http://schemas.openxmlformats.org/officeDocument/2006/relationships/slideLayout" Target="../slideLayouts/slideLayout353.xml"/><Relationship Id="rId28" Type="http://schemas.openxmlformats.org/officeDocument/2006/relationships/slideLayout" Target="../slideLayouts/slideLayout358.xml"/><Relationship Id="rId36" Type="http://schemas.openxmlformats.org/officeDocument/2006/relationships/slideLayout" Target="../slideLayouts/slideLayout366.xml"/><Relationship Id="rId49" Type="http://schemas.openxmlformats.org/officeDocument/2006/relationships/slideLayout" Target="../slideLayouts/slideLayout379.xml"/><Relationship Id="rId57" Type="http://schemas.openxmlformats.org/officeDocument/2006/relationships/slideLayout" Target="../slideLayouts/slideLayout38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26" Type="http://schemas.openxmlformats.org/officeDocument/2006/relationships/slideLayout" Target="../slideLayouts/slideLayout436.xml"/><Relationship Id="rId39" Type="http://schemas.openxmlformats.org/officeDocument/2006/relationships/slideLayout" Target="../slideLayouts/slideLayout449.xml"/><Relationship Id="rId21" Type="http://schemas.openxmlformats.org/officeDocument/2006/relationships/slideLayout" Target="../slideLayouts/slideLayout431.xml"/><Relationship Id="rId34" Type="http://schemas.openxmlformats.org/officeDocument/2006/relationships/slideLayout" Target="../slideLayouts/slideLayout444.xml"/><Relationship Id="rId42" Type="http://schemas.openxmlformats.org/officeDocument/2006/relationships/slideLayout" Target="../slideLayouts/slideLayout452.xml"/><Relationship Id="rId47" Type="http://schemas.openxmlformats.org/officeDocument/2006/relationships/slideLayout" Target="../slideLayouts/slideLayout457.xml"/><Relationship Id="rId50" Type="http://schemas.openxmlformats.org/officeDocument/2006/relationships/slideLayout" Target="../slideLayouts/slideLayout460.xml"/><Relationship Id="rId55" Type="http://schemas.openxmlformats.org/officeDocument/2006/relationships/slideLayout" Target="../slideLayouts/slideLayout465.xml"/><Relationship Id="rId63" Type="http://schemas.openxmlformats.org/officeDocument/2006/relationships/slideLayout" Target="../slideLayouts/slideLayout473.xml"/><Relationship Id="rId68" Type="http://schemas.openxmlformats.org/officeDocument/2006/relationships/slideLayout" Target="../slideLayouts/slideLayout478.xml"/><Relationship Id="rId76" Type="http://schemas.openxmlformats.org/officeDocument/2006/relationships/slideLayout" Target="../slideLayouts/slideLayout486.xml"/><Relationship Id="rId7" Type="http://schemas.openxmlformats.org/officeDocument/2006/relationships/slideLayout" Target="../slideLayouts/slideLayout417.xml"/><Relationship Id="rId71" Type="http://schemas.openxmlformats.org/officeDocument/2006/relationships/slideLayout" Target="../slideLayouts/slideLayout481.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9" Type="http://schemas.openxmlformats.org/officeDocument/2006/relationships/slideLayout" Target="../slideLayouts/slideLayout439.xml"/><Relationship Id="rId11" Type="http://schemas.openxmlformats.org/officeDocument/2006/relationships/slideLayout" Target="../slideLayouts/slideLayout421.xml"/><Relationship Id="rId24" Type="http://schemas.openxmlformats.org/officeDocument/2006/relationships/slideLayout" Target="../slideLayouts/slideLayout434.xml"/><Relationship Id="rId32" Type="http://schemas.openxmlformats.org/officeDocument/2006/relationships/slideLayout" Target="../slideLayouts/slideLayout442.xml"/><Relationship Id="rId37" Type="http://schemas.openxmlformats.org/officeDocument/2006/relationships/slideLayout" Target="../slideLayouts/slideLayout447.xml"/><Relationship Id="rId40" Type="http://schemas.openxmlformats.org/officeDocument/2006/relationships/slideLayout" Target="../slideLayouts/slideLayout450.xml"/><Relationship Id="rId45" Type="http://schemas.openxmlformats.org/officeDocument/2006/relationships/slideLayout" Target="../slideLayouts/slideLayout455.xml"/><Relationship Id="rId53" Type="http://schemas.openxmlformats.org/officeDocument/2006/relationships/slideLayout" Target="../slideLayouts/slideLayout463.xml"/><Relationship Id="rId58" Type="http://schemas.openxmlformats.org/officeDocument/2006/relationships/slideLayout" Target="../slideLayouts/slideLayout468.xml"/><Relationship Id="rId66" Type="http://schemas.openxmlformats.org/officeDocument/2006/relationships/slideLayout" Target="../slideLayouts/slideLayout476.xml"/><Relationship Id="rId74" Type="http://schemas.openxmlformats.org/officeDocument/2006/relationships/slideLayout" Target="../slideLayouts/slideLayout484.xml"/><Relationship Id="rId79" Type="http://schemas.openxmlformats.org/officeDocument/2006/relationships/slideLayout" Target="../slideLayouts/slideLayout489.xml"/><Relationship Id="rId5" Type="http://schemas.openxmlformats.org/officeDocument/2006/relationships/slideLayout" Target="../slideLayouts/slideLayout415.xml"/><Relationship Id="rId61" Type="http://schemas.openxmlformats.org/officeDocument/2006/relationships/slideLayout" Target="../slideLayouts/slideLayout471.xml"/><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31" Type="http://schemas.openxmlformats.org/officeDocument/2006/relationships/slideLayout" Target="../slideLayouts/slideLayout441.xml"/><Relationship Id="rId44" Type="http://schemas.openxmlformats.org/officeDocument/2006/relationships/slideLayout" Target="../slideLayouts/slideLayout454.xml"/><Relationship Id="rId52" Type="http://schemas.openxmlformats.org/officeDocument/2006/relationships/slideLayout" Target="../slideLayouts/slideLayout462.xml"/><Relationship Id="rId60" Type="http://schemas.openxmlformats.org/officeDocument/2006/relationships/slideLayout" Target="../slideLayouts/slideLayout470.xml"/><Relationship Id="rId65" Type="http://schemas.openxmlformats.org/officeDocument/2006/relationships/slideLayout" Target="../slideLayouts/slideLayout475.xml"/><Relationship Id="rId73" Type="http://schemas.openxmlformats.org/officeDocument/2006/relationships/slideLayout" Target="../slideLayouts/slideLayout483.xml"/><Relationship Id="rId78" Type="http://schemas.openxmlformats.org/officeDocument/2006/relationships/slideLayout" Target="../slideLayouts/slideLayout488.xml"/><Relationship Id="rId81" Type="http://schemas.openxmlformats.org/officeDocument/2006/relationships/theme" Target="../theme/theme5.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 Id="rId22" Type="http://schemas.openxmlformats.org/officeDocument/2006/relationships/slideLayout" Target="../slideLayouts/slideLayout432.xml"/><Relationship Id="rId27" Type="http://schemas.openxmlformats.org/officeDocument/2006/relationships/slideLayout" Target="../slideLayouts/slideLayout437.xml"/><Relationship Id="rId30" Type="http://schemas.openxmlformats.org/officeDocument/2006/relationships/slideLayout" Target="../slideLayouts/slideLayout440.xml"/><Relationship Id="rId35" Type="http://schemas.openxmlformats.org/officeDocument/2006/relationships/slideLayout" Target="../slideLayouts/slideLayout445.xml"/><Relationship Id="rId43" Type="http://schemas.openxmlformats.org/officeDocument/2006/relationships/slideLayout" Target="../slideLayouts/slideLayout453.xml"/><Relationship Id="rId48" Type="http://schemas.openxmlformats.org/officeDocument/2006/relationships/slideLayout" Target="../slideLayouts/slideLayout458.xml"/><Relationship Id="rId56" Type="http://schemas.openxmlformats.org/officeDocument/2006/relationships/slideLayout" Target="../slideLayouts/slideLayout466.xml"/><Relationship Id="rId64" Type="http://schemas.openxmlformats.org/officeDocument/2006/relationships/slideLayout" Target="../slideLayouts/slideLayout474.xml"/><Relationship Id="rId69" Type="http://schemas.openxmlformats.org/officeDocument/2006/relationships/slideLayout" Target="../slideLayouts/slideLayout479.xml"/><Relationship Id="rId77" Type="http://schemas.openxmlformats.org/officeDocument/2006/relationships/slideLayout" Target="../slideLayouts/slideLayout487.xml"/><Relationship Id="rId8" Type="http://schemas.openxmlformats.org/officeDocument/2006/relationships/slideLayout" Target="../slideLayouts/slideLayout418.xml"/><Relationship Id="rId51" Type="http://schemas.openxmlformats.org/officeDocument/2006/relationships/slideLayout" Target="../slideLayouts/slideLayout461.xml"/><Relationship Id="rId72" Type="http://schemas.openxmlformats.org/officeDocument/2006/relationships/slideLayout" Target="../slideLayouts/slideLayout482.xml"/><Relationship Id="rId80" Type="http://schemas.openxmlformats.org/officeDocument/2006/relationships/slideLayout" Target="../slideLayouts/slideLayout490.xml"/><Relationship Id="rId3" Type="http://schemas.openxmlformats.org/officeDocument/2006/relationships/slideLayout" Target="../slideLayouts/slideLayout413.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5" Type="http://schemas.openxmlformats.org/officeDocument/2006/relationships/slideLayout" Target="../slideLayouts/slideLayout435.xml"/><Relationship Id="rId33" Type="http://schemas.openxmlformats.org/officeDocument/2006/relationships/slideLayout" Target="../slideLayouts/slideLayout443.xml"/><Relationship Id="rId38" Type="http://schemas.openxmlformats.org/officeDocument/2006/relationships/slideLayout" Target="../slideLayouts/slideLayout448.xml"/><Relationship Id="rId46" Type="http://schemas.openxmlformats.org/officeDocument/2006/relationships/slideLayout" Target="../slideLayouts/slideLayout456.xml"/><Relationship Id="rId59" Type="http://schemas.openxmlformats.org/officeDocument/2006/relationships/slideLayout" Target="../slideLayouts/slideLayout469.xml"/><Relationship Id="rId67" Type="http://schemas.openxmlformats.org/officeDocument/2006/relationships/slideLayout" Target="../slideLayouts/slideLayout477.xml"/><Relationship Id="rId20" Type="http://schemas.openxmlformats.org/officeDocument/2006/relationships/slideLayout" Target="../slideLayouts/slideLayout430.xml"/><Relationship Id="rId41" Type="http://schemas.openxmlformats.org/officeDocument/2006/relationships/slideLayout" Target="../slideLayouts/slideLayout451.xml"/><Relationship Id="rId54" Type="http://schemas.openxmlformats.org/officeDocument/2006/relationships/slideLayout" Target="../slideLayouts/slideLayout464.xml"/><Relationship Id="rId62" Type="http://schemas.openxmlformats.org/officeDocument/2006/relationships/slideLayout" Target="../slideLayouts/slideLayout472.xml"/><Relationship Id="rId70" Type="http://schemas.openxmlformats.org/officeDocument/2006/relationships/slideLayout" Target="../slideLayouts/slideLayout480.xml"/><Relationship Id="rId75" Type="http://schemas.openxmlformats.org/officeDocument/2006/relationships/slideLayout" Target="../slideLayouts/slideLayout485.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5" Type="http://schemas.openxmlformats.org/officeDocument/2006/relationships/slideLayout" Target="../slideLayouts/slideLayout425.xml"/><Relationship Id="rId23" Type="http://schemas.openxmlformats.org/officeDocument/2006/relationships/slideLayout" Target="../slideLayouts/slideLayout433.xml"/><Relationship Id="rId28" Type="http://schemas.openxmlformats.org/officeDocument/2006/relationships/slideLayout" Target="../slideLayouts/slideLayout438.xml"/><Relationship Id="rId36" Type="http://schemas.openxmlformats.org/officeDocument/2006/relationships/slideLayout" Target="../slideLayouts/slideLayout446.xml"/><Relationship Id="rId49" Type="http://schemas.openxmlformats.org/officeDocument/2006/relationships/slideLayout" Target="../slideLayouts/slideLayout459.xml"/><Relationship Id="rId57" Type="http://schemas.openxmlformats.org/officeDocument/2006/relationships/slideLayout" Target="../slideLayouts/slideLayout46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503.xml"/><Relationship Id="rId18" Type="http://schemas.openxmlformats.org/officeDocument/2006/relationships/slideLayout" Target="../slideLayouts/slideLayout508.xml"/><Relationship Id="rId26" Type="http://schemas.openxmlformats.org/officeDocument/2006/relationships/slideLayout" Target="../slideLayouts/slideLayout516.xml"/><Relationship Id="rId39" Type="http://schemas.openxmlformats.org/officeDocument/2006/relationships/slideLayout" Target="../slideLayouts/slideLayout529.xml"/><Relationship Id="rId21" Type="http://schemas.openxmlformats.org/officeDocument/2006/relationships/slideLayout" Target="../slideLayouts/slideLayout511.xml"/><Relationship Id="rId34" Type="http://schemas.openxmlformats.org/officeDocument/2006/relationships/slideLayout" Target="../slideLayouts/slideLayout524.xml"/><Relationship Id="rId42" Type="http://schemas.openxmlformats.org/officeDocument/2006/relationships/slideLayout" Target="../slideLayouts/slideLayout532.xml"/><Relationship Id="rId47" Type="http://schemas.openxmlformats.org/officeDocument/2006/relationships/slideLayout" Target="../slideLayouts/slideLayout537.xml"/><Relationship Id="rId50" Type="http://schemas.openxmlformats.org/officeDocument/2006/relationships/slideLayout" Target="../slideLayouts/slideLayout540.xml"/><Relationship Id="rId55" Type="http://schemas.openxmlformats.org/officeDocument/2006/relationships/slideLayout" Target="../slideLayouts/slideLayout545.xml"/><Relationship Id="rId63" Type="http://schemas.openxmlformats.org/officeDocument/2006/relationships/slideLayout" Target="../slideLayouts/slideLayout553.xml"/><Relationship Id="rId68" Type="http://schemas.openxmlformats.org/officeDocument/2006/relationships/slideLayout" Target="../slideLayouts/slideLayout558.xml"/><Relationship Id="rId76" Type="http://schemas.openxmlformats.org/officeDocument/2006/relationships/slideLayout" Target="../slideLayouts/slideLayout566.xml"/><Relationship Id="rId7" Type="http://schemas.openxmlformats.org/officeDocument/2006/relationships/slideLayout" Target="../slideLayouts/slideLayout497.xml"/><Relationship Id="rId71" Type="http://schemas.openxmlformats.org/officeDocument/2006/relationships/slideLayout" Target="../slideLayouts/slideLayout561.xml"/><Relationship Id="rId2" Type="http://schemas.openxmlformats.org/officeDocument/2006/relationships/slideLayout" Target="../slideLayouts/slideLayout492.xml"/><Relationship Id="rId16" Type="http://schemas.openxmlformats.org/officeDocument/2006/relationships/slideLayout" Target="../slideLayouts/slideLayout506.xml"/><Relationship Id="rId29" Type="http://schemas.openxmlformats.org/officeDocument/2006/relationships/slideLayout" Target="../slideLayouts/slideLayout519.xml"/><Relationship Id="rId11" Type="http://schemas.openxmlformats.org/officeDocument/2006/relationships/slideLayout" Target="../slideLayouts/slideLayout501.xml"/><Relationship Id="rId24" Type="http://schemas.openxmlformats.org/officeDocument/2006/relationships/slideLayout" Target="../slideLayouts/slideLayout514.xml"/><Relationship Id="rId32" Type="http://schemas.openxmlformats.org/officeDocument/2006/relationships/slideLayout" Target="../slideLayouts/slideLayout522.xml"/><Relationship Id="rId37" Type="http://schemas.openxmlformats.org/officeDocument/2006/relationships/slideLayout" Target="../slideLayouts/slideLayout527.xml"/><Relationship Id="rId40" Type="http://schemas.openxmlformats.org/officeDocument/2006/relationships/slideLayout" Target="../slideLayouts/slideLayout530.xml"/><Relationship Id="rId45" Type="http://schemas.openxmlformats.org/officeDocument/2006/relationships/slideLayout" Target="../slideLayouts/slideLayout535.xml"/><Relationship Id="rId53" Type="http://schemas.openxmlformats.org/officeDocument/2006/relationships/slideLayout" Target="../slideLayouts/slideLayout543.xml"/><Relationship Id="rId58" Type="http://schemas.openxmlformats.org/officeDocument/2006/relationships/slideLayout" Target="../slideLayouts/slideLayout548.xml"/><Relationship Id="rId66" Type="http://schemas.openxmlformats.org/officeDocument/2006/relationships/slideLayout" Target="../slideLayouts/slideLayout556.xml"/><Relationship Id="rId74" Type="http://schemas.openxmlformats.org/officeDocument/2006/relationships/slideLayout" Target="../slideLayouts/slideLayout564.xml"/><Relationship Id="rId79" Type="http://schemas.openxmlformats.org/officeDocument/2006/relationships/slideLayout" Target="../slideLayouts/slideLayout569.xml"/><Relationship Id="rId5" Type="http://schemas.openxmlformats.org/officeDocument/2006/relationships/slideLayout" Target="../slideLayouts/slideLayout495.xml"/><Relationship Id="rId61" Type="http://schemas.openxmlformats.org/officeDocument/2006/relationships/slideLayout" Target="../slideLayouts/slideLayout551.xml"/><Relationship Id="rId10" Type="http://schemas.openxmlformats.org/officeDocument/2006/relationships/slideLayout" Target="../slideLayouts/slideLayout500.xml"/><Relationship Id="rId19" Type="http://schemas.openxmlformats.org/officeDocument/2006/relationships/slideLayout" Target="../slideLayouts/slideLayout509.xml"/><Relationship Id="rId31" Type="http://schemas.openxmlformats.org/officeDocument/2006/relationships/slideLayout" Target="../slideLayouts/slideLayout521.xml"/><Relationship Id="rId44" Type="http://schemas.openxmlformats.org/officeDocument/2006/relationships/slideLayout" Target="../slideLayouts/slideLayout534.xml"/><Relationship Id="rId52" Type="http://schemas.openxmlformats.org/officeDocument/2006/relationships/slideLayout" Target="../slideLayouts/slideLayout542.xml"/><Relationship Id="rId60" Type="http://schemas.openxmlformats.org/officeDocument/2006/relationships/slideLayout" Target="../slideLayouts/slideLayout550.xml"/><Relationship Id="rId65" Type="http://schemas.openxmlformats.org/officeDocument/2006/relationships/slideLayout" Target="../slideLayouts/slideLayout555.xml"/><Relationship Id="rId73" Type="http://schemas.openxmlformats.org/officeDocument/2006/relationships/slideLayout" Target="../slideLayouts/slideLayout563.xml"/><Relationship Id="rId78" Type="http://schemas.openxmlformats.org/officeDocument/2006/relationships/slideLayout" Target="../slideLayouts/slideLayout568.xml"/><Relationship Id="rId81" Type="http://schemas.openxmlformats.org/officeDocument/2006/relationships/theme" Target="../theme/theme6.xml"/><Relationship Id="rId4" Type="http://schemas.openxmlformats.org/officeDocument/2006/relationships/slideLayout" Target="../slideLayouts/slideLayout494.xml"/><Relationship Id="rId9" Type="http://schemas.openxmlformats.org/officeDocument/2006/relationships/slideLayout" Target="../slideLayouts/slideLayout499.xml"/><Relationship Id="rId14" Type="http://schemas.openxmlformats.org/officeDocument/2006/relationships/slideLayout" Target="../slideLayouts/slideLayout504.xml"/><Relationship Id="rId22" Type="http://schemas.openxmlformats.org/officeDocument/2006/relationships/slideLayout" Target="../slideLayouts/slideLayout512.xml"/><Relationship Id="rId27" Type="http://schemas.openxmlformats.org/officeDocument/2006/relationships/slideLayout" Target="../slideLayouts/slideLayout517.xml"/><Relationship Id="rId30" Type="http://schemas.openxmlformats.org/officeDocument/2006/relationships/slideLayout" Target="../slideLayouts/slideLayout520.xml"/><Relationship Id="rId35" Type="http://schemas.openxmlformats.org/officeDocument/2006/relationships/slideLayout" Target="../slideLayouts/slideLayout525.xml"/><Relationship Id="rId43" Type="http://schemas.openxmlformats.org/officeDocument/2006/relationships/slideLayout" Target="../slideLayouts/slideLayout533.xml"/><Relationship Id="rId48" Type="http://schemas.openxmlformats.org/officeDocument/2006/relationships/slideLayout" Target="../slideLayouts/slideLayout538.xml"/><Relationship Id="rId56" Type="http://schemas.openxmlformats.org/officeDocument/2006/relationships/slideLayout" Target="../slideLayouts/slideLayout546.xml"/><Relationship Id="rId64" Type="http://schemas.openxmlformats.org/officeDocument/2006/relationships/slideLayout" Target="../slideLayouts/slideLayout554.xml"/><Relationship Id="rId69" Type="http://schemas.openxmlformats.org/officeDocument/2006/relationships/slideLayout" Target="../slideLayouts/slideLayout559.xml"/><Relationship Id="rId77" Type="http://schemas.openxmlformats.org/officeDocument/2006/relationships/slideLayout" Target="../slideLayouts/slideLayout567.xml"/><Relationship Id="rId8" Type="http://schemas.openxmlformats.org/officeDocument/2006/relationships/slideLayout" Target="../slideLayouts/slideLayout498.xml"/><Relationship Id="rId51" Type="http://schemas.openxmlformats.org/officeDocument/2006/relationships/slideLayout" Target="../slideLayouts/slideLayout541.xml"/><Relationship Id="rId72" Type="http://schemas.openxmlformats.org/officeDocument/2006/relationships/slideLayout" Target="../slideLayouts/slideLayout562.xml"/><Relationship Id="rId80" Type="http://schemas.openxmlformats.org/officeDocument/2006/relationships/slideLayout" Target="../slideLayouts/slideLayout570.xml"/><Relationship Id="rId3" Type="http://schemas.openxmlformats.org/officeDocument/2006/relationships/slideLayout" Target="../slideLayouts/slideLayout493.xml"/><Relationship Id="rId12" Type="http://schemas.openxmlformats.org/officeDocument/2006/relationships/slideLayout" Target="../slideLayouts/slideLayout502.xml"/><Relationship Id="rId17" Type="http://schemas.openxmlformats.org/officeDocument/2006/relationships/slideLayout" Target="../slideLayouts/slideLayout507.xml"/><Relationship Id="rId25" Type="http://schemas.openxmlformats.org/officeDocument/2006/relationships/slideLayout" Target="../slideLayouts/slideLayout515.xml"/><Relationship Id="rId33" Type="http://schemas.openxmlformats.org/officeDocument/2006/relationships/slideLayout" Target="../slideLayouts/slideLayout523.xml"/><Relationship Id="rId38" Type="http://schemas.openxmlformats.org/officeDocument/2006/relationships/slideLayout" Target="../slideLayouts/slideLayout528.xml"/><Relationship Id="rId46" Type="http://schemas.openxmlformats.org/officeDocument/2006/relationships/slideLayout" Target="../slideLayouts/slideLayout536.xml"/><Relationship Id="rId59" Type="http://schemas.openxmlformats.org/officeDocument/2006/relationships/slideLayout" Target="../slideLayouts/slideLayout549.xml"/><Relationship Id="rId67" Type="http://schemas.openxmlformats.org/officeDocument/2006/relationships/slideLayout" Target="../slideLayouts/slideLayout557.xml"/><Relationship Id="rId20" Type="http://schemas.openxmlformats.org/officeDocument/2006/relationships/slideLayout" Target="../slideLayouts/slideLayout510.xml"/><Relationship Id="rId41" Type="http://schemas.openxmlformats.org/officeDocument/2006/relationships/slideLayout" Target="../slideLayouts/slideLayout531.xml"/><Relationship Id="rId54" Type="http://schemas.openxmlformats.org/officeDocument/2006/relationships/slideLayout" Target="../slideLayouts/slideLayout544.xml"/><Relationship Id="rId62" Type="http://schemas.openxmlformats.org/officeDocument/2006/relationships/slideLayout" Target="../slideLayouts/slideLayout552.xml"/><Relationship Id="rId70" Type="http://schemas.openxmlformats.org/officeDocument/2006/relationships/slideLayout" Target="../slideLayouts/slideLayout560.xml"/><Relationship Id="rId75" Type="http://schemas.openxmlformats.org/officeDocument/2006/relationships/slideLayout" Target="../slideLayouts/slideLayout565.xml"/><Relationship Id="rId1" Type="http://schemas.openxmlformats.org/officeDocument/2006/relationships/slideLayout" Target="../slideLayouts/slideLayout491.xml"/><Relationship Id="rId6" Type="http://schemas.openxmlformats.org/officeDocument/2006/relationships/slideLayout" Target="../slideLayouts/slideLayout496.xml"/><Relationship Id="rId15" Type="http://schemas.openxmlformats.org/officeDocument/2006/relationships/slideLayout" Target="../slideLayouts/slideLayout505.xml"/><Relationship Id="rId23" Type="http://schemas.openxmlformats.org/officeDocument/2006/relationships/slideLayout" Target="../slideLayouts/slideLayout513.xml"/><Relationship Id="rId28" Type="http://schemas.openxmlformats.org/officeDocument/2006/relationships/slideLayout" Target="../slideLayouts/slideLayout518.xml"/><Relationship Id="rId36" Type="http://schemas.openxmlformats.org/officeDocument/2006/relationships/slideLayout" Target="../slideLayouts/slideLayout526.xml"/><Relationship Id="rId49" Type="http://schemas.openxmlformats.org/officeDocument/2006/relationships/slideLayout" Target="../slideLayouts/slideLayout539.xml"/><Relationship Id="rId57" Type="http://schemas.openxmlformats.org/officeDocument/2006/relationships/slideLayout" Target="../slideLayouts/slideLayout547.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596.xml"/><Relationship Id="rId117" Type="http://schemas.openxmlformats.org/officeDocument/2006/relationships/slideLayout" Target="../slideLayouts/slideLayout687.xml"/><Relationship Id="rId21" Type="http://schemas.openxmlformats.org/officeDocument/2006/relationships/slideLayout" Target="../slideLayouts/slideLayout591.xml"/><Relationship Id="rId42" Type="http://schemas.openxmlformats.org/officeDocument/2006/relationships/slideLayout" Target="../slideLayouts/slideLayout612.xml"/><Relationship Id="rId47" Type="http://schemas.openxmlformats.org/officeDocument/2006/relationships/slideLayout" Target="../slideLayouts/slideLayout617.xml"/><Relationship Id="rId63" Type="http://schemas.openxmlformats.org/officeDocument/2006/relationships/slideLayout" Target="../slideLayouts/slideLayout633.xml"/><Relationship Id="rId68" Type="http://schemas.openxmlformats.org/officeDocument/2006/relationships/slideLayout" Target="../slideLayouts/slideLayout638.xml"/><Relationship Id="rId84" Type="http://schemas.openxmlformats.org/officeDocument/2006/relationships/slideLayout" Target="../slideLayouts/slideLayout654.xml"/><Relationship Id="rId89" Type="http://schemas.openxmlformats.org/officeDocument/2006/relationships/slideLayout" Target="../slideLayouts/slideLayout659.xml"/><Relationship Id="rId112" Type="http://schemas.openxmlformats.org/officeDocument/2006/relationships/slideLayout" Target="../slideLayouts/slideLayout682.xml"/><Relationship Id="rId133" Type="http://schemas.openxmlformats.org/officeDocument/2006/relationships/slideLayout" Target="../slideLayouts/slideLayout703.xml"/><Relationship Id="rId138" Type="http://schemas.openxmlformats.org/officeDocument/2006/relationships/slideLayout" Target="../slideLayouts/slideLayout708.xml"/><Relationship Id="rId154" Type="http://schemas.openxmlformats.org/officeDocument/2006/relationships/slideLayout" Target="../slideLayouts/slideLayout724.xml"/><Relationship Id="rId159" Type="http://schemas.openxmlformats.org/officeDocument/2006/relationships/slideLayout" Target="../slideLayouts/slideLayout729.xml"/><Relationship Id="rId170" Type="http://schemas.openxmlformats.org/officeDocument/2006/relationships/slideLayout" Target="../slideLayouts/slideLayout740.xml"/><Relationship Id="rId16" Type="http://schemas.openxmlformats.org/officeDocument/2006/relationships/slideLayout" Target="../slideLayouts/slideLayout586.xml"/><Relationship Id="rId107" Type="http://schemas.openxmlformats.org/officeDocument/2006/relationships/slideLayout" Target="../slideLayouts/slideLayout677.xml"/><Relationship Id="rId11" Type="http://schemas.openxmlformats.org/officeDocument/2006/relationships/slideLayout" Target="../slideLayouts/slideLayout581.xml"/><Relationship Id="rId32" Type="http://schemas.openxmlformats.org/officeDocument/2006/relationships/slideLayout" Target="../slideLayouts/slideLayout602.xml"/><Relationship Id="rId37" Type="http://schemas.openxmlformats.org/officeDocument/2006/relationships/slideLayout" Target="../slideLayouts/slideLayout607.xml"/><Relationship Id="rId53" Type="http://schemas.openxmlformats.org/officeDocument/2006/relationships/slideLayout" Target="../slideLayouts/slideLayout623.xml"/><Relationship Id="rId58" Type="http://schemas.openxmlformats.org/officeDocument/2006/relationships/slideLayout" Target="../slideLayouts/slideLayout628.xml"/><Relationship Id="rId74" Type="http://schemas.openxmlformats.org/officeDocument/2006/relationships/slideLayout" Target="../slideLayouts/slideLayout644.xml"/><Relationship Id="rId79" Type="http://schemas.openxmlformats.org/officeDocument/2006/relationships/slideLayout" Target="../slideLayouts/slideLayout649.xml"/><Relationship Id="rId102" Type="http://schemas.openxmlformats.org/officeDocument/2006/relationships/slideLayout" Target="../slideLayouts/slideLayout672.xml"/><Relationship Id="rId123" Type="http://schemas.openxmlformats.org/officeDocument/2006/relationships/slideLayout" Target="../slideLayouts/slideLayout693.xml"/><Relationship Id="rId128" Type="http://schemas.openxmlformats.org/officeDocument/2006/relationships/slideLayout" Target="../slideLayouts/slideLayout698.xml"/><Relationship Id="rId144" Type="http://schemas.openxmlformats.org/officeDocument/2006/relationships/slideLayout" Target="../slideLayouts/slideLayout714.xml"/><Relationship Id="rId149" Type="http://schemas.openxmlformats.org/officeDocument/2006/relationships/slideLayout" Target="../slideLayouts/slideLayout719.xml"/><Relationship Id="rId5" Type="http://schemas.openxmlformats.org/officeDocument/2006/relationships/slideLayout" Target="../slideLayouts/slideLayout575.xml"/><Relationship Id="rId90" Type="http://schemas.openxmlformats.org/officeDocument/2006/relationships/slideLayout" Target="../slideLayouts/slideLayout660.xml"/><Relationship Id="rId95" Type="http://schemas.openxmlformats.org/officeDocument/2006/relationships/slideLayout" Target="../slideLayouts/slideLayout665.xml"/><Relationship Id="rId160" Type="http://schemas.openxmlformats.org/officeDocument/2006/relationships/slideLayout" Target="../slideLayouts/slideLayout730.xml"/><Relationship Id="rId165" Type="http://schemas.openxmlformats.org/officeDocument/2006/relationships/slideLayout" Target="../slideLayouts/slideLayout735.xml"/><Relationship Id="rId22" Type="http://schemas.openxmlformats.org/officeDocument/2006/relationships/slideLayout" Target="../slideLayouts/slideLayout592.xml"/><Relationship Id="rId27" Type="http://schemas.openxmlformats.org/officeDocument/2006/relationships/slideLayout" Target="../slideLayouts/slideLayout597.xml"/><Relationship Id="rId43" Type="http://schemas.openxmlformats.org/officeDocument/2006/relationships/slideLayout" Target="../slideLayouts/slideLayout613.xml"/><Relationship Id="rId48" Type="http://schemas.openxmlformats.org/officeDocument/2006/relationships/slideLayout" Target="../slideLayouts/slideLayout618.xml"/><Relationship Id="rId64" Type="http://schemas.openxmlformats.org/officeDocument/2006/relationships/slideLayout" Target="../slideLayouts/slideLayout634.xml"/><Relationship Id="rId69" Type="http://schemas.openxmlformats.org/officeDocument/2006/relationships/slideLayout" Target="../slideLayouts/slideLayout639.xml"/><Relationship Id="rId113" Type="http://schemas.openxmlformats.org/officeDocument/2006/relationships/slideLayout" Target="../slideLayouts/slideLayout683.xml"/><Relationship Id="rId118" Type="http://schemas.openxmlformats.org/officeDocument/2006/relationships/slideLayout" Target="../slideLayouts/slideLayout688.xml"/><Relationship Id="rId134" Type="http://schemas.openxmlformats.org/officeDocument/2006/relationships/slideLayout" Target="../slideLayouts/slideLayout704.xml"/><Relationship Id="rId139" Type="http://schemas.openxmlformats.org/officeDocument/2006/relationships/slideLayout" Target="../slideLayouts/slideLayout709.xml"/><Relationship Id="rId80" Type="http://schemas.openxmlformats.org/officeDocument/2006/relationships/slideLayout" Target="../slideLayouts/slideLayout650.xml"/><Relationship Id="rId85" Type="http://schemas.openxmlformats.org/officeDocument/2006/relationships/slideLayout" Target="../slideLayouts/slideLayout655.xml"/><Relationship Id="rId150" Type="http://schemas.openxmlformats.org/officeDocument/2006/relationships/slideLayout" Target="../slideLayouts/slideLayout720.xml"/><Relationship Id="rId155" Type="http://schemas.openxmlformats.org/officeDocument/2006/relationships/slideLayout" Target="../slideLayouts/slideLayout725.xml"/><Relationship Id="rId171" Type="http://schemas.openxmlformats.org/officeDocument/2006/relationships/theme" Target="../theme/theme7.xml"/><Relationship Id="rId12" Type="http://schemas.openxmlformats.org/officeDocument/2006/relationships/slideLayout" Target="../slideLayouts/slideLayout582.xml"/><Relationship Id="rId17" Type="http://schemas.openxmlformats.org/officeDocument/2006/relationships/slideLayout" Target="../slideLayouts/slideLayout587.xml"/><Relationship Id="rId33" Type="http://schemas.openxmlformats.org/officeDocument/2006/relationships/slideLayout" Target="../slideLayouts/slideLayout603.xml"/><Relationship Id="rId38" Type="http://schemas.openxmlformats.org/officeDocument/2006/relationships/slideLayout" Target="../slideLayouts/slideLayout608.xml"/><Relationship Id="rId59" Type="http://schemas.openxmlformats.org/officeDocument/2006/relationships/slideLayout" Target="../slideLayouts/slideLayout629.xml"/><Relationship Id="rId103" Type="http://schemas.openxmlformats.org/officeDocument/2006/relationships/slideLayout" Target="../slideLayouts/slideLayout673.xml"/><Relationship Id="rId108" Type="http://schemas.openxmlformats.org/officeDocument/2006/relationships/slideLayout" Target="../slideLayouts/slideLayout678.xml"/><Relationship Id="rId124" Type="http://schemas.openxmlformats.org/officeDocument/2006/relationships/slideLayout" Target="../slideLayouts/slideLayout694.xml"/><Relationship Id="rId129" Type="http://schemas.openxmlformats.org/officeDocument/2006/relationships/slideLayout" Target="../slideLayouts/slideLayout699.xml"/><Relationship Id="rId54" Type="http://schemas.openxmlformats.org/officeDocument/2006/relationships/slideLayout" Target="../slideLayouts/slideLayout624.xml"/><Relationship Id="rId70" Type="http://schemas.openxmlformats.org/officeDocument/2006/relationships/slideLayout" Target="../slideLayouts/slideLayout640.xml"/><Relationship Id="rId75" Type="http://schemas.openxmlformats.org/officeDocument/2006/relationships/slideLayout" Target="../slideLayouts/slideLayout645.xml"/><Relationship Id="rId91" Type="http://schemas.openxmlformats.org/officeDocument/2006/relationships/slideLayout" Target="../slideLayouts/slideLayout661.xml"/><Relationship Id="rId96" Type="http://schemas.openxmlformats.org/officeDocument/2006/relationships/slideLayout" Target="../slideLayouts/slideLayout666.xml"/><Relationship Id="rId140" Type="http://schemas.openxmlformats.org/officeDocument/2006/relationships/slideLayout" Target="../slideLayouts/slideLayout710.xml"/><Relationship Id="rId145" Type="http://schemas.openxmlformats.org/officeDocument/2006/relationships/slideLayout" Target="../slideLayouts/slideLayout715.xml"/><Relationship Id="rId161" Type="http://schemas.openxmlformats.org/officeDocument/2006/relationships/slideLayout" Target="../slideLayouts/slideLayout731.xml"/><Relationship Id="rId166" Type="http://schemas.openxmlformats.org/officeDocument/2006/relationships/slideLayout" Target="../slideLayouts/slideLayout736.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5" Type="http://schemas.openxmlformats.org/officeDocument/2006/relationships/slideLayout" Target="../slideLayouts/slideLayout585.xml"/><Relationship Id="rId23" Type="http://schemas.openxmlformats.org/officeDocument/2006/relationships/slideLayout" Target="../slideLayouts/slideLayout593.xml"/><Relationship Id="rId28" Type="http://schemas.openxmlformats.org/officeDocument/2006/relationships/slideLayout" Target="../slideLayouts/slideLayout598.xml"/><Relationship Id="rId36" Type="http://schemas.openxmlformats.org/officeDocument/2006/relationships/slideLayout" Target="../slideLayouts/slideLayout606.xml"/><Relationship Id="rId49" Type="http://schemas.openxmlformats.org/officeDocument/2006/relationships/slideLayout" Target="../slideLayouts/slideLayout619.xml"/><Relationship Id="rId57" Type="http://schemas.openxmlformats.org/officeDocument/2006/relationships/slideLayout" Target="../slideLayouts/slideLayout627.xml"/><Relationship Id="rId106" Type="http://schemas.openxmlformats.org/officeDocument/2006/relationships/slideLayout" Target="../slideLayouts/slideLayout676.xml"/><Relationship Id="rId114" Type="http://schemas.openxmlformats.org/officeDocument/2006/relationships/slideLayout" Target="../slideLayouts/slideLayout684.xml"/><Relationship Id="rId119" Type="http://schemas.openxmlformats.org/officeDocument/2006/relationships/slideLayout" Target="../slideLayouts/slideLayout689.xml"/><Relationship Id="rId127" Type="http://schemas.openxmlformats.org/officeDocument/2006/relationships/slideLayout" Target="../slideLayouts/slideLayout697.xml"/><Relationship Id="rId10" Type="http://schemas.openxmlformats.org/officeDocument/2006/relationships/slideLayout" Target="../slideLayouts/slideLayout580.xml"/><Relationship Id="rId31" Type="http://schemas.openxmlformats.org/officeDocument/2006/relationships/slideLayout" Target="../slideLayouts/slideLayout601.xml"/><Relationship Id="rId44" Type="http://schemas.openxmlformats.org/officeDocument/2006/relationships/slideLayout" Target="../slideLayouts/slideLayout614.xml"/><Relationship Id="rId52" Type="http://schemas.openxmlformats.org/officeDocument/2006/relationships/slideLayout" Target="../slideLayouts/slideLayout622.xml"/><Relationship Id="rId60" Type="http://schemas.openxmlformats.org/officeDocument/2006/relationships/slideLayout" Target="../slideLayouts/slideLayout630.xml"/><Relationship Id="rId65" Type="http://schemas.openxmlformats.org/officeDocument/2006/relationships/slideLayout" Target="../slideLayouts/slideLayout635.xml"/><Relationship Id="rId73" Type="http://schemas.openxmlformats.org/officeDocument/2006/relationships/slideLayout" Target="../slideLayouts/slideLayout643.xml"/><Relationship Id="rId78" Type="http://schemas.openxmlformats.org/officeDocument/2006/relationships/slideLayout" Target="../slideLayouts/slideLayout648.xml"/><Relationship Id="rId81" Type="http://schemas.openxmlformats.org/officeDocument/2006/relationships/slideLayout" Target="../slideLayouts/slideLayout651.xml"/><Relationship Id="rId86" Type="http://schemas.openxmlformats.org/officeDocument/2006/relationships/slideLayout" Target="../slideLayouts/slideLayout656.xml"/><Relationship Id="rId94" Type="http://schemas.openxmlformats.org/officeDocument/2006/relationships/slideLayout" Target="../slideLayouts/slideLayout664.xml"/><Relationship Id="rId99" Type="http://schemas.openxmlformats.org/officeDocument/2006/relationships/slideLayout" Target="../slideLayouts/slideLayout669.xml"/><Relationship Id="rId101" Type="http://schemas.openxmlformats.org/officeDocument/2006/relationships/slideLayout" Target="../slideLayouts/slideLayout671.xml"/><Relationship Id="rId122" Type="http://schemas.openxmlformats.org/officeDocument/2006/relationships/slideLayout" Target="../slideLayouts/slideLayout692.xml"/><Relationship Id="rId130" Type="http://schemas.openxmlformats.org/officeDocument/2006/relationships/slideLayout" Target="../slideLayouts/slideLayout700.xml"/><Relationship Id="rId135" Type="http://schemas.openxmlformats.org/officeDocument/2006/relationships/slideLayout" Target="../slideLayouts/slideLayout705.xml"/><Relationship Id="rId143" Type="http://schemas.openxmlformats.org/officeDocument/2006/relationships/slideLayout" Target="../slideLayouts/slideLayout713.xml"/><Relationship Id="rId148" Type="http://schemas.openxmlformats.org/officeDocument/2006/relationships/slideLayout" Target="../slideLayouts/slideLayout718.xml"/><Relationship Id="rId151" Type="http://schemas.openxmlformats.org/officeDocument/2006/relationships/slideLayout" Target="../slideLayouts/slideLayout721.xml"/><Relationship Id="rId156" Type="http://schemas.openxmlformats.org/officeDocument/2006/relationships/slideLayout" Target="../slideLayouts/slideLayout726.xml"/><Relationship Id="rId164" Type="http://schemas.openxmlformats.org/officeDocument/2006/relationships/slideLayout" Target="../slideLayouts/slideLayout734.xml"/><Relationship Id="rId169" Type="http://schemas.openxmlformats.org/officeDocument/2006/relationships/slideLayout" Target="../slideLayouts/slideLayout739.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3" Type="http://schemas.openxmlformats.org/officeDocument/2006/relationships/slideLayout" Target="../slideLayouts/slideLayout583.xml"/><Relationship Id="rId18" Type="http://schemas.openxmlformats.org/officeDocument/2006/relationships/slideLayout" Target="../slideLayouts/slideLayout588.xml"/><Relationship Id="rId39" Type="http://schemas.openxmlformats.org/officeDocument/2006/relationships/slideLayout" Target="../slideLayouts/slideLayout609.xml"/><Relationship Id="rId109" Type="http://schemas.openxmlformats.org/officeDocument/2006/relationships/slideLayout" Target="../slideLayouts/slideLayout679.xml"/><Relationship Id="rId34" Type="http://schemas.openxmlformats.org/officeDocument/2006/relationships/slideLayout" Target="../slideLayouts/slideLayout604.xml"/><Relationship Id="rId50" Type="http://schemas.openxmlformats.org/officeDocument/2006/relationships/slideLayout" Target="../slideLayouts/slideLayout620.xml"/><Relationship Id="rId55" Type="http://schemas.openxmlformats.org/officeDocument/2006/relationships/slideLayout" Target="../slideLayouts/slideLayout625.xml"/><Relationship Id="rId76" Type="http://schemas.openxmlformats.org/officeDocument/2006/relationships/slideLayout" Target="../slideLayouts/slideLayout646.xml"/><Relationship Id="rId97" Type="http://schemas.openxmlformats.org/officeDocument/2006/relationships/slideLayout" Target="../slideLayouts/slideLayout667.xml"/><Relationship Id="rId104" Type="http://schemas.openxmlformats.org/officeDocument/2006/relationships/slideLayout" Target="../slideLayouts/slideLayout674.xml"/><Relationship Id="rId120" Type="http://schemas.openxmlformats.org/officeDocument/2006/relationships/slideLayout" Target="../slideLayouts/slideLayout690.xml"/><Relationship Id="rId125" Type="http://schemas.openxmlformats.org/officeDocument/2006/relationships/slideLayout" Target="../slideLayouts/slideLayout695.xml"/><Relationship Id="rId141" Type="http://schemas.openxmlformats.org/officeDocument/2006/relationships/slideLayout" Target="../slideLayouts/slideLayout711.xml"/><Relationship Id="rId146" Type="http://schemas.openxmlformats.org/officeDocument/2006/relationships/slideLayout" Target="../slideLayouts/slideLayout716.xml"/><Relationship Id="rId167" Type="http://schemas.openxmlformats.org/officeDocument/2006/relationships/slideLayout" Target="../slideLayouts/slideLayout737.xml"/><Relationship Id="rId7" Type="http://schemas.openxmlformats.org/officeDocument/2006/relationships/slideLayout" Target="../slideLayouts/slideLayout577.xml"/><Relationship Id="rId71" Type="http://schemas.openxmlformats.org/officeDocument/2006/relationships/slideLayout" Target="../slideLayouts/slideLayout641.xml"/><Relationship Id="rId92" Type="http://schemas.openxmlformats.org/officeDocument/2006/relationships/slideLayout" Target="../slideLayouts/slideLayout662.xml"/><Relationship Id="rId162" Type="http://schemas.openxmlformats.org/officeDocument/2006/relationships/slideLayout" Target="../slideLayouts/slideLayout732.xml"/><Relationship Id="rId2" Type="http://schemas.openxmlformats.org/officeDocument/2006/relationships/slideLayout" Target="../slideLayouts/slideLayout572.xml"/><Relationship Id="rId29" Type="http://schemas.openxmlformats.org/officeDocument/2006/relationships/slideLayout" Target="../slideLayouts/slideLayout599.xml"/><Relationship Id="rId24" Type="http://schemas.openxmlformats.org/officeDocument/2006/relationships/slideLayout" Target="../slideLayouts/slideLayout594.xml"/><Relationship Id="rId40" Type="http://schemas.openxmlformats.org/officeDocument/2006/relationships/slideLayout" Target="../slideLayouts/slideLayout610.xml"/><Relationship Id="rId45" Type="http://schemas.openxmlformats.org/officeDocument/2006/relationships/slideLayout" Target="../slideLayouts/slideLayout615.xml"/><Relationship Id="rId66" Type="http://schemas.openxmlformats.org/officeDocument/2006/relationships/slideLayout" Target="../slideLayouts/slideLayout636.xml"/><Relationship Id="rId87" Type="http://schemas.openxmlformats.org/officeDocument/2006/relationships/slideLayout" Target="../slideLayouts/slideLayout657.xml"/><Relationship Id="rId110" Type="http://schemas.openxmlformats.org/officeDocument/2006/relationships/slideLayout" Target="../slideLayouts/slideLayout680.xml"/><Relationship Id="rId115" Type="http://schemas.openxmlformats.org/officeDocument/2006/relationships/slideLayout" Target="../slideLayouts/slideLayout685.xml"/><Relationship Id="rId131" Type="http://schemas.openxmlformats.org/officeDocument/2006/relationships/slideLayout" Target="../slideLayouts/slideLayout701.xml"/><Relationship Id="rId136" Type="http://schemas.openxmlformats.org/officeDocument/2006/relationships/slideLayout" Target="../slideLayouts/slideLayout706.xml"/><Relationship Id="rId157" Type="http://schemas.openxmlformats.org/officeDocument/2006/relationships/slideLayout" Target="../slideLayouts/slideLayout727.xml"/><Relationship Id="rId61" Type="http://schemas.openxmlformats.org/officeDocument/2006/relationships/slideLayout" Target="../slideLayouts/slideLayout631.xml"/><Relationship Id="rId82" Type="http://schemas.openxmlformats.org/officeDocument/2006/relationships/slideLayout" Target="../slideLayouts/slideLayout652.xml"/><Relationship Id="rId152" Type="http://schemas.openxmlformats.org/officeDocument/2006/relationships/slideLayout" Target="../slideLayouts/slideLayout722.xml"/><Relationship Id="rId19" Type="http://schemas.openxmlformats.org/officeDocument/2006/relationships/slideLayout" Target="../slideLayouts/slideLayout589.xml"/><Relationship Id="rId14" Type="http://schemas.openxmlformats.org/officeDocument/2006/relationships/slideLayout" Target="../slideLayouts/slideLayout584.xml"/><Relationship Id="rId30" Type="http://schemas.openxmlformats.org/officeDocument/2006/relationships/slideLayout" Target="../slideLayouts/slideLayout600.xml"/><Relationship Id="rId35" Type="http://schemas.openxmlformats.org/officeDocument/2006/relationships/slideLayout" Target="../slideLayouts/slideLayout605.xml"/><Relationship Id="rId56" Type="http://schemas.openxmlformats.org/officeDocument/2006/relationships/slideLayout" Target="../slideLayouts/slideLayout626.xml"/><Relationship Id="rId77" Type="http://schemas.openxmlformats.org/officeDocument/2006/relationships/slideLayout" Target="../slideLayouts/slideLayout647.xml"/><Relationship Id="rId100" Type="http://schemas.openxmlformats.org/officeDocument/2006/relationships/slideLayout" Target="../slideLayouts/slideLayout670.xml"/><Relationship Id="rId105" Type="http://schemas.openxmlformats.org/officeDocument/2006/relationships/slideLayout" Target="../slideLayouts/slideLayout675.xml"/><Relationship Id="rId126" Type="http://schemas.openxmlformats.org/officeDocument/2006/relationships/slideLayout" Target="../slideLayouts/slideLayout696.xml"/><Relationship Id="rId147" Type="http://schemas.openxmlformats.org/officeDocument/2006/relationships/slideLayout" Target="../slideLayouts/slideLayout717.xml"/><Relationship Id="rId168" Type="http://schemas.openxmlformats.org/officeDocument/2006/relationships/slideLayout" Target="../slideLayouts/slideLayout738.xml"/><Relationship Id="rId8" Type="http://schemas.openxmlformats.org/officeDocument/2006/relationships/slideLayout" Target="../slideLayouts/slideLayout578.xml"/><Relationship Id="rId51" Type="http://schemas.openxmlformats.org/officeDocument/2006/relationships/slideLayout" Target="../slideLayouts/slideLayout621.xml"/><Relationship Id="rId72" Type="http://schemas.openxmlformats.org/officeDocument/2006/relationships/slideLayout" Target="../slideLayouts/slideLayout642.xml"/><Relationship Id="rId93" Type="http://schemas.openxmlformats.org/officeDocument/2006/relationships/slideLayout" Target="../slideLayouts/slideLayout663.xml"/><Relationship Id="rId98" Type="http://schemas.openxmlformats.org/officeDocument/2006/relationships/slideLayout" Target="../slideLayouts/slideLayout668.xml"/><Relationship Id="rId121" Type="http://schemas.openxmlformats.org/officeDocument/2006/relationships/slideLayout" Target="../slideLayouts/slideLayout691.xml"/><Relationship Id="rId142" Type="http://schemas.openxmlformats.org/officeDocument/2006/relationships/slideLayout" Target="../slideLayouts/slideLayout712.xml"/><Relationship Id="rId163" Type="http://schemas.openxmlformats.org/officeDocument/2006/relationships/slideLayout" Target="../slideLayouts/slideLayout733.xml"/><Relationship Id="rId3" Type="http://schemas.openxmlformats.org/officeDocument/2006/relationships/slideLayout" Target="../slideLayouts/slideLayout573.xml"/><Relationship Id="rId25" Type="http://schemas.openxmlformats.org/officeDocument/2006/relationships/slideLayout" Target="../slideLayouts/slideLayout595.xml"/><Relationship Id="rId46" Type="http://schemas.openxmlformats.org/officeDocument/2006/relationships/slideLayout" Target="../slideLayouts/slideLayout616.xml"/><Relationship Id="rId67" Type="http://schemas.openxmlformats.org/officeDocument/2006/relationships/slideLayout" Target="../slideLayouts/slideLayout637.xml"/><Relationship Id="rId116" Type="http://schemas.openxmlformats.org/officeDocument/2006/relationships/slideLayout" Target="../slideLayouts/slideLayout686.xml"/><Relationship Id="rId137" Type="http://schemas.openxmlformats.org/officeDocument/2006/relationships/slideLayout" Target="../slideLayouts/slideLayout707.xml"/><Relationship Id="rId158" Type="http://schemas.openxmlformats.org/officeDocument/2006/relationships/slideLayout" Target="../slideLayouts/slideLayout728.xml"/><Relationship Id="rId20" Type="http://schemas.openxmlformats.org/officeDocument/2006/relationships/slideLayout" Target="../slideLayouts/slideLayout590.xml"/><Relationship Id="rId41" Type="http://schemas.openxmlformats.org/officeDocument/2006/relationships/slideLayout" Target="../slideLayouts/slideLayout611.xml"/><Relationship Id="rId62" Type="http://schemas.openxmlformats.org/officeDocument/2006/relationships/slideLayout" Target="../slideLayouts/slideLayout632.xml"/><Relationship Id="rId83" Type="http://schemas.openxmlformats.org/officeDocument/2006/relationships/slideLayout" Target="../slideLayouts/slideLayout653.xml"/><Relationship Id="rId88" Type="http://schemas.openxmlformats.org/officeDocument/2006/relationships/slideLayout" Target="../slideLayouts/slideLayout658.xml"/><Relationship Id="rId111" Type="http://schemas.openxmlformats.org/officeDocument/2006/relationships/slideLayout" Target="../slideLayouts/slideLayout681.xml"/><Relationship Id="rId132" Type="http://schemas.openxmlformats.org/officeDocument/2006/relationships/slideLayout" Target="../slideLayouts/slideLayout702.xml"/><Relationship Id="rId153" Type="http://schemas.openxmlformats.org/officeDocument/2006/relationships/slideLayout" Target="../slideLayouts/slideLayout723.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766.xml"/><Relationship Id="rId117" Type="http://schemas.openxmlformats.org/officeDocument/2006/relationships/slideLayout" Target="../slideLayouts/slideLayout857.xml"/><Relationship Id="rId21" Type="http://schemas.openxmlformats.org/officeDocument/2006/relationships/slideLayout" Target="../slideLayouts/slideLayout761.xml"/><Relationship Id="rId42" Type="http://schemas.openxmlformats.org/officeDocument/2006/relationships/slideLayout" Target="../slideLayouts/slideLayout782.xml"/><Relationship Id="rId47" Type="http://schemas.openxmlformats.org/officeDocument/2006/relationships/slideLayout" Target="../slideLayouts/slideLayout787.xml"/><Relationship Id="rId63" Type="http://schemas.openxmlformats.org/officeDocument/2006/relationships/slideLayout" Target="../slideLayouts/slideLayout803.xml"/><Relationship Id="rId68" Type="http://schemas.openxmlformats.org/officeDocument/2006/relationships/slideLayout" Target="../slideLayouts/slideLayout808.xml"/><Relationship Id="rId84" Type="http://schemas.openxmlformats.org/officeDocument/2006/relationships/slideLayout" Target="../slideLayouts/slideLayout824.xml"/><Relationship Id="rId89" Type="http://schemas.openxmlformats.org/officeDocument/2006/relationships/slideLayout" Target="../slideLayouts/slideLayout829.xml"/><Relationship Id="rId112" Type="http://schemas.openxmlformats.org/officeDocument/2006/relationships/slideLayout" Target="../slideLayouts/slideLayout852.xml"/><Relationship Id="rId133" Type="http://schemas.openxmlformats.org/officeDocument/2006/relationships/slideLayout" Target="../slideLayouts/slideLayout873.xml"/><Relationship Id="rId138" Type="http://schemas.openxmlformats.org/officeDocument/2006/relationships/slideLayout" Target="../slideLayouts/slideLayout878.xml"/><Relationship Id="rId154" Type="http://schemas.openxmlformats.org/officeDocument/2006/relationships/slideLayout" Target="../slideLayouts/slideLayout894.xml"/><Relationship Id="rId159" Type="http://schemas.openxmlformats.org/officeDocument/2006/relationships/slideLayout" Target="../slideLayouts/slideLayout899.xml"/><Relationship Id="rId170" Type="http://schemas.openxmlformats.org/officeDocument/2006/relationships/slideLayout" Target="../slideLayouts/slideLayout910.xml"/><Relationship Id="rId16" Type="http://schemas.openxmlformats.org/officeDocument/2006/relationships/slideLayout" Target="../slideLayouts/slideLayout756.xml"/><Relationship Id="rId107" Type="http://schemas.openxmlformats.org/officeDocument/2006/relationships/slideLayout" Target="../slideLayouts/slideLayout847.xml"/><Relationship Id="rId11" Type="http://schemas.openxmlformats.org/officeDocument/2006/relationships/slideLayout" Target="../slideLayouts/slideLayout751.xml"/><Relationship Id="rId32" Type="http://schemas.openxmlformats.org/officeDocument/2006/relationships/slideLayout" Target="../slideLayouts/slideLayout772.xml"/><Relationship Id="rId37" Type="http://schemas.openxmlformats.org/officeDocument/2006/relationships/slideLayout" Target="../slideLayouts/slideLayout777.xml"/><Relationship Id="rId53" Type="http://schemas.openxmlformats.org/officeDocument/2006/relationships/slideLayout" Target="../slideLayouts/slideLayout793.xml"/><Relationship Id="rId58" Type="http://schemas.openxmlformats.org/officeDocument/2006/relationships/slideLayout" Target="../slideLayouts/slideLayout798.xml"/><Relationship Id="rId74" Type="http://schemas.openxmlformats.org/officeDocument/2006/relationships/slideLayout" Target="../slideLayouts/slideLayout814.xml"/><Relationship Id="rId79" Type="http://schemas.openxmlformats.org/officeDocument/2006/relationships/slideLayout" Target="../slideLayouts/slideLayout819.xml"/><Relationship Id="rId102" Type="http://schemas.openxmlformats.org/officeDocument/2006/relationships/slideLayout" Target="../slideLayouts/slideLayout842.xml"/><Relationship Id="rId123" Type="http://schemas.openxmlformats.org/officeDocument/2006/relationships/slideLayout" Target="../slideLayouts/slideLayout863.xml"/><Relationship Id="rId128" Type="http://schemas.openxmlformats.org/officeDocument/2006/relationships/slideLayout" Target="../slideLayouts/slideLayout868.xml"/><Relationship Id="rId144" Type="http://schemas.openxmlformats.org/officeDocument/2006/relationships/slideLayout" Target="../slideLayouts/slideLayout884.xml"/><Relationship Id="rId149" Type="http://schemas.openxmlformats.org/officeDocument/2006/relationships/slideLayout" Target="../slideLayouts/slideLayout889.xml"/><Relationship Id="rId5" Type="http://schemas.openxmlformats.org/officeDocument/2006/relationships/slideLayout" Target="../slideLayouts/slideLayout745.xml"/><Relationship Id="rId90" Type="http://schemas.openxmlformats.org/officeDocument/2006/relationships/slideLayout" Target="../slideLayouts/slideLayout830.xml"/><Relationship Id="rId95" Type="http://schemas.openxmlformats.org/officeDocument/2006/relationships/slideLayout" Target="../slideLayouts/slideLayout835.xml"/><Relationship Id="rId160" Type="http://schemas.openxmlformats.org/officeDocument/2006/relationships/slideLayout" Target="../slideLayouts/slideLayout900.xml"/><Relationship Id="rId165" Type="http://schemas.openxmlformats.org/officeDocument/2006/relationships/slideLayout" Target="../slideLayouts/slideLayout905.xml"/><Relationship Id="rId22" Type="http://schemas.openxmlformats.org/officeDocument/2006/relationships/slideLayout" Target="../slideLayouts/slideLayout762.xml"/><Relationship Id="rId27" Type="http://schemas.openxmlformats.org/officeDocument/2006/relationships/slideLayout" Target="../slideLayouts/slideLayout767.xml"/><Relationship Id="rId43" Type="http://schemas.openxmlformats.org/officeDocument/2006/relationships/slideLayout" Target="../slideLayouts/slideLayout783.xml"/><Relationship Id="rId48" Type="http://schemas.openxmlformats.org/officeDocument/2006/relationships/slideLayout" Target="../slideLayouts/slideLayout788.xml"/><Relationship Id="rId64" Type="http://schemas.openxmlformats.org/officeDocument/2006/relationships/slideLayout" Target="../slideLayouts/slideLayout804.xml"/><Relationship Id="rId69" Type="http://schemas.openxmlformats.org/officeDocument/2006/relationships/slideLayout" Target="../slideLayouts/slideLayout809.xml"/><Relationship Id="rId113" Type="http://schemas.openxmlformats.org/officeDocument/2006/relationships/slideLayout" Target="../slideLayouts/slideLayout853.xml"/><Relationship Id="rId118" Type="http://schemas.openxmlformats.org/officeDocument/2006/relationships/slideLayout" Target="../slideLayouts/slideLayout858.xml"/><Relationship Id="rId134" Type="http://schemas.openxmlformats.org/officeDocument/2006/relationships/slideLayout" Target="../slideLayouts/slideLayout874.xml"/><Relationship Id="rId139" Type="http://schemas.openxmlformats.org/officeDocument/2006/relationships/slideLayout" Target="../slideLayouts/slideLayout879.xml"/><Relationship Id="rId80" Type="http://schemas.openxmlformats.org/officeDocument/2006/relationships/slideLayout" Target="../slideLayouts/slideLayout820.xml"/><Relationship Id="rId85" Type="http://schemas.openxmlformats.org/officeDocument/2006/relationships/slideLayout" Target="../slideLayouts/slideLayout825.xml"/><Relationship Id="rId150" Type="http://schemas.openxmlformats.org/officeDocument/2006/relationships/slideLayout" Target="../slideLayouts/slideLayout890.xml"/><Relationship Id="rId155" Type="http://schemas.openxmlformats.org/officeDocument/2006/relationships/slideLayout" Target="../slideLayouts/slideLayout895.xml"/><Relationship Id="rId171" Type="http://schemas.openxmlformats.org/officeDocument/2006/relationships/theme" Target="../theme/theme8.xml"/><Relationship Id="rId12" Type="http://schemas.openxmlformats.org/officeDocument/2006/relationships/slideLayout" Target="../slideLayouts/slideLayout752.xml"/><Relationship Id="rId17" Type="http://schemas.openxmlformats.org/officeDocument/2006/relationships/slideLayout" Target="../slideLayouts/slideLayout757.xml"/><Relationship Id="rId33" Type="http://schemas.openxmlformats.org/officeDocument/2006/relationships/slideLayout" Target="../slideLayouts/slideLayout773.xml"/><Relationship Id="rId38" Type="http://schemas.openxmlformats.org/officeDocument/2006/relationships/slideLayout" Target="../slideLayouts/slideLayout778.xml"/><Relationship Id="rId59" Type="http://schemas.openxmlformats.org/officeDocument/2006/relationships/slideLayout" Target="../slideLayouts/slideLayout799.xml"/><Relationship Id="rId103" Type="http://schemas.openxmlformats.org/officeDocument/2006/relationships/slideLayout" Target="../slideLayouts/slideLayout843.xml"/><Relationship Id="rId108" Type="http://schemas.openxmlformats.org/officeDocument/2006/relationships/slideLayout" Target="../slideLayouts/slideLayout848.xml"/><Relationship Id="rId124" Type="http://schemas.openxmlformats.org/officeDocument/2006/relationships/slideLayout" Target="../slideLayouts/slideLayout864.xml"/><Relationship Id="rId129" Type="http://schemas.openxmlformats.org/officeDocument/2006/relationships/slideLayout" Target="../slideLayouts/slideLayout869.xml"/><Relationship Id="rId54" Type="http://schemas.openxmlformats.org/officeDocument/2006/relationships/slideLayout" Target="../slideLayouts/slideLayout794.xml"/><Relationship Id="rId70" Type="http://schemas.openxmlformats.org/officeDocument/2006/relationships/slideLayout" Target="../slideLayouts/slideLayout810.xml"/><Relationship Id="rId75" Type="http://schemas.openxmlformats.org/officeDocument/2006/relationships/slideLayout" Target="../slideLayouts/slideLayout815.xml"/><Relationship Id="rId91" Type="http://schemas.openxmlformats.org/officeDocument/2006/relationships/slideLayout" Target="../slideLayouts/slideLayout831.xml"/><Relationship Id="rId96" Type="http://schemas.openxmlformats.org/officeDocument/2006/relationships/slideLayout" Target="../slideLayouts/slideLayout836.xml"/><Relationship Id="rId140" Type="http://schemas.openxmlformats.org/officeDocument/2006/relationships/slideLayout" Target="../slideLayouts/slideLayout880.xml"/><Relationship Id="rId145" Type="http://schemas.openxmlformats.org/officeDocument/2006/relationships/slideLayout" Target="../slideLayouts/slideLayout885.xml"/><Relationship Id="rId161" Type="http://schemas.openxmlformats.org/officeDocument/2006/relationships/slideLayout" Target="../slideLayouts/slideLayout901.xml"/><Relationship Id="rId166" Type="http://schemas.openxmlformats.org/officeDocument/2006/relationships/slideLayout" Target="../slideLayouts/slideLayout906.xml"/><Relationship Id="rId1" Type="http://schemas.openxmlformats.org/officeDocument/2006/relationships/slideLayout" Target="../slideLayouts/slideLayout741.xml"/><Relationship Id="rId6" Type="http://schemas.openxmlformats.org/officeDocument/2006/relationships/slideLayout" Target="../slideLayouts/slideLayout746.xml"/><Relationship Id="rId15" Type="http://schemas.openxmlformats.org/officeDocument/2006/relationships/slideLayout" Target="../slideLayouts/slideLayout755.xml"/><Relationship Id="rId23" Type="http://schemas.openxmlformats.org/officeDocument/2006/relationships/slideLayout" Target="../slideLayouts/slideLayout763.xml"/><Relationship Id="rId28" Type="http://schemas.openxmlformats.org/officeDocument/2006/relationships/slideLayout" Target="../slideLayouts/slideLayout768.xml"/><Relationship Id="rId36" Type="http://schemas.openxmlformats.org/officeDocument/2006/relationships/slideLayout" Target="../slideLayouts/slideLayout776.xml"/><Relationship Id="rId49" Type="http://schemas.openxmlformats.org/officeDocument/2006/relationships/slideLayout" Target="../slideLayouts/slideLayout789.xml"/><Relationship Id="rId57" Type="http://schemas.openxmlformats.org/officeDocument/2006/relationships/slideLayout" Target="../slideLayouts/slideLayout797.xml"/><Relationship Id="rId106" Type="http://schemas.openxmlformats.org/officeDocument/2006/relationships/slideLayout" Target="../slideLayouts/slideLayout846.xml"/><Relationship Id="rId114" Type="http://schemas.openxmlformats.org/officeDocument/2006/relationships/slideLayout" Target="../slideLayouts/slideLayout854.xml"/><Relationship Id="rId119" Type="http://schemas.openxmlformats.org/officeDocument/2006/relationships/slideLayout" Target="../slideLayouts/slideLayout859.xml"/><Relationship Id="rId127" Type="http://schemas.openxmlformats.org/officeDocument/2006/relationships/slideLayout" Target="../slideLayouts/slideLayout867.xml"/><Relationship Id="rId10" Type="http://schemas.openxmlformats.org/officeDocument/2006/relationships/slideLayout" Target="../slideLayouts/slideLayout750.xml"/><Relationship Id="rId31" Type="http://schemas.openxmlformats.org/officeDocument/2006/relationships/slideLayout" Target="../slideLayouts/slideLayout771.xml"/><Relationship Id="rId44" Type="http://schemas.openxmlformats.org/officeDocument/2006/relationships/slideLayout" Target="../slideLayouts/slideLayout784.xml"/><Relationship Id="rId52" Type="http://schemas.openxmlformats.org/officeDocument/2006/relationships/slideLayout" Target="../slideLayouts/slideLayout792.xml"/><Relationship Id="rId60" Type="http://schemas.openxmlformats.org/officeDocument/2006/relationships/slideLayout" Target="../slideLayouts/slideLayout800.xml"/><Relationship Id="rId65" Type="http://schemas.openxmlformats.org/officeDocument/2006/relationships/slideLayout" Target="../slideLayouts/slideLayout805.xml"/><Relationship Id="rId73" Type="http://schemas.openxmlformats.org/officeDocument/2006/relationships/slideLayout" Target="../slideLayouts/slideLayout813.xml"/><Relationship Id="rId78" Type="http://schemas.openxmlformats.org/officeDocument/2006/relationships/slideLayout" Target="../slideLayouts/slideLayout818.xml"/><Relationship Id="rId81" Type="http://schemas.openxmlformats.org/officeDocument/2006/relationships/slideLayout" Target="../slideLayouts/slideLayout821.xml"/><Relationship Id="rId86" Type="http://schemas.openxmlformats.org/officeDocument/2006/relationships/slideLayout" Target="../slideLayouts/slideLayout826.xml"/><Relationship Id="rId94" Type="http://schemas.openxmlformats.org/officeDocument/2006/relationships/slideLayout" Target="../slideLayouts/slideLayout834.xml"/><Relationship Id="rId99" Type="http://schemas.openxmlformats.org/officeDocument/2006/relationships/slideLayout" Target="../slideLayouts/slideLayout839.xml"/><Relationship Id="rId101" Type="http://schemas.openxmlformats.org/officeDocument/2006/relationships/slideLayout" Target="../slideLayouts/slideLayout841.xml"/><Relationship Id="rId122" Type="http://schemas.openxmlformats.org/officeDocument/2006/relationships/slideLayout" Target="../slideLayouts/slideLayout862.xml"/><Relationship Id="rId130" Type="http://schemas.openxmlformats.org/officeDocument/2006/relationships/slideLayout" Target="../slideLayouts/slideLayout870.xml"/><Relationship Id="rId135" Type="http://schemas.openxmlformats.org/officeDocument/2006/relationships/slideLayout" Target="../slideLayouts/slideLayout875.xml"/><Relationship Id="rId143" Type="http://schemas.openxmlformats.org/officeDocument/2006/relationships/slideLayout" Target="../slideLayouts/slideLayout883.xml"/><Relationship Id="rId148" Type="http://schemas.openxmlformats.org/officeDocument/2006/relationships/slideLayout" Target="../slideLayouts/slideLayout888.xml"/><Relationship Id="rId151" Type="http://schemas.openxmlformats.org/officeDocument/2006/relationships/slideLayout" Target="../slideLayouts/slideLayout891.xml"/><Relationship Id="rId156" Type="http://schemas.openxmlformats.org/officeDocument/2006/relationships/slideLayout" Target="../slideLayouts/slideLayout896.xml"/><Relationship Id="rId164" Type="http://schemas.openxmlformats.org/officeDocument/2006/relationships/slideLayout" Target="../slideLayouts/slideLayout904.xml"/><Relationship Id="rId169" Type="http://schemas.openxmlformats.org/officeDocument/2006/relationships/slideLayout" Target="../slideLayouts/slideLayout909.xml"/><Relationship Id="rId4" Type="http://schemas.openxmlformats.org/officeDocument/2006/relationships/slideLayout" Target="../slideLayouts/slideLayout744.xml"/><Relationship Id="rId9" Type="http://schemas.openxmlformats.org/officeDocument/2006/relationships/slideLayout" Target="../slideLayouts/slideLayout749.xml"/><Relationship Id="rId13" Type="http://schemas.openxmlformats.org/officeDocument/2006/relationships/slideLayout" Target="../slideLayouts/slideLayout753.xml"/><Relationship Id="rId18" Type="http://schemas.openxmlformats.org/officeDocument/2006/relationships/slideLayout" Target="../slideLayouts/slideLayout758.xml"/><Relationship Id="rId39" Type="http://schemas.openxmlformats.org/officeDocument/2006/relationships/slideLayout" Target="../slideLayouts/slideLayout779.xml"/><Relationship Id="rId109" Type="http://schemas.openxmlformats.org/officeDocument/2006/relationships/slideLayout" Target="../slideLayouts/slideLayout849.xml"/><Relationship Id="rId34" Type="http://schemas.openxmlformats.org/officeDocument/2006/relationships/slideLayout" Target="../slideLayouts/slideLayout774.xml"/><Relationship Id="rId50" Type="http://schemas.openxmlformats.org/officeDocument/2006/relationships/slideLayout" Target="../slideLayouts/slideLayout790.xml"/><Relationship Id="rId55" Type="http://schemas.openxmlformats.org/officeDocument/2006/relationships/slideLayout" Target="../slideLayouts/slideLayout795.xml"/><Relationship Id="rId76" Type="http://schemas.openxmlformats.org/officeDocument/2006/relationships/slideLayout" Target="../slideLayouts/slideLayout816.xml"/><Relationship Id="rId97" Type="http://schemas.openxmlformats.org/officeDocument/2006/relationships/slideLayout" Target="../slideLayouts/slideLayout837.xml"/><Relationship Id="rId104" Type="http://schemas.openxmlformats.org/officeDocument/2006/relationships/slideLayout" Target="../slideLayouts/slideLayout844.xml"/><Relationship Id="rId120" Type="http://schemas.openxmlformats.org/officeDocument/2006/relationships/slideLayout" Target="../slideLayouts/slideLayout860.xml"/><Relationship Id="rId125" Type="http://schemas.openxmlformats.org/officeDocument/2006/relationships/slideLayout" Target="../slideLayouts/slideLayout865.xml"/><Relationship Id="rId141" Type="http://schemas.openxmlformats.org/officeDocument/2006/relationships/slideLayout" Target="../slideLayouts/slideLayout881.xml"/><Relationship Id="rId146" Type="http://schemas.openxmlformats.org/officeDocument/2006/relationships/slideLayout" Target="../slideLayouts/slideLayout886.xml"/><Relationship Id="rId167" Type="http://schemas.openxmlformats.org/officeDocument/2006/relationships/slideLayout" Target="../slideLayouts/slideLayout907.xml"/><Relationship Id="rId7" Type="http://schemas.openxmlformats.org/officeDocument/2006/relationships/slideLayout" Target="../slideLayouts/slideLayout747.xml"/><Relationship Id="rId71" Type="http://schemas.openxmlformats.org/officeDocument/2006/relationships/slideLayout" Target="../slideLayouts/slideLayout811.xml"/><Relationship Id="rId92" Type="http://schemas.openxmlformats.org/officeDocument/2006/relationships/slideLayout" Target="../slideLayouts/slideLayout832.xml"/><Relationship Id="rId162" Type="http://schemas.openxmlformats.org/officeDocument/2006/relationships/slideLayout" Target="../slideLayouts/slideLayout902.xml"/><Relationship Id="rId2" Type="http://schemas.openxmlformats.org/officeDocument/2006/relationships/slideLayout" Target="../slideLayouts/slideLayout742.xml"/><Relationship Id="rId29" Type="http://schemas.openxmlformats.org/officeDocument/2006/relationships/slideLayout" Target="../slideLayouts/slideLayout769.xml"/><Relationship Id="rId24" Type="http://schemas.openxmlformats.org/officeDocument/2006/relationships/slideLayout" Target="../slideLayouts/slideLayout764.xml"/><Relationship Id="rId40" Type="http://schemas.openxmlformats.org/officeDocument/2006/relationships/slideLayout" Target="../slideLayouts/slideLayout780.xml"/><Relationship Id="rId45" Type="http://schemas.openxmlformats.org/officeDocument/2006/relationships/slideLayout" Target="../slideLayouts/slideLayout785.xml"/><Relationship Id="rId66" Type="http://schemas.openxmlformats.org/officeDocument/2006/relationships/slideLayout" Target="../slideLayouts/slideLayout806.xml"/><Relationship Id="rId87" Type="http://schemas.openxmlformats.org/officeDocument/2006/relationships/slideLayout" Target="../slideLayouts/slideLayout827.xml"/><Relationship Id="rId110" Type="http://schemas.openxmlformats.org/officeDocument/2006/relationships/slideLayout" Target="../slideLayouts/slideLayout850.xml"/><Relationship Id="rId115" Type="http://schemas.openxmlformats.org/officeDocument/2006/relationships/slideLayout" Target="../slideLayouts/slideLayout855.xml"/><Relationship Id="rId131" Type="http://schemas.openxmlformats.org/officeDocument/2006/relationships/slideLayout" Target="../slideLayouts/slideLayout871.xml"/><Relationship Id="rId136" Type="http://schemas.openxmlformats.org/officeDocument/2006/relationships/slideLayout" Target="../slideLayouts/slideLayout876.xml"/><Relationship Id="rId157" Type="http://schemas.openxmlformats.org/officeDocument/2006/relationships/slideLayout" Target="../slideLayouts/slideLayout897.xml"/><Relationship Id="rId61" Type="http://schemas.openxmlformats.org/officeDocument/2006/relationships/slideLayout" Target="../slideLayouts/slideLayout801.xml"/><Relationship Id="rId82" Type="http://schemas.openxmlformats.org/officeDocument/2006/relationships/slideLayout" Target="../slideLayouts/slideLayout822.xml"/><Relationship Id="rId152" Type="http://schemas.openxmlformats.org/officeDocument/2006/relationships/slideLayout" Target="../slideLayouts/slideLayout892.xml"/><Relationship Id="rId19" Type="http://schemas.openxmlformats.org/officeDocument/2006/relationships/slideLayout" Target="../slideLayouts/slideLayout759.xml"/><Relationship Id="rId14" Type="http://schemas.openxmlformats.org/officeDocument/2006/relationships/slideLayout" Target="../slideLayouts/slideLayout754.xml"/><Relationship Id="rId30" Type="http://schemas.openxmlformats.org/officeDocument/2006/relationships/slideLayout" Target="../slideLayouts/slideLayout770.xml"/><Relationship Id="rId35" Type="http://schemas.openxmlformats.org/officeDocument/2006/relationships/slideLayout" Target="../slideLayouts/slideLayout775.xml"/><Relationship Id="rId56" Type="http://schemas.openxmlformats.org/officeDocument/2006/relationships/slideLayout" Target="../slideLayouts/slideLayout796.xml"/><Relationship Id="rId77" Type="http://schemas.openxmlformats.org/officeDocument/2006/relationships/slideLayout" Target="../slideLayouts/slideLayout817.xml"/><Relationship Id="rId100" Type="http://schemas.openxmlformats.org/officeDocument/2006/relationships/slideLayout" Target="../slideLayouts/slideLayout840.xml"/><Relationship Id="rId105" Type="http://schemas.openxmlformats.org/officeDocument/2006/relationships/slideLayout" Target="../slideLayouts/slideLayout845.xml"/><Relationship Id="rId126" Type="http://schemas.openxmlformats.org/officeDocument/2006/relationships/slideLayout" Target="../slideLayouts/slideLayout866.xml"/><Relationship Id="rId147" Type="http://schemas.openxmlformats.org/officeDocument/2006/relationships/slideLayout" Target="../slideLayouts/slideLayout887.xml"/><Relationship Id="rId168" Type="http://schemas.openxmlformats.org/officeDocument/2006/relationships/slideLayout" Target="../slideLayouts/slideLayout908.xml"/><Relationship Id="rId8" Type="http://schemas.openxmlformats.org/officeDocument/2006/relationships/slideLayout" Target="../slideLayouts/slideLayout748.xml"/><Relationship Id="rId51" Type="http://schemas.openxmlformats.org/officeDocument/2006/relationships/slideLayout" Target="../slideLayouts/slideLayout791.xml"/><Relationship Id="rId72" Type="http://schemas.openxmlformats.org/officeDocument/2006/relationships/slideLayout" Target="../slideLayouts/slideLayout812.xml"/><Relationship Id="rId93" Type="http://schemas.openxmlformats.org/officeDocument/2006/relationships/slideLayout" Target="../slideLayouts/slideLayout833.xml"/><Relationship Id="rId98" Type="http://schemas.openxmlformats.org/officeDocument/2006/relationships/slideLayout" Target="../slideLayouts/slideLayout838.xml"/><Relationship Id="rId121" Type="http://schemas.openxmlformats.org/officeDocument/2006/relationships/slideLayout" Target="../slideLayouts/slideLayout861.xml"/><Relationship Id="rId142" Type="http://schemas.openxmlformats.org/officeDocument/2006/relationships/slideLayout" Target="../slideLayouts/slideLayout882.xml"/><Relationship Id="rId163" Type="http://schemas.openxmlformats.org/officeDocument/2006/relationships/slideLayout" Target="../slideLayouts/slideLayout903.xml"/><Relationship Id="rId3" Type="http://schemas.openxmlformats.org/officeDocument/2006/relationships/slideLayout" Target="../slideLayouts/slideLayout743.xml"/><Relationship Id="rId25" Type="http://schemas.openxmlformats.org/officeDocument/2006/relationships/slideLayout" Target="../slideLayouts/slideLayout765.xml"/><Relationship Id="rId46" Type="http://schemas.openxmlformats.org/officeDocument/2006/relationships/slideLayout" Target="../slideLayouts/slideLayout786.xml"/><Relationship Id="rId67" Type="http://schemas.openxmlformats.org/officeDocument/2006/relationships/slideLayout" Target="../slideLayouts/slideLayout807.xml"/><Relationship Id="rId116" Type="http://schemas.openxmlformats.org/officeDocument/2006/relationships/slideLayout" Target="../slideLayouts/slideLayout856.xml"/><Relationship Id="rId137" Type="http://schemas.openxmlformats.org/officeDocument/2006/relationships/slideLayout" Target="../slideLayouts/slideLayout877.xml"/><Relationship Id="rId158" Type="http://schemas.openxmlformats.org/officeDocument/2006/relationships/slideLayout" Target="../slideLayouts/slideLayout898.xml"/><Relationship Id="rId20" Type="http://schemas.openxmlformats.org/officeDocument/2006/relationships/slideLayout" Target="../slideLayouts/slideLayout760.xml"/><Relationship Id="rId41" Type="http://schemas.openxmlformats.org/officeDocument/2006/relationships/slideLayout" Target="../slideLayouts/slideLayout781.xml"/><Relationship Id="rId62" Type="http://schemas.openxmlformats.org/officeDocument/2006/relationships/slideLayout" Target="../slideLayouts/slideLayout802.xml"/><Relationship Id="rId83" Type="http://schemas.openxmlformats.org/officeDocument/2006/relationships/slideLayout" Target="../slideLayouts/slideLayout823.xml"/><Relationship Id="rId88" Type="http://schemas.openxmlformats.org/officeDocument/2006/relationships/slideLayout" Target="../slideLayouts/slideLayout828.xml"/><Relationship Id="rId111" Type="http://schemas.openxmlformats.org/officeDocument/2006/relationships/slideLayout" Target="../slideLayouts/slideLayout851.xml"/><Relationship Id="rId132" Type="http://schemas.openxmlformats.org/officeDocument/2006/relationships/slideLayout" Target="../slideLayouts/slideLayout872.xml"/><Relationship Id="rId153" Type="http://schemas.openxmlformats.org/officeDocument/2006/relationships/slideLayout" Target="../slideLayouts/slideLayout893.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936.xml"/><Relationship Id="rId117" Type="http://schemas.openxmlformats.org/officeDocument/2006/relationships/slideLayout" Target="../slideLayouts/slideLayout1027.xml"/><Relationship Id="rId21" Type="http://schemas.openxmlformats.org/officeDocument/2006/relationships/slideLayout" Target="../slideLayouts/slideLayout931.xml"/><Relationship Id="rId42" Type="http://schemas.openxmlformats.org/officeDocument/2006/relationships/slideLayout" Target="../slideLayouts/slideLayout952.xml"/><Relationship Id="rId47" Type="http://schemas.openxmlformats.org/officeDocument/2006/relationships/slideLayout" Target="../slideLayouts/slideLayout957.xml"/><Relationship Id="rId63" Type="http://schemas.openxmlformats.org/officeDocument/2006/relationships/slideLayout" Target="../slideLayouts/slideLayout973.xml"/><Relationship Id="rId68" Type="http://schemas.openxmlformats.org/officeDocument/2006/relationships/slideLayout" Target="../slideLayouts/slideLayout978.xml"/><Relationship Id="rId84" Type="http://schemas.openxmlformats.org/officeDocument/2006/relationships/slideLayout" Target="../slideLayouts/slideLayout994.xml"/><Relationship Id="rId89" Type="http://schemas.openxmlformats.org/officeDocument/2006/relationships/slideLayout" Target="../slideLayouts/slideLayout999.xml"/><Relationship Id="rId112" Type="http://schemas.openxmlformats.org/officeDocument/2006/relationships/slideLayout" Target="../slideLayouts/slideLayout1022.xml"/><Relationship Id="rId133" Type="http://schemas.openxmlformats.org/officeDocument/2006/relationships/slideLayout" Target="../slideLayouts/slideLayout1043.xml"/><Relationship Id="rId138" Type="http://schemas.openxmlformats.org/officeDocument/2006/relationships/slideLayout" Target="../slideLayouts/slideLayout1048.xml"/><Relationship Id="rId154" Type="http://schemas.openxmlformats.org/officeDocument/2006/relationships/slideLayout" Target="../slideLayouts/slideLayout1064.xml"/><Relationship Id="rId159" Type="http://schemas.openxmlformats.org/officeDocument/2006/relationships/slideLayout" Target="../slideLayouts/slideLayout1069.xml"/><Relationship Id="rId170" Type="http://schemas.openxmlformats.org/officeDocument/2006/relationships/slideLayout" Target="../slideLayouts/slideLayout1080.xml"/><Relationship Id="rId16" Type="http://schemas.openxmlformats.org/officeDocument/2006/relationships/slideLayout" Target="../slideLayouts/slideLayout926.xml"/><Relationship Id="rId107" Type="http://schemas.openxmlformats.org/officeDocument/2006/relationships/slideLayout" Target="../slideLayouts/slideLayout1017.xml"/><Relationship Id="rId11" Type="http://schemas.openxmlformats.org/officeDocument/2006/relationships/slideLayout" Target="../slideLayouts/slideLayout921.xml"/><Relationship Id="rId32" Type="http://schemas.openxmlformats.org/officeDocument/2006/relationships/slideLayout" Target="../slideLayouts/slideLayout942.xml"/><Relationship Id="rId37" Type="http://schemas.openxmlformats.org/officeDocument/2006/relationships/slideLayout" Target="../slideLayouts/slideLayout947.xml"/><Relationship Id="rId53" Type="http://schemas.openxmlformats.org/officeDocument/2006/relationships/slideLayout" Target="../slideLayouts/slideLayout963.xml"/><Relationship Id="rId58" Type="http://schemas.openxmlformats.org/officeDocument/2006/relationships/slideLayout" Target="../slideLayouts/slideLayout968.xml"/><Relationship Id="rId74" Type="http://schemas.openxmlformats.org/officeDocument/2006/relationships/slideLayout" Target="../slideLayouts/slideLayout984.xml"/><Relationship Id="rId79" Type="http://schemas.openxmlformats.org/officeDocument/2006/relationships/slideLayout" Target="../slideLayouts/slideLayout989.xml"/><Relationship Id="rId102" Type="http://schemas.openxmlformats.org/officeDocument/2006/relationships/slideLayout" Target="../slideLayouts/slideLayout1012.xml"/><Relationship Id="rId123" Type="http://schemas.openxmlformats.org/officeDocument/2006/relationships/slideLayout" Target="../slideLayouts/slideLayout1033.xml"/><Relationship Id="rId128" Type="http://schemas.openxmlformats.org/officeDocument/2006/relationships/slideLayout" Target="../slideLayouts/slideLayout1038.xml"/><Relationship Id="rId144" Type="http://schemas.openxmlformats.org/officeDocument/2006/relationships/slideLayout" Target="../slideLayouts/slideLayout1054.xml"/><Relationship Id="rId149" Type="http://schemas.openxmlformats.org/officeDocument/2006/relationships/slideLayout" Target="../slideLayouts/slideLayout1059.xml"/><Relationship Id="rId5" Type="http://schemas.openxmlformats.org/officeDocument/2006/relationships/slideLayout" Target="../slideLayouts/slideLayout915.xml"/><Relationship Id="rId90" Type="http://schemas.openxmlformats.org/officeDocument/2006/relationships/slideLayout" Target="../slideLayouts/slideLayout1000.xml"/><Relationship Id="rId95" Type="http://schemas.openxmlformats.org/officeDocument/2006/relationships/slideLayout" Target="../slideLayouts/slideLayout1005.xml"/><Relationship Id="rId160" Type="http://schemas.openxmlformats.org/officeDocument/2006/relationships/slideLayout" Target="../slideLayouts/slideLayout1070.xml"/><Relationship Id="rId165" Type="http://schemas.openxmlformats.org/officeDocument/2006/relationships/slideLayout" Target="../slideLayouts/slideLayout1075.xml"/><Relationship Id="rId22" Type="http://schemas.openxmlformats.org/officeDocument/2006/relationships/slideLayout" Target="../slideLayouts/slideLayout932.xml"/><Relationship Id="rId27" Type="http://schemas.openxmlformats.org/officeDocument/2006/relationships/slideLayout" Target="../slideLayouts/slideLayout937.xml"/><Relationship Id="rId43" Type="http://schemas.openxmlformats.org/officeDocument/2006/relationships/slideLayout" Target="../slideLayouts/slideLayout953.xml"/><Relationship Id="rId48" Type="http://schemas.openxmlformats.org/officeDocument/2006/relationships/slideLayout" Target="../slideLayouts/slideLayout958.xml"/><Relationship Id="rId64" Type="http://schemas.openxmlformats.org/officeDocument/2006/relationships/slideLayout" Target="../slideLayouts/slideLayout974.xml"/><Relationship Id="rId69" Type="http://schemas.openxmlformats.org/officeDocument/2006/relationships/slideLayout" Target="../slideLayouts/slideLayout979.xml"/><Relationship Id="rId113" Type="http://schemas.openxmlformats.org/officeDocument/2006/relationships/slideLayout" Target="../slideLayouts/slideLayout1023.xml"/><Relationship Id="rId118" Type="http://schemas.openxmlformats.org/officeDocument/2006/relationships/slideLayout" Target="../slideLayouts/slideLayout1028.xml"/><Relationship Id="rId134" Type="http://schemas.openxmlformats.org/officeDocument/2006/relationships/slideLayout" Target="../slideLayouts/slideLayout1044.xml"/><Relationship Id="rId139" Type="http://schemas.openxmlformats.org/officeDocument/2006/relationships/slideLayout" Target="../slideLayouts/slideLayout1049.xml"/><Relationship Id="rId80" Type="http://schemas.openxmlformats.org/officeDocument/2006/relationships/slideLayout" Target="../slideLayouts/slideLayout990.xml"/><Relationship Id="rId85" Type="http://schemas.openxmlformats.org/officeDocument/2006/relationships/slideLayout" Target="../slideLayouts/slideLayout995.xml"/><Relationship Id="rId150" Type="http://schemas.openxmlformats.org/officeDocument/2006/relationships/slideLayout" Target="../slideLayouts/slideLayout1060.xml"/><Relationship Id="rId155" Type="http://schemas.openxmlformats.org/officeDocument/2006/relationships/slideLayout" Target="../slideLayouts/slideLayout1065.xml"/><Relationship Id="rId171" Type="http://schemas.openxmlformats.org/officeDocument/2006/relationships/theme" Target="../theme/theme9.xml"/><Relationship Id="rId12" Type="http://schemas.openxmlformats.org/officeDocument/2006/relationships/slideLayout" Target="../slideLayouts/slideLayout922.xml"/><Relationship Id="rId17" Type="http://schemas.openxmlformats.org/officeDocument/2006/relationships/slideLayout" Target="../slideLayouts/slideLayout927.xml"/><Relationship Id="rId33" Type="http://schemas.openxmlformats.org/officeDocument/2006/relationships/slideLayout" Target="../slideLayouts/slideLayout943.xml"/><Relationship Id="rId38" Type="http://schemas.openxmlformats.org/officeDocument/2006/relationships/slideLayout" Target="../slideLayouts/slideLayout948.xml"/><Relationship Id="rId59" Type="http://schemas.openxmlformats.org/officeDocument/2006/relationships/slideLayout" Target="../slideLayouts/slideLayout969.xml"/><Relationship Id="rId103" Type="http://schemas.openxmlformats.org/officeDocument/2006/relationships/slideLayout" Target="../slideLayouts/slideLayout1013.xml"/><Relationship Id="rId108" Type="http://schemas.openxmlformats.org/officeDocument/2006/relationships/slideLayout" Target="../slideLayouts/slideLayout1018.xml"/><Relationship Id="rId124" Type="http://schemas.openxmlformats.org/officeDocument/2006/relationships/slideLayout" Target="../slideLayouts/slideLayout1034.xml"/><Relationship Id="rId129" Type="http://schemas.openxmlformats.org/officeDocument/2006/relationships/slideLayout" Target="../slideLayouts/slideLayout1039.xml"/><Relationship Id="rId54" Type="http://schemas.openxmlformats.org/officeDocument/2006/relationships/slideLayout" Target="../slideLayouts/slideLayout964.xml"/><Relationship Id="rId70" Type="http://schemas.openxmlformats.org/officeDocument/2006/relationships/slideLayout" Target="../slideLayouts/slideLayout980.xml"/><Relationship Id="rId75" Type="http://schemas.openxmlformats.org/officeDocument/2006/relationships/slideLayout" Target="../slideLayouts/slideLayout985.xml"/><Relationship Id="rId91" Type="http://schemas.openxmlformats.org/officeDocument/2006/relationships/slideLayout" Target="../slideLayouts/slideLayout1001.xml"/><Relationship Id="rId96" Type="http://schemas.openxmlformats.org/officeDocument/2006/relationships/slideLayout" Target="../slideLayouts/slideLayout1006.xml"/><Relationship Id="rId140" Type="http://schemas.openxmlformats.org/officeDocument/2006/relationships/slideLayout" Target="../slideLayouts/slideLayout1050.xml"/><Relationship Id="rId145" Type="http://schemas.openxmlformats.org/officeDocument/2006/relationships/slideLayout" Target="../slideLayouts/slideLayout1055.xml"/><Relationship Id="rId161" Type="http://schemas.openxmlformats.org/officeDocument/2006/relationships/slideLayout" Target="../slideLayouts/slideLayout1071.xml"/><Relationship Id="rId166" Type="http://schemas.openxmlformats.org/officeDocument/2006/relationships/slideLayout" Target="../slideLayouts/slideLayout1076.xml"/><Relationship Id="rId1" Type="http://schemas.openxmlformats.org/officeDocument/2006/relationships/slideLayout" Target="../slideLayouts/slideLayout911.xml"/><Relationship Id="rId6" Type="http://schemas.openxmlformats.org/officeDocument/2006/relationships/slideLayout" Target="../slideLayouts/slideLayout916.xml"/><Relationship Id="rId15" Type="http://schemas.openxmlformats.org/officeDocument/2006/relationships/slideLayout" Target="../slideLayouts/slideLayout925.xml"/><Relationship Id="rId23" Type="http://schemas.openxmlformats.org/officeDocument/2006/relationships/slideLayout" Target="../slideLayouts/slideLayout933.xml"/><Relationship Id="rId28" Type="http://schemas.openxmlformats.org/officeDocument/2006/relationships/slideLayout" Target="../slideLayouts/slideLayout938.xml"/><Relationship Id="rId36" Type="http://schemas.openxmlformats.org/officeDocument/2006/relationships/slideLayout" Target="../slideLayouts/slideLayout946.xml"/><Relationship Id="rId49" Type="http://schemas.openxmlformats.org/officeDocument/2006/relationships/slideLayout" Target="../slideLayouts/slideLayout959.xml"/><Relationship Id="rId57" Type="http://schemas.openxmlformats.org/officeDocument/2006/relationships/slideLayout" Target="../slideLayouts/slideLayout967.xml"/><Relationship Id="rId106" Type="http://schemas.openxmlformats.org/officeDocument/2006/relationships/slideLayout" Target="../slideLayouts/slideLayout1016.xml"/><Relationship Id="rId114" Type="http://schemas.openxmlformats.org/officeDocument/2006/relationships/slideLayout" Target="../slideLayouts/slideLayout1024.xml"/><Relationship Id="rId119" Type="http://schemas.openxmlformats.org/officeDocument/2006/relationships/slideLayout" Target="../slideLayouts/slideLayout1029.xml"/><Relationship Id="rId127" Type="http://schemas.openxmlformats.org/officeDocument/2006/relationships/slideLayout" Target="../slideLayouts/slideLayout1037.xml"/><Relationship Id="rId10" Type="http://schemas.openxmlformats.org/officeDocument/2006/relationships/slideLayout" Target="../slideLayouts/slideLayout920.xml"/><Relationship Id="rId31" Type="http://schemas.openxmlformats.org/officeDocument/2006/relationships/slideLayout" Target="../slideLayouts/slideLayout941.xml"/><Relationship Id="rId44" Type="http://schemas.openxmlformats.org/officeDocument/2006/relationships/slideLayout" Target="../slideLayouts/slideLayout954.xml"/><Relationship Id="rId52" Type="http://schemas.openxmlformats.org/officeDocument/2006/relationships/slideLayout" Target="../slideLayouts/slideLayout962.xml"/><Relationship Id="rId60" Type="http://schemas.openxmlformats.org/officeDocument/2006/relationships/slideLayout" Target="../slideLayouts/slideLayout970.xml"/><Relationship Id="rId65" Type="http://schemas.openxmlformats.org/officeDocument/2006/relationships/slideLayout" Target="../slideLayouts/slideLayout975.xml"/><Relationship Id="rId73" Type="http://schemas.openxmlformats.org/officeDocument/2006/relationships/slideLayout" Target="../slideLayouts/slideLayout983.xml"/><Relationship Id="rId78" Type="http://schemas.openxmlformats.org/officeDocument/2006/relationships/slideLayout" Target="../slideLayouts/slideLayout988.xml"/><Relationship Id="rId81" Type="http://schemas.openxmlformats.org/officeDocument/2006/relationships/slideLayout" Target="../slideLayouts/slideLayout991.xml"/><Relationship Id="rId86" Type="http://schemas.openxmlformats.org/officeDocument/2006/relationships/slideLayout" Target="../slideLayouts/slideLayout996.xml"/><Relationship Id="rId94" Type="http://schemas.openxmlformats.org/officeDocument/2006/relationships/slideLayout" Target="../slideLayouts/slideLayout1004.xml"/><Relationship Id="rId99" Type="http://schemas.openxmlformats.org/officeDocument/2006/relationships/slideLayout" Target="../slideLayouts/slideLayout1009.xml"/><Relationship Id="rId101" Type="http://schemas.openxmlformats.org/officeDocument/2006/relationships/slideLayout" Target="../slideLayouts/slideLayout1011.xml"/><Relationship Id="rId122" Type="http://schemas.openxmlformats.org/officeDocument/2006/relationships/slideLayout" Target="../slideLayouts/slideLayout1032.xml"/><Relationship Id="rId130" Type="http://schemas.openxmlformats.org/officeDocument/2006/relationships/slideLayout" Target="../slideLayouts/slideLayout1040.xml"/><Relationship Id="rId135" Type="http://schemas.openxmlformats.org/officeDocument/2006/relationships/slideLayout" Target="../slideLayouts/slideLayout1045.xml"/><Relationship Id="rId143" Type="http://schemas.openxmlformats.org/officeDocument/2006/relationships/slideLayout" Target="../slideLayouts/slideLayout1053.xml"/><Relationship Id="rId148" Type="http://schemas.openxmlformats.org/officeDocument/2006/relationships/slideLayout" Target="../slideLayouts/slideLayout1058.xml"/><Relationship Id="rId151" Type="http://schemas.openxmlformats.org/officeDocument/2006/relationships/slideLayout" Target="../slideLayouts/slideLayout1061.xml"/><Relationship Id="rId156" Type="http://schemas.openxmlformats.org/officeDocument/2006/relationships/slideLayout" Target="../slideLayouts/slideLayout1066.xml"/><Relationship Id="rId164" Type="http://schemas.openxmlformats.org/officeDocument/2006/relationships/slideLayout" Target="../slideLayouts/slideLayout1074.xml"/><Relationship Id="rId169" Type="http://schemas.openxmlformats.org/officeDocument/2006/relationships/slideLayout" Target="../slideLayouts/slideLayout1079.xml"/><Relationship Id="rId4" Type="http://schemas.openxmlformats.org/officeDocument/2006/relationships/slideLayout" Target="../slideLayouts/slideLayout914.xml"/><Relationship Id="rId9" Type="http://schemas.openxmlformats.org/officeDocument/2006/relationships/slideLayout" Target="../slideLayouts/slideLayout919.xml"/><Relationship Id="rId13" Type="http://schemas.openxmlformats.org/officeDocument/2006/relationships/slideLayout" Target="../slideLayouts/slideLayout923.xml"/><Relationship Id="rId18" Type="http://schemas.openxmlformats.org/officeDocument/2006/relationships/slideLayout" Target="../slideLayouts/slideLayout928.xml"/><Relationship Id="rId39" Type="http://schemas.openxmlformats.org/officeDocument/2006/relationships/slideLayout" Target="../slideLayouts/slideLayout949.xml"/><Relationship Id="rId109" Type="http://schemas.openxmlformats.org/officeDocument/2006/relationships/slideLayout" Target="../slideLayouts/slideLayout1019.xml"/><Relationship Id="rId34" Type="http://schemas.openxmlformats.org/officeDocument/2006/relationships/slideLayout" Target="../slideLayouts/slideLayout944.xml"/><Relationship Id="rId50" Type="http://schemas.openxmlformats.org/officeDocument/2006/relationships/slideLayout" Target="../slideLayouts/slideLayout960.xml"/><Relationship Id="rId55" Type="http://schemas.openxmlformats.org/officeDocument/2006/relationships/slideLayout" Target="../slideLayouts/slideLayout965.xml"/><Relationship Id="rId76" Type="http://schemas.openxmlformats.org/officeDocument/2006/relationships/slideLayout" Target="../slideLayouts/slideLayout986.xml"/><Relationship Id="rId97" Type="http://schemas.openxmlformats.org/officeDocument/2006/relationships/slideLayout" Target="../slideLayouts/slideLayout1007.xml"/><Relationship Id="rId104" Type="http://schemas.openxmlformats.org/officeDocument/2006/relationships/slideLayout" Target="../slideLayouts/slideLayout1014.xml"/><Relationship Id="rId120" Type="http://schemas.openxmlformats.org/officeDocument/2006/relationships/slideLayout" Target="../slideLayouts/slideLayout1030.xml"/><Relationship Id="rId125" Type="http://schemas.openxmlformats.org/officeDocument/2006/relationships/slideLayout" Target="../slideLayouts/slideLayout1035.xml"/><Relationship Id="rId141" Type="http://schemas.openxmlformats.org/officeDocument/2006/relationships/slideLayout" Target="../slideLayouts/slideLayout1051.xml"/><Relationship Id="rId146" Type="http://schemas.openxmlformats.org/officeDocument/2006/relationships/slideLayout" Target="../slideLayouts/slideLayout1056.xml"/><Relationship Id="rId167" Type="http://schemas.openxmlformats.org/officeDocument/2006/relationships/slideLayout" Target="../slideLayouts/slideLayout1077.xml"/><Relationship Id="rId7" Type="http://schemas.openxmlformats.org/officeDocument/2006/relationships/slideLayout" Target="../slideLayouts/slideLayout917.xml"/><Relationship Id="rId71" Type="http://schemas.openxmlformats.org/officeDocument/2006/relationships/slideLayout" Target="../slideLayouts/slideLayout981.xml"/><Relationship Id="rId92" Type="http://schemas.openxmlformats.org/officeDocument/2006/relationships/slideLayout" Target="../slideLayouts/slideLayout1002.xml"/><Relationship Id="rId162" Type="http://schemas.openxmlformats.org/officeDocument/2006/relationships/slideLayout" Target="../slideLayouts/slideLayout1072.xml"/><Relationship Id="rId2" Type="http://schemas.openxmlformats.org/officeDocument/2006/relationships/slideLayout" Target="../slideLayouts/slideLayout912.xml"/><Relationship Id="rId29" Type="http://schemas.openxmlformats.org/officeDocument/2006/relationships/slideLayout" Target="../slideLayouts/slideLayout939.xml"/><Relationship Id="rId24" Type="http://schemas.openxmlformats.org/officeDocument/2006/relationships/slideLayout" Target="../slideLayouts/slideLayout934.xml"/><Relationship Id="rId40" Type="http://schemas.openxmlformats.org/officeDocument/2006/relationships/slideLayout" Target="../slideLayouts/slideLayout950.xml"/><Relationship Id="rId45" Type="http://schemas.openxmlformats.org/officeDocument/2006/relationships/slideLayout" Target="../slideLayouts/slideLayout955.xml"/><Relationship Id="rId66" Type="http://schemas.openxmlformats.org/officeDocument/2006/relationships/slideLayout" Target="../slideLayouts/slideLayout976.xml"/><Relationship Id="rId87" Type="http://schemas.openxmlformats.org/officeDocument/2006/relationships/slideLayout" Target="../slideLayouts/slideLayout997.xml"/><Relationship Id="rId110" Type="http://schemas.openxmlformats.org/officeDocument/2006/relationships/slideLayout" Target="../slideLayouts/slideLayout1020.xml"/><Relationship Id="rId115" Type="http://schemas.openxmlformats.org/officeDocument/2006/relationships/slideLayout" Target="../slideLayouts/slideLayout1025.xml"/><Relationship Id="rId131" Type="http://schemas.openxmlformats.org/officeDocument/2006/relationships/slideLayout" Target="../slideLayouts/slideLayout1041.xml"/><Relationship Id="rId136" Type="http://schemas.openxmlformats.org/officeDocument/2006/relationships/slideLayout" Target="../slideLayouts/slideLayout1046.xml"/><Relationship Id="rId157" Type="http://schemas.openxmlformats.org/officeDocument/2006/relationships/slideLayout" Target="../slideLayouts/slideLayout1067.xml"/><Relationship Id="rId61" Type="http://schemas.openxmlformats.org/officeDocument/2006/relationships/slideLayout" Target="../slideLayouts/slideLayout971.xml"/><Relationship Id="rId82" Type="http://schemas.openxmlformats.org/officeDocument/2006/relationships/slideLayout" Target="../slideLayouts/slideLayout992.xml"/><Relationship Id="rId152" Type="http://schemas.openxmlformats.org/officeDocument/2006/relationships/slideLayout" Target="../slideLayouts/slideLayout1062.xml"/><Relationship Id="rId19" Type="http://schemas.openxmlformats.org/officeDocument/2006/relationships/slideLayout" Target="../slideLayouts/slideLayout929.xml"/><Relationship Id="rId14" Type="http://schemas.openxmlformats.org/officeDocument/2006/relationships/slideLayout" Target="../slideLayouts/slideLayout924.xml"/><Relationship Id="rId30" Type="http://schemas.openxmlformats.org/officeDocument/2006/relationships/slideLayout" Target="../slideLayouts/slideLayout940.xml"/><Relationship Id="rId35" Type="http://schemas.openxmlformats.org/officeDocument/2006/relationships/slideLayout" Target="../slideLayouts/slideLayout945.xml"/><Relationship Id="rId56" Type="http://schemas.openxmlformats.org/officeDocument/2006/relationships/slideLayout" Target="../slideLayouts/slideLayout966.xml"/><Relationship Id="rId77" Type="http://schemas.openxmlformats.org/officeDocument/2006/relationships/slideLayout" Target="../slideLayouts/slideLayout987.xml"/><Relationship Id="rId100" Type="http://schemas.openxmlformats.org/officeDocument/2006/relationships/slideLayout" Target="../slideLayouts/slideLayout1010.xml"/><Relationship Id="rId105" Type="http://schemas.openxmlformats.org/officeDocument/2006/relationships/slideLayout" Target="../slideLayouts/slideLayout1015.xml"/><Relationship Id="rId126" Type="http://schemas.openxmlformats.org/officeDocument/2006/relationships/slideLayout" Target="../slideLayouts/slideLayout1036.xml"/><Relationship Id="rId147" Type="http://schemas.openxmlformats.org/officeDocument/2006/relationships/slideLayout" Target="../slideLayouts/slideLayout1057.xml"/><Relationship Id="rId168" Type="http://schemas.openxmlformats.org/officeDocument/2006/relationships/slideLayout" Target="../slideLayouts/slideLayout1078.xml"/><Relationship Id="rId8" Type="http://schemas.openxmlformats.org/officeDocument/2006/relationships/slideLayout" Target="../slideLayouts/slideLayout918.xml"/><Relationship Id="rId51" Type="http://schemas.openxmlformats.org/officeDocument/2006/relationships/slideLayout" Target="../slideLayouts/slideLayout961.xml"/><Relationship Id="rId72" Type="http://schemas.openxmlformats.org/officeDocument/2006/relationships/slideLayout" Target="../slideLayouts/slideLayout982.xml"/><Relationship Id="rId93" Type="http://schemas.openxmlformats.org/officeDocument/2006/relationships/slideLayout" Target="../slideLayouts/slideLayout1003.xml"/><Relationship Id="rId98" Type="http://schemas.openxmlformats.org/officeDocument/2006/relationships/slideLayout" Target="../slideLayouts/slideLayout1008.xml"/><Relationship Id="rId121" Type="http://schemas.openxmlformats.org/officeDocument/2006/relationships/slideLayout" Target="../slideLayouts/slideLayout1031.xml"/><Relationship Id="rId142" Type="http://schemas.openxmlformats.org/officeDocument/2006/relationships/slideLayout" Target="../slideLayouts/slideLayout1052.xml"/><Relationship Id="rId163" Type="http://schemas.openxmlformats.org/officeDocument/2006/relationships/slideLayout" Target="../slideLayouts/slideLayout1073.xml"/><Relationship Id="rId3" Type="http://schemas.openxmlformats.org/officeDocument/2006/relationships/slideLayout" Target="../slideLayouts/slideLayout913.xml"/><Relationship Id="rId25" Type="http://schemas.openxmlformats.org/officeDocument/2006/relationships/slideLayout" Target="../slideLayouts/slideLayout935.xml"/><Relationship Id="rId46" Type="http://schemas.openxmlformats.org/officeDocument/2006/relationships/slideLayout" Target="../slideLayouts/slideLayout956.xml"/><Relationship Id="rId67" Type="http://schemas.openxmlformats.org/officeDocument/2006/relationships/slideLayout" Target="../slideLayouts/slideLayout977.xml"/><Relationship Id="rId116" Type="http://schemas.openxmlformats.org/officeDocument/2006/relationships/slideLayout" Target="../slideLayouts/slideLayout1026.xml"/><Relationship Id="rId137" Type="http://schemas.openxmlformats.org/officeDocument/2006/relationships/slideLayout" Target="../slideLayouts/slideLayout1047.xml"/><Relationship Id="rId158" Type="http://schemas.openxmlformats.org/officeDocument/2006/relationships/slideLayout" Target="../slideLayouts/slideLayout1068.xml"/><Relationship Id="rId20" Type="http://schemas.openxmlformats.org/officeDocument/2006/relationships/slideLayout" Target="../slideLayouts/slideLayout930.xml"/><Relationship Id="rId41" Type="http://schemas.openxmlformats.org/officeDocument/2006/relationships/slideLayout" Target="../slideLayouts/slideLayout951.xml"/><Relationship Id="rId62" Type="http://schemas.openxmlformats.org/officeDocument/2006/relationships/slideLayout" Target="../slideLayouts/slideLayout972.xml"/><Relationship Id="rId83" Type="http://schemas.openxmlformats.org/officeDocument/2006/relationships/slideLayout" Target="../slideLayouts/slideLayout993.xml"/><Relationship Id="rId88" Type="http://schemas.openxmlformats.org/officeDocument/2006/relationships/slideLayout" Target="../slideLayouts/slideLayout998.xml"/><Relationship Id="rId111" Type="http://schemas.openxmlformats.org/officeDocument/2006/relationships/slideLayout" Target="../slideLayouts/slideLayout1021.xml"/><Relationship Id="rId132" Type="http://schemas.openxmlformats.org/officeDocument/2006/relationships/slideLayout" Target="../slideLayouts/slideLayout1042.xml"/><Relationship Id="rId153" Type="http://schemas.openxmlformats.org/officeDocument/2006/relationships/slideLayout" Target="../slideLayouts/slideLayout10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9EB4EC27-5595-4A29-BA04-60219FE74872}" type="datetime1">
              <a:rPr lang="en-US" smtClean="0">
                <a:solidFill>
                  <a:prstClr val="black">
                    <a:lumMod val="65000"/>
                    <a:lumOff val="35000"/>
                  </a:prstClr>
                </a:solidFill>
                <a:cs typeface="Arial" charset="0"/>
              </a:rPr>
              <a:pPr fontAlgn="base">
                <a:spcBef>
                  <a:spcPct val="0"/>
                </a:spcBef>
                <a:spcAft>
                  <a:spcPct val="0"/>
                </a:spcAft>
                <a:defRPr/>
              </a:pPr>
              <a:t>4/12/2016</a:t>
            </a:fld>
            <a:endParaRPr lang="en-US" dirty="0">
              <a:solidFill>
                <a:prstClr val="black">
                  <a:lumMod val="65000"/>
                  <a:lumOff val="35000"/>
                </a:prstClr>
              </a:solidFill>
              <a:cs typeface="Arial"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r>
              <a:rPr lang="en-US" smtClean="0">
                <a:solidFill>
                  <a:prstClr val="black">
                    <a:lumMod val="65000"/>
                    <a:lumOff val="35000"/>
                  </a:prstClr>
                </a:solidFill>
                <a:cs typeface="Arial" charset="0"/>
              </a:rPr>
              <a:t>Copyright © 2015 McGraw-Hill Education. All rights reserved. No reproduction or distribution without the prior written consent of McGraw-Hill Education</a:t>
            </a:r>
            <a:endParaRPr lang="en-US" dirty="0">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D891A689-0803-4CCF-ACBA-2A1354482F94}" type="slidenum">
              <a:rPr lang="en-US" smtClean="0">
                <a:solidFill>
                  <a:prstClr val="black">
                    <a:lumMod val="65000"/>
                    <a:lumOff val="35000"/>
                  </a:prstClr>
                </a:solidFill>
                <a:cs typeface="Arial" charset="0"/>
              </a:rPr>
              <a:pPr fontAlgn="base">
                <a:spcBef>
                  <a:spcPct val="0"/>
                </a:spcBef>
                <a:spcAft>
                  <a:spcPct val="0"/>
                </a:spcAft>
                <a:defRPr/>
              </a:pPr>
              <a:t>‹#›</a:t>
            </a:fld>
            <a:endParaRPr lang="en-US" dirty="0">
              <a:solidFill>
                <a:prstClr val="black">
                  <a:lumMod val="65000"/>
                  <a:lumOff val="35000"/>
                </a:prstClr>
              </a:solidFill>
              <a:cs typeface="Arial"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58324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937471957"/>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 id="2147484932" r:id="rId12"/>
    <p:sldLayoutId id="2147484933" r:id="rId13"/>
    <p:sldLayoutId id="2147484934" r:id="rId14"/>
    <p:sldLayoutId id="2147484935" r:id="rId15"/>
    <p:sldLayoutId id="2147484936" r:id="rId16"/>
    <p:sldLayoutId id="2147484937" r:id="rId17"/>
    <p:sldLayoutId id="2147484938" r:id="rId18"/>
    <p:sldLayoutId id="2147484939" r:id="rId19"/>
    <p:sldLayoutId id="2147484940" r:id="rId20"/>
    <p:sldLayoutId id="2147484941" r:id="rId21"/>
    <p:sldLayoutId id="2147484942" r:id="rId22"/>
    <p:sldLayoutId id="2147484943" r:id="rId23"/>
    <p:sldLayoutId id="2147484944" r:id="rId24"/>
    <p:sldLayoutId id="2147484945" r:id="rId25"/>
    <p:sldLayoutId id="2147484946" r:id="rId26"/>
    <p:sldLayoutId id="2147484947" r:id="rId27"/>
    <p:sldLayoutId id="2147484948" r:id="rId28"/>
    <p:sldLayoutId id="2147484949" r:id="rId29"/>
    <p:sldLayoutId id="2147484950" r:id="rId30"/>
    <p:sldLayoutId id="2147484951" r:id="rId31"/>
    <p:sldLayoutId id="2147484952" r:id="rId32"/>
    <p:sldLayoutId id="2147484953" r:id="rId33"/>
    <p:sldLayoutId id="2147484954" r:id="rId34"/>
    <p:sldLayoutId id="2147484955" r:id="rId35"/>
    <p:sldLayoutId id="2147484956" r:id="rId36"/>
    <p:sldLayoutId id="2147484957" r:id="rId37"/>
    <p:sldLayoutId id="2147484958" r:id="rId38"/>
    <p:sldLayoutId id="2147484959" r:id="rId39"/>
    <p:sldLayoutId id="2147484960" r:id="rId40"/>
    <p:sldLayoutId id="2147484961" r:id="rId41"/>
    <p:sldLayoutId id="2147484962" r:id="rId42"/>
    <p:sldLayoutId id="2147484963" r:id="rId43"/>
    <p:sldLayoutId id="2147484964" r:id="rId44"/>
    <p:sldLayoutId id="2147484965" r:id="rId45"/>
    <p:sldLayoutId id="2147484966" r:id="rId46"/>
    <p:sldLayoutId id="2147484967" r:id="rId47"/>
    <p:sldLayoutId id="2147484968" r:id="rId48"/>
    <p:sldLayoutId id="2147484969" r:id="rId49"/>
    <p:sldLayoutId id="2147484970" r:id="rId50"/>
    <p:sldLayoutId id="2147484971" r:id="rId51"/>
    <p:sldLayoutId id="2147484972" r:id="rId52"/>
    <p:sldLayoutId id="2147484973" r:id="rId53"/>
    <p:sldLayoutId id="2147484974" r:id="rId54"/>
    <p:sldLayoutId id="2147484975" r:id="rId55"/>
    <p:sldLayoutId id="2147484976" r:id="rId56"/>
    <p:sldLayoutId id="2147484977" r:id="rId57"/>
    <p:sldLayoutId id="2147484978" r:id="rId58"/>
    <p:sldLayoutId id="2147484979" r:id="rId59"/>
    <p:sldLayoutId id="2147484980" r:id="rId60"/>
    <p:sldLayoutId id="2147484981" r:id="rId61"/>
    <p:sldLayoutId id="2147484982" r:id="rId62"/>
    <p:sldLayoutId id="2147484983" r:id="rId63"/>
    <p:sldLayoutId id="2147484984" r:id="rId64"/>
    <p:sldLayoutId id="2147484985" r:id="rId65"/>
    <p:sldLayoutId id="2147484986" r:id="rId66"/>
    <p:sldLayoutId id="2147484987" r:id="rId67"/>
    <p:sldLayoutId id="2147484988" r:id="rId68"/>
    <p:sldLayoutId id="2147484989" r:id="rId69"/>
    <p:sldLayoutId id="2147484990" r:id="rId70"/>
    <p:sldLayoutId id="2147484991" r:id="rId71"/>
    <p:sldLayoutId id="2147484992" r:id="rId72"/>
    <p:sldLayoutId id="2147484993" r:id="rId73"/>
    <p:sldLayoutId id="2147484994" r:id="rId74"/>
    <p:sldLayoutId id="2147484995" r:id="rId75"/>
    <p:sldLayoutId id="2147484996" r:id="rId76"/>
    <p:sldLayoutId id="2147484997" r:id="rId77"/>
    <p:sldLayoutId id="2147484998" r:id="rId78"/>
    <p:sldLayoutId id="2147484999" r:id="rId79"/>
    <p:sldLayoutId id="2147485000" r:id="rId80"/>
    <p:sldLayoutId id="2147485001" r:id="rId81"/>
    <p:sldLayoutId id="2147485002" r:id="rId82"/>
    <p:sldLayoutId id="2147485003" r:id="rId83"/>
    <p:sldLayoutId id="2147485004" r:id="rId84"/>
    <p:sldLayoutId id="2147485005" r:id="rId85"/>
    <p:sldLayoutId id="2147485006" r:id="rId86"/>
    <p:sldLayoutId id="2147485007" r:id="rId87"/>
    <p:sldLayoutId id="2147485008" r:id="rId88"/>
    <p:sldLayoutId id="2147485009" r:id="rId89"/>
    <p:sldLayoutId id="2147485010" r:id="rId90"/>
    <p:sldLayoutId id="2147485011" r:id="rId91"/>
    <p:sldLayoutId id="2147485012" r:id="rId92"/>
    <p:sldLayoutId id="2147485013" r:id="rId93"/>
    <p:sldLayoutId id="2147485014" r:id="rId94"/>
    <p:sldLayoutId id="2147485015" r:id="rId95"/>
    <p:sldLayoutId id="2147485016" r:id="rId96"/>
    <p:sldLayoutId id="2147485017" r:id="rId97"/>
    <p:sldLayoutId id="2147485018" r:id="rId98"/>
    <p:sldLayoutId id="2147485019" r:id="rId99"/>
    <p:sldLayoutId id="2147485020" r:id="rId100"/>
    <p:sldLayoutId id="2147485021" r:id="rId101"/>
    <p:sldLayoutId id="2147485022" r:id="rId102"/>
    <p:sldLayoutId id="2147485023" r:id="rId103"/>
    <p:sldLayoutId id="2147485024" r:id="rId104"/>
    <p:sldLayoutId id="2147485025" r:id="rId105"/>
    <p:sldLayoutId id="2147485026" r:id="rId106"/>
    <p:sldLayoutId id="2147485027" r:id="rId107"/>
    <p:sldLayoutId id="2147485028" r:id="rId108"/>
    <p:sldLayoutId id="2147485029" r:id="rId109"/>
    <p:sldLayoutId id="2147485030" r:id="rId110"/>
    <p:sldLayoutId id="2147485031" r:id="rId111"/>
    <p:sldLayoutId id="2147485032" r:id="rId112"/>
    <p:sldLayoutId id="2147485033" r:id="rId113"/>
    <p:sldLayoutId id="2147485034" r:id="rId114"/>
    <p:sldLayoutId id="2147485035" r:id="rId115"/>
    <p:sldLayoutId id="2147485036" r:id="rId116"/>
    <p:sldLayoutId id="2147485037" r:id="rId117"/>
    <p:sldLayoutId id="2147485038" r:id="rId118"/>
    <p:sldLayoutId id="2147485039" r:id="rId119"/>
    <p:sldLayoutId id="2147485040" r:id="rId120"/>
    <p:sldLayoutId id="2147485041" r:id="rId121"/>
    <p:sldLayoutId id="2147485042" r:id="rId122"/>
    <p:sldLayoutId id="2147485043" r:id="rId123"/>
    <p:sldLayoutId id="2147485044" r:id="rId124"/>
    <p:sldLayoutId id="2147485045" r:id="rId125"/>
    <p:sldLayoutId id="2147485046" r:id="rId126"/>
    <p:sldLayoutId id="2147485047" r:id="rId127"/>
    <p:sldLayoutId id="2147485048" r:id="rId128"/>
    <p:sldLayoutId id="2147485049" r:id="rId129"/>
    <p:sldLayoutId id="2147485050" r:id="rId130"/>
    <p:sldLayoutId id="2147485051" r:id="rId131"/>
    <p:sldLayoutId id="2147485052" r:id="rId132"/>
    <p:sldLayoutId id="2147485053" r:id="rId133"/>
    <p:sldLayoutId id="2147485054" r:id="rId134"/>
    <p:sldLayoutId id="2147485055" r:id="rId135"/>
    <p:sldLayoutId id="2147485056" r:id="rId136"/>
    <p:sldLayoutId id="2147485057" r:id="rId137"/>
    <p:sldLayoutId id="2147485058" r:id="rId138"/>
    <p:sldLayoutId id="2147485059" r:id="rId139"/>
    <p:sldLayoutId id="2147485060" r:id="rId140"/>
    <p:sldLayoutId id="2147485061" r:id="rId141"/>
    <p:sldLayoutId id="2147485062" r:id="rId142"/>
    <p:sldLayoutId id="2147485063" r:id="rId143"/>
    <p:sldLayoutId id="2147485064" r:id="rId144"/>
    <p:sldLayoutId id="2147485065" r:id="rId145"/>
    <p:sldLayoutId id="2147485066" r:id="rId146"/>
    <p:sldLayoutId id="2147485067" r:id="rId147"/>
    <p:sldLayoutId id="2147485068" r:id="rId148"/>
    <p:sldLayoutId id="2147485069" r:id="rId149"/>
    <p:sldLayoutId id="2147485070" r:id="rId150"/>
    <p:sldLayoutId id="2147485071" r:id="rId151"/>
    <p:sldLayoutId id="2147485072" r:id="rId152"/>
    <p:sldLayoutId id="2147485073" r:id="rId153"/>
    <p:sldLayoutId id="2147485074" r:id="rId154"/>
    <p:sldLayoutId id="2147485075" r:id="rId155"/>
    <p:sldLayoutId id="2147485076" r:id="rId156"/>
    <p:sldLayoutId id="2147485077" r:id="rId157"/>
    <p:sldLayoutId id="2147485078" r:id="rId158"/>
    <p:sldLayoutId id="2147485079" r:id="rId159"/>
    <p:sldLayoutId id="2147485080" r:id="rId160"/>
    <p:sldLayoutId id="2147485081" r:id="rId161"/>
    <p:sldLayoutId id="2147485082" r:id="rId162"/>
    <p:sldLayoutId id="2147485083" r:id="rId163"/>
    <p:sldLayoutId id="2147485084" r:id="rId164"/>
    <p:sldLayoutId id="2147485085" r:id="rId165"/>
    <p:sldLayoutId id="2147485086" r:id="rId166"/>
    <p:sldLayoutId id="2147485087" r:id="rId167"/>
    <p:sldLayoutId id="2147485088" r:id="rId168"/>
    <p:sldLayoutId id="2147485089" r:id="rId169"/>
    <p:sldLayoutId id="2147485090"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561440317"/>
      </p:ext>
    </p:extLst>
  </p:cSld>
  <p:clrMap bg1="lt1" tx1="dk1" bg2="lt2" tx2="dk2" accent1="accent1" accent2="accent2" accent3="accent3" accent4="accent4" accent5="accent5" accent6="accent6" hlink="hlink" folHlink="folHlink"/>
  <p:sldLayoutIdLst>
    <p:sldLayoutId id="214748509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 id="2147485106" r:id="rId15"/>
    <p:sldLayoutId id="2147485107" r:id="rId16"/>
    <p:sldLayoutId id="2147485108" r:id="rId17"/>
    <p:sldLayoutId id="2147485109" r:id="rId18"/>
    <p:sldLayoutId id="2147485110" r:id="rId19"/>
    <p:sldLayoutId id="2147485111" r:id="rId20"/>
    <p:sldLayoutId id="2147485112" r:id="rId21"/>
    <p:sldLayoutId id="2147485113" r:id="rId22"/>
    <p:sldLayoutId id="2147485114" r:id="rId23"/>
    <p:sldLayoutId id="2147485115" r:id="rId24"/>
    <p:sldLayoutId id="2147485116" r:id="rId25"/>
    <p:sldLayoutId id="2147485117" r:id="rId26"/>
    <p:sldLayoutId id="2147485118" r:id="rId27"/>
    <p:sldLayoutId id="2147485119" r:id="rId28"/>
    <p:sldLayoutId id="2147485120" r:id="rId29"/>
    <p:sldLayoutId id="2147485121" r:id="rId30"/>
    <p:sldLayoutId id="2147485122" r:id="rId31"/>
    <p:sldLayoutId id="2147485123" r:id="rId32"/>
    <p:sldLayoutId id="2147485124" r:id="rId33"/>
    <p:sldLayoutId id="2147485125" r:id="rId34"/>
    <p:sldLayoutId id="2147485126" r:id="rId35"/>
    <p:sldLayoutId id="2147485127" r:id="rId36"/>
    <p:sldLayoutId id="2147485128" r:id="rId37"/>
    <p:sldLayoutId id="2147485129" r:id="rId38"/>
    <p:sldLayoutId id="2147485130" r:id="rId39"/>
    <p:sldLayoutId id="2147485131" r:id="rId40"/>
    <p:sldLayoutId id="2147485132" r:id="rId41"/>
    <p:sldLayoutId id="2147485133" r:id="rId42"/>
    <p:sldLayoutId id="2147485134" r:id="rId43"/>
    <p:sldLayoutId id="2147485135" r:id="rId44"/>
    <p:sldLayoutId id="2147485136" r:id="rId45"/>
    <p:sldLayoutId id="2147485137" r:id="rId46"/>
    <p:sldLayoutId id="2147485138" r:id="rId47"/>
    <p:sldLayoutId id="2147485139" r:id="rId48"/>
    <p:sldLayoutId id="2147485140" r:id="rId49"/>
    <p:sldLayoutId id="2147485141" r:id="rId50"/>
    <p:sldLayoutId id="2147485142" r:id="rId51"/>
    <p:sldLayoutId id="2147485143" r:id="rId52"/>
    <p:sldLayoutId id="2147485144" r:id="rId53"/>
    <p:sldLayoutId id="2147485145" r:id="rId54"/>
    <p:sldLayoutId id="2147485146" r:id="rId55"/>
    <p:sldLayoutId id="2147485147" r:id="rId56"/>
    <p:sldLayoutId id="2147485148" r:id="rId57"/>
    <p:sldLayoutId id="2147485149" r:id="rId58"/>
    <p:sldLayoutId id="2147485150" r:id="rId59"/>
    <p:sldLayoutId id="2147485151" r:id="rId60"/>
    <p:sldLayoutId id="2147485152" r:id="rId61"/>
    <p:sldLayoutId id="2147485153" r:id="rId62"/>
    <p:sldLayoutId id="2147485154" r:id="rId63"/>
    <p:sldLayoutId id="2147485155" r:id="rId64"/>
    <p:sldLayoutId id="2147485156" r:id="rId65"/>
    <p:sldLayoutId id="2147485157" r:id="rId66"/>
    <p:sldLayoutId id="2147485158" r:id="rId67"/>
    <p:sldLayoutId id="2147485159" r:id="rId68"/>
    <p:sldLayoutId id="2147485160" r:id="rId69"/>
    <p:sldLayoutId id="2147485161" r:id="rId70"/>
    <p:sldLayoutId id="2147485162" r:id="rId71"/>
    <p:sldLayoutId id="2147485163" r:id="rId72"/>
    <p:sldLayoutId id="2147485164" r:id="rId73"/>
    <p:sldLayoutId id="2147485165" r:id="rId74"/>
    <p:sldLayoutId id="2147485166" r:id="rId75"/>
    <p:sldLayoutId id="2147485167" r:id="rId76"/>
    <p:sldLayoutId id="2147485168" r:id="rId77"/>
    <p:sldLayoutId id="2147485169" r:id="rId78"/>
    <p:sldLayoutId id="2147485170" r:id="rId79"/>
    <p:sldLayoutId id="2147485171" r:id="rId80"/>
    <p:sldLayoutId id="2147485172" r:id="rId81"/>
    <p:sldLayoutId id="2147485173" r:id="rId82"/>
    <p:sldLayoutId id="2147485174" r:id="rId83"/>
    <p:sldLayoutId id="2147485175" r:id="rId84"/>
    <p:sldLayoutId id="2147485176" r:id="rId85"/>
    <p:sldLayoutId id="2147485177" r:id="rId86"/>
    <p:sldLayoutId id="2147485178" r:id="rId87"/>
    <p:sldLayoutId id="2147485179" r:id="rId88"/>
    <p:sldLayoutId id="2147485180" r:id="rId89"/>
    <p:sldLayoutId id="2147485181" r:id="rId90"/>
    <p:sldLayoutId id="2147485182" r:id="rId91"/>
    <p:sldLayoutId id="2147485183" r:id="rId92"/>
    <p:sldLayoutId id="2147485184" r:id="rId93"/>
    <p:sldLayoutId id="2147485185" r:id="rId94"/>
    <p:sldLayoutId id="2147485186" r:id="rId95"/>
    <p:sldLayoutId id="2147485187" r:id="rId96"/>
    <p:sldLayoutId id="2147485188" r:id="rId97"/>
    <p:sldLayoutId id="2147485189" r:id="rId98"/>
    <p:sldLayoutId id="2147485190" r:id="rId99"/>
    <p:sldLayoutId id="2147485191" r:id="rId100"/>
    <p:sldLayoutId id="2147485192" r:id="rId101"/>
    <p:sldLayoutId id="2147485193" r:id="rId102"/>
    <p:sldLayoutId id="2147485194" r:id="rId103"/>
    <p:sldLayoutId id="2147485195" r:id="rId104"/>
    <p:sldLayoutId id="2147485196" r:id="rId105"/>
    <p:sldLayoutId id="2147485197" r:id="rId106"/>
    <p:sldLayoutId id="2147485198" r:id="rId107"/>
    <p:sldLayoutId id="2147485199" r:id="rId108"/>
    <p:sldLayoutId id="2147485200" r:id="rId109"/>
    <p:sldLayoutId id="2147485201" r:id="rId110"/>
    <p:sldLayoutId id="2147485202" r:id="rId111"/>
    <p:sldLayoutId id="2147485203" r:id="rId112"/>
    <p:sldLayoutId id="2147485204" r:id="rId113"/>
    <p:sldLayoutId id="2147485205" r:id="rId114"/>
    <p:sldLayoutId id="2147485206" r:id="rId115"/>
    <p:sldLayoutId id="2147485207" r:id="rId116"/>
    <p:sldLayoutId id="2147485208" r:id="rId117"/>
    <p:sldLayoutId id="2147485209" r:id="rId118"/>
    <p:sldLayoutId id="2147485210" r:id="rId119"/>
    <p:sldLayoutId id="2147485211" r:id="rId120"/>
    <p:sldLayoutId id="2147485212" r:id="rId121"/>
    <p:sldLayoutId id="2147485213" r:id="rId122"/>
    <p:sldLayoutId id="2147485214" r:id="rId123"/>
    <p:sldLayoutId id="2147485215" r:id="rId124"/>
    <p:sldLayoutId id="2147485216" r:id="rId125"/>
    <p:sldLayoutId id="2147485217" r:id="rId126"/>
    <p:sldLayoutId id="2147485218" r:id="rId127"/>
    <p:sldLayoutId id="2147485219" r:id="rId128"/>
    <p:sldLayoutId id="2147485220" r:id="rId129"/>
    <p:sldLayoutId id="2147485221" r:id="rId130"/>
    <p:sldLayoutId id="2147485222" r:id="rId131"/>
    <p:sldLayoutId id="2147485223" r:id="rId132"/>
    <p:sldLayoutId id="2147485224" r:id="rId133"/>
    <p:sldLayoutId id="2147485225" r:id="rId134"/>
    <p:sldLayoutId id="2147485226" r:id="rId135"/>
    <p:sldLayoutId id="2147485227" r:id="rId136"/>
    <p:sldLayoutId id="2147485228" r:id="rId137"/>
    <p:sldLayoutId id="2147485229" r:id="rId138"/>
    <p:sldLayoutId id="2147485230" r:id="rId139"/>
    <p:sldLayoutId id="2147485231" r:id="rId140"/>
    <p:sldLayoutId id="2147485232" r:id="rId141"/>
    <p:sldLayoutId id="2147485233" r:id="rId142"/>
    <p:sldLayoutId id="2147485234" r:id="rId143"/>
    <p:sldLayoutId id="2147485235" r:id="rId144"/>
    <p:sldLayoutId id="2147485236" r:id="rId145"/>
    <p:sldLayoutId id="2147485237" r:id="rId146"/>
    <p:sldLayoutId id="2147485238" r:id="rId147"/>
    <p:sldLayoutId id="2147485239" r:id="rId148"/>
    <p:sldLayoutId id="2147485240" r:id="rId149"/>
    <p:sldLayoutId id="2147485241" r:id="rId150"/>
    <p:sldLayoutId id="2147485242" r:id="rId151"/>
    <p:sldLayoutId id="2147485243" r:id="rId152"/>
    <p:sldLayoutId id="2147485244" r:id="rId153"/>
    <p:sldLayoutId id="2147485245" r:id="rId154"/>
    <p:sldLayoutId id="2147485246" r:id="rId155"/>
    <p:sldLayoutId id="2147485247" r:id="rId156"/>
    <p:sldLayoutId id="2147485248" r:id="rId157"/>
    <p:sldLayoutId id="2147485249" r:id="rId158"/>
    <p:sldLayoutId id="2147485250" r:id="rId159"/>
    <p:sldLayoutId id="2147485251" r:id="rId160"/>
    <p:sldLayoutId id="2147485252" r:id="rId161"/>
    <p:sldLayoutId id="2147485253" r:id="rId162"/>
    <p:sldLayoutId id="2147485254" r:id="rId163"/>
    <p:sldLayoutId id="2147485255" r:id="rId164"/>
    <p:sldLayoutId id="2147485256" r:id="rId165"/>
    <p:sldLayoutId id="2147485257" r:id="rId166"/>
    <p:sldLayoutId id="2147485258" r:id="rId167"/>
    <p:sldLayoutId id="2147485259" r:id="rId168"/>
    <p:sldLayoutId id="2147485260" r:id="rId169"/>
    <p:sldLayoutId id="2147485261"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14186612"/>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4" r:id="rId12"/>
    <p:sldLayoutId id="2147485275" r:id="rId13"/>
    <p:sldLayoutId id="2147485276" r:id="rId14"/>
    <p:sldLayoutId id="2147485277" r:id="rId15"/>
    <p:sldLayoutId id="2147485278" r:id="rId16"/>
    <p:sldLayoutId id="2147485279" r:id="rId17"/>
    <p:sldLayoutId id="2147485280" r:id="rId18"/>
    <p:sldLayoutId id="2147485281" r:id="rId19"/>
    <p:sldLayoutId id="2147485282" r:id="rId20"/>
    <p:sldLayoutId id="2147485283" r:id="rId21"/>
    <p:sldLayoutId id="2147485284" r:id="rId22"/>
    <p:sldLayoutId id="2147485285" r:id="rId23"/>
    <p:sldLayoutId id="2147485286" r:id="rId24"/>
    <p:sldLayoutId id="2147485287" r:id="rId25"/>
    <p:sldLayoutId id="2147485288" r:id="rId26"/>
    <p:sldLayoutId id="2147485289" r:id="rId27"/>
    <p:sldLayoutId id="2147485290" r:id="rId28"/>
    <p:sldLayoutId id="2147485291" r:id="rId29"/>
    <p:sldLayoutId id="2147485292" r:id="rId30"/>
    <p:sldLayoutId id="2147485293" r:id="rId31"/>
    <p:sldLayoutId id="2147485294" r:id="rId32"/>
    <p:sldLayoutId id="2147485295" r:id="rId33"/>
    <p:sldLayoutId id="2147485296" r:id="rId34"/>
    <p:sldLayoutId id="2147485297" r:id="rId35"/>
    <p:sldLayoutId id="2147485298" r:id="rId36"/>
    <p:sldLayoutId id="2147485299" r:id="rId37"/>
    <p:sldLayoutId id="2147485300" r:id="rId38"/>
    <p:sldLayoutId id="2147485301" r:id="rId39"/>
    <p:sldLayoutId id="2147485302" r:id="rId40"/>
    <p:sldLayoutId id="2147485303" r:id="rId41"/>
    <p:sldLayoutId id="2147485304" r:id="rId42"/>
    <p:sldLayoutId id="2147485305" r:id="rId43"/>
    <p:sldLayoutId id="2147485306" r:id="rId44"/>
    <p:sldLayoutId id="2147485307" r:id="rId45"/>
    <p:sldLayoutId id="2147485308" r:id="rId46"/>
    <p:sldLayoutId id="2147485309" r:id="rId47"/>
    <p:sldLayoutId id="2147485310" r:id="rId48"/>
    <p:sldLayoutId id="2147485311" r:id="rId49"/>
    <p:sldLayoutId id="2147485312" r:id="rId50"/>
    <p:sldLayoutId id="2147485313" r:id="rId51"/>
    <p:sldLayoutId id="2147485314" r:id="rId52"/>
    <p:sldLayoutId id="2147485315" r:id="rId53"/>
    <p:sldLayoutId id="2147485316" r:id="rId54"/>
    <p:sldLayoutId id="2147485317" r:id="rId55"/>
    <p:sldLayoutId id="2147485318" r:id="rId56"/>
    <p:sldLayoutId id="2147485319" r:id="rId57"/>
    <p:sldLayoutId id="2147485320" r:id="rId58"/>
    <p:sldLayoutId id="2147485321" r:id="rId59"/>
    <p:sldLayoutId id="2147485322" r:id="rId60"/>
    <p:sldLayoutId id="2147485323" r:id="rId61"/>
    <p:sldLayoutId id="2147485324" r:id="rId62"/>
    <p:sldLayoutId id="2147485325" r:id="rId63"/>
    <p:sldLayoutId id="2147485326" r:id="rId64"/>
    <p:sldLayoutId id="2147485327" r:id="rId65"/>
    <p:sldLayoutId id="2147485328" r:id="rId66"/>
    <p:sldLayoutId id="2147485329" r:id="rId67"/>
    <p:sldLayoutId id="2147485330" r:id="rId68"/>
    <p:sldLayoutId id="2147485331" r:id="rId69"/>
    <p:sldLayoutId id="2147485332" r:id="rId70"/>
    <p:sldLayoutId id="2147485333" r:id="rId71"/>
    <p:sldLayoutId id="2147485334" r:id="rId72"/>
    <p:sldLayoutId id="2147485335" r:id="rId73"/>
    <p:sldLayoutId id="2147485336" r:id="rId74"/>
    <p:sldLayoutId id="2147485337" r:id="rId75"/>
    <p:sldLayoutId id="2147485338" r:id="rId76"/>
    <p:sldLayoutId id="2147485339" r:id="rId77"/>
    <p:sldLayoutId id="2147485340" r:id="rId78"/>
    <p:sldLayoutId id="2147485341" r:id="rId79"/>
    <p:sldLayoutId id="2147485342" r:id="rId80"/>
    <p:sldLayoutId id="2147485343" r:id="rId81"/>
    <p:sldLayoutId id="2147485344" r:id="rId82"/>
    <p:sldLayoutId id="2147485345" r:id="rId83"/>
    <p:sldLayoutId id="2147485346" r:id="rId84"/>
    <p:sldLayoutId id="2147485347" r:id="rId85"/>
    <p:sldLayoutId id="2147485348" r:id="rId86"/>
    <p:sldLayoutId id="2147485349" r:id="rId87"/>
    <p:sldLayoutId id="2147485350" r:id="rId88"/>
    <p:sldLayoutId id="2147485351" r:id="rId89"/>
    <p:sldLayoutId id="2147485352" r:id="rId90"/>
    <p:sldLayoutId id="2147485353" r:id="rId91"/>
    <p:sldLayoutId id="2147485354" r:id="rId92"/>
    <p:sldLayoutId id="2147485355" r:id="rId93"/>
    <p:sldLayoutId id="2147485356" r:id="rId94"/>
    <p:sldLayoutId id="2147485357" r:id="rId95"/>
    <p:sldLayoutId id="2147485358" r:id="rId96"/>
    <p:sldLayoutId id="2147485359" r:id="rId97"/>
    <p:sldLayoutId id="2147485360" r:id="rId98"/>
    <p:sldLayoutId id="2147485361" r:id="rId99"/>
    <p:sldLayoutId id="2147485362" r:id="rId100"/>
    <p:sldLayoutId id="2147485363" r:id="rId101"/>
    <p:sldLayoutId id="2147485364" r:id="rId102"/>
    <p:sldLayoutId id="2147485365" r:id="rId103"/>
    <p:sldLayoutId id="2147485366" r:id="rId104"/>
    <p:sldLayoutId id="2147485367" r:id="rId105"/>
    <p:sldLayoutId id="2147485368" r:id="rId106"/>
    <p:sldLayoutId id="2147485369" r:id="rId107"/>
    <p:sldLayoutId id="2147485370" r:id="rId108"/>
    <p:sldLayoutId id="2147485371" r:id="rId109"/>
    <p:sldLayoutId id="2147485372" r:id="rId110"/>
    <p:sldLayoutId id="2147485373" r:id="rId111"/>
    <p:sldLayoutId id="2147485374" r:id="rId112"/>
    <p:sldLayoutId id="2147485375" r:id="rId113"/>
    <p:sldLayoutId id="2147485376" r:id="rId114"/>
    <p:sldLayoutId id="2147485377" r:id="rId115"/>
    <p:sldLayoutId id="2147485378" r:id="rId116"/>
    <p:sldLayoutId id="2147485379" r:id="rId117"/>
    <p:sldLayoutId id="2147485380" r:id="rId118"/>
    <p:sldLayoutId id="2147485381" r:id="rId119"/>
    <p:sldLayoutId id="2147485382" r:id="rId120"/>
    <p:sldLayoutId id="2147485383" r:id="rId121"/>
    <p:sldLayoutId id="2147485384" r:id="rId122"/>
    <p:sldLayoutId id="2147485385" r:id="rId123"/>
    <p:sldLayoutId id="2147485386" r:id="rId124"/>
    <p:sldLayoutId id="2147485387" r:id="rId125"/>
    <p:sldLayoutId id="2147485388" r:id="rId126"/>
    <p:sldLayoutId id="2147485389" r:id="rId127"/>
    <p:sldLayoutId id="2147485390" r:id="rId128"/>
    <p:sldLayoutId id="2147485391" r:id="rId129"/>
    <p:sldLayoutId id="2147485392" r:id="rId130"/>
    <p:sldLayoutId id="2147485393" r:id="rId131"/>
    <p:sldLayoutId id="2147485394" r:id="rId132"/>
    <p:sldLayoutId id="2147485395" r:id="rId133"/>
    <p:sldLayoutId id="2147485396" r:id="rId134"/>
    <p:sldLayoutId id="2147485397" r:id="rId135"/>
    <p:sldLayoutId id="2147485398" r:id="rId136"/>
    <p:sldLayoutId id="2147485399" r:id="rId137"/>
    <p:sldLayoutId id="2147485400" r:id="rId138"/>
    <p:sldLayoutId id="2147485401" r:id="rId139"/>
    <p:sldLayoutId id="2147485402" r:id="rId140"/>
    <p:sldLayoutId id="2147485403" r:id="rId141"/>
    <p:sldLayoutId id="2147485404" r:id="rId142"/>
    <p:sldLayoutId id="2147485405" r:id="rId143"/>
    <p:sldLayoutId id="2147485406" r:id="rId144"/>
    <p:sldLayoutId id="2147485407" r:id="rId145"/>
    <p:sldLayoutId id="2147485408" r:id="rId146"/>
    <p:sldLayoutId id="2147485409" r:id="rId147"/>
    <p:sldLayoutId id="2147485410" r:id="rId148"/>
    <p:sldLayoutId id="2147485411" r:id="rId149"/>
    <p:sldLayoutId id="2147485412" r:id="rId150"/>
    <p:sldLayoutId id="2147485413" r:id="rId151"/>
    <p:sldLayoutId id="2147485414" r:id="rId152"/>
    <p:sldLayoutId id="2147485415" r:id="rId153"/>
    <p:sldLayoutId id="2147485416" r:id="rId154"/>
    <p:sldLayoutId id="2147485417" r:id="rId155"/>
    <p:sldLayoutId id="2147485418" r:id="rId156"/>
    <p:sldLayoutId id="2147485419" r:id="rId157"/>
    <p:sldLayoutId id="2147485420" r:id="rId158"/>
    <p:sldLayoutId id="2147485421" r:id="rId159"/>
    <p:sldLayoutId id="2147485422" r:id="rId160"/>
    <p:sldLayoutId id="2147485423" r:id="rId161"/>
    <p:sldLayoutId id="2147485424" r:id="rId162"/>
    <p:sldLayoutId id="2147485425" r:id="rId163"/>
    <p:sldLayoutId id="2147485426" r:id="rId164"/>
    <p:sldLayoutId id="2147485427" r:id="rId165"/>
    <p:sldLayoutId id="2147485428" r:id="rId166"/>
    <p:sldLayoutId id="2147485429" r:id="rId167"/>
    <p:sldLayoutId id="2147485430" r:id="rId168"/>
    <p:sldLayoutId id="2147485431" r:id="rId169"/>
    <p:sldLayoutId id="2147485432"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AE4C466-8AA2-44DD-84A6-30A6F3C3A78A}" type="datetime1">
              <a:rPr lang="en-US"/>
              <a:pPr>
                <a:defRPr/>
              </a:pPr>
              <a:t>4/12/2016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9C84E529-7172-40D3-90C7-B9A3CF3D60A4}" type="slidenum">
              <a:rPr lang="en-US"/>
              <a:pPr>
                <a:defRPr/>
              </a:pPr>
              <a:t>‹#›</a:t>
            </a:fld>
            <a:endParaRPr lang="en-US" dirty="0"/>
          </a:p>
        </p:txBody>
      </p:sp>
    </p:spTree>
    <p:extLst>
      <p:ext uri="{BB962C8B-B14F-4D97-AF65-F5344CB8AC3E}">
        <p14:creationId xmlns:p14="http://schemas.microsoft.com/office/powerpoint/2010/main" val="2766335010"/>
      </p:ext>
    </p:extLst>
  </p:cSld>
  <p:clrMap bg1="lt1" tx1="dk1" bg2="lt2" tx2="dk2" accent1="accent1" accent2="accent2" accent3="accent3" accent4="accent4" accent5="accent5" accent6="accent6" hlink="hlink" folHlink="folHlink"/>
  <p:sldLayoutIdLst>
    <p:sldLayoutId id="2147485434" r:id="rId1"/>
    <p:sldLayoutId id="2147485435" r:id="rId2"/>
    <p:sldLayoutId id="2147485436" r:id="rId3"/>
    <p:sldLayoutId id="2147485437" r:id="rId4"/>
    <p:sldLayoutId id="2147485438" r:id="rId5"/>
    <p:sldLayoutId id="2147485439" r:id="rId6"/>
    <p:sldLayoutId id="2147485440" r:id="rId7"/>
    <p:sldLayoutId id="2147485441" r:id="rId8"/>
    <p:sldLayoutId id="2147485442" r:id="rId9"/>
    <p:sldLayoutId id="2147485443" r:id="rId10"/>
    <p:sldLayoutId id="2147485444"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pitchFamily="34" charset="0"/>
                <a:cs typeface="Arial" charset="0"/>
              </a:rPr>
              <a:t>Atef Abuelaish</a:t>
            </a:r>
            <a:endParaRPr lang="en-US" altLang="en-US">
              <a:solidFill>
                <a:prstClr val="black">
                  <a:tint val="75000"/>
                </a:prstClr>
              </a:solidFill>
              <a:latin typeface="Arial"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2DFAC-F26F-487B-A9FC-FCAE461ED8FE}" type="slidenum">
              <a:rPr lang="en-US" altLang="en-US" smtClean="0">
                <a:solidFill>
                  <a:prstClr val="black">
                    <a:tint val="75000"/>
                  </a:prstClr>
                </a:solidFill>
                <a:latin typeface="Arial" pitchFamily="34" charset="0"/>
                <a:cs typeface="Arial" charset="0"/>
              </a:rPr>
              <a:pPr fontAlgn="base">
                <a:spcBef>
                  <a:spcPct val="0"/>
                </a:spcBef>
                <a:spcAft>
                  <a:spcPct val="0"/>
                </a:spcAft>
              </a:pPr>
              <a:t>‹#›</a:t>
            </a:fld>
            <a:endParaRPr lang="en-US" altLang="en-US" smtClean="0">
              <a:solidFill>
                <a:prstClr val="black">
                  <a:tint val="75000"/>
                </a:prstClr>
              </a:solidFill>
              <a:latin typeface="Arial" pitchFamily="34" charset="0"/>
              <a:cs typeface="Arial" charset="0"/>
            </a:endParaRPr>
          </a:p>
        </p:txBody>
      </p:sp>
    </p:spTree>
    <p:extLst>
      <p:ext uri="{BB962C8B-B14F-4D97-AF65-F5344CB8AC3E}">
        <p14:creationId xmlns:p14="http://schemas.microsoft.com/office/powerpoint/2010/main" val="25335202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 id="2147484041" r:id="rId39"/>
    <p:sldLayoutId id="2147484042" r:id="rId40"/>
    <p:sldLayoutId id="2147484043" r:id="rId41"/>
    <p:sldLayoutId id="2147484044" r:id="rId42"/>
    <p:sldLayoutId id="2147484045" r:id="rId43"/>
    <p:sldLayoutId id="2147484046" r:id="rId44"/>
    <p:sldLayoutId id="2147484047" r:id="rId45"/>
    <p:sldLayoutId id="2147484048" r:id="rId46"/>
    <p:sldLayoutId id="2147484049" r:id="rId47"/>
    <p:sldLayoutId id="2147484050" r:id="rId48"/>
    <p:sldLayoutId id="2147484051" r:id="rId49"/>
    <p:sldLayoutId id="2147484052" r:id="rId50"/>
    <p:sldLayoutId id="2147484053" r:id="rId51"/>
    <p:sldLayoutId id="2147484054" r:id="rId52"/>
    <p:sldLayoutId id="2147484055" r:id="rId53"/>
    <p:sldLayoutId id="2147484056" r:id="rId54"/>
    <p:sldLayoutId id="2147484057" r:id="rId55"/>
    <p:sldLayoutId id="2147484058" r:id="rId56"/>
    <p:sldLayoutId id="2147484059" r:id="rId57"/>
    <p:sldLayoutId id="2147484060" r:id="rId58"/>
    <p:sldLayoutId id="2147484061" r:id="rId59"/>
    <p:sldLayoutId id="2147484062" r:id="rId60"/>
    <p:sldLayoutId id="2147484063" r:id="rId61"/>
    <p:sldLayoutId id="2147484064" r:id="rId62"/>
    <p:sldLayoutId id="2147484065" r:id="rId63"/>
    <p:sldLayoutId id="2147484066" r:id="rId64"/>
    <p:sldLayoutId id="2147484067" r:id="rId65"/>
    <p:sldLayoutId id="2147484068" r:id="rId66"/>
    <p:sldLayoutId id="2147484069" r:id="rId67"/>
    <p:sldLayoutId id="2147484070" r:id="rId68"/>
    <p:sldLayoutId id="2147484071" r:id="rId69"/>
    <p:sldLayoutId id="2147484072" r:id="rId70"/>
    <p:sldLayoutId id="2147484073" r:id="rId71"/>
    <p:sldLayoutId id="2147484074" r:id="rId72"/>
    <p:sldLayoutId id="2147484075" r:id="rId73"/>
    <p:sldLayoutId id="2147484076" r:id="rId74"/>
    <p:sldLayoutId id="2147484077" r:id="rId75"/>
    <p:sldLayoutId id="2147484078" r:id="rId76"/>
    <p:sldLayoutId id="2147484079" r:id="rId77"/>
    <p:sldLayoutId id="2147484080" r:id="rId78"/>
    <p:sldLayoutId id="2147484081" r:id="rId79"/>
    <p:sldLayoutId id="2147484082"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pitchFamily="34" charset="0"/>
                <a:cs typeface="Arial" charset="0"/>
              </a:rPr>
              <a:t>Atef Abuelaish</a:t>
            </a:r>
            <a:endParaRPr lang="en-US" altLang="en-US">
              <a:solidFill>
                <a:prstClr val="black">
                  <a:tint val="75000"/>
                </a:prstClr>
              </a:solidFill>
              <a:latin typeface="Arial"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2DFAC-F26F-487B-A9FC-FCAE461ED8FE}" type="slidenum">
              <a:rPr lang="en-US" altLang="en-US" smtClean="0">
                <a:solidFill>
                  <a:prstClr val="black">
                    <a:tint val="75000"/>
                  </a:prstClr>
                </a:solidFill>
                <a:latin typeface="Arial" pitchFamily="34" charset="0"/>
                <a:cs typeface="Arial" charset="0"/>
              </a:rPr>
              <a:pPr fontAlgn="base">
                <a:spcBef>
                  <a:spcPct val="0"/>
                </a:spcBef>
                <a:spcAft>
                  <a:spcPct val="0"/>
                </a:spcAft>
              </a:pPr>
              <a:t>‹#›</a:t>
            </a:fld>
            <a:endParaRPr lang="en-US" altLang="en-US" smtClean="0">
              <a:solidFill>
                <a:prstClr val="black">
                  <a:tint val="75000"/>
                </a:prstClr>
              </a:solidFill>
              <a:latin typeface="Arial" pitchFamily="34" charset="0"/>
              <a:cs typeface="Arial" charset="0"/>
            </a:endParaRPr>
          </a:p>
        </p:txBody>
      </p:sp>
    </p:spTree>
    <p:extLst>
      <p:ext uri="{BB962C8B-B14F-4D97-AF65-F5344CB8AC3E}">
        <p14:creationId xmlns:p14="http://schemas.microsoft.com/office/powerpoint/2010/main" val="161269582"/>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 id="2147484121" r:id="rId38"/>
    <p:sldLayoutId id="2147484122" r:id="rId39"/>
    <p:sldLayoutId id="2147484123" r:id="rId40"/>
    <p:sldLayoutId id="2147484124" r:id="rId41"/>
    <p:sldLayoutId id="2147484125" r:id="rId42"/>
    <p:sldLayoutId id="2147484126" r:id="rId43"/>
    <p:sldLayoutId id="2147484127" r:id="rId44"/>
    <p:sldLayoutId id="2147484128" r:id="rId45"/>
    <p:sldLayoutId id="2147484129" r:id="rId46"/>
    <p:sldLayoutId id="2147484130" r:id="rId47"/>
    <p:sldLayoutId id="2147484131" r:id="rId48"/>
    <p:sldLayoutId id="2147484132" r:id="rId49"/>
    <p:sldLayoutId id="2147484133" r:id="rId50"/>
    <p:sldLayoutId id="2147484134" r:id="rId51"/>
    <p:sldLayoutId id="2147484135" r:id="rId52"/>
    <p:sldLayoutId id="2147484136" r:id="rId53"/>
    <p:sldLayoutId id="2147484137" r:id="rId54"/>
    <p:sldLayoutId id="2147484138" r:id="rId55"/>
    <p:sldLayoutId id="2147484139" r:id="rId56"/>
    <p:sldLayoutId id="2147484140" r:id="rId57"/>
    <p:sldLayoutId id="2147484141" r:id="rId58"/>
    <p:sldLayoutId id="2147484142" r:id="rId59"/>
    <p:sldLayoutId id="2147484143" r:id="rId60"/>
    <p:sldLayoutId id="2147484144" r:id="rId61"/>
    <p:sldLayoutId id="2147484145" r:id="rId62"/>
    <p:sldLayoutId id="2147484146" r:id="rId63"/>
    <p:sldLayoutId id="2147484147" r:id="rId64"/>
    <p:sldLayoutId id="2147484148" r:id="rId65"/>
    <p:sldLayoutId id="2147484149" r:id="rId66"/>
    <p:sldLayoutId id="2147484150" r:id="rId67"/>
    <p:sldLayoutId id="2147484151" r:id="rId68"/>
    <p:sldLayoutId id="2147484152" r:id="rId69"/>
    <p:sldLayoutId id="2147484153" r:id="rId70"/>
    <p:sldLayoutId id="2147484154" r:id="rId71"/>
    <p:sldLayoutId id="2147484155" r:id="rId72"/>
    <p:sldLayoutId id="2147484156" r:id="rId73"/>
    <p:sldLayoutId id="2147484157" r:id="rId74"/>
    <p:sldLayoutId id="2147484158" r:id="rId75"/>
    <p:sldLayoutId id="2147484159" r:id="rId76"/>
    <p:sldLayoutId id="2147484160" r:id="rId77"/>
    <p:sldLayoutId id="2147484161" r:id="rId78"/>
    <p:sldLayoutId id="2147484162" r:id="rId79"/>
    <p:sldLayoutId id="2147484163"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pitchFamily="34" charset="0"/>
                <a:cs typeface="Arial" charset="0"/>
              </a:rPr>
              <a:t>Atef Abuelaish</a:t>
            </a:r>
            <a:endParaRPr lang="en-US" altLang="en-US">
              <a:solidFill>
                <a:prstClr val="black">
                  <a:tint val="75000"/>
                </a:prstClr>
              </a:solidFill>
              <a:latin typeface="Arial"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2DFAC-F26F-487B-A9FC-FCAE461ED8FE}" type="slidenum">
              <a:rPr lang="en-US" altLang="en-US" smtClean="0">
                <a:solidFill>
                  <a:prstClr val="black">
                    <a:tint val="75000"/>
                  </a:prstClr>
                </a:solidFill>
                <a:latin typeface="Arial" pitchFamily="34" charset="0"/>
                <a:cs typeface="Arial" charset="0"/>
              </a:rPr>
              <a:pPr fontAlgn="base">
                <a:spcBef>
                  <a:spcPct val="0"/>
                </a:spcBef>
                <a:spcAft>
                  <a:spcPct val="0"/>
                </a:spcAft>
              </a:pPr>
              <a:t>‹#›</a:t>
            </a:fld>
            <a:endParaRPr lang="en-US" altLang="en-US" smtClean="0">
              <a:solidFill>
                <a:prstClr val="black">
                  <a:tint val="75000"/>
                </a:prstClr>
              </a:solidFill>
              <a:latin typeface="Arial" pitchFamily="34" charset="0"/>
              <a:cs typeface="Arial" charset="0"/>
            </a:endParaRPr>
          </a:p>
        </p:txBody>
      </p:sp>
    </p:spTree>
    <p:extLst>
      <p:ext uri="{BB962C8B-B14F-4D97-AF65-F5344CB8AC3E}">
        <p14:creationId xmlns:p14="http://schemas.microsoft.com/office/powerpoint/2010/main" val="366604225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 id="2147484194" r:id="rId30"/>
    <p:sldLayoutId id="2147484195" r:id="rId31"/>
    <p:sldLayoutId id="2147484196" r:id="rId32"/>
    <p:sldLayoutId id="2147484197" r:id="rId33"/>
    <p:sldLayoutId id="2147484198" r:id="rId34"/>
    <p:sldLayoutId id="2147484199" r:id="rId35"/>
    <p:sldLayoutId id="2147484200" r:id="rId36"/>
    <p:sldLayoutId id="2147484201" r:id="rId37"/>
    <p:sldLayoutId id="2147484202" r:id="rId38"/>
    <p:sldLayoutId id="2147484203" r:id="rId39"/>
    <p:sldLayoutId id="2147484204" r:id="rId40"/>
    <p:sldLayoutId id="2147484205" r:id="rId41"/>
    <p:sldLayoutId id="2147484206" r:id="rId42"/>
    <p:sldLayoutId id="2147484207" r:id="rId43"/>
    <p:sldLayoutId id="2147484208" r:id="rId44"/>
    <p:sldLayoutId id="2147484209" r:id="rId45"/>
    <p:sldLayoutId id="2147484210" r:id="rId46"/>
    <p:sldLayoutId id="2147484211" r:id="rId47"/>
    <p:sldLayoutId id="2147484212" r:id="rId48"/>
    <p:sldLayoutId id="2147484213" r:id="rId49"/>
    <p:sldLayoutId id="2147484214" r:id="rId50"/>
    <p:sldLayoutId id="2147484215" r:id="rId51"/>
    <p:sldLayoutId id="2147484216" r:id="rId52"/>
    <p:sldLayoutId id="2147484217" r:id="rId53"/>
    <p:sldLayoutId id="2147484218" r:id="rId54"/>
    <p:sldLayoutId id="2147484219" r:id="rId55"/>
    <p:sldLayoutId id="2147484220" r:id="rId56"/>
    <p:sldLayoutId id="2147484221" r:id="rId57"/>
    <p:sldLayoutId id="2147484222" r:id="rId58"/>
    <p:sldLayoutId id="2147484223" r:id="rId59"/>
    <p:sldLayoutId id="2147484224" r:id="rId60"/>
    <p:sldLayoutId id="2147484225" r:id="rId61"/>
    <p:sldLayoutId id="2147484226" r:id="rId62"/>
    <p:sldLayoutId id="2147484227" r:id="rId63"/>
    <p:sldLayoutId id="2147484228" r:id="rId64"/>
    <p:sldLayoutId id="2147484229" r:id="rId65"/>
    <p:sldLayoutId id="2147484230" r:id="rId66"/>
    <p:sldLayoutId id="2147484231" r:id="rId67"/>
    <p:sldLayoutId id="2147484232" r:id="rId68"/>
    <p:sldLayoutId id="2147484233" r:id="rId69"/>
    <p:sldLayoutId id="2147484234" r:id="rId70"/>
    <p:sldLayoutId id="2147484235" r:id="rId71"/>
    <p:sldLayoutId id="2147484236" r:id="rId72"/>
    <p:sldLayoutId id="2147484237" r:id="rId73"/>
    <p:sldLayoutId id="2147484238" r:id="rId74"/>
    <p:sldLayoutId id="2147484239" r:id="rId75"/>
    <p:sldLayoutId id="2147484240" r:id="rId76"/>
    <p:sldLayoutId id="2147484241" r:id="rId77"/>
    <p:sldLayoutId id="2147484242" r:id="rId78"/>
    <p:sldLayoutId id="2147484243" r:id="rId79"/>
    <p:sldLayoutId id="2147484244"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pitchFamily="34" charset="0"/>
                <a:cs typeface="Arial" charset="0"/>
              </a:rPr>
              <a:t>Atef Abuelaish</a:t>
            </a:r>
            <a:endParaRPr lang="en-US" altLang="en-US">
              <a:solidFill>
                <a:prstClr val="black">
                  <a:tint val="75000"/>
                </a:prstClr>
              </a:solidFill>
              <a:latin typeface="Arial"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2DFAC-F26F-487B-A9FC-FCAE461ED8FE}" type="slidenum">
              <a:rPr lang="en-US" altLang="en-US" smtClean="0">
                <a:solidFill>
                  <a:prstClr val="black">
                    <a:tint val="75000"/>
                  </a:prstClr>
                </a:solidFill>
                <a:latin typeface="Arial" pitchFamily="34" charset="0"/>
                <a:cs typeface="Arial" charset="0"/>
              </a:rPr>
              <a:pPr fontAlgn="base">
                <a:spcBef>
                  <a:spcPct val="0"/>
                </a:spcBef>
                <a:spcAft>
                  <a:spcPct val="0"/>
                </a:spcAft>
              </a:pPr>
              <a:t>‹#›</a:t>
            </a:fld>
            <a:endParaRPr lang="en-US" altLang="en-US" smtClean="0">
              <a:solidFill>
                <a:prstClr val="black">
                  <a:tint val="75000"/>
                </a:prstClr>
              </a:solidFill>
              <a:latin typeface="Arial" pitchFamily="34" charset="0"/>
              <a:cs typeface="Arial" charset="0"/>
            </a:endParaRPr>
          </a:p>
        </p:txBody>
      </p:sp>
    </p:spTree>
    <p:extLst>
      <p:ext uri="{BB962C8B-B14F-4D97-AF65-F5344CB8AC3E}">
        <p14:creationId xmlns:p14="http://schemas.microsoft.com/office/powerpoint/2010/main" val="1933197053"/>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 id="2147484275" r:id="rId30"/>
    <p:sldLayoutId id="2147484276" r:id="rId31"/>
    <p:sldLayoutId id="2147484277" r:id="rId32"/>
    <p:sldLayoutId id="2147484278" r:id="rId33"/>
    <p:sldLayoutId id="2147484279" r:id="rId34"/>
    <p:sldLayoutId id="2147484280" r:id="rId35"/>
    <p:sldLayoutId id="2147484281" r:id="rId36"/>
    <p:sldLayoutId id="2147484282" r:id="rId37"/>
    <p:sldLayoutId id="2147484283" r:id="rId38"/>
    <p:sldLayoutId id="2147484284" r:id="rId39"/>
    <p:sldLayoutId id="2147484285" r:id="rId40"/>
    <p:sldLayoutId id="2147484286" r:id="rId41"/>
    <p:sldLayoutId id="2147484287" r:id="rId42"/>
    <p:sldLayoutId id="2147484288" r:id="rId43"/>
    <p:sldLayoutId id="2147484289" r:id="rId44"/>
    <p:sldLayoutId id="2147484290" r:id="rId45"/>
    <p:sldLayoutId id="2147484291" r:id="rId46"/>
    <p:sldLayoutId id="2147484292" r:id="rId47"/>
    <p:sldLayoutId id="2147484293" r:id="rId48"/>
    <p:sldLayoutId id="2147484294" r:id="rId49"/>
    <p:sldLayoutId id="2147484295" r:id="rId50"/>
    <p:sldLayoutId id="2147484296" r:id="rId51"/>
    <p:sldLayoutId id="2147484297" r:id="rId52"/>
    <p:sldLayoutId id="2147484298" r:id="rId53"/>
    <p:sldLayoutId id="2147484299" r:id="rId54"/>
    <p:sldLayoutId id="2147484300" r:id="rId55"/>
    <p:sldLayoutId id="2147484301" r:id="rId56"/>
    <p:sldLayoutId id="2147484302" r:id="rId57"/>
    <p:sldLayoutId id="2147484303" r:id="rId58"/>
    <p:sldLayoutId id="2147484304" r:id="rId59"/>
    <p:sldLayoutId id="2147484305" r:id="rId60"/>
    <p:sldLayoutId id="2147484306" r:id="rId61"/>
    <p:sldLayoutId id="2147484307" r:id="rId62"/>
    <p:sldLayoutId id="2147484308" r:id="rId63"/>
    <p:sldLayoutId id="2147484309" r:id="rId64"/>
    <p:sldLayoutId id="2147484310" r:id="rId65"/>
    <p:sldLayoutId id="2147484311" r:id="rId66"/>
    <p:sldLayoutId id="2147484312" r:id="rId67"/>
    <p:sldLayoutId id="2147484313" r:id="rId68"/>
    <p:sldLayoutId id="2147484314" r:id="rId69"/>
    <p:sldLayoutId id="2147484315" r:id="rId70"/>
    <p:sldLayoutId id="2147484316" r:id="rId71"/>
    <p:sldLayoutId id="2147484317" r:id="rId72"/>
    <p:sldLayoutId id="2147484318" r:id="rId73"/>
    <p:sldLayoutId id="2147484319" r:id="rId74"/>
    <p:sldLayoutId id="2147484320" r:id="rId75"/>
    <p:sldLayoutId id="2147484321" r:id="rId76"/>
    <p:sldLayoutId id="2147484322" r:id="rId77"/>
    <p:sldLayoutId id="2147484323" r:id="rId78"/>
    <p:sldLayoutId id="2147484324" r:id="rId79"/>
    <p:sldLayoutId id="2147484325"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pitchFamily="34"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pitchFamily="34" charset="0"/>
                <a:cs typeface="Arial" charset="0"/>
              </a:rPr>
              <a:t>Atef Abuelaish</a:t>
            </a:r>
            <a:endParaRPr lang="en-US" altLang="en-US">
              <a:solidFill>
                <a:prstClr val="black">
                  <a:tint val="75000"/>
                </a:prstClr>
              </a:solidFill>
              <a:latin typeface="Arial" pitchFamily="34"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2DFAC-F26F-487B-A9FC-FCAE461ED8FE}" type="slidenum">
              <a:rPr lang="en-US" altLang="en-US" smtClean="0">
                <a:solidFill>
                  <a:prstClr val="black">
                    <a:tint val="75000"/>
                  </a:prstClr>
                </a:solidFill>
                <a:latin typeface="Arial" pitchFamily="34" charset="0"/>
                <a:cs typeface="Arial" charset="0"/>
              </a:rPr>
              <a:pPr fontAlgn="base">
                <a:spcBef>
                  <a:spcPct val="0"/>
                </a:spcBef>
                <a:spcAft>
                  <a:spcPct val="0"/>
                </a:spcAft>
              </a:pPr>
              <a:t>‹#›</a:t>
            </a:fld>
            <a:endParaRPr lang="en-US" altLang="en-US" smtClean="0">
              <a:solidFill>
                <a:prstClr val="black">
                  <a:tint val="75000"/>
                </a:prstClr>
              </a:solidFill>
              <a:latin typeface="Arial" pitchFamily="34" charset="0"/>
              <a:cs typeface="Arial" charset="0"/>
            </a:endParaRPr>
          </a:p>
        </p:txBody>
      </p:sp>
    </p:spTree>
    <p:extLst>
      <p:ext uri="{BB962C8B-B14F-4D97-AF65-F5344CB8AC3E}">
        <p14:creationId xmlns:p14="http://schemas.microsoft.com/office/powerpoint/2010/main" val="3784016344"/>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 id="2147484354" r:id="rId28"/>
    <p:sldLayoutId id="2147484355" r:id="rId29"/>
    <p:sldLayoutId id="2147484356" r:id="rId30"/>
    <p:sldLayoutId id="2147484357" r:id="rId31"/>
    <p:sldLayoutId id="2147484358" r:id="rId32"/>
    <p:sldLayoutId id="2147484359" r:id="rId33"/>
    <p:sldLayoutId id="2147484360" r:id="rId34"/>
    <p:sldLayoutId id="2147484361" r:id="rId35"/>
    <p:sldLayoutId id="2147484362" r:id="rId36"/>
    <p:sldLayoutId id="2147484363" r:id="rId37"/>
    <p:sldLayoutId id="2147484364" r:id="rId38"/>
    <p:sldLayoutId id="2147484365" r:id="rId39"/>
    <p:sldLayoutId id="2147484366" r:id="rId40"/>
    <p:sldLayoutId id="2147484367" r:id="rId41"/>
    <p:sldLayoutId id="2147484368" r:id="rId42"/>
    <p:sldLayoutId id="2147484369" r:id="rId43"/>
    <p:sldLayoutId id="2147484370" r:id="rId44"/>
    <p:sldLayoutId id="2147484371" r:id="rId45"/>
    <p:sldLayoutId id="2147484372" r:id="rId46"/>
    <p:sldLayoutId id="2147484373" r:id="rId47"/>
    <p:sldLayoutId id="2147484374" r:id="rId48"/>
    <p:sldLayoutId id="2147484375" r:id="rId49"/>
    <p:sldLayoutId id="2147484376" r:id="rId50"/>
    <p:sldLayoutId id="2147484377" r:id="rId51"/>
    <p:sldLayoutId id="2147484378" r:id="rId52"/>
    <p:sldLayoutId id="2147484379" r:id="rId53"/>
    <p:sldLayoutId id="2147484380" r:id="rId54"/>
    <p:sldLayoutId id="2147484381" r:id="rId55"/>
    <p:sldLayoutId id="2147484382" r:id="rId56"/>
    <p:sldLayoutId id="2147484383" r:id="rId57"/>
    <p:sldLayoutId id="2147484384" r:id="rId58"/>
    <p:sldLayoutId id="2147484385" r:id="rId59"/>
    <p:sldLayoutId id="2147484386" r:id="rId60"/>
    <p:sldLayoutId id="2147484387" r:id="rId61"/>
    <p:sldLayoutId id="2147484388" r:id="rId62"/>
    <p:sldLayoutId id="2147484389" r:id="rId63"/>
    <p:sldLayoutId id="2147484390" r:id="rId64"/>
    <p:sldLayoutId id="2147484391" r:id="rId65"/>
    <p:sldLayoutId id="2147484392" r:id="rId66"/>
    <p:sldLayoutId id="2147484393" r:id="rId67"/>
    <p:sldLayoutId id="2147484394" r:id="rId68"/>
    <p:sldLayoutId id="2147484395" r:id="rId69"/>
    <p:sldLayoutId id="2147484396" r:id="rId70"/>
    <p:sldLayoutId id="2147484397" r:id="rId71"/>
    <p:sldLayoutId id="2147484398" r:id="rId72"/>
    <p:sldLayoutId id="2147484399" r:id="rId73"/>
    <p:sldLayoutId id="2147484400" r:id="rId74"/>
    <p:sldLayoutId id="2147484401" r:id="rId75"/>
    <p:sldLayoutId id="2147484402" r:id="rId76"/>
    <p:sldLayoutId id="2147484403" r:id="rId77"/>
    <p:sldLayoutId id="2147484404" r:id="rId78"/>
    <p:sldLayoutId id="2147484405" r:id="rId79"/>
    <p:sldLayoutId id="2147484406" r:id="rId8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757515723"/>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 id="2147484424" r:id="rId17"/>
    <p:sldLayoutId id="2147484425" r:id="rId18"/>
    <p:sldLayoutId id="2147484426" r:id="rId19"/>
    <p:sldLayoutId id="2147484427" r:id="rId20"/>
    <p:sldLayoutId id="2147484428" r:id="rId21"/>
    <p:sldLayoutId id="2147484429" r:id="rId22"/>
    <p:sldLayoutId id="2147484430" r:id="rId23"/>
    <p:sldLayoutId id="2147484431" r:id="rId24"/>
    <p:sldLayoutId id="2147484432" r:id="rId25"/>
    <p:sldLayoutId id="2147484433" r:id="rId26"/>
    <p:sldLayoutId id="2147484434" r:id="rId27"/>
    <p:sldLayoutId id="2147484435" r:id="rId28"/>
    <p:sldLayoutId id="2147484436" r:id="rId29"/>
    <p:sldLayoutId id="2147484437" r:id="rId30"/>
    <p:sldLayoutId id="2147484438" r:id="rId31"/>
    <p:sldLayoutId id="2147484439" r:id="rId32"/>
    <p:sldLayoutId id="2147484440" r:id="rId33"/>
    <p:sldLayoutId id="2147484441" r:id="rId34"/>
    <p:sldLayoutId id="2147484442" r:id="rId35"/>
    <p:sldLayoutId id="2147484443" r:id="rId36"/>
    <p:sldLayoutId id="2147484444" r:id="rId37"/>
    <p:sldLayoutId id="2147484445" r:id="rId38"/>
    <p:sldLayoutId id="2147484446" r:id="rId39"/>
    <p:sldLayoutId id="2147484447" r:id="rId40"/>
    <p:sldLayoutId id="2147484448" r:id="rId41"/>
    <p:sldLayoutId id="2147484449" r:id="rId42"/>
    <p:sldLayoutId id="2147484450" r:id="rId43"/>
    <p:sldLayoutId id="2147484451" r:id="rId44"/>
    <p:sldLayoutId id="2147484452" r:id="rId45"/>
    <p:sldLayoutId id="2147484453" r:id="rId46"/>
    <p:sldLayoutId id="2147484454" r:id="rId47"/>
    <p:sldLayoutId id="2147484455" r:id="rId48"/>
    <p:sldLayoutId id="2147484456" r:id="rId49"/>
    <p:sldLayoutId id="2147484457" r:id="rId50"/>
    <p:sldLayoutId id="2147484458" r:id="rId51"/>
    <p:sldLayoutId id="2147484459" r:id="rId52"/>
    <p:sldLayoutId id="2147484460" r:id="rId53"/>
    <p:sldLayoutId id="2147484461" r:id="rId54"/>
    <p:sldLayoutId id="2147484462" r:id="rId55"/>
    <p:sldLayoutId id="2147484463" r:id="rId56"/>
    <p:sldLayoutId id="2147484464" r:id="rId57"/>
    <p:sldLayoutId id="2147484465" r:id="rId58"/>
    <p:sldLayoutId id="2147484466" r:id="rId59"/>
    <p:sldLayoutId id="2147484467" r:id="rId60"/>
    <p:sldLayoutId id="2147484468" r:id="rId61"/>
    <p:sldLayoutId id="2147484469" r:id="rId62"/>
    <p:sldLayoutId id="2147484470" r:id="rId63"/>
    <p:sldLayoutId id="2147484471" r:id="rId64"/>
    <p:sldLayoutId id="2147484472" r:id="rId65"/>
    <p:sldLayoutId id="2147484473" r:id="rId66"/>
    <p:sldLayoutId id="2147484474" r:id="rId67"/>
    <p:sldLayoutId id="2147484475" r:id="rId68"/>
    <p:sldLayoutId id="2147484476" r:id="rId69"/>
    <p:sldLayoutId id="2147484477" r:id="rId70"/>
    <p:sldLayoutId id="2147484478" r:id="rId71"/>
    <p:sldLayoutId id="2147484479" r:id="rId72"/>
    <p:sldLayoutId id="2147484480" r:id="rId73"/>
    <p:sldLayoutId id="2147484481" r:id="rId74"/>
    <p:sldLayoutId id="2147484482" r:id="rId75"/>
    <p:sldLayoutId id="2147484483" r:id="rId76"/>
    <p:sldLayoutId id="2147484484" r:id="rId77"/>
    <p:sldLayoutId id="2147484485" r:id="rId78"/>
    <p:sldLayoutId id="2147484486" r:id="rId79"/>
    <p:sldLayoutId id="2147484487" r:id="rId80"/>
    <p:sldLayoutId id="2147484488" r:id="rId81"/>
    <p:sldLayoutId id="2147484489" r:id="rId82"/>
    <p:sldLayoutId id="2147484490" r:id="rId83"/>
    <p:sldLayoutId id="2147484491" r:id="rId84"/>
    <p:sldLayoutId id="2147484492" r:id="rId85"/>
    <p:sldLayoutId id="2147484493" r:id="rId86"/>
    <p:sldLayoutId id="2147484494" r:id="rId87"/>
    <p:sldLayoutId id="2147484495" r:id="rId88"/>
    <p:sldLayoutId id="2147484496" r:id="rId89"/>
    <p:sldLayoutId id="2147484497" r:id="rId90"/>
    <p:sldLayoutId id="2147484498" r:id="rId91"/>
    <p:sldLayoutId id="2147484499" r:id="rId92"/>
    <p:sldLayoutId id="2147484500" r:id="rId93"/>
    <p:sldLayoutId id="2147484501" r:id="rId94"/>
    <p:sldLayoutId id="2147484502" r:id="rId95"/>
    <p:sldLayoutId id="2147484503" r:id="rId96"/>
    <p:sldLayoutId id="2147484504" r:id="rId97"/>
    <p:sldLayoutId id="2147484505" r:id="rId98"/>
    <p:sldLayoutId id="2147484506" r:id="rId99"/>
    <p:sldLayoutId id="2147484507" r:id="rId100"/>
    <p:sldLayoutId id="2147484508" r:id="rId101"/>
    <p:sldLayoutId id="2147484509" r:id="rId102"/>
    <p:sldLayoutId id="2147484510" r:id="rId103"/>
    <p:sldLayoutId id="2147484511" r:id="rId104"/>
    <p:sldLayoutId id="2147484512" r:id="rId105"/>
    <p:sldLayoutId id="2147484513" r:id="rId106"/>
    <p:sldLayoutId id="2147484514" r:id="rId107"/>
    <p:sldLayoutId id="2147484515" r:id="rId108"/>
    <p:sldLayoutId id="2147484516" r:id="rId109"/>
    <p:sldLayoutId id="2147484517" r:id="rId110"/>
    <p:sldLayoutId id="2147484518" r:id="rId111"/>
    <p:sldLayoutId id="2147484519" r:id="rId112"/>
    <p:sldLayoutId id="2147484520" r:id="rId113"/>
    <p:sldLayoutId id="2147484521" r:id="rId114"/>
    <p:sldLayoutId id="2147484522" r:id="rId115"/>
    <p:sldLayoutId id="2147484523" r:id="rId116"/>
    <p:sldLayoutId id="2147484524" r:id="rId117"/>
    <p:sldLayoutId id="2147484525" r:id="rId118"/>
    <p:sldLayoutId id="2147484526" r:id="rId119"/>
    <p:sldLayoutId id="2147484527" r:id="rId120"/>
    <p:sldLayoutId id="2147484528" r:id="rId121"/>
    <p:sldLayoutId id="2147484529" r:id="rId122"/>
    <p:sldLayoutId id="2147484530" r:id="rId123"/>
    <p:sldLayoutId id="2147484531" r:id="rId124"/>
    <p:sldLayoutId id="2147484532" r:id="rId125"/>
    <p:sldLayoutId id="2147484533" r:id="rId126"/>
    <p:sldLayoutId id="2147484534" r:id="rId127"/>
    <p:sldLayoutId id="2147484535" r:id="rId128"/>
    <p:sldLayoutId id="2147484536" r:id="rId129"/>
    <p:sldLayoutId id="2147484537" r:id="rId130"/>
    <p:sldLayoutId id="2147484538" r:id="rId131"/>
    <p:sldLayoutId id="2147484539" r:id="rId132"/>
    <p:sldLayoutId id="2147484540" r:id="rId133"/>
    <p:sldLayoutId id="2147484541" r:id="rId134"/>
    <p:sldLayoutId id="2147484542" r:id="rId135"/>
    <p:sldLayoutId id="2147484543" r:id="rId136"/>
    <p:sldLayoutId id="2147484544" r:id="rId137"/>
    <p:sldLayoutId id="2147484545" r:id="rId138"/>
    <p:sldLayoutId id="2147484546" r:id="rId139"/>
    <p:sldLayoutId id="2147484547" r:id="rId140"/>
    <p:sldLayoutId id="2147484548" r:id="rId141"/>
    <p:sldLayoutId id="2147484549" r:id="rId142"/>
    <p:sldLayoutId id="2147484550" r:id="rId143"/>
    <p:sldLayoutId id="2147484551" r:id="rId144"/>
    <p:sldLayoutId id="2147484552" r:id="rId145"/>
    <p:sldLayoutId id="2147484553" r:id="rId146"/>
    <p:sldLayoutId id="2147484554" r:id="rId147"/>
    <p:sldLayoutId id="2147484555" r:id="rId148"/>
    <p:sldLayoutId id="2147484556" r:id="rId149"/>
    <p:sldLayoutId id="2147484557" r:id="rId150"/>
    <p:sldLayoutId id="2147484558" r:id="rId151"/>
    <p:sldLayoutId id="2147484559" r:id="rId152"/>
    <p:sldLayoutId id="2147484560" r:id="rId153"/>
    <p:sldLayoutId id="2147484561" r:id="rId154"/>
    <p:sldLayoutId id="2147484562" r:id="rId155"/>
    <p:sldLayoutId id="2147484563" r:id="rId156"/>
    <p:sldLayoutId id="2147484564" r:id="rId157"/>
    <p:sldLayoutId id="2147484565" r:id="rId158"/>
    <p:sldLayoutId id="2147484566" r:id="rId159"/>
    <p:sldLayoutId id="2147484567" r:id="rId160"/>
    <p:sldLayoutId id="2147484568" r:id="rId161"/>
    <p:sldLayoutId id="2147484569" r:id="rId162"/>
    <p:sldLayoutId id="2147484570" r:id="rId163"/>
    <p:sldLayoutId id="2147484571" r:id="rId164"/>
    <p:sldLayoutId id="2147484572" r:id="rId165"/>
    <p:sldLayoutId id="2147484573" r:id="rId166"/>
    <p:sldLayoutId id="2147484574" r:id="rId167"/>
    <p:sldLayoutId id="2147484575" r:id="rId168"/>
    <p:sldLayoutId id="2147484576" r:id="rId169"/>
    <p:sldLayoutId id="2147484577"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292528048"/>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 id="2147484595" r:id="rId17"/>
    <p:sldLayoutId id="2147484596" r:id="rId18"/>
    <p:sldLayoutId id="2147484597" r:id="rId19"/>
    <p:sldLayoutId id="2147484598" r:id="rId20"/>
    <p:sldLayoutId id="2147484599" r:id="rId21"/>
    <p:sldLayoutId id="2147484600" r:id="rId22"/>
    <p:sldLayoutId id="2147484601" r:id="rId23"/>
    <p:sldLayoutId id="2147484602" r:id="rId24"/>
    <p:sldLayoutId id="2147484603" r:id="rId25"/>
    <p:sldLayoutId id="2147484604" r:id="rId26"/>
    <p:sldLayoutId id="2147484605" r:id="rId27"/>
    <p:sldLayoutId id="2147484606" r:id="rId28"/>
    <p:sldLayoutId id="2147484607" r:id="rId29"/>
    <p:sldLayoutId id="2147484608" r:id="rId30"/>
    <p:sldLayoutId id="2147484609" r:id="rId31"/>
    <p:sldLayoutId id="2147484610" r:id="rId32"/>
    <p:sldLayoutId id="2147484611" r:id="rId33"/>
    <p:sldLayoutId id="2147484612" r:id="rId34"/>
    <p:sldLayoutId id="2147484613" r:id="rId35"/>
    <p:sldLayoutId id="2147484614" r:id="rId36"/>
    <p:sldLayoutId id="2147484615" r:id="rId37"/>
    <p:sldLayoutId id="2147484616" r:id="rId38"/>
    <p:sldLayoutId id="2147484617" r:id="rId39"/>
    <p:sldLayoutId id="2147484618" r:id="rId40"/>
    <p:sldLayoutId id="2147484619" r:id="rId41"/>
    <p:sldLayoutId id="2147484620" r:id="rId42"/>
    <p:sldLayoutId id="2147484621" r:id="rId43"/>
    <p:sldLayoutId id="2147484622" r:id="rId44"/>
    <p:sldLayoutId id="2147484623" r:id="rId45"/>
    <p:sldLayoutId id="2147484624" r:id="rId46"/>
    <p:sldLayoutId id="2147484625" r:id="rId47"/>
    <p:sldLayoutId id="2147484626" r:id="rId48"/>
    <p:sldLayoutId id="2147484627" r:id="rId49"/>
    <p:sldLayoutId id="2147484628" r:id="rId50"/>
    <p:sldLayoutId id="2147484629" r:id="rId51"/>
    <p:sldLayoutId id="2147484630" r:id="rId52"/>
    <p:sldLayoutId id="2147484631" r:id="rId53"/>
    <p:sldLayoutId id="2147484632" r:id="rId54"/>
    <p:sldLayoutId id="2147484633" r:id="rId55"/>
    <p:sldLayoutId id="2147484634" r:id="rId56"/>
    <p:sldLayoutId id="2147484635" r:id="rId57"/>
    <p:sldLayoutId id="2147484636" r:id="rId58"/>
    <p:sldLayoutId id="2147484637" r:id="rId59"/>
    <p:sldLayoutId id="2147484638" r:id="rId60"/>
    <p:sldLayoutId id="2147484639" r:id="rId61"/>
    <p:sldLayoutId id="2147484640" r:id="rId62"/>
    <p:sldLayoutId id="2147484641" r:id="rId63"/>
    <p:sldLayoutId id="2147484642" r:id="rId64"/>
    <p:sldLayoutId id="2147484643" r:id="rId65"/>
    <p:sldLayoutId id="2147484644" r:id="rId66"/>
    <p:sldLayoutId id="2147484645" r:id="rId67"/>
    <p:sldLayoutId id="2147484646" r:id="rId68"/>
    <p:sldLayoutId id="2147484647" r:id="rId69"/>
    <p:sldLayoutId id="2147484648" r:id="rId70"/>
    <p:sldLayoutId id="2147484649" r:id="rId71"/>
    <p:sldLayoutId id="2147484650" r:id="rId72"/>
    <p:sldLayoutId id="2147484651" r:id="rId73"/>
    <p:sldLayoutId id="2147484652" r:id="rId74"/>
    <p:sldLayoutId id="2147484653" r:id="rId75"/>
    <p:sldLayoutId id="2147484654" r:id="rId76"/>
    <p:sldLayoutId id="2147484655" r:id="rId77"/>
    <p:sldLayoutId id="2147484656" r:id="rId78"/>
    <p:sldLayoutId id="2147484657" r:id="rId79"/>
    <p:sldLayoutId id="2147484658" r:id="rId80"/>
    <p:sldLayoutId id="2147484659" r:id="rId81"/>
    <p:sldLayoutId id="2147484660" r:id="rId82"/>
    <p:sldLayoutId id="2147484661" r:id="rId83"/>
    <p:sldLayoutId id="2147484662" r:id="rId84"/>
    <p:sldLayoutId id="2147484663" r:id="rId85"/>
    <p:sldLayoutId id="2147484664" r:id="rId86"/>
    <p:sldLayoutId id="2147484665" r:id="rId87"/>
    <p:sldLayoutId id="2147484666" r:id="rId88"/>
    <p:sldLayoutId id="2147484667" r:id="rId89"/>
    <p:sldLayoutId id="2147484668" r:id="rId90"/>
    <p:sldLayoutId id="2147484669" r:id="rId91"/>
    <p:sldLayoutId id="2147484670" r:id="rId92"/>
    <p:sldLayoutId id="2147484671" r:id="rId93"/>
    <p:sldLayoutId id="2147484672" r:id="rId94"/>
    <p:sldLayoutId id="2147484673" r:id="rId95"/>
    <p:sldLayoutId id="2147484674" r:id="rId96"/>
    <p:sldLayoutId id="2147484675" r:id="rId97"/>
    <p:sldLayoutId id="2147484676" r:id="rId98"/>
    <p:sldLayoutId id="2147484677" r:id="rId99"/>
    <p:sldLayoutId id="2147484678" r:id="rId100"/>
    <p:sldLayoutId id="2147484679" r:id="rId101"/>
    <p:sldLayoutId id="2147484680" r:id="rId102"/>
    <p:sldLayoutId id="2147484681" r:id="rId103"/>
    <p:sldLayoutId id="2147484682" r:id="rId104"/>
    <p:sldLayoutId id="2147484683" r:id="rId105"/>
    <p:sldLayoutId id="2147484684" r:id="rId106"/>
    <p:sldLayoutId id="2147484685" r:id="rId107"/>
    <p:sldLayoutId id="2147484686" r:id="rId108"/>
    <p:sldLayoutId id="2147484687" r:id="rId109"/>
    <p:sldLayoutId id="2147484688" r:id="rId110"/>
    <p:sldLayoutId id="2147484689" r:id="rId111"/>
    <p:sldLayoutId id="2147484690" r:id="rId112"/>
    <p:sldLayoutId id="2147484691" r:id="rId113"/>
    <p:sldLayoutId id="2147484692" r:id="rId114"/>
    <p:sldLayoutId id="2147484693" r:id="rId115"/>
    <p:sldLayoutId id="2147484694" r:id="rId116"/>
    <p:sldLayoutId id="2147484695" r:id="rId117"/>
    <p:sldLayoutId id="2147484696" r:id="rId118"/>
    <p:sldLayoutId id="2147484697" r:id="rId119"/>
    <p:sldLayoutId id="2147484698" r:id="rId120"/>
    <p:sldLayoutId id="2147484699" r:id="rId121"/>
    <p:sldLayoutId id="2147484700" r:id="rId122"/>
    <p:sldLayoutId id="2147484701" r:id="rId123"/>
    <p:sldLayoutId id="2147484702" r:id="rId124"/>
    <p:sldLayoutId id="2147484703" r:id="rId125"/>
    <p:sldLayoutId id="2147484704" r:id="rId126"/>
    <p:sldLayoutId id="2147484705" r:id="rId127"/>
    <p:sldLayoutId id="2147484706" r:id="rId128"/>
    <p:sldLayoutId id="2147484707" r:id="rId129"/>
    <p:sldLayoutId id="2147484708" r:id="rId130"/>
    <p:sldLayoutId id="2147484709" r:id="rId131"/>
    <p:sldLayoutId id="2147484710" r:id="rId132"/>
    <p:sldLayoutId id="2147484711" r:id="rId133"/>
    <p:sldLayoutId id="2147484712" r:id="rId134"/>
    <p:sldLayoutId id="2147484713" r:id="rId135"/>
    <p:sldLayoutId id="2147484714" r:id="rId136"/>
    <p:sldLayoutId id="2147484715" r:id="rId137"/>
    <p:sldLayoutId id="2147484716" r:id="rId138"/>
    <p:sldLayoutId id="2147484717" r:id="rId139"/>
    <p:sldLayoutId id="2147484718" r:id="rId140"/>
    <p:sldLayoutId id="2147484719" r:id="rId141"/>
    <p:sldLayoutId id="2147484720" r:id="rId142"/>
    <p:sldLayoutId id="2147484721" r:id="rId143"/>
    <p:sldLayoutId id="2147484722" r:id="rId144"/>
    <p:sldLayoutId id="2147484723" r:id="rId145"/>
    <p:sldLayoutId id="2147484724" r:id="rId146"/>
    <p:sldLayoutId id="2147484725" r:id="rId147"/>
    <p:sldLayoutId id="2147484726" r:id="rId148"/>
    <p:sldLayoutId id="2147484727" r:id="rId149"/>
    <p:sldLayoutId id="2147484728" r:id="rId150"/>
    <p:sldLayoutId id="2147484729" r:id="rId151"/>
    <p:sldLayoutId id="2147484730" r:id="rId152"/>
    <p:sldLayoutId id="2147484731" r:id="rId153"/>
    <p:sldLayoutId id="2147484732" r:id="rId154"/>
    <p:sldLayoutId id="2147484733" r:id="rId155"/>
    <p:sldLayoutId id="2147484734" r:id="rId156"/>
    <p:sldLayoutId id="2147484735" r:id="rId157"/>
    <p:sldLayoutId id="2147484736" r:id="rId158"/>
    <p:sldLayoutId id="2147484737" r:id="rId159"/>
    <p:sldLayoutId id="2147484738" r:id="rId160"/>
    <p:sldLayoutId id="2147484739" r:id="rId161"/>
    <p:sldLayoutId id="2147484740" r:id="rId162"/>
    <p:sldLayoutId id="2147484741" r:id="rId163"/>
    <p:sldLayoutId id="2147484742" r:id="rId164"/>
    <p:sldLayoutId id="2147484743" r:id="rId165"/>
    <p:sldLayoutId id="2147484744" r:id="rId166"/>
    <p:sldLayoutId id="2147484745" r:id="rId167"/>
    <p:sldLayoutId id="2147484746" r:id="rId168"/>
    <p:sldLayoutId id="2147484747" r:id="rId169"/>
    <p:sldLayoutId id="2147484748"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prstClr val="black">
                    <a:tint val="75000"/>
                  </a:prstClr>
                </a:solidFill>
                <a:latin typeface="Arial" charset="0"/>
                <a:cs typeface="Arial" charset="0"/>
              </a:rPr>
              <a:t>Atef Abuelaish</a:t>
            </a:r>
            <a:endParaRPr lang="en-US" alt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9DA0D66-3BA5-4E99-A00D-A234B04AF74E}" type="slidenum">
              <a:rPr lang="en-US" altLang="en-US" smtClean="0">
                <a:solidFill>
                  <a:prstClr val="black">
                    <a:tint val="75000"/>
                  </a:prstClr>
                </a:solidFill>
                <a:latin typeface="Arial" charset="0"/>
                <a:cs typeface="Arial" charset="0"/>
              </a:rPr>
              <a:pPr fontAlgn="base">
                <a:spcBef>
                  <a:spcPct val="0"/>
                </a:spcBef>
                <a:spcAft>
                  <a:spcPct val="0"/>
                </a:spcAft>
                <a:defRPr/>
              </a:pPr>
              <a:t>‹#›</a:t>
            </a:fld>
            <a:endParaRPr lang="en-US" alt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022039772"/>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 id="2147484761" r:id="rId12"/>
    <p:sldLayoutId id="2147484762" r:id="rId13"/>
    <p:sldLayoutId id="2147484763" r:id="rId14"/>
    <p:sldLayoutId id="2147484764" r:id="rId15"/>
    <p:sldLayoutId id="2147484765" r:id="rId16"/>
    <p:sldLayoutId id="2147484766" r:id="rId17"/>
    <p:sldLayoutId id="2147484767" r:id="rId18"/>
    <p:sldLayoutId id="2147484768" r:id="rId19"/>
    <p:sldLayoutId id="2147484769" r:id="rId20"/>
    <p:sldLayoutId id="2147484770" r:id="rId21"/>
    <p:sldLayoutId id="2147484771" r:id="rId22"/>
    <p:sldLayoutId id="2147484772" r:id="rId23"/>
    <p:sldLayoutId id="2147484773" r:id="rId24"/>
    <p:sldLayoutId id="2147484774" r:id="rId25"/>
    <p:sldLayoutId id="2147484775" r:id="rId26"/>
    <p:sldLayoutId id="2147484776" r:id="rId27"/>
    <p:sldLayoutId id="2147484777" r:id="rId28"/>
    <p:sldLayoutId id="2147484778" r:id="rId29"/>
    <p:sldLayoutId id="2147484779" r:id="rId30"/>
    <p:sldLayoutId id="2147484780" r:id="rId31"/>
    <p:sldLayoutId id="2147484781" r:id="rId32"/>
    <p:sldLayoutId id="2147484782" r:id="rId33"/>
    <p:sldLayoutId id="2147484783" r:id="rId34"/>
    <p:sldLayoutId id="2147484784" r:id="rId35"/>
    <p:sldLayoutId id="2147484785" r:id="rId36"/>
    <p:sldLayoutId id="2147484786" r:id="rId37"/>
    <p:sldLayoutId id="2147484787" r:id="rId38"/>
    <p:sldLayoutId id="2147484788" r:id="rId39"/>
    <p:sldLayoutId id="2147484789" r:id="rId40"/>
    <p:sldLayoutId id="2147484790" r:id="rId41"/>
    <p:sldLayoutId id="2147484791" r:id="rId42"/>
    <p:sldLayoutId id="2147484792" r:id="rId43"/>
    <p:sldLayoutId id="2147484793" r:id="rId44"/>
    <p:sldLayoutId id="2147484794" r:id="rId45"/>
    <p:sldLayoutId id="2147484795" r:id="rId46"/>
    <p:sldLayoutId id="2147484796" r:id="rId47"/>
    <p:sldLayoutId id="2147484797" r:id="rId48"/>
    <p:sldLayoutId id="2147484798" r:id="rId49"/>
    <p:sldLayoutId id="2147484799" r:id="rId50"/>
    <p:sldLayoutId id="2147484800" r:id="rId51"/>
    <p:sldLayoutId id="2147484801" r:id="rId52"/>
    <p:sldLayoutId id="2147484802" r:id="rId53"/>
    <p:sldLayoutId id="2147484803" r:id="rId54"/>
    <p:sldLayoutId id="2147484804" r:id="rId55"/>
    <p:sldLayoutId id="2147484805" r:id="rId56"/>
    <p:sldLayoutId id="2147484806" r:id="rId57"/>
    <p:sldLayoutId id="2147484807" r:id="rId58"/>
    <p:sldLayoutId id="2147484808" r:id="rId59"/>
    <p:sldLayoutId id="2147484809" r:id="rId60"/>
    <p:sldLayoutId id="2147484810" r:id="rId61"/>
    <p:sldLayoutId id="2147484811" r:id="rId62"/>
    <p:sldLayoutId id="2147484812" r:id="rId63"/>
    <p:sldLayoutId id="2147484813" r:id="rId64"/>
    <p:sldLayoutId id="2147484814" r:id="rId65"/>
    <p:sldLayoutId id="2147484815" r:id="rId66"/>
    <p:sldLayoutId id="2147484816" r:id="rId67"/>
    <p:sldLayoutId id="2147484817" r:id="rId68"/>
    <p:sldLayoutId id="2147484818" r:id="rId69"/>
    <p:sldLayoutId id="2147484819" r:id="rId70"/>
    <p:sldLayoutId id="2147484820" r:id="rId71"/>
    <p:sldLayoutId id="2147484821" r:id="rId72"/>
    <p:sldLayoutId id="2147484822" r:id="rId73"/>
    <p:sldLayoutId id="2147484823" r:id="rId74"/>
    <p:sldLayoutId id="2147484824" r:id="rId75"/>
    <p:sldLayoutId id="2147484825" r:id="rId76"/>
    <p:sldLayoutId id="2147484826" r:id="rId77"/>
    <p:sldLayoutId id="2147484827" r:id="rId78"/>
    <p:sldLayoutId id="2147484828" r:id="rId79"/>
    <p:sldLayoutId id="2147484829" r:id="rId80"/>
    <p:sldLayoutId id="2147484830" r:id="rId81"/>
    <p:sldLayoutId id="2147484831" r:id="rId82"/>
    <p:sldLayoutId id="2147484832" r:id="rId83"/>
    <p:sldLayoutId id="2147484833" r:id="rId84"/>
    <p:sldLayoutId id="2147484834" r:id="rId85"/>
    <p:sldLayoutId id="2147484835" r:id="rId86"/>
    <p:sldLayoutId id="2147484836" r:id="rId87"/>
    <p:sldLayoutId id="2147484837" r:id="rId88"/>
    <p:sldLayoutId id="2147484838" r:id="rId89"/>
    <p:sldLayoutId id="2147484839" r:id="rId90"/>
    <p:sldLayoutId id="2147484840" r:id="rId91"/>
    <p:sldLayoutId id="2147484841" r:id="rId92"/>
    <p:sldLayoutId id="2147484842" r:id="rId93"/>
    <p:sldLayoutId id="2147484843" r:id="rId94"/>
    <p:sldLayoutId id="2147484844" r:id="rId95"/>
    <p:sldLayoutId id="2147484845" r:id="rId96"/>
    <p:sldLayoutId id="2147484846" r:id="rId97"/>
    <p:sldLayoutId id="2147484847" r:id="rId98"/>
    <p:sldLayoutId id="2147484848" r:id="rId99"/>
    <p:sldLayoutId id="2147484849" r:id="rId100"/>
    <p:sldLayoutId id="2147484850" r:id="rId101"/>
    <p:sldLayoutId id="2147484851" r:id="rId102"/>
    <p:sldLayoutId id="2147484852" r:id="rId103"/>
    <p:sldLayoutId id="2147484853" r:id="rId104"/>
    <p:sldLayoutId id="2147484854" r:id="rId105"/>
    <p:sldLayoutId id="2147484855" r:id="rId106"/>
    <p:sldLayoutId id="2147484856" r:id="rId107"/>
    <p:sldLayoutId id="2147484857" r:id="rId108"/>
    <p:sldLayoutId id="2147484858" r:id="rId109"/>
    <p:sldLayoutId id="2147484859" r:id="rId110"/>
    <p:sldLayoutId id="2147484860" r:id="rId111"/>
    <p:sldLayoutId id="2147484861" r:id="rId112"/>
    <p:sldLayoutId id="2147484862" r:id="rId113"/>
    <p:sldLayoutId id="2147484863" r:id="rId114"/>
    <p:sldLayoutId id="2147484864" r:id="rId115"/>
    <p:sldLayoutId id="2147484865" r:id="rId116"/>
    <p:sldLayoutId id="2147484866" r:id="rId117"/>
    <p:sldLayoutId id="2147484867" r:id="rId118"/>
    <p:sldLayoutId id="2147484868" r:id="rId119"/>
    <p:sldLayoutId id="2147484869" r:id="rId120"/>
    <p:sldLayoutId id="2147484870" r:id="rId121"/>
    <p:sldLayoutId id="2147484871" r:id="rId122"/>
    <p:sldLayoutId id="2147484872" r:id="rId123"/>
    <p:sldLayoutId id="2147484873" r:id="rId124"/>
    <p:sldLayoutId id="2147484874" r:id="rId125"/>
    <p:sldLayoutId id="2147484875" r:id="rId126"/>
    <p:sldLayoutId id="2147484876" r:id="rId127"/>
    <p:sldLayoutId id="2147484877" r:id="rId128"/>
    <p:sldLayoutId id="2147484878" r:id="rId129"/>
    <p:sldLayoutId id="2147484879" r:id="rId130"/>
    <p:sldLayoutId id="2147484880" r:id="rId131"/>
    <p:sldLayoutId id="2147484881" r:id="rId132"/>
    <p:sldLayoutId id="2147484882" r:id="rId133"/>
    <p:sldLayoutId id="2147484883" r:id="rId134"/>
    <p:sldLayoutId id="2147484884" r:id="rId135"/>
    <p:sldLayoutId id="2147484885" r:id="rId136"/>
    <p:sldLayoutId id="2147484886" r:id="rId137"/>
    <p:sldLayoutId id="2147484887" r:id="rId138"/>
    <p:sldLayoutId id="2147484888" r:id="rId139"/>
    <p:sldLayoutId id="2147484889" r:id="rId140"/>
    <p:sldLayoutId id="2147484890" r:id="rId141"/>
    <p:sldLayoutId id="2147484891" r:id="rId142"/>
    <p:sldLayoutId id="2147484892" r:id="rId143"/>
    <p:sldLayoutId id="2147484893" r:id="rId144"/>
    <p:sldLayoutId id="2147484894" r:id="rId145"/>
    <p:sldLayoutId id="2147484895" r:id="rId146"/>
    <p:sldLayoutId id="2147484896" r:id="rId147"/>
    <p:sldLayoutId id="2147484897" r:id="rId148"/>
    <p:sldLayoutId id="2147484898" r:id="rId149"/>
    <p:sldLayoutId id="2147484899" r:id="rId150"/>
    <p:sldLayoutId id="2147484900" r:id="rId151"/>
    <p:sldLayoutId id="2147484901" r:id="rId152"/>
    <p:sldLayoutId id="2147484902" r:id="rId153"/>
    <p:sldLayoutId id="2147484903" r:id="rId154"/>
    <p:sldLayoutId id="2147484904" r:id="rId155"/>
    <p:sldLayoutId id="2147484905" r:id="rId156"/>
    <p:sldLayoutId id="2147484906" r:id="rId157"/>
    <p:sldLayoutId id="2147484907" r:id="rId158"/>
    <p:sldLayoutId id="2147484908" r:id="rId159"/>
    <p:sldLayoutId id="2147484909" r:id="rId160"/>
    <p:sldLayoutId id="2147484910" r:id="rId161"/>
    <p:sldLayoutId id="2147484911" r:id="rId162"/>
    <p:sldLayoutId id="2147484912" r:id="rId163"/>
    <p:sldLayoutId id="2147484913" r:id="rId164"/>
    <p:sldLayoutId id="2147484914" r:id="rId165"/>
    <p:sldLayoutId id="2147484915" r:id="rId166"/>
    <p:sldLayoutId id="2147484916" r:id="rId167"/>
    <p:sldLayoutId id="2147484917" r:id="rId168"/>
    <p:sldLayoutId id="2147484918" r:id="rId169"/>
    <p:sldLayoutId id="2147484919" r:id="rId17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8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9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9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9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9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9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9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9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sz="7200"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sz="7200"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
        <p:nvSpPr>
          <p:cNvPr id="28676"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Tree>
    <p:extLst>
      <p:ext uri="{BB962C8B-B14F-4D97-AF65-F5344CB8AC3E}">
        <p14:creationId xmlns:p14="http://schemas.microsoft.com/office/powerpoint/2010/main" val="320248274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976313" y="619125"/>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 name="Rectangle 7"/>
          <p:cNvSpPr>
            <a:spLocks noChangeArrowheads="1"/>
          </p:cNvSpPr>
          <p:nvPr/>
        </p:nvSpPr>
        <p:spPr bwMode="auto">
          <a:xfrm>
            <a:off x="2811463" y="8572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Total</a:t>
            </a:r>
            <a:endParaRPr lang="en-US" dirty="0" smtClean="0">
              <a:solidFill>
                <a:prstClr val="black"/>
              </a:solidFill>
              <a:cs typeface="Arial" pitchFamily="34" charset="0"/>
            </a:endParaRPr>
          </a:p>
        </p:txBody>
      </p:sp>
      <p:sp>
        <p:nvSpPr>
          <p:cNvPr id="9" name="Rectangle 8"/>
          <p:cNvSpPr>
            <a:spLocks noChangeArrowheads="1"/>
          </p:cNvSpPr>
          <p:nvPr/>
        </p:nvSpPr>
        <p:spPr bwMode="auto">
          <a:xfrm>
            <a:off x="4052888" y="857250"/>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0</a:t>
            </a:r>
            <a:endParaRPr lang="en-US" dirty="0" smtClean="0">
              <a:solidFill>
                <a:prstClr val="black"/>
              </a:solidFill>
              <a:cs typeface="Arial" pitchFamily="34" charset="0"/>
            </a:endParaRPr>
          </a:p>
        </p:txBody>
      </p:sp>
      <p:sp>
        <p:nvSpPr>
          <p:cNvPr id="10" name="Rectangle 9"/>
          <p:cNvSpPr>
            <a:spLocks noChangeArrowheads="1"/>
          </p:cNvSpPr>
          <p:nvPr/>
        </p:nvSpPr>
        <p:spPr bwMode="auto">
          <a:xfrm>
            <a:off x="4768850" y="857250"/>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1 to 30</a:t>
            </a:r>
            <a:endParaRPr lang="en-US" dirty="0" smtClean="0">
              <a:solidFill>
                <a:prstClr val="black"/>
              </a:solidFill>
              <a:cs typeface="Arial" pitchFamily="34" charset="0"/>
            </a:endParaRPr>
          </a:p>
        </p:txBody>
      </p:sp>
      <p:sp>
        <p:nvSpPr>
          <p:cNvPr id="11" name="Rectangle 10"/>
          <p:cNvSpPr>
            <a:spLocks noChangeArrowheads="1"/>
          </p:cNvSpPr>
          <p:nvPr/>
        </p:nvSpPr>
        <p:spPr bwMode="auto">
          <a:xfrm>
            <a:off x="5626100"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31 to 60</a:t>
            </a:r>
            <a:endParaRPr lang="en-US" dirty="0" smtClean="0">
              <a:solidFill>
                <a:prstClr val="black"/>
              </a:solidFill>
              <a:cs typeface="Arial" pitchFamily="34" charset="0"/>
            </a:endParaRPr>
          </a:p>
        </p:txBody>
      </p:sp>
      <p:sp>
        <p:nvSpPr>
          <p:cNvPr id="12" name="Rectangle 11"/>
          <p:cNvSpPr>
            <a:spLocks noChangeArrowheads="1"/>
          </p:cNvSpPr>
          <p:nvPr/>
        </p:nvSpPr>
        <p:spPr bwMode="auto">
          <a:xfrm>
            <a:off x="6523038"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61 to 90</a:t>
            </a:r>
            <a:endParaRPr lang="en-US" dirty="0" smtClean="0">
              <a:solidFill>
                <a:prstClr val="black"/>
              </a:solidFill>
              <a:cs typeface="Arial" pitchFamily="34" charset="0"/>
            </a:endParaRPr>
          </a:p>
        </p:txBody>
      </p:sp>
      <p:sp>
        <p:nvSpPr>
          <p:cNvPr id="13" name="Rectangle 12"/>
          <p:cNvSpPr>
            <a:spLocks noChangeArrowheads="1"/>
          </p:cNvSpPr>
          <p:nvPr/>
        </p:nvSpPr>
        <p:spPr bwMode="auto">
          <a:xfrm>
            <a:off x="7421563" y="85725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Over 90</a:t>
            </a:r>
            <a:endParaRPr lang="en-US" dirty="0" smtClean="0">
              <a:solidFill>
                <a:prstClr val="black"/>
              </a:solidFill>
              <a:cs typeface="Arial" pitchFamily="34" charset="0"/>
            </a:endParaRPr>
          </a:p>
        </p:txBody>
      </p:sp>
      <p:sp>
        <p:nvSpPr>
          <p:cNvPr id="14" name="Rectangle 13"/>
          <p:cNvSpPr>
            <a:spLocks noChangeArrowheads="1"/>
          </p:cNvSpPr>
          <p:nvPr/>
        </p:nvSpPr>
        <p:spPr bwMode="auto">
          <a:xfrm>
            <a:off x="1016000" y="1082675"/>
            <a:ext cx="152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a:t>
            </a:r>
            <a:endParaRPr lang="en-US" dirty="0" smtClean="0">
              <a:solidFill>
                <a:prstClr val="black"/>
              </a:solidFill>
              <a:cs typeface="Arial" pitchFamily="34" charset="0"/>
            </a:endParaRPr>
          </a:p>
        </p:txBody>
      </p:sp>
      <p:sp>
        <p:nvSpPr>
          <p:cNvPr id="15" name="Rectangle 14"/>
          <p:cNvSpPr>
            <a:spLocks noChangeArrowheads="1"/>
          </p:cNvSpPr>
          <p:nvPr/>
        </p:nvSpPr>
        <p:spPr bwMode="auto">
          <a:xfrm>
            <a:off x="3094038" y="10826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$2,600</a:t>
            </a:r>
            <a:endParaRPr lang="en-US" dirty="0" smtClean="0">
              <a:solidFill>
                <a:prstClr val="black"/>
              </a:solidFill>
              <a:cs typeface="Arial" pitchFamily="34" charset="0"/>
            </a:endParaRPr>
          </a:p>
        </p:txBody>
      </p:sp>
      <p:sp>
        <p:nvSpPr>
          <p:cNvPr id="16" name="Rectangle 15"/>
          <p:cNvSpPr>
            <a:spLocks noChangeArrowheads="1"/>
          </p:cNvSpPr>
          <p:nvPr/>
        </p:nvSpPr>
        <p:spPr bwMode="auto">
          <a:xfrm>
            <a:off x="3992563" y="10826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$2,000</a:t>
            </a:r>
            <a:endParaRPr lang="en-US" dirty="0" smtClean="0">
              <a:solidFill>
                <a:prstClr val="black"/>
              </a:solidFill>
              <a:cs typeface="Arial" pitchFamily="34" charset="0"/>
            </a:endParaRPr>
          </a:p>
        </p:txBody>
      </p:sp>
      <p:sp>
        <p:nvSpPr>
          <p:cNvPr id="17" name="Rectangle 16"/>
          <p:cNvSpPr>
            <a:spLocks noChangeArrowheads="1"/>
          </p:cNvSpPr>
          <p:nvPr/>
        </p:nvSpPr>
        <p:spPr bwMode="auto">
          <a:xfrm>
            <a:off x="5021263" y="108267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a:t>
            </a:r>
            <a:endParaRPr lang="en-US" dirty="0" smtClean="0">
              <a:solidFill>
                <a:prstClr val="black"/>
              </a:solidFill>
              <a:cs typeface="Arial" pitchFamily="34" charset="0"/>
            </a:endParaRPr>
          </a:p>
        </p:txBody>
      </p:sp>
      <p:sp>
        <p:nvSpPr>
          <p:cNvPr id="18" name="Rectangle 17"/>
          <p:cNvSpPr>
            <a:spLocks noChangeArrowheads="1"/>
          </p:cNvSpPr>
          <p:nvPr/>
        </p:nvSpPr>
        <p:spPr bwMode="auto">
          <a:xfrm>
            <a:off x="6008688" y="10826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$80</a:t>
            </a:r>
            <a:endParaRPr lang="en-US" dirty="0" smtClean="0">
              <a:solidFill>
                <a:prstClr val="black"/>
              </a:solidFill>
              <a:cs typeface="Arial" pitchFamily="34" charset="0"/>
            </a:endParaRPr>
          </a:p>
        </p:txBody>
      </p:sp>
      <p:sp>
        <p:nvSpPr>
          <p:cNvPr id="19" name="Rectangle 18"/>
          <p:cNvSpPr>
            <a:spLocks noChangeArrowheads="1"/>
          </p:cNvSpPr>
          <p:nvPr/>
        </p:nvSpPr>
        <p:spPr bwMode="auto">
          <a:xfrm>
            <a:off x="6816725" y="10826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$100</a:t>
            </a:r>
            <a:endParaRPr lang="en-US" dirty="0" smtClean="0">
              <a:solidFill>
                <a:prstClr val="black"/>
              </a:solidFill>
              <a:cs typeface="Arial" pitchFamily="34" charset="0"/>
            </a:endParaRPr>
          </a:p>
        </p:txBody>
      </p:sp>
      <p:sp>
        <p:nvSpPr>
          <p:cNvPr id="20" name="Rectangle 19"/>
          <p:cNvSpPr>
            <a:spLocks noChangeArrowheads="1"/>
          </p:cNvSpPr>
          <p:nvPr/>
        </p:nvSpPr>
        <p:spPr bwMode="auto">
          <a:xfrm>
            <a:off x="7713663" y="108267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$120</a:t>
            </a:r>
            <a:endParaRPr lang="en-US" dirty="0" smtClean="0">
              <a:solidFill>
                <a:prstClr val="black"/>
              </a:solidFill>
              <a:cs typeface="Arial" pitchFamily="34" charset="0"/>
            </a:endParaRPr>
          </a:p>
        </p:txBody>
      </p:sp>
      <p:sp>
        <p:nvSpPr>
          <p:cNvPr id="21" name="Rectangle 20"/>
          <p:cNvSpPr>
            <a:spLocks noChangeArrowheads="1"/>
          </p:cNvSpPr>
          <p:nvPr/>
        </p:nvSpPr>
        <p:spPr bwMode="auto">
          <a:xfrm>
            <a:off x="1016000" y="12890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Percent uncollectible</a:t>
            </a:r>
            <a:endParaRPr lang="en-US" dirty="0" smtClean="0">
              <a:solidFill>
                <a:prstClr val="black"/>
              </a:solidFill>
              <a:cs typeface="Arial" pitchFamily="34" charset="0"/>
            </a:endParaRPr>
          </a:p>
        </p:txBody>
      </p:sp>
      <p:sp>
        <p:nvSpPr>
          <p:cNvPr id="22" name="Rectangle 21"/>
          <p:cNvSpPr>
            <a:spLocks noChangeArrowheads="1"/>
          </p:cNvSpPr>
          <p:nvPr/>
        </p:nvSpPr>
        <p:spPr bwMode="auto">
          <a:xfrm>
            <a:off x="4305300" y="128905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a:t>
            </a:r>
            <a:endParaRPr lang="en-US" dirty="0" smtClean="0">
              <a:solidFill>
                <a:prstClr val="black"/>
              </a:solidFill>
              <a:cs typeface="Arial" pitchFamily="34" charset="0"/>
            </a:endParaRPr>
          </a:p>
        </p:txBody>
      </p:sp>
      <p:sp>
        <p:nvSpPr>
          <p:cNvPr id="23" name="Rectangle 22"/>
          <p:cNvSpPr>
            <a:spLocks noChangeArrowheads="1"/>
          </p:cNvSpPr>
          <p:nvPr/>
        </p:nvSpPr>
        <p:spPr bwMode="auto">
          <a:xfrm>
            <a:off x="5202238" y="1289050"/>
            <a:ext cx="30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a:t>
            </a:r>
            <a:endParaRPr lang="en-US" dirty="0" smtClean="0">
              <a:solidFill>
                <a:prstClr val="black"/>
              </a:solidFill>
              <a:cs typeface="Arial" pitchFamily="34" charset="0"/>
            </a:endParaRPr>
          </a:p>
        </p:txBody>
      </p:sp>
      <p:sp>
        <p:nvSpPr>
          <p:cNvPr id="24" name="Rectangle 23"/>
          <p:cNvSpPr>
            <a:spLocks noChangeArrowheads="1"/>
          </p:cNvSpPr>
          <p:nvPr/>
        </p:nvSpPr>
        <p:spPr bwMode="auto">
          <a:xfrm>
            <a:off x="6100763" y="1289050"/>
            <a:ext cx="30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a:t>
            </a:r>
            <a:endParaRPr lang="en-US" dirty="0" smtClean="0">
              <a:solidFill>
                <a:prstClr val="black"/>
              </a:solidFill>
              <a:cs typeface="Arial" pitchFamily="34" charset="0"/>
            </a:endParaRPr>
          </a:p>
        </p:txBody>
      </p:sp>
      <p:sp>
        <p:nvSpPr>
          <p:cNvPr id="25" name="Rectangle 24"/>
          <p:cNvSpPr>
            <a:spLocks noChangeArrowheads="1"/>
          </p:cNvSpPr>
          <p:nvPr/>
        </p:nvSpPr>
        <p:spPr bwMode="auto">
          <a:xfrm>
            <a:off x="6997700" y="128905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6" name="Rectangle 25"/>
          <p:cNvSpPr>
            <a:spLocks noChangeArrowheads="1"/>
          </p:cNvSpPr>
          <p:nvPr/>
        </p:nvSpPr>
        <p:spPr bwMode="auto">
          <a:xfrm>
            <a:off x="7804150" y="128905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a:t>
            </a:r>
            <a:endParaRPr lang="en-US" dirty="0" smtClean="0">
              <a:solidFill>
                <a:prstClr val="black"/>
              </a:solidFill>
              <a:cs typeface="Arial" pitchFamily="34" charset="0"/>
            </a:endParaRPr>
          </a:p>
        </p:txBody>
      </p:sp>
      <p:sp>
        <p:nvSpPr>
          <p:cNvPr id="27" name="Rectangle 26"/>
          <p:cNvSpPr>
            <a:spLocks noChangeArrowheads="1"/>
          </p:cNvSpPr>
          <p:nvPr/>
        </p:nvSpPr>
        <p:spPr bwMode="auto">
          <a:xfrm>
            <a:off x="1016000" y="1495425"/>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Uncollectible amount</a:t>
            </a:r>
            <a:endParaRPr lang="en-US" dirty="0" smtClean="0">
              <a:solidFill>
                <a:prstClr val="black"/>
              </a:solidFill>
              <a:cs typeface="Arial" pitchFamily="34" charset="0"/>
            </a:endParaRPr>
          </a:p>
        </p:txBody>
      </p:sp>
      <p:sp>
        <p:nvSpPr>
          <p:cNvPr id="28" name="Rectangle 27"/>
          <p:cNvSpPr>
            <a:spLocks noChangeArrowheads="1"/>
          </p:cNvSpPr>
          <p:nvPr/>
        </p:nvSpPr>
        <p:spPr bwMode="auto">
          <a:xfrm>
            <a:off x="3316288"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$49</a:t>
            </a:r>
            <a:endParaRPr lang="en-US" dirty="0" smtClean="0">
              <a:solidFill>
                <a:prstClr val="black"/>
              </a:solidFill>
              <a:cs typeface="Arial" pitchFamily="34" charset="0"/>
            </a:endParaRPr>
          </a:p>
        </p:txBody>
      </p:sp>
      <p:sp>
        <p:nvSpPr>
          <p:cNvPr id="29" name="Rectangle 28"/>
          <p:cNvSpPr>
            <a:spLocks noChangeArrowheads="1"/>
          </p:cNvSpPr>
          <p:nvPr/>
        </p:nvSpPr>
        <p:spPr bwMode="auto">
          <a:xfrm>
            <a:off x="4213225"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$20</a:t>
            </a:r>
            <a:endParaRPr lang="en-US" dirty="0" smtClean="0">
              <a:solidFill>
                <a:prstClr val="black"/>
              </a:solidFill>
              <a:cs typeface="Arial" pitchFamily="34" charset="0"/>
            </a:endParaRPr>
          </a:p>
        </p:txBody>
      </p:sp>
      <p:sp>
        <p:nvSpPr>
          <p:cNvPr id="30" name="Rectangle 29"/>
          <p:cNvSpPr>
            <a:spLocks noChangeArrowheads="1"/>
          </p:cNvSpPr>
          <p:nvPr/>
        </p:nvSpPr>
        <p:spPr bwMode="auto">
          <a:xfrm>
            <a:off x="5202238" y="1495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$6</a:t>
            </a:r>
            <a:endParaRPr lang="en-US" dirty="0" smtClean="0">
              <a:solidFill>
                <a:prstClr val="black"/>
              </a:solidFill>
              <a:cs typeface="Arial" pitchFamily="34" charset="0"/>
            </a:endParaRPr>
          </a:p>
        </p:txBody>
      </p:sp>
      <p:sp>
        <p:nvSpPr>
          <p:cNvPr id="31" name="Rectangle 30"/>
          <p:cNvSpPr>
            <a:spLocks noChangeArrowheads="1"/>
          </p:cNvSpPr>
          <p:nvPr/>
        </p:nvSpPr>
        <p:spPr bwMode="auto">
          <a:xfrm>
            <a:off x="6100763" y="1495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a:t>
            </a:r>
            <a:endParaRPr lang="en-US" dirty="0" smtClean="0">
              <a:solidFill>
                <a:prstClr val="black"/>
              </a:solidFill>
              <a:cs typeface="Arial" pitchFamily="34" charset="0"/>
            </a:endParaRPr>
          </a:p>
        </p:txBody>
      </p:sp>
      <p:sp>
        <p:nvSpPr>
          <p:cNvPr id="2688" name="Rectangle 31"/>
          <p:cNvSpPr>
            <a:spLocks noChangeArrowheads="1"/>
          </p:cNvSpPr>
          <p:nvPr/>
        </p:nvSpPr>
        <p:spPr bwMode="auto">
          <a:xfrm>
            <a:off x="6997700" y="14954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689" name="Rectangle 32"/>
          <p:cNvSpPr>
            <a:spLocks noChangeArrowheads="1"/>
          </p:cNvSpPr>
          <p:nvPr/>
        </p:nvSpPr>
        <p:spPr bwMode="auto">
          <a:xfrm>
            <a:off x="7804150" y="1495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a:t>
            </a:r>
            <a:endParaRPr lang="en-US" dirty="0" smtClean="0">
              <a:solidFill>
                <a:prstClr val="black"/>
              </a:solidFill>
              <a:cs typeface="Arial" pitchFamily="34" charset="0"/>
            </a:endParaRPr>
          </a:p>
        </p:txBody>
      </p:sp>
      <p:sp>
        <p:nvSpPr>
          <p:cNvPr id="2705" name="Rectangle 48"/>
          <p:cNvSpPr>
            <a:spLocks noChangeArrowheads="1"/>
          </p:cNvSpPr>
          <p:nvPr/>
        </p:nvSpPr>
        <p:spPr bwMode="auto">
          <a:xfrm>
            <a:off x="5353050" y="639763"/>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Days Past Due</a:t>
            </a:r>
            <a:endParaRPr lang="en-US" dirty="0" smtClean="0">
              <a:solidFill>
                <a:prstClr val="black"/>
              </a:solidFill>
              <a:cs typeface="Arial" pitchFamily="34" charset="0"/>
            </a:endParaRPr>
          </a:p>
        </p:txBody>
      </p:sp>
      <p:sp>
        <p:nvSpPr>
          <p:cNvPr id="2712" name="Rectangle 49"/>
          <p:cNvSpPr>
            <a:spLocks noChangeArrowheads="1"/>
          </p:cNvSpPr>
          <p:nvPr/>
        </p:nvSpPr>
        <p:spPr bwMode="auto">
          <a:xfrm>
            <a:off x="966788" y="60960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6" name="Rectangle 60"/>
          <p:cNvSpPr>
            <a:spLocks noChangeArrowheads="1"/>
          </p:cNvSpPr>
          <p:nvPr/>
        </p:nvSpPr>
        <p:spPr bwMode="auto">
          <a:xfrm>
            <a:off x="8147050" y="630238"/>
            <a:ext cx="20638"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 name="Rectangle 69"/>
          <p:cNvSpPr>
            <a:spLocks noChangeArrowheads="1"/>
          </p:cNvSpPr>
          <p:nvPr/>
        </p:nvSpPr>
        <p:spPr bwMode="auto">
          <a:xfrm>
            <a:off x="985838" y="6096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6" name="Line 70"/>
          <p:cNvSpPr>
            <a:spLocks noChangeShapeType="1"/>
          </p:cNvSpPr>
          <p:nvPr/>
        </p:nvSpPr>
        <p:spPr bwMode="auto">
          <a:xfrm>
            <a:off x="3668713" y="836613"/>
            <a:ext cx="4478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4" name="Rectangle 71"/>
          <p:cNvSpPr>
            <a:spLocks noChangeArrowheads="1"/>
          </p:cNvSpPr>
          <p:nvPr/>
        </p:nvSpPr>
        <p:spPr bwMode="auto">
          <a:xfrm>
            <a:off x="3668713" y="836613"/>
            <a:ext cx="4478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5" name="Rectangle 72"/>
          <p:cNvSpPr>
            <a:spLocks noChangeArrowheads="1"/>
          </p:cNvSpPr>
          <p:nvPr/>
        </p:nvSpPr>
        <p:spPr bwMode="auto">
          <a:xfrm>
            <a:off x="985838" y="105251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6" name="Line 73"/>
          <p:cNvSpPr>
            <a:spLocks noChangeShapeType="1"/>
          </p:cNvSpPr>
          <p:nvPr/>
        </p:nvSpPr>
        <p:spPr bwMode="auto">
          <a:xfrm>
            <a:off x="3668713" y="1474788"/>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7" name="Rectangle 74"/>
          <p:cNvSpPr>
            <a:spLocks noChangeArrowheads="1"/>
          </p:cNvSpPr>
          <p:nvPr/>
        </p:nvSpPr>
        <p:spPr bwMode="auto">
          <a:xfrm>
            <a:off x="3668713" y="1474788"/>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8" name="Line 75"/>
          <p:cNvSpPr>
            <a:spLocks noChangeShapeType="1"/>
          </p:cNvSpPr>
          <p:nvPr/>
        </p:nvSpPr>
        <p:spPr bwMode="auto">
          <a:xfrm>
            <a:off x="3668713" y="1681163"/>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9" name="Rectangle 76"/>
          <p:cNvSpPr>
            <a:spLocks noChangeArrowheads="1"/>
          </p:cNvSpPr>
          <p:nvPr/>
        </p:nvSpPr>
        <p:spPr bwMode="auto">
          <a:xfrm>
            <a:off x="3668713" y="1681163"/>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0" name="Line 77"/>
          <p:cNvSpPr>
            <a:spLocks noChangeShapeType="1"/>
          </p:cNvSpPr>
          <p:nvPr/>
        </p:nvSpPr>
        <p:spPr bwMode="auto">
          <a:xfrm>
            <a:off x="3668713" y="1701800"/>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51" name="Rectangle 78"/>
          <p:cNvSpPr>
            <a:spLocks noChangeArrowheads="1"/>
          </p:cNvSpPr>
          <p:nvPr/>
        </p:nvSpPr>
        <p:spPr bwMode="auto">
          <a:xfrm>
            <a:off x="3668713" y="1701800"/>
            <a:ext cx="44989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6" name="Rectangle 5"/>
          <p:cNvSpPr>
            <a:spLocks noChangeArrowheads="1"/>
          </p:cNvSpPr>
          <p:nvPr/>
        </p:nvSpPr>
        <p:spPr bwMode="auto">
          <a:xfrm>
            <a:off x="2322513" y="2946400"/>
            <a:ext cx="3602037"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7" name="Rectangle 6"/>
          <p:cNvSpPr>
            <a:spLocks noChangeArrowheads="1"/>
          </p:cNvSpPr>
          <p:nvPr/>
        </p:nvSpPr>
        <p:spPr bwMode="auto">
          <a:xfrm>
            <a:off x="1423988" y="5049838"/>
            <a:ext cx="62960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8" name="Rectangle 7"/>
          <p:cNvSpPr>
            <a:spLocks noChangeArrowheads="1"/>
          </p:cNvSpPr>
          <p:nvPr/>
        </p:nvSpPr>
        <p:spPr bwMode="auto">
          <a:xfrm>
            <a:off x="2362200" y="31940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Unadjusted</a:t>
            </a:r>
            <a:endParaRPr lang="en-US" dirty="0" smtClean="0">
              <a:solidFill>
                <a:prstClr val="black"/>
              </a:solidFill>
              <a:cs typeface="Arial" pitchFamily="34" charset="0"/>
            </a:endParaRPr>
          </a:p>
        </p:txBody>
      </p:sp>
      <p:sp>
        <p:nvSpPr>
          <p:cNvPr id="2709" name="Rectangle 8"/>
          <p:cNvSpPr>
            <a:spLocks noChangeArrowheads="1"/>
          </p:cNvSpPr>
          <p:nvPr/>
        </p:nvSpPr>
        <p:spPr bwMode="auto">
          <a:xfrm>
            <a:off x="3765550" y="31940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a:t>
            </a:r>
            <a:endParaRPr lang="en-US" dirty="0" smtClean="0">
              <a:solidFill>
                <a:prstClr val="black"/>
              </a:solidFill>
              <a:cs typeface="Arial" pitchFamily="34" charset="0"/>
            </a:endParaRPr>
          </a:p>
        </p:txBody>
      </p:sp>
      <p:sp>
        <p:nvSpPr>
          <p:cNvPr id="2710" name="Rectangle 9"/>
          <p:cNvSpPr>
            <a:spLocks noChangeArrowheads="1"/>
          </p:cNvSpPr>
          <p:nvPr/>
        </p:nvSpPr>
        <p:spPr bwMode="auto">
          <a:xfrm>
            <a:off x="4249738" y="3400425"/>
            <a:ext cx="8778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Adjustment</a:t>
            </a:r>
            <a:endParaRPr lang="en-US" dirty="0" smtClean="0">
              <a:solidFill>
                <a:prstClr val="black"/>
              </a:solidFill>
              <a:cs typeface="Arial" pitchFamily="34" charset="0"/>
            </a:endParaRPr>
          </a:p>
        </p:txBody>
      </p:sp>
      <p:sp>
        <p:nvSpPr>
          <p:cNvPr id="2711" name="Rectangle 10"/>
          <p:cNvSpPr>
            <a:spLocks noChangeArrowheads="1"/>
          </p:cNvSpPr>
          <p:nvPr/>
        </p:nvSpPr>
        <p:spPr bwMode="auto">
          <a:xfrm>
            <a:off x="5561013" y="34004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59</a:t>
            </a:r>
            <a:endParaRPr lang="en-US" dirty="0" smtClean="0">
              <a:solidFill>
                <a:prstClr val="black"/>
              </a:solidFill>
              <a:cs typeface="Arial" pitchFamily="34" charset="0"/>
            </a:endParaRPr>
          </a:p>
        </p:txBody>
      </p:sp>
      <p:sp>
        <p:nvSpPr>
          <p:cNvPr id="256" name="Rectangle 11"/>
          <p:cNvSpPr>
            <a:spLocks noChangeArrowheads="1"/>
          </p:cNvSpPr>
          <p:nvPr/>
        </p:nvSpPr>
        <p:spPr bwMode="auto">
          <a:xfrm>
            <a:off x="4249738" y="3616325"/>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Adjusted</a:t>
            </a:r>
            <a:endParaRPr lang="en-US" dirty="0" smtClean="0">
              <a:solidFill>
                <a:prstClr val="black"/>
              </a:solidFill>
              <a:cs typeface="Arial" pitchFamily="34" charset="0"/>
            </a:endParaRPr>
          </a:p>
        </p:txBody>
      </p:sp>
      <p:sp>
        <p:nvSpPr>
          <p:cNvPr id="257" name="Rectangle 12"/>
          <p:cNvSpPr>
            <a:spLocks noChangeArrowheads="1"/>
          </p:cNvSpPr>
          <p:nvPr/>
        </p:nvSpPr>
        <p:spPr bwMode="auto">
          <a:xfrm>
            <a:off x="5561013" y="36163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49</a:t>
            </a:r>
            <a:endParaRPr lang="en-US" dirty="0" smtClean="0">
              <a:solidFill>
                <a:prstClr val="black"/>
              </a:solidFill>
              <a:cs typeface="Arial" pitchFamily="34" charset="0"/>
            </a:endParaRPr>
          </a:p>
        </p:txBody>
      </p:sp>
      <p:sp>
        <p:nvSpPr>
          <p:cNvPr id="258" name="Rectangle 13"/>
          <p:cNvSpPr>
            <a:spLocks noChangeArrowheads="1"/>
          </p:cNvSpPr>
          <p:nvPr/>
        </p:nvSpPr>
        <p:spPr bwMode="auto">
          <a:xfrm>
            <a:off x="1463675" y="4648200"/>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3:  Make an adjusting entry to get from step 1 to step 2.</a:t>
            </a:r>
            <a:endParaRPr lang="en-US" dirty="0" smtClean="0">
              <a:solidFill>
                <a:prstClr val="black"/>
              </a:solidFill>
              <a:cs typeface="Arial" pitchFamily="34" charset="0"/>
            </a:endParaRPr>
          </a:p>
        </p:txBody>
      </p:sp>
      <p:sp>
        <p:nvSpPr>
          <p:cNvPr id="259" name="Rectangle 14"/>
          <p:cNvSpPr>
            <a:spLocks noChangeArrowheads="1"/>
          </p:cNvSpPr>
          <p:nvPr/>
        </p:nvSpPr>
        <p:spPr bwMode="auto">
          <a:xfrm>
            <a:off x="1706563" y="5070475"/>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62" name="Rectangle 15"/>
          <p:cNvSpPr>
            <a:spLocks noChangeArrowheads="1"/>
          </p:cNvSpPr>
          <p:nvPr/>
        </p:nvSpPr>
        <p:spPr bwMode="auto">
          <a:xfrm>
            <a:off x="6165850" y="50704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63" name="Rectangle 16"/>
          <p:cNvSpPr>
            <a:spLocks noChangeArrowheads="1"/>
          </p:cNvSpPr>
          <p:nvPr/>
        </p:nvSpPr>
        <p:spPr bwMode="auto">
          <a:xfrm>
            <a:off x="7034213" y="5070475"/>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64" name="Rectangle 17"/>
          <p:cNvSpPr>
            <a:spLocks noChangeArrowheads="1"/>
          </p:cNvSpPr>
          <p:nvPr/>
        </p:nvSpPr>
        <p:spPr bwMode="auto">
          <a:xfrm>
            <a:off x="1604963" y="52974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 31</a:t>
            </a:r>
            <a:endParaRPr lang="en-US" dirty="0" smtClean="0">
              <a:solidFill>
                <a:prstClr val="black"/>
              </a:solidFill>
              <a:cs typeface="Arial" pitchFamily="34" charset="0"/>
            </a:endParaRPr>
          </a:p>
        </p:txBody>
      </p:sp>
      <p:sp>
        <p:nvSpPr>
          <p:cNvPr id="277" name="Rectangle 18"/>
          <p:cNvSpPr>
            <a:spLocks noChangeArrowheads="1"/>
          </p:cNvSpPr>
          <p:nvPr/>
        </p:nvSpPr>
        <p:spPr bwMode="auto">
          <a:xfrm>
            <a:off x="2413000" y="5297488"/>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78" name="Rectangle 19"/>
          <p:cNvSpPr>
            <a:spLocks noChangeArrowheads="1"/>
          </p:cNvSpPr>
          <p:nvPr/>
        </p:nvSpPr>
        <p:spPr bwMode="auto">
          <a:xfrm>
            <a:off x="6550025" y="5297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59</a:t>
            </a:r>
            <a:endParaRPr lang="en-US" dirty="0" smtClean="0">
              <a:solidFill>
                <a:prstClr val="black"/>
              </a:solidFill>
              <a:cs typeface="Arial" pitchFamily="34" charset="0"/>
            </a:endParaRPr>
          </a:p>
        </p:txBody>
      </p:sp>
      <p:sp>
        <p:nvSpPr>
          <p:cNvPr id="279" name="Rectangle 20"/>
          <p:cNvSpPr>
            <a:spLocks noChangeArrowheads="1"/>
          </p:cNvSpPr>
          <p:nvPr/>
        </p:nvSpPr>
        <p:spPr bwMode="auto">
          <a:xfrm>
            <a:off x="2635250" y="5503863"/>
            <a:ext cx="240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80" name="Rectangle 21"/>
          <p:cNvSpPr>
            <a:spLocks noChangeArrowheads="1"/>
          </p:cNvSpPr>
          <p:nvPr/>
        </p:nvSpPr>
        <p:spPr bwMode="auto">
          <a:xfrm>
            <a:off x="7446963" y="55038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59</a:t>
            </a:r>
            <a:endParaRPr lang="en-US" dirty="0" smtClean="0">
              <a:solidFill>
                <a:prstClr val="black"/>
              </a:solidFill>
              <a:cs typeface="Arial" pitchFamily="34" charset="0"/>
            </a:endParaRPr>
          </a:p>
        </p:txBody>
      </p:sp>
      <p:sp>
        <p:nvSpPr>
          <p:cNvPr id="281" name="Rectangle 22"/>
          <p:cNvSpPr>
            <a:spLocks noChangeArrowheads="1"/>
          </p:cNvSpPr>
          <p:nvPr/>
        </p:nvSpPr>
        <p:spPr bwMode="auto">
          <a:xfrm>
            <a:off x="2857500" y="2967038"/>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82" name="Rectangle 23"/>
          <p:cNvSpPr>
            <a:spLocks noChangeArrowheads="1"/>
          </p:cNvSpPr>
          <p:nvPr/>
        </p:nvSpPr>
        <p:spPr bwMode="auto">
          <a:xfrm>
            <a:off x="1463675" y="1925638"/>
            <a:ext cx="4579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1:  Determine what the current account balance equals.  </a:t>
            </a:r>
            <a:endParaRPr lang="en-US" dirty="0" smtClean="0">
              <a:solidFill>
                <a:prstClr val="black"/>
              </a:solidFill>
              <a:cs typeface="Arial" pitchFamily="34" charset="0"/>
            </a:endParaRPr>
          </a:p>
        </p:txBody>
      </p:sp>
      <p:sp>
        <p:nvSpPr>
          <p:cNvPr id="283" name="Rectangle 24"/>
          <p:cNvSpPr>
            <a:spLocks noChangeArrowheads="1"/>
          </p:cNvSpPr>
          <p:nvPr/>
        </p:nvSpPr>
        <p:spPr bwMode="auto">
          <a:xfrm>
            <a:off x="1463675" y="2120900"/>
            <a:ext cx="6537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pitchFamily="34" charset="0"/>
              </a:rPr>
              <a:t>When the estimate is based </a:t>
            </a:r>
            <a:r>
              <a:rPr lang="en-US" sz="1300" dirty="0" smtClean="0">
                <a:solidFill>
                  <a:srgbClr val="000000"/>
                </a:solidFill>
                <a:cs typeface="Arial" pitchFamily="34" charset="0"/>
              </a:rPr>
              <a:t>on receivables (Balance Sheet Approach) the account is the</a:t>
            </a:r>
            <a:endParaRPr lang="en-US" dirty="0" smtClean="0">
              <a:solidFill>
                <a:prstClr val="black"/>
              </a:solidFill>
              <a:cs typeface="Arial" pitchFamily="34" charset="0"/>
            </a:endParaRPr>
          </a:p>
        </p:txBody>
      </p:sp>
      <p:sp>
        <p:nvSpPr>
          <p:cNvPr id="284" name="Rectangle 25"/>
          <p:cNvSpPr>
            <a:spLocks noChangeArrowheads="1"/>
          </p:cNvSpPr>
          <p:nvPr/>
        </p:nvSpPr>
        <p:spPr bwMode="auto">
          <a:xfrm>
            <a:off x="1463675" y="2327275"/>
            <a:ext cx="676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pitchFamily="34" charset="0"/>
              </a:rPr>
              <a:t>Balance sheet portion of </a:t>
            </a:r>
            <a:r>
              <a:rPr lang="en-US" sz="1300" dirty="0" smtClean="0">
                <a:solidFill>
                  <a:srgbClr val="000000"/>
                </a:solidFill>
                <a:cs typeface="Arial" pitchFamily="34" charset="0"/>
              </a:rPr>
              <a:t>the adjusting entry, Allowance for Doubtful Accounts.  The existing balance is a debit of $10.</a:t>
            </a:r>
            <a:endParaRPr lang="en-US" dirty="0" smtClean="0">
              <a:solidFill>
                <a:prstClr val="black"/>
              </a:solidFill>
              <a:cs typeface="Arial" pitchFamily="34" charset="0"/>
            </a:endParaRPr>
          </a:p>
        </p:txBody>
      </p:sp>
      <p:sp>
        <p:nvSpPr>
          <p:cNvPr id="286" name="Rectangle 27"/>
          <p:cNvSpPr>
            <a:spLocks noChangeArrowheads="1"/>
          </p:cNvSpPr>
          <p:nvPr/>
        </p:nvSpPr>
        <p:spPr bwMode="auto">
          <a:xfrm>
            <a:off x="1463675" y="4029075"/>
            <a:ext cx="5095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2:  Determine what the current account balance SHOULD BE.  </a:t>
            </a:r>
            <a:endParaRPr lang="en-US" dirty="0" smtClean="0">
              <a:solidFill>
                <a:prstClr val="black"/>
              </a:solidFill>
              <a:cs typeface="Arial" pitchFamily="34" charset="0"/>
            </a:endParaRPr>
          </a:p>
        </p:txBody>
      </p:sp>
      <p:sp>
        <p:nvSpPr>
          <p:cNvPr id="287" name="Rectangle 28"/>
          <p:cNvSpPr>
            <a:spLocks noChangeArrowheads="1"/>
          </p:cNvSpPr>
          <p:nvPr/>
        </p:nvSpPr>
        <p:spPr bwMode="auto">
          <a:xfrm>
            <a:off x="1463675" y="4224338"/>
            <a:ext cx="4013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balance should equal the amount calculated, $49.</a:t>
            </a:r>
            <a:endParaRPr lang="en-US" dirty="0" smtClean="0">
              <a:solidFill>
                <a:prstClr val="black"/>
              </a:solidFill>
              <a:cs typeface="Arial" pitchFamily="34" charset="0"/>
            </a:endParaRPr>
          </a:p>
        </p:txBody>
      </p:sp>
      <p:sp>
        <p:nvSpPr>
          <p:cNvPr id="2720" name="Rectangle 29"/>
          <p:cNvSpPr>
            <a:spLocks noChangeArrowheads="1"/>
          </p:cNvSpPr>
          <p:nvPr/>
        </p:nvSpPr>
        <p:spPr bwMode="auto">
          <a:xfrm>
            <a:off x="3532188" y="50704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21" name="Rectangle 30"/>
          <p:cNvSpPr>
            <a:spLocks noChangeArrowheads="1"/>
          </p:cNvSpPr>
          <p:nvPr/>
        </p:nvSpPr>
        <p:spPr bwMode="auto">
          <a:xfrm>
            <a:off x="1414463" y="50387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2" name="Line 31"/>
          <p:cNvSpPr>
            <a:spLocks noChangeShapeType="1"/>
          </p:cNvSpPr>
          <p:nvPr/>
        </p:nvSpPr>
        <p:spPr bwMode="auto">
          <a:xfrm>
            <a:off x="232251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3" name="Rectangle 32"/>
          <p:cNvSpPr>
            <a:spLocks noChangeArrowheads="1"/>
          </p:cNvSpPr>
          <p:nvPr/>
        </p:nvSpPr>
        <p:spPr bwMode="auto">
          <a:xfrm>
            <a:off x="232251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4" name="Line 33"/>
          <p:cNvSpPr>
            <a:spLocks noChangeShapeType="1"/>
          </p:cNvSpPr>
          <p:nvPr/>
        </p:nvSpPr>
        <p:spPr bwMode="auto">
          <a:xfrm>
            <a:off x="5913438"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5" name="Rectangle 34"/>
          <p:cNvSpPr>
            <a:spLocks noChangeArrowheads="1"/>
          </p:cNvSpPr>
          <p:nvPr/>
        </p:nvSpPr>
        <p:spPr bwMode="auto">
          <a:xfrm>
            <a:off x="5913438" y="505936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6" name="Line 35"/>
          <p:cNvSpPr>
            <a:spLocks noChangeShapeType="1"/>
          </p:cNvSpPr>
          <p:nvPr/>
        </p:nvSpPr>
        <p:spPr bwMode="auto">
          <a:xfrm>
            <a:off x="681196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7" name="Rectangle 36"/>
          <p:cNvSpPr>
            <a:spLocks noChangeArrowheads="1"/>
          </p:cNvSpPr>
          <p:nvPr/>
        </p:nvSpPr>
        <p:spPr bwMode="auto">
          <a:xfrm>
            <a:off x="681196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8" name="Rectangle 37"/>
          <p:cNvSpPr>
            <a:spLocks noChangeArrowheads="1"/>
          </p:cNvSpPr>
          <p:nvPr/>
        </p:nvSpPr>
        <p:spPr bwMode="auto">
          <a:xfrm>
            <a:off x="7699375" y="505936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9" name="Rectangle 38"/>
          <p:cNvSpPr>
            <a:spLocks noChangeArrowheads="1"/>
          </p:cNvSpPr>
          <p:nvPr/>
        </p:nvSpPr>
        <p:spPr bwMode="auto">
          <a:xfrm>
            <a:off x="4108450" y="3182938"/>
            <a:ext cx="19050" cy="630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0" name="Line 39"/>
          <p:cNvSpPr>
            <a:spLocks noChangeShapeType="1"/>
          </p:cNvSpPr>
          <p:nvPr/>
        </p:nvSpPr>
        <p:spPr bwMode="auto">
          <a:xfrm>
            <a:off x="14239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1" name="Rectangle 40"/>
          <p:cNvSpPr>
            <a:spLocks noChangeArrowheads="1"/>
          </p:cNvSpPr>
          <p:nvPr/>
        </p:nvSpPr>
        <p:spPr bwMode="auto">
          <a:xfrm>
            <a:off x="14239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2" name="Line 41"/>
          <p:cNvSpPr>
            <a:spLocks noChangeShapeType="1"/>
          </p:cNvSpPr>
          <p:nvPr/>
        </p:nvSpPr>
        <p:spPr bwMode="auto">
          <a:xfrm>
            <a:off x="232251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3" name="Rectangle 42"/>
          <p:cNvSpPr>
            <a:spLocks noChangeArrowheads="1"/>
          </p:cNvSpPr>
          <p:nvPr/>
        </p:nvSpPr>
        <p:spPr bwMode="auto">
          <a:xfrm>
            <a:off x="232251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4" name="Line 43"/>
          <p:cNvSpPr>
            <a:spLocks noChangeShapeType="1"/>
          </p:cNvSpPr>
          <p:nvPr/>
        </p:nvSpPr>
        <p:spPr bwMode="auto">
          <a:xfrm>
            <a:off x="591343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5" name="Rectangle 44"/>
          <p:cNvSpPr>
            <a:spLocks noChangeArrowheads="1"/>
          </p:cNvSpPr>
          <p:nvPr/>
        </p:nvSpPr>
        <p:spPr bwMode="auto">
          <a:xfrm>
            <a:off x="5913438" y="5286375"/>
            <a:ext cx="11112"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6" name="Line 45"/>
          <p:cNvSpPr>
            <a:spLocks noChangeShapeType="1"/>
          </p:cNvSpPr>
          <p:nvPr/>
        </p:nvSpPr>
        <p:spPr bwMode="auto">
          <a:xfrm>
            <a:off x="681196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7" name="Rectangle 46"/>
          <p:cNvSpPr>
            <a:spLocks noChangeArrowheads="1"/>
          </p:cNvSpPr>
          <p:nvPr/>
        </p:nvSpPr>
        <p:spPr bwMode="auto">
          <a:xfrm>
            <a:off x="681196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8" name="Line 47"/>
          <p:cNvSpPr>
            <a:spLocks noChangeShapeType="1"/>
          </p:cNvSpPr>
          <p:nvPr/>
        </p:nvSpPr>
        <p:spPr bwMode="auto">
          <a:xfrm>
            <a:off x="77104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9" name="Rectangle 48"/>
          <p:cNvSpPr>
            <a:spLocks noChangeArrowheads="1"/>
          </p:cNvSpPr>
          <p:nvPr/>
        </p:nvSpPr>
        <p:spPr bwMode="auto">
          <a:xfrm>
            <a:off x="77104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0" name="Rectangle 49"/>
          <p:cNvSpPr>
            <a:spLocks noChangeArrowheads="1"/>
          </p:cNvSpPr>
          <p:nvPr/>
        </p:nvSpPr>
        <p:spPr bwMode="auto">
          <a:xfrm>
            <a:off x="2322513" y="293528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1" name="Rectangle 50"/>
          <p:cNvSpPr>
            <a:spLocks noChangeArrowheads="1"/>
          </p:cNvSpPr>
          <p:nvPr/>
        </p:nvSpPr>
        <p:spPr bwMode="auto">
          <a:xfrm>
            <a:off x="2322513" y="316230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2" name="Rectangle 51"/>
          <p:cNvSpPr>
            <a:spLocks noChangeArrowheads="1"/>
          </p:cNvSpPr>
          <p:nvPr/>
        </p:nvSpPr>
        <p:spPr bwMode="auto">
          <a:xfrm>
            <a:off x="2322513" y="3586163"/>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3" name="Rectangle 52"/>
          <p:cNvSpPr>
            <a:spLocks noChangeArrowheads="1"/>
          </p:cNvSpPr>
          <p:nvPr/>
        </p:nvSpPr>
        <p:spPr bwMode="auto">
          <a:xfrm>
            <a:off x="1433513" y="503872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4" name="Rectangle 53"/>
          <p:cNvSpPr>
            <a:spLocks noChangeArrowheads="1"/>
          </p:cNvSpPr>
          <p:nvPr/>
        </p:nvSpPr>
        <p:spPr bwMode="auto">
          <a:xfrm>
            <a:off x="1433513" y="526573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5" name="Line 54"/>
          <p:cNvSpPr>
            <a:spLocks noChangeShapeType="1"/>
          </p:cNvSpPr>
          <p:nvPr/>
        </p:nvSpPr>
        <p:spPr bwMode="auto">
          <a:xfrm>
            <a:off x="1433513" y="54832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66" name="Rectangle 55"/>
          <p:cNvSpPr>
            <a:spLocks noChangeArrowheads="1"/>
          </p:cNvSpPr>
          <p:nvPr/>
        </p:nvSpPr>
        <p:spPr bwMode="auto">
          <a:xfrm>
            <a:off x="1433513" y="548322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8" name="Line 56"/>
          <p:cNvSpPr>
            <a:spLocks noChangeShapeType="1"/>
          </p:cNvSpPr>
          <p:nvPr/>
        </p:nvSpPr>
        <p:spPr bwMode="auto">
          <a:xfrm>
            <a:off x="1433513" y="56896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69" name="Rectangle 57"/>
          <p:cNvSpPr>
            <a:spLocks noChangeArrowheads="1"/>
          </p:cNvSpPr>
          <p:nvPr/>
        </p:nvSpPr>
        <p:spPr bwMode="auto">
          <a:xfrm>
            <a:off x="1433513" y="56896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0" name="Line 58"/>
          <p:cNvSpPr>
            <a:spLocks noChangeShapeType="1"/>
          </p:cNvSpPr>
          <p:nvPr/>
        </p:nvSpPr>
        <p:spPr bwMode="auto">
          <a:xfrm>
            <a:off x="1433513" y="58943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1" name="Rectangle 59"/>
          <p:cNvSpPr>
            <a:spLocks noChangeArrowheads="1"/>
          </p:cNvSpPr>
          <p:nvPr/>
        </p:nvSpPr>
        <p:spPr bwMode="auto">
          <a:xfrm>
            <a:off x="1433513" y="5894388"/>
            <a:ext cx="62865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98" name="Slide Number Placeholder 97"/>
          <p:cNvSpPr>
            <a:spLocks noGrp="1"/>
          </p:cNvSpPr>
          <p:nvPr>
            <p:ph type="sldNum" sz="quarter" idx="12"/>
          </p:nvPr>
        </p:nvSpPr>
        <p:spPr/>
        <p:txBody>
          <a:bodyPr/>
          <a:lstStyle/>
          <a:p>
            <a:pPr>
              <a:defRPr/>
            </a:pPr>
            <a:fld id="{45CCE62E-9F38-4E9B-B4CE-81B387CE8DF4}"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611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500"/>
                                        <p:tgtEl>
                                          <p:spTgt spid="2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1"/>
                                        </p:tgtEl>
                                        <p:attrNameLst>
                                          <p:attrName>style.visibility</p:attrName>
                                        </p:attrNameLst>
                                      </p:cBhvr>
                                      <p:to>
                                        <p:strVal val="visible"/>
                                      </p:to>
                                    </p:set>
                                    <p:animEffect transition="in" filter="fade">
                                      <p:cBhvr>
                                        <p:cTn id="13" dur="500"/>
                                        <p:tgtEl>
                                          <p:spTgt spid="2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08"/>
                                        </p:tgtEl>
                                        <p:attrNameLst>
                                          <p:attrName>style.visibility</p:attrName>
                                        </p:attrNameLst>
                                      </p:cBhvr>
                                      <p:to>
                                        <p:strVal val="visible"/>
                                      </p:to>
                                    </p:set>
                                    <p:animEffect transition="in" filter="fade">
                                      <p:cBhvr>
                                        <p:cTn id="16" dur="500"/>
                                        <p:tgtEl>
                                          <p:spTgt spid="27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09"/>
                                        </p:tgtEl>
                                        <p:attrNameLst>
                                          <p:attrName>style.visibility</p:attrName>
                                        </p:attrNameLst>
                                      </p:cBhvr>
                                      <p:to>
                                        <p:strVal val="visible"/>
                                      </p:to>
                                    </p:set>
                                    <p:animEffect transition="in" filter="fade">
                                      <p:cBhvr>
                                        <p:cTn id="19" dur="500"/>
                                        <p:tgtEl>
                                          <p:spTgt spid="27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29"/>
                                        </p:tgtEl>
                                        <p:attrNameLst>
                                          <p:attrName>style.visibility</p:attrName>
                                        </p:attrNameLst>
                                      </p:cBhvr>
                                      <p:to>
                                        <p:strVal val="visible"/>
                                      </p:to>
                                    </p:set>
                                    <p:animEffect transition="in" filter="fade">
                                      <p:cBhvr>
                                        <p:cTn id="22" dur="500"/>
                                        <p:tgtEl>
                                          <p:spTgt spid="27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40"/>
                                        </p:tgtEl>
                                        <p:attrNameLst>
                                          <p:attrName>style.visibility</p:attrName>
                                        </p:attrNameLst>
                                      </p:cBhvr>
                                      <p:to>
                                        <p:strVal val="visible"/>
                                      </p:to>
                                    </p:set>
                                    <p:animEffect transition="in" filter="fade">
                                      <p:cBhvr>
                                        <p:cTn id="25" dur="500"/>
                                        <p:tgtEl>
                                          <p:spTgt spid="27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41"/>
                                        </p:tgtEl>
                                        <p:attrNameLst>
                                          <p:attrName>style.visibility</p:attrName>
                                        </p:attrNameLst>
                                      </p:cBhvr>
                                      <p:to>
                                        <p:strVal val="visible"/>
                                      </p:to>
                                    </p:set>
                                    <p:animEffect transition="in" filter="fade">
                                      <p:cBhvr>
                                        <p:cTn id="28" dur="500"/>
                                        <p:tgtEl>
                                          <p:spTgt spid="27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42"/>
                                        </p:tgtEl>
                                        <p:attrNameLst>
                                          <p:attrName>style.visibility</p:attrName>
                                        </p:attrNameLst>
                                      </p:cBhvr>
                                      <p:to>
                                        <p:strVal val="visible"/>
                                      </p:to>
                                    </p:set>
                                    <p:animEffect transition="in" filter="fade">
                                      <p:cBhvr>
                                        <p:cTn id="31" dur="500"/>
                                        <p:tgtEl>
                                          <p:spTgt spid="27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06"/>
                                        </p:tgtEl>
                                        <p:attrNameLst>
                                          <p:attrName>style.visibility</p:attrName>
                                        </p:attrNameLst>
                                      </p:cBhvr>
                                      <p:to>
                                        <p:strVal val="visible"/>
                                      </p:to>
                                    </p:set>
                                    <p:animEffect transition="in" filter="fade">
                                      <p:cBhvr>
                                        <p:cTn id="34" dur="500"/>
                                        <p:tgtEl>
                                          <p:spTgt spid="270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6"/>
                                        </p:tgtEl>
                                        <p:attrNameLst>
                                          <p:attrName>style.visibility</p:attrName>
                                        </p:attrNameLst>
                                      </p:cBhvr>
                                      <p:to>
                                        <p:strVal val="visible"/>
                                      </p:to>
                                    </p:set>
                                    <p:animEffect transition="in" filter="fade">
                                      <p:cBhvr>
                                        <p:cTn id="42" dur="500"/>
                                        <p:tgtEl>
                                          <p:spTgt spid="2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7"/>
                                        </p:tgtEl>
                                        <p:attrNameLst>
                                          <p:attrName>style.visibility</p:attrName>
                                        </p:attrNameLst>
                                      </p:cBhvr>
                                      <p:to>
                                        <p:strVal val="visible"/>
                                      </p:to>
                                    </p:set>
                                    <p:animEffect transition="in" filter="fade">
                                      <p:cBhvr>
                                        <p:cTn id="45" dur="500"/>
                                        <p:tgtEl>
                                          <p:spTgt spid="257"/>
                                        </p:tgtEl>
                                      </p:cBhvr>
                                    </p:animEffect>
                                  </p:childTnLst>
                                </p:cTn>
                              </p:par>
                              <p:par>
                                <p:cTn id="46" presetID="10" presetClass="entr" presetSubtype="0" fill="hold" nodeType="withEffect">
                                  <p:stCondLst>
                                    <p:cond delay="0"/>
                                  </p:stCondLst>
                                  <p:childTnLst>
                                    <p:set>
                                      <p:cBhvr>
                                        <p:cTn id="47" dur="1" fill="hold">
                                          <p:stCondLst>
                                            <p:cond delay="0"/>
                                          </p:stCondLst>
                                        </p:cTn>
                                        <p:tgtEl>
                                          <p:spTgt spid="2746"/>
                                        </p:tgtEl>
                                        <p:attrNameLst>
                                          <p:attrName>style.visibility</p:attrName>
                                        </p:attrNameLst>
                                      </p:cBhvr>
                                      <p:to>
                                        <p:strVal val="visible"/>
                                      </p:to>
                                    </p:set>
                                    <p:animEffect transition="in" filter="fade">
                                      <p:cBhvr>
                                        <p:cTn id="48" dur="500"/>
                                        <p:tgtEl>
                                          <p:spTgt spid="27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47"/>
                                        </p:tgtEl>
                                        <p:attrNameLst>
                                          <p:attrName>style.visibility</p:attrName>
                                        </p:attrNameLst>
                                      </p:cBhvr>
                                      <p:to>
                                        <p:strVal val="visible"/>
                                      </p:to>
                                    </p:set>
                                    <p:animEffect transition="in" filter="fade">
                                      <p:cBhvr>
                                        <p:cTn id="51" dur="500"/>
                                        <p:tgtEl>
                                          <p:spTgt spid="2747"/>
                                        </p:tgtEl>
                                      </p:cBhvr>
                                    </p:animEffect>
                                  </p:childTnLst>
                                </p:cTn>
                              </p:par>
                              <p:par>
                                <p:cTn id="52" presetID="10" presetClass="entr" presetSubtype="0" fill="hold" nodeType="withEffect">
                                  <p:stCondLst>
                                    <p:cond delay="0"/>
                                  </p:stCondLst>
                                  <p:childTnLst>
                                    <p:set>
                                      <p:cBhvr>
                                        <p:cTn id="53" dur="1" fill="hold">
                                          <p:stCondLst>
                                            <p:cond delay="0"/>
                                          </p:stCondLst>
                                        </p:cTn>
                                        <p:tgtEl>
                                          <p:spTgt spid="2748"/>
                                        </p:tgtEl>
                                        <p:attrNameLst>
                                          <p:attrName>style.visibility</p:attrName>
                                        </p:attrNameLst>
                                      </p:cBhvr>
                                      <p:to>
                                        <p:strVal val="visible"/>
                                      </p:to>
                                    </p:set>
                                    <p:animEffect transition="in" filter="fade">
                                      <p:cBhvr>
                                        <p:cTn id="54" dur="500"/>
                                        <p:tgtEl>
                                          <p:spTgt spid="27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49"/>
                                        </p:tgtEl>
                                        <p:attrNameLst>
                                          <p:attrName>style.visibility</p:attrName>
                                        </p:attrNameLst>
                                      </p:cBhvr>
                                      <p:to>
                                        <p:strVal val="visible"/>
                                      </p:to>
                                    </p:set>
                                    <p:animEffect transition="in" filter="fade">
                                      <p:cBhvr>
                                        <p:cTn id="57" dur="500"/>
                                        <p:tgtEl>
                                          <p:spTgt spid="2749"/>
                                        </p:tgtEl>
                                      </p:cBhvr>
                                    </p:animEffect>
                                  </p:childTnLst>
                                </p:cTn>
                              </p:par>
                              <p:par>
                                <p:cTn id="58" presetID="10" presetClass="entr" presetSubtype="0" fill="hold" nodeType="withEffect">
                                  <p:stCondLst>
                                    <p:cond delay="0"/>
                                  </p:stCondLst>
                                  <p:childTnLst>
                                    <p:set>
                                      <p:cBhvr>
                                        <p:cTn id="59" dur="1" fill="hold">
                                          <p:stCondLst>
                                            <p:cond delay="0"/>
                                          </p:stCondLst>
                                        </p:cTn>
                                        <p:tgtEl>
                                          <p:spTgt spid="2750"/>
                                        </p:tgtEl>
                                        <p:attrNameLst>
                                          <p:attrName>style.visibility</p:attrName>
                                        </p:attrNameLst>
                                      </p:cBhvr>
                                      <p:to>
                                        <p:strVal val="visible"/>
                                      </p:to>
                                    </p:set>
                                    <p:animEffect transition="in" filter="fade">
                                      <p:cBhvr>
                                        <p:cTn id="60" dur="500"/>
                                        <p:tgtEl>
                                          <p:spTgt spid="27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51"/>
                                        </p:tgtEl>
                                        <p:attrNameLst>
                                          <p:attrName>style.visibility</p:attrName>
                                        </p:attrNameLst>
                                      </p:cBhvr>
                                      <p:to>
                                        <p:strVal val="visible"/>
                                      </p:to>
                                    </p:set>
                                    <p:animEffect transition="in" filter="fade">
                                      <p:cBhvr>
                                        <p:cTn id="63" dur="500"/>
                                        <p:tgtEl>
                                          <p:spTgt spid="27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88"/>
                                        </p:tgtEl>
                                        <p:attrNameLst>
                                          <p:attrName>style.visibility</p:attrName>
                                        </p:attrNameLst>
                                      </p:cBhvr>
                                      <p:to>
                                        <p:strVal val="visible"/>
                                      </p:to>
                                    </p:set>
                                    <p:animEffect transition="in" filter="fade">
                                      <p:cBhvr>
                                        <p:cTn id="75" dur="500"/>
                                        <p:tgtEl>
                                          <p:spTgt spid="268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89"/>
                                        </p:tgtEl>
                                        <p:attrNameLst>
                                          <p:attrName>style.visibility</p:attrName>
                                        </p:attrNameLst>
                                      </p:cBhvr>
                                      <p:to>
                                        <p:strVal val="visible"/>
                                      </p:to>
                                    </p:set>
                                    <p:animEffect transition="in" filter="fade">
                                      <p:cBhvr>
                                        <p:cTn id="78" dur="500"/>
                                        <p:tgtEl>
                                          <p:spTgt spid="268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7"/>
                                        </p:tgtEl>
                                        <p:attrNameLst>
                                          <p:attrName>style.visibility</p:attrName>
                                        </p:attrNameLst>
                                      </p:cBhvr>
                                      <p:to>
                                        <p:strVal val="visible"/>
                                      </p:to>
                                    </p:set>
                                    <p:animEffect transition="in" filter="fade">
                                      <p:cBhvr>
                                        <p:cTn id="84" dur="500"/>
                                        <p:tgtEl>
                                          <p:spTgt spid="28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4"/>
                                        </p:tgtEl>
                                        <p:attrNameLst>
                                          <p:attrName>style.visibility</p:attrName>
                                        </p:attrNameLst>
                                      </p:cBhvr>
                                      <p:to>
                                        <p:strVal val="visible"/>
                                      </p:to>
                                    </p:set>
                                    <p:animEffect transition="in" filter="fade">
                                      <p:cBhvr>
                                        <p:cTn id="89" dur="500"/>
                                        <p:tgtEl>
                                          <p:spTgt spid="2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8"/>
                                        </p:tgtEl>
                                        <p:attrNameLst>
                                          <p:attrName>style.visibility</p:attrName>
                                        </p:attrNameLst>
                                      </p:cBhvr>
                                      <p:to>
                                        <p:strVal val="visible"/>
                                      </p:to>
                                    </p:set>
                                    <p:animEffect transition="in" filter="fade">
                                      <p:cBhvr>
                                        <p:cTn id="92" dur="500"/>
                                        <p:tgtEl>
                                          <p:spTgt spid="27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0"/>
                                        </p:tgtEl>
                                        <p:attrNameLst>
                                          <p:attrName>style.visibility</p:attrName>
                                        </p:attrNameLst>
                                      </p:cBhvr>
                                      <p:to>
                                        <p:strVal val="visible"/>
                                      </p:to>
                                    </p:set>
                                    <p:animEffect transition="in" filter="fade">
                                      <p:cBhvr>
                                        <p:cTn id="95" dur="500"/>
                                        <p:tgtEl>
                                          <p:spTgt spid="28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10"/>
                                        </p:tgtEl>
                                        <p:attrNameLst>
                                          <p:attrName>style.visibility</p:attrName>
                                        </p:attrNameLst>
                                      </p:cBhvr>
                                      <p:to>
                                        <p:strVal val="visible"/>
                                      </p:to>
                                    </p:set>
                                    <p:animEffect transition="in" filter="fade">
                                      <p:cBhvr>
                                        <p:cTn id="98" dur="500"/>
                                        <p:tgtEl>
                                          <p:spTgt spid="271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11"/>
                                        </p:tgtEl>
                                        <p:attrNameLst>
                                          <p:attrName>style.visibility</p:attrName>
                                        </p:attrNameLst>
                                      </p:cBhvr>
                                      <p:to>
                                        <p:strVal val="visible"/>
                                      </p:to>
                                    </p:set>
                                    <p:animEffect transition="in" filter="fade">
                                      <p:cBhvr>
                                        <p:cTn id="101" dur="500"/>
                                        <p:tgtEl>
                                          <p:spTgt spid="27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7"/>
                                        </p:tgtEl>
                                        <p:attrNameLst>
                                          <p:attrName>style.visibility</p:attrName>
                                        </p:attrNameLst>
                                      </p:cBhvr>
                                      <p:to>
                                        <p:strVal val="visible"/>
                                      </p:to>
                                    </p:set>
                                    <p:animEffect transition="in" filter="fade">
                                      <p:cBhvr>
                                        <p:cTn id="104" dur="500"/>
                                        <p:tgtEl>
                                          <p:spTgt spid="27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500"/>
                                        <p:tgtEl>
                                          <p:spTgt spid="2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07"/>
                                        </p:tgtEl>
                                        <p:attrNameLst>
                                          <p:attrName>style.visibility</p:attrName>
                                        </p:attrNameLst>
                                      </p:cBhvr>
                                      <p:to>
                                        <p:strVal val="visible"/>
                                      </p:to>
                                    </p:set>
                                    <p:animEffect transition="in" filter="fade">
                                      <p:cBhvr>
                                        <p:cTn id="110" dur="500"/>
                                        <p:tgtEl>
                                          <p:spTgt spid="270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59"/>
                                        </p:tgtEl>
                                        <p:attrNameLst>
                                          <p:attrName>style.visibility</p:attrName>
                                        </p:attrNameLst>
                                      </p:cBhvr>
                                      <p:to>
                                        <p:strVal val="visible"/>
                                      </p:to>
                                    </p:set>
                                    <p:animEffect transition="in" filter="fade">
                                      <p:cBhvr>
                                        <p:cTn id="113" dur="500"/>
                                        <p:tgtEl>
                                          <p:spTgt spid="25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62"/>
                                        </p:tgtEl>
                                        <p:attrNameLst>
                                          <p:attrName>style.visibility</p:attrName>
                                        </p:attrNameLst>
                                      </p:cBhvr>
                                      <p:to>
                                        <p:strVal val="visible"/>
                                      </p:to>
                                    </p:set>
                                    <p:animEffect transition="in" filter="fade">
                                      <p:cBhvr>
                                        <p:cTn id="116" dur="500"/>
                                        <p:tgtEl>
                                          <p:spTgt spid="26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3"/>
                                        </p:tgtEl>
                                        <p:attrNameLst>
                                          <p:attrName>style.visibility</p:attrName>
                                        </p:attrNameLst>
                                      </p:cBhvr>
                                      <p:to>
                                        <p:strVal val="visible"/>
                                      </p:to>
                                    </p:set>
                                    <p:animEffect transition="in" filter="fade">
                                      <p:cBhvr>
                                        <p:cTn id="119" dur="500"/>
                                        <p:tgtEl>
                                          <p:spTgt spid="26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20"/>
                                        </p:tgtEl>
                                        <p:attrNameLst>
                                          <p:attrName>style.visibility</p:attrName>
                                        </p:attrNameLst>
                                      </p:cBhvr>
                                      <p:to>
                                        <p:strVal val="visible"/>
                                      </p:to>
                                    </p:set>
                                    <p:animEffect transition="in" filter="fade">
                                      <p:cBhvr>
                                        <p:cTn id="122" dur="500"/>
                                        <p:tgtEl>
                                          <p:spTgt spid="272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21"/>
                                        </p:tgtEl>
                                        <p:attrNameLst>
                                          <p:attrName>style.visibility</p:attrName>
                                        </p:attrNameLst>
                                      </p:cBhvr>
                                      <p:to>
                                        <p:strVal val="visible"/>
                                      </p:to>
                                    </p:set>
                                    <p:animEffect transition="in" filter="fade">
                                      <p:cBhvr>
                                        <p:cTn id="125" dur="500"/>
                                        <p:tgtEl>
                                          <p:spTgt spid="272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722"/>
                                        </p:tgtEl>
                                        <p:attrNameLst>
                                          <p:attrName>style.visibility</p:attrName>
                                        </p:attrNameLst>
                                      </p:cBhvr>
                                      <p:to>
                                        <p:strVal val="visible"/>
                                      </p:to>
                                    </p:set>
                                    <p:animEffect transition="in" filter="fade">
                                      <p:cBhvr>
                                        <p:cTn id="128" dur="500"/>
                                        <p:tgtEl>
                                          <p:spTgt spid="272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723"/>
                                        </p:tgtEl>
                                        <p:attrNameLst>
                                          <p:attrName>style.visibility</p:attrName>
                                        </p:attrNameLst>
                                      </p:cBhvr>
                                      <p:to>
                                        <p:strVal val="visible"/>
                                      </p:to>
                                    </p:set>
                                    <p:animEffect transition="in" filter="fade">
                                      <p:cBhvr>
                                        <p:cTn id="131" dur="500"/>
                                        <p:tgtEl>
                                          <p:spTgt spid="272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24"/>
                                        </p:tgtEl>
                                        <p:attrNameLst>
                                          <p:attrName>style.visibility</p:attrName>
                                        </p:attrNameLst>
                                      </p:cBhvr>
                                      <p:to>
                                        <p:strVal val="visible"/>
                                      </p:to>
                                    </p:set>
                                    <p:animEffect transition="in" filter="fade">
                                      <p:cBhvr>
                                        <p:cTn id="134" dur="500"/>
                                        <p:tgtEl>
                                          <p:spTgt spid="272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725"/>
                                        </p:tgtEl>
                                        <p:attrNameLst>
                                          <p:attrName>style.visibility</p:attrName>
                                        </p:attrNameLst>
                                      </p:cBhvr>
                                      <p:to>
                                        <p:strVal val="visible"/>
                                      </p:to>
                                    </p:set>
                                    <p:animEffect transition="in" filter="fade">
                                      <p:cBhvr>
                                        <p:cTn id="137" dur="500"/>
                                        <p:tgtEl>
                                          <p:spTgt spid="272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726"/>
                                        </p:tgtEl>
                                        <p:attrNameLst>
                                          <p:attrName>style.visibility</p:attrName>
                                        </p:attrNameLst>
                                      </p:cBhvr>
                                      <p:to>
                                        <p:strVal val="visible"/>
                                      </p:to>
                                    </p:set>
                                    <p:animEffect transition="in" filter="fade">
                                      <p:cBhvr>
                                        <p:cTn id="140" dur="500"/>
                                        <p:tgtEl>
                                          <p:spTgt spid="272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727"/>
                                        </p:tgtEl>
                                        <p:attrNameLst>
                                          <p:attrName>style.visibility</p:attrName>
                                        </p:attrNameLst>
                                      </p:cBhvr>
                                      <p:to>
                                        <p:strVal val="visible"/>
                                      </p:to>
                                    </p:set>
                                    <p:animEffect transition="in" filter="fade">
                                      <p:cBhvr>
                                        <p:cTn id="143" dur="500"/>
                                        <p:tgtEl>
                                          <p:spTgt spid="272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728"/>
                                        </p:tgtEl>
                                        <p:attrNameLst>
                                          <p:attrName>style.visibility</p:attrName>
                                        </p:attrNameLst>
                                      </p:cBhvr>
                                      <p:to>
                                        <p:strVal val="visible"/>
                                      </p:to>
                                    </p:set>
                                    <p:animEffect transition="in" filter="fade">
                                      <p:cBhvr>
                                        <p:cTn id="146" dur="500"/>
                                        <p:tgtEl>
                                          <p:spTgt spid="272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730"/>
                                        </p:tgtEl>
                                        <p:attrNameLst>
                                          <p:attrName>style.visibility</p:attrName>
                                        </p:attrNameLst>
                                      </p:cBhvr>
                                      <p:to>
                                        <p:strVal val="visible"/>
                                      </p:to>
                                    </p:set>
                                    <p:animEffect transition="in" filter="fade">
                                      <p:cBhvr>
                                        <p:cTn id="149" dur="500"/>
                                        <p:tgtEl>
                                          <p:spTgt spid="273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731"/>
                                        </p:tgtEl>
                                        <p:attrNameLst>
                                          <p:attrName>style.visibility</p:attrName>
                                        </p:attrNameLst>
                                      </p:cBhvr>
                                      <p:to>
                                        <p:strVal val="visible"/>
                                      </p:to>
                                    </p:set>
                                    <p:animEffect transition="in" filter="fade">
                                      <p:cBhvr>
                                        <p:cTn id="152" dur="500"/>
                                        <p:tgtEl>
                                          <p:spTgt spid="273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32"/>
                                        </p:tgtEl>
                                        <p:attrNameLst>
                                          <p:attrName>style.visibility</p:attrName>
                                        </p:attrNameLst>
                                      </p:cBhvr>
                                      <p:to>
                                        <p:strVal val="visible"/>
                                      </p:to>
                                    </p:set>
                                    <p:animEffect transition="in" filter="fade">
                                      <p:cBhvr>
                                        <p:cTn id="155" dur="500"/>
                                        <p:tgtEl>
                                          <p:spTgt spid="273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733"/>
                                        </p:tgtEl>
                                        <p:attrNameLst>
                                          <p:attrName>style.visibility</p:attrName>
                                        </p:attrNameLst>
                                      </p:cBhvr>
                                      <p:to>
                                        <p:strVal val="visible"/>
                                      </p:to>
                                    </p:set>
                                    <p:animEffect transition="in" filter="fade">
                                      <p:cBhvr>
                                        <p:cTn id="158" dur="500"/>
                                        <p:tgtEl>
                                          <p:spTgt spid="273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34"/>
                                        </p:tgtEl>
                                        <p:attrNameLst>
                                          <p:attrName>style.visibility</p:attrName>
                                        </p:attrNameLst>
                                      </p:cBhvr>
                                      <p:to>
                                        <p:strVal val="visible"/>
                                      </p:to>
                                    </p:set>
                                    <p:animEffect transition="in" filter="fade">
                                      <p:cBhvr>
                                        <p:cTn id="161" dur="500"/>
                                        <p:tgtEl>
                                          <p:spTgt spid="273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735"/>
                                        </p:tgtEl>
                                        <p:attrNameLst>
                                          <p:attrName>style.visibility</p:attrName>
                                        </p:attrNameLst>
                                      </p:cBhvr>
                                      <p:to>
                                        <p:strVal val="visible"/>
                                      </p:to>
                                    </p:set>
                                    <p:animEffect transition="in" filter="fade">
                                      <p:cBhvr>
                                        <p:cTn id="164" dur="500"/>
                                        <p:tgtEl>
                                          <p:spTgt spid="273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736"/>
                                        </p:tgtEl>
                                        <p:attrNameLst>
                                          <p:attrName>style.visibility</p:attrName>
                                        </p:attrNameLst>
                                      </p:cBhvr>
                                      <p:to>
                                        <p:strVal val="visible"/>
                                      </p:to>
                                    </p:set>
                                    <p:animEffect transition="in" filter="fade">
                                      <p:cBhvr>
                                        <p:cTn id="167" dur="500"/>
                                        <p:tgtEl>
                                          <p:spTgt spid="273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737"/>
                                        </p:tgtEl>
                                        <p:attrNameLst>
                                          <p:attrName>style.visibility</p:attrName>
                                        </p:attrNameLst>
                                      </p:cBhvr>
                                      <p:to>
                                        <p:strVal val="visible"/>
                                      </p:to>
                                    </p:set>
                                    <p:animEffect transition="in" filter="fade">
                                      <p:cBhvr>
                                        <p:cTn id="170" dur="500"/>
                                        <p:tgtEl>
                                          <p:spTgt spid="273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738"/>
                                        </p:tgtEl>
                                        <p:attrNameLst>
                                          <p:attrName>style.visibility</p:attrName>
                                        </p:attrNameLst>
                                      </p:cBhvr>
                                      <p:to>
                                        <p:strVal val="visible"/>
                                      </p:to>
                                    </p:set>
                                    <p:animEffect transition="in" filter="fade">
                                      <p:cBhvr>
                                        <p:cTn id="173" dur="500"/>
                                        <p:tgtEl>
                                          <p:spTgt spid="273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739"/>
                                        </p:tgtEl>
                                        <p:attrNameLst>
                                          <p:attrName>style.visibility</p:attrName>
                                        </p:attrNameLst>
                                      </p:cBhvr>
                                      <p:to>
                                        <p:strVal val="visible"/>
                                      </p:to>
                                    </p:set>
                                    <p:animEffect transition="in" filter="fade">
                                      <p:cBhvr>
                                        <p:cTn id="176" dur="500"/>
                                        <p:tgtEl>
                                          <p:spTgt spid="273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743"/>
                                        </p:tgtEl>
                                        <p:attrNameLst>
                                          <p:attrName>style.visibility</p:attrName>
                                        </p:attrNameLst>
                                      </p:cBhvr>
                                      <p:to>
                                        <p:strVal val="visible"/>
                                      </p:to>
                                    </p:set>
                                    <p:animEffect transition="in" filter="fade">
                                      <p:cBhvr>
                                        <p:cTn id="179" dur="500"/>
                                        <p:tgtEl>
                                          <p:spTgt spid="274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fade">
                                      <p:cBhvr>
                                        <p:cTn id="182" dur="500"/>
                                        <p:tgtEl>
                                          <p:spTgt spid="6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in" filter="fade">
                                      <p:cBhvr>
                                        <p:cTn id="185" dur="500"/>
                                        <p:tgtEl>
                                          <p:spTgt spid="6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fade">
                                      <p:cBhvr>
                                        <p:cTn id="188" dur="500"/>
                                        <p:tgtEl>
                                          <p:spTgt spid="6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8"/>
                                        </p:tgtEl>
                                        <p:attrNameLst>
                                          <p:attrName>style.visibility</p:attrName>
                                        </p:attrNameLst>
                                      </p:cBhvr>
                                      <p:to>
                                        <p:strVal val="visible"/>
                                      </p:to>
                                    </p:set>
                                    <p:animEffect transition="in" filter="fade">
                                      <p:cBhvr>
                                        <p:cTn id="191" dur="500"/>
                                        <p:tgtEl>
                                          <p:spTgt spid="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69"/>
                                        </p:tgtEl>
                                        <p:attrNameLst>
                                          <p:attrName>style.visibility</p:attrName>
                                        </p:attrNameLst>
                                      </p:cBhvr>
                                      <p:to>
                                        <p:strVal val="visible"/>
                                      </p:to>
                                    </p:set>
                                    <p:animEffect transition="in" filter="fade">
                                      <p:cBhvr>
                                        <p:cTn id="194" dur="500"/>
                                        <p:tgtEl>
                                          <p:spTgt spid="6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0"/>
                                        </p:tgtEl>
                                        <p:attrNameLst>
                                          <p:attrName>style.visibility</p:attrName>
                                        </p:attrNameLst>
                                      </p:cBhvr>
                                      <p:to>
                                        <p:strVal val="visible"/>
                                      </p:to>
                                    </p:set>
                                    <p:animEffect transition="in" filter="fade">
                                      <p:cBhvr>
                                        <p:cTn id="197" dur="500"/>
                                        <p:tgtEl>
                                          <p:spTgt spid="7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1"/>
                                        </p:tgtEl>
                                        <p:attrNameLst>
                                          <p:attrName>style.visibility</p:attrName>
                                        </p:attrNameLst>
                                      </p:cBhvr>
                                      <p:to>
                                        <p:strVal val="visible"/>
                                      </p:to>
                                    </p:set>
                                    <p:animEffect transition="in" filter="fade">
                                      <p:cBhvr>
                                        <p:cTn id="20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2688" grpId="0"/>
      <p:bldP spid="2689" grpId="0"/>
      <p:bldP spid="2747" grpId="0" animBg="1"/>
      <p:bldP spid="2749" grpId="0" animBg="1"/>
      <p:bldP spid="2751" grpId="0" animBg="1"/>
      <p:bldP spid="2706" grpId="0" animBg="1"/>
      <p:bldP spid="2707" grpId="0" animBg="1"/>
      <p:bldP spid="2708" grpId="0"/>
      <p:bldP spid="2709" grpId="0"/>
      <p:bldP spid="2710" grpId="0"/>
      <p:bldP spid="2711" grpId="0"/>
      <p:bldP spid="256" grpId="0"/>
      <p:bldP spid="257" grpId="0"/>
      <p:bldP spid="259" grpId="0"/>
      <p:bldP spid="262" grpId="0"/>
      <p:bldP spid="263" grpId="0"/>
      <p:bldP spid="264" grpId="0"/>
      <p:bldP spid="277" grpId="0"/>
      <p:bldP spid="278" grpId="0"/>
      <p:bldP spid="279" grpId="0"/>
      <p:bldP spid="280" grpId="0"/>
      <p:bldP spid="281" grpId="0"/>
      <p:bldP spid="283" grpId="0"/>
      <p:bldP spid="284" grpId="0"/>
      <p:bldP spid="287" grpId="0"/>
      <p:bldP spid="2720" grpId="0"/>
      <p:bldP spid="2721" grpId="0" animBg="1"/>
      <p:bldP spid="2722" grpId="0" animBg="1"/>
      <p:bldP spid="2723" grpId="0" animBg="1"/>
      <p:bldP spid="2724" grpId="0" animBg="1"/>
      <p:bldP spid="2725" grpId="0" animBg="1"/>
      <p:bldP spid="2726" grpId="0" animBg="1"/>
      <p:bldP spid="2727" grpId="0" animBg="1"/>
      <p:bldP spid="2728" grpId="0" animBg="1"/>
      <p:bldP spid="2729" grpId="0" animBg="1"/>
      <p:bldP spid="2730" grpId="0" animBg="1"/>
      <p:bldP spid="2731" grpId="0" animBg="1"/>
      <p:bldP spid="2732" grpId="0" animBg="1"/>
      <p:bldP spid="2733" grpId="0" animBg="1"/>
      <p:bldP spid="2734" grpId="0" animBg="1"/>
      <p:bldP spid="2735" grpId="0" animBg="1"/>
      <p:bldP spid="2736" grpId="0" animBg="1"/>
      <p:bldP spid="2737" grpId="0" animBg="1"/>
      <p:bldP spid="2738" grpId="0" animBg="1"/>
      <p:bldP spid="2739" grpId="0" animBg="1"/>
      <p:bldP spid="2740" grpId="0" animBg="1"/>
      <p:bldP spid="2741" grpId="0" animBg="1"/>
      <p:bldP spid="2742" grpId="0" animBg="1"/>
      <p:bldP spid="2743" grpId="0" animBg="1"/>
      <p:bldP spid="64" grpId="0" animBg="1"/>
      <p:bldP spid="65" grpId="0" animBg="1"/>
      <p:bldP spid="66" grpId="0" animBg="1"/>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56" name="Rectangle 68"/>
          <p:cNvSpPr>
            <a:spLocks noChangeArrowheads="1"/>
          </p:cNvSpPr>
          <p:nvPr/>
        </p:nvSpPr>
        <p:spPr bwMode="auto">
          <a:xfrm>
            <a:off x="2322513" y="2887663"/>
            <a:ext cx="3602037" cy="236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7" name="Rectangle 69"/>
          <p:cNvSpPr>
            <a:spLocks noChangeArrowheads="1"/>
          </p:cNvSpPr>
          <p:nvPr/>
        </p:nvSpPr>
        <p:spPr bwMode="auto">
          <a:xfrm>
            <a:off x="1423988" y="4989513"/>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8" name="Rectangle 70"/>
          <p:cNvSpPr>
            <a:spLocks noChangeArrowheads="1"/>
          </p:cNvSpPr>
          <p:nvPr/>
        </p:nvSpPr>
        <p:spPr bwMode="auto">
          <a:xfrm>
            <a:off x="1463675" y="1752600"/>
            <a:ext cx="4510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1:  Determine what the current account balance equals.  </a:t>
            </a:r>
            <a:endParaRPr lang="en-US" dirty="0" smtClean="0">
              <a:solidFill>
                <a:prstClr val="black"/>
              </a:solidFill>
              <a:cs typeface="Arial" pitchFamily="34" charset="0"/>
            </a:endParaRPr>
          </a:p>
        </p:txBody>
      </p:sp>
      <p:sp>
        <p:nvSpPr>
          <p:cNvPr id="2759" name="Rectangle 71"/>
          <p:cNvSpPr>
            <a:spLocks noChangeArrowheads="1"/>
          </p:cNvSpPr>
          <p:nvPr/>
        </p:nvSpPr>
        <p:spPr bwMode="auto">
          <a:xfrm>
            <a:off x="4249738" y="3135313"/>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Unadjusted</a:t>
            </a:r>
            <a:endParaRPr lang="en-US" dirty="0" smtClean="0">
              <a:solidFill>
                <a:prstClr val="black"/>
              </a:solidFill>
              <a:cs typeface="Arial" pitchFamily="34" charset="0"/>
            </a:endParaRPr>
          </a:p>
        </p:txBody>
      </p:sp>
      <p:sp>
        <p:nvSpPr>
          <p:cNvPr id="2760" name="Rectangle 72"/>
          <p:cNvSpPr>
            <a:spLocks noChangeArrowheads="1"/>
          </p:cNvSpPr>
          <p:nvPr/>
        </p:nvSpPr>
        <p:spPr bwMode="auto">
          <a:xfrm>
            <a:off x="5651500" y="3135313"/>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pitchFamily="34" charset="0"/>
              </a:rPr>
              <a:t>4</a:t>
            </a:r>
            <a:endParaRPr lang="en-US" dirty="0" smtClean="0">
              <a:solidFill>
                <a:prstClr val="black"/>
              </a:solidFill>
              <a:cs typeface="Arial" pitchFamily="34" charset="0"/>
            </a:endParaRPr>
          </a:p>
        </p:txBody>
      </p:sp>
      <p:sp>
        <p:nvSpPr>
          <p:cNvPr id="2761" name="Rectangle 73"/>
          <p:cNvSpPr>
            <a:spLocks noChangeArrowheads="1"/>
          </p:cNvSpPr>
          <p:nvPr/>
        </p:nvSpPr>
        <p:spPr bwMode="auto">
          <a:xfrm>
            <a:off x="4249738" y="3340100"/>
            <a:ext cx="8778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Adjustment</a:t>
            </a:r>
            <a:endParaRPr lang="en-US" dirty="0" smtClean="0">
              <a:solidFill>
                <a:prstClr val="black"/>
              </a:solidFill>
              <a:cs typeface="Arial" pitchFamily="34" charset="0"/>
            </a:endParaRPr>
          </a:p>
        </p:txBody>
      </p:sp>
      <p:sp>
        <p:nvSpPr>
          <p:cNvPr id="2762" name="Rectangle 74"/>
          <p:cNvSpPr>
            <a:spLocks noChangeArrowheads="1"/>
          </p:cNvSpPr>
          <p:nvPr/>
        </p:nvSpPr>
        <p:spPr bwMode="auto">
          <a:xfrm>
            <a:off x="5561013" y="3340100"/>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48</a:t>
            </a:r>
            <a:endParaRPr lang="en-US" dirty="0" smtClean="0">
              <a:solidFill>
                <a:prstClr val="black"/>
              </a:solidFill>
              <a:cs typeface="Arial" pitchFamily="34" charset="0"/>
            </a:endParaRPr>
          </a:p>
        </p:txBody>
      </p:sp>
      <p:sp>
        <p:nvSpPr>
          <p:cNvPr id="2763" name="Rectangle 75"/>
          <p:cNvSpPr>
            <a:spLocks noChangeArrowheads="1"/>
          </p:cNvSpPr>
          <p:nvPr/>
        </p:nvSpPr>
        <p:spPr bwMode="auto">
          <a:xfrm>
            <a:off x="4249738" y="3557588"/>
            <a:ext cx="706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Adjusted</a:t>
            </a:r>
            <a:endParaRPr lang="en-US" dirty="0" smtClean="0">
              <a:solidFill>
                <a:prstClr val="black"/>
              </a:solidFill>
              <a:cs typeface="Arial" pitchFamily="34" charset="0"/>
            </a:endParaRPr>
          </a:p>
        </p:txBody>
      </p:sp>
      <p:sp>
        <p:nvSpPr>
          <p:cNvPr id="2764" name="Rectangle 76"/>
          <p:cNvSpPr>
            <a:spLocks noChangeArrowheads="1"/>
          </p:cNvSpPr>
          <p:nvPr/>
        </p:nvSpPr>
        <p:spPr bwMode="auto">
          <a:xfrm>
            <a:off x="5561013" y="35575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52</a:t>
            </a:r>
            <a:endParaRPr lang="en-US" dirty="0" smtClean="0">
              <a:solidFill>
                <a:prstClr val="black"/>
              </a:solidFill>
              <a:cs typeface="Arial" pitchFamily="34" charset="0"/>
            </a:endParaRPr>
          </a:p>
        </p:txBody>
      </p:sp>
      <p:sp>
        <p:nvSpPr>
          <p:cNvPr id="2765" name="Rectangle 77"/>
          <p:cNvSpPr>
            <a:spLocks noChangeArrowheads="1"/>
          </p:cNvSpPr>
          <p:nvPr/>
        </p:nvSpPr>
        <p:spPr bwMode="auto">
          <a:xfrm>
            <a:off x="1463675" y="3886200"/>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2:  Determine what the current account balance SHOULD BE.  </a:t>
            </a:r>
            <a:endParaRPr lang="en-US" dirty="0" smtClean="0">
              <a:solidFill>
                <a:prstClr val="black"/>
              </a:solidFill>
              <a:cs typeface="Arial" pitchFamily="34" charset="0"/>
            </a:endParaRPr>
          </a:p>
        </p:txBody>
      </p:sp>
      <p:sp>
        <p:nvSpPr>
          <p:cNvPr id="2766" name="Rectangle 78"/>
          <p:cNvSpPr>
            <a:spLocks noChangeArrowheads="1"/>
          </p:cNvSpPr>
          <p:nvPr/>
        </p:nvSpPr>
        <p:spPr bwMode="auto">
          <a:xfrm>
            <a:off x="1463675" y="4175125"/>
            <a:ext cx="5475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balance should be 2% of Accounts Receivable.  $2,600 x .02 = $52.</a:t>
            </a:r>
            <a:endParaRPr lang="en-US" dirty="0" smtClean="0">
              <a:solidFill>
                <a:prstClr val="black"/>
              </a:solidFill>
              <a:cs typeface="Arial" pitchFamily="34" charset="0"/>
            </a:endParaRPr>
          </a:p>
        </p:txBody>
      </p:sp>
      <p:sp>
        <p:nvSpPr>
          <p:cNvPr id="2767" name="Rectangle 79"/>
          <p:cNvSpPr>
            <a:spLocks noChangeArrowheads="1"/>
          </p:cNvSpPr>
          <p:nvPr/>
        </p:nvSpPr>
        <p:spPr bwMode="auto">
          <a:xfrm>
            <a:off x="1463675" y="4587875"/>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3:  Make an adjusting entry to get from step 1 to step 2.</a:t>
            </a:r>
            <a:endParaRPr lang="en-US" dirty="0" smtClean="0">
              <a:solidFill>
                <a:prstClr val="black"/>
              </a:solidFill>
              <a:cs typeface="Arial" pitchFamily="34" charset="0"/>
            </a:endParaRPr>
          </a:p>
        </p:txBody>
      </p:sp>
      <p:sp>
        <p:nvSpPr>
          <p:cNvPr id="2768" name="Rectangle 80"/>
          <p:cNvSpPr>
            <a:spLocks noChangeArrowheads="1"/>
          </p:cNvSpPr>
          <p:nvPr/>
        </p:nvSpPr>
        <p:spPr bwMode="auto">
          <a:xfrm>
            <a:off x="1706563" y="50101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769" name="Rectangle 81"/>
          <p:cNvSpPr>
            <a:spLocks noChangeArrowheads="1"/>
          </p:cNvSpPr>
          <p:nvPr/>
        </p:nvSpPr>
        <p:spPr bwMode="auto">
          <a:xfrm>
            <a:off x="6165850" y="50101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770" name="Rectangle 82"/>
          <p:cNvSpPr>
            <a:spLocks noChangeArrowheads="1"/>
          </p:cNvSpPr>
          <p:nvPr/>
        </p:nvSpPr>
        <p:spPr bwMode="auto">
          <a:xfrm>
            <a:off x="7034213" y="50101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771" name="Rectangle 83"/>
          <p:cNvSpPr>
            <a:spLocks noChangeArrowheads="1"/>
          </p:cNvSpPr>
          <p:nvPr/>
        </p:nvSpPr>
        <p:spPr bwMode="auto">
          <a:xfrm>
            <a:off x="1604963" y="52371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 31</a:t>
            </a:r>
            <a:endParaRPr lang="en-US" dirty="0" smtClean="0">
              <a:solidFill>
                <a:prstClr val="black"/>
              </a:solidFill>
              <a:cs typeface="Arial" pitchFamily="34" charset="0"/>
            </a:endParaRPr>
          </a:p>
        </p:txBody>
      </p:sp>
      <p:sp>
        <p:nvSpPr>
          <p:cNvPr id="2772" name="Rectangle 84"/>
          <p:cNvSpPr>
            <a:spLocks noChangeArrowheads="1"/>
          </p:cNvSpPr>
          <p:nvPr/>
        </p:nvSpPr>
        <p:spPr bwMode="auto">
          <a:xfrm>
            <a:off x="2413000" y="5237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773" name="Rectangle 85"/>
          <p:cNvSpPr>
            <a:spLocks noChangeArrowheads="1"/>
          </p:cNvSpPr>
          <p:nvPr/>
        </p:nvSpPr>
        <p:spPr bwMode="auto">
          <a:xfrm>
            <a:off x="6550025" y="5237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48</a:t>
            </a:r>
            <a:endParaRPr lang="en-US" dirty="0" smtClean="0">
              <a:solidFill>
                <a:prstClr val="black"/>
              </a:solidFill>
              <a:cs typeface="Arial" pitchFamily="34" charset="0"/>
            </a:endParaRPr>
          </a:p>
        </p:txBody>
      </p:sp>
      <p:sp>
        <p:nvSpPr>
          <p:cNvPr id="2774" name="Rectangle 86"/>
          <p:cNvSpPr>
            <a:spLocks noChangeArrowheads="1"/>
          </p:cNvSpPr>
          <p:nvPr/>
        </p:nvSpPr>
        <p:spPr bwMode="auto">
          <a:xfrm>
            <a:off x="2635250" y="5443538"/>
            <a:ext cx="240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775" name="Rectangle 87"/>
          <p:cNvSpPr>
            <a:spLocks noChangeArrowheads="1"/>
          </p:cNvSpPr>
          <p:nvPr/>
        </p:nvSpPr>
        <p:spPr bwMode="auto">
          <a:xfrm>
            <a:off x="7446963" y="5443538"/>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pitchFamily="34" charset="0"/>
              </a:rPr>
              <a:t>48</a:t>
            </a:r>
            <a:endParaRPr lang="en-US" dirty="0">
              <a:solidFill>
                <a:prstClr val="black"/>
              </a:solidFill>
              <a:cs typeface="Arial" pitchFamily="34" charset="0"/>
            </a:endParaRPr>
          </a:p>
        </p:txBody>
      </p:sp>
      <p:sp>
        <p:nvSpPr>
          <p:cNvPr id="2776" name="Rectangle 88"/>
          <p:cNvSpPr>
            <a:spLocks noChangeArrowheads="1"/>
          </p:cNvSpPr>
          <p:nvPr/>
        </p:nvSpPr>
        <p:spPr bwMode="auto">
          <a:xfrm>
            <a:off x="1463675" y="2073275"/>
            <a:ext cx="6446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When the estimate is based on receivables, the Balance Sheet Approach, the account is </a:t>
            </a:r>
            <a:endParaRPr lang="en-US" dirty="0" smtClean="0">
              <a:solidFill>
                <a:prstClr val="black"/>
              </a:solidFill>
              <a:cs typeface="Arial" pitchFamily="34" charset="0"/>
            </a:endParaRPr>
          </a:p>
        </p:txBody>
      </p:sp>
      <p:sp>
        <p:nvSpPr>
          <p:cNvPr id="2777" name="Rectangle 89"/>
          <p:cNvSpPr>
            <a:spLocks noChangeArrowheads="1"/>
          </p:cNvSpPr>
          <p:nvPr/>
        </p:nvSpPr>
        <p:spPr bwMode="auto">
          <a:xfrm>
            <a:off x="1463675" y="2268538"/>
            <a:ext cx="6335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Balance sheet portion of the adjusting entry, Allowance for Doubtful Accounts.  The </a:t>
            </a:r>
            <a:endParaRPr lang="en-US" dirty="0" smtClean="0">
              <a:solidFill>
                <a:prstClr val="black"/>
              </a:solidFill>
              <a:cs typeface="Arial" pitchFamily="34" charset="0"/>
            </a:endParaRPr>
          </a:p>
        </p:txBody>
      </p:sp>
      <p:sp>
        <p:nvSpPr>
          <p:cNvPr id="2778" name="Rectangle 90"/>
          <p:cNvSpPr>
            <a:spLocks noChangeArrowheads="1"/>
          </p:cNvSpPr>
          <p:nvPr/>
        </p:nvSpPr>
        <p:spPr bwMode="auto">
          <a:xfrm>
            <a:off x="1463675" y="2474913"/>
            <a:ext cx="2424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existing balance is a credit of $4.</a:t>
            </a:r>
            <a:endParaRPr lang="en-US" dirty="0" smtClean="0">
              <a:solidFill>
                <a:prstClr val="black"/>
              </a:solidFill>
              <a:cs typeface="Arial" pitchFamily="34" charset="0"/>
            </a:endParaRPr>
          </a:p>
        </p:txBody>
      </p:sp>
      <p:sp>
        <p:nvSpPr>
          <p:cNvPr id="2779" name="Rectangle 91"/>
          <p:cNvSpPr>
            <a:spLocks noChangeArrowheads="1"/>
          </p:cNvSpPr>
          <p:nvPr/>
        </p:nvSpPr>
        <p:spPr bwMode="auto">
          <a:xfrm>
            <a:off x="2857500" y="2908300"/>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780" name="Rectangle 92"/>
          <p:cNvSpPr>
            <a:spLocks noChangeArrowheads="1"/>
          </p:cNvSpPr>
          <p:nvPr/>
        </p:nvSpPr>
        <p:spPr bwMode="auto">
          <a:xfrm>
            <a:off x="3532188" y="50101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81" name="Rectangle 93"/>
          <p:cNvSpPr>
            <a:spLocks noChangeArrowheads="1"/>
          </p:cNvSpPr>
          <p:nvPr/>
        </p:nvSpPr>
        <p:spPr bwMode="auto">
          <a:xfrm>
            <a:off x="1463675" y="630238"/>
            <a:ext cx="5983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2.  (a) Estimate the balance of the Allowance for Doubtful Accounts assuming the </a:t>
            </a:r>
            <a:endParaRPr lang="en-US" dirty="0" smtClean="0">
              <a:solidFill>
                <a:prstClr val="black"/>
              </a:solidFill>
              <a:cs typeface="Arial" pitchFamily="34" charset="0"/>
            </a:endParaRPr>
          </a:p>
        </p:txBody>
      </p:sp>
      <p:sp>
        <p:nvSpPr>
          <p:cNvPr id="2782" name="Rectangle 94"/>
          <p:cNvSpPr>
            <a:spLocks noChangeArrowheads="1"/>
          </p:cNvSpPr>
          <p:nvPr/>
        </p:nvSpPr>
        <p:spPr bwMode="auto">
          <a:xfrm>
            <a:off x="1463675" y="825500"/>
            <a:ext cx="6367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company uses 2% of total accounts receivable to estimate uncollectibles, instead of the </a:t>
            </a:r>
            <a:endParaRPr lang="en-US" dirty="0" smtClean="0">
              <a:solidFill>
                <a:prstClr val="black"/>
              </a:solidFill>
              <a:cs typeface="Arial" pitchFamily="34" charset="0"/>
            </a:endParaRPr>
          </a:p>
        </p:txBody>
      </p:sp>
      <p:sp>
        <p:nvSpPr>
          <p:cNvPr id="2783" name="Rectangle 95"/>
          <p:cNvSpPr>
            <a:spLocks noChangeArrowheads="1"/>
          </p:cNvSpPr>
          <p:nvPr/>
        </p:nvSpPr>
        <p:spPr bwMode="auto">
          <a:xfrm>
            <a:off x="1463675" y="1031875"/>
            <a:ext cx="6346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aging of receivables method in number 1. (b) Prepare the adjusting entry to record Bad </a:t>
            </a:r>
            <a:endParaRPr lang="en-US" dirty="0" smtClean="0">
              <a:solidFill>
                <a:prstClr val="black"/>
              </a:solidFill>
              <a:cs typeface="Arial" pitchFamily="34" charset="0"/>
            </a:endParaRPr>
          </a:p>
        </p:txBody>
      </p:sp>
      <p:sp>
        <p:nvSpPr>
          <p:cNvPr id="2784" name="Rectangle 96"/>
          <p:cNvSpPr>
            <a:spLocks noChangeArrowheads="1"/>
          </p:cNvSpPr>
          <p:nvPr/>
        </p:nvSpPr>
        <p:spPr bwMode="auto">
          <a:xfrm>
            <a:off x="1463675" y="1238250"/>
            <a:ext cx="6245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Debts Expense using the estimate from part a. Assume the unadjusted balance in the </a:t>
            </a:r>
            <a:endParaRPr lang="en-US" dirty="0" smtClean="0">
              <a:solidFill>
                <a:prstClr val="black"/>
              </a:solidFill>
              <a:cs typeface="Arial" pitchFamily="34" charset="0"/>
            </a:endParaRPr>
          </a:p>
        </p:txBody>
      </p:sp>
      <p:sp>
        <p:nvSpPr>
          <p:cNvPr id="2785" name="Rectangle 97"/>
          <p:cNvSpPr>
            <a:spLocks noChangeArrowheads="1"/>
          </p:cNvSpPr>
          <p:nvPr/>
        </p:nvSpPr>
        <p:spPr bwMode="auto">
          <a:xfrm>
            <a:off x="1463675" y="1444625"/>
            <a:ext cx="3433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 is a $4 credit.</a:t>
            </a:r>
            <a:endParaRPr lang="en-US" dirty="0" smtClean="0">
              <a:solidFill>
                <a:prstClr val="black"/>
              </a:solidFill>
              <a:cs typeface="Arial" pitchFamily="34" charset="0"/>
            </a:endParaRPr>
          </a:p>
        </p:txBody>
      </p:sp>
      <p:sp>
        <p:nvSpPr>
          <p:cNvPr id="2786" name="Rectangle 98"/>
          <p:cNvSpPr>
            <a:spLocks noChangeArrowheads="1"/>
          </p:cNvSpPr>
          <p:nvPr/>
        </p:nvSpPr>
        <p:spPr bwMode="auto">
          <a:xfrm>
            <a:off x="1414463" y="4979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7" name="Line 99"/>
          <p:cNvSpPr>
            <a:spLocks noChangeShapeType="1"/>
          </p:cNvSpPr>
          <p:nvPr/>
        </p:nvSpPr>
        <p:spPr bwMode="auto">
          <a:xfrm>
            <a:off x="232251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8" name="Rectangle 100"/>
          <p:cNvSpPr>
            <a:spLocks noChangeArrowheads="1"/>
          </p:cNvSpPr>
          <p:nvPr/>
        </p:nvSpPr>
        <p:spPr bwMode="auto">
          <a:xfrm>
            <a:off x="232251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9" name="Line 101"/>
          <p:cNvSpPr>
            <a:spLocks noChangeShapeType="1"/>
          </p:cNvSpPr>
          <p:nvPr/>
        </p:nvSpPr>
        <p:spPr bwMode="auto">
          <a:xfrm>
            <a:off x="5913438"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0" name="Rectangle 102"/>
          <p:cNvSpPr>
            <a:spLocks noChangeArrowheads="1"/>
          </p:cNvSpPr>
          <p:nvPr/>
        </p:nvSpPr>
        <p:spPr bwMode="auto">
          <a:xfrm>
            <a:off x="5913438" y="500062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1" name="Line 103"/>
          <p:cNvSpPr>
            <a:spLocks noChangeShapeType="1"/>
          </p:cNvSpPr>
          <p:nvPr/>
        </p:nvSpPr>
        <p:spPr bwMode="auto">
          <a:xfrm>
            <a:off x="681196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2" name="Rectangle 104"/>
          <p:cNvSpPr>
            <a:spLocks noChangeArrowheads="1"/>
          </p:cNvSpPr>
          <p:nvPr/>
        </p:nvSpPr>
        <p:spPr bwMode="auto">
          <a:xfrm>
            <a:off x="681196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3" name="Rectangle 105"/>
          <p:cNvSpPr>
            <a:spLocks noChangeArrowheads="1"/>
          </p:cNvSpPr>
          <p:nvPr/>
        </p:nvSpPr>
        <p:spPr bwMode="auto">
          <a:xfrm>
            <a:off x="7699375" y="50006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4" name="Rectangle 106"/>
          <p:cNvSpPr>
            <a:spLocks noChangeArrowheads="1"/>
          </p:cNvSpPr>
          <p:nvPr/>
        </p:nvSpPr>
        <p:spPr bwMode="auto">
          <a:xfrm>
            <a:off x="4108450" y="3124200"/>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5" name="Line 107"/>
          <p:cNvSpPr>
            <a:spLocks noChangeShapeType="1"/>
          </p:cNvSpPr>
          <p:nvPr/>
        </p:nvSpPr>
        <p:spPr bwMode="auto">
          <a:xfrm>
            <a:off x="142398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6" name="Rectangle 108"/>
          <p:cNvSpPr>
            <a:spLocks noChangeArrowheads="1"/>
          </p:cNvSpPr>
          <p:nvPr/>
        </p:nvSpPr>
        <p:spPr bwMode="auto">
          <a:xfrm>
            <a:off x="1423988"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7" name="Line 109"/>
          <p:cNvSpPr>
            <a:spLocks noChangeShapeType="1"/>
          </p:cNvSpPr>
          <p:nvPr/>
        </p:nvSpPr>
        <p:spPr bwMode="auto">
          <a:xfrm>
            <a:off x="2322513"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8" name="Rectangle 110"/>
          <p:cNvSpPr>
            <a:spLocks noChangeArrowheads="1"/>
          </p:cNvSpPr>
          <p:nvPr/>
        </p:nvSpPr>
        <p:spPr bwMode="auto">
          <a:xfrm>
            <a:off x="2322513"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9" name="Line 111"/>
          <p:cNvSpPr>
            <a:spLocks noChangeShapeType="1"/>
          </p:cNvSpPr>
          <p:nvPr/>
        </p:nvSpPr>
        <p:spPr bwMode="auto">
          <a:xfrm>
            <a:off x="591343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0" name="Rectangle 112"/>
          <p:cNvSpPr>
            <a:spLocks noChangeArrowheads="1"/>
          </p:cNvSpPr>
          <p:nvPr/>
        </p:nvSpPr>
        <p:spPr bwMode="auto">
          <a:xfrm>
            <a:off x="5913438" y="5227638"/>
            <a:ext cx="11112"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1" name="Line 113"/>
          <p:cNvSpPr>
            <a:spLocks noChangeShapeType="1"/>
          </p:cNvSpPr>
          <p:nvPr/>
        </p:nvSpPr>
        <p:spPr bwMode="auto">
          <a:xfrm>
            <a:off x="6811963"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2" name="Rectangle 114"/>
          <p:cNvSpPr>
            <a:spLocks noChangeArrowheads="1"/>
          </p:cNvSpPr>
          <p:nvPr/>
        </p:nvSpPr>
        <p:spPr bwMode="auto">
          <a:xfrm>
            <a:off x="6811963"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3" name="Line 115"/>
          <p:cNvSpPr>
            <a:spLocks noChangeShapeType="1"/>
          </p:cNvSpPr>
          <p:nvPr/>
        </p:nvSpPr>
        <p:spPr bwMode="auto">
          <a:xfrm>
            <a:off x="7710488" y="5227638"/>
            <a:ext cx="0" cy="61753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4" name="Rectangle 116"/>
          <p:cNvSpPr>
            <a:spLocks noChangeArrowheads="1"/>
          </p:cNvSpPr>
          <p:nvPr/>
        </p:nvSpPr>
        <p:spPr bwMode="auto">
          <a:xfrm>
            <a:off x="7710488" y="5227638"/>
            <a:ext cx="9525" cy="617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5" name="Rectangle 117"/>
          <p:cNvSpPr>
            <a:spLocks noChangeArrowheads="1"/>
          </p:cNvSpPr>
          <p:nvPr/>
        </p:nvSpPr>
        <p:spPr bwMode="auto">
          <a:xfrm>
            <a:off x="2322513" y="287655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6" name="Rectangle 118"/>
          <p:cNvSpPr>
            <a:spLocks noChangeArrowheads="1"/>
          </p:cNvSpPr>
          <p:nvPr/>
        </p:nvSpPr>
        <p:spPr bwMode="auto">
          <a:xfrm>
            <a:off x="2322513" y="3103563"/>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7" name="Rectangle 119"/>
          <p:cNvSpPr>
            <a:spLocks noChangeArrowheads="1"/>
          </p:cNvSpPr>
          <p:nvPr/>
        </p:nvSpPr>
        <p:spPr bwMode="auto">
          <a:xfrm>
            <a:off x="2322513" y="352583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8" name="Rectangle 120"/>
          <p:cNvSpPr>
            <a:spLocks noChangeArrowheads="1"/>
          </p:cNvSpPr>
          <p:nvPr/>
        </p:nvSpPr>
        <p:spPr bwMode="auto">
          <a:xfrm>
            <a:off x="1433513" y="497998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9" name="Rectangle 121"/>
          <p:cNvSpPr>
            <a:spLocks noChangeArrowheads="1"/>
          </p:cNvSpPr>
          <p:nvPr/>
        </p:nvSpPr>
        <p:spPr bwMode="auto">
          <a:xfrm>
            <a:off x="1433513" y="5207000"/>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0" name="Line 122"/>
          <p:cNvSpPr>
            <a:spLocks noChangeShapeType="1"/>
          </p:cNvSpPr>
          <p:nvPr/>
        </p:nvSpPr>
        <p:spPr bwMode="auto">
          <a:xfrm>
            <a:off x="1433513" y="54229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1" name="Rectangle 123"/>
          <p:cNvSpPr>
            <a:spLocks noChangeArrowheads="1"/>
          </p:cNvSpPr>
          <p:nvPr/>
        </p:nvSpPr>
        <p:spPr bwMode="auto">
          <a:xfrm>
            <a:off x="1433513" y="54229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2" name="Line 124"/>
          <p:cNvSpPr>
            <a:spLocks noChangeShapeType="1"/>
          </p:cNvSpPr>
          <p:nvPr/>
        </p:nvSpPr>
        <p:spPr bwMode="auto">
          <a:xfrm>
            <a:off x="1433513" y="56292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3" name="Rectangle 125"/>
          <p:cNvSpPr>
            <a:spLocks noChangeArrowheads="1"/>
          </p:cNvSpPr>
          <p:nvPr/>
        </p:nvSpPr>
        <p:spPr bwMode="auto">
          <a:xfrm>
            <a:off x="1433513" y="562927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4" name="Line 126"/>
          <p:cNvSpPr>
            <a:spLocks noChangeShapeType="1"/>
          </p:cNvSpPr>
          <p:nvPr/>
        </p:nvSpPr>
        <p:spPr bwMode="auto">
          <a:xfrm>
            <a:off x="1433513" y="58356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5" name="Rectangle 127"/>
          <p:cNvSpPr>
            <a:spLocks noChangeArrowheads="1"/>
          </p:cNvSpPr>
          <p:nvPr/>
        </p:nvSpPr>
        <p:spPr bwMode="auto">
          <a:xfrm>
            <a:off x="1433513" y="583565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64" name="Slide Number Placeholder 63"/>
          <p:cNvSpPr>
            <a:spLocks noGrp="1"/>
          </p:cNvSpPr>
          <p:nvPr>
            <p:ph type="sldNum" sz="quarter" idx="12"/>
          </p:nvPr>
        </p:nvSpPr>
        <p:spPr/>
        <p:txBody>
          <a:bodyPr/>
          <a:lstStyle/>
          <a:p>
            <a:pPr>
              <a:defRPr/>
            </a:pPr>
            <a:fld id="{45CCE62E-9F38-4E9B-B4CE-81B387CE8DF4}"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69856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6"/>
                                        </p:tgtEl>
                                        <p:attrNameLst>
                                          <p:attrName>style.visibility</p:attrName>
                                        </p:attrNameLst>
                                      </p:cBhvr>
                                      <p:to>
                                        <p:strVal val="visible"/>
                                      </p:to>
                                    </p:set>
                                    <p:animEffect transition="in" filter="fade">
                                      <p:cBhvr>
                                        <p:cTn id="7" dur="500"/>
                                        <p:tgtEl>
                                          <p:spTgt spid="27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7"/>
                                        </p:tgtEl>
                                        <p:attrNameLst>
                                          <p:attrName>style.visibility</p:attrName>
                                        </p:attrNameLst>
                                      </p:cBhvr>
                                      <p:to>
                                        <p:strVal val="visible"/>
                                      </p:to>
                                    </p:set>
                                    <p:animEffect transition="in" filter="fade">
                                      <p:cBhvr>
                                        <p:cTn id="10" dur="500"/>
                                        <p:tgtEl>
                                          <p:spTgt spid="27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56"/>
                                        </p:tgtEl>
                                        <p:attrNameLst>
                                          <p:attrName>style.visibility</p:attrName>
                                        </p:attrNameLst>
                                      </p:cBhvr>
                                      <p:to>
                                        <p:strVal val="visible"/>
                                      </p:to>
                                    </p:set>
                                    <p:animEffect transition="in" filter="fade">
                                      <p:cBhvr>
                                        <p:cTn id="13" dur="500"/>
                                        <p:tgtEl>
                                          <p:spTgt spid="2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94"/>
                                        </p:tgtEl>
                                        <p:attrNameLst>
                                          <p:attrName>style.visibility</p:attrName>
                                        </p:attrNameLst>
                                      </p:cBhvr>
                                      <p:to>
                                        <p:strVal val="visible"/>
                                      </p:to>
                                    </p:set>
                                    <p:animEffect transition="in" filter="fade">
                                      <p:cBhvr>
                                        <p:cTn id="16" dur="500"/>
                                        <p:tgtEl>
                                          <p:spTgt spid="27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05"/>
                                        </p:tgtEl>
                                        <p:attrNameLst>
                                          <p:attrName>style.visibility</p:attrName>
                                        </p:attrNameLst>
                                      </p:cBhvr>
                                      <p:to>
                                        <p:strVal val="visible"/>
                                      </p:to>
                                    </p:set>
                                    <p:animEffect transition="in" filter="fade">
                                      <p:cBhvr>
                                        <p:cTn id="19" dur="500"/>
                                        <p:tgtEl>
                                          <p:spTgt spid="28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06"/>
                                        </p:tgtEl>
                                        <p:attrNameLst>
                                          <p:attrName>style.visibility</p:attrName>
                                        </p:attrNameLst>
                                      </p:cBhvr>
                                      <p:to>
                                        <p:strVal val="visible"/>
                                      </p:to>
                                    </p:set>
                                    <p:animEffect transition="in" filter="fade">
                                      <p:cBhvr>
                                        <p:cTn id="22" dur="500"/>
                                        <p:tgtEl>
                                          <p:spTgt spid="28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07"/>
                                        </p:tgtEl>
                                        <p:attrNameLst>
                                          <p:attrName>style.visibility</p:attrName>
                                        </p:attrNameLst>
                                      </p:cBhvr>
                                      <p:to>
                                        <p:strVal val="visible"/>
                                      </p:to>
                                    </p:set>
                                    <p:animEffect transition="in" filter="fade">
                                      <p:cBhvr>
                                        <p:cTn id="25" dur="500"/>
                                        <p:tgtEl>
                                          <p:spTgt spid="28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78"/>
                                        </p:tgtEl>
                                        <p:attrNameLst>
                                          <p:attrName>style.visibility</p:attrName>
                                        </p:attrNameLst>
                                      </p:cBhvr>
                                      <p:to>
                                        <p:strVal val="visible"/>
                                      </p:to>
                                    </p:set>
                                    <p:animEffect transition="in" filter="fade">
                                      <p:cBhvr>
                                        <p:cTn id="28" dur="500"/>
                                        <p:tgtEl>
                                          <p:spTgt spid="27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79"/>
                                        </p:tgtEl>
                                        <p:attrNameLst>
                                          <p:attrName>style.visibility</p:attrName>
                                        </p:attrNameLst>
                                      </p:cBhvr>
                                      <p:to>
                                        <p:strVal val="visible"/>
                                      </p:to>
                                    </p:set>
                                    <p:animEffect transition="in" filter="fade">
                                      <p:cBhvr>
                                        <p:cTn id="31" dur="500"/>
                                        <p:tgtEl>
                                          <p:spTgt spid="27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59"/>
                                        </p:tgtEl>
                                        <p:attrNameLst>
                                          <p:attrName>style.visibility</p:attrName>
                                        </p:attrNameLst>
                                      </p:cBhvr>
                                      <p:to>
                                        <p:strVal val="visible"/>
                                      </p:to>
                                    </p:set>
                                    <p:animEffect transition="in" filter="fade">
                                      <p:cBhvr>
                                        <p:cTn id="34" dur="500"/>
                                        <p:tgtEl>
                                          <p:spTgt spid="27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60"/>
                                        </p:tgtEl>
                                        <p:attrNameLst>
                                          <p:attrName>style.visibility</p:attrName>
                                        </p:attrNameLst>
                                      </p:cBhvr>
                                      <p:to>
                                        <p:strVal val="visible"/>
                                      </p:to>
                                    </p:set>
                                    <p:animEffect transition="in" filter="fade">
                                      <p:cBhvr>
                                        <p:cTn id="37" dur="500"/>
                                        <p:tgtEl>
                                          <p:spTgt spid="27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6"/>
                                        </p:tgtEl>
                                        <p:attrNameLst>
                                          <p:attrName>style.visibility</p:attrName>
                                        </p:attrNameLst>
                                      </p:cBhvr>
                                      <p:to>
                                        <p:strVal val="visible"/>
                                      </p:to>
                                    </p:set>
                                    <p:animEffect transition="in" filter="fade">
                                      <p:cBhvr>
                                        <p:cTn id="42" dur="500"/>
                                        <p:tgtEl>
                                          <p:spTgt spid="27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63"/>
                                        </p:tgtEl>
                                        <p:attrNameLst>
                                          <p:attrName>style.visibility</p:attrName>
                                        </p:attrNameLst>
                                      </p:cBhvr>
                                      <p:to>
                                        <p:strVal val="visible"/>
                                      </p:to>
                                    </p:set>
                                    <p:animEffect transition="in" filter="fade">
                                      <p:cBhvr>
                                        <p:cTn id="45" dur="500"/>
                                        <p:tgtEl>
                                          <p:spTgt spid="27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64"/>
                                        </p:tgtEl>
                                        <p:attrNameLst>
                                          <p:attrName>style.visibility</p:attrName>
                                        </p:attrNameLst>
                                      </p:cBhvr>
                                      <p:to>
                                        <p:strVal val="visible"/>
                                      </p:to>
                                    </p:set>
                                    <p:animEffect transition="in" filter="fade">
                                      <p:cBhvr>
                                        <p:cTn id="48" dur="500"/>
                                        <p:tgtEl>
                                          <p:spTgt spid="276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72"/>
                                        </p:tgtEl>
                                        <p:attrNameLst>
                                          <p:attrName>style.visibility</p:attrName>
                                        </p:attrNameLst>
                                      </p:cBhvr>
                                      <p:to>
                                        <p:strVal val="visible"/>
                                      </p:to>
                                    </p:set>
                                    <p:animEffect transition="in" filter="fade">
                                      <p:cBhvr>
                                        <p:cTn id="53" dur="500"/>
                                        <p:tgtEl>
                                          <p:spTgt spid="27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74"/>
                                        </p:tgtEl>
                                        <p:attrNameLst>
                                          <p:attrName>style.visibility</p:attrName>
                                        </p:attrNameLst>
                                      </p:cBhvr>
                                      <p:to>
                                        <p:strVal val="visible"/>
                                      </p:to>
                                    </p:set>
                                    <p:animEffect transition="in" filter="fade">
                                      <p:cBhvr>
                                        <p:cTn id="56" dur="500"/>
                                        <p:tgtEl>
                                          <p:spTgt spid="277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73"/>
                                        </p:tgtEl>
                                        <p:attrNameLst>
                                          <p:attrName>style.visibility</p:attrName>
                                        </p:attrNameLst>
                                      </p:cBhvr>
                                      <p:to>
                                        <p:strVal val="visible"/>
                                      </p:to>
                                    </p:set>
                                    <p:animEffect transition="in" filter="fade">
                                      <p:cBhvr>
                                        <p:cTn id="59" dur="500"/>
                                        <p:tgtEl>
                                          <p:spTgt spid="27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75"/>
                                        </p:tgtEl>
                                        <p:attrNameLst>
                                          <p:attrName>style.visibility</p:attrName>
                                        </p:attrNameLst>
                                      </p:cBhvr>
                                      <p:to>
                                        <p:strVal val="visible"/>
                                      </p:to>
                                    </p:set>
                                    <p:animEffect transition="in" filter="fade">
                                      <p:cBhvr>
                                        <p:cTn id="62" dur="500"/>
                                        <p:tgtEl>
                                          <p:spTgt spid="27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61"/>
                                        </p:tgtEl>
                                        <p:attrNameLst>
                                          <p:attrName>style.visibility</p:attrName>
                                        </p:attrNameLst>
                                      </p:cBhvr>
                                      <p:to>
                                        <p:strVal val="visible"/>
                                      </p:to>
                                    </p:set>
                                    <p:animEffect transition="in" filter="fade">
                                      <p:cBhvr>
                                        <p:cTn id="65" dur="500"/>
                                        <p:tgtEl>
                                          <p:spTgt spid="27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62"/>
                                        </p:tgtEl>
                                        <p:attrNameLst>
                                          <p:attrName>style.visibility</p:attrName>
                                        </p:attrNameLst>
                                      </p:cBhvr>
                                      <p:to>
                                        <p:strVal val="visible"/>
                                      </p:to>
                                    </p:set>
                                    <p:animEffect transition="in" filter="fade">
                                      <p:cBhvr>
                                        <p:cTn id="68" dur="500"/>
                                        <p:tgtEl>
                                          <p:spTgt spid="276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57"/>
                                        </p:tgtEl>
                                        <p:attrNameLst>
                                          <p:attrName>style.visibility</p:attrName>
                                        </p:attrNameLst>
                                      </p:cBhvr>
                                      <p:to>
                                        <p:strVal val="visible"/>
                                      </p:to>
                                    </p:set>
                                    <p:animEffect transition="in" filter="fade">
                                      <p:cBhvr>
                                        <p:cTn id="71" dur="500"/>
                                        <p:tgtEl>
                                          <p:spTgt spid="27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68"/>
                                        </p:tgtEl>
                                        <p:attrNameLst>
                                          <p:attrName>style.visibility</p:attrName>
                                        </p:attrNameLst>
                                      </p:cBhvr>
                                      <p:to>
                                        <p:strVal val="visible"/>
                                      </p:to>
                                    </p:set>
                                    <p:animEffect transition="in" filter="fade">
                                      <p:cBhvr>
                                        <p:cTn id="74" dur="500"/>
                                        <p:tgtEl>
                                          <p:spTgt spid="27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69"/>
                                        </p:tgtEl>
                                        <p:attrNameLst>
                                          <p:attrName>style.visibility</p:attrName>
                                        </p:attrNameLst>
                                      </p:cBhvr>
                                      <p:to>
                                        <p:strVal val="visible"/>
                                      </p:to>
                                    </p:set>
                                    <p:animEffect transition="in" filter="fade">
                                      <p:cBhvr>
                                        <p:cTn id="77" dur="500"/>
                                        <p:tgtEl>
                                          <p:spTgt spid="276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70"/>
                                        </p:tgtEl>
                                        <p:attrNameLst>
                                          <p:attrName>style.visibility</p:attrName>
                                        </p:attrNameLst>
                                      </p:cBhvr>
                                      <p:to>
                                        <p:strVal val="visible"/>
                                      </p:to>
                                    </p:set>
                                    <p:animEffect transition="in" filter="fade">
                                      <p:cBhvr>
                                        <p:cTn id="80" dur="500"/>
                                        <p:tgtEl>
                                          <p:spTgt spid="277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71"/>
                                        </p:tgtEl>
                                        <p:attrNameLst>
                                          <p:attrName>style.visibility</p:attrName>
                                        </p:attrNameLst>
                                      </p:cBhvr>
                                      <p:to>
                                        <p:strVal val="visible"/>
                                      </p:to>
                                    </p:set>
                                    <p:animEffect transition="in" filter="fade">
                                      <p:cBhvr>
                                        <p:cTn id="83" dur="500"/>
                                        <p:tgtEl>
                                          <p:spTgt spid="277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80"/>
                                        </p:tgtEl>
                                        <p:attrNameLst>
                                          <p:attrName>style.visibility</p:attrName>
                                        </p:attrNameLst>
                                      </p:cBhvr>
                                      <p:to>
                                        <p:strVal val="visible"/>
                                      </p:to>
                                    </p:set>
                                    <p:animEffect transition="in" filter="fade">
                                      <p:cBhvr>
                                        <p:cTn id="86" dur="500"/>
                                        <p:tgtEl>
                                          <p:spTgt spid="278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86"/>
                                        </p:tgtEl>
                                        <p:attrNameLst>
                                          <p:attrName>style.visibility</p:attrName>
                                        </p:attrNameLst>
                                      </p:cBhvr>
                                      <p:to>
                                        <p:strVal val="visible"/>
                                      </p:to>
                                    </p:set>
                                    <p:animEffect transition="in" filter="fade">
                                      <p:cBhvr>
                                        <p:cTn id="89" dur="500"/>
                                        <p:tgtEl>
                                          <p:spTgt spid="27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87"/>
                                        </p:tgtEl>
                                        <p:attrNameLst>
                                          <p:attrName>style.visibility</p:attrName>
                                        </p:attrNameLst>
                                      </p:cBhvr>
                                      <p:to>
                                        <p:strVal val="visible"/>
                                      </p:to>
                                    </p:set>
                                    <p:animEffect transition="in" filter="fade">
                                      <p:cBhvr>
                                        <p:cTn id="92" dur="500"/>
                                        <p:tgtEl>
                                          <p:spTgt spid="278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88"/>
                                        </p:tgtEl>
                                        <p:attrNameLst>
                                          <p:attrName>style.visibility</p:attrName>
                                        </p:attrNameLst>
                                      </p:cBhvr>
                                      <p:to>
                                        <p:strVal val="visible"/>
                                      </p:to>
                                    </p:set>
                                    <p:animEffect transition="in" filter="fade">
                                      <p:cBhvr>
                                        <p:cTn id="95" dur="500"/>
                                        <p:tgtEl>
                                          <p:spTgt spid="278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89"/>
                                        </p:tgtEl>
                                        <p:attrNameLst>
                                          <p:attrName>style.visibility</p:attrName>
                                        </p:attrNameLst>
                                      </p:cBhvr>
                                      <p:to>
                                        <p:strVal val="visible"/>
                                      </p:to>
                                    </p:set>
                                    <p:animEffect transition="in" filter="fade">
                                      <p:cBhvr>
                                        <p:cTn id="98" dur="500"/>
                                        <p:tgtEl>
                                          <p:spTgt spid="278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90"/>
                                        </p:tgtEl>
                                        <p:attrNameLst>
                                          <p:attrName>style.visibility</p:attrName>
                                        </p:attrNameLst>
                                      </p:cBhvr>
                                      <p:to>
                                        <p:strVal val="visible"/>
                                      </p:to>
                                    </p:set>
                                    <p:animEffect transition="in" filter="fade">
                                      <p:cBhvr>
                                        <p:cTn id="101" dur="500"/>
                                        <p:tgtEl>
                                          <p:spTgt spid="279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91"/>
                                        </p:tgtEl>
                                        <p:attrNameLst>
                                          <p:attrName>style.visibility</p:attrName>
                                        </p:attrNameLst>
                                      </p:cBhvr>
                                      <p:to>
                                        <p:strVal val="visible"/>
                                      </p:to>
                                    </p:set>
                                    <p:animEffect transition="in" filter="fade">
                                      <p:cBhvr>
                                        <p:cTn id="104" dur="500"/>
                                        <p:tgtEl>
                                          <p:spTgt spid="279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92"/>
                                        </p:tgtEl>
                                        <p:attrNameLst>
                                          <p:attrName>style.visibility</p:attrName>
                                        </p:attrNameLst>
                                      </p:cBhvr>
                                      <p:to>
                                        <p:strVal val="visible"/>
                                      </p:to>
                                    </p:set>
                                    <p:animEffect transition="in" filter="fade">
                                      <p:cBhvr>
                                        <p:cTn id="107" dur="500"/>
                                        <p:tgtEl>
                                          <p:spTgt spid="279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93"/>
                                        </p:tgtEl>
                                        <p:attrNameLst>
                                          <p:attrName>style.visibility</p:attrName>
                                        </p:attrNameLst>
                                      </p:cBhvr>
                                      <p:to>
                                        <p:strVal val="visible"/>
                                      </p:to>
                                    </p:set>
                                    <p:animEffect transition="in" filter="fade">
                                      <p:cBhvr>
                                        <p:cTn id="110" dur="500"/>
                                        <p:tgtEl>
                                          <p:spTgt spid="279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95"/>
                                        </p:tgtEl>
                                        <p:attrNameLst>
                                          <p:attrName>style.visibility</p:attrName>
                                        </p:attrNameLst>
                                      </p:cBhvr>
                                      <p:to>
                                        <p:strVal val="visible"/>
                                      </p:to>
                                    </p:set>
                                    <p:animEffect transition="in" filter="fade">
                                      <p:cBhvr>
                                        <p:cTn id="113" dur="500"/>
                                        <p:tgtEl>
                                          <p:spTgt spid="279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96"/>
                                        </p:tgtEl>
                                        <p:attrNameLst>
                                          <p:attrName>style.visibility</p:attrName>
                                        </p:attrNameLst>
                                      </p:cBhvr>
                                      <p:to>
                                        <p:strVal val="visible"/>
                                      </p:to>
                                    </p:set>
                                    <p:animEffect transition="in" filter="fade">
                                      <p:cBhvr>
                                        <p:cTn id="116" dur="500"/>
                                        <p:tgtEl>
                                          <p:spTgt spid="279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97"/>
                                        </p:tgtEl>
                                        <p:attrNameLst>
                                          <p:attrName>style.visibility</p:attrName>
                                        </p:attrNameLst>
                                      </p:cBhvr>
                                      <p:to>
                                        <p:strVal val="visible"/>
                                      </p:to>
                                    </p:set>
                                    <p:animEffect transition="in" filter="fade">
                                      <p:cBhvr>
                                        <p:cTn id="119" dur="500"/>
                                        <p:tgtEl>
                                          <p:spTgt spid="279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98"/>
                                        </p:tgtEl>
                                        <p:attrNameLst>
                                          <p:attrName>style.visibility</p:attrName>
                                        </p:attrNameLst>
                                      </p:cBhvr>
                                      <p:to>
                                        <p:strVal val="visible"/>
                                      </p:to>
                                    </p:set>
                                    <p:animEffect transition="in" filter="fade">
                                      <p:cBhvr>
                                        <p:cTn id="122" dur="500"/>
                                        <p:tgtEl>
                                          <p:spTgt spid="279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99"/>
                                        </p:tgtEl>
                                        <p:attrNameLst>
                                          <p:attrName>style.visibility</p:attrName>
                                        </p:attrNameLst>
                                      </p:cBhvr>
                                      <p:to>
                                        <p:strVal val="visible"/>
                                      </p:to>
                                    </p:set>
                                    <p:animEffect transition="in" filter="fade">
                                      <p:cBhvr>
                                        <p:cTn id="125" dur="500"/>
                                        <p:tgtEl>
                                          <p:spTgt spid="279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00"/>
                                        </p:tgtEl>
                                        <p:attrNameLst>
                                          <p:attrName>style.visibility</p:attrName>
                                        </p:attrNameLst>
                                      </p:cBhvr>
                                      <p:to>
                                        <p:strVal val="visible"/>
                                      </p:to>
                                    </p:set>
                                    <p:animEffect transition="in" filter="fade">
                                      <p:cBhvr>
                                        <p:cTn id="128" dur="500"/>
                                        <p:tgtEl>
                                          <p:spTgt spid="280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01"/>
                                        </p:tgtEl>
                                        <p:attrNameLst>
                                          <p:attrName>style.visibility</p:attrName>
                                        </p:attrNameLst>
                                      </p:cBhvr>
                                      <p:to>
                                        <p:strVal val="visible"/>
                                      </p:to>
                                    </p:set>
                                    <p:animEffect transition="in" filter="fade">
                                      <p:cBhvr>
                                        <p:cTn id="131" dur="500"/>
                                        <p:tgtEl>
                                          <p:spTgt spid="280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802"/>
                                        </p:tgtEl>
                                        <p:attrNameLst>
                                          <p:attrName>style.visibility</p:attrName>
                                        </p:attrNameLst>
                                      </p:cBhvr>
                                      <p:to>
                                        <p:strVal val="visible"/>
                                      </p:to>
                                    </p:set>
                                    <p:animEffect transition="in" filter="fade">
                                      <p:cBhvr>
                                        <p:cTn id="134" dur="500"/>
                                        <p:tgtEl>
                                          <p:spTgt spid="280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803"/>
                                        </p:tgtEl>
                                        <p:attrNameLst>
                                          <p:attrName>style.visibility</p:attrName>
                                        </p:attrNameLst>
                                      </p:cBhvr>
                                      <p:to>
                                        <p:strVal val="visible"/>
                                      </p:to>
                                    </p:set>
                                    <p:animEffect transition="in" filter="fade">
                                      <p:cBhvr>
                                        <p:cTn id="137" dur="500"/>
                                        <p:tgtEl>
                                          <p:spTgt spid="280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804"/>
                                        </p:tgtEl>
                                        <p:attrNameLst>
                                          <p:attrName>style.visibility</p:attrName>
                                        </p:attrNameLst>
                                      </p:cBhvr>
                                      <p:to>
                                        <p:strVal val="visible"/>
                                      </p:to>
                                    </p:set>
                                    <p:animEffect transition="in" filter="fade">
                                      <p:cBhvr>
                                        <p:cTn id="140" dur="500"/>
                                        <p:tgtEl>
                                          <p:spTgt spid="280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808"/>
                                        </p:tgtEl>
                                        <p:attrNameLst>
                                          <p:attrName>style.visibility</p:attrName>
                                        </p:attrNameLst>
                                      </p:cBhvr>
                                      <p:to>
                                        <p:strVal val="visible"/>
                                      </p:to>
                                    </p:set>
                                    <p:animEffect transition="in" filter="fade">
                                      <p:cBhvr>
                                        <p:cTn id="143" dur="500"/>
                                        <p:tgtEl>
                                          <p:spTgt spid="280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809"/>
                                        </p:tgtEl>
                                        <p:attrNameLst>
                                          <p:attrName>style.visibility</p:attrName>
                                        </p:attrNameLst>
                                      </p:cBhvr>
                                      <p:to>
                                        <p:strVal val="visible"/>
                                      </p:to>
                                    </p:set>
                                    <p:animEffect transition="in" filter="fade">
                                      <p:cBhvr>
                                        <p:cTn id="146" dur="500"/>
                                        <p:tgtEl>
                                          <p:spTgt spid="280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810"/>
                                        </p:tgtEl>
                                        <p:attrNameLst>
                                          <p:attrName>style.visibility</p:attrName>
                                        </p:attrNameLst>
                                      </p:cBhvr>
                                      <p:to>
                                        <p:strVal val="visible"/>
                                      </p:to>
                                    </p:set>
                                    <p:animEffect transition="in" filter="fade">
                                      <p:cBhvr>
                                        <p:cTn id="149" dur="500"/>
                                        <p:tgtEl>
                                          <p:spTgt spid="281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811"/>
                                        </p:tgtEl>
                                        <p:attrNameLst>
                                          <p:attrName>style.visibility</p:attrName>
                                        </p:attrNameLst>
                                      </p:cBhvr>
                                      <p:to>
                                        <p:strVal val="visible"/>
                                      </p:to>
                                    </p:set>
                                    <p:animEffect transition="in" filter="fade">
                                      <p:cBhvr>
                                        <p:cTn id="152" dur="500"/>
                                        <p:tgtEl>
                                          <p:spTgt spid="281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812"/>
                                        </p:tgtEl>
                                        <p:attrNameLst>
                                          <p:attrName>style.visibility</p:attrName>
                                        </p:attrNameLst>
                                      </p:cBhvr>
                                      <p:to>
                                        <p:strVal val="visible"/>
                                      </p:to>
                                    </p:set>
                                    <p:animEffect transition="in" filter="fade">
                                      <p:cBhvr>
                                        <p:cTn id="155" dur="500"/>
                                        <p:tgtEl>
                                          <p:spTgt spid="281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813"/>
                                        </p:tgtEl>
                                        <p:attrNameLst>
                                          <p:attrName>style.visibility</p:attrName>
                                        </p:attrNameLst>
                                      </p:cBhvr>
                                      <p:to>
                                        <p:strVal val="visible"/>
                                      </p:to>
                                    </p:set>
                                    <p:animEffect transition="in" filter="fade">
                                      <p:cBhvr>
                                        <p:cTn id="158" dur="500"/>
                                        <p:tgtEl>
                                          <p:spTgt spid="281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814"/>
                                        </p:tgtEl>
                                        <p:attrNameLst>
                                          <p:attrName>style.visibility</p:attrName>
                                        </p:attrNameLst>
                                      </p:cBhvr>
                                      <p:to>
                                        <p:strVal val="visible"/>
                                      </p:to>
                                    </p:set>
                                    <p:animEffect transition="in" filter="fade">
                                      <p:cBhvr>
                                        <p:cTn id="161" dur="500"/>
                                        <p:tgtEl>
                                          <p:spTgt spid="281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815"/>
                                        </p:tgtEl>
                                        <p:attrNameLst>
                                          <p:attrName>style.visibility</p:attrName>
                                        </p:attrNameLst>
                                      </p:cBhvr>
                                      <p:to>
                                        <p:strVal val="visible"/>
                                      </p:to>
                                    </p:set>
                                    <p:animEffect transition="in" filter="fade">
                                      <p:cBhvr>
                                        <p:cTn id="164" dur="500"/>
                                        <p:tgtEl>
                                          <p:spTgt spid="2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6" grpId="0" animBg="1"/>
      <p:bldP spid="2757" grpId="0" animBg="1"/>
      <p:bldP spid="2759" grpId="0"/>
      <p:bldP spid="2760" grpId="0"/>
      <p:bldP spid="2761" grpId="0"/>
      <p:bldP spid="2762" grpId="0"/>
      <p:bldP spid="2763" grpId="0"/>
      <p:bldP spid="2764" grpId="0"/>
      <p:bldP spid="2766" grpId="0"/>
      <p:bldP spid="2768" grpId="0"/>
      <p:bldP spid="2769" grpId="0"/>
      <p:bldP spid="2770" grpId="0"/>
      <p:bldP spid="2771" grpId="0"/>
      <p:bldP spid="2772" grpId="0"/>
      <p:bldP spid="2773" grpId="0"/>
      <p:bldP spid="2774" grpId="0"/>
      <p:bldP spid="2775" grpId="0"/>
      <p:bldP spid="2776" grpId="0"/>
      <p:bldP spid="2777" grpId="0"/>
      <p:bldP spid="2778" grpId="0"/>
      <p:bldP spid="2779" grpId="0"/>
      <p:bldP spid="2780" grpId="0"/>
      <p:bldP spid="2786" grpId="0" animBg="1"/>
      <p:bldP spid="2787" grpId="0" animBg="1"/>
      <p:bldP spid="2788" grpId="0" animBg="1"/>
      <p:bldP spid="2789" grpId="0" animBg="1"/>
      <p:bldP spid="2790" grpId="0" animBg="1"/>
      <p:bldP spid="2791" grpId="0" animBg="1"/>
      <p:bldP spid="2792" grpId="0" animBg="1"/>
      <p:bldP spid="2793" grpId="0" animBg="1"/>
      <p:bldP spid="2794" grpId="0" animBg="1"/>
      <p:bldP spid="2795" grpId="0" animBg="1"/>
      <p:bldP spid="2796" grpId="0" animBg="1"/>
      <p:bldP spid="2797" grpId="0" animBg="1"/>
      <p:bldP spid="2798" grpId="0" animBg="1"/>
      <p:bldP spid="2799" grpId="0" animBg="1"/>
      <p:bldP spid="2800" grpId="0" animBg="1"/>
      <p:bldP spid="2801" grpId="0" animBg="1"/>
      <p:bldP spid="2802" grpId="0" animBg="1"/>
      <p:bldP spid="2803" grpId="0" animBg="1"/>
      <p:bldP spid="2804" grpId="0" animBg="1"/>
      <p:bldP spid="2805" grpId="0" animBg="1"/>
      <p:bldP spid="2806" grpId="0" animBg="1"/>
      <p:bldP spid="2807" grpId="0" animBg="1"/>
      <p:bldP spid="2808" grpId="0" animBg="1"/>
      <p:bldP spid="2809" grpId="0" animBg="1"/>
      <p:bldP spid="2810" grpId="0" animBg="1"/>
      <p:bldP spid="2811" grpId="0" animBg="1"/>
      <p:bldP spid="2812" grpId="0" animBg="1"/>
      <p:bldP spid="2813" grpId="0" animBg="1"/>
      <p:bldP spid="2814" grpId="0" animBg="1"/>
      <p:bldP spid="28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2322513" y="2882900"/>
            <a:ext cx="3602037"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1423988" y="4984750"/>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 name="Rectangle 7"/>
          <p:cNvSpPr>
            <a:spLocks noChangeArrowheads="1"/>
          </p:cNvSpPr>
          <p:nvPr/>
        </p:nvSpPr>
        <p:spPr bwMode="auto">
          <a:xfrm>
            <a:off x="1463675" y="1862138"/>
            <a:ext cx="4510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1:  Determine what the current account balance equals.  </a:t>
            </a:r>
            <a:endParaRPr lang="en-US" dirty="0" smtClean="0">
              <a:solidFill>
                <a:prstClr val="black"/>
              </a:solidFill>
              <a:cs typeface="Arial" pitchFamily="34" charset="0"/>
            </a:endParaRPr>
          </a:p>
        </p:txBody>
      </p:sp>
      <p:sp>
        <p:nvSpPr>
          <p:cNvPr id="9" name="Rectangle 8"/>
          <p:cNvSpPr>
            <a:spLocks noChangeArrowheads="1"/>
          </p:cNvSpPr>
          <p:nvPr/>
        </p:nvSpPr>
        <p:spPr bwMode="auto">
          <a:xfrm>
            <a:off x="2362200" y="31305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Unadjusted</a:t>
            </a:r>
            <a:endParaRPr lang="en-US" dirty="0" smtClean="0">
              <a:solidFill>
                <a:prstClr val="black"/>
              </a:solidFill>
              <a:cs typeface="Arial" pitchFamily="34" charset="0"/>
            </a:endParaRPr>
          </a:p>
        </p:txBody>
      </p:sp>
      <p:sp>
        <p:nvSpPr>
          <p:cNvPr id="10" name="Rectangle 9"/>
          <p:cNvSpPr>
            <a:spLocks noChangeArrowheads="1"/>
          </p:cNvSpPr>
          <p:nvPr/>
        </p:nvSpPr>
        <p:spPr bwMode="auto">
          <a:xfrm>
            <a:off x="3856038" y="31305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0</a:t>
            </a:r>
            <a:endParaRPr lang="en-US" dirty="0" smtClean="0">
              <a:solidFill>
                <a:prstClr val="black"/>
              </a:solidFill>
              <a:cs typeface="Arial" pitchFamily="34" charset="0"/>
            </a:endParaRPr>
          </a:p>
        </p:txBody>
      </p:sp>
      <p:sp>
        <p:nvSpPr>
          <p:cNvPr id="11" name="Rectangle 10"/>
          <p:cNvSpPr>
            <a:spLocks noChangeArrowheads="1"/>
          </p:cNvSpPr>
          <p:nvPr/>
        </p:nvSpPr>
        <p:spPr bwMode="auto">
          <a:xfrm>
            <a:off x="2362200" y="33369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Adjustment</a:t>
            </a:r>
            <a:endParaRPr lang="en-US" dirty="0" smtClean="0">
              <a:solidFill>
                <a:prstClr val="black"/>
              </a:solidFill>
              <a:cs typeface="Arial" pitchFamily="34" charset="0"/>
            </a:endParaRPr>
          </a:p>
        </p:txBody>
      </p:sp>
      <p:sp>
        <p:nvSpPr>
          <p:cNvPr id="12" name="Rectangle 11"/>
          <p:cNvSpPr>
            <a:spLocks noChangeArrowheads="1"/>
          </p:cNvSpPr>
          <p:nvPr/>
        </p:nvSpPr>
        <p:spPr bwMode="auto">
          <a:xfrm>
            <a:off x="3765550" y="33369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13" name="Rectangle 12"/>
          <p:cNvSpPr>
            <a:spLocks noChangeArrowheads="1"/>
          </p:cNvSpPr>
          <p:nvPr/>
        </p:nvSpPr>
        <p:spPr bwMode="auto">
          <a:xfrm>
            <a:off x="2362200" y="3552825"/>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Adjusted</a:t>
            </a:r>
            <a:endParaRPr lang="en-US" dirty="0" smtClean="0">
              <a:solidFill>
                <a:prstClr val="black"/>
              </a:solidFill>
              <a:cs typeface="Arial" pitchFamily="34" charset="0"/>
            </a:endParaRPr>
          </a:p>
        </p:txBody>
      </p:sp>
      <p:sp>
        <p:nvSpPr>
          <p:cNvPr id="14" name="Rectangle 13"/>
          <p:cNvSpPr>
            <a:spLocks noChangeArrowheads="1"/>
          </p:cNvSpPr>
          <p:nvPr/>
        </p:nvSpPr>
        <p:spPr bwMode="auto">
          <a:xfrm>
            <a:off x="3765550" y="35528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15" name="Rectangle 14"/>
          <p:cNvSpPr>
            <a:spLocks noChangeArrowheads="1"/>
          </p:cNvSpPr>
          <p:nvPr/>
        </p:nvSpPr>
        <p:spPr bwMode="auto">
          <a:xfrm>
            <a:off x="1463675" y="3965575"/>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2:  Determine what the current account balance SHOULD BE.  </a:t>
            </a:r>
            <a:endParaRPr lang="en-US" dirty="0" smtClean="0">
              <a:solidFill>
                <a:prstClr val="black"/>
              </a:solidFill>
              <a:cs typeface="Arial" pitchFamily="34" charset="0"/>
            </a:endParaRPr>
          </a:p>
        </p:txBody>
      </p:sp>
      <p:sp>
        <p:nvSpPr>
          <p:cNvPr id="16" name="Rectangle 15"/>
          <p:cNvSpPr>
            <a:spLocks noChangeArrowheads="1"/>
          </p:cNvSpPr>
          <p:nvPr/>
        </p:nvSpPr>
        <p:spPr bwMode="auto">
          <a:xfrm>
            <a:off x="1463675" y="4170363"/>
            <a:ext cx="5105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balance should be .5% of net credit sales.  $10,000 x .005 = $50. </a:t>
            </a:r>
            <a:endParaRPr lang="en-US" dirty="0" smtClean="0">
              <a:solidFill>
                <a:prstClr val="black"/>
              </a:solidFill>
              <a:cs typeface="Arial" pitchFamily="34" charset="0"/>
            </a:endParaRPr>
          </a:p>
        </p:txBody>
      </p:sp>
      <p:sp>
        <p:nvSpPr>
          <p:cNvPr id="17" name="Rectangle 16"/>
          <p:cNvSpPr>
            <a:spLocks noChangeArrowheads="1"/>
          </p:cNvSpPr>
          <p:nvPr/>
        </p:nvSpPr>
        <p:spPr bwMode="auto">
          <a:xfrm>
            <a:off x="1463675" y="4583113"/>
            <a:ext cx="4408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Step 3:  Make an adjusting entry to get from step 1 to step 2.</a:t>
            </a:r>
            <a:endParaRPr lang="en-US" dirty="0" smtClean="0">
              <a:solidFill>
                <a:prstClr val="black"/>
              </a:solidFill>
              <a:cs typeface="Arial" pitchFamily="34" charset="0"/>
            </a:endParaRPr>
          </a:p>
        </p:txBody>
      </p:sp>
      <p:sp>
        <p:nvSpPr>
          <p:cNvPr id="18" name="Rectangle 17"/>
          <p:cNvSpPr>
            <a:spLocks noChangeArrowheads="1"/>
          </p:cNvSpPr>
          <p:nvPr/>
        </p:nvSpPr>
        <p:spPr bwMode="auto">
          <a:xfrm>
            <a:off x="1706563" y="500538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19" name="Rectangle 18"/>
          <p:cNvSpPr>
            <a:spLocks noChangeArrowheads="1"/>
          </p:cNvSpPr>
          <p:nvPr/>
        </p:nvSpPr>
        <p:spPr bwMode="auto">
          <a:xfrm>
            <a:off x="6165850" y="50053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0" name="Rectangle 19"/>
          <p:cNvSpPr>
            <a:spLocks noChangeArrowheads="1"/>
          </p:cNvSpPr>
          <p:nvPr/>
        </p:nvSpPr>
        <p:spPr bwMode="auto">
          <a:xfrm>
            <a:off x="7034213" y="50053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1" name="Rectangle 20"/>
          <p:cNvSpPr>
            <a:spLocks noChangeArrowheads="1"/>
          </p:cNvSpPr>
          <p:nvPr/>
        </p:nvSpPr>
        <p:spPr bwMode="auto">
          <a:xfrm>
            <a:off x="1604963" y="52324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 31</a:t>
            </a:r>
            <a:endParaRPr lang="en-US" dirty="0" smtClean="0">
              <a:solidFill>
                <a:prstClr val="black"/>
              </a:solidFill>
              <a:cs typeface="Arial" pitchFamily="34" charset="0"/>
            </a:endParaRPr>
          </a:p>
        </p:txBody>
      </p:sp>
      <p:sp>
        <p:nvSpPr>
          <p:cNvPr id="22" name="Rectangle 21"/>
          <p:cNvSpPr>
            <a:spLocks noChangeArrowheads="1"/>
          </p:cNvSpPr>
          <p:nvPr/>
        </p:nvSpPr>
        <p:spPr bwMode="auto">
          <a:xfrm>
            <a:off x="2413000" y="5232400"/>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3" name="Rectangle 22"/>
          <p:cNvSpPr>
            <a:spLocks noChangeArrowheads="1"/>
          </p:cNvSpPr>
          <p:nvPr/>
        </p:nvSpPr>
        <p:spPr bwMode="auto">
          <a:xfrm>
            <a:off x="6550025" y="52324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24" name="Rectangle 23"/>
          <p:cNvSpPr>
            <a:spLocks noChangeArrowheads="1"/>
          </p:cNvSpPr>
          <p:nvPr/>
        </p:nvSpPr>
        <p:spPr bwMode="auto">
          <a:xfrm>
            <a:off x="2635250" y="5438775"/>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5" name="Rectangle 24"/>
          <p:cNvSpPr>
            <a:spLocks noChangeArrowheads="1"/>
          </p:cNvSpPr>
          <p:nvPr/>
        </p:nvSpPr>
        <p:spPr bwMode="auto">
          <a:xfrm>
            <a:off x="7446963" y="54387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26" name="Rectangle 25"/>
          <p:cNvSpPr>
            <a:spLocks noChangeArrowheads="1"/>
          </p:cNvSpPr>
          <p:nvPr/>
        </p:nvSpPr>
        <p:spPr bwMode="auto">
          <a:xfrm>
            <a:off x="1463675" y="2068513"/>
            <a:ext cx="6538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When the estimate is based on sales, the Income Statement Approach, the account is the </a:t>
            </a:r>
            <a:endParaRPr lang="en-US" dirty="0" smtClean="0">
              <a:solidFill>
                <a:prstClr val="black"/>
              </a:solidFill>
              <a:cs typeface="Arial" pitchFamily="34" charset="0"/>
            </a:endParaRPr>
          </a:p>
        </p:txBody>
      </p:sp>
      <p:sp>
        <p:nvSpPr>
          <p:cNvPr id="27" name="Rectangle 26"/>
          <p:cNvSpPr>
            <a:spLocks noChangeArrowheads="1"/>
          </p:cNvSpPr>
          <p:nvPr/>
        </p:nvSpPr>
        <p:spPr bwMode="auto">
          <a:xfrm>
            <a:off x="1463675" y="2263775"/>
            <a:ext cx="6053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Income Statement portion of the adjusting entry, Bad Debts Expense.  The existing </a:t>
            </a:r>
            <a:endParaRPr lang="en-US" dirty="0" smtClean="0">
              <a:solidFill>
                <a:prstClr val="black"/>
              </a:solidFill>
              <a:cs typeface="Arial" pitchFamily="34" charset="0"/>
            </a:endParaRPr>
          </a:p>
        </p:txBody>
      </p:sp>
      <p:sp>
        <p:nvSpPr>
          <p:cNvPr id="28" name="Rectangle 27"/>
          <p:cNvSpPr>
            <a:spLocks noChangeArrowheads="1"/>
          </p:cNvSpPr>
          <p:nvPr/>
        </p:nvSpPr>
        <p:spPr bwMode="auto">
          <a:xfrm>
            <a:off x="1463675" y="2470150"/>
            <a:ext cx="5327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balance in the expense account is always $0, as it is closed every period.</a:t>
            </a:r>
            <a:endParaRPr lang="en-US" dirty="0" smtClean="0">
              <a:solidFill>
                <a:prstClr val="black"/>
              </a:solidFill>
              <a:cs typeface="Arial" pitchFamily="34" charset="0"/>
            </a:endParaRPr>
          </a:p>
        </p:txBody>
      </p:sp>
      <p:sp>
        <p:nvSpPr>
          <p:cNvPr id="29" name="Rectangle 28"/>
          <p:cNvSpPr>
            <a:spLocks noChangeArrowheads="1"/>
          </p:cNvSpPr>
          <p:nvPr/>
        </p:nvSpPr>
        <p:spPr bwMode="auto">
          <a:xfrm>
            <a:off x="3360738" y="2903538"/>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30" name="Rectangle 29"/>
          <p:cNvSpPr>
            <a:spLocks noChangeArrowheads="1"/>
          </p:cNvSpPr>
          <p:nvPr/>
        </p:nvSpPr>
        <p:spPr bwMode="auto">
          <a:xfrm>
            <a:off x="3532188" y="50053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31" name="Rectangle 30"/>
          <p:cNvSpPr>
            <a:spLocks noChangeArrowheads="1"/>
          </p:cNvSpPr>
          <p:nvPr/>
        </p:nvSpPr>
        <p:spPr bwMode="auto">
          <a:xfrm>
            <a:off x="1463675" y="831850"/>
            <a:ext cx="6205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  a) Estimate the balance of the uncollectibles assuming the company uses 0.5% of </a:t>
            </a:r>
            <a:endParaRPr lang="en-US" dirty="0" smtClean="0">
              <a:solidFill>
                <a:prstClr val="black"/>
              </a:solidFill>
              <a:cs typeface="Arial" pitchFamily="34" charset="0"/>
            </a:endParaRPr>
          </a:p>
        </p:txBody>
      </p:sp>
      <p:sp>
        <p:nvSpPr>
          <p:cNvPr id="64" name="Rectangle 31"/>
          <p:cNvSpPr>
            <a:spLocks noChangeArrowheads="1"/>
          </p:cNvSpPr>
          <p:nvPr/>
        </p:nvSpPr>
        <p:spPr bwMode="auto">
          <a:xfrm>
            <a:off x="1463675" y="1027113"/>
            <a:ext cx="6467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annual credit sales (annual credit sales were $10,000). (b) Prepare the adjusting entry to </a:t>
            </a:r>
            <a:endParaRPr lang="en-US" dirty="0" smtClean="0">
              <a:solidFill>
                <a:prstClr val="black"/>
              </a:solidFill>
              <a:cs typeface="Arial" pitchFamily="34" charset="0"/>
            </a:endParaRPr>
          </a:p>
        </p:txBody>
      </p:sp>
      <p:sp>
        <p:nvSpPr>
          <p:cNvPr id="65" name="Rectangle 32"/>
          <p:cNvSpPr>
            <a:spLocks noChangeArrowheads="1"/>
          </p:cNvSpPr>
          <p:nvPr/>
        </p:nvSpPr>
        <p:spPr bwMode="auto">
          <a:xfrm>
            <a:off x="1463675" y="1233488"/>
            <a:ext cx="6022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record Bad Debts Expense using the estimate from part a. Assume the unadjusted </a:t>
            </a:r>
            <a:endParaRPr lang="en-US" dirty="0" smtClean="0">
              <a:solidFill>
                <a:prstClr val="black"/>
              </a:solidFill>
              <a:cs typeface="Arial" pitchFamily="34" charset="0"/>
            </a:endParaRPr>
          </a:p>
        </p:txBody>
      </p:sp>
      <p:sp>
        <p:nvSpPr>
          <p:cNvPr id="66" name="Rectangle 33"/>
          <p:cNvSpPr>
            <a:spLocks noChangeArrowheads="1"/>
          </p:cNvSpPr>
          <p:nvPr/>
        </p:nvSpPr>
        <p:spPr bwMode="auto">
          <a:xfrm>
            <a:off x="1463675" y="1439863"/>
            <a:ext cx="4470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balance in the Allowance for Doubtful Accounts is a $2 credit.</a:t>
            </a:r>
            <a:endParaRPr lang="en-US" dirty="0" smtClean="0">
              <a:solidFill>
                <a:prstClr val="black"/>
              </a:solidFill>
              <a:cs typeface="Arial" pitchFamily="34" charset="0"/>
            </a:endParaRPr>
          </a:p>
        </p:txBody>
      </p:sp>
      <p:sp>
        <p:nvSpPr>
          <p:cNvPr id="68" name="Rectangle 34"/>
          <p:cNvSpPr>
            <a:spLocks noChangeArrowheads="1"/>
          </p:cNvSpPr>
          <p:nvPr/>
        </p:nvSpPr>
        <p:spPr bwMode="auto">
          <a:xfrm>
            <a:off x="1414463" y="49752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9" name="Line 35"/>
          <p:cNvSpPr>
            <a:spLocks noChangeShapeType="1"/>
          </p:cNvSpPr>
          <p:nvPr/>
        </p:nvSpPr>
        <p:spPr bwMode="auto">
          <a:xfrm>
            <a:off x="232251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0" name="Rectangle 36"/>
          <p:cNvSpPr>
            <a:spLocks noChangeArrowheads="1"/>
          </p:cNvSpPr>
          <p:nvPr/>
        </p:nvSpPr>
        <p:spPr bwMode="auto">
          <a:xfrm>
            <a:off x="232251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1" name="Line 37"/>
          <p:cNvSpPr>
            <a:spLocks noChangeShapeType="1"/>
          </p:cNvSpPr>
          <p:nvPr/>
        </p:nvSpPr>
        <p:spPr bwMode="auto">
          <a:xfrm>
            <a:off x="5913438"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2" name="Rectangle 38"/>
          <p:cNvSpPr>
            <a:spLocks noChangeArrowheads="1"/>
          </p:cNvSpPr>
          <p:nvPr/>
        </p:nvSpPr>
        <p:spPr bwMode="auto">
          <a:xfrm>
            <a:off x="5913438" y="4995863"/>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3" name="Line 39"/>
          <p:cNvSpPr>
            <a:spLocks noChangeShapeType="1"/>
          </p:cNvSpPr>
          <p:nvPr/>
        </p:nvSpPr>
        <p:spPr bwMode="auto">
          <a:xfrm>
            <a:off x="681196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4" name="Rectangle 40"/>
          <p:cNvSpPr>
            <a:spLocks noChangeArrowheads="1"/>
          </p:cNvSpPr>
          <p:nvPr/>
        </p:nvSpPr>
        <p:spPr bwMode="auto">
          <a:xfrm>
            <a:off x="681196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5" name="Rectangle 41"/>
          <p:cNvSpPr>
            <a:spLocks noChangeArrowheads="1"/>
          </p:cNvSpPr>
          <p:nvPr/>
        </p:nvSpPr>
        <p:spPr bwMode="auto">
          <a:xfrm>
            <a:off x="7699375" y="499586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6" name="Rectangle 42"/>
          <p:cNvSpPr>
            <a:spLocks noChangeArrowheads="1"/>
          </p:cNvSpPr>
          <p:nvPr/>
        </p:nvSpPr>
        <p:spPr bwMode="auto">
          <a:xfrm>
            <a:off x="4108450" y="3119438"/>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7" name="Line 43"/>
          <p:cNvSpPr>
            <a:spLocks noChangeShapeType="1"/>
          </p:cNvSpPr>
          <p:nvPr/>
        </p:nvSpPr>
        <p:spPr bwMode="auto">
          <a:xfrm>
            <a:off x="142398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8" name="Rectangle 44"/>
          <p:cNvSpPr>
            <a:spLocks noChangeArrowheads="1"/>
          </p:cNvSpPr>
          <p:nvPr/>
        </p:nvSpPr>
        <p:spPr bwMode="auto">
          <a:xfrm>
            <a:off x="1423988"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9" name="Line 45"/>
          <p:cNvSpPr>
            <a:spLocks noChangeShapeType="1"/>
          </p:cNvSpPr>
          <p:nvPr/>
        </p:nvSpPr>
        <p:spPr bwMode="auto">
          <a:xfrm>
            <a:off x="2322513"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0" name="Rectangle 46"/>
          <p:cNvSpPr>
            <a:spLocks noChangeArrowheads="1"/>
          </p:cNvSpPr>
          <p:nvPr/>
        </p:nvSpPr>
        <p:spPr bwMode="auto">
          <a:xfrm>
            <a:off x="2322513"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1" name="Line 47"/>
          <p:cNvSpPr>
            <a:spLocks noChangeShapeType="1"/>
          </p:cNvSpPr>
          <p:nvPr/>
        </p:nvSpPr>
        <p:spPr bwMode="auto">
          <a:xfrm>
            <a:off x="591343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2" name="Rectangle 48"/>
          <p:cNvSpPr>
            <a:spLocks noChangeArrowheads="1"/>
          </p:cNvSpPr>
          <p:nvPr/>
        </p:nvSpPr>
        <p:spPr bwMode="auto">
          <a:xfrm>
            <a:off x="5913438" y="5222875"/>
            <a:ext cx="11112"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3" name="Line 49"/>
          <p:cNvSpPr>
            <a:spLocks noChangeShapeType="1"/>
          </p:cNvSpPr>
          <p:nvPr/>
        </p:nvSpPr>
        <p:spPr bwMode="auto">
          <a:xfrm>
            <a:off x="6811963"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4" name="Rectangle 50"/>
          <p:cNvSpPr>
            <a:spLocks noChangeArrowheads="1"/>
          </p:cNvSpPr>
          <p:nvPr/>
        </p:nvSpPr>
        <p:spPr bwMode="auto">
          <a:xfrm>
            <a:off x="6811963"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5" name="Line 51"/>
          <p:cNvSpPr>
            <a:spLocks noChangeShapeType="1"/>
          </p:cNvSpPr>
          <p:nvPr/>
        </p:nvSpPr>
        <p:spPr bwMode="auto">
          <a:xfrm>
            <a:off x="7710488" y="522287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6" name="Rectangle 52"/>
          <p:cNvSpPr>
            <a:spLocks noChangeArrowheads="1"/>
          </p:cNvSpPr>
          <p:nvPr/>
        </p:nvSpPr>
        <p:spPr bwMode="auto">
          <a:xfrm>
            <a:off x="7710488" y="522287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7" name="Rectangle 53"/>
          <p:cNvSpPr>
            <a:spLocks noChangeArrowheads="1"/>
          </p:cNvSpPr>
          <p:nvPr/>
        </p:nvSpPr>
        <p:spPr bwMode="auto">
          <a:xfrm>
            <a:off x="2322513" y="2871788"/>
            <a:ext cx="3602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8" name="Rectangle 54"/>
          <p:cNvSpPr>
            <a:spLocks noChangeArrowheads="1"/>
          </p:cNvSpPr>
          <p:nvPr/>
        </p:nvSpPr>
        <p:spPr bwMode="auto">
          <a:xfrm>
            <a:off x="2322513" y="3098800"/>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9" name="Rectangle 55"/>
          <p:cNvSpPr>
            <a:spLocks noChangeArrowheads="1"/>
          </p:cNvSpPr>
          <p:nvPr/>
        </p:nvSpPr>
        <p:spPr bwMode="auto">
          <a:xfrm>
            <a:off x="2322513" y="3521075"/>
            <a:ext cx="36020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0" name="Rectangle 56"/>
          <p:cNvSpPr>
            <a:spLocks noChangeArrowheads="1"/>
          </p:cNvSpPr>
          <p:nvPr/>
        </p:nvSpPr>
        <p:spPr bwMode="auto">
          <a:xfrm>
            <a:off x="1433513" y="497522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1" name="Rectangle 57"/>
          <p:cNvSpPr>
            <a:spLocks noChangeArrowheads="1"/>
          </p:cNvSpPr>
          <p:nvPr/>
        </p:nvSpPr>
        <p:spPr bwMode="auto">
          <a:xfrm>
            <a:off x="1433513" y="5202238"/>
            <a:ext cx="6286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2" name="Line 58"/>
          <p:cNvSpPr>
            <a:spLocks noChangeShapeType="1"/>
          </p:cNvSpPr>
          <p:nvPr/>
        </p:nvSpPr>
        <p:spPr bwMode="auto">
          <a:xfrm>
            <a:off x="1433513" y="541813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93" name="Rectangle 59"/>
          <p:cNvSpPr>
            <a:spLocks noChangeArrowheads="1"/>
          </p:cNvSpPr>
          <p:nvPr/>
        </p:nvSpPr>
        <p:spPr bwMode="auto">
          <a:xfrm>
            <a:off x="1433513" y="5418138"/>
            <a:ext cx="62865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4" name="Line 60"/>
          <p:cNvSpPr>
            <a:spLocks noChangeShapeType="1"/>
          </p:cNvSpPr>
          <p:nvPr/>
        </p:nvSpPr>
        <p:spPr bwMode="auto">
          <a:xfrm>
            <a:off x="1433513" y="562451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95" name="Rectangle 61"/>
          <p:cNvSpPr>
            <a:spLocks noChangeArrowheads="1"/>
          </p:cNvSpPr>
          <p:nvPr/>
        </p:nvSpPr>
        <p:spPr bwMode="auto">
          <a:xfrm>
            <a:off x="1433513" y="562451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2" name="Line 62"/>
          <p:cNvSpPr>
            <a:spLocks noChangeShapeType="1"/>
          </p:cNvSpPr>
          <p:nvPr/>
        </p:nvSpPr>
        <p:spPr bwMode="auto">
          <a:xfrm>
            <a:off x="1433513" y="58308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53" name="Rectangle 63"/>
          <p:cNvSpPr>
            <a:spLocks noChangeArrowheads="1"/>
          </p:cNvSpPr>
          <p:nvPr/>
        </p:nvSpPr>
        <p:spPr bwMode="auto">
          <a:xfrm>
            <a:off x="1433513" y="5830888"/>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63" name="Slide Number Placeholder 62"/>
          <p:cNvSpPr>
            <a:spLocks noGrp="1"/>
          </p:cNvSpPr>
          <p:nvPr>
            <p:ph type="sldNum" sz="quarter" idx="12"/>
          </p:nvPr>
        </p:nvSpPr>
        <p:spPr/>
        <p:txBody>
          <a:bodyPr/>
          <a:lstStyle/>
          <a:p>
            <a:pPr>
              <a:defRPr/>
            </a:pPr>
            <a:fld id="{45CCE62E-9F38-4E9B-B4CE-81B387CE8DF4}"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23595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500"/>
                                        <p:tgtEl>
                                          <p:spTgt spid="7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0"/>
                                        </p:tgtEl>
                                        <p:attrNameLst>
                                          <p:attrName>style.visibility</p:attrName>
                                        </p:attrNameLst>
                                      </p:cBhvr>
                                      <p:to>
                                        <p:strVal val="visible"/>
                                      </p:to>
                                    </p:set>
                                    <p:animEffect transition="in" filter="fade">
                                      <p:cBhvr>
                                        <p:cTn id="122" dur="500"/>
                                        <p:tgtEl>
                                          <p:spTgt spid="8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fade">
                                      <p:cBhvr>
                                        <p:cTn id="125" dur="500"/>
                                        <p:tgtEl>
                                          <p:spTgt spid="8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fade">
                                      <p:cBhvr>
                                        <p:cTn id="128" dur="500"/>
                                        <p:tgtEl>
                                          <p:spTgt spid="8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fade">
                                      <p:cBhvr>
                                        <p:cTn id="131" dur="500"/>
                                        <p:tgtEl>
                                          <p:spTgt spid="8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500"/>
                                        <p:tgtEl>
                                          <p:spTgt spid="8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500"/>
                                        <p:tgtEl>
                                          <p:spTgt spid="8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6"/>
                                        </p:tgtEl>
                                        <p:attrNameLst>
                                          <p:attrName>style.visibility</p:attrName>
                                        </p:attrNameLst>
                                      </p:cBhvr>
                                      <p:to>
                                        <p:strVal val="visible"/>
                                      </p:to>
                                    </p:set>
                                    <p:animEffect transition="in" filter="fade">
                                      <p:cBhvr>
                                        <p:cTn id="140" dur="500"/>
                                        <p:tgtEl>
                                          <p:spTgt spid="8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500"/>
                                        <p:tgtEl>
                                          <p:spTgt spid="9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Effect transition="in" filter="fade">
                                      <p:cBhvr>
                                        <p:cTn id="146" dur="500"/>
                                        <p:tgtEl>
                                          <p:spTgt spid="9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fade">
                                      <p:cBhvr>
                                        <p:cTn id="149" dur="500"/>
                                        <p:tgtEl>
                                          <p:spTgt spid="9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5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52"/>
                                        </p:tgtEl>
                                        <p:attrNameLst>
                                          <p:attrName>style.visibility</p:attrName>
                                        </p:attrNameLst>
                                      </p:cBhvr>
                                      <p:to>
                                        <p:strVal val="visible"/>
                                      </p:to>
                                    </p:set>
                                    <p:animEffect transition="in" filter="fade">
                                      <p:cBhvr>
                                        <p:cTn id="161" dur="500"/>
                                        <p:tgtEl>
                                          <p:spTgt spid="275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753"/>
                                        </p:tgtEl>
                                        <p:attrNameLst>
                                          <p:attrName>style.visibility</p:attrName>
                                        </p:attrNameLst>
                                      </p:cBhvr>
                                      <p:to>
                                        <p:strVal val="visible"/>
                                      </p:to>
                                    </p:set>
                                    <p:animEffect transition="in" filter="fade">
                                      <p:cBhvr>
                                        <p:cTn id="164" dur="500"/>
                                        <p:tgtEl>
                                          <p:spTgt spid="2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3" grpId="0"/>
      <p:bldP spid="14"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2752" grpId="0" animBg="1"/>
      <p:bldP spid="27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54" name="Rectangle 5"/>
          <p:cNvSpPr>
            <a:spLocks noChangeArrowheads="1"/>
          </p:cNvSpPr>
          <p:nvPr/>
        </p:nvSpPr>
        <p:spPr bwMode="auto">
          <a:xfrm>
            <a:off x="1455738" y="212566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5" name="Rectangle 6"/>
          <p:cNvSpPr>
            <a:spLocks noChangeArrowheads="1"/>
          </p:cNvSpPr>
          <p:nvPr/>
        </p:nvSpPr>
        <p:spPr bwMode="auto">
          <a:xfrm>
            <a:off x="1295400" y="69215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a:t>
            </a:r>
            <a:endParaRPr lang="en-US" dirty="0" smtClean="0">
              <a:solidFill>
                <a:prstClr val="black"/>
              </a:solidFill>
              <a:cs typeface="Arial" pitchFamily="34" charset="0"/>
            </a:endParaRPr>
          </a:p>
        </p:txBody>
      </p:sp>
      <p:sp>
        <p:nvSpPr>
          <p:cNvPr id="2756" name="Rectangle 7"/>
          <p:cNvSpPr>
            <a:spLocks noChangeArrowheads="1"/>
          </p:cNvSpPr>
          <p:nvPr/>
        </p:nvSpPr>
        <p:spPr bwMode="auto">
          <a:xfrm>
            <a:off x="1295400" y="1516063"/>
            <a:ext cx="20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t>
            </a:r>
            <a:endParaRPr lang="en-US" dirty="0" smtClean="0">
              <a:solidFill>
                <a:prstClr val="black"/>
              </a:solidFill>
              <a:cs typeface="Arial" pitchFamily="34" charset="0"/>
            </a:endParaRPr>
          </a:p>
        </p:txBody>
      </p:sp>
      <p:sp>
        <p:nvSpPr>
          <p:cNvPr id="2757" name="Rectangle 8"/>
          <p:cNvSpPr>
            <a:spLocks noChangeArrowheads="1"/>
          </p:cNvSpPr>
          <p:nvPr/>
        </p:nvSpPr>
        <p:spPr bwMode="auto">
          <a:xfrm>
            <a:off x="1497013" y="1516063"/>
            <a:ext cx="6686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Using the information in part a, prepare ZZ’s March 16, 20X2, entry if AA dishonors the note.</a:t>
            </a:r>
            <a:endParaRPr lang="en-US" dirty="0" smtClean="0">
              <a:solidFill>
                <a:prstClr val="black"/>
              </a:solidFill>
              <a:cs typeface="Arial" pitchFamily="34" charset="0"/>
            </a:endParaRPr>
          </a:p>
        </p:txBody>
      </p:sp>
      <p:sp>
        <p:nvSpPr>
          <p:cNvPr id="2758" name="Rectangle 9"/>
          <p:cNvSpPr>
            <a:spLocks noChangeArrowheads="1"/>
          </p:cNvSpPr>
          <p:nvPr/>
        </p:nvSpPr>
        <p:spPr bwMode="auto">
          <a:xfrm>
            <a:off x="1304925" y="1722438"/>
            <a:ext cx="19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t>
            </a:r>
            <a:endParaRPr lang="en-US" dirty="0" smtClean="0">
              <a:solidFill>
                <a:prstClr val="black"/>
              </a:solidFill>
              <a:cs typeface="Arial" pitchFamily="34" charset="0"/>
            </a:endParaRPr>
          </a:p>
        </p:txBody>
      </p:sp>
      <p:sp>
        <p:nvSpPr>
          <p:cNvPr id="2759" name="Rectangle 10"/>
          <p:cNvSpPr>
            <a:spLocks noChangeArrowheads="1"/>
          </p:cNvSpPr>
          <p:nvPr/>
        </p:nvSpPr>
        <p:spPr bwMode="auto">
          <a:xfrm>
            <a:off x="1497013" y="1722438"/>
            <a:ext cx="6273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Instead of the facts in part b, prepare ZZ’s March 16, 20X2, entry if AA honors the note</a:t>
            </a:r>
            <a:endParaRPr lang="en-US" dirty="0" smtClean="0">
              <a:solidFill>
                <a:prstClr val="black"/>
              </a:solidFill>
              <a:cs typeface="Arial" pitchFamily="34" charset="0"/>
            </a:endParaRPr>
          </a:p>
        </p:txBody>
      </p:sp>
      <p:sp>
        <p:nvSpPr>
          <p:cNvPr id="2760" name="Rectangle 11"/>
          <p:cNvSpPr>
            <a:spLocks noChangeArrowheads="1"/>
          </p:cNvSpPr>
          <p:nvPr/>
        </p:nvSpPr>
        <p:spPr bwMode="auto">
          <a:xfrm>
            <a:off x="1738313" y="214630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761" name="Rectangle 12"/>
          <p:cNvSpPr>
            <a:spLocks noChangeArrowheads="1"/>
          </p:cNvSpPr>
          <p:nvPr/>
        </p:nvSpPr>
        <p:spPr bwMode="auto">
          <a:xfrm>
            <a:off x="6197600" y="21463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762" name="Rectangle 13"/>
          <p:cNvSpPr>
            <a:spLocks noChangeArrowheads="1"/>
          </p:cNvSpPr>
          <p:nvPr/>
        </p:nvSpPr>
        <p:spPr bwMode="auto">
          <a:xfrm>
            <a:off x="7064375" y="21463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763" name="Rectangle 14"/>
          <p:cNvSpPr>
            <a:spLocks noChangeArrowheads="1"/>
          </p:cNvSpPr>
          <p:nvPr/>
        </p:nvSpPr>
        <p:spPr bwMode="auto">
          <a:xfrm>
            <a:off x="1497013" y="237172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12/16/20X1</a:t>
            </a:r>
            <a:endParaRPr lang="en-US" dirty="0" smtClean="0">
              <a:solidFill>
                <a:prstClr val="black"/>
              </a:solidFill>
              <a:cs typeface="Arial" pitchFamily="34" charset="0"/>
            </a:endParaRPr>
          </a:p>
        </p:txBody>
      </p:sp>
      <p:sp>
        <p:nvSpPr>
          <p:cNvPr id="2764" name="Rectangle 15"/>
          <p:cNvSpPr>
            <a:spLocks noChangeArrowheads="1"/>
          </p:cNvSpPr>
          <p:nvPr/>
        </p:nvSpPr>
        <p:spPr bwMode="auto">
          <a:xfrm>
            <a:off x="2444750" y="23717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Notes Receivable</a:t>
            </a:r>
            <a:endParaRPr lang="en-US" dirty="0" smtClean="0">
              <a:solidFill>
                <a:prstClr val="black"/>
              </a:solidFill>
              <a:cs typeface="Arial" pitchFamily="34" charset="0"/>
            </a:endParaRPr>
          </a:p>
        </p:txBody>
      </p:sp>
      <p:sp>
        <p:nvSpPr>
          <p:cNvPr id="2765" name="Rectangle 16"/>
          <p:cNvSpPr>
            <a:spLocks noChangeArrowheads="1"/>
          </p:cNvSpPr>
          <p:nvPr/>
        </p:nvSpPr>
        <p:spPr bwMode="auto">
          <a:xfrm>
            <a:off x="6357938" y="23717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a:t>
            </a:r>
            <a:endParaRPr lang="en-US" dirty="0" smtClean="0">
              <a:solidFill>
                <a:prstClr val="black"/>
              </a:solidFill>
              <a:cs typeface="Arial" pitchFamily="34" charset="0"/>
            </a:endParaRPr>
          </a:p>
        </p:txBody>
      </p:sp>
      <p:sp>
        <p:nvSpPr>
          <p:cNvPr id="2766" name="Rectangle 17"/>
          <p:cNvSpPr>
            <a:spLocks noChangeArrowheads="1"/>
          </p:cNvSpPr>
          <p:nvPr/>
        </p:nvSpPr>
        <p:spPr bwMode="auto">
          <a:xfrm>
            <a:off x="2667000" y="25781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Sales</a:t>
            </a:r>
            <a:endParaRPr lang="en-US" dirty="0" smtClean="0">
              <a:solidFill>
                <a:prstClr val="black"/>
              </a:solidFill>
              <a:cs typeface="Arial" pitchFamily="34" charset="0"/>
            </a:endParaRPr>
          </a:p>
        </p:txBody>
      </p:sp>
      <p:sp>
        <p:nvSpPr>
          <p:cNvPr id="2767" name="Rectangle 18"/>
          <p:cNvSpPr>
            <a:spLocks noChangeArrowheads="1"/>
          </p:cNvSpPr>
          <p:nvPr/>
        </p:nvSpPr>
        <p:spPr bwMode="auto">
          <a:xfrm>
            <a:off x="7256463" y="25781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a:t>
            </a:r>
            <a:endParaRPr lang="en-US" dirty="0" smtClean="0">
              <a:solidFill>
                <a:prstClr val="black"/>
              </a:solidFill>
              <a:cs typeface="Arial" pitchFamily="34" charset="0"/>
            </a:endParaRPr>
          </a:p>
        </p:txBody>
      </p:sp>
      <p:sp>
        <p:nvSpPr>
          <p:cNvPr id="2768" name="Rectangle 19"/>
          <p:cNvSpPr>
            <a:spLocks noChangeArrowheads="1"/>
          </p:cNvSpPr>
          <p:nvPr/>
        </p:nvSpPr>
        <p:spPr bwMode="auto">
          <a:xfrm>
            <a:off x="1497013" y="2990850"/>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12/31/20X1</a:t>
            </a:r>
            <a:endParaRPr lang="en-US" dirty="0" smtClean="0">
              <a:solidFill>
                <a:prstClr val="black"/>
              </a:solidFill>
              <a:cs typeface="Arial" pitchFamily="34" charset="0"/>
            </a:endParaRPr>
          </a:p>
        </p:txBody>
      </p:sp>
      <p:sp>
        <p:nvSpPr>
          <p:cNvPr id="2769" name="Rectangle 20"/>
          <p:cNvSpPr>
            <a:spLocks noChangeArrowheads="1"/>
          </p:cNvSpPr>
          <p:nvPr/>
        </p:nvSpPr>
        <p:spPr bwMode="auto">
          <a:xfrm>
            <a:off x="2444750" y="2990850"/>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Receivable</a:t>
            </a:r>
            <a:endParaRPr lang="en-US" dirty="0" smtClean="0">
              <a:solidFill>
                <a:prstClr val="black"/>
              </a:solidFill>
              <a:cs typeface="Arial" pitchFamily="34" charset="0"/>
            </a:endParaRPr>
          </a:p>
        </p:txBody>
      </p:sp>
      <p:sp>
        <p:nvSpPr>
          <p:cNvPr id="2770" name="Rectangle 21"/>
          <p:cNvSpPr>
            <a:spLocks noChangeArrowheads="1"/>
          </p:cNvSpPr>
          <p:nvPr/>
        </p:nvSpPr>
        <p:spPr bwMode="auto">
          <a:xfrm>
            <a:off x="6670675" y="29908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771" name="Rectangle 22"/>
          <p:cNvSpPr>
            <a:spLocks noChangeArrowheads="1"/>
          </p:cNvSpPr>
          <p:nvPr/>
        </p:nvSpPr>
        <p:spPr bwMode="auto">
          <a:xfrm>
            <a:off x="2717800" y="3197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Revenue</a:t>
            </a:r>
            <a:endParaRPr lang="en-US" dirty="0" smtClean="0">
              <a:solidFill>
                <a:prstClr val="black"/>
              </a:solidFill>
              <a:cs typeface="Arial" pitchFamily="34" charset="0"/>
            </a:endParaRPr>
          </a:p>
        </p:txBody>
      </p:sp>
      <p:sp>
        <p:nvSpPr>
          <p:cNvPr id="2772" name="Rectangle 23"/>
          <p:cNvSpPr>
            <a:spLocks noChangeArrowheads="1"/>
          </p:cNvSpPr>
          <p:nvPr/>
        </p:nvSpPr>
        <p:spPr bwMode="auto">
          <a:xfrm>
            <a:off x="4189413" y="3197225"/>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 x .12 x 15/360)</a:t>
            </a:r>
            <a:endParaRPr lang="en-US" dirty="0" smtClean="0">
              <a:solidFill>
                <a:prstClr val="black"/>
              </a:solidFill>
              <a:cs typeface="Arial" pitchFamily="34" charset="0"/>
            </a:endParaRPr>
          </a:p>
        </p:txBody>
      </p:sp>
      <p:sp>
        <p:nvSpPr>
          <p:cNvPr id="2773" name="Rectangle 24"/>
          <p:cNvSpPr>
            <a:spLocks noChangeArrowheads="1"/>
          </p:cNvSpPr>
          <p:nvPr/>
        </p:nvSpPr>
        <p:spPr bwMode="auto">
          <a:xfrm>
            <a:off x="7569200" y="31972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774" name="Rectangle 25"/>
          <p:cNvSpPr>
            <a:spLocks noChangeArrowheads="1"/>
          </p:cNvSpPr>
          <p:nvPr/>
        </p:nvSpPr>
        <p:spPr bwMode="auto">
          <a:xfrm>
            <a:off x="1497013" y="3609975"/>
            <a:ext cx="896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03/16/20X2</a:t>
            </a:r>
            <a:endParaRPr lang="en-US" dirty="0" smtClean="0">
              <a:solidFill>
                <a:prstClr val="black"/>
              </a:solidFill>
              <a:cs typeface="Arial" pitchFamily="34" charset="0"/>
            </a:endParaRPr>
          </a:p>
        </p:txBody>
      </p:sp>
      <p:sp>
        <p:nvSpPr>
          <p:cNvPr id="2775" name="Rectangle 26"/>
          <p:cNvSpPr>
            <a:spLocks noChangeArrowheads="1"/>
          </p:cNvSpPr>
          <p:nvPr/>
        </p:nvSpPr>
        <p:spPr bwMode="auto">
          <a:xfrm>
            <a:off x="2444750" y="3609975"/>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a:t>
            </a:r>
            <a:endParaRPr lang="en-US" dirty="0" smtClean="0">
              <a:solidFill>
                <a:prstClr val="black"/>
              </a:solidFill>
              <a:cs typeface="Arial" pitchFamily="34" charset="0"/>
            </a:endParaRPr>
          </a:p>
        </p:txBody>
      </p:sp>
      <p:sp>
        <p:nvSpPr>
          <p:cNvPr id="2776" name="Rectangle 27"/>
          <p:cNvSpPr>
            <a:spLocks noChangeArrowheads="1"/>
          </p:cNvSpPr>
          <p:nvPr/>
        </p:nvSpPr>
        <p:spPr bwMode="auto">
          <a:xfrm>
            <a:off x="6357938" y="36099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1,442</a:t>
            </a:r>
            <a:endParaRPr lang="en-US" dirty="0" smtClean="0">
              <a:solidFill>
                <a:prstClr val="black"/>
              </a:solidFill>
              <a:cs typeface="Arial" pitchFamily="34" charset="0"/>
            </a:endParaRPr>
          </a:p>
        </p:txBody>
      </p:sp>
      <p:sp>
        <p:nvSpPr>
          <p:cNvPr id="2777" name="Rectangle 28"/>
          <p:cNvSpPr>
            <a:spLocks noChangeArrowheads="1"/>
          </p:cNvSpPr>
          <p:nvPr/>
        </p:nvSpPr>
        <p:spPr bwMode="auto">
          <a:xfrm>
            <a:off x="2717800" y="3816350"/>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Receivable</a:t>
            </a:r>
            <a:endParaRPr lang="en-US" dirty="0" smtClean="0">
              <a:solidFill>
                <a:prstClr val="black"/>
              </a:solidFill>
              <a:cs typeface="Arial" pitchFamily="34" charset="0"/>
            </a:endParaRPr>
          </a:p>
        </p:txBody>
      </p:sp>
      <p:sp>
        <p:nvSpPr>
          <p:cNvPr id="2778" name="Rectangle 29"/>
          <p:cNvSpPr>
            <a:spLocks noChangeArrowheads="1"/>
          </p:cNvSpPr>
          <p:nvPr/>
        </p:nvSpPr>
        <p:spPr bwMode="auto">
          <a:xfrm>
            <a:off x="7569200" y="38163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779" name="Rectangle 30"/>
          <p:cNvSpPr>
            <a:spLocks noChangeArrowheads="1"/>
          </p:cNvSpPr>
          <p:nvPr/>
        </p:nvSpPr>
        <p:spPr bwMode="auto">
          <a:xfrm>
            <a:off x="2717800" y="4021138"/>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Revenue</a:t>
            </a:r>
            <a:endParaRPr lang="en-US" dirty="0" smtClean="0">
              <a:solidFill>
                <a:prstClr val="black"/>
              </a:solidFill>
              <a:cs typeface="Arial" pitchFamily="34" charset="0"/>
            </a:endParaRPr>
          </a:p>
        </p:txBody>
      </p:sp>
      <p:sp>
        <p:nvSpPr>
          <p:cNvPr id="2780" name="Rectangle 31"/>
          <p:cNvSpPr>
            <a:spLocks noChangeArrowheads="1"/>
          </p:cNvSpPr>
          <p:nvPr/>
        </p:nvSpPr>
        <p:spPr bwMode="auto">
          <a:xfrm>
            <a:off x="4189413" y="4021138"/>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 x .12 x 75/360)</a:t>
            </a:r>
            <a:endParaRPr lang="en-US" dirty="0" smtClean="0">
              <a:solidFill>
                <a:prstClr val="black"/>
              </a:solidFill>
              <a:cs typeface="Arial" pitchFamily="34" charset="0"/>
            </a:endParaRPr>
          </a:p>
        </p:txBody>
      </p:sp>
      <p:sp>
        <p:nvSpPr>
          <p:cNvPr id="2781" name="Rectangle 32"/>
          <p:cNvSpPr>
            <a:spLocks noChangeArrowheads="1"/>
          </p:cNvSpPr>
          <p:nvPr/>
        </p:nvSpPr>
        <p:spPr bwMode="auto">
          <a:xfrm>
            <a:off x="7477125" y="40211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35</a:t>
            </a:r>
            <a:endParaRPr lang="en-US" dirty="0" smtClean="0">
              <a:solidFill>
                <a:prstClr val="black"/>
              </a:solidFill>
              <a:cs typeface="Arial" pitchFamily="34" charset="0"/>
            </a:endParaRPr>
          </a:p>
        </p:txBody>
      </p:sp>
      <p:sp>
        <p:nvSpPr>
          <p:cNvPr id="2782" name="Rectangle 33"/>
          <p:cNvSpPr>
            <a:spLocks noChangeArrowheads="1"/>
          </p:cNvSpPr>
          <p:nvPr/>
        </p:nvSpPr>
        <p:spPr bwMode="auto">
          <a:xfrm>
            <a:off x="2717800" y="4227513"/>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Notes Receivable</a:t>
            </a:r>
            <a:endParaRPr lang="en-US" dirty="0" smtClean="0">
              <a:solidFill>
                <a:prstClr val="black"/>
              </a:solidFill>
              <a:cs typeface="Arial" pitchFamily="34" charset="0"/>
            </a:endParaRPr>
          </a:p>
        </p:txBody>
      </p:sp>
      <p:sp>
        <p:nvSpPr>
          <p:cNvPr id="2783" name="Rectangle 34"/>
          <p:cNvSpPr>
            <a:spLocks noChangeArrowheads="1"/>
          </p:cNvSpPr>
          <p:nvPr/>
        </p:nvSpPr>
        <p:spPr bwMode="auto">
          <a:xfrm>
            <a:off x="7256463" y="4227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a:t>
            </a:r>
            <a:endParaRPr lang="en-US" dirty="0" smtClean="0">
              <a:solidFill>
                <a:prstClr val="black"/>
              </a:solidFill>
              <a:cs typeface="Arial" pitchFamily="34" charset="0"/>
            </a:endParaRPr>
          </a:p>
        </p:txBody>
      </p:sp>
      <p:sp>
        <p:nvSpPr>
          <p:cNvPr id="2784" name="Rectangle 35"/>
          <p:cNvSpPr>
            <a:spLocks noChangeArrowheads="1"/>
          </p:cNvSpPr>
          <p:nvPr/>
        </p:nvSpPr>
        <p:spPr bwMode="auto">
          <a:xfrm>
            <a:off x="1497013" y="4640263"/>
            <a:ext cx="8969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03/16/20X2</a:t>
            </a:r>
            <a:endParaRPr lang="en-US" dirty="0" smtClean="0">
              <a:solidFill>
                <a:prstClr val="black"/>
              </a:solidFill>
              <a:cs typeface="Arial" pitchFamily="34" charset="0"/>
            </a:endParaRPr>
          </a:p>
        </p:txBody>
      </p:sp>
      <p:sp>
        <p:nvSpPr>
          <p:cNvPr id="2785" name="Rectangle 36"/>
          <p:cNvSpPr>
            <a:spLocks noChangeArrowheads="1"/>
          </p:cNvSpPr>
          <p:nvPr/>
        </p:nvSpPr>
        <p:spPr bwMode="auto">
          <a:xfrm>
            <a:off x="2444750" y="464026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2786" name="Rectangle 37"/>
          <p:cNvSpPr>
            <a:spLocks noChangeArrowheads="1"/>
          </p:cNvSpPr>
          <p:nvPr/>
        </p:nvSpPr>
        <p:spPr bwMode="auto">
          <a:xfrm>
            <a:off x="6357938" y="4640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1,442</a:t>
            </a:r>
            <a:endParaRPr lang="en-US" dirty="0" smtClean="0">
              <a:solidFill>
                <a:prstClr val="black"/>
              </a:solidFill>
              <a:cs typeface="Arial" pitchFamily="34" charset="0"/>
            </a:endParaRPr>
          </a:p>
        </p:txBody>
      </p:sp>
      <p:sp>
        <p:nvSpPr>
          <p:cNvPr id="2787" name="Rectangle 38"/>
          <p:cNvSpPr>
            <a:spLocks noChangeArrowheads="1"/>
          </p:cNvSpPr>
          <p:nvPr/>
        </p:nvSpPr>
        <p:spPr bwMode="auto">
          <a:xfrm>
            <a:off x="2717800" y="4846638"/>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Receivable</a:t>
            </a:r>
            <a:endParaRPr lang="en-US" dirty="0" smtClean="0">
              <a:solidFill>
                <a:prstClr val="black"/>
              </a:solidFill>
              <a:cs typeface="Arial" pitchFamily="34" charset="0"/>
            </a:endParaRPr>
          </a:p>
        </p:txBody>
      </p:sp>
      <p:sp>
        <p:nvSpPr>
          <p:cNvPr id="2788" name="Rectangle 39"/>
          <p:cNvSpPr>
            <a:spLocks noChangeArrowheads="1"/>
          </p:cNvSpPr>
          <p:nvPr/>
        </p:nvSpPr>
        <p:spPr bwMode="auto">
          <a:xfrm>
            <a:off x="7569200" y="48466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789" name="Rectangle 40"/>
          <p:cNvSpPr>
            <a:spLocks noChangeArrowheads="1"/>
          </p:cNvSpPr>
          <p:nvPr/>
        </p:nvSpPr>
        <p:spPr bwMode="auto">
          <a:xfrm>
            <a:off x="2717800" y="50530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Interest Revenue</a:t>
            </a:r>
            <a:endParaRPr lang="en-US" dirty="0" smtClean="0">
              <a:solidFill>
                <a:prstClr val="black"/>
              </a:solidFill>
              <a:cs typeface="Arial" pitchFamily="34" charset="0"/>
            </a:endParaRPr>
          </a:p>
        </p:txBody>
      </p:sp>
      <p:sp>
        <p:nvSpPr>
          <p:cNvPr id="2790" name="Rectangle 41"/>
          <p:cNvSpPr>
            <a:spLocks noChangeArrowheads="1"/>
          </p:cNvSpPr>
          <p:nvPr/>
        </p:nvSpPr>
        <p:spPr bwMode="auto">
          <a:xfrm>
            <a:off x="4189413" y="5053013"/>
            <a:ext cx="171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 x .12 x 75/360)</a:t>
            </a:r>
            <a:endParaRPr lang="en-US" dirty="0" smtClean="0">
              <a:solidFill>
                <a:prstClr val="black"/>
              </a:solidFill>
              <a:cs typeface="Arial" pitchFamily="34" charset="0"/>
            </a:endParaRPr>
          </a:p>
        </p:txBody>
      </p:sp>
      <p:sp>
        <p:nvSpPr>
          <p:cNvPr id="2791" name="Rectangle 42"/>
          <p:cNvSpPr>
            <a:spLocks noChangeArrowheads="1"/>
          </p:cNvSpPr>
          <p:nvPr/>
        </p:nvSpPr>
        <p:spPr bwMode="auto">
          <a:xfrm>
            <a:off x="7477125" y="50530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35</a:t>
            </a:r>
            <a:endParaRPr lang="en-US" dirty="0" smtClean="0">
              <a:solidFill>
                <a:prstClr val="black"/>
              </a:solidFill>
              <a:cs typeface="Arial" pitchFamily="34" charset="0"/>
            </a:endParaRPr>
          </a:p>
        </p:txBody>
      </p:sp>
      <p:sp>
        <p:nvSpPr>
          <p:cNvPr id="2792" name="Rectangle 43"/>
          <p:cNvSpPr>
            <a:spLocks noChangeArrowheads="1"/>
          </p:cNvSpPr>
          <p:nvPr/>
        </p:nvSpPr>
        <p:spPr bwMode="auto">
          <a:xfrm>
            <a:off x="2717800" y="5259388"/>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Notes Receivable</a:t>
            </a:r>
            <a:endParaRPr lang="en-US" dirty="0" smtClean="0">
              <a:solidFill>
                <a:prstClr val="black"/>
              </a:solidFill>
              <a:cs typeface="Arial" pitchFamily="34" charset="0"/>
            </a:endParaRPr>
          </a:p>
        </p:txBody>
      </p:sp>
      <p:sp>
        <p:nvSpPr>
          <p:cNvPr id="2793" name="Rectangle 44"/>
          <p:cNvSpPr>
            <a:spLocks noChangeArrowheads="1"/>
          </p:cNvSpPr>
          <p:nvPr/>
        </p:nvSpPr>
        <p:spPr bwMode="auto">
          <a:xfrm>
            <a:off x="7256463" y="52593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1,400</a:t>
            </a:r>
            <a:endParaRPr lang="en-US" dirty="0" smtClean="0">
              <a:solidFill>
                <a:prstClr val="black"/>
              </a:solidFill>
              <a:cs typeface="Arial" pitchFamily="34" charset="0"/>
            </a:endParaRPr>
          </a:p>
        </p:txBody>
      </p:sp>
      <p:sp>
        <p:nvSpPr>
          <p:cNvPr id="2794" name="Rectangle 45"/>
          <p:cNvSpPr>
            <a:spLocks noChangeArrowheads="1"/>
          </p:cNvSpPr>
          <p:nvPr/>
        </p:nvSpPr>
        <p:spPr bwMode="auto">
          <a:xfrm>
            <a:off x="1497013" y="692150"/>
            <a:ext cx="6162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AA Company purchases $1,400 of merchandise from ZZ on December 16, 20X1. ZZ </a:t>
            </a:r>
            <a:endParaRPr lang="en-US" dirty="0" smtClean="0">
              <a:solidFill>
                <a:prstClr val="black"/>
              </a:solidFill>
              <a:cs typeface="Arial" pitchFamily="34" charset="0"/>
            </a:endParaRPr>
          </a:p>
        </p:txBody>
      </p:sp>
      <p:sp>
        <p:nvSpPr>
          <p:cNvPr id="2795" name="Rectangle 46"/>
          <p:cNvSpPr>
            <a:spLocks noChangeArrowheads="1"/>
          </p:cNvSpPr>
          <p:nvPr/>
        </p:nvSpPr>
        <p:spPr bwMode="auto">
          <a:xfrm>
            <a:off x="1497013" y="887413"/>
            <a:ext cx="6183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accepts AA’s $1,400, 90-day, 12% note as payment. ZZ’s accounting period ends on </a:t>
            </a:r>
            <a:endParaRPr lang="en-US" dirty="0" smtClean="0">
              <a:solidFill>
                <a:prstClr val="black"/>
              </a:solidFill>
              <a:cs typeface="Arial" pitchFamily="34" charset="0"/>
            </a:endParaRPr>
          </a:p>
        </p:txBody>
      </p:sp>
      <p:sp>
        <p:nvSpPr>
          <p:cNvPr id="2796" name="Rectangle 47"/>
          <p:cNvSpPr>
            <a:spLocks noChangeArrowheads="1"/>
          </p:cNvSpPr>
          <p:nvPr/>
        </p:nvSpPr>
        <p:spPr bwMode="auto">
          <a:xfrm>
            <a:off x="1497013" y="1093788"/>
            <a:ext cx="5829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December 31, and it does not make reversing entries. Prepare entries for ZZ on </a:t>
            </a:r>
            <a:endParaRPr lang="en-US" dirty="0" smtClean="0">
              <a:solidFill>
                <a:prstClr val="black"/>
              </a:solidFill>
              <a:cs typeface="Arial" pitchFamily="34" charset="0"/>
            </a:endParaRPr>
          </a:p>
        </p:txBody>
      </p:sp>
      <p:sp>
        <p:nvSpPr>
          <p:cNvPr id="2797" name="Rectangle 48"/>
          <p:cNvSpPr>
            <a:spLocks noChangeArrowheads="1"/>
          </p:cNvSpPr>
          <p:nvPr/>
        </p:nvSpPr>
        <p:spPr bwMode="auto">
          <a:xfrm>
            <a:off x="1497013" y="1300163"/>
            <a:ext cx="33988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December 16, 20X1, and December 31, 20X1.</a:t>
            </a:r>
            <a:endParaRPr lang="en-US" dirty="0" smtClean="0">
              <a:solidFill>
                <a:prstClr val="black"/>
              </a:solidFill>
              <a:cs typeface="Arial" pitchFamily="34" charset="0"/>
            </a:endParaRPr>
          </a:p>
        </p:txBody>
      </p:sp>
      <p:sp>
        <p:nvSpPr>
          <p:cNvPr id="2798" name="Rectangle 49"/>
          <p:cNvSpPr>
            <a:spLocks noChangeArrowheads="1"/>
          </p:cNvSpPr>
          <p:nvPr/>
        </p:nvSpPr>
        <p:spPr bwMode="auto">
          <a:xfrm>
            <a:off x="3563938" y="21463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99" name="Rectangle 50"/>
          <p:cNvSpPr>
            <a:spLocks noChangeArrowheads="1"/>
          </p:cNvSpPr>
          <p:nvPr/>
        </p:nvSpPr>
        <p:spPr bwMode="auto">
          <a:xfrm>
            <a:off x="1446213" y="2114550"/>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0" name="Line 51"/>
          <p:cNvSpPr>
            <a:spLocks noChangeShapeType="1"/>
          </p:cNvSpPr>
          <p:nvPr/>
        </p:nvSpPr>
        <p:spPr bwMode="auto">
          <a:xfrm>
            <a:off x="2354263"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1" name="Rectangle 52"/>
          <p:cNvSpPr>
            <a:spLocks noChangeArrowheads="1"/>
          </p:cNvSpPr>
          <p:nvPr/>
        </p:nvSpPr>
        <p:spPr bwMode="auto">
          <a:xfrm>
            <a:off x="2354263"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2" name="Line 53"/>
          <p:cNvSpPr>
            <a:spLocks noChangeShapeType="1"/>
          </p:cNvSpPr>
          <p:nvPr/>
        </p:nvSpPr>
        <p:spPr bwMode="auto">
          <a:xfrm>
            <a:off x="5945188"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3" name="Rectangle 54"/>
          <p:cNvSpPr>
            <a:spLocks noChangeArrowheads="1"/>
          </p:cNvSpPr>
          <p:nvPr/>
        </p:nvSpPr>
        <p:spPr bwMode="auto">
          <a:xfrm>
            <a:off x="5945188"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4" name="Line 55"/>
          <p:cNvSpPr>
            <a:spLocks noChangeShapeType="1"/>
          </p:cNvSpPr>
          <p:nvPr/>
        </p:nvSpPr>
        <p:spPr bwMode="auto">
          <a:xfrm>
            <a:off x="6842125"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5" name="Rectangle 56"/>
          <p:cNvSpPr>
            <a:spLocks noChangeArrowheads="1"/>
          </p:cNvSpPr>
          <p:nvPr/>
        </p:nvSpPr>
        <p:spPr bwMode="auto">
          <a:xfrm>
            <a:off x="6842125" y="21351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6" name="Rectangle 57"/>
          <p:cNvSpPr>
            <a:spLocks noChangeArrowheads="1"/>
          </p:cNvSpPr>
          <p:nvPr/>
        </p:nvSpPr>
        <p:spPr bwMode="auto">
          <a:xfrm>
            <a:off x="7729538" y="21351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7" name="Line 58"/>
          <p:cNvSpPr>
            <a:spLocks noChangeShapeType="1"/>
          </p:cNvSpPr>
          <p:nvPr/>
        </p:nvSpPr>
        <p:spPr bwMode="auto">
          <a:xfrm>
            <a:off x="145573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8" name="Rectangle 59"/>
          <p:cNvSpPr>
            <a:spLocks noChangeArrowheads="1"/>
          </p:cNvSpPr>
          <p:nvPr/>
        </p:nvSpPr>
        <p:spPr bwMode="auto">
          <a:xfrm>
            <a:off x="1455738" y="2362200"/>
            <a:ext cx="11112"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9" name="Line 60"/>
          <p:cNvSpPr>
            <a:spLocks noChangeShapeType="1"/>
          </p:cNvSpPr>
          <p:nvPr/>
        </p:nvSpPr>
        <p:spPr bwMode="auto">
          <a:xfrm>
            <a:off x="2354263"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0" name="Rectangle 61"/>
          <p:cNvSpPr>
            <a:spLocks noChangeArrowheads="1"/>
          </p:cNvSpPr>
          <p:nvPr/>
        </p:nvSpPr>
        <p:spPr bwMode="auto">
          <a:xfrm>
            <a:off x="2354263"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1" name="Line 62"/>
          <p:cNvSpPr>
            <a:spLocks noChangeShapeType="1"/>
          </p:cNvSpPr>
          <p:nvPr/>
        </p:nvSpPr>
        <p:spPr bwMode="auto">
          <a:xfrm>
            <a:off x="594518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2" name="Rectangle 63"/>
          <p:cNvSpPr>
            <a:spLocks noChangeArrowheads="1"/>
          </p:cNvSpPr>
          <p:nvPr/>
        </p:nvSpPr>
        <p:spPr bwMode="auto">
          <a:xfrm>
            <a:off x="5945188"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3" name="Line 64"/>
          <p:cNvSpPr>
            <a:spLocks noChangeShapeType="1"/>
          </p:cNvSpPr>
          <p:nvPr/>
        </p:nvSpPr>
        <p:spPr bwMode="auto">
          <a:xfrm>
            <a:off x="6842125"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4" name="Rectangle 65"/>
          <p:cNvSpPr>
            <a:spLocks noChangeArrowheads="1"/>
          </p:cNvSpPr>
          <p:nvPr/>
        </p:nvSpPr>
        <p:spPr bwMode="auto">
          <a:xfrm>
            <a:off x="6842125" y="23622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5" name="Line 66"/>
          <p:cNvSpPr>
            <a:spLocks noChangeShapeType="1"/>
          </p:cNvSpPr>
          <p:nvPr/>
        </p:nvSpPr>
        <p:spPr bwMode="auto">
          <a:xfrm>
            <a:off x="7740650"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6" name="Rectangle 67"/>
          <p:cNvSpPr>
            <a:spLocks noChangeArrowheads="1"/>
          </p:cNvSpPr>
          <p:nvPr/>
        </p:nvSpPr>
        <p:spPr bwMode="auto">
          <a:xfrm>
            <a:off x="7740650"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7" name="Rectangle 68"/>
          <p:cNvSpPr>
            <a:spLocks noChangeArrowheads="1"/>
          </p:cNvSpPr>
          <p:nvPr/>
        </p:nvSpPr>
        <p:spPr bwMode="auto">
          <a:xfrm>
            <a:off x="1466850" y="2114550"/>
            <a:ext cx="6283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8" name="Rectangle 69"/>
          <p:cNvSpPr>
            <a:spLocks noChangeArrowheads="1"/>
          </p:cNvSpPr>
          <p:nvPr/>
        </p:nvSpPr>
        <p:spPr bwMode="auto">
          <a:xfrm>
            <a:off x="1466850" y="2341563"/>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9" name="Line 70"/>
          <p:cNvSpPr>
            <a:spLocks noChangeShapeType="1"/>
          </p:cNvSpPr>
          <p:nvPr/>
        </p:nvSpPr>
        <p:spPr bwMode="auto">
          <a:xfrm>
            <a:off x="1466850" y="25574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0" name="Rectangle 71"/>
          <p:cNvSpPr>
            <a:spLocks noChangeArrowheads="1"/>
          </p:cNvSpPr>
          <p:nvPr/>
        </p:nvSpPr>
        <p:spPr bwMode="auto">
          <a:xfrm>
            <a:off x="1466850" y="255746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1" name="Line 72"/>
          <p:cNvSpPr>
            <a:spLocks noChangeShapeType="1"/>
          </p:cNvSpPr>
          <p:nvPr/>
        </p:nvSpPr>
        <p:spPr bwMode="auto">
          <a:xfrm>
            <a:off x="1466850" y="27638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2" name="Rectangle 73"/>
          <p:cNvSpPr>
            <a:spLocks noChangeArrowheads="1"/>
          </p:cNvSpPr>
          <p:nvPr/>
        </p:nvSpPr>
        <p:spPr bwMode="auto">
          <a:xfrm>
            <a:off x="1466850" y="2763838"/>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3" name="Line 74"/>
          <p:cNvSpPr>
            <a:spLocks noChangeShapeType="1"/>
          </p:cNvSpPr>
          <p:nvPr/>
        </p:nvSpPr>
        <p:spPr bwMode="auto">
          <a:xfrm>
            <a:off x="1466850" y="29702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4" name="Rectangle 75"/>
          <p:cNvSpPr>
            <a:spLocks noChangeArrowheads="1"/>
          </p:cNvSpPr>
          <p:nvPr/>
        </p:nvSpPr>
        <p:spPr bwMode="auto">
          <a:xfrm>
            <a:off x="1466850" y="297021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5" name="Line 76"/>
          <p:cNvSpPr>
            <a:spLocks noChangeShapeType="1"/>
          </p:cNvSpPr>
          <p:nvPr/>
        </p:nvSpPr>
        <p:spPr bwMode="auto">
          <a:xfrm>
            <a:off x="1466850" y="317658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6" name="Rectangle 77"/>
          <p:cNvSpPr>
            <a:spLocks noChangeArrowheads="1"/>
          </p:cNvSpPr>
          <p:nvPr/>
        </p:nvSpPr>
        <p:spPr bwMode="auto">
          <a:xfrm>
            <a:off x="1466850" y="317658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7" name="Line 78"/>
          <p:cNvSpPr>
            <a:spLocks noChangeShapeType="1"/>
          </p:cNvSpPr>
          <p:nvPr/>
        </p:nvSpPr>
        <p:spPr bwMode="auto">
          <a:xfrm>
            <a:off x="1466850" y="33829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8" name="Rectangle 79"/>
          <p:cNvSpPr>
            <a:spLocks noChangeArrowheads="1"/>
          </p:cNvSpPr>
          <p:nvPr/>
        </p:nvSpPr>
        <p:spPr bwMode="auto">
          <a:xfrm>
            <a:off x="1466850" y="338296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9" name="Line 80"/>
          <p:cNvSpPr>
            <a:spLocks noChangeShapeType="1"/>
          </p:cNvSpPr>
          <p:nvPr/>
        </p:nvSpPr>
        <p:spPr bwMode="auto">
          <a:xfrm>
            <a:off x="1466850" y="35893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0" name="Rectangle 81"/>
          <p:cNvSpPr>
            <a:spLocks noChangeArrowheads="1"/>
          </p:cNvSpPr>
          <p:nvPr/>
        </p:nvSpPr>
        <p:spPr bwMode="auto">
          <a:xfrm>
            <a:off x="1466850" y="358933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1" name="Line 82"/>
          <p:cNvSpPr>
            <a:spLocks noChangeShapeType="1"/>
          </p:cNvSpPr>
          <p:nvPr/>
        </p:nvSpPr>
        <p:spPr bwMode="auto">
          <a:xfrm>
            <a:off x="1466850" y="37957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2" name="Rectangle 83"/>
          <p:cNvSpPr>
            <a:spLocks noChangeArrowheads="1"/>
          </p:cNvSpPr>
          <p:nvPr/>
        </p:nvSpPr>
        <p:spPr bwMode="auto">
          <a:xfrm>
            <a:off x="1466850" y="379571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3" name="Line 84"/>
          <p:cNvSpPr>
            <a:spLocks noChangeShapeType="1"/>
          </p:cNvSpPr>
          <p:nvPr/>
        </p:nvSpPr>
        <p:spPr bwMode="auto">
          <a:xfrm>
            <a:off x="1466850" y="40005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4" name="Rectangle 85"/>
          <p:cNvSpPr>
            <a:spLocks noChangeArrowheads="1"/>
          </p:cNvSpPr>
          <p:nvPr/>
        </p:nvSpPr>
        <p:spPr bwMode="auto">
          <a:xfrm>
            <a:off x="1466850" y="4000500"/>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5" name="Line 86"/>
          <p:cNvSpPr>
            <a:spLocks noChangeShapeType="1"/>
          </p:cNvSpPr>
          <p:nvPr/>
        </p:nvSpPr>
        <p:spPr bwMode="auto">
          <a:xfrm>
            <a:off x="1466850" y="42068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6" name="Rectangle 87"/>
          <p:cNvSpPr>
            <a:spLocks noChangeArrowheads="1"/>
          </p:cNvSpPr>
          <p:nvPr/>
        </p:nvSpPr>
        <p:spPr bwMode="auto">
          <a:xfrm>
            <a:off x="1466850" y="4206875"/>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7" name="Line 88"/>
          <p:cNvSpPr>
            <a:spLocks noChangeShapeType="1"/>
          </p:cNvSpPr>
          <p:nvPr/>
        </p:nvSpPr>
        <p:spPr bwMode="auto">
          <a:xfrm>
            <a:off x="1466850" y="44132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8" name="Rectangle 89"/>
          <p:cNvSpPr>
            <a:spLocks noChangeArrowheads="1"/>
          </p:cNvSpPr>
          <p:nvPr/>
        </p:nvSpPr>
        <p:spPr bwMode="auto">
          <a:xfrm>
            <a:off x="1466850" y="4413250"/>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9" name="Line 90"/>
          <p:cNvSpPr>
            <a:spLocks noChangeShapeType="1"/>
          </p:cNvSpPr>
          <p:nvPr/>
        </p:nvSpPr>
        <p:spPr bwMode="auto">
          <a:xfrm>
            <a:off x="1466850" y="46196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40" name="Rectangle 91"/>
          <p:cNvSpPr>
            <a:spLocks noChangeArrowheads="1"/>
          </p:cNvSpPr>
          <p:nvPr/>
        </p:nvSpPr>
        <p:spPr bwMode="auto">
          <a:xfrm>
            <a:off x="1466850" y="4619625"/>
            <a:ext cx="62833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41" name="Line 92"/>
          <p:cNvSpPr>
            <a:spLocks noChangeShapeType="1"/>
          </p:cNvSpPr>
          <p:nvPr/>
        </p:nvSpPr>
        <p:spPr bwMode="auto">
          <a:xfrm>
            <a:off x="1466850" y="48260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42" name="Rectangle 93"/>
          <p:cNvSpPr>
            <a:spLocks noChangeArrowheads="1"/>
          </p:cNvSpPr>
          <p:nvPr/>
        </p:nvSpPr>
        <p:spPr bwMode="auto">
          <a:xfrm>
            <a:off x="1466850" y="482600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43" name="Line 94"/>
          <p:cNvSpPr>
            <a:spLocks noChangeShapeType="1"/>
          </p:cNvSpPr>
          <p:nvPr/>
        </p:nvSpPr>
        <p:spPr bwMode="auto">
          <a:xfrm>
            <a:off x="1466850" y="50323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44" name="Rectangle 95"/>
          <p:cNvSpPr>
            <a:spLocks noChangeArrowheads="1"/>
          </p:cNvSpPr>
          <p:nvPr/>
        </p:nvSpPr>
        <p:spPr bwMode="auto">
          <a:xfrm>
            <a:off x="1466850" y="503237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45" name="Line 96"/>
          <p:cNvSpPr>
            <a:spLocks noChangeShapeType="1"/>
          </p:cNvSpPr>
          <p:nvPr/>
        </p:nvSpPr>
        <p:spPr bwMode="auto">
          <a:xfrm>
            <a:off x="1466850" y="52387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46" name="Rectangle 97"/>
          <p:cNvSpPr>
            <a:spLocks noChangeArrowheads="1"/>
          </p:cNvSpPr>
          <p:nvPr/>
        </p:nvSpPr>
        <p:spPr bwMode="auto">
          <a:xfrm>
            <a:off x="1466850" y="523875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47" name="Line 98"/>
          <p:cNvSpPr>
            <a:spLocks noChangeShapeType="1"/>
          </p:cNvSpPr>
          <p:nvPr/>
        </p:nvSpPr>
        <p:spPr bwMode="auto">
          <a:xfrm>
            <a:off x="1466850" y="54451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48" name="Rectangle 99"/>
          <p:cNvSpPr>
            <a:spLocks noChangeArrowheads="1"/>
          </p:cNvSpPr>
          <p:nvPr/>
        </p:nvSpPr>
        <p:spPr bwMode="auto">
          <a:xfrm>
            <a:off x="1466850" y="544512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a:solidFill>
                  <a:prstClr val="white"/>
                </a:solidFill>
                <a:latin typeface="Times New Roman" pitchFamily="18" charset="0"/>
                <a:cs typeface="Arial" pitchFamily="34" charset="0"/>
              </a:rPr>
              <a:t>P3</a:t>
            </a:r>
          </a:p>
        </p:txBody>
      </p:sp>
      <p:sp>
        <p:nvSpPr>
          <p:cNvPr id="99" name="Slide Number Placeholder 98"/>
          <p:cNvSpPr>
            <a:spLocks noGrp="1"/>
          </p:cNvSpPr>
          <p:nvPr>
            <p:ph type="sldNum" sz="quarter" idx="12"/>
          </p:nvPr>
        </p:nvSpPr>
        <p:spPr/>
        <p:txBody>
          <a:bodyPr/>
          <a:lstStyle/>
          <a:p>
            <a:pPr>
              <a:defRPr/>
            </a:pPr>
            <a:fld id="{ABC26F02-8877-432A-AEDB-9D11DDF66A2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39874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3"/>
                                        </p:tgtEl>
                                        <p:attrNameLst>
                                          <p:attrName>style.visibility</p:attrName>
                                        </p:attrNameLst>
                                      </p:cBhvr>
                                      <p:to>
                                        <p:strVal val="visible"/>
                                      </p:to>
                                    </p:set>
                                    <p:animEffect transition="in" filter="fade">
                                      <p:cBhvr>
                                        <p:cTn id="7" dur="500"/>
                                        <p:tgtEl>
                                          <p:spTgt spid="27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4"/>
                                        </p:tgtEl>
                                        <p:attrNameLst>
                                          <p:attrName>style.visibility</p:attrName>
                                        </p:attrNameLst>
                                      </p:cBhvr>
                                      <p:to>
                                        <p:strVal val="visible"/>
                                      </p:to>
                                    </p:set>
                                    <p:animEffect transition="in" filter="fade">
                                      <p:cBhvr>
                                        <p:cTn id="10" dur="500"/>
                                        <p:tgtEl>
                                          <p:spTgt spid="27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
                                        </p:tgtEl>
                                        <p:attrNameLst>
                                          <p:attrName>style.visibility</p:attrName>
                                        </p:attrNameLst>
                                      </p:cBhvr>
                                      <p:to>
                                        <p:strVal val="visible"/>
                                      </p:to>
                                    </p:set>
                                    <p:animEffect transition="in" filter="fade">
                                      <p:cBhvr>
                                        <p:cTn id="13" dur="500"/>
                                        <p:tgtEl>
                                          <p:spTgt spid="27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6"/>
                                        </p:tgtEl>
                                        <p:attrNameLst>
                                          <p:attrName>style.visibility</p:attrName>
                                        </p:attrNameLst>
                                      </p:cBhvr>
                                      <p:to>
                                        <p:strVal val="visible"/>
                                      </p:to>
                                    </p:set>
                                    <p:animEffect transition="in" filter="fade">
                                      <p:cBhvr>
                                        <p:cTn id="16" dur="500"/>
                                        <p:tgtEl>
                                          <p:spTgt spid="27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7"/>
                                        </p:tgtEl>
                                        <p:attrNameLst>
                                          <p:attrName>style.visibility</p:attrName>
                                        </p:attrNameLst>
                                      </p:cBhvr>
                                      <p:to>
                                        <p:strVal val="visible"/>
                                      </p:to>
                                    </p:set>
                                    <p:animEffect transition="in" filter="fade">
                                      <p:cBhvr>
                                        <p:cTn id="19" dur="500"/>
                                        <p:tgtEl>
                                          <p:spTgt spid="27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8"/>
                                        </p:tgtEl>
                                        <p:attrNameLst>
                                          <p:attrName>style.visibility</p:attrName>
                                        </p:attrNameLst>
                                      </p:cBhvr>
                                      <p:to>
                                        <p:strVal val="visible"/>
                                      </p:to>
                                    </p:set>
                                    <p:animEffect transition="in" filter="fade">
                                      <p:cBhvr>
                                        <p:cTn id="24" dur="500"/>
                                        <p:tgtEl>
                                          <p:spTgt spid="276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9"/>
                                        </p:tgtEl>
                                        <p:attrNameLst>
                                          <p:attrName>style.visibility</p:attrName>
                                        </p:attrNameLst>
                                      </p:cBhvr>
                                      <p:to>
                                        <p:strVal val="visible"/>
                                      </p:to>
                                    </p:set>
                                    <p:animEffect transition="in" filter="fade">
                                      <p:cBhvr>
                                        <p:cTn id="27" dur="500"/>
                                        <p:tgtEl>
                                          <p:spTgt spid="27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71"/>
                                        </p:tgtEl>
                                        <p:attrNameLst>
                                          <p:attrName>style.visibility</p:attrName>
                                        </p:attrNameLst>
                                      </p:cBhvr>
                                      <p:to>
                                        <p:strVal val="visible"/>
                                      </p:to>
                                    </p:set>
                                    <p:animEffect transition="in" filter="fade">
                                      <p:cBhvr>
                                        <p:cTn id="30" dur="500"/>
                                        <p:tgtEl>
                                          <p:spTgt spid="27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72"/>
                                        </p:tgtEl>
                                        <p:attrNameLst>
                                          <p:attrName>style.visibility</p:attrName>
                                        </p:attrNameLst>
                                      </p:cBhvr>
                                      <p:to>
                                        <p:strVal val="visible"/>
                                      </p:to>
                                    </p:set>
                                    <p:animEffect transition="in" filter="fade">
                                      <p:cBhvr>
                                        <p:cTn id="33" dur="500"/>
                                        <p:tgtEl>
                                          <p:spTgt spid="27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70"/>
                                        </p:tgtEl>
                                        <p:attrNameLst>
                                          <p:attrName>style.visibility</p:attrName>
                                        </p:attrNameLst>
                                      </p:cBhvr>
                                      <p:to>
                                        <p:strVal val="visible"/>
                                      </p:to>
                                    </p:set>
                                    <p:animEffect transition="in" filter="fade">
                                      <p:cBhvr>
                                        <p:cTn id="36" dur="500"/>
                                        <p:tgtEl>
                                          <p:spTgt spid="27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73"/>
                                        </p:tgtEl>
                                        <p:attrNameLst>
                                          <p:attrName>style.visibility</p:attrName>
                                        </p:attrNameLst>
                                      </p:cBhvr>
                                      <p:to>
                                        <p:strVal val="visible"/>
                                      </p:to>
                                    </p:set>
                                    <p:animEffect transition="in" filter="fade">
                                      <p:cBhvr>
                                        <p:cTn id="39" dur="500"/>
                                        <p:tgtEl>
                                          <p:spTgt spid="277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74"/>
                                        </p:tgtEl>
                                        <p:attrNameLst>
                                          <p:attrName>style.visibility</p:attrName>
                                        </p:attrNameLst>
                                      </p:cBhvr>
                                      <p:to>
                                        <p:strVal val="visible"/>
                                      </p:to>
                                    </p:set>
                                    <p:animEffect transition="in" filter="fade">
                                      <p:cBhvr>
                                        <p:cTn id="44" dur="500"/>
                                        <p:tgtEl>
                                          <p:spTgt spid="277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75"/>
                                        </p:tgtEl>
                                        <p:attrNameLst>
                                          <p:attrName>style.visibility</p:attrName>
                                        </p:attrNameLst>
                                      </p:cBhvr>
                                      <p:to>
                                        <p:strVal val="visible"/>
                                      </p:to>
                                    </p:set>
                                    <p:animEffect transition="in" filter="fade">
                                      <p:cBhvr>
                                        <p:cTn id="47" dur="500"/>
                                        <p:tgtEl>
                                          <p:spTgt spid="27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77"/>
                                        </p:tgtEl>
                                        <p:attrNameLst>
                                          <p:attrName>style.visibility</p:attrName>
                                        </p:attrNameLst>
                                      </p:cBhvr>
                                      <p:to>
                                        <p:strVal val="visible"/>
                                      </p:to>
                                    </p:set>
                                    <p:animEffect transition="in" filter="fade">
                                      <p:cBhvr>
                                        <p:cTn id="50" dur="500"/>
                                        <p:tgtEl>
                                          <p:spTgt spid="277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78"/>
                                        </p:tgtEl>
                                        <p:attrNameLst>
                                          <p:attrName>style.visibility</p:attrName>
                                        </p:attrNameLst>
                                      </p:cBhvr>
                                      <p:to>
                                        <p:strVal val="visible"/>
                                      </p:to>
                                    </p:set>
                                    <p:animEffect transition="in" filter="fade">
                                      <p:cBhvr>
                                        <p:cTn id="53" dur="500"/>
                                        <p:tgtEl>
                                          <p:spTgt spid="27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79"/>
                                        </p:tgtEl>
                                        <p:attrNameLst>
                                          <p:attrName>style.visibility</p:attrName>
                                        </p:attrNameLst>
                                      </p:cBhvr>
                                      <p:to>
                                        <p:strVal val="visible"/>
                                      </p:to>
                                    </p:set>
                                    <p:animEffect transition="in" filter="fade">
                                      <p:cBhvr>
                                        <p:cTn id="56" dur="500"/>
                                        <p:tgtEl>
                                          <p:spTgt spid="277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80"/>
                                        </p:tgtEl>
                                        <p:attrNameLst>
                                          <p:attrName>style.visibility</p:attrName>
                                        </p:attrNameLst>
                                      </p:cBhvr>
                                      <p:to>
                                        <p:strVal val="visible"/>
                                      </p:to>
                                    </p:set>
                                    <p:animEffect transition="in" filter="fade">
                                      <p:cBhvr>
                                        <p:cTn id="59" dur="500"/>
                                        <p:tgtEl>
                                          <p:spTgt spid="27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81"/>
                                        </p:tgtEl>
                                        <p:attrNameLst>
                                          <p:attrName>style.visibility</p:attrName>
                                        </p:attrNameLst>
                                      </p:cBhvr>
                                      <p:to>
                                        <p:strVal val="visible"/>
                                      </p:to>
                                    </p:set>
                                    <p:animEffect transition="in" filter="fade">
                                      <p:cBhvr>
                                        <p:cTn id="62" dur="500"/>
                                        <p:tgtEl>
                                          <p:spTgt spid="27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82"/>
                                        </p:tgtEl>
                                        <p:attrNameLst>
                                          <p:attrName>style.visibility</p:attrName>
                                        </p:attrNameLst>
                                      </p:cBhvr>
                                      <p:to>
                                        <p:strVal val="visible"/>
                                      </p:to>
                                    </p:set>
                                    <p:animEffect transition="in" filter="fade">
                                      <p:cBhvr>
                                        <p:cTn id="65" dur="500"/>
                                        <p:tgtEl>
                                          <p:spTgt spid="278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83"/>
                                        </p:tgtEl>
                                        <p:attrNameLst>
                                          <p:attrName>style.visibility</p:attrName>
                                        </p:attrNameLst>
                                      </p:cBhvr>
                                      <p:to>
                                        <p:strVal val="visible"/>
                                      </p:to>
                                    </p:set>
                                    <p:animEffect transition="in" filter="fade">
                                      <p:cBhvr>
                                        <p:cTn id="68" dur="500"/>
                                        <p:tgtEl>
                                          <p:spTgt spid="278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76"/>
                                        </p:tgtEl>
                                        <p:attrNameLst>
                                          <p:attrName>style.visibility</p:attrName>
                                        </p:attrNameLst>
                                      </p:cBhvr>
                                      <p:to>
                                        <p:strVal val="visible"/>
                                      </p:to>
                                    </p:set>
                                    <p:animEffect transition="in" filter="fade">
                                      <p:cBhvr>
                                        <p:cTn id="71" dur="500"/>
                                        <p:tgtEl>
                                          <p:spTgt spid="27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84"/>
                                        </p:tgtEl>
                                        <p:attrNameLst>
                                          <p:attrName>style.visibility</p:attrName>
                                        </p:attrNameLst>
                                      </p:cBhvr>
                                      <p:to>
                                        <p:strVal val="visible"/>
                                      </p:to>
                                    </p:set>
                                    <p:animEffect transition="in" filter="fade">
                                      <p:cBhvr>
                                        <p:cTn id="74" dur="500"/>
                                        <p:tgtEl>
                                          <p:spTgt spid="27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87"/>
                                        </p:tgtEl>
                                        <p:attrNameLst>
                                          <p:attrName>style.visibility</p:attrName>
                                        </p:attrNameLst>
                                      </p:cBhvr>
                                      <p:to>
                                        <p:strVal val="visible"/>
                                      </p:to>
                                    </p:set>
                                    <p:animEffect transition="in" filter="fade">
                                      <p:cBhvr>
                                        <p:cTn id="77" dur="500"/>
                                        <p:tgtEl>
                                          <p:spTgt spid="278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88"/>
                                        </p:tgtEl>
                                        <p:attrNameLst>
                                          <p:attrName>style.visibility</p:attrName>
                                        </p:attrNameLst>
                                      </p:cBhvr>
                                      <p:to>
                                        <p:strVal val="visible"/>
                                      </p:to>
                                    </p:set>
                                    <p:animEffect transition="in" filter="fade">
                                      <p:cBhvr>
                                        <p:cTn id="80" dur="500"/>
                                        <p:tgtEl>
                                          <p:spTgt spid="278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90"/>
                                        </p:tgtEl>
                                        <p:attrNameLst>
                                          <p:attrName>style.visibility</p:attrName>
                                        </p:attrNameLst>
                                      </p:cBhvr>
                                      <p:to>
                                        <p:strVal val="visible"/>
                                      </p:to>
                                    </p:set>
                                    <p:animEffect transition="in" filter="fade">
                                      <p:cBhvr>
                                        <p:cTn id="83" dur="500"/>
                                        <p:tgtEl>
                                          <p:spTgt spid="279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89"/>
                                        </p:tgtEl>
                                        <p:attrNameLst>
                                          <p:attrName>style.visibility</p:attrName>
                                        </p:attrNameLst>
                                      </p:cBhvr>
                                      <p:to>
                                        <p:strVal val="visible"/>
                                      </p:to>
                                    </p:set>
                                    <p:animEffect transition="in" filter="fade">
                                      <p:cBhvr>
                                        <p:cTn id="86" dur="500"/>
                                        <p:tgtEl>
                                          <p:spTgt spid="27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91"/>
                                        </p:tgtEl>
                                        <p:attrNameLst>
                                          <p:attrName>style.visibility</p:attrName>
                                        </p:attrNameLst>
                                      </p:cBhvr>
                                      <p:to>
                                        <p:strVal val="visible"/>
                                      </p:to>
                                    </p:set>
                                    <p:animEffect transition="in" filter="fade">
                                      <p:cBhvr>
                                        <p:cTn id="89" dur="500"/>
                                        <p:tgtEl>
                                          <p:spTgt spid="279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92"/>
                                        </p:tgtEl>
                                        <p:attrNameLst>
                                          <p:attrName>style.visibility</p:attrName>
                                        </p:attrNameLst>
                                      </p:cBhvr>
                                      <p:to>
                                        <p:strVal val="visible"/>
                                      </p:to>
                                    </p:set>
                                    <p:animEffect transition="in" filter="fade">
                                      <p:cBhvr>
                                        <p:cTn id="92" dur="500"/>
                                        <p:tgtEl>
                                          <p:spTgt spid="279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93"/>
                                        </p:tgtEl>
                                        <p:attrNameLst>
                                          <p:attrName>style.visibility</p:attrName>
                                        </p:attrNameLst>
                                      </p:cBhvr>
                                      <p:to>
                                        <p:strVal val="visible"/>
                                      </p:to>
                                    </p:set>
                                    <p:animEffect transition="in" filter="fade">
                                      <p:cBhvr>
                                        <p:cTn id="95" dur="500"/>
                                        <p:tgtEl>
                                          <p:spTgt spid="279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86"/>
                                        </p:tgtEl>
                                        <p:attrNameLst>
                                          <p:attrName>style.visibility</p:attrName>
                                        </p:attrNameLst>
                                      </p:cBhvr>
                                      <p:to>
                                        <p:strVal val="visible"/>
                                      </p:to>
                                    </p:set>
                                    <p:animEffect transition="in" filter="fade">
                                      <p:cBhvr>
                                        <p:cTn id="98" dur="500"/>
                                        <p:tgtEl>
                                          <p:spTgt spid="278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85"/>
                                        </p:tgtEl>
                                        <p:attrNameLst>
                                          <p:attrName>style.visibility</p:attrName>
                                        </p:attrNameLst>
                                      </p:cBhvr>
                                      <p:to>
                                        <p:strVal val="visible"/>
                                      </p:to>
                                    </p:set>
                                    <p:animEffect transition="in" filter="fade">
                                      <p:cBhvr>
                                        <p:cTn id="101" dur="500"/>
                                        <p:tgtEl>
                                          <p:spTgt spid="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3" grpId="0"/>
      <p:bldP spid="2764" grpId="0"/>
      <p:bldP spid="2765" grpId="0"/>
      <p:bldP spid="2766" grpId="0"/>
      <p:bldP spid="2767" grpId="0"/>
      <p:bldP spid="2768" grpId="0"/>
      <p:bldP spid="2769" grpId="0"/>
      <p:bldP spid="2770" grpId="0"/>
      <p:bldP spid="2771" grpId="0"/>
      <p:bldP spid="2772" grpId="0"/>
      <p:bldP spid="2773" grpId="0"/>
      <p:bldP spid="2774" grpId="0"/>
      <p:bldP spid="2775" grpId="0"/>
      <p:bldP spid="2776" grpId="0"/>
      <p:bldP spid="2777" grpId="0"/>
      <p:bldP spid="2778" grpId="0"/>
      <p:bldP spid="2779" grpId="0"/>
      <p:bldP spid="2780" grpId="0"/>
      <p:bldP spid="2781" grpId="0"/>
      <p:bldP spid="2782" grpId="0"/>
      <p:bldP spid="2783" grpId="0"/>
      <p:bldP spid="2784" grpId="0"/>
      <p:bldP spid="2785" grpId="0"/>
      <p:bldP spid="2786" grpId="0"/>
      <p:bldP spid="2787" grpId="0"/>
      <p:bldP spid="2788" grpId="0"/>
      <p:bldP spid="2789" grpId="0"/>
      <p:bldP spid="2790" grpId="0"/>
      <p:bldP spid="2791" grpId="0"/>
      <p:bldP spid="2792" grpId="0"/>
      <p:bldP spid="27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2322513" y="2552700"/>
            <a:ext cx="4498975" cy="2270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 name="Rectangle 6"/>
          <p:cNvSpPr>
            <a:spLocks noChangeArrowheads="1"/>
          </p:cNvSpPr>
          <p:nvPr/>
        </p:nvSpPr>
        <p:spPr bwMode="auto">
          <a:xfrm>
            <a:off x="2362200" y="2789238"/>
            <a:ext cx="161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Gross purchase price</a:t>
            </a:r>
            <a:endParaRPr lang="en-US" dirty="0" smtClean="0">
              <a:solidFill>
                <a:prstClr val="black"/>
              </a:solidFill>
              <a:cs typeface="Arial" charset="0"/>
            </a:endParaRPr>
          </a:p>
        </p:txBody>
      </p:sp>
      <p:sp>
        <p:nvSpPr>
          <p:cNvPr id="8" name="Rectangle 7"/>
          <p:cNvSpPr>
            <a:spLocks noChangeArrowheads="1"/>
          </p:cNvSpPr>
          <p:nvPr/>
        </p:nvSpPr>
        <p:spPr bwMode="auto">
          <a:xfrm>
            <a:off x="6054725" y="27892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$700,000</a:t>
            </a:r>
            <a:endParaRPr lang="en-US" dirty="0" smtClean="0">
              <a:solidFill>
                <a:prstClr val="black"/>
              </a:solidFill>
              <a:cs typeface="Arial" charset="0"/>
            </a:endParaRPr>
          </a:p>
        </p:txBody>
      </p:sp>
      <p:sp>
        <p:nvSpPr>
          <p:cNvPr id="9" name="Rectangle 8"/>
          <p:cNvSpPr>
            <a:spLocks noChangeArrowheads="1"/>
          </p:cNvSpPr>
          <p:nvPr/>
        </p:nvSpPr>
        <p:spPr bwMode="auto">
          <a:xfrm>
            <a:off x="2362200" y="2995613"/>
            <a:ext cx="736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 tax</a:t>
            </a:r>
            <a:endParaRPr lang="en-US" dirty="0" smtClean="0">
              <a:solidFill>
                <a:prstClr val="black"/>
              </a:solidFill>
              <a:cs typeface="Arial" charset="0"/>
            </a:endParaRPr>
          </a:p>
        </p:txBody>
      </p:sp>
      <p:sp>
        <p:nvSpPr>
          <p:cNvPr id="10" name="Rectangle 9"/>
          <p:cNvSpPr>
            <a:spLocks noChangeArrowheads="1"/>
          </p:cNvSpPr>
          <p:nvPr/>
        </p:nvSpPr>
        <p:spPr bwMode="auto">
          <a:xfrm>
            <a:off x="6237288" y="29956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49,000</a:t>
            </a:r>
            <a:endParaRPr lang="en-US" dirty="0" smtClean="0">
              <a:solidFill>
                <a:prstClr val="black"/>
              </a:solidFill>
              <a:cs typeface="Arial" charset="0"/>
            </a:endParaRPr>
          </a:p>
        </p:txBody>
      </p:sp>
      <p:sp>
        <p:nvSpPr>
          <p:cNvPr id="11" name="Rectangle 10"/>
          <p:cNvSpPr>
            <a:spLocks noChangeArrowheads="1"/>
          </p:cNvSpPr>
          <p:nvPr/>
        </p:nvSpPr>
        <p:spPr bwMode="auto">
          <a:xfrm>
            <a:off x="2362200" y="3201988"/>
            <a:ext cx="1846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Purchase discount taken</a:t>
            </a:r>
            <a:endParaRPr lang="en-US" dirty="0" smtClean="0">
              <a:solidFill>
                <a:prstClr val="black"/>
              </a:solidFill>
              <a:cs typeface="Arial" charset="0"/>
            </a:endParaRPr>
          </a:p>
        </p:txBody>
      </p:sp>
      <p:sp>
        <p:nvSpPr>
          <p:cNvPr id="12" name="Rectangle 11"/>
          <p:cNvSpPr>
            <a:spLocks noChangeArrowheads="1"/>
          </p:cNvSpPr>
          <p:nvPr/>
        </p:nvSpPr>
        <p:spPr bwMode="auto">
          <a:xfrm>
            <a:off x="6186488" y="3201988"/>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(21,000)</a:t>
            </a:r>
            <a:endParaRPr lang="en-US" dirty="0" smtClean="0">
              <a:solidFill>
                <a:prstClr val="black"/>
              </a:solidFill>
              <a:cs typeface="Arial" charset="0"/>
            </a:endParaRPr>
          </a:p>
        </p:txBody>
      </p:sp>
      <p:sp>
        <p:nvSpPr>
          <p:cNvPr id="13" name="Rectangle 12"/>
          <p:cNvSpPr>
            <a:spLocks noChangeArrowheads="1"/>
          </p:cNvSpPr>
          <p:nvPr/>
        </p:nvSpPr>
        <p:spPr bwMode="auto">
          <a:xfrm>
            <a:off x="2362200" y="3408363"/>
            <a:ext cx="2451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Freight cost (FOB shipping point)</a:t>
            </a:r>
            <a:endParaRPr lang="en-US" dirty="0" smtClean="0">
              <a:solidFill>
                <a:prstClr val="black"/>
              </a:solidFill>
              <a:cs typeface="Arial" charset="0"/>
            </a:endParaRPr>
          </a:p>
        </p:txBody>
      </p:sp>
      <p:sp>
        <p:nvSpPr>
          <p:cNvPr id="14" name="Rectangle 13"/>
          <p:cNvSpPr>
            <a:spLocks noChangeArrowheads="1"/>
          </p:cNvSpPr>
          <p:nvPr/>
        </p:nvSpPr>
        <p:spPr bwMode="auto">
          <a:xfrm>
            <a:off x="6327775" y="34083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3,500</a:t>
            </a:r>
            <a:endParaRPr lang="en-US" dirty="0" smtClean="0">
              <a:solidFill>
                <a:prstClr val="black"/>
              </a:solidFill>
              <a:cs typeface="Arial" charset="0"/>
            </a:endParaRPr>
          </a:p>
        </p:txBody>
      </p:sp>
      <p:sp>
        <p:nvSpPr>
          <p:cNvPr id="15" name="Rectangle 14"/>
          <p:cNvSpPr>
            <a:spLocks noChangeArrowheads="1"/>
          </p:cNvSpPr>
          <p:nvPr/>
        </p:nvSpPr>
        <p:spPr bwMode="auto">
          <a:xfrm>
            <a:off x="2362200" y="3614738"/>
            <a:ext cx="174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Normal assembly costs</a:t>
            </a:r>
            <a:endParaRPr lang="en-US" dirty="0" smtClean="0">
              <a:solidFill>
                <a:prstClr val="black"/>
              </a:solidFill>
              <a:cs typeface="Arial" charset="0"/>
            </a:endParaRPr>
          </a:p>
        </p:txBody>
      </p:sp>
      <p:sp>
        <p:nvSpPr>
          <p:cNvPr id="16" name="Rectangle 15"/>
          <p:cNvSpPr>
            <a:spLocks noChangeArrowheads="1"/>
          </p:cNvSpPr>
          <p:nvPr/>
        </p:nvSpPr>
        <p:spPr bwMode="auto">
          <a:xfrm>
            <a:off x="6327775" y="36147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3,000</a:t>
            </a:r>
            <a:endParaRPr lang="en-US" dirty="0" smtClean="0">
              <a:solidFill>
                <a:prstClr val="black"/>
              </a:solidFill>
              <a:cs typeface="Arial" charset="0"/>
            </a:endParaRPr>
          </a:p>
        </p:txBody>
      </p:sp>
      <p:sp>
        <p:nvSpPr>
          <p:cNvPr id="17" name="Rectangle 16"/>
          <p:cNvSpPr>
            <a:spLocks noChangeArrowheads="1"/>
          </p:cNvSpPr>
          <p:nvPr/>
        </p:nvSpPr>
        <p:spPr bwMode="auto">
          <a:xfrm>
            <a:off x="2362200" y="3821113"/>
            <a:ext cx="2128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Necessary machine platform</a:t>
            </a:r>
            <a:endParaRPr lang="en-US" dirty="0" smtClean="0">
              <a:solidFill>
                <a:prstClr val="black"/>
              </a:solidFill>
              <a:cs typeface="Arial" charset="0"/>
            </a:endParaRPr>
          </a:p>
        </p:txBody>
      </p:sp>
      <p:sp>
        <p:nvSpPr>
          <p:cNvPr id="18" name="Rectangle 17"/>
          <p:cNvSpPr>
            <a:spLocks noChangeArrowheads="1"/>
          </p:cNvSpPr>
          <p:nvPr/>
        </p:nvSpPr>
        <p:spPr bwMode="auto">
          <a:xfrm>
            <a:off x="6327775" y="38211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2,500</a:t>
            </a:r>
            <a:endParaRPr lang="en-US" dirty="0" smtClean="0">
              <a:solidFill>
                <a:prstClr val="black"/>
              </a:solidFill>
              <a:cs typeface="Arial" charset="0"/>
            </a:endParaRPr>
          </a:p>
        </p:txBody>
      </p:sp>
      <p:sp>
        <p:nvSpPr>
          <p:cNvPr id="19" name="Rectangle 18"/>
          <p:cNvSpPr>
            <a:spLocks noChangeArrowheads="1"/>
          </p:cNvSpPr>
          <p:nvPr/>
        </p:nvSpPr>
        <p:spPr bwMode="auto">
          <a:xfrm>
            <a:off x="2362200" y="4027488"/>
            <a:ext cx="3168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Costs of parts used in maintaining machine</a:t>
            </a:r>
            <a:endParaRPr lang="en-US" dirty="0" smtClean="0">
              <a:solidFill>
                <a:prstClr val="black"/>
              </a:solidFill>
              <a:cs typeface="Arial" charset="0"/>
            </a:endParaRPr>
          </a:p>
        </p:txBody>
      </p:sp>
      <p:sp>
        <p:nvSpPr>
          <p:cNvPr id="20" name="Rectangle 19"/>
          <p:cNvSpPr>
            <a:spLocks noChangeArrowheads="1"/>
          </p:cNvSpPr>
          <p:nvPr/>
        </p:nvSpPr>
        <p:spPr bwMode="auto">
          <a:xfrm>
            <a:off x="6640513" y="402748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0</a:t>
            </a:r>
            <a:endParaRPr lang="en-US" dirty="0" smtClean="0">
              <a:solidFill>
                <a:prstClr val="black"/>
              </a:solidFill>
              <a:cs typeface="Arial" charset="0"/>
            </a:endParaRPr>
          </a:p>
        </p:txBody>
      </p:sp>
      <p:sp>
        <p:nvSpPr>
          <p:cNvPr id="21" name="Rectangle 20"/>
          <p:cNvSpPr>
            <a:spLocks noChangeArrowheads="1"/>
          </p:cNvSpPr>
          <p:nvPr/>
        </p:nvSpPr>
        <p:spPr bwMode="auto">
          <a:xfrm>
            <a:off x="2635250" y="4233863"/>
            <a:ext cx="1584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 of new machine</a:t>
            </a:r>
            <a:endParaRPr lang="en-US" dirty="0" smtClean="0">
              <a:solidFill>
                <a:prstClr val="black"/>
              </a:solidFill>
              <a:cs typeface="Arial" charset="0"/>
            </a:endParaRPr>
          </a:p>
        </p:txBody>
      </p:sp>
      <p:sp>
        <p:nvSpPr>
          <p:cNvPr id="22" name="Rectangle 21"/>
          <p:cNvSpPr>
            <a:spLocks noChangeArrowheads="1"/>
          </p:cNvSpPr>
          <p:nvPr/>
        </p:nvSpPr>
        <p:spPr bwMode="auto">
          <a:xfrm>
            <a:off x="6054725" y="42338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$737,000</a:t>
            </a:r>
            <a:endParaRPr lang="en-US" dirty="0" smtClean="0">
              <a:solidFill>
                <a:prstClr val="black"/>
              </a:solidFill>
              <a:cs typeface="Arial" charset="0"/>
            </a:endParaRPr>
          </a:p>
        </p:txBody>
      </p:sp>
      <p:sp>
        <p:nvSpPr>
          <p:cNvPr id="23" name="Rectangle 22"/>
          <p:cNvSpPr>
            <a:spLocks noChangeArrowheads="1"/>
          </p:cNvSpPr>
          <p:nvPr/>
        </p:nvSpPr>
        <p:spPr bwMode="auto">
          <a:xfrm>
            <a:off x="1463675" y="706438"/>
            <a:ext cx="6578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Compute the amount recorded as the cost of a new machine given the following payments </a:t>
            </a:r>
            <a:endParaRPr lang="en-US" dirty="0" smtClean="0">
              <a:solidFill>
                <a:prstClr val="black"/>
              </a:solidFill>
              <a:cs typeface="Arial" charset="0"/>
            </a:endParaRPr>
          </a:p>
        </p:txBody>
      </p:sp>
      <p:sp>
        <p:nvSpPr>
          <p:cNvPr id="24" name="Rectangle 23"/>
          <p:cNvSpPr>
            <a:spLocks noChangeArrowheads="1"/>
          </p:cNvSpPr>
          <p:nvPr/>
        </p:nvSpPr>
        <p:spPr bwMode="auto">
          <a:xfrm>
            <a:off x="1463675" y="901700"/>
            <a:ext cx="6235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related to its purchase: gross purchase price, $700,000; sales tax, $49,000; purchase </a:t>
            </a:r>
            <a:endParaRPr lang="en-US" dirty="0" smtClean="0">
              <a:solidFill>
                <a:prstClr val="black"/>
              </a:solidFill>
              <a:cs typeface="Arial" charset="0"/>
            </a:endParaRPr>
          </a:p>
        </p:txBody>
      </p:sp>
      <p:sp>
        <p:nvSpPr>
          <p:cNvPr id="25" name="Rectangle 24"/>
          <p:cNvSpPr>
            <a:spLocks noChangeArrowheads="1"/>
          </p:cNvSpPr>
          <p:nvPr/>
        </p:nvSpPr>
        <p:spPr bwMode="auto">
          <a:xfrm>
            <a:off x="1463675" y="1108075"/>
            <a:ext cx="588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discount taken, $21,000; freight cost—terms FOB shipping point, $3,500; normal </a:t>
            </a:r>
            <a:endParaRPr lang="en-US" dirty="0" smtClean="0">
              <a:solidFill>
                <a:prstClr val="black"/>
              </a:solidFill>
              <a:cs typeface="Arial" charset="0"/>
            </a:endParaRPr>
          </a:p>
        </p:txBody>
      </p:sp>
      <p:sp>
        <p:nvSpPr>
          <p:cNvPr id="26" name="Rectangle 25"/>
          <p:cNvSpPr>
            <a:spLocks noChangeArrowheads="1"/>
          </p:cNvSpPr>
          <p:nvPr/>
        </p:nvSpPr>
        <p:spPr bwMode="auto">
          <a:xfrm>
            <a:off x="1463675" y="1314450"/>
            <a:ext cx="6397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assembly costs, $3,000; cost of necessary machine platform, $2,500; cost of parts used </a:t>
            </a:r>
            <a:endParaRPr lang="en-US" dirty="0" smtClean="0">
              <a:solidFill>
                <a:prstClr val="black"/>
              </a:solidFill>
              <a:cs typeface="Arial" charset="0"/>
            </a:endParaRPr>
          </a:p>
        </p:txBody>
      </p:sp>
      <p:sp>
        <p:nvSpPr>
          <p:cNvPr id="27" name="Rectangle 26"/>
          <p:cNvSpPr>
            <a:spLocks noChangeArrowheads="1"/>
          </p:cNvSpPr>
          <p:nvPr/>
        </p:nvSpPr>
        <p:spPr bwMode="auto">
          <a:xfrm>
            <a:off x="1463675" y="1520825"/>
            <a:ext cx="236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 maintaining machine, $4,200.</a:t>
            </a:r>
            <a:endParaRPr lang="en-US" dirty="0" smtClean="0">
              <a:solidFill>
                <a:prstClr val="black"/>
              </a:solidFill>
              <a:cs typeface="Arial" charset="0"/>
            </a:endParaRPr>
          </a:p>
        </p:txBody>
      </p:sp>
      <p:sp>
        <p:nvSpPr>
          <p:cNvPr id="28" name="Rectangle 27"/>
          <p:cNvSpPr>
            <a:spLocks noChangeArrowheads="1"/>
          </p:cNvSpPr>
          <p:nvPr/>
        </p:nvSpPr>
        <p:spPr bwMode="auto">
          <a:xfrm>
            <a:off x="1463675" y="1944688"/>
            <a:ext cx="1855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Measurement Principle</a:t>
            </a:r>
            <a:endParaRPr lang="en-US" dirty="0" smtClean="0">
              <a:solidFill>
                <a:prstClr val="black"/>
              </a:solidFill>
              <a:cs typeface="Arial" charset="0"/>
            </a:endParaRPr>
          </a:p>
        </p:txBody>
      </p:sp>
      <p:sp>
        <p:nvSpPr>
          <p:cNvPr id="29" name="Rectangle 28"/>
          <p:cNvSpPr>
            <a:spLocks noChangeArrowheads="1"/>
          </p:cNvSpPr>
          <p:nvPr/>
        </p:nvSpPr>
        <p:spPr bwMode="auto">
          <a:xfrm>
            <a:off x="3273425" y="1944688"/>
            <a:ext cx="4651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 (Cost Principle) requires that assets be valued at all necessary </a:t>
            </a:r>
            <a:endParaRPr lang="en-US" dirty="0" smtClean="0">
              <a:solidFill>
                <a:prstClr val="black"/>
              </a:solidFill>
              <a:cs typeface="Arial" charset="0"/>
            </a:endParaRPr>
          </a:p>
        </p:txBody>
      </p:sp>
      <p:sp>
        <p:nvSpPr>
          <p:cNvPr id="30" name="Rectangle 29"/>
          <p:cNvSpPr>
            <a:spLocks noChangeArrowheads="1"/>
          </p:cNvSpPr>
          <p:nvPr/>
        </p:nvSpPr>
        <p:spPr bwMode="auto">
          <a:xfrm>
            <a:off x="1463675" y="2149475"/>
            <a:ext cx="392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costs to get the asset ready for its intended purpose.  </a:t>
            </a:r>
            <a:endParaRPr lang="en-US" dirty="0" smtClean="0">
              <a:solidFill>
                <a:prstClr val="black"/>
              </a:solidFill>
              <a:cs typeface="Arial" charset="0"/>
            </a:endParaRPr>
          </a:p>
        </p:txBody>
      </p:sp>
      <p:sp>
        <p:nvSpPr>
          <p:cNvPr id="31" name="Rectangle 30"/>
          <p:cNvSpPr>
            <a:spLocks noChangeArrowheads="1"/>
          </p:cNvSpPr>
          <p:nvPr/>
        </p:nvSpPr>
        <p:spPr bwMode="auto">
          <a:xfrm>
            <a:off x="2311400" y="2541588"/>
            <a:ext cx="20638" cy="238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4" name="Rectangle 31"/>
          <p:cNvSpPr>
            <a:spLocks noChangeArrowheads="1"/>
          </p:cNvSpPr>
          <p:nvPr/>
        </p:nvSpPr>
        <p:spPr bwMode="auto">
          <a:xfrm>
            <a:off x="6802438" y="2562225"/>
            <a:ext cx="19050" cy="217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5" name="Rectangle 32"/>
          <p:cNvSpPr>
            <a:spLocks noChangeArrowheads="1"/>
          </p:cNvSpPr>
          <p:nvPr/>
        </p:nvSpPr>
        <p:spPr bwMode="auto">
          <a:xfrm>
            <a:off x="2332038" y="2541588"/>
            <a:ext cx="4489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6" name="Rectangle 33"/>
          <p:cNvSpPr>
            <a:spLocks noChangeArrowheads="1"/>
          </p:cNvSpPr>
          <p:nvPr/>
        </p:nvSpPr>
        <p:spPr bwMode="auto">
          <a:xfrm>
            <a:off x="2332038" y="2759075"/>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8" name="Line 34"/>
          <p:cNvSpPr>
            <a:spLocks noChangeShapeType="1"/>
          </p:cNvSpPr>
          <p:nvPr/>
        </p:nvSpPr>
        <p:spPr bwMode="auto">
          <a:xfrm>
            <a:off x="5913438" y="42132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9" name="Rectangle 35"/>
          <p:cNvSpPr>
            <a:spLocks noChangeArrowheads="1"/>
          </p:cNvSpPr>
          <p:nvPr/>
        </p:nvSpPr>
        <p:spPr bwMode="auto">
          <a:xfrm>
            <a:off x="5913438" y="42132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0" name="Line 36"/>
          <p:cNvSpPr>
            <a:spLocks noChangeShapeType="1"/>
          </p:cNvSpPr>
          <p:nvPr/>
        </p:nvSpPr>
        <p:spPr bwMode="auto">
          <a:xfrm>
            <a:off x="5913438" y="44196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1" name="Rectangle 37"/>
          <p:cNvSpPr>
            <a:spLocks noChangeArrowheads="1"/>
          </p:cNvSpPr>
          <p:nvPr/>
        </p:nvSpPr>
        <p:spPr bwMode="auto">
          <a:xfrm>
            <a:off x="5913438" y="44196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2" name="Line 38"/>
          <p:cNvSpPr>
            <a:spLocks noChangeShapeType="1"/>
          </p:cNvSpPr>
          <p:nvPr/>
        </p:nvSpPr>
        <p:spPr bwMode="auto">
          <a:xfrm>
            <a:off x="5913438" y="444023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3" name="Rectangle 39"/>
          <p:cNvSpPr>
            <a:spLocks noChangeArrowheads="1"/>
          </p:cNvSpPr>
          <p:nvPr/>
        </p:nvSpPr>
        <p:spPr bwMode="auto">
          <a:xfrm>
            <a:off x="5913438" y="44402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8"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1</a:t>
            </a:r>
          </a:p>
        </p:txBody>
      </p:sp>
      <p:sp>
        <p:nvSpPr>
          <p:cNvPr id="39" name="Slide Number Placeholder 38"/>
          <p:cNvSpPr>
            <a:spLocks noGrp="1"/>
          </p:cNvSpPr>
          <p:nvPr>
            <p:ph type="sldNum" sz="quarter" idx="12"/>
          </p:nvPr>
        </p:nvSpPr>
        <p:spPr/>
        <p:txBody>
          <a:bodyPr/>
          <a:lstStyle/>
          <a:p>
            <a:pPr>
              <a:defRPr/>
            </a:pPr>
            <a:fld id="{7B6EBF7A-A93F-4001-9929-3F3D87CBC713}"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0135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19" grpId="1"/>
      <p:bldP spid="20" grpId="0"/>
      <p:bldP spid="20" grpId="1"/>
      <p:bldP spid="21" grpId="0"/>
      <p:bldP spid="22" grpId="0"/>
      <p:bldP spid="28" grpId="0"/>
      <p:bldP spid="29" grpId="0"/>
      <p:bldP spid="30" grpId="0"/>
      <p:bldP spid="31" grpId="0" animBg="1"/>
      <p:bldP spid="64" grpId="0" animBg="1"/>
      <p:bldP spid="65" grpId="0" animBg="1"/>
      <p:bldP spid="66" grpId="0" animBg="1"/>
      <p:bldP spid="69" grpId="0" animBg="1"/>
      <p:bldP spid="71"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74" name="Rectangle 5"/>
          <p:cNvSpPr>
            <a:spLocks noChangeArrowheads="1"/>
          </p:cNvSpPr>
          <p:nvPr/>
        </p:nvSpPr>
        <p:spPr bwMode="auto">
          <a:xfrm>
            <a:off x="871538" y="2449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6"/>
          <p:cNvSpPr>
            <a:spLocks noChangeArrowheads="1"/>
          </p:cNvSpPr>
          <p:nvPr/>
        </p:nvSpPr>
        <p:spPr bwMode="auto">
          <a:xfrm>
            <a:off x="911225" y="2470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Year</a:t>
            </a:r>
            <a:endParaRPr lang="en-US" dirty="0" smtClean="0">
              <a:solidFill>
                <a:prstClr val="black"/>
              </a:solidFill>
              <a:cs typeface="Arial" charset="0"/>
            </a:endParaRPr>
          </a:p>
        </p:txBody>
      </p:sp>
      <p:sp>
        <p:nvSpPr>
          <p:cNvPr id="76" name="Rectangle 7"/>
          <p:cNvSpPr>
            <a:spLocks noChangeArrowheads="1"/>
          </p:cNvSpPr>
          <p:nvPr/>
        </p:nvSpPr>
        <p:spPr bwMode="auto">
          <a:xfrm>
            <a:off x="2401888" y="2470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7" name="Rectangle 8"/>
          <p:cNvSpPr>
            <a:spLocks noChangeArrowheads="1"/>
          </p:cNvSpPr>
          <p:nvPr/>
        </p:nvSpPr>
        <p:spPr bwMode="auto">
          <a:xfrm>
            <a:off x="3962400" y="2470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78" name="Rectangle 9"/>
          <p:cNvSpPr>
            <a:spLocks noChangeArrowheads="1"/>
          </p:cNvSpPr>
          <p:nvPr/>
        </p:nvSpPr>
        <p:spPr bwMode="auto">
          <a:xfrm>
            <a:off x="911225" y="2697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83" name="Rectangle 14"/>
          <p:cNvSpPr>
            <a:spLocks noChangeArrowheads="1"/>
          </p:cNvSpPr>
          <p:nvPr/>
        </p:nvSpPr>
        <p:spPr bwMode="auto">
          <a:xfrm>
            <a:off x="911225" y="2903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88" name="Rectangle 19"/>
          <p:cNvSpPr>
            <a:spLocks noChangeArrowheads="1"/>
          </p:cNvSpPr>
          <p:nvPr/>
        </p:nvSpPr>
        <p:spPr bwMode="auto">
          <a:xfrm>
            <a:off x="911225" y="3109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93" name="Rectangle 24"/>
          <p:cNvSpPr>
            <a:spLocks noChangeArrowheads="1"/>
          </p:cNvSpPr>
          <p:nvPr/>
        </p:nvSpPr>
        <p:spPr bwMode="auto">
          <a:xfrm>
            <a:off x="911225" y="3316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98" name="Rectangle 29"/>
          <p:cNvSpPr>
            <a:spLocks noChangeArrowheads="1"/>
          </p:cNvSpPr>
          <p:nvPr/>
        </p:nvSpPr>
        <p:spPr bwMode="auto">
          <a:xfrm>
            <a:off x="911225" y="3522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103" name="Rectangle 34"/>
          <p:cNvSpPr>
            <a:spLocks noChangeArrowheads="1"/>
          </p:cNvSpPr>
          <p:nvPr/>
        </p:nvSpPr>
        <p:spPr bwMode="auto">
          <a:xfrm>
            <a:off x="911225" y="3729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04" name="Rectangle 35"/>
          <p:cNvSpPr>
            <a:spLocks noChangeArrowheads="1"/>
          </p:cNvSpPr>
          <p:nvPr/>
        </p:nvSpPr>
        <p:spPr bwMode="auto">
          <a:xfrm>
            <a:off x="2593975" y="3729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6" name="Rectangle 37"/>
          <p:cNvSpPr>
            <a:spLocks noChangeArrowheads="1"/>
          </p:cNvSpPr>
          <p:nvPr/>
        </p:nvSpPr>
        <p:spPr bwMode="auto">
          <a:xfrm>
            <a:off x="4498975" y="3729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7" name="Rectangle 38"/>
          <p:cNvSpPr>
            <a:spLocks noChangeArrowheads="1"/>
          </p:cNvSpPr>
          <p:nvPr/>
        </p:nvSpPr>
        <p:spPr bwMode="auto">
          <a:xfrm>
            <a:off x="6538913" y="3729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8" name="Rectangle 39"/>
          <p:cNvSpPr>
            <a:spLocks noChangeArrowheads="1"/>
          </p:cNvSpPr>
          <p:nvPr/>
        </p:nvSpPr>
        <p:spPr bwMode="auto">
          <a:xfrm>
            <a:off x="5791200" y="2470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machine costing $22,000 with a five-year life and an estimated $2,000 salvage value is </a:t>
            </a:r>
            <a:endParaRPr lang="en-US" dirty="0" smtClean="0">
              <a:solidFill>
                <a:prstClr val="black"/>
              </a:solidFill>
              <a:cs typeface="Arial" charset="0"/>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installed on January 1. The factory manager estimates the machine will produce 1,000 units of product </a:t>
            </a:r>
            <a:endParaRPr lang="en-US" dirty="0" smtClean="0">
              <a:solidFill>
                <a:prstClr val="black"/>
              </a:solidFill>
              <a:cs typeface="Arial" charset="0"/>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during its life. It actually produces the following units: Year 1, 200; Year 2, 400; Year 3, 300; Year 4, 80; </a:t>
            </a:r>
            <a:endParaRPr lang="en-US" dirty="0" smtClean="0">
              <a:solidFill>
                <a:prstClr val="black"/>
              </a:solidFill>
              <a:cs typeface="Arial" charset="0"/>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and Year 5, 30. The total number of units produced by the end of Year 5 exceeds the original </a:t>
            </a:r>
            <a:endParaRPr lang="en-US" dirty="0" smtClean="0">
              <a:solidFill>
                <a:prstClr val="black"/>
              </a:solidFill>
              <a:cs typeface="Arial" charset="0"/>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estimate—this difference was not predicted. (The machine must not be depreciated below its estimated </a:t>
            </a:r>
            <a:endParaRPr lang="en-US" dirty="0" smtClean="0">
              <a:solidFill>
                <a:prstClr val="black"/>
              </a:solidFill>
              <a:cs typeface="Arial" charset="0"/>
            </a:endParaRPr>
          </a:p>
        </p:txBody>
      </p:sp>
      <p:sp>
        <p:nvSpPr>
          <p:cNvPr id="114" name="Rectangle 45"/>
          <p:cNvSpPr>
            <a:spLocks noChangeArrowheads="1"/>
          </p:cNvSpPr>
          <p:nvPr/>
        </p:nvSpPr>
        <p:spPr bwMode="auto">
          <a:xfrm>
            <a:off x="911225" y="1685925"/>
            <a:ext cx="7340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salvage value.) Prepare a table with the following four-column headings: Year; Straight-Line; Units-of-</a:t>
            </a:r>
            <a:endParaRPr lang="en-US" dirty="0" smtClean="0">
              <a:solidFill>
                <a:prstClr val="black"/>
              </a:solidFill>
              <a:cs typeface="Arial" charset="0"/>
            </a:endParaRPr>
          </a:p>
        </p:txBody>
      </p:sp>
      <p:sp>
        <p:nvSpPr>
          <p:cNvPr id="115" name="Rectangle 46"/>
          <p:cNvSpPr>
            <a:spLocks noChangeArrowheads="1"/>
          </p:cNvSpPr>
          <p:nvPr/>
        </p:nvSpPr>
        <p:spPr bwMode="auto">
          <a:xfrm>
            <a:off x="911225" y="1892300"/>
            <a:ext cx="6886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Production; Double-Declining-Balance; and then compute depreciation for each year (and total </a:t>
            </a:r>
            <a:endParaRPr lang="en-US" dirty="0" smtClean="0">
              <a:solidFill>
                <a:prstClr val="black"/>
              </a:solidFill>
              <a:cs typeface="Arial" charset="0"/>
            </a:endParaRPr>
          </a:p>
        </p:txBody>
      </p:sp>
      <p:sp>
        <p:nvSpPr>
          <p:cNvPr id="116" name="Rectangle 47"/>
          <p:cNvSpPr>
            <a:spLocks noChangeArrowheads="1"/>
          </p:cNvSpPr>
          <p:nvPr/>
        </p:nvSpPr>
        <p:spPr bwMode="auto">
          <a:xfrm>
            <a:off x="911225" y="2098675"/>
            <a:ext cx="506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depreciation for all years combined) under each depreciation method.</a:t>
            </a:r>
            <a:endParaRPr lang="en-US" dirty="0" smtClean="0">
              <a:solidFill>
                <a:prstClr val="black"/>
              </a:solidFill>
              <a:cs typeface="Arial" charset="0"/>
            </a:endParaRPr>
          </a:p>
        </p:txBody>
      </p:sp>
      <p:sp>
        <p:nvSpPr>
          <p:cNvPr id="117" name="Line 48"/>
          <p:cNvSpPr>
            <a:spLocks noChangeShapeType="1"/>
          </p:cNvSpPr>
          <p:nvPr/>
        </p:nvSpPr>
        <p:spPr bwMode="auto">
          <a:xfrm>
            <a:off x="2362200" y="3708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49"/>
          <p:cNvSpPr>
            <a:spLocks noChangeArrowheads="1"/>
          </p:cNvSpPr>
          <p:nvPr/>
        </p:nvSpPr>
        <p:spPr bwMode="auto">
          <a:xfrm>
            <a:off x="2362200" y="3708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50"/>
          <p:cNvSpPr>
            <a:spLocks noChangeShapeType="1"/>
          </p:cNvSpPr>
          <p:nvPr/>
        </p:nvSpPr>
        <p:spPr bwMode="auto">
          <a:xfrm>
            <a:off x="4267200" y="3708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51"/>
          <p:cNvSpPr>
            <a:spLocks noChangeArrowheads="1"/>
          </p:cNvSpPr>
          <p:nvPr/>
        </p:nvSpPr>
        <p:spPr bwMode="auto">
          <a:xfrm>
            <a:off x="4267200" y="3708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52"/>
          <p:cNvSpPr>
            <a:spLocks noChangeShapeType="1"/>
          </p:cNvSpPr>
          <p:nvPr/>
        </p:nvSpPr>
        <p:spPr bwMode="auto">
          <a:xfrm>
            <a:off x="2362200" y="3914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53"/>
          <p:cNvSpPr>
            <a:spLocks noChangeArrowheads="1"/>
          </p:cNvSpPr>
          <p:nvPr/>
        </p:nvSpPr>
        <p:spPr bwMode="auto">
          <a:xfrm>
            <a:off x="2362200" y="3914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54"/>
          <p:cNvSpPr>
            <a:spLocks noChangeShapeType="1"/>
          </p:cNvSpPr>
          <p:nvPr/>
        </p:nvSpPr>
        <p:spPr bwMode="auto">
          <a:xfrm>
            <a:off x="2362200" y="3935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55"/>
          <p:cNvSpPr>
            <a:spLocks noChangeArrowheads="1"/>
          </p:cNvSpPr>
          <p:nvPr/>
        </p:nvSpPr>
        <p:spPr bwMode="auto">
          <a:xfrm>
            <a:off x="2362200" y="3935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Line 56"/>
          <p:cNvSpPr>
            <a:spLocks noChangeShapeType="1"/>
          </p:cNvSpPr>
          <p:nvPr/>
        </p:nvSpPr>
        <p:spPr bwMode="auto">
          <a:xfrm>
            <a:off x="4267200" y="3914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6" name="Rectangle 57"/>
          <p:cNvSpPr>
            <a:spLocks noChangeArrowheads="1"/>
          </p:cNvSpPr>
          <p:nvPr/>
        </p:nvSpPr>
        <p:spPr bwMode="auto">
          <a:xfrm>
            <a:off x="4267200" y="3914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58"/>
          <p:cNvSpPr>
            <a:spLocks noChangeShapeType="1"/>
          </p:cNvSpPr>
          <p:nvPr/>
        </p:nvSpPr>
        <p:spPr bwMode="auto">
          <a:xfrm>
            <a:off x="4267200" y="3935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8" name="Rectangle 59"/>
          <p:cNvSpPr>
            <a:spLocks noChangeArrowheads="1"/>
          </p:cNvSpPr>
          <p:nvPr/>
        </p:nvSpPr>
        <p:spPr bwMode="auto">
          <a:xfrm>
            <a:off x="4267200" y="3935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9" name="Rectangle 60"/>
          <p:cNvSpPr>
            <a:spLocks noChangeArrowheads="1"/>
          </p:cNvSpPr>
          <p:nvPr/>
        </p:nvSpPr>
        <p:spPr bwMode="auto">
          <a:xfrm>
            <a:off x="862013" y="2438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Rectangle 61"/>
          <p:cNvSpPr>
            <a:spLocks noChangeArrowheads="1"/>
          </p:cNvSpPr>
          <p:nvPr/>
        </p:nvSpPr>
        <p:spPr bwMode="auto">
          <a:xfrm>
            <a:off x="8251825" y="2459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1" name="Rectangle 62"/>
          <p:cNvSpPr>
            <a:spLocks noChangeArrowheads="1"/>
          </p:cNvSpPr>
          <p:nvPr/>
        </p:nvSpPr>
        <p:spPr bwMode="auto">
          <a:xfrm>
            <a:off x="881063" y="2438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63"/>
          <p:cNvSpPr>
            <a:spLocks noChangeArrowheads="1"/>
          </p:cNvSpPr>
          <p:nvPr/>
        </p:nvSpPr>
        <p:spPr bwMode="auto">
          <a:xfrm>
            <a:off x="881063" y="2665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Line 64"/>
          <p:cNvSpPr>
            <a:spLocks noChangeShapeType="1"/>
          </p:cNvSpPr>
          <p:nvPr/>
        </p:nvSpPr>
        <p:spPr bwMode="auto">
          <a:xfrm>
            <a:off x="6096000" y="3708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4" name="Rectangle 65"/>
          <p:cNvSpPr>
            <a:spLocks noChangeArrowheads="1"/>
          </p:cNvSpPr>
          <p:nvPr/>
        </p:nvSpPr>
        <p:spPr bwMode="auto">
          <a:xfrm>
            <a:off x="6096000" y="3708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5" name="Line 66"/>
          <p:cNvSpPr>
            <a:spLocks noChangeShapeType="1"/>
          </p:cNvSpPr>
          <p:nvPr/>
        </p:nvSpPr>
        <p:spPr bwMode="auto">
          <a:xfrm>
            <a:off x="6096000" y="3914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6" name="Rectangle 67"/>
          <p:cNvSpPr>
            <a:spLocks noChangeArrowheads="1"/>
          </p:cNvSpPr>
          <p:nvPr/>
        </p:nvSpPr>
        <p:spPr bwMode="auto">
          <a:xfrm>
            <a:off x="6096000" y="3914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7" name="Line 68"/>
          <p:cNvSpPr>
            <a:spLocks noChangeShapeType="1"/>
          </p:cNvSpPr>
          <p:nvPr/>
        </p:nvSpPr>
        <p:spPr bwMode="auto">
          <a:xfrm>
            <a:off x="6096000" y="3935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8" name="Rectangle 69"/>
          <p:cNvSpPr>
            <a:spLocks noChangeArrowheads="1"/>
          </p:cNvSpPr>
          <p:nvPr/>
        </p:nvSpPr>
        <p:spPr bwMode="auto">
          <a:xfrm>
            <a:off x="6096000" y="3935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47"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48" name="Slide Number Placeholder 47"/>
          <p:cNvSpPr>
            <a:spLocks noGrp="1"/>
          </p:cNvSpPr>
          <p:nvPr>
            <p:ph type="sldNum" sz="quarter" idx="12"/>
          </p:nvPr>
        </p:nvSpPr>
        <p:spPr/>
        <p:txBody>
          <a:bodyPr/>
          <a:lstStyle/>
          <a:p>
            <a:pPr>
              <a:defRPr/>
            </a:pPr>
            <a:fld id="{ECA9E106-E22F-48F7-B1AF-3FA3604330AF}"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41099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fade">
                                      <p:cBhvr>
                                        <p:cTn id="60" dur="500"/>
                                        <p:tgtEl>
                                          <p:spTgt spid="118"/>
                                        </p:tgtEl>
                                      </p:cBhvr>
                                    </p:animEffect>
                                  </p:childTnLst>
                                </p:cTn>
                              </p:par>
                              <p:par>
                                <p:cTn id="61" presetID="10" presetClass="entr" presetSubtype="0" fill="hold"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par>
                                <p:cTn id="67" presetID="10" presetClass="entr" presetSubtype="0" fill="hold"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500"/>
                                        <p:tgtEl>
                                          <p:spTgt spid="1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par>
                                <p:cTn id="76" presetID="10" presetClass="entr" presetSubtype="0" fill="hold"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fade">
                                      <p:cBhvr>
                                        <p:cTn id="81" dur="500"/>
                                        <p:tgtEl>
                                          <p:spTgt spid="120"/>
                                        </p:tgtEl>
                                      </p:cBhvr>
                                    </p:animEffect>
                                  </p:childTnLst>
                                </p:cTn>
                              </p:par>
                              <p:par>
                                <p:cTn id="82" presetID="10" presetClass="entr" presetSubtype="0" fill="hold" nodeType="with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fade">
                                      <p:cBhvr>
                                        <p:cTn id="84" dur="500"/>
                                        <p:tgtEl>
                                          <p:spTgt spid="1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par>
                                <p:cTn id="88" presetID="10" presetClass="entr" presetSubtype="0" fill="hold" nodeType="with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fade">
                                      <p:cBhvr>
                                        <p:cTn id="90" dur="500"/>
                                        <p:tgtEl>
                                          <p:spTgt spid="1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fade">
                                      <p:cBhvr>
                                        <p:cTn id="93" dur="500"/>
                                        <p:tgtEl>
                                          <p:spTgt spid="1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500"/>
                                        <p:tgtEl>
                                          <p:spTgt spid="107"/>
                                        </p:tgtEl>
                                      </p:cBhvr>
                                    </p:animEffect>
                                  </p:childTnLst>
                                </p:cTn>
                              </p:par>
                              <p:par>
                                <p:cTn id="97" presetID="10" presetClass="entr" presetSubtype="0" fill="hold" nodeType="withEffect">
                                  <p:stCondLst>
                                    <p:cond delay="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500"/>
                                        <p:tgtEl>
                                          <p:spTgt spid="1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fade">
                                      <p:cBhvr>
                                        <p:cTn id="102" dur="500"/>
                                        <p:tgtEl>
                                          <p:spTgt spid="134"/>
                                        </p:tgtEl>
                                      </p:cBhvr>
                                    </p:animEffect>
                                  </p:childTnLst>
                                </p:cTn>
                              </p:par>
                              <p:par>
                                <p:cTn id="103" presetID="10" presetClass="entr" presetSubtype="0" fill="hold"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fade">
                                      <p:cBhvr>
                                        <p:cTn id="105" dur="500"/>
                                        <p:tgtEl>
                                          <p:spTgt spid="1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6"/>
                                        </p:tgtEl>
                                        <p:attrNameLst>
                                          <p:attrName>style.visibility</p:attrName>
                                        </p:attrNameLst>
                                      </p:cBhvr>
                                      <p:to>
                                        <p:strVal val="visible"/>
                                      </p:to>
                                    </p:set>
                                    <p:animEffect transition="in" filter="fade">
                                      <p:cBhvr>
                                        <p:cTn id="108" dur="500"/>
                                        <p:tgtEl>
                                          <p:spTgt spid="136"/>
                                        </p:tgtEl>
                                      </p:cBhvr>
                                    </p:animEffect>
                                  </p:childTnLst>
                                </p:cTn>
                              </p:par>
                              <p:par>
                                <p:cTn id="109" presetID="10" presetClass="entr" presetSubtype="0" fill="hold" nodeType="withEffect">
                                  <p:stCondLst>
                                    <p:cond delay="0"/>
                                  </p:stCondLst>
                                  <p:childTnLst>
                                    <p:set>
                                      <p:cBhvr>
                                        <p:cTn id="110" dur="1" fill="hold">
                                          <p:stCondLst>
                                            <p:cond delay="0"/>
                                          </p:stCondLst>
                                        </p:cTn>
                                        <p:tgtEl>
                                          <p:spTgt spid="137"/>
                                        </p:tgtEl>
                                        <p:attrNameLst>
                                          <p:attrName>style.visibility</p:attrName>
                                        </p:attrNameLst>
                                      </p:cBhvr>
                                      <p:to>
                                        <p:strVal val="visible"/>
                                      </p:to>
                                    </p:set>
                                    <p:animEffect transition="in" filter="fade">
                                      <p:cBhvr>
                                        <p:cTn id="111" dur="500"/>
                                        <p:tgtEl>
                                          <p:spTgt spid="1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fade">
                                      <p:cBhvr>
                                        <p:cTn id="11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P spid="77" grpId="0"/>
      <p:bldP spid="78" grpId="0"/>
      <p:bldP spid="83" grpId="0"/>
      <p:bldP spid="88" grpId="0"/>
      <p:bldP spid="93" grpId="0"/>
      <p:bldP spid="98" grpId="0"/>
      <p:bldP spid="103" grpId="0"/>
      <p:bldP spid="104" grpId="0"/>
      <p:bldP spid="106" grpId="0"/>
      <p:bldP spid="107" grpId="0"/>
      <p:bldP spid="108" grpId="0"/>
      <p:bldP spid="118" grpId="0" animBg="1"/>
      <p:bldP spid="120" grpId="0" animBg="1"/>
      <p:bldP spid="122" grpId="0" animBg="1"/>
      <p:bldP spid="124" grpId="0" animBg="1"/>
      <p:bldP spid="126" grpId="0" animBg="1"/>
      <p:bldP spid="128" grpId="0" animBg="1"/>
      <p:bldP spid="129" grpId="0" animBg="1"/>
      <p:bldP spid="130" grpId="0" animBg="1"/>
      <p:bldP spid="131" grpId="0" animBg="1"/>
      <p:bldP spid="132" grpId="0" animBg="1"/>
      <p:bldP spid="134" grpId="0" animBg="1"/>
      <p:bldP spid="136"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74" name="Rectangle 5"/>
          <p:cNvSpPr>
            <a:spLocks noChangeArrowheads="1"/>
          </p:cNvSpPr>
          <p:nvPr/>
        </p:nvSpPr>
        <p:spPr bwMode="auto">
          <a:xfrm>
            <a:off x="871538" y="19923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6"/>
          <p:cNvSpPr>
            <a:spLocks noChangeArrowheads="1"/>
          </p:cNvSpPr>
          <p:nvPr/>
        </p:nvSpPr>
        <p:spPr bwMode="auto">
          <a:xfrm>
            <a:off x="911225" y="20129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Year</a:t>
            </a:r>
            <a:endParaRPr lang="en-US" dirty="0" smtClean="0">
              <a:solidFill>
                <a:prstClr val="black"/>
              </a:solidFill>
              <a:cs typeface="Arial" charset="0"/>
            </a:endParaRPr>
          </a:p>
        </p:txBody>
      </p:sp>
      <p:sp>
        <p:nvSpPr>
          <p:cNvPr id="76" name="Rectangle 7"/>
          <p:cNvSpPr>
            <a:spLocks noChangeArrowheads="1"/>
          </p:cNvSpPr>
          <p:nvPr/>
        </p:nvSpPr>
        <p:spPr bwMode="auto">
          <a:xfrm>
            <a:off x="2401888" y="20129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7" name="Rectangle 8"/>
          <p:cNvSpPr>
            <a:spLocks noChangeArrowheads="1"/>
          </p:cNvSpPr>
          <p:nvPr/>
        </p:nvSpPr>
        <p:spPr bwMode="auto">
          <a:xfrm>
            <a:off x="3962400" y="20129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78" name="Rectangle 9"/>
          <p:cNvSpPr>
            <a:spLocks noChangeArrowheads="1"/>
          </p:cNvSpPr>
          <p:nvPr/>
        </p:nvSpPr>
        <p:spPr bwMode="auto">
          <a:xfrm>
            <a:off x="911225" y="22399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79" name="Rectangle 10"/>
          <p:cNvSpPr>
            <a:spLocks noChangeArrowheads="1"/>
          </p:cNvSpPr>
          <p:nvPr/>
        </p:nvSpPr>
        <p:spPr bwMode="auto">
          <a:xfrm>
            <a:off x="2684463"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3" name="Rectangle 14"/>
          <p:cNvSpPr>
            <a:spLocks noChangeArrowheads="1"/>
          </p:cNvSpPr>
          <p:nvPr/>
        </p:nvSpPr>
        <p:spPr bwMode="auto">
          <a:xfrm>
            <a:off x="911225" y="24463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84" name="Rectangle 15"/>
          <p:cNvSpPr>
            <a:spLocks noChangeArrowheads="1"/>
          </p:cNvSpPr>
          <p:nvPr/>
        </p:nvSpPr>
        <p:spPr bwMode="auto">
          <a:xfrm>
            <a:off x="2774950" y="24463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8" name="Rectangle 19"/>
          <p:cNvSpPr>
            <a:spLocks noChangeArrowheads="1"/>
          </p:cNvSpPr>
          <p:nvPr/>
        </p:nvSpPr>
        <p:spPr bwMode="auto">
          <a:xfrm>
            <a:off x="911225" y="26527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89" name="Rectangle 20"/>
          <p:cNvSpPr>
            <a:spLocks noChangeArrowheads="1"/>
          </p:cNvSpPr>
          <p:nvPr/>
        </p:nvSpPr>
        <p:spPr bwMode="auto">
          <a:xfrm>
            <a:off x="2774950" y="26527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3" name="Rectangle 24"/>
          <p:cNvSpPr>
            <a:spLocks noChangeArrowheads="1"/>
          </p:cNvSpPr>
          <p:nvPr/>
        </p:nvSpPr>
        <p:spPr bwMode="auto">
          <a:xfrm>
            <a:off x="911225" y="28590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94" name="Rectangle 25"/>
          <p:cNvSpPr>
            <a:spLocks noChangeArrowheads="1"/>
          </p:cNvSpPr>
          <p:nvPr/>
        </p:nvSpPr>
        <p:spPr bwMode="auto">
          <a:xfrm>
            <a:off x="2774950" y="28590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8" name="Rectangle 29"/>
          <p:cNvSpPr>
            <a:spLocks noChangeArrowheads="1"/>
          </p:cNvSpPr>
          <p:nvPr/>
        </p:nvSpPr>
        <p:spPr bwMode="auto">
          <a:xfrm>
            <a:off x="911225" y="30654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99" name="Rectangle 30"/>
          <p:cNvSpPr>
            <a:spLocks noChangeArrowheads="1"/>
          </p:cNvSpPr>
          <p:nvPr/>
        </p:nvSpPr>
        <p:spPr bwMode="auto">
          <a:xfrm>
            <a:off x="2774950" y="30654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103" name="Rectangle 34"/>
          <p:cNvSpPr>
            <a:spLocks noChangeArrowheads="1"/>
          </p:cNvSpPr>
          <p:nvPr/>
        </p:nvSpPr>
        <p:spPr bwMode="auto">
          <a:xfrm>
            <a:off x="911225" y="32718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04" name="Rectangle 35"/>
          <p:cNvSpPr>
            <a:spLocks noChangeArrowheads="1"/>
          </p:cNvSpPr>
          <p:nvPr/>
        </p:nvSpPr>
        <p:spPr bwMode="auto">
          <a:xfrm>
            <a:off x="2593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6" name="Rectangle 37"/>
          <p:cNvSpPr>
            <a:spLocks noChangeArrowheads="1"/>
          </p:cNvSpPr>
          <p:nvPr/>
        </p:nvSpPr>
        <p:spPr bwMode="auto">
          <a:xfrm>
            <a:off x="4498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7" name="Rectangle 38"/>
          <p:cNvSpPr>
            <a:spLocks noChangeArrowheads="1"/>
          </p:cNvSpPr>
          <p:nvPr/>
        </p:nvSpPr>
        <p:spPr bwMode="auto">
          <a:xfrm>
            <a:off x="6538913" y="32718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8" name="Rectangle 39"/>
          <p:cNvSpPr>
            <a:spLocks noChangeArrowheads="1"/>
          </p:cNvSpPr>
          <p:nvPr/>
        </p:nvSpPr>
        <p:spPr bwMode="auto">
          <a:xfrm>
            <a:off x="5791200" y="20129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machine costing $22,000 with a five-year life and an estimated $2,000 salvage value is </a:t>
            </a:r>
            <a:endParaRPr lang="en-US" dirty="0" smtClean="0">
              <a:solidFill>
                <a:prstClr val="black"/>
              </a:solidFill>
              <a:cs typeface="Arial" charset="0"/>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installed on January 1. The factory manager estimates the machine will produce 1,000 units of product </a:t>
            </a:r>
            <a:endParaRPr lang="en-US" dirty="0" smtClean="0">
              <a:solidFill>
                <a:prstClr val="black"/>
              </a:solidFill>
              <a:cs typeface="Arial" charset="0"/>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during its life. It actually produces the following units: Year 1, 200; Year 2, 400; Year 3, 300; Year 4, 80; </a:t>
            </a:r>
            <a:endParaRPr lang="en-US" dirty="0" smtClean="0">
              <a:solidFill>
                <a:prstClr val="black"/>
              </a:solidFill>
              <a:cs typeface="Arial" charset="0"/>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and Year 5, 30. The total number of units produced by the end of Year 5 exceeds the original </a:t>
            </a:r>
            <a:endParaRPr lang="en-US" dirty="0" smtClean="0">
              <a:solidFill>
                <a:prstClr val="black"/>
              </a:solidFill>
              <a:cs typeface="Arial" charset="0"/>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estimate—this difference was not predicted. (The machine must not be depreciated below its estimated </a:t>
            </a:r>
            <a:endParaRPr lang="en-US" dirty="0" smtClean="0">
              <a:solidFill>
                <a:prstClr val="black"/>
              </a:solidFill>
              <a:cs typeface="Arial" charset="0"/>
            </a:endParaRPr>
          </a:p>
        </p:txBody>
      </p:sp>
      <p:sp>
        <p:nvSpPr>
          <p:cNvPr id="114" name="Rectangle 45"/>
          <p:cNvSpPr>
            <a:spLocks noChangeArrowheads="1"/>
          </p:cNvSpPr>
          <p:nvPr/>
        </p:nvSpPr>
        <p:spPr bwMode="auto">
          <a:xfrm>
            <a:off x="911225" y="1685925"/>
            <a:ext cx="1169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salvage value.) </a:t>
            </a:r>
            <a:endParaRPr lang="en-US" dirty="0" smtClean="0">
              <a:solidFill>
                <a:prstClr val="black"/>
              </a:solidFill>
              <a:cs typeface="Arial" charset="0"/>
            </a:endParaRPr>
          </a:p>
        </p:txBody>
      </p:sp>
      <p:sp>
        <p:nvSpPr>
          <p:cNvPr id="117" name="Line 48"/>
          <p:cNvSpPr>
            <a:spLocks noChangeShapeType="1"/>
          </p:cNvSpPr>
          <p:nvPr/>
        </p:nvSpPr>
        <p:spPr bwMode="auto">
          <a:xfrm>
            <a:off x="2362200" y="32512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49"/>
          <p:cNvSpPr>
            <a:spLocks noChangeArrowheads="1"/>
          </p:cNvSpPr>
          <p:nvPr/>
        </p:nvSpPr>
        <p:spPr bwMode="auto">
          <a:xfrm>
            <a:off x="2362200" y="32512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50"/>
          <p:cNvSpPr>
            <a:spLocks noChangeShapeType="1"/>
          </p:cNvSpPr>
          <p:nvPr/>
        </p:nvSpPr>
        <p:spPr bwMode="auto">
          <a:xfrm>
            <a:off x="4267200" y="32512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51"/>
          <p:cNvSpPr>
            <a:spLocks noChangeArrowheads="1"/>
          </p:cNvSpPr>
          <p:nvPr/>
        </p:nvSpPr>
        <p:spPr bwMode="auto">
          <a:xfrm>
            <a:off x="4267200" y="32512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52"/>
          <p:cNvSpPr>
            <a:spLocks noChangeShapeType="1"/>
          </p:cNvSpPr>
          <p:nvPr/>
        </p:nvSpPr>
        <p:spPr bwMode="auto">
          <a:xfrm>
            <a:off x="2362200" y="34575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53"/>
          <p:cNvSpPr>
            <a:spLocks noChangeArrowheads="1"/>
          </p:cNvSpPr>
          <p:nvPr/>
        </p:nvSpPr>
        <p:spPr bwMode="auto">
          <a:xfrm>
            <a:off x="2362200" y="34575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54"/>
          <p:cNvSpPr>
            <a:spLocks noChangeShapeType="1"/>
          </p:cNvSpPr>
          <p:nvPr/>
        </p:nvSpPr>
        <p:spPr bwMode="auto">
          <a:xfrm>
            <a:off x="2362200" y="34782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55"/>
          <p:cNvSpPr>
            <a:spLocks noChangeArrowheads="1"/>
          </p:cNvSpPr>
          <p:nvPr/>
        </p:nvSpPr>
        <p:spPr bwMode="auto">
          <a:xfrm>
            <a:off x="2362200" y="34782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Line 56"/>
          <p:cNvSpPr>
            <a:spLocks noChangeShapeType="1"/>
          </p:cNvSpPr>
          <p:nvPr/>
        </p:nvSpPr>
        <p:spPr bwMode="auto">
          <a:xfrm>
            <a:off x="4267200" y="34575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6" name="Rectangle 57"/>
          <p:cNvSpPr>
            <a:spLocks noChangeArrowheads="1"/>
          </p:cNvSpPr>
          <p:nvPr/>
        </p:nvSpPr>
        <p:spPr bwMode="auto">
          <a:xfrm>
            <a:off x="4267200" y="34575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58"/>
          <p:cNvSpPr>
            <a:spLocks noChangeShapeType="1"/>
          </p:cNvSpPr>
          <p:nvPr/>
        </p:nvSpPr>
        <p:spPr bwMode="auto">
          <a:xfrm>
            <a:off x="4267200" y="34782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8" name="Rectangle 59"/>
          <p:cNvSpPr>
            <a:spLocks noChangeArrowheads="1"/>
          </p:cNvSpPr>
          <p:nvPr/>
        </p:nvSpPr>
        <p:spPr bwMode="auto">
          <a:xfrm>
            <a:off x="4267200" y="34782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9" name="Rectangle 60"/>
          <p:cNvSpPr>
            <a:spLocks noChangeArrowheads="1"/>
          </p:cNvSpPr>
          <p:nvPr/>
        </p:nvSpPr>
        <p:spPr bwMode="auto">
          <a:xfrm>
            <a:off x="862013" y="1981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Rectangle 61"/>
          <p:cNvSpPr>
            <a:spLocks noChangeArrowheads="1"/>
          </p:cNvSpPr>
          <p:nvPr/>
        </p:nvSpPr>
        <p:spPr bwMode="auto">
          <a:xfrm>
            <a:off x="8251825" y="2001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1" name="Rectangle 62"/>
          <p:cNvSpPr>
            <a:spLocks noChangeArrowheads="1"/>
          </p:cNvSpPr>
          <p:nvPr/>
        </p:nvSpPr>
        <p:spPr bwMode="auto">
          <a:xfrm>
            <a:off x="881063" y="19812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63"/>
          <p:cNvSpPr>
            <a:spLocks noChangeArrowheads="1"/>
          </p:cNvSpPr>
          <p:nvPr/>
        </p:nvSpPr>
        <p:spPr bwMode="auto">
          <a:xfrm>
            <a:off x="881063" y="22082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Line 64"/>
          <p:cNvSpPr>
            <a:spLocks noChangeShapeType="1"/>
          </p:cNvSpPr>
          <p:nvPr/>
        </p:nvSpPr>
        <p:spPr bwMode="auto">
          <a:xfrm>
            <a:off x="6096000" y="32512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4" name="Rectangle 65"/>
          <p:cNvSpPr>
            <a:spLocks noChangeArrowheads="1"/>
          </p:cNvSpPr>
          <p:nvPr/>
        </p:nvSpPr>
        <p:spPr bwMode="auto">
          <a:xfrm>
            <a:off x="6096000" y="32512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5" name="Line 66"/>
          <p:cNvSpPr>
            <a:spLocks noChangeShapeType="1"/>
          </p:cNvSpPr>
          <p:nvPr/>
        </p:nvSpPr>
        <p:spPr bwMode="auto">
          <a:xfrm>
            <a:off x="6096000" y="34575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6" name="Rectangle 67"/>
          <p:cNvSpPr>
            <a:spLocks noChangeArrowheads="1"/>
          </p:cNvSpPr>
          <p:nvPr/>
        </p:nvSpPr>
        <p:spPr bwMode="auto">
          <a:xfrm>
            <a:off x="6096000" y="34575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7" name="Line 68"/>
          <p:cNvSpPr>
            <a:spLocks noChangeShapeType="1"/>
          </p:cNvSpPr>
          <p:nvPr/>
        </p:nvSpPr>
        <p:spPr bwMode="auto">
          <a:xfrm>
            <a:off x="6096000" y="34782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8" name="Rectangle 69"/>
          <p:cNvSpPr>
            <a:spLocks noChangeArrowheads="1"/>
          </p:cNvSpPr>
          <p:nvPr/>
        </p:nvSpPr>
        <p:spPr bwMode="auto">
          <a:xfrm>
            <a:off x="6096000" y="34782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 name="Rectangle 5"/>
          <p:cNvSpPr>
            <a:spLocks noChangeArrowheads="1"/>
          </p:cNvSpPr>
          <p:nvPr/>
        </p:nvSpPr>
        <p:spPr bwMode="auto">
          <a:xfrm>
            <a:off x="911225" y="3830638"/>
            <a:ext cx="11398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 name="Rectangle 6"/>
          <p:cNvSpPr>
            <a:spLocks noChangeArrowheads="1"/>
          </p:cNvSpPr>
          <p:nvPr/>
        </p:nvSpPr>
        <p:spPr bwMode="auto">
          <a:xfrm>
            <a:off x="5711825" y="4049713"/>
            <a:ext cx="12811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 per year</a:t>
            </a:r>
            <a:endParaRPr lang="en-US" dirty="0" smtClean="0">
              <a:solidFill>
                <a:prstClr val="black"/>
              </a:solidFill>
              <a:cs typeface="Arial" charset="0"/>
            </a:endParaRPr>
          </a:p>
        </p:txBody>
      </p:sp>
      <p:sp>
        <p:nvSpPr>
          <p:cNvPr id="8" name="Rectangle 7"/>
          <p:cNvSpPr>
            <a:spLocks noChangeArrowheads="1"/>
          </p:cNvSpPr>
          <p:nvPr/>
        </p:nvSpPr>
        <p:spPr bwMode="auto">
          <a:xfrm>
            <a:off x="2152650" y="4049713"/>
            <a:ext cx="12001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 - Salvage</a:t>
            </a:r>
            <a:endParaRPr lang="en-US" dirty="0" smtClean="0">
              <a:solidFill>
                <a:prstClr val="black"/>
              </a:solidFill>
              <a:cs typeface="Arial" charset="0"/>
            </a:endParaRPr>
          </a:p>
        </p:txBody>
      </p:sp>
      <p:sp>
        <p:nvSpPr>
          <p:cNvPr id="9" name="Rectangle 8"/>
          <p:cNvSpPr>
            <a:spLocks noChangeArrowheads="1"/>
          </p:cNvSpPr>
          <p:nvPr/>
        </p:nvSpPr>
        <p:spPr bwMode="auto">
          <a:xfrm>
            <a:off x="2152650" y="4225925"/>
            <a:ext cx="10382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 name="Rectangle 9"/>
          <p:cNvSpPr>
            <a:spLocks noChangeArrowheads="1"/>
          </p:cNvSpPr>
          <p:nvPr/>
        </p:nvSpPr>
        <p:spPr bwMode="auto">
          <a:xfrm>
            <a:off x="2252663" y="4257675"/>
            <a:ext cx="9985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EUL (years)</a:t>
            </a:r>
            <a:endParaRPr lang="en-US" dirty="0" smtClean="0">
              <a:solidFill>
                <a:prstClr val="black"/>
              </a:solidFill>
              <a:cs typeface="Arial" charset="0"/>
            </a:endParaRPr>
          </a:p>
        </p:txBody>
      </p:sp>
      <p:sp>
        <p:nvSpPr>
          <p:cNvPr id="11" name="Rectangle 10"/>
          <p:cNvSpPr>
            <a:spLocks noChangeArrowheads="1"/>
          </p:cNvSpPr>
          <p:nvPr/>
        </p:nvSpPr>
        <p:spPr bwMode="auto">
          <a:xfrm>
            <a:off x="3865563" y="4049713"/>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$22,000 - $2,000</a:t>
            </a:r>
            <a:endParaRPr lang="en-US" dirty="0" smtClean="0">
              <a:solidFill>
                <a:prstClr val="black"/>
              </a:solidFill>
              <a:cs typeface="Arial" charset="0"/>
            </a:endParaRPr>
          </a:p>
        </p:txBody>
      </p:sp>
      <p:sp>
        <p:nvSpPr>
          <p:cNvPr id="12" name="Rectangle 11"/>
          <p:cNvSpPr>
            <a:spLocks noChangeArrowheads="1"/>
          </p:cNvSpPr>
          <p:nvPr/>
        </p:nvSpPr>
        <p:spPr bwMode="auto">
          <a:xfrm>
            <a:off x="3865563" y="4225925"/>
            <a:ext cx="12112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 name="Rectangle 12"/>
          <p:cNvSpPr>
            <a:spLocks noChangeArrowheads="1"/>
          </p:cNvSpPr>
          <p:nvPr/>
        </p:nvSpPr>
        <p:spPr bwMode="auto">
          <a:xfrm>
            <a:off x="4208463" y="4257675"/>
            <a:ext cx="6445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 years</a:t>
            </a:r>
            <a:endParaRPr lang="en-US" dirty="0" smtClean="0">
              <a:solidFill>
                <a:prstClr val="black"/>
              </a:solidFill>
              <a:cs typeface="Arial" charset="0"/>
            </a:endParaRPr>
          </a:p>
        </p:txBody>
      </p:sp>
      <p:sp>
        <p:nvSpPr>
          <p:cNvPr id="58"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59" name="Slide Number Placeholder 58"/>
          <p:cNvSpPr>
            <a:spLocks noGrp="1"/>
          </p:cNvSpPr>
          <p:nvPr>
            <p:ph type="sldNum" sz="quarter" idx="12"/>
          </p:nvPr>
        </p:nvSpPr>
        <p:spPr/>
        <p:txBody>
          <a:bodyPr/>
          <a:lstStyle/>
          <a:p>
            <a:pPr>
              <a:defRPr/>
            </a:pPr>
            <a:fld id="{ECA9E106-E22F-48F7-B1AF-3FA3604330AF}"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140445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4" grpId="0"/>
      <p:bldP spid="89" grpId="0"/>
      <p:bldP spid="94" grpId="0"/>
      <p:bldP spid="99" grpId="0"/>
      <p:bldP spid="7" grpId="0"/>
      <p:bldP spid="8" grpId="0"/>
      <p:bldP spid="9" grpId="0" animBg="1"/>
      <p:bldP spid="10" grpId="0"/>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74" name="Rectangle 5"/>
          <p:cNvSpPr>
            <a:spLocks noChangeArrowheads="1"/>
          </p:cNvSpPr>
          <p:nvPr/>
        </p:nvSpPr>
        <p:spPr bwMode="auto">
          <a:xfrm>
            <a:off x="871538" y="19923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6"/>
          <p:cNvSpPr>
            <a:spLocks noChangeArrowheads="1"/>
          </p:cNvSpPr>
          <p:nvPr/>
        </p:nvSpPr>
        <p:spPr bwMode="auto">
          <a:xfrm>
            <a:off x="911225" y="20129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Year</a:t>
            </a:r>
            <a:endParaRPr lang="en-US" dirty="0" smtClean="0">
              <a:solidFill>
                <a:prstClr val="black"/>
              </a:solidFill>
              <a:cs typeface="Arial" charset="0"/>
            </a:endParaRPr>
          </a:p>
        </p:txBody>
      </p:sp>
      <p:sp>
        <p:nvSpPr>
          <p:cNvPr id="76" name="Rectangle 7"/>
          <p:cNvSpPr>
            <a:spLocks noChangeArrowheads="1"/>
          </p:cNvSpPr>
          <p:nvPr/>
        </p:nvSpPr>
        <p:spPr bwMode="auto">
          <a:xfrm>
            <a:off x="2401888" y="20129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7" name="Rectangle 8"/>
          <p:cNvSpPr>
            <a:spLocks noChangeArrowheads="1"/>
          </p:cNvSpPr>
          <p:nvPr/>
        </p:nvSpPr>
        <p:spPr bwMode="auto">
          <a:xfrm>
            <a:off x="3962400" y="20129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78" name="Rectangle 9"/>
          <p:cNvSpPr>
            <a:spLocks noChangeArrowheads="1"/>
          </p:cNvSpPr>
          <p:nvPr/>
        </p:nvSpPr>
        <p:spPr bwMode="auto">
          <a:xfrm>
            <a:off x="911225" y="22399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79" name="Rectangle 10"/>
          <p:cNvSpPr>
            <a:spLocks noChangeArrowheads="1"/>
          </p:cNvSpPr>
          <p:nvPr/>
        </p:nvSpPr>
        <p:spPr bwMode="auto">
          <a:xfrm>
            <a:off x="2684463"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1" name="Rectangle 12"/>
          <p:cNvSpPr>
            <a:spLocks noChangeArrowheads="1"/>
          </p:cNvSpPr>
          <p:nvPr/>
        </p:nvSpPr>
        <p:spPr bwMode="auto">
          <a:xfrm>
            <a:off x="4591050"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3" name="Rectangle 14"/>
          <p:cNvSpPr>
            <a:spLocks noChangeArrowheads="1"/>
          </p:cNvSpPr>
          <p:nvPr/>
        </p:nvSpPr>
        <p:spPr bwMode="auto">
          <a:xfrm>
            <a:off x="911225" y="24463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84" name="Rectangle 15"/>
          <p:cNvSpPr>
            <a:spLocks noChangeArrowheads="1"/>
          </p:cNvSpPr>
          <p:nvPr/>
        </p:nvSpPr>
        <p:spPr bwMode="auto">
          <a:xfrm>
            <a:off x="2774950" y="24463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6" name="Rectangle 17"/>
          <p:cNvSpPr>
            <a:spLocks noChangeArrowheads="1"/>
          </p:cNvSpPr>
          <p:nvPr/>
        </p:nvSpPr>
        <p:spPr bwMode="auto">
          <a:xfrm>
            <a:off x="4681538" y="24463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88" name="Rectangle 19"/>
          <p:cNvSpPr>
            <a:spLocks noChangeArrowheads="1"/>
          </p:cNvSpPr>
          <p:nvPr/>
        </p:nvSpPr>
        <p:spPr bwMode="auto">
          <a:xfrm>
            <a:off x="911225" y="26527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89" name="Rectangle 20"/>
          <p:cNvSpPr>
            <a:spLocks noChangeArrowheads="1"/>
          </p:cNvSpPr>
          <p:nvPr/>
        </p:nvSpPr>
        <p:spPr bwMode="auto">
          <a:xfrm>
            <a:off x="2774950" y="26527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1" name="Rectangle 22"/>
          <p:cNvSpPr>
            <a:spLocks noChangeArrowheads="1"/>
          </p:cNvSpPr>
          <p:nvPr/>
        </p:nvSpPr>
        <p:spPr bwMode="auto">
          <a:xfrm>
            <a:off x="4681538" y="26527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6,000</a:t>
            </a:r>
            <a:endParaRPr lang="en-US" dirty="0" smtClean="0">
              <a:solidFill>
                <a:prstClr val="black"/>
              </a:solidFill>
              <a:cs typeface="Arial" charset="0"/>
            </a:endParaRPr>
          </a:p>
        </p:txBody>
      </p:sp>
      <p:sp>
        <p:nvSpPr>
          <p:cNvPr id="93" name="Rectangle 24"/>
          <p:cNvSpPr>
            <a:spLocks noChangeArrowheads="1"/>
          </p:cNvSpPr>
          <p:nvPr/>
        </p:nvSpPr>
        <p:spPr bwMode="auto">
          <a:xfrm>
            <a:off x="911225" y="28590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94" name="Rectangle 25"/>
          <p:cNvSpPr>
            <a:spLocks noChangeArrowheads="1"/>
          </p:cNvSpPr>
          <p:nvPr/>
        </p:nvSpPr>
        <p:spPr bwMode="auto">
          <a:xfrm>
            <a:off x="2774950" y="28590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6" name="Rectangle 27"/>
          <p:cNvSpPr>
            <a:spLocks noChangeArrowheads="1"/>
          </p:cNvSpPr>
          <p:nvPr/>
        </p:nvSpPr>
        <p:spPr bwMode="auto">
          <a:xfrm>
            <a:off x="4681538" y="28590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1,600</a:t>
            </a:r>
            <a:endParaRPr lang="en-US" dirty="0" smtClean="0">
              <a:solidFill>
                <a:prstClr val="black"/>
              </a:solidFill>
              <a:cs typeface="Arial" charset="0"/>
            </a:endParaRPr>
          </a:p>
        </p:txBody>
      </p:sp>
      <p:sp>
        <p:nvSpPr>
          <p:cNvPr id="98" name="Rectangle 29"/>
          <p:cNvSpPr>
            <a:spLocks noChangeArrowheads="1"/>
          </p:cNvSpPr>
          <p:nvPr/>
        </p:nvSpPr>
        <p:spPr bwMode="auto">
          <a:xfrm>
            <a:off x="911225" y="30654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99" name="Rectangle 30"/>
          <p:cNvSpPr>
            <a:spLocks noChangeArrowheads="1"/>
          </p:cNvSpPr>
          <p:nvPr/>
        </p:nvSpPr>
        <p:spPr bwMode="auto">
          <a:xfrm>
            <a:off x="2774950" y="30654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101" name="Rectangle 32"/>
          <p:cNvSpPr>
            <a:spLocks noChangeArrowheads="1"/>
          </p:cNvSpPr>
          <p:nvPr/>
        </p:nvSpPr>
        <p:spPr bwMode="auto">
          <a:xfrm>
            <a:off x="4811713" y="30654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03" name="Rectangle 34"/>
          <p:cNvSpPr>
            <a:spLocks noChangeArrowheads="1"/>
          </p:cNvSpPr>
          <p:nvPr/>
        </p:nvSpPr>
        <p:spPr bwMode="auto">
          <a:xfrm>
            <a:off x="911225" y="32718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04" name="Rectangle 35"/>
          <p:cNvSpPr>
            <a:spLocks noChangeArrowheads="1"/>
          </p:cNvSpPr>
          <p:nvPr/>
        </p:nvSpPr>
        <p:spPr bwMode="auto">
          <a:xfrm>
            <a:off x="2593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6" name="Rectangle 37"/>
          <p:cNvSpPr>
            <a:spLocks noChangeArrowheads="1"/>
          </p:cNvSpPr>
          <p:nvPr/>
        </p:nvSpPr>
        <p:spPr bwMode="auto">
          <a:xfrm>
            <a:off x="4498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7" name="Rectangle 38"/>
          <p:cNvSpPr>
            <a:spLocks noChangeArrowheads="1"/>
          </p:cNvSpPr>
          <p:nvPr/>
        </p:nvSpPr>
        <p:spPr bwMode="auto">
          <a:xfrm>
            <a:off x="6538913" y="32718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8" name="Rectangle 39"/>
          <p:cNvSpPr>
            <a:spLocks noChangeArrowheads="1"/>
          </p:cNvSpPr>
          <p:nvPr/>
        </p:nvSpPr>
        <p:spPr bwMode="auto">
          <a:xfrm>
            <a:off x="5791200" y="20129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machine costing $22,000 with a five-year life and an estimated $2,000 salvage value is </a:t>
            </a:r>
            <a:endParaRPr lang="en-US" dirty="0" smtClean="0">
              <a:solidFill>
                <a:prstClr val="black"/>
              </a:solidFill>
              <a:cs typeface="Arial" charset="0"/>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installed on January 1. The factory manager estimates the machine will produce 1,000 units of product </a:t>
            </a:r>
            <a:endParaRPr lang="en-US" dirty="0" smtClean="0">
              <a:solidFill>
                <a:prstClr val="black"/>
              </a:solidFill>
              <a:cs typeface="Arial" charset="0"/>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during its life. It actually produces the following units: Year 1, 200; Year 2, 400; Year 3, 300; Year 4, 80; </a:t>
            </a:r>
            <a:endParaRPr lang="en-US" dirty="0" smtClean="0">
              <a:solidFill>
                <a:prstClr val="black"/>
              </a:solidFill>
              <a:cs typeface="Arial" charset="0"/>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and Year 5, 30. The total number of units produced by the end of Year 5 exceeds the original </a:t>
            </a:r>
            <a:endParaRPr lang="en-US" dirty="0" smtClean="0">
              <a:solidFill>
                <a:prstClr val="black"/>
              </a:solidFill>
              <a:cs typeface="Arial" charset="0"/>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estimate—this difference was not predicted. (The machine must not be depreciated below its estimated </a:t>
            </a:r>
            <a:endParaRPr lang="en-US" dirty="0" smtClean="0">
              <a:solidFill>
                <a:prstClr val="black"/>
              </a:solidFill>
              <a:cs typeface="Arial" charset="0"/>
            </a:endParaRPr>
          </a:p>
        </p:txBody>
      </p:sp>
      <p:sp>
        <p:nvSpPr>
          <p:cNvPr id="114" name="Rectangle 45"/>
          <p:cNvSpPr>
            <a:spLocks noChangeArrowheads="1"/>
          </p:cNvSpPr>
          <p:nvPr/>
        </p:nvSpPr>
        <p:spPr bwMode="auto">
          <a:xfrm>
            <a:off x="911225" y="1685925"/>
            <a:ext cx="1169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salvage value.) </a:t>
            </a:r>
            <a:endParaRPr lang="en-US" dirty="0" smtClean="0">
              <a:solidFill>
                <a:prstClr val="black"/>
              </a:solidFill>
              <a:cs typeface="Arial" charset="0"/>
            </a:endParaRPr>
          </a:p>
        </p:txBody>
      </p:sp>
      <p:sp>
        <p:nvSpPr>
          <p:cNvPr id="117" name="Line 48"/>
          <p:cNvSpPr>
            <a:spLocks noChangeShapeType="1"/>
          </p:cNvSpPr>
          <p:nvPr/>
        </p:nvSpPr>
        <p:spPr bwMode="auto">
          <a:xfrm>
            <a:off x="2362200" y="32512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49"/>
          <p:cNvSpPr>
            <a:spLocks noChangeArrowheads="1"/>
          </p:cNvSpPr>
          <p:nvPr/>
        </p:nvSpPr>
        <p:spPr bwMode="auto">
          <a:xfrm>
            <a:off x="2362200" y="32512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50"/>
          <p:cNvSpPr>
            <a:spLocks noChangeShapeType="1"/>
          </p:cNvSpPr>
          <p:nvPr/>
        </p:nvSpPr>
        <p:spPr bwMode="auto">
          <a:xfrm>
            <a:off x="4267200" y="32512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51"/>
          <p:cNvSpPr>
            <a:spLocks noChangeArrowheads="1"/>
          </p:cNvSpPr>
          <p:nvPr/>
        </p:nvSpPr>
        <p:spPr bwMode="auto">
          <a:xfrm>
            <a:off x="4267200" y="32512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52"/>
          <p:cNvSpPr>
            <a:spLocks noChangeShapeType="1"/>
          </p:cNvSpPr>
          <p:nvPr/>
        </p:nvSpPr>
        <p:spPr bwMode="auto">
          <a:xfrm>
            <a:off x="2362200" y="34575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53"/>
          <p:cNvSpPr>
            <a:spLocks noChangeArrowheads="1"/>
          </p:cNvSpPr>
          <p:nvPr/>
        </p:nvSpPr>
        <p:spPr bwMode="auto">
          <a:xfrm>
            <a:off x="2362200" y="34575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54"/>
          <p:cNvSpPr>
            <a:spLocks noChangeShapeType="1"/>
          </p:cNvSpPr>
          <p:nvPr/>
        </p:nvSpPr>
        <p:spPr bwMode="auto">
          <a:xfrm>
            <a:off x="2362200" y="34782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55"/>
          <p:cNvSpPr>
            <a:spLocks noChangeArrowheads="1"/>
          </p:cNvSpPr>
          <p:nvPr/>
        </p:nvSpPr>
        <p:spPr bwMode="auto">
          <a:xfrm>
            <a:off x="2362200" y="34782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Line 56"/>
          <p:cNvSpPr>
            <a:spLocks noChangeShapeType="1"/>
          </p:cNvSpPr>
          <p:nvPr/>
        </p:nvSpPr>
        <p:spPr bwMode="auto">
          <a:xfrm>
            <a:off x="4267200" y="34575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6" name="Rectangle 57"/>
          <p:cNvSpPr>
            <a:spLocks noChangeArrowheads="1"/>
          </p:cNvSpPr>
          <p:nvPr/>
        </p:nvSpPr>
        <p:spPr bwMode="auto">
          <a:xfrm>
            <a:off x="4267200" y="34575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58"/>
          <p:cNvSpPr>
            <a:spLocks noChangeShapeType="1"/>
          </p:cNvSpPr>
          <p:nvPr/>
        </p:nvSpPr>
        <p:spPr bwMode="auto">
          <a:xfrm>
            <a:off x="4267200" y="34782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8" name="Rectangle 59"/>
          <p:cNvSpPr>
            <a:spLocks noChangeArrowheads="1"/>
          </p:cNvSpPr>
          <p:nvPr/>
        </p:nvSpPr>
        <p:spPr bwMode="auto">
          <a:xfrm>
            <a:off x="4267200" y="34782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9" name="Rectangle 60"/>
          <p:cNvSpPr>
            <a:spLocks noChangeArrowheads="1"/>
          </p:cNvSpPr>
          <p:nvPr/>
        </p:nvSpPr>
        <p:spPr bwMode="auto">
          <a:xfrm>
            <a:off x="862013" y="1981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Rectangle 61"/>
          <p:cNvSpPr>
            <a:spLocks noChangeArrowheads="1"/>
          </p:cNvSpPr>
          <p:nvPr/>
        </p:nvSpPr>
        <p:spPr bwMode="auto">
          <a:xfrm>
            <a:off x="8251825" y="2001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1" name="Rectangle 62"/>
          <p:cNvSpPr>
            <a:spLocks noChangeArrowheads="1"/>
          </p:cNvSpPr>
          <p:nvPr/>
        </p:nvSpPr>
        <p:spPr bwMode="auto">
          <a:xfrm>
            <a:off x="881063" y="19812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63"/>
          <p:cNvSpPr>
            <a:spLocks noChangeArrowheads="1"/>
          </p:cNvSpPr>
          <p:nvPr/>
        </p:nvSpPr>
        <p:spPr bwMode="auto">
          <a:xfrm>
            <a:off x="881063" y="22082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Line 64"/>
          <p:cNvSpPr>
            <a:spLocks noChangeShapeType="1"/>
          </p:cNvSpPr>
          <p:nvPr/>
        </p:nvSpPr>
        <p:spPr bwMode="auto">
          <a:xfrm>
            <a:off x="6096000" y="32512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4" name="Rectangle 65"/>
          <p:cNvSpPr>
            <a:spLocks noChangeArrowheads="1"/>
          </p:cNvSpPr>
          <p:nvPr/>
        </p:nvSpPr>
        <p:spPr bwMode="auto">
          <a:xfrm>
            <a:off x="6096000" y="32512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5" name="Line 66"/>
          <p:cNvSpPr>
            <a:spLocks noChangeShapeType="1"/>
          </p:cNvSpPr>
          <p:nvPr/>
        </p:nvSpPr>
        <p:spPr bwMode="auto">
          <a:xfrm>
            <a:off x="6096000" y="34575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6" name="Rectangle 67"/>
          <p:cNvSpPr>
            <a:spLocks noChangeArrowheads="1"/>
          </p:cNvSpPr>
          <p:nvPr/>
        </p:nvSpPr>
        <p:spPr bwMode="auto">
          <a:xfrm>
            <a:off x="6096000" y="34575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7" name="Line 68"/>
          <p:cNvSpPr>
            <a:spLocks noChangeShapeType="1"/>
          </p:cNvSpPr>
          <p:nvPr/>
        </p:nvSpPr>
        <p:spPr bwMode="auto">
          <a:xfrm>
            <a:off x="6096000" y="34782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8" name="Rectangle 69"/>
          <p:cNvSpPr>
            <a:spLocks noChangeArrowheads="1"/>
          </p:cNvSpPr>
          <p:nvPr/>
        </p:nvSpPr>
        <p:spPr bwMode="auto">
          <a:xfrm>
            <a:off x="6096000" y="34782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 name="Rectangle 5"/>
          <p:cNvSpPr>
            <a:spLocks noChangeArrowheads="1"/>
          </p:cNvSpPr>
          <p:nvPr/>
        </p:nvSpPr>
        <p:spPr bwMode="auto">
          <a:xfrm>
            <a:off x="1768475" y="4295775"/>
            <a:ext cx="539432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 name="Rectangle 6"/>
          <p:cNvSpPr>
            <a:spLocks noChangeArrowheads="1"/>
          </p:cNvSpPr>
          <p:nvPr/>
        </p:nvSpPr>
        <p:spPr bwMode="auto">
          <a:xfrm>
            <a:off x="911225" y="3578225"/>
            <a:ext cx="15938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9" name="Rectangle 7"/>
          <p:cNvSpPr>
            <a:spLocks noChangeArrowheads="1"/>
          </p:cNvSpPr>
          <p:nvPr/>
        </p:nvSpPr>
        <p:spPr bwMode="auto">
          <a:xfrm>
            <a:off x="6054725" y="4316413"/>
            <a:ext cx="10588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Depreciation</a:t>
            </a:r>
            <a:endParaRPr lang="en-US" dirty="0" smtClean="0">
              <a:solidFill>
                <a:prstClr val="black"/>
              </a:solidFill>
              <a:cs typeface="Arial" charset="0"/>
            </a:endParaRPr>
          </a:p>
        </p:txBody>
      </p:sp>
      <p:sp>
        <p:nvSpPr>
          <p:cNvPr id="10" name="Rectangle 8"/>
          <p:cNvSpPr>
            <a:spLocks noChangeArrowheads="1"/>
          </p:cNvSpPr>
          <p:nvPr/>
        </p:nvSpPr>
        <p:spPr bwMode="auto">
          <a:xfrm>
            <a:off x="2706688" y="4533900"/>
            <a:ext cx="5746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Actual</a:t>
            </a:r>
            <a:endParaRPr lang="en-US" dirty="0" smtClean="0">
              <a:solidFill>
                <a:prstClr val="black"/>
              </a:solidFill>
              <a:cs typeface="Arial" charset="0"/>
            </a:endParaRPr>
          </a:p>
        </p:txBody>
      </p:sp>
      <p:sp>
        <p:nvSpPr>
          <p:cNvPr id="11" name="Rectangle 9"/>
          <p:cNvSpPr>
            <a:spLocks noChangeArrowheads="1"/>
          </p:cNvSpPr>
          <p:nvPr/>
        </p:nvSpPr>
        <p:spPr bwMode="auto">
          <a:xfrm>
            <a:off x="3603625" y="4533900"/>
            <a:ext cx="9874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Depreciable</a:t>
            </a:r>
            <a:endParaRPr lang="en-US" dirty="0" smtClean="0">
              <a:solidFill>
                <a:prstClr val="black"/>
              </a:solidFill>
              <a:cs typeface="Arial" charset="0"/>
            </a:endParaRPr>
          </a:p>
        </p:txBody>
      </p:sp>
      <p:sp>
        <p:nvSpPr>
          <p:cNvPr id="12" name="Rectangle 10"/>
          <p:cNvSpPr>
            <a:spLocks noChangeArrowheads="1"/>
          </p:cNvSpPr>
          <p:nvPr/>
        </p:nvSpPr>
        <p:spPr bwMode="auto">
          <a:xfrm>
            <a:off x="6216650" y="4533900"/>
            <a:ext cx="736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Expense</a:t>
            </a:r>
            <a:endParaRPr lang="en-US" dirty="0" smtClean="0">
              <a:solidFill>
                <a:prstClr val="black"/>
              </a:solidFill>
              <a:cs typeface="Arial" charset="0"/>
            </a:endParaRPr>
          </a:p>
        </p:txBody>
      </p:sp>
      <p:sp>
        <p:nvSpPr>
          <p:cNvPr id="13" name="Rectangle 11"/>
          <p:cNvSpPr>
            <a:spLocks noChangeArrowheads="1"/>
          </p:cNvSpPr>
          <p:nvPr/>
        </p:nvSpPr>
        <p:spPr bwMode="auto">
          <a:xfrm>
            <a:off x="1809750" y="4760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14" name="Rectangle 12"/>
          <p:cNvSpPr>
            <a:spLocks noChangeArrowheads="1"/>
          </p:cNvSpPr>
          <p:nvPr/>
        </p:nvSpPr>
        <p:spPr bwMode="auto">
          <a:xfrm>
            <a:off x="2951163" y="47609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a:t>
            </a:r>
            <a:endParaRPr lang="en-US" dirty="0" smtClean="0">
              <a:solidFill>
                <a:prstClr val="black"/>
              </a:solidFill>
              <a:cs typeface="Arial" charset="0"/>
            </a:endParaRPr>
          </a:p>
        </p:txBody>
      </p:sp>
      <p:sp>
        <p:nvSpPr>
          <p:cNvPr id="15" name="Rectangle 13"/>
          <p:cNvSpPr>
            <a:spLocks noChangeArrowheads="1"/>
          </p:cNvSpPr>
          <p:nvPr/>
        </p:nvSpPr>
        <p:spPr bwMode="auto">
          <a:xfrm>
            <a:off x="3941763" y="47609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a:t>
            </a:r>
            <a:endParaRPr lang="en-US" dirty="0" smtClean="0">
              <a:solidFill>
                <a:prstClr val="black"/>
              </a:solidFill>
              <a:cs typeface="Arial" charset="0"/>
            </a:endParaRPr>
          </a:p>
        </p:txBody>
      </p:sp>
      <p:sp>
        <p:nvSpPr>
          <p:cNvPr id="16" name="Rectangle 14"/>
          <p:cNvSpPr>
            <a:spLocks noChangeArrowheads="1"/>
          </p:cNvSpPr>
          <p:nvPr/>
        </p:nvSpPr>
        <p:spPr bwMode="auto">
          <a:xfrm>
            <a:off x="4500563" y="476091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units @ $20 per unit</a:t>
            </a:r>
            <a:endParaRPr lang="en-US" dirty="0" smtClean="0">
              <a:solidFill>
                <a:prstClr val="black"/>
              </a:solidFill>
              <a:cs typeface="Arial" charset="0"/>
            </a:endParaRPr>
          </a:p>
        </p:txBody>
      </p:sp>
      <p:sp>
        <p:nvSpPr>
          <p:cNvPr id="17" name="Rectangle 15"/>
          <p:cNvSpPr>
            <a:spLocks noChangeArrowheads="1"/>
          </p:cNvSpPr>
          <p:nvPr/>
        </p:nvSpPr>
        <p:spPr bwMode="auto">
          <a:xfrm>
            <a:off x="6418263" y="4760913"/>
            <a:ext cx="554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18" name="Rectangle 16"/>
          <p:cNvSpPr>
            <a:spLocks noChangeArrowheads="1"/>
          </p:cNvSpPr>
          <p:nvPr/>
        </p:nvSpPr>
        <p:spPr bwMode="auto">
          <a:xfrm>
            <a:off x="1809750" y="4967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19" name="Rectangle 17"/>
          <p:cNvSpPr>
            <a:spLocks noChangeArrowheads="1"/>
          </p:cNvSpPr>
          <p:nvPr/>
        </p:nvSpPr>
        <p:spPr bwMode="auto">
          <a:xfrm>
            <a:off x="2951163" y="49672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0" name="Rectangle 18"/>
          <p:cNvSpPr>
            <a:spLocks noChangeArrowheads="1"/>
          </p:cNvSpPr>
          <p:nvPr/>
        </p:nvSpPr>
        <p:spPr bwMode="auto">
          <a:xfrm>
            <a:off x="3941763" y="49672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1" name="Rectangle 19"/>
          <p:cNvSpPr>
            <a:spLocks noChangeArrowheads="1"/>
          </p:cNvSpPr>
          <p:nvPr/>
        </p:nvSpPr>
        <p:spPr bwMode="auto">
          <a:xfrm>
            <a:off x="4500563" y="4967288"/>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units @ $20 per unit</a:t>
            </a:r>
            <a:endParaRPr lang="en-US" dirty="0" smtClean="0">
              <a:solidFill>
                <a:prstClr val="black"/>
              </a:solidFill>
              <a:cs typeface="Arial" charset="0"/>
            </a:endParaRPr>
          </a:p>
        </p:txBody>
      </p:sp>
      <p:sp>
        <p:nvSpPr>
          <p:cNvPr id="22" name="Rectangle 20"/>
          <p:cNvSpPr>
            <a:spLocks noChangeArrowheads="1"/>
          </p:cNvSpPr>
          <p:nvPr/>
        </p:nvSpPr>
        <p:spPr bwMode="auto">
          <a:xfrm>
            <a:off x="6508750" y="4967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23" name="Rectangle 21"/>
          <p:cNvSpPr>
            <a:spLocks noChangeArrowheads="1"/>
          </p:cNvSpPr>
          <p:nvPr/>
        </p:nvSpPr>
        <p:spPr bwMode="auto">
          <a:xfrm>
            <a:off x="1809750" y="5173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24" name="Rectangle 22"/>
          <p:cNvSpPr>
            <a:spLocks noChangeArrowheads="1"/>
          </p:cNvSpPr>
          <p:nvPr/>
        </p:nvSpPr>
        <p:spPr bwMode="auto">
          <a:xfrm>
            <a:off x="2951163" y="517366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a:t>
            </a:r>
            <a:endParaRPr lang="en-US" dirty="0" smtClean="0">
              <a:solidFill>
                <a:prstClr val="black"/>
              </a:solidFill>
              <a:cs typeface="Arial" charset="0"/>
            </a:endParaRPr>
          </a:p>
        </p:txBody>
      </p:sp>
      <p:sp>
        <p:nvSpPr>
          <p:cNvPr id="25" name="Rectangle 23"/>
          <p:cNvSpPr>
            <a:spLocks noChangeArrowheads="1"/>
          </p:cNvSpPr>
          <p:nvPr/>
        </p:nvSpPr>
        <p:spPr bwMode="auto">
          <a:xfrm>
            <a:off x="3941763" y="517366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a:t>
            </a:r>
            <a:endParaRPr lang="en-US" dirty="0" smtClean="0">
              <a:solidFill>
                <a:prstClr val="black"/>
              </a:solidFill>
              <a:cs typeface="Arial" charset="0"/>
            </a:endParaRPr>
          </a:p>
        </p:txBody>
      </p:sp>
      <p:sp>
        <p:nvSpPr>
          <p:cNvPr id="26" name="Rectangle 24"/>
          <p:cNvSpPr>
            <a:spLocks noChangeArrowheads="1"/>
          </p:cNvSpPr>
          <p:nvPr/>
        </p:nvSpPr>
        <p:spPr bwMode="auto">
          <a:xfrm>
            <a:off x="4500563" y="517366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units @ $20 per unit</a:t>
            </a:r>
            <a:endParaRPr lang="en-US" dirty="0" smtClean="0">
              <a:solidFill>
                <a:prstClr val="black"/>
              </a:solidFill>
              <a:cs typeface="Arial" charset="0"/>
            </a:endParaRPr>
          </a:p>
        </p:txBody>
      </p:sp>
      <p:sp>
        <p:nvSpPr>
          <p:cNvPr id="27" name="Rectangle 25"/>
          <p:cNvSpPr>
            <a:spLocks noChangeArrowheads="1"/>
          </p:cNvSpPr>
          <p:nvPr/>
        </p:nvSpPr>
        <p:spPr bwMode="auto">
          <a:xfrm>
            <a:off x="6508750" y="517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6,000</a:t>
            </a:r>
            <a:endParaRPr lang="en-US" dirty="0" smtClean="0">
              <a:solidFill>
                <a:prstClr val="black"/>
              </a:solidFill>
              <a:cs typeface="Arial" charset="0"/>
            </a:endParaRPr>
          </a:p>
        </p:txBody>
      </p:sp>
      <p:sp>
        <p:nvSpPr>
          <p:cNvPr id="28" name="Rectangle 26"/>
          <p:cNvSpPr>
            <a:spLocks noChangeArrowheads="1"/>
          </p:cNvSpPr>
          <p:nvPr/>
        </p:nvSpPr>
        <p:spPr bwMode="auto">
          <a:xfrm>
            <a:off x="1809750" y="53800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29" name="Rectangle 27"/>
          <p:cNvSpPr>
            <a:spLocks noChangeArrowheads="1"/>
          </p:cNvSpPr>
          <p:nvPr/>
        </p:nvSpPr>
        <p:spPr bwMode="auto">
          <a:xfrm>
            <a:off x="3041650" y="53800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a:t>
            </a:r>
            <a:endParaRPr lang="en-US" dirty="0" smtClean="0">
              <a:solidFill>
                <a:prstClr val="black"/>
              </a:solidFill>
              <a:cs typeface="Arial" charset="0"/>
            </a:endParaRPr>
          </a:p>
        </p:txBody>
      </p:sp>
      <p:sp>
        <p:nvSpPr>
          <p:cNvPr id="30" name="Rectangle 28"/>
          <p:cNvSpPr>
            <a:spLocks noChangeArrowheads="1"/>
          </p:cNvSpPr>
          <p:nvPr/>
        </p:nvSpPr>
        <p:spPr bwMode="auto">
          <a:xfrm>
            <a:off x="4032250" y="53800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a:t>
            </a:r>
            <a:endParaRPr lang="en-US" dirty="0" smtClean="0">
              <a:solidFill>
                <a:prstClr val="black"/>
              </a:solidFill>
              <a:cs typeface="Arial" charset="0"/>
            </a:endParaRPr>
          </a:p>
        </p:txBody>
      </p:sp>
      <p:sp>
        <p:nvSpPr>
          <p:cNvPr id="31" name="Rectangle 29"/>
          <p:cNvSpPr>
            <a:spLocks noChangeArrowheads="1"/>
          </p:cNvSpPr>
          <p:nvPr/>
        </p:nvSpPr>
        <p:spPr bwMode="auto">
          <a:xfrm>
            <a:off x="4500563" y="5380038"/>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units @ $20 per unit</a:t>
            </a:r>
            <a:endParaRPr lang="en-US" dirty="0" smtClean="0">
              <a:solidFill>
                <a:prstClr val="black"/>
              </a:solidFill>
              <a:cs typeface="Arial" charset="0"/>
            </a:endParaRPr>
          </a:p>
        </p:txBody>
      </p:sp>
      <p:sp>
        <p:nvSpPr>
          <p:cNvPr id="64" name="Rectangle 30"/>
          <p:cNvSpPr>
            <a:spLocks noChangeArrowheads="1"/>
          </p:cNvSpPr>
          <p:nvPr/>
        </p:nvSpPr>
        <p:spPr bwMode="auto">
          <a:xfrm>
            <a:off x="6508750" y="53800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1,600</a:t>
            </a:r>
            <a:endParaRPr lang="en-US" dirty="0" smtClean="0">
              <a:solidFill>
                <a:prstClr val="black"/>
              </a:solidFill>
              <a:cs typeface="Arial" charset="0"/>
            </a:endParaRPr>
          </a:p>
        </p:txBody>
      </p:sp>
      <p:sp>
        <p:nvSpPr>
          <p:cNvPr id="65" name="Rectangle 31"/>
          <p:cNvSpPr>
            <a:spLocks noChangeArrowheads="1"/>
          </p:cNvSpPr>
          <p:nvPr/>
        </p:nvSpPr>
        <p:spPr bwMode="auto">
          <a:xfrm>
            <a:off x="1809750" y="55864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66" name="Rectangle 32"/>
          <p:cNvSpPr>
            <a:spLocks noChangeArrowheads="1"/>
          </p:cNvSpPr>
          <p:nvPr/>
        </p:nvSpPr>
        <p:spPr bwMode="auto">
          <a:xfrm>
            <a:off x="3041650" y="55864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a:t>
            </a:r>
            <a:endParaRPr lang="en-US" dirty="0" smtClean="0">
              <a:solidFill>
                <a:prstClr val="black"/>
              </a:solidFill>
              <a:cs typeface="Arial" charset="0"/>
            </a:endParaRPr>
          </a:p>
        </p:txBody>
      </p:sp>
      <p:sp>
        <p:nvSpPr>
          <p:cNvPr id="68" name="Rectangle 33"/>
          <p:cNvSpPr>
            <a:spLocks noChangeArrowheads="1"/>
          </p:cNvSpPr>
          <p:nvPr/>
        </p:nvSpPr>
        <p:spPr bwMode="auto">
          <a:xfrm>
            <a:off x="4032250" y="55864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a:t>
            </a:r>
            <a:endParaRPr lang="en-US" dirty="0" smtClean="0">
              <a:solidFill>
                <a:prstClr val="black"/>
              </a:solidFill>
              <a:cs typeface="Arial" charset="0"/>
            </a:endParaRPr>
          </a:p>
        </p:txBody>
      </p:sp>
      <p:sp>
        <p:nvSpPr>
          <p:cNvPr id="69" name="Rectangle 34"/>
          <p:cNvSpPr>
            <a:spLocks noChangeArrowheads="1"/>
          </p:cNvSpPr>
          <p:nvPr/>
        </p:nvSpPr>
        <p:spPr bwMode="auto">
          <a:xfrm>
            <a:off x="4500563" y="558641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units @ $20 per unit</a:t>
            </a:r>
            <a:endParaRPr lang="en-US" dirty="0" smtClean="0">
              <a:solidFill>
                <a:prstClr val="black"/>
              </a:solidFill>
              <a:cs typeface="Arial" charset="0"/>
            </a:endParaRPr>
          </a:p>
        </p:txBody>
      </p:sp>
      <p:sp>
        <p:nvSpPr>
          <p:cNvPr id="70" name="Rectangle 35"/>
          <p:cNvSpPr>
            <a:spLocks noChangeArrowheads="1"/>
          </p:cNvSpPr>
          <p:nvPr/>
        </p:nvSpPr>
        <p:spPr bwMode="auto">
          <a:xfrm>
            <a:off x="6640513" y="55864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71" name="Rectangle 36"/>
          <p:cNvSpPr>
            <a:spLocks noChangeArrowheads="1"/>
          </p:cNvSpPr>
          <p:nvPr/>
        </p:nvSpPr>
        <p:spPr bwMode="auto">
          <a:xfrm>
            <a:off x="1809750" y="5792788"/>
            <a:ext cx="423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72" name="Rectangle 37"/>
          <p:cNvSpPr>
            <a:spLocks noChangeArrowheads="1"/>
          </p:cNvSpPr>
          <p:nvPr/>
        </p:nvSpPr>
        <p:spPr bwMode="auto">
          <a:xfrm>
            <a:off x="2819400" y="57927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1,010</a:t>
            </a:r>
            <a:endParaRPr lang="en-US" dirty="0" smtClean="0">
              <a:solidFill>
                <a:prstClr val="black"/>
              </a:solidFill>
              <a:cs typeface="Arial" charset="0"/>
            </a:endParaRPr>
          </a:p>
        </p:txBody>
      </p:sp>
      <p:sp>
        <p:nvSpPr>
          <p:cNvPr id="73" name="Rectangle 38"/>
          <p:cNvSpPr>
            <a:spLocks noChangeArrowheads="1"/>
          </p:cNvSpPr>
          <p:nvPr/>
        </p:nvSpPr>
        <p:spPr bwMode="auto">
          <a:xfrm>
            <a:off x="3810000" y="57927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80" name="Rectangle 39"/>
          <p:cNvSpPr>
            <a:spLocks noChangeArrowheads="1"/>
          </p:cNvSpPr>
          <p:nvPr/>
        </p:nvSpPr>
        <p:spPr bwMode="auto">
          <a:xfrm>
            <a:off x="6327775" y="5792788"/>
            <a:ext cx="644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85" name="Rectangle 40"/>
          <p:cNvSpPr>
            <a:spLocks noChangeArrowheads="1"/>
          </p:cNvSpPr>
          <p:nvPr/>
        </p:nvSpPr>
        <p:spPr bwMode="auto">
          <a:xfrm>
            <a:off x="3371850" y="4316413"/>
            <a:ext cx="4841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a:t>
            </a:r>
            <a:endParaRPr lang="en-US" dirty="0" smtClean="0">
              <a:solidFill>
                <a:prstClr val="black"/>
              </a:solidFill>
              <a:cs typeface="Arial" charset="0"/>
            </a:endParaRPr>
          </a:p>
        </p:txBody>
      </p:sp>
      <p:sp>
        <p:nvSpPr>
          <p:cNvPr id="90" name="Rectangle 41"/>
          <p:cNvSpPr>
            <a:spLocks noChangeArrowheads="1"/>
          </p:cNvSpPr>
          <p:nvPr/>
        </p:nvSpPr>
        <p:spPr bwMode="auto">
          <a:xfrm>
            <a:off x="2152650" y="3795713"/>
            <a:ext cx="1128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 - Salvage</a:t>
            </a:r>
            <a:endParaRPr lang="en-US" dirty="0" smtClean="0">
              <a:solidFill>
                <a:prstClr val="black"/>
              </a:solidFill>
              <a:cs typeface="Arial" charset="0"/>
            </a:endParaRPr>
          </a:p>
        </p:txBody>
      </p:sp>
      <p:sp>
        <p:nvSpPr>
          <p:cNvPr id="95" name="Rectangle 42"/>
          <p:cNvSpPr>
            <a:spLocks noChangeArrowheads="1"/>
          </p:cNvSpPr>
          <p:nvPr/>
        </p:nvSpPr>
        <p:spPr bwMode="auto">
          <a:xfrm>
            <a:off x="2152650" y="3970338"/>
            <a:ext cx="10382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0" name="Rectangle 43"/>
          <p:cNvSpPr>
            <a:spLocks noChangeArrowheads="1"/>
          </p:cNvSpPr>
          <p:nvPr/>
        </p:nvSpPr>
        <p:spPr bwMode="auto">
          <a:xfrm>
            <a:off x="3865563" y="3795713"/>
            <a:ext cx="1281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$22,000 - $2,000</a:t>
            </a:r>
            <a:endParaRPr lang="en-US" dirty="0" smtClean="0">
              <a:solidFill>
                <a:prstClr val="black"/>
              </a:solidFill>
              <a:cs typeface="Arial" charset="0"/>
            </a:endParaRPr>
          </a:p>
        </p:txBody>
      </p:sp>
      <p:sp>
        <p:nvSpPr>
          <p:cNvPr id="105" name="Rectangle 44"/>
          <p:cNvSpPr>
            <a:spLocks noChangeArrowheads="1"/>
          </p:cNvSpPr>
          <p:nvPr/>
        </p:nvSpPr>
        <p:spPr bwMode="auto">
          <a:xfrm>
            <a:off x="3865563" y="3970338"/>
            <a:ext cx="12112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9" name="Rectangle 45"/>
          <p:cNvSpPr>
            <a:spLocks noChangeArrowheads="1"/>
          </p:cNvSpPr>
          <p:nvPr/>
        </p:nvSpPr>
        <p:spPr bwMode="auto">
          <a:xfrm>
            <a:off x="5410200" y="3795713"/>
            <a:ext cx="91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 per unit</a:t>
            </a:r>
            <a:endParaRPr lang="en-US" dirty="0" smtClean="0">
              <a:solidFill>
                <a:prstClr val="black"/>
              </a:solidFill>
              <a:cs typeface="Arial" charset="0"/>
            </a:endParaRPr>
          </a:p>
        </p:txBody>
      </p:sp>
      <p:sp>
        <p:nvSpPr>
          <p:cNvPr id="140" name="Rectangle 46"/>
          <p:cNvSpPr>
            <a:spLocks noChangeArrowheads="1"/>
          </p:cNvSpPr>
          <p:nvPr/>
        </p:nvSpPr>
        <p:spPr bwMode="auto">
          <a:xfrm>
            <a:off x="2282825" y="4002088"/>
            <a:ext cx="877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EUL (units)</a:t>
            </a:r>
            <a:endParaRPr lang="en-US" dirty="0" smtClean="0">
              <a:solidFill>
                <a:prstClr val="black"/>
              </a:solidFill>
              <a:cs typeface="Arial" charset="0"/>
            </a:endParaRPr>
          </a:p>
        </p:txBody>
      </p:sp>
      <p:sp>
        <p:nvSpPr>
          <p:cNvPr id="141" name="Rectangle 47"/>
          <p:cNvSpPr>
            <a:spLocks noChangeArrowheads="1"/>
          </p:cNvSpPr>
          <p:nvPr/>
        </p:nvSpPr>
        <p:spPr bwMode="auto">
          <a:xfrm>
            <a:off x="4087813" y="4002088"/>
            <a:ext cx="857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 units</a:t>
            </a:r>
            <a:endParaRPr lang="en-US" dirty="0" smtClean="0">
              <a:solidFill>
                <a:prstClr val="black"/>
              </a:solidFill>
              <a:cs typeface="Arial" charset="0"/>
            </a:endParaRPr>
          </a:p>
        </p:txBody>
      </p:sp>
      <p:sp>
        <p:nvSpPr>
          <p:cNvPr id="142" name="Line 48"/>
          <p:cNvSpPr>
            <a:spLocks noChangeShapeType="1"/>
          </p:cNvSpPr>
          <p:nvPr/>
        </p:nvSpPr>
        <p:spPr bwMode="auto">
          <a:xfrm>
            <a:off x="2667000" y="5772150"/>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3" name="Rectangle 49"/>
          <p:cNvSpPr>
            <a:spLocks noChangeArrowheads="1"/>
          </p:cNvSpPr>
          <p:nvPr/>
        </p:nvSpPr>
        <p:spPr bwMode="auto">
          <a:xfrm>
            <a:off x="2667000" y="5772150"/>
            <a:ext cx="1803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4" name="Line 50"/>
          <p:cNvSpPr>
            <a:spLocks noChangeShapeType="1"/>
          </p:cNvSpPr>
          <p:nvPr/>
        </p:nvSpPr>
        <p:spPr bwMode="auto">
          <a:xfrm>
            <a:off x="2667000" y="5978525"/>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5" name="Rectangle 51"/>
          <p:cNvSpPr>
            <a:spLocks noChangeArrowheads="1"/>
          </p:cNvSpPr>
          <p:nvPr/>
        </p:nvSpPr>
        <p:spPr bwMode="auto">
          <a:xfrm>
            <a:off x="2667000" y="5978525"/>
            <a:ext cx="1803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6" name="Line 52"/>
          <p:cNvSpPr>
            <a:spLocks noChangeShapeType="1"/>
          </p:cNvSpPr>
          <p:nvPr/>
        </p:nvSpPr>
        <p:spPr bwMode="auto">
          <a:xfrm>
            <a:off x="2667000" y="5999163"/>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7" name="Rectangle 53"/>
          <p:cNvSpPr>
            <a:spLocks noChangeArrowheads="1"/>
          </p:cNvSpPr>
          <p:nvPr/>
        </p:nvSpPr>
        <p:spPr bwMode="auto">
          <a:xfrm>
            <a:off x="2667000" y="5999163"/>
            <a:ext cx="18034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8" name="Rectangle 54"/>
          <p:cNvSpPr>
            <a:spLocks noChangeArrowheads="1"/>
          </p:cNvSpPr>
          <p:nvPr/>
        </p:nvSpPr>
        <p:spPr bwMode="auto">
          <a:xfrm>
            <a:off x="1758950" y="4286250"/>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9" name="Rectangle 55"/>
          <p:cNvSpPr>
            <a:spLocks noChangeArrowheads="1"/>
          </p:cNvSpPr>
          <p:nvPr/>
        </p:nvSpPr>
        <p:spPr bwMode="auto">
          <a:xfrm>
            <a:off x="7143750" y="4306888"/>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0" name="Rectangle 56"/>
          <p:cNvSpPr>
            <a:spLocks noChangeArrowheads="1"/>
          </p:cNvSpPr>
          <p:nvPr/>
        </p:nvSpPr>
        <p:spPr bwMode="auto">
          <a:xfrm>
            <a:off x="1779588" y="4286250"/>
            <a:ext cx="53832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1" name="Line 57"/>
          <p:cNvSpPr>
            <a:spLocks noChangeShapeType="1"/>
          </p:cNvSpPr>
          <p:nvPr/>
        </p:nvSpPr>
        <p:spPr bwMode="auto">
          <a:xfrm>
            <a:off x="2667000" y="4513263"/>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2" name="Rectangle 58"/>
          <p:cNvSpPr>
            <a:spLocks noChangeArrowheads="1"/>
          </p:cNvSpPr>
          <p:nvPr/>
        </p:nvSpPr>
        <p:spPr bwMode="auto">
          <a:xfrm>
            <a:off x="2667000" y="4513263"/>
            <a:ext cx="1803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3" name="Rectangle 59"/>
          <p:cNvSpPr>
            <a:spLocks noChangeArrowheads="1"/>
          </p:cNvSpPr>
          <p:nvPr/>
        </p:nvSpPr>
        <p:spPr bwMode="auto">
          <a:xfrm>
            <a:off x="1779588" y="4729163"/>
            <a:ext cx="53832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4" name="Line 60"/>
          <p:cNvSpPr>
            <a:spLocks noChangeShapeType="1"/>
          </p:cNvSpPr>
          <p:nvPr/>
        </p:nvSpPr>
        <p:spPr bwMode="auto">
          <a:xfrm>
            <a:off x="6096000" y="577215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5" name="Rectangle 61"/>
          <p:cNvSpPr>
            <a:spLocks noChangeArrowheads="1"/>
          </p:cNvSpPr>
          <p:nvPr/>
        </p:nvSpPr>
        <p:spPr bwMode="auto">
          <a:xfrm>
            <a:off x="6096000" y="5772150"/>
            <a:ext cx="9064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6" name="Line 62"/>
          <p:cNvSpPr>
            <a:spLocks noChangeShapeType="1"/>
          </p:cNvSpPr>
          <p:nvPr/>
        </p:nvSpPr>
        <p:spPr bwMode="auto">
          <a:xfrm>
            <a:off x="6096000" y="597852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7" name="Rectangle 63"/>
          <p:cNvSpPr>
            <a:spLocks noChangeArrowheads="1"/>
          </p:cNvSpPr>
          <p:nvPr/>
        </p:nvSpPr>
        <p:spPr bwMode="auto">
          <a:xfrm>
            <a:off x="6096000" y="5978525"/>
            <a:ext cx="9064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8" name="Line 64"/>
          <p:cNvSpPr>
            <a:spLocks noChangeShapeType="1"/>
          </p:cNvSpPr>
          <p:nvPr/>
        </p:nvSpPr>
        <p:spPr bwMode="auto">
          <a:xfrm>
            <a:off x="6096000" y="599916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9" name="Rectangle 65"/>
          <p:cNvSpPr>
            <a:spLocks noChangeArrowheads="1"/>
          </p:cNvSpPr>
          <p:nvPr/>
        </p:nvSpPr>
        <p:spPr bwMode="auto">
          <a:xfrm>
            <a:off x="6096000" y="5999163"/>
            <a:ext cx="9064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0" name="Rectangle 45"/>
          <p:cNvSpPr>
            <a:spLocks noChangeArrowheads="1"/>
          </p:cNvSpPr>
          <p:nvPr/>
        </p:nvSpPr>
        <p:spPr bwMode="auto">
          <a:xfrm>
            <a:off x="6507163" y="3795713"/>
            <a:ext cx="222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For first 1,000 units produced!</a:t>
            </a:r>
            <a:endParaRPr lang="en-US" dirty="0" smtClean="0">
              <a:solidFill>
                <a:prstClr val="black"/>
              </a:solidFill>
              <a:cs typeface="Arial" charset="0"/>
            </a:endParaRPr>
          </a:p>
        </p:txBody>
      </p:sp>
      <p:sp>
        <p:nvSpPr>
          <p:cNvPr id="161"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162" name="Slide Number Placeholder 161"/>
          <p:cNvSpPr>
            <a:spLocks noGrp="1"/>
          </p:cNvSpPr>
          <p:nvPr>
            <p:ph type="sldNum" sz="quarter" idx="12"/>
          </p:nvPr>
        </p:nvSpPr>
        <p:spPr/>
        <p:txBody>
          <a:bodyPr/>
          <a:lstStyle/>
          <a:p>
            <a:pPr>
              <a:defRPr/>
            </a:pPr>
            <a:fld id="{ECA9E106-E22F-48F7-B1AF-3FA3604330AF}"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261636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500"/>
                                        <p:tgtEl>
                                          <p:spTgt spid="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500"/>
                                        <p:tgtEl>
                                          <p:spTgt spid="85"/>
                                        </p:tgtEl>
                                      </p:cBhvr>
                                    </p:animEffect>
                                  </p:childTnLst>
                                </p:cTn>
                              </p:par>
                              <p:par>
                                <p:cTn id="55" presetID="10" presetClass="entr" presetSubtype="0" fill="hold" nodeType="with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500"/>
                                        <p:tgtEl>
                                          <p:spTgt spid="1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500"/>
                                        <p:tgtEl>
                                          <p:spTgt spid="143"/>
                                        </p:tgtEl>
                                      </p:cBhvr>
                                    </p:animEffect>
                                  </p:childTnLst>
                                </p:cTn>
                              </p:par>
                              <p:par>
                                <p:cTn id="61" presetID="10" presetClass="entr" presetSubtype="0" fill="hold" nodeType="with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500"/>
                                        <p:tgtEl>
                                          <p:spTgt spid="1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8"/>
                                        </p:tgtEl>
                                        <p:attrNameLst>
                                          <p:attrName>style.visibility</p:attrName>
                                        </p:attrNameLst>
                                      </p:cBhvr>
                                      <p:to>
                                        <p:strVal val="visible"/>
                                      </p:to>
                                    </p:set>
                                    <p:animEffect transition="in" filter="fade">
                                      <p:cBhvr>
                                        <p:cTn id="75" dur="500"/>
                                        <p:tgtEl>
                                          <p:spTgt spid="1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fade">
                                      <p:cBhvr>
                                        <p:cTn id="78" dur="500"/>
                                        <p:tgtEl>
                                          <p:spTgt spid="1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0"/>
                                        </p:tgtEl>
                                        <p:attrNameLst>
                                          <p:attrName>style.visibility</p:attrName>
                                        </p:attrNameLst>
                                      </p:cBhvr>
                                      <p:to>
                                        <p:strVal val="visible"/>
                                      </p:to>
                                    </p:set>
                                    <p:animEffect transition="in" filter="fade">
                                      <p:cBhvr>
                                        <p:cTn id="81" dur="500"/>
                                        <p:tgtEl>
                                          <p:spTgt spid="150"/>
                                        </p:tgtEl>
                                      </p:cBhvr>
                                    </p:animEffect>
                                  </p:childTnLst>
                                </p:cTn>
                              </p:par>
                              <p:par>
                                <p:cTn id="82" presetID="10" presetClass="entr" presetSubtype="0" fill="hold"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fade">
                                      <p:cBhvr>
                                        <p:cTn id="84" dur="500"/>
                                        <p:tgtEl>
                                          <p:spTgt spid="1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2"/>
                                        </p:tgtEl>
                                        <p:attrNameLst>
                                          <p:attrName>style.visibility</p:attrName>
                                        </p:attrNameLst>
                                      </p:cBhvr>
                                      <p:to>
                                        <p:strVal val="visible"/>
                                      </p:to>
                                    </p:set>
                                    <p:animEffect transition="in" filter="fade">
                                      <p:cBhvr>
                                        <p:cTn id="87" dur="500"/>
                                        <p:tgtEl>
                                          <p:spTgt spid="1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3"/>
                                        </p:tgtEl>
                                        <p:attrNameLst>
                                          <p:attrName>style.visibility</p:attrName>
                                        </p:attrNameLst>
                                      </p:cBhvr>
                                      <p:to>
                                        <p:strVal val="visible"/>
                                      </p:to>
                                    </p:set>
                                    <p:animEffect transition="in" filter="fade">
                                      <p:cBhvr>
                                        <p:cTn id="90" dur="500"/>
                                        <p:tgtEl>
                                          <p:spTgt spid="1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500"/>
                                        <p:tgtEl>
                                          <p:spTgt spid="7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60"/>
                                        </p:tgtEl>
                                        <p:attrNameLst>
                                          <p:attrName>style.visibility</p:attrName>
                                        </p:attrNameLst>
                                      </p:cBhvr>
                                      <p:to>
                                        <p:strVal val="visible"/>
                                      </p:to>
                                    </p:set>
                                    <p:animEffect transition="in" filter="fade">
                                      <p:cBhvr>
                                        <p:cTn id="111" dur="500"/>
                                        <p:tgtEl>
                                          <p:spTgt spid="16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00"/>
                                        <p:tgtEl>
                                          <p:spTgt spid="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500"/>
                                        <p:tgtEl>
                                          <p:spTgt spid="7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fade">
                                      <p:cBhvr>
                                        <p:cTn id="134" dur="500"/>
                                        <p:tgtEl>
                                          <p:spTgt spid="6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500"/>
                                        <p:tgtEl>
                                          <p:spTgt spid="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500"/>
                                        <p:tgtEl>
                                          <p:spTgt spid="1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fade">
                                      <p:cBhvr>
                                        <p:cTn id="145" dur="500"/>
                                        <p:tgtEl>
                                          <p:spTgt spid="1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500"/>
                                        <p:tgtEl>
                                          <p:spTgt spid="1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500"/>
                                        <p:tgtEl>
                                          <p:spTgt spid="8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fade">
                                      <p:cBhvr>
                                        <p:cTn id="154" dur="500"/>
                                        <p:tgtEl>
                                          <p:spTgt spid="2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500"/>
                                        <p:tgtEl>
                                          <p:spTgt spid="2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6"/>
                                        </p:tgtEl>
                                        <p:attrNameLst>
                                          <p:attrName>style.visibility</p:attrName>
                                        </p:attrNameLst>
                                      </p:cBhvr>
                                      <p:to>
                                        <p:strVal val="visible"/>
                                      </p:to>
                                    </p:set>
                                    <p:animEffect transition="in" filter="fade">
                                      <p:cBhvr>
                                        <p:cTn id="160" dur="500"/>
                                        <p:tgtEl>
                                          <p:spTgt spid="8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fade">
                                      <p:cBhvr>
                                        <p:cTn id="163" dur="500"/>
                                        <p:tgtEl>
                                          <p:spTgt spid="2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fade">
                                      <p:cBhvr>
                                        <p:cTn id="166" dur="500"/>
                                        <p:tgtEl>
                                          <p:spTgt spid="2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fade">
                                      <p:cBhvr>
                                        <p:cTn id="169" dur="500"/>
                                        <p:tgtEl>
                                          <p:spTgt spid="9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fade">
                                      <p:cBhvr>
                                        <p:cTn id="172" dur="500"/>
                                        <p:tgtEl>
                                          <p:spTgt spid="3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fade">
                                      <p:cBhvr>
                                        <p:cTn id="175" dur="500"/>
                                        <p:tgtEl>
                                          <p:spTgt spid="6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96"/>
                                        </p:tgtEl>
                                        <p:attrNameLst>
                                          <p:attrName>style.visibility</p:attrName>
                                        </p:attrNameLst>
                                      </p:cBhvr>
                                      <p:to>
                                        <p:strVal val="visible"/>
                                      </p:to>
                                    </p:set>
                                    <p:animEffect transition="in" filter="fade">
                                      <p:cBhvr>
                                        <p:cTn id="178" dur="500"/>
                                        <p:tgtEl>
                                          <p:spTgt spid="9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500"/>
                                        <p:tgtEl>
                                          <p:spTgt spid="6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fade">
                                      <p:cBhvr>
                                        <p:cTn id="184" dur="500"/>
                                        <p:tgtEl>
                                          <p:spTgt spid="7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fade">
                                      <p:cBhvr>
                                        <p:cTn id="187" dur="500"/>
                                        <p:tgtEl>
                                          <p:spTgt spid="10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par>
                                <p:cTn id="191" presetID="10" presetClass="entr" presetSubtype="0" fill="hold" nodeType="withEffect">
                                  <p:stCondLst>
                                    <p:cond delay="0"/>
                                  </p:stCondLst>
                                  <p:childTnLst>
                                    <p:set>
                                      <p:cBhvr>
                                        <p:cTn id="192" dur="1" fill="hold">
                                          <p:stCondLst>
                                            <p:cond delay="0"/>
                                          </p:stCondLst>
                                        </p:cTn>
                                        <p:tgtEl>
                                          <p:spTgt spid="154"/>
                                        </p:tgtEl>
                                        <p:attrNameLst>
                                          <p:attrName>style.visibility</p:attrName>
                                        </p:attrNameLst>
                                      </p:cBhvr>
                                      <p:to>
                                        <p:strVal val="visible"/>
                                      </p:to>
                                    </p:set>
                                    <p:animEffect transition="in" filter="fade">
                                      <p:cBhvr>
                                        <p:cTn id="193" dur="500"/>
                                        <p:tgtEl>
                                          <p:spTgt spid="15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55"/>
                                        </p:tgtEl>
                                        <p:attrNameLst>
                                          <p:attrName>style.visibility</p:attrName>
                                        </p:attrNameLst>
                                      </p:cBhvr>
                                      <p:to>
                                        <p:strVal val="visible"/>
                                      </p:to>
                                    </p:set>
                                    <p:animEffect transition="in" filter="fade">
                                      <p:cBhvr>
                                        <p:cTn id="196" dur="500"/>
                                        <p:tgtEl>
                                          <p:spTgt spid="155"/>
                                        </p:tgtEl>
                                      </p:cBhvr>
                                    </p:animEffect>
                                  </p:childTnLst>
                                </p:cTn>
                              </p:par>
                              <p:par>
                                <p:cTn id="197" presetID="10" presetClass="entr" presetSubtype="0" fill="hold" nodeType="withEffect">
                                  <p:stCondLst>
                                    <p:cond delay="0"/>
                                  </p:stCondLst>
                                  <p:childTnLst>
                                    <p:set>
                                      <p:cBhvr>
                                        <p:cTn id="198" dur="1" fill="hold">
                                          <p:stCondLst>
                                            <p:cond delay="0"/>
                                          </p:stCondLst>
                                        </p:cTn>
                                        <p:tgtEl>
                                          <p:spTgt spid="156"/>
                                        </p:tgtEl>
                                        <p:attrNameLst>
                                          <p:attrName>style.visibility</p:attrName>
                                        </p:attrNameLst>
                                      </p:cBhvr>
                                      <p:to>
                                        <p:strVal val="visible"/>
                                      </p:to>
                                    </p:set>
                                    <p:animEffect transition="in" filter="fade">
                                      <p:cBhvr>
                                        <p:cTn id="199" dur="500"/>
                                        <p:tgtEl>
                                          <p:spTgt spid="15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7"/>
                                        </p:tgtEl>
                                        <p:attrNameLst>
                                          <p:attrName>style.visibility</p:attrName>
                                        </p:attrNameLst>
                                      </p:cBhvr>
                                      <p:to>
                                        <p:strVal val="visible"/>
                                      </p:to>
                                    </p:set>
                                    <p:animEffect transition="in" filter="fade">
                                      <p:cBhvr>
                                        <p:cTn id="202" dur="500"/>
                                        <p:tgtEl>
                                          <p:spTgt spid="157"/>
                                        </p:tgtEl>
                                      </p:cBhvr>
                                    </p:animEffect>
                                  </p:childTnLst>
                                </p:cTn>
                              </p:par>
                              <p:par>
                                <p:cTn id="203" presetID="10" presetClass="entr" presetSubtype="0" fill="hold" nodeType="withEffect">
                                  <p:stCondLst>
                                    <p:cond delay="0"/>
                                  </p:stCondLst>
                                  <p:childTnLst>
                                    <p:set>
                                      <p:cBhvr>
                                        <p:cTn id="204" dur="1" fill="hold">
                                          <p:stCondLst>
                                            <p:cond delay="0"/>
                                          </p:stCondLst>
                                        </p:cTn>
                                        <p:tgtEl>
                                          <p:spTgt spid="158"/>
                                        </p:tgtEl>
                                        <p:attrNameLst>
                                          <p:attrName>style.visibility</p:attrName>
                                        </p:attrNameLst>
                                      </p:cBhvr>
                                      <p:to>
                                        <p:strVal val="visible"/>
                                      </p:to>
                                    </p:set>
                                    <p:animEffect transition="in" filter="fade">
                                      <p:cBhvr>
                                        <p:cTn id="205" dur="500"/>
                                        <p:tgtEl>
                                          <p:spTgt spid="15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59"/>
                                        </p:tgtEl>
                                        <p:attrNameLst>
                                          <p:attrName>style.visibility</p:attrName>
                                        </p:attrNameLst>
                                      </p:cBhvr>
                                      <p:to>
                                        <p:strVal val="visible"/>
                                      </p:to>
                                    </p:set>
                                    <p:animEffect transition="in" filter="fade">
                                      <p:cBhvr>
                                        <p:cTn id="20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91" grpId="0"/>
      <p:bldP spid="96" grpId="0"/>
      <p:bldP spid="101" grpId="0"/>
      <p:bldP spid="7"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64" grpId="0"/>
      <p:bldP spid="65" grpId="0"/>
      <p:bldP spid="66" grpId="0"/>
      <p:bldP spid="68" grpId="0"/>
      <p:bldP spid="69" grpId="0"/>
      <p:bldP spid="70" grpId="0"/>
      <p:bldP spid="71" grpId="0"/>
      <p:bldP spid="72" grpId="0"/>
      <p:bldP spid="73" grpId="0"/>
      <p:bldP spid="80" grpId="0"/>
      <p:bldP spid="85" grpId="0"/>
      <p:bldP spid="90" grpId="0"/>
      <p:bldP spid="95" grpId="0" animBg="1"/>
      <p:bldP spid="100" grpId="0"/>
      <p:bldP spid="105" grpId="0" animBg="1"/>
      <p:bldP spid="139" grpId="0"/>
      <p:bldP spid="140" grpId="0"/>
      <p:bldP spid="141" grpId="0"/>
      <p:bldP spid="143" grpId="0" animBg="1"/>
      <p:bldP spid="145" grpId="0" animBg="1"/>
      <p:bldP spid="147" grpId="0" animBg="1"/>
      <p:bldP spid="148" grpId="0" animBg="1"/>
      <p:bldP spid="149" grpId="0" animBg="1"/>
      <p:bldP spid="150" grpId="0" animBg="1"/>
      <p:bldP spid="152" grpId="0" animBg="1"/>
      <p:bldP spid="153" grpId="0" animBg="1"/>
      <p:bldP spid="155" grpId="0" animBg="1"/>
      <p:bldP spid="157" grpId="0" animBg="1"/>
      <p:bldP spid="159" grpId="0" animBg="1"/>
      <p:bldP spid="1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74" name="Rectangle 5"/>
          <p:cNvSpPr>
            <a:spLocks noChangeArrowheads="1"/>
          </p:cNvSpPr>
          <p:nvPr/>
        </p:nvSpPr>
        <p:spPr bwMode="auto">
          <a:xfrm>
            <a:off x="871538" y="1306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6"/>
          <p:cNvSpPr>
            <a:spLocks noChangeArrowheads="1"/>
          </p:cNvSpPr>
          <p:nvPr/>
        </p:nvSpPr>
        <p:spPr bwMode="auto">
          <a:xfrm>
            <a:off x="911225" y="1327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Year</a:t>
            </a:r>
            <a:endParaRPr lang="en-US" dirty="0" smtClean="0">
              <a:solidFill>
                <a:prstClr val="black"/>
              </a:solidFill>
              <a:cs typeface="Arial" charset="0"/>
            </a:endParaRPr>
          </a:p>
        </p:txBody>
      </p:sp>
      <p:sp>
        <p:nvSpPr>
          <p:cNvPr id="76" name="Rectangle 7"/>
          <p:cNvSpPr>
            <a:spLocks noChangeArrowheads="1"/>
          </p:cNvSpPr>
          <p:nvPr/>
        </p:nvSpPr>
        <p:spPr bwMode="auto">
          <a:xfrm>
            <a:off x="2401888" y="1327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7" name="Rectangle 8"/>
          <p:cNvSpPr>
            <a:spLocks noChangeArrowheads="1"/>
          </p:cNvSpPr>
          <p:nvPr/>
        </p:nvSpPr>
        <p:spPr bwMode="auto">
          <a:xfrm>
            <a:off x="3962400" y="1327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78" name="Rectangle 9"/>
          <p:cNvSpPr>
            <a:spLocks noChangeArrowheads="1"/>
          </p:cNvSpPr>
          <p:nvPr/>
        </p:nvSpPr>
        <p:spPr bwMode="auto">
          <a:xfrm>
            <a:off x="911225" y="1554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79" name="Rectangle 10"/>
          <p:cNvSpPr>
            <a:spLocks noChangeArrowheads="1"/>
          </p:cNvSpPr>
          <p:nvPr/>
        </p:nvSpPr>
        <p:spPr bwMode="auto">
          <a:xfrm>
            <a:off x="2684463"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1" name="Rectangle 12"/>
          <p:cNvSpPr>
            <a:spLocks noChangeArrowheads="1"/>
          </p:cNvSpPr>
          <p:nvPr/>
        </p:nvSpPr>
        <p:spPr bwMode="auto">
          <a:xfrm>
            <a:off x="4591050"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3" name="Rectangle 14"/>
          <p:cNvSpPr>
            <a:spLocks noChangeArrowheads="1"/>
          </p:cNvSpPr>
          <p:nvPr/>
        </p:nvSpPr>
        <p:spPr bwMode="auto">
          <a:xfrm>
            <a:off x="911225" y="1760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84" name="Rectangle 15"/>
          <p:cNvSpPr>
            <a:spLocks noChangeArrowheads="1"/>
          </p:cNvSpPr>
          <p:nvPr/>
        </p:nvSpPr>
        <p:spPr bwMode="auto">
          <a:xfrm>
            <a:off x="2774950"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6" name="Rectangle 17"/>
          <p:cNvSpPr>
            <a:spLocks noChangeArrowheads="1"/>
          </p:cNvSpPr>
          <p:nvPr/>
        </p:nvSpPr>
        <p:spPr bwMode="auto">
          <a:xfrm>
            <a:off x="4681538" y="17605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88" name="Rectangle 19"/>
          <p:cNvSpPr>
            <a:spLocks noChangeArrowheads="1"/>
          </p:cNvSpPr>
          <p:nvPr/>
        </p:nvSpPr>
        <p:spPr bwMode="auto">
          <a:xfrm>
            <a:off x="911225" y="1966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89" name="Rectangle 20"/>
          <p:cNvSpPr>
            <a:spLocks noChangeArrowheads="1"/>
          </p:cNvSpPr>
          <p:nvPr/>
        </p:nvSpPr>
        <p:spPr bwMode="auto">
          <a:xfrm>
            <a:off x="2774950"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1" name="Rectangle 22"/>
          <p:cNvSpPr>
            <a:spLocks noChangeArrowheads="1"/>
          </p:cNvSpPr>
          <p:nvPr/>
        </p:nvSpPr>
        <p:spPr bwMode="auto">
          <a:xfrm>
            <a:off x="4681538" y="19669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6,000</a:t>
            </a:r>
            <a:endParaRPr lang="en-US" dirty="0" smtClean="0">
              <a:solidFill>
                <a:prstClr val="black"/>
              </a:solidFill>
              <a:cs typeface="Arial" charset="0"/>
            </a:endParaRPr>
          </a:p>
        </p:txBody>
      </p:sp>
      <p:sp>
        <p:nvSpPr>
          <p:cNvPr id="93" name="Rectangle 24"/>
          <p:cNvSpPr>
            <a:spLocks noChangeArrowheads="1"/>
          </p:cNvSpPr>
          <p:nvPr/>
        </p:nvSpPr>
        <p:spPr bwMode="auto">
          <a:xfrm>
            <a:off x="911225" y="2173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94" name="Rectangle 25"/>
          <p:cNvSpPr>
            <a:spLocks noChangeArrowheads="1"/>
          </p:cNvSpPr>
          <p:nvPr/>
        </p:nvSpPr>
        <p:spPr bwMode="auto">
          <a:xfrm>
            <a:off x="2774950"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6" name="Rectangle 27"/>
          <p:cNvSpPr>
            <a:spLocks noChangeArrowheads="1"/>
          </p:cNvSpPr>
          <p:nvPr/>
        </p:nvSpPr>
        <p:spPr bwMode="auto">
          <a:xfrm>
            <a:off x="4681538" y="2173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1,600</a:t>
            </a:r>
            <a:endParaRPr lang="en-US" dirty="0" smtClean="0">
              <a:solidFill>
                <a:prstClr val="black"/>
              </a:solidFill>
              <a:cs typeface="Arial" charset="0"/>
            </a:endParaRPr>
          </a:p>
        </p:txBody>
      </p:sp>
      <p:sp>
        <p:nvSpPr>
          <p:cNvPr id="98" name="Rectangle 29"/>
          <p:cNvSpPr>
            <a:spLocks noChangeArrowheads="1"/>
          </p:cNvSpPr>
          <p:nvPr/>
        </p:nvSpPr>
        <p:spPr bwMode="auto">
          <a:xfrm>
            <a:off x="911225" y="2379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99" name="Rectangle 30"/>
          <p:cNvSpPr>
            <a:spLocks noChangeArrowheads="1"/>
          </p:cNvSpPr>
          <p:nvPr/>
        </p:nvSpPr>
        <p:spPr bwMode="auto">
          <a:xfrm>
            <a:off x="2774950" y="2379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101" name="Rectangle 32"/>
          <p:cNvSpPr>
            <a:spLocks noChangeArrowheads="1"/>
          </p:cNvSpPr>
          <p:nvPr/>
        </p:nvSpPr>
        <p:spPr bwMode="auto">
          <a:xfrm>
            <a:off x="4811713"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03" name="Rectangle 34"/>
          <p:cNvSpPr>
            <a:spLocks noChangeArrowheads="1"/>
          </p:cNvSpPr>
          <p:nvPr/>
        </p:nvSpPr>
        <p:spPr bwMode="auto">
          <a:xfrm>
            <a:off x="911225" y="2586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04" name="Rectangle 35"/>
          <p:cNvSpPr>
            <a:spLocks noChangeArrowheads="1"/>
          </p:cNvSpPr>
          <p:nvPr/>
        </p:nvSpPr>
        <p:spPr bwMode="auto">
          <a:xfrm>
            <a:off x="2593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6" name="Rectangle 37"/>
          <p:cNvSpPr>
            <a:spLocks noChangeArrowheads="1"/>
          </p:cNvSpPr>
          <p:nvPr/>
        </p:nvSpPr>
        <p:spPr bwMode="auto">
          <a:xfrm>
            <a:off x="4498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7" name="Rectangle 38"/>
          <p:cNvSpPr>
            <a:spLocks noChangeArrowheads="1"/>
          </p:cNvSpPr>
          <p:nvPr/>
        </p:nvSpPr>
        <p:spPr bwMode="auto">
          <a:xfrm>
            <a:off x="6538913" y="2586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8" name="Rectangle 39"/>
          <p:cNvSpPr>
            <a:spLocks noChangeArrowheads="1"/>
          </p:cNvSpPr>
          <p:nvPr/>
        </p:nvSpPr>
        <p:spPr bwMode="auto">
          <a:xfrm>
            <a:off x="5791200" y="1327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machine costing $22,000 with a five-year life and an estimated $2,000 salvage value is </a:t>
            </a:r>
            <a:endParaRPr lang="en-US" dirty="0" smtClean="0">
              <a:solidFill>
                <a:prstClr val="black"/>
              </a:solidFill>
              <a:cs typeface="Arial" charset="0"/>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installed on January 1. The factory manager estimates the machine will produce 1,000 units of product </a:t>
            </a:r>
            <a:endParaRPr lang="en-US" dirty="0" smtClean="0">
              <a:solidFill>
                <a:prstClr val="black"/>
              </a:solidFill>
              <a:cs typeface="Arial" charset="0"/>
            </a:endParaRPr>
          </a:p>
        </p:txBody>
      </p:sp>
      <p:sp>
        <p:nvSpPr>
          <p:cNvPr id="111" name="Rectangle 42"/>
          <p:cNvSpPr>
            <a:spLocks noChangeArrowheads="1"/>
          </p:cNvSpPr>
          <p:nvPr/>
        </p:nvSpPr>
        <p:spPr bwMode="auto">
          <a:xfrm>
            <a:off x="911225" y="1066800"/>
            <a:ext cx="984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during its life.</a:t>
            </a:r>
            <a:endParaRPr lang="en-US" dirty="0" smtClean="0">
              <a:solidFill>
                <a:prstClr val="black"/>
              </a:solidFill>
              <a:cs typeface="Arial" charset="0"/>
            </a:endParaRPr>
          </a:p>
        </p:txBody>
      </p:sp>
      <p:sp>
        <p:nvSpPr>
          <p:cNvPr id="117" name="Line 48"/>
          <p:cNvSpPr>
            <a:spLocks noChangeShapeType="1"/>
          </p:cNvSpPr>
          <p:nvPr/>
        </p:nvSpPr>
        <p:spPr bwMode="auto">
          <a:xfrm>
            <a:off x="2362200" y="2565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49"/>
          <p:cNvSpPr>
            <a:spLocks noChangeArrowheads="1"/>
          </p:cNvSpPr>
          <p:nvPr/>
        </p:nvSpPr>
        <p:spPr bwMode="auto">
          <a:xfrm>
            <a:off x="2362200" y="2565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50"/>
          <p:cNvSpPr>
            <a:spLocks noChangeShapeType="1"/>
          </p:cNvSpPr>
          <p:nvPr/>
        </p:nvSpPr>
        <p:spPr bwMode="auto">
          <a:xfrm>
            <a:off x="4267200" y="2565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51"/>
          <p:cNvSpPr>
            <a:spLocks noChangeArrowheads="1"/>
          </p:cNvSpPr>
          <p:nvPr/>
        </p:nvSpPr>
        <p:spPr bwMode="auto">
          <a:xfrm>
            <a:off x="4267200" y="2565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52"/>
          <p:cNvSpPr>
            <a:spLocks noChangeShapeType="1"/>
          </p:cNvSpPr>
          <p:nvPr/>
        </p:nvSpPr>
        <p:spPr bwMode="auto">
          <a:xfrm>
            <a:off x="2362200" y="2771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53"/>
          <p:cNvSpPr>
            <a:spLocks noChangeArrowheads="1"/>
          </p:cNvSpPr>
          <p:nvPr/>
        </p:nvSpPr>
        <p:spPr bwMode="auto">
          <a:xfrm>
            <a:off x="2362200" y="2771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54"/>
          <p:cNvSpPr>
            <a:spLocks noChangeShapeType="1"/>
          </p:cNvSpPr>
          <p:nvPr/>
        </p:nvSpPr>
        <p:spPr bwMode="auto">
          <a:xfrm>
            <a:off x="2362200" y="2792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55"/>
          <p:cNvSpPr>
            <a:spLocks noChangeArrowheads="1"/>
          </p:cNvSpPr>
          <p:nvPr/>
        </p:nvSpPr>
        <p:spPr bwMode="auto">
          <a:xfrm>
            <a:off x="2362200" y="2792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Line 56"/>
          <p:cNvSpPr>
            <a:spLocks noChangeShapeType="1"/>
          </p:cNvSpPr>
          <p:nvPr/>
        </p:nvSpPr>
        <p:spPr bwMode="auto">
          <a:xfrm>
            <a:off x="4267200" y="2771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6" name="Rectangle 57"/>
          <p:cNvSpPr>
            <a:spLocks noChangeArrowheads="1"/>
          </p:cNvSpPr>
          <p:nvPr/>
        </p:nvSpPr>
        <p:spPr bwMode="auto">
          <a:xfrm>
            <a:off x="4267200" y="2771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58"/>
          <p:cNvSpPr>
            <a:spLocks noChangeShapeType="1"/>
          </p:cNvSpPr>
          <p:nvPr/>
        </p:nvSpPr>
        <p:spPr bwMode="auto">
          <a:xfrm>
            <a:off x="4267200" y="2792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8" name="Rectangle 59"/>
          <p:cNvSpPr>
            <a:spLocks noChangeArrowheads="1"/>
          </p:cNvSpPr>
          <p:nvPr/>
        </p:nvSpPr>
        <p:spPr bwMode="auto">
          <a:xfrm>
            <a:off x="4267200" y="2792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9" name="Rectangle 60"/>
          <p:cNvSpPr>
            <a:spLocks noChangeArrowheads="1"/>
          </p:cNvSpPr>
          <p:nvPr/>
        </p:nvSpPr>
        <p:spPr bwMode="auto">
          <a:xfrm>
            <a:off x="862013" y="129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Rectangle 61"/>
          <p:cNvSpPr>
            <a:spLocks noChangeArrowheads="1"/>
          </p:cNvSpPr>
          <p:nvPr/>
        </p:nvSpPr>
        <p:spPr bwMode="auto">
          <a:xfrm>
            <a:off x="8251825" y="1316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1" name="Rectangle 62"/>
          <p:cNvSpPr>
            <a:spLocks noChangeArrowheads="1"/>
          </p:cNvSpPr>
          <p:nvPr/>
        </p:nvSpPr>
        <p:spPr bwMode="auto">
          <a:xfrm>
            <a:off x="881063" y="1295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63"/>
          <p:cNvSpPr>
            <a:spLocks noChangeArrowheads="1"/>
          </p:cNvSpPr>
          <p:nvPr/>
        </p:nvSpPr>
        <p:spPr bwMode="auto">
          <a:xfrm>
            <a:off x="881063" y="1522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Line 64"/>
          <p:cNvSpPr>
            <a:spLocks noChangeShapeType="1"/>
          </p:cNvSpPr>
          <p:nvPr/>
        </p:nvSpPr>
        <p:spPr bwMode="auto">
          <a:xfrm>
            <a:off x="6096000" y="2565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4" name="Rectangle 65"/>
          <p:cNvSpPr>
            <a:spLocks noChangeArrowheads="1"/>
          </p:cNvSpPr>
          <p:nvPr/>
        </p:nvSpPr>
        <p:spPr bwMode="auto">
          <a:xfrm>
            <a:off x="6096000" y="2565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5" name="Line 66"/>
          <p:cNvSpPr>
            <a:spLocks noChangeShapeType="1"/>
          </p:cNvSpPr>
          <p:nvPr/>
        </p:nvSpPr>
        <p:spPr bwMode="auto">
          <a:xfrm>
            <a:off x="6096000" y="2771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6" name="Rectangle 67"/>
          <p:cNvSpPr>
            <a:spLocks noChangeArrowheads="1"/>
          </p:cNvSpPr>
          <p:nvPr/>
        </p:nvSpPr>
        <p:spPr bwMode="auto">
          <a:xfrm>
            <a:off x="6096000" y="2771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7" name="Line 68"/>
          <p:cNvSpPr>
            <a:spLocks noChangeShapeType="1"/>
          </p:cNvSpPr>
          <p:nvPr/>
        </p:nvSpPr>
        <p:spPr bwMode="auto">
          <a:xfrm>
            <a:off x="6096000" y="2792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8" name="Rectangle 69"/>
          <p:cNvSpPr>
            <a:spLocks noChangeArrowheads="1"/>
          </p:cNvSpPr>
          <p:nvPr/>
        </p:nvSpPr>
        <p:spPr bwMode="auto">
          <a:xfrm>
            <a:off x="6096000" y="2792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 name="Rectangle 6"/>
          <p:cNvSpPr>
            <a:spLocks noChangeArrowheads="1"/>
          </p:cNvSpPr>
          <p:nvPr/>
        </p:nvSpPr>
        <p:spPr bwMode="auto">
          <a:xfrm>
            <a:off x="911225" y="2992438"/>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9" name="Rectangle 7"/>
          <p:cNvSpPr>
            <a:spLocks noChangeArrowheads="1"/>
          </p:cNvSpPr>
          <p:nvPr/>
        </p:nvSpPr>
        <p:spPr bwMode="auto">
          <a:xfrm>
            <a:off x="1809750" y="3414713"/>
            <a:ext cx="1865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Step 1:  Straight-line rate</a:t>
            </a:r>
            <a:endParaRPr lang="en-US" dirty="0" smtClean="0">
              <a:solidFill>
                <a:prstClr val="black"/>
              </a:solidFill>
              <a:cs typeface="Arial" charset="0"/>
            </a:endParaRPr>
          </a:p>
        </p:txBody>
      </p:sp>
      <p:sp>
        <p:nvSpPr>
          <p:cNvPr id="10" name="Rectangle 8"/>
          <p:cNvSpPr>
            <a:spLocks noChangeArrowheads="1"/>
          </p:cNvSpPr>
          <p:nvPr/>
        </p:nvSpPr>
        <p:spPr bwMode="auto">
          <a:xfrm>
            <a:off x="6507163" y="3414713"/>
            <a:ext cx="4841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a:t>
            </a:r>
            <a:endParaRPr lang="en-US" dirty="0" smtClean="0">
              <a:solidFill>
                <a:prstClr val="black"/>
              </a:solidFill>
              <a:cs typeface="Arial" charset="0"/>
            </a:endParaRPr>
          </a:p>
        </p:txBody>
      </p:sp>
      <p:sp>
        <p:nvSpPr>
          <p:cNvPr id="11" name="Rectangle 9"/>
          <p:cNvSpPr>
            <a:spLocks noChangeArrowheads="1"/>
          </p:cNvSpPr>
          <p:nvPr/>
        </p:nvSpPr>
        <p:spPr bwMode="auto">
          <a:xfrm>
            <a:off x="6507163" y="3590925"/>
            <a:ext cx="414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 name="Rectangle 10"/>
          <p:cNvSpPr>
            <a:spLocks noChangeArrowheads="1"/>
          </p:cNvSpPr>
          <p:nvPr/>
        </p:nvSpPr>
        <p:spPr bwMode="auto">
          <a:xfrm>
            <a:off x="7908925" y="3414713"/>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a:t>
            </a:r>
            <a:endParaRPr lang="en-US" dirty="0" smtClean="0">
              <a:solidFill>
                <a:prstClr val="black"/>
              </a:solidFill>
              <a:cs typeface="Arial" charset="0"/>
            </a:endParaRPr>
          </a:p>
        </p:txBody>
      </p:sp>
      <p:sp>
        <p:nvSpPr>
          <p:cNvPr id="13" name="Rectangle 11"/>
          <p:cNvSpPr>
            <a:spLocks noChangeArrowheads="1"/>
          </p:cNvSpPr>
          <p:nvPr/>
        </p:nvSpPr>
        <p:spPr bwMode="auto">
          <a:xfrm>
            <a:off x="6457950" y="362108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 years</a:t>
            </a:r>
            <a:endParaRPr lang="en-US" dirty="0" smtClean="0">
              <a:solidFill>
                <a:prstClr val="black"/>
              </a:solidFill>
              <a:cs typeface="Arial" charset="0"/>
            </a:endParaRPr>
          </a:p>
        </p:txBody>
      </p:sp>
      <p:sp>
        <p:nvSpPr>
          <p:cNvPr id="14" name="Rectangle 12"/>
          <p:cNvSpPr>
            <a:spLocks noChangeArrowheads="1"/>
          </p:cNvSpPr>
          <p:nvPr/>
        </p:nvSpPr>
        <p:spPr bwMode="auto">
          <a:xfrm>
            <a:off x="7939088" y="3827463"/>
            <a:ext cx="282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x 2</a:t>
            </a:r>
            <a:endParaRPr lang="en-US" dirty="0" smtClean="0">
              <a:solidFill>
                <a:prstClr val="black"/>
              </a:solidFill>
              <a:cs typeface="Arial" charset="0"/>
            </a:endParaRPr>
          </a:p>
        </p:txBody>
      </p:sp>
      <p:sp>
        <p:nvSpPr>
          <p:cNvPr id="15" name="Rectangle 13"/>
          <p:cNvSpPr>
            <a:spLocks noChangeArrowheads="1"/>
          </p:cNvSpPr>
          <p:nvPr/>
        </p:nvSpPr>
        <p:spPr bwMode="auto">
          <a:xfrm>
            <a:off x="7939088" y="4003675"/>
            <a:ext cx="2016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 name="Rectangle 14"/>
          <p:cNvSpPr>
            <a:spLocks noChangeArrowheads="1"/>
          </p:cNvSpPr>
          <p:nvPr/>
        </p:nvSpPr>
        <p:spPr bwMode="auto">
          <a:xfrm>
            <a:off x="1809750" y="4033838"/>
            <a:ext cx="2692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Step 2:  Double the Straight-line rate</a:t>
            </a:r>
            <a:endParaRPr lang="en-US" dirty="0" smtClean="0">
              <a:solidFill>
                <a:prstClr val="black"/>
              </a:solidFill>
              <a:cs typeface="Arial" charset="0"/>
            </a:endParaRPr>
          </a:p>
        </p:txBody>
      </p:sp>
      <p:sp>
        <p:nvSpPr>
          <p:cNvPr id="17" name="Rectangle 15"/>
          <p:cNvSpPr>
            <a:spLocks noChangeArrowheads="1"/>
          </p:cNvSpPr>
          <p:nvPr/>
        </p:nvSpPr>
        <p:spPr bwMode="auto">
          <a:xfrm>
            <a:off x="6507163" y="4033838"/>
            <a:ext cx="427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charset="0"/>
              </a:rPr>
              <a:t>2</a:t>
            </a:r>
            <a:r>
              <a:rPr lang="en-US" sz="1300" dirty="0" smtClean="0">
                <a:solidFill>
                  <a:srgbClr val="000000"/>
                </a:solidFill>
                <a:cs typeface="Arial" charset="0"/>
              </a:rPr>
              <a:t>00%</a:t>
            </a:r>
            <a:endParaRPr lang="en-US" dirty="0" smtClean="0">
              <a:solidFill>
                <a:prstClr val="black"/>
              </a:solidFill>
              <a:cs typeface="Arial" charset="0"/>
            </a:endParaRPr>
          </a:p>
        </p:txBody>
      </p:sp>
      <p:sp>
        <p:nvSpPr>
          <p:cNvPr id="18" name="Rectangle 16"/>
          <p:cNvSpPr>
            <a:spLocks noChangeArrowheads="1"/>
          </p:cNvSpPr>
          <p:nvPr/>
        </p:nvSpPr>
        <p:spPr bwMode="auto">
          <a:xfrm>
            <a:off x="6507163" y="4210050"/>
            <a:ext cx="414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 name="Rectangle 17"/>
          <p:cNvSpPr>
            <a:spLocks noChangeArrowheads="1"/>
          </p:cNvSpPr>
          <p:nvPr/>
        </p:nvSpPr>
        <p:spPr bwMode="auto">
          <a:xfrm>
            <a:off x="7908925" y="4116388"/>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20" name="Rectangle 18"/>
          <p:cNvSpPr>
            <a:spLocks noChangeArrowheads="1"/>
          </p:cNvSpPr>
          <p:nvPr/>
        </p:nvSpPr>
        <p:spPr bwMode="auto">
          <a:xfrm>
            <a:off x="6457950" y="4240213"/>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 years</a:t>
            </a:r>
            <a:endParaRPr lang="en-US" dirty="0" smtClean="0">
              <a:solidFill>
                <a:prstClr val="black"/>
              </a:solidFill>
              <a:cs typeface="Arial" charset="0"/>
            </a:endParaRPr>
          </a:p>
        </p:txBody>
      </p:sp>
      <p:sp>
        <p:nvSpPr>
          <p:cNvPr id="21" name="Rectangle 19"/>
          <p:cNvSpPr>
            <a:spLocks noChangeArrowheads="1"/>
          </p:cNvSpPr>
          <p:nvPr/>
        </p:nvSpPr>
        <p:spPr bwMode="auto">
          <a:xfrm>
            <a:off x="1809750" y="4652963"/>
            <a:ext cx="5324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Step 3:  Depreciation expense = DDB rate x Beginning-period book value</a:t>
            </a:r>
            <a:endParaRPr lang="en-US" dirty="0" smtClean="0">
              <a:solidFill>
                <a:prstClr val="black"/>
              </a:solidFill>
              <a:cs typeface="Arial" charset="0"/>
            </a:endParaRPr>
          </a:p>
        </p:txBody>
      </p:sp>
      <p:sp>
        <p:nvSpPr>
          <p:cNvPr id="158" name="Rectangle 64"/>
          <p:cNvSpPr>
            <a:spLocks noChangeArrowheads="1"/>
          </p:cNvSpPr>
          <p:nvPr/>
        </p:nvSpPr>
        <p:spPr bwMode="auto">
          <a:xfrm>
            <a:off x="5156200" y="3414713"/>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a:t>
            </a:r>
            <a:endParaRPr lang="en-US" dirty="0" smtClean="0">
              <a:solidFill>
                <a:prstClr val="black"/>
              </a:solidFill>
              <a:cs typeface="Arial" charset="0"/>
            </a:endParaRPr>
          </a:p>
        </p:txBody>
      </p:sp>
      <p:sp>
        <p:nvSpPr>
          <p:cNvPr id="159" name="Rectangle 65"/>
          <p:cNvSpPr>
            <a:spLocks noChangeArrowheads="1"/>
          </p:cNvSpPr>
          <p:nvPr/>
        </p:nvSpPr>
        <p:spPr bwMode="auto">
          <a:xfrm>
            <a:off x="5156200" y="3590925"/>
            <a:ext cx="414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0" name="Rectangle 66"/>
          <p:cNvSpPr>
            <a:spLocks noChangeArrowheads="1"/>
          </p:cNvSpPr>
          <p:nvPr/>
        </p:nvSpPr>
        <p:spPr bwMode="auto">
          <a:xfrm>
            <a:off x="4945063" y="3621088"/>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EUL (years)</a:t>
            </a:r>
            <a:endParaRPr lang="en-US" dirty="0" smtClean="0">
              <a:solidFill>
                <a:prstClr val="black"/>
              </a:solidFill>
              <a:cs typeface="Arial" charset="0"/>
            </a:endParaRPr>
          </a:p>
        </p:txBody>
      </p:sp>
      <p:sp>
        <p:nvSpPr>
          <p:cNvPr id="161" name="Rectangle 67"/>
          <p:cNvSpPr>
            <a:spLocks noChangeArrowheads="1"/>
          </p:cNvSpPr>
          <p:nvPr/>
        </p:nvSpPr>
        <p:spPr bwMode="auto">
          <a:xfrm>
            <a:off x="4500563" y="3827463"/>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Arial" charset="0"/>
            </a:endParaRPr>
          </a:p>
        </p:txBody>
      </p:sp>
      <p:sp>
        <p:nvSpPr>
          <p:cNvPr id="162" name="Rectangle 68"/>
          <p:cNvSpPr>
            <a:spLocks noChangeArrowheads="1"/>
          </p:cNvSpPr>
          <p:nvPr/>
        </p:nvSpPr>
        <p:spPr bwMode="auto">
          <a:xfrm>
            <a:off x="5156200" y="4033838"/>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a:t>
            </a:r>
            <a:endParaRPr lang="en-US" dirty="0" smtClean="0">
              <a:solidFill>
                <a:prstClr val="black"/>
              </a:solidFill>
              <a:cs typeface="Arial" charset="0"/>
            </a:endParaRPr>
          </a:p>
        </p:txBody>
      </p:sp>
      <p:sp>
        <p:nvSpPr>
          <p:cNvPr id="163" name="Rectangle 69"/>
          <p:cNvSpPr>
            <a:spLocks noChangeArrowheads="1"/>
          </p:cNvSpPr>
          <p:nvPr/>
        </p:nvSpPr>
        <p:spPr bwMode="auto">
          <a:xfrm>
            <a:off x="5156200" y="4210050"/>
            <a:ext cx="414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4" name="Rectangle 70"/>
          <p:cNvSpPr>
            <a:spLocks noChangeArrowheads="1"/>
          </p:cNvSpPr>
          <p:nvPr/>
        </p:nvSpPr>
        <p:spPr bwMode="auto">
          <a:xfrm>
            <a:off x="4945063" y="4240213"/>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EUL (years)</a:t>
            </a:r>
            <a:endParaRPr lang="en-US" dirty="0" smtClean="0">
              <a:solidFill>
                <a:prstClr val="black"/>
              </a:solidFill>
              <a:cs typeface="Arial" charset="0"/>
            </a:endParaRPr>
          </a:p>
        </p:txBody>
      </p:sp>
      <p:sp>
        <p:nvSpPr>
          <p:cNvPr id="73"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80" name="Slide Number Placeholder 79"/>
          <p:cNvSpPr>
            <a:spLocks noGrp="1"/>
          </p:cNvSpPr>
          <p:nvPr>
            <p:ph type="sldNum" sz="quarter" idx="12"/>
          </p:nvPr>
        </p:nvSpPr>
        <p:spPr/>
        <p:txBody>
          <a:bodyPr/>
          <a:lstStyle/>
          <a:p>
            <a:pPr>
              <a:defRPr/>
            </a:pPr>
            <a:fld id="{ECA9E106-E22F-48F7-B1AF-3FA3604330AF}"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340129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500"/>
                                        <p:tgtEl>
                                          <p:spTgt spid="1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500"/>
                                        <p:tgtEl>
                                          <p:spTgt spid="1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500"/>
                                        <p:tgtEl>
                                          <p:spTgt spid="1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p:bldP spid="15" grpId="0" animBg="1"/>
      <p:bldP spid="16" grpId="0"/>
      <p:bldP spid="17" grpId="0"/>
      <p:bldP spid="18" grpId="0" animBg="1"/>
      <p:bldP spid="19" grpId="0"/>
      <p:bldP spid="20" grpId="0"/>
      <p:bldP spid="21" grpId="0"/>
      <p:bldP spid="158" grpId="0"/>
      <p:bldP spid="159" grpId="0" animBg="1"/>
      <p:bldP spid="160" grpId="0"/>
      <p:bldP spid="162" grpId="0"/>
      <p:bldP spid="163" grpId="0" animBg="1"/>
      <p:bldP spid="1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60"/>
          <p:cNvSpPr>
            <a:spLocks noChangeArrowheads="1"/>
          </p:cNvSpPr>
          <p:nvPr/>
        </p:nvSpPr>
        <p:spPr bwMode="auto">
          <a:xfrm>
            <a:off x="5681663" y="4651375"/>
            <a:ext cx="511175" cy="200025"/>
          </a:xfrm>
          <a:prstGeom prst="rect">
            <a:avLst/>
          </a:prstGeom>
          <a:solidFill>
            <a:srgbClr val="FF0000"/>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20,289</a:t>
            </a:r>
            <a:endParaRPr lang="en-US" dirty="0" smtClean="0">
              <a:solidFill>
                <a:prstClr val="black"/>
              </a:solidFill>
              <a:cs typeface="Arial" charset="0"/>
            </a:endParaRPr>
          </a:p>
        </p:txBody>
      </p:sp>
      <p:sp>
        <p:nvSpPr>
          <p:cNvPr id="154" name="Rectangle 60"/>
          <p:cNvSpPr>
            <a:spLocks noChangeArrowheads="1"/>
          </p:cNvSpPr>
          <p:nvPr/>
        </p:nvSpPr>
        <p:spPr bwMode="auto">
          <a:xfrm>
            <a:off x="5681663" y="4651375"/>
            <a:ext cx="5651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46" name="Rectangle 52"/>
          <p:cNvSpPr>
            <a:spLocks noChangeArrowheads="1"/>
          </p:cNvSpPr>
          <p:nvPr/>
        </p:nvSpPr>
        <p:spPr bwMode="auto">
          <a:xfrm>
            <a:off x="3962400" y="4651375"/>
            <a:ext cx="474663"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1,140</a:t>
            </a:r>
            <a:endParaRPr lang="en-US" dirty="0" smtClean="0">
              <a:solidFill>
                <a:prstClr val="black"/>
              </a:solidFill>
              <a:cs typeface="Arial" charset="0"/>
            </a:endParaRPr>
          </a:p>
        </p:txBody>
      </p:sp>
      <p:sp>
        <p:nvSpPr>
          <p:cNvPr id="152" name="Rectangle 58"/>
          <p:cNvSpPr>
            <a:spLocks noChangeArrowheads="1"/>
          </p:cNvSpPr>
          <p:nvPr/>
        </p:nvSpPr>
        <p:spPr bwMode="auto">
          <a:xfrm>
            <a:off x="3962400" y="4651375"/>
            <a:ext cx="419100" cy="200025"/>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   851</a:t>
            </a:r>
            <a:endParaRPr lang="en-US" dirty="0" smtClean="0">
              <a:solidFill>
                <a:prstClr val="black"/>
              </a:solidFill>
              <a:cs typeface="Arial" charset="0"/>
            </a:endParaRPr>
          </a:p>
        </p:txBody>
      </p:sp>
      <p:sp>
        <p:nvSpPr>
          <p:cNvPr id="153" name="Rectangle 59"/>
          <p:cNvSpPr>
            <a:spLocks noChangeArrowheads="1"/>
          </p:cNvSpPr>
          <p:nvPr/>
        </p:nvSpPr>
        <p:spPr bwMode="auto">
          <a:xfrm>
            <a:off x="6669088" y="4651375"/>
            <a:ext cx="474662" cy="227013"/>
          </a:xfrm>
          <a:prstGeom prst="rect">
            <a:avLst/>
          </a:prstGeom>
          <a:solidFill>
            <a:srgbClr val="FF0000"/>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1,711</a:t>
            </a:r>
            <a:endParaRPr lang="en-US" dirty="0" smtClean="0">
              <a:solidFill>
                <a:prstClr val="black"/>
              </a:solidFill>
              <a:cs typeface="Arial" charset="0"/>
            </a:endParaRPr>
          </a:p>
        </p:txBody>
      </p:sp>
      <p:sp>
        <p:nvSpPr>
          <p:cNvPr id="155" name="Rectangle 61"/>
          <p:cNvSpPr>
            <a:spLocks noChangeArrowheads="1"/>
          </p:cNvSpPr>
          <p:nvPr/>
        </p:nvSpPr>
        <p:spPr bwMode="auto">
          <a:xfrm>
            <a:off x="6669088" y="4651375"/>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a:t>
            </a:r>
            <a:endParaRPr lang="en-US" dirty="0" smtClean="0">
              <a:solidFill>
                <a:prstClr val="black"/>
              </a:solidFill>
              <a:cs typeface="Arial" charset="0"/>
            </a:endParaRPr>
          </a:p>
        </p:txBody>
      </p:sp>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74" name="Rectangle 5"/>
          <p:cNvSpPr>
            <a:spLocks noChangeArrowheads="1"/>
          </p:cNvSpPr>
          <p:nvPr/>
        </p:nvSpPr>
        <p:spPr bwMode="auto">
          <a:xfrm>
            <a:off x="871538" y="1306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6"/>
          <p:cNvSpPr>
            <a:spLocks noChangeArrowheads="1"/>
          </p:cNvSpPr>
          <p:nvPr/>
        </p:nvSpPr>
        <p:spPr bwMode="auto">
          <a:xfrm>
            <a:off x="911225" y="1327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Year</a:t>
            </a:r>
            <a:endParaRPr lang="en-US" dirty="0" smtClean="0">
              <a:solidFill>
                <a:prstClr val="black"/>
              </a:solidFill>
              <a:cs typeface="Arial" charset="0"/>
            </a:endParaRPr>
          </a:p>
        </p:txBody>
      </p:sp>
      <p:sp>
        <p:nvSpPr>
          <p:cNvPr id="76" name="Rectangle 7"/>
          <p:cNvSpPr>
            <a:spLocks noChangeArrowheads="1"/>
          </p:cNvSpPr>
          <p:nvPr/>
        </p:nvSpPr>
        <p:spPr bwMode="auto">
          <a:xfrm>
            <a:off x="2401888" y="1327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Straight-Line</a:t>
            </a:r>
            <a:endParaRPr lang="en-US" dirty="0" smtClean="0">
              <a:solidFill>
                <a:prstClr val="black"/>
              </a:solidFill>
              <a:cs typeface="Arial" charset="0"/>
            </a:endParaRPr>
          </a:p>
        </p:txBody>
      </p:sp>
      <p:sp>
        <p:nvSpPr>
          <p:cNvPr id="77" name="Rectangle 8"/>
          <p:cNvSpPr>
            <a:spLocks noChangeArrowheads="1"/>
          </p:cNvSpPr>
          <p:nvPr/>
        </p:nvSpPr>
        <p:spPr bwMode="auto">
          <a:xfrm>
            <a:off x="3962400" y="1327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Units-of-Production</a:t>
            </a:r>
            <a:endParaRPr lang="en-US" dirty="0" smtClean="0">
              <a:solidFill>
                <a:prstClr val="black"/>
              </a:solidFill>
              <a:cs typeface="Arial" charset="0"/>
            </a:endParaRPr>
          </a:p>
        </p:txBody>
      </p:sp>
      <p:sp>
        <p:nvSpPr>
          <p:cNvPr id="78" name="Rectangle 9"/>
          <p:cNvSpPr>
            <a:spLocks noChangeArrowheads="1"/>
          </p:cNvSpPr>
          <p:nvPr/>
        </p:nvSpPr>
        <p:spPr bwMode="auto">
          <a:xfrm>
            <a:off x="911225" y="1554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79" name="Rectangle 10"/>
          <p:cNvSpPr>
            <a:spLocks noChangeArrowheads="1"/>
          </p:cNvSpPr>
          <p:nvPr/>
        </p:nvSpPr>
        <p:spPr bwMode="auto">
          <a:xfrm>
            <a:off x="2684463"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1" name="Rectangle 12"/>
          <p:cNvSpPr>
            <a:spLocks noChangeArrowheads="1"/>
          </p:cNvSpPr>
          <p:nvPr/>
        </p:nvSpPr>
        <p:spPr bwMode="auto">
          <a:xfrm>
            <a:off x="4591050"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2" name="Rectangle 13"/>
          <p:cNvSpPr>
            <a:spLocks noChangeArrowheads="1"/>
          </p:cNvSpPr>
          <p:nvPr/>
        </p:nvSpPr>
        <p:spPr bwMode="auto">
          <a:xfrm>
            <a:off x="6630988"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$8,800</a:t>
            </a:r>
            <a:endParaRPr lang="en-US" dirty="0" smtClean="0">
              <a:solidFill>
                <a:prstClr val="black"/>
              </a:solidFill>
              <a:cs typeface="Arial" charset="0"/>
            </a:endParaRPr>
          </a:p>
        </p:txBody>
      </p:sp>
      <p:sp>
        <p:nvSpPr>
          <p:cNvPr id="83" name="Rectangle 14"/>
          <p:cNvSpPr>
            <a:spLocks noChangeArrowheads="1"/>
          </p:cNvSpPr>
          <p:nvPr/>
        </p:nvSpPr>
        <p:spPr bwMode="auto">
          <a:xfrm>
            <a:off x="911225" y="1760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84" name="Rectangle 15"/>
          <p:cNvSpPr>
            <a:spLocks noChangeArrowheads="1"/>
          </p:cNvSpPr>
          <p:nvPr/>
        </p:nvSpPr>
        <p:spPr bwMode="auto">
          <a:xfrm>
            <a:off x="2774950"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86" name="Rectangle 17"/>
          <p:cNvSpPr>
            <a:spLocks noChangeArrowheads="1"/>
          </p:cNvSpPr>
          <p:nvPr/>
        </p:nvSpPr>
        <p:spPr bwMode="auto">
          <a:xfrm>
            <a:off x="4681538" y="17605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87" name="Rectangle 18"/>
          <p:cNvSpPr>
            <a:spLocks noChangeArrowheads="1"/>
          </p:cNvSpPr>
          <p:nvPr/>
        </p:nvSpPr>
        <p:spPr bwMode="auto">
          <a:xfrm>
            <a:off x="6721475"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5,280</a:t>
            </a:r>
            <a:endParaRPr lang="en-US" dirty="0" smtClean="0">
              <a:solidFill>
                <a:prstClr val="black"/>
              </a:solidFill>
              <a:cs typeface="Arial" charset="0"/>
            </a:endParaRPr>
          </a:p>
        </p:txBody>
      </p:sp>
      <p:sp>
        <p:nvSpPr>
          <p:cNvPr id="88" name="Rectangle 19"/>
          <p:cNvSpPr>
            <a:spLocks noChangeArrowheads="1"/>
          </p:cNvSpPr>
          <p:nvPr/>
        </p:nvSpPr>
        <p:spPr bwMode="auto">
          <a:xfrm>
            <a:off x="911225" y="1966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89" name="Rectangle 20"/>
          <p:cNvSpPr>
            <a:spLocks noChangeArrowheads="1"/>
          </p:cNvSpPr>
          <p:nvPr/>
        </p:nvSpPr>
        <p:spPr bwMode="auto">
          <a:xfrm>
            <a:off x="2774950"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1" name="Rectangle 22"/>
          <p:cNvSpPr>
            <a:spLocks noChangeArrowheads="1"/>
          </p:cNvSpPr>
          <p:nvPr/>
        </p:nvSpPr>
        <p:spPr bwMode="auto">
          <a:xfrm>
            <a:off x="4681538" y="19669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6,000</a:t>
            </a:r>
            <a:endParaRPr lang="en-US" dirty="0" smtClean="0">
              <a:solidFill>
                <a:prstClr val="black"/>
              </a:solidFill>
              <a:cs typeface="Arial" charset="0"/>
            </a:endParaRPr>
          </a:p>
        </p:txBody>
      </p:sp>
      <p:sp>
        <p:nvSpPr>
          <p:cNvPr id="92" name="Rectangle 23"/>
          <p:cNvSpPr>
            <a:spLocks noChangeArrowheads="1"/>
          </p:cNvSpPr>
          <p:nvPr/>
        </p:nvSpPr>
        <p:spPr bwMode="auto">
          <a:xfrm>
            <a:off x="6721475"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3,168</a:t>
            </a:r>
            <a:endParaRPr lang="en-US" dirty="0" smtClean="0">
              <a:solidFill>
                <a:prstClr val="black"/>
              </a:solidFill>
              <a:cs typeface="Arial" charset="0"/>
            </a:endParaRPr>
          </a:p>
        </p:txBody>
      </p:sp>
      <p:sp>
        <p:nvSpPr>
          <p:cNvPr id="93" name="Rectangle 24"/>
          <p:cNvSpPr>
            <a:spLocks noChangeArrowheads="1"/>
          </p:cNvSpPr>
          <p:nvPr/>
        </p:nvSpPr>
        <p:spPr bwMode="auto">
          <a:xfrm>
            <a:off x="911225" y="2173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94" name="Rectangle 25"/>
          <p:cNvSpPr>
            <a:spLocks noChangeArrowheads="1"/>
          </p:cNvSpPr>
          <p:nvPr/>
        </p:nvSpPr>
        <p:spPr bwMode="auto">
          <a:xfrm>
            <a:off x="2774950"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96" name="Rectangle 27"/>
          <p:cNvSpPr>
            <a:spLocks noChangeArrowheads="1"/>
          </p:cNvSpPr>
          <p:nvPr/>
        </p:nvSpPr>
        <p:spPr bwMode="auto">
          <a:xfrm>
            <a:off x="4681538" y="2173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1,600</a:t>
            </a:r>
            <a:endParaRPr lang="en-US" dirty="0" smtClean="0">
              <a:solidFill>
                <a:prstClr val="black"/>
              </a:solidFill>
              <a:cs typeface="Arial" charset="0"/>
            </a:endParaRPr>
          </a:p>
        </p:txBody>
      </p:sp>
      <p:sp>
        <p:nvSpPr>
          <p:cNvPr id="97" name="Rectangle 28"/>
          <p:cNvSpPr>
            <a:spLocks noChangeArrowheads="1"/>
          </p:cNvSpPr>
          <p:nvPr/>
        </p:nvSpPr>
        <p:spPr bwMode="auto">
          <a:xfrm>
            <a:off x="6721475"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1,901</a:t>
            </a:r>
            <a:endParaRPr lang="en-US" dirty="0" smtClean="0">
              <a:solidFill>
                <a:prstClr val="black"/>
              </a:solidFill>
              <a:cs typeface="Arial" charset="0"/>
            </a:endParaRPr>
          </a:p>
        </p:txBody>
      </p:sp>
      <p:sp>
        <p:nvSpPr>
          <p:cNvPr id="98" name="Rectangle 29"/>
          <p:cNvSpPr>
            <a:spLocks noChangeArrowheads="1"/>
          </p:cNvSpPr>
          <p:nvPr/>
        </p:nvSpPr>
        <p:spPr bwMode="auto">
          <a:xfrm>
            <a:off x="911225" y="2379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99" name="Rectangle 30"/>
          <p:cNvSpPr>
            <a:spLocks noChangeArrowheads="1"/>
          </p:cNvSpPr>
          <p:nvPr/>
        </p:nvSpPr>
        <p:spPr bwMode="auto">
          <a:xfrm>
            <a:off x="2774950" y="2379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a:t>
            </a:r>
            <a:endParaRPr lang="en-US" dirty="0" smtClean="0">
              <a:solidFill>
                <a:prstClr val="black"/>
              </a:solidFill>
              <a:cs typeface="Arial" charset="0"/>
            </a:endParaRPr>
          </a:p>
        </p:txBody>
      </p:sp>
      <p:sp>
        <p:nvSpPr>
          <p:cNvPr id="101" name="Rectangle 32"/>
          <p:cNvSpPr>
            <a:spLocks noChangeArrowheads="1"/>
          </p:cNvSpPr>
          <p:nvPr/>
        </p:nvSpPr>
        <p:spPr bwMode="auto">
          <a:xfrm>
            <a:off x="4811713"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02" name="Rectangle 33"/>
          <p:cNvSpPr>
            <a:spLocks noChangeArrowheads="1"/>
          </p:cNvSpPr>
          <p:nvPr/>
        </p:nvSpPr>
        <p:spPr bwMode="auto">
          <a:xfrm>
            <a:off x="6851650"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851</a:t>
            </a:r>
            <a:endParaRPr lang="en-US" dirty="0" smtClean="0">
              <a:solidFill>
                <a:prstClr val="black"/>
              </a:solidFill>
              <a:cs typeface="Arial" charset="0"/>
            </a:endParaRPr>
          </a:p>
        </p:txBody>
      </p:sp>
      <p:sp>
        <p:nvSpPr>
          <p:cNvPr id="103" name="Rectangle 34"/>
          <p:cNvSpPr>
            <a:spLocks noChangeArrowheads="1"/>
          </p:cNvSpPr>
          <p:nvPr/>
        </p:nvSpPr>
        <p:spPr bwMode="auto">
          <a:xfrm>
            <a:off x="911225" y="2586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04" name="Rectangle 35"/>
          <p:cNvSpPr>
            <a:spLocks noChangeArrowheads="1"/>
          </p:cNvSpPr>
          <p:nvPr/>
        </p:nvSpPr>
        <p:spPr bwMode="auto">
          <a:xfrm>
            <a:off x="2593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6" name="Rectangle 37"/>
          <p:cNvSpPr>
            <a:spLocks noChangeArrowheads="1"/>
          </p:cNvSpPr>
          <p:nvPr/>
        </p:nvSpPr>
        <p:spPr bwMode="auto">
          <a:xfrm>
            <a:off x="4498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7" name="Rectangle 38"/>
          <p:cNvSpPr>
            <a:spLocks noChangeArrowheads="1"/>
          </p:cNvSpPr>
          <p:nvPr/>
        </p:nvSpPr>
        <p:spPr bwMode="auto">
          <a:xfrm>
            <a:off x="6538913" y="2586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08" name="Rectangle 39"/>
          <p:cNvSpPr>
            <a:spLocks noChangeArrowheads="1"/>
          </p:cNvSpPr>
          <p:nvPr/>
        </p:nvSpPr>
        <p:spPr bwMode="auto">
          <a:xfrm>
            <a:off x="5791200" y="1327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machine costing $22,000 with a five-year life and an estimated $2,000 salvage value is </a:t>
            </a:r>
            <a:endParaRPr lang="en-US" dirty="0" smtClean="0">
              <a:solidFill>
                <a:prstClr val="black"/>
              </a:solidFill>
              <a:cs typeface="Arial" charset="0"/>
            </a:endParaRPr>
          </a:p>
        </p:txBody>
      </p:sp>
      <p:sp>
        <p:nvSpPr>
          <p:cNvPr id="110" name="Rectangle 41"/>
          <p:cNvSpPr>
            <a:spLocks noChangeArrowheads="1"/>
          </p:cNvSpPr>
          <p:nvPr/>
        </p:nvSpPr>
        <p:spPr bwMode="auto">
          <a:xfrm>
            <a:off x="911225" y="860425"/>
            <a:ext cx="7559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installed on January 1. The factory manager estimates the machine will produce 1,000 units of product </a:t>
            </a:r>
            <a:endParaRPr lang="en-US" dirty="0" smtClean="0">
              <a:solidFill>
                <a:prstClr val="black"/>
              </a:solidFill>
              <a:cs typeface="Arial" charset="0"/>
            </a:endParaRPr>
          </a:p>
        </p:txBody>
      </p:sp>
      <p:sp>
        <p:nvSpPr>
          <p:cNvPr id="111" name="Rectangle 42"/>
          <p:cNvSpPr>
            <a:spLocks noChangeArrowheads="1"/>
          </p:cNvSpPr>
          <p:nvPr/>
        </p:nvSpPr>
        <p:spPr bwMode="auto">
          <a:xfrm>
            <a:off x="911225" y="1066800"/>
            <a:ext cx="984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during its life.</a:t>
            </a:r>
            <a:endParaRPr lang="en-US" dirty="0" smtClean="0">
              <a:solidFill>
                <a:prstClr val="black"/>
              </a:solidFill>
              <a:cs typeface="Arial" charset="0"/>
            </a:endParaRPr>
          </a:p>
        </p:txBody>
      </p:sp>
      <p:sp>
        <p:nvSpPr>
          <p:cNvPr id="117" name="Line 48"/>
          <p:cNvSpPr>
            <a:spLocks noChangeShapeType="1"/>
          </p:cNvSpPr>
          <p:nvPr/>
        </p:nvSpPr>
        <p:spPr bwMode="auto">
          <a:xfrm>
            <a:off x="2362200" y="2565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49"/>
          <p:cNvSpPr>
            <a:spLocks noChangeArrowheads="1"/>
          </p:cNvSpPr>
          <p:nvPr/>
        </p:nvSpPr>
        <p:spPr bwMode="auto">
          <a:xfrm>
            <a:off x="2362200" y="2565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50"/>
          <p:cNvSpPr>
            <a:spLocks noChangeShapeType="1"/>
          </p:cNvSpPr>
          <p:nvPr/>
        </p:nvSpPr>
        <p:spPr bwMode="auto">
          <a:xfrm>
            <a:off x="4267200" y="2565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51"/>
          <p:cNvSpPr>
            <a:spLocks noChangeArrowheads="1"/>
          </p:cNvSpPr>
          <p:nvPr/>
        </p:nvSpPr>
        <p:spPr bwMode="auto">
          <a:xfrm>
            <a:off x="4267200" y="2565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52"/>
          <p:cNvSpPr>
            <a:spLocks noChangeShapeType="1"/>
          </p:cNvSpPr>
          <p:nvPr/>
        </p:nvSpPr>
        <p:spPr bwMode="auto">
          <a:xfrm>
            <a:off x="2362200" y="2771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53"/>
          <p:cNvSpPr>
            <a:spLocks noChangeArrowheads="1"/>
          </p:cNvSpPr>
          <p:nvPr/>
        </p:nvSpPr>
        <p:spPr bwMode="auto">
          <a:xfrm>
            <a:off x="2362200" y="2771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54"/>
          <p:cNvSpPr>
            <a:spLocks noChangeShapeType="1"/>
          </p:cNvSpPr>
          <p:nvPr/>
        </p:nvSpPr>
        <p:spPr bwMode="auto">
          <a:xfrm>
            <a:off x="2362200" y="2792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55"/>
          <p:cNvSpPr>
            <a:spLocks noChangeArrowheads="1"/>
          </p:cNvSpPr>
          <p:nvPr/>
        </p:nvSpPr>
        <p:spPr bwMode="auto">
          <a:xfrm>
            <a:off x="2362200" y="2792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Line 56"/>
          <p:cNvSpPr>
            <a:spLocks noChangeShapeType="1"/>
          </p:cNvSpPr>
          <p:nvPr/>
        </p:nvSpPr>
        <p:spPr bwMode="auto">
          <a:xfrm>
            <a:off x="4267200" y="2771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6" name="Rectangle 57"/>
          <p:cNvSpPr>
            <a:spLocks noChangeArrowheads="1"/>
          </p:cNvSpPr>
          <p:nvPr/>
        </p:nvSpPr>
        <p:spPr bwMode="auto">
          <a:xfrm>
            <a:off x="4267200" y="2771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58"/>
          <p:cNvSpPr>
            <a:spLocks noChangeShapeType="1"/>
          </p:cNvSpPr>
          <p:nvPr/>
        </p:nvSpPr>
        <p:spPr bwMode="auto">
          <a:xfrm>
            <a:off x="4267200" y="2792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8" name="Rectangle 59"/>
          <p:cNvSpPr>
            <a:spLocks noChangeArrowheads="1"/>
          </p:cNvSpPr>
          <p:nvPr/>
        </p:nvSpPr>
        <p:spPr bwMode="auto">
          <a:xfrm>
            <a:off x="4267200" y="2792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9" name="Rectangle 60"/>
          <p:cNvSpPr>
            <a:spLocks noChangeArrowheads="1"/>
          </p:cNvSpPr>
          <p:nvPr/>
        </p:nvSpPr>
        <p:spPr bwMode="auto">
          <a:xfrm>
            <a:off x="862013" y="129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Rectangle 61"/>
          <p:cNvSpPr>
            <a:spLocks noChangeArrowheads="1"/>
          </p:cNvSpPr>
          <p:nvPr/>
        </p:nvSpPr>
        <p:spPr bwMode="auto">
          <a:xfrm>
            <a:off x="8251825" y="1316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1" name="Rectangle 62"/>
          <p:cNvSpPr>
            <a:spLocks noChangeArrowheads="1"/>
          </p:cNvSpPr>
          <p:nvPr/>
        </p:nvSpPr>
        <p:spPr bwMode="auto">
          <a:xfrm>
            <a:off x="881063" y="1295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63"/>
          <p:cNvSpPr>
            <a:spLocks noChangeArrowheads="1"/>
          </p:cNvSpPr>
          <p:nvPr/>
        </p:nvSpPr>
        <p:spPr bwMode="auto">
          <a:xfrm>
            <a:off x="881063" y="1522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Line 64"/>
          <p:cNvSpPr>
            <a:spLocks noChangeShapeType="1"/>
          </p:cNvSpPr>
          <p:nvPr/>
        </p:nvSpPr>
        <p:spPr bwMode="auto">
          <a:xfrm>
            <a:off x="6096000" y="2565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4" name="Rectangle 65"/>
          <p:cNvSpPr>
            <a:spLocks noChangeArrowheads="1"/>
          </p:cNvSpPr>
          <p:nvPr/>
        </p:nvSpPr>
        <p:spPr bwMode="auto">
          <a:xfrm>
            <a:off x="6096000" y="2565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5" name="Line 66"/>
          <p:cNvSpPr>
            <a:spLocks noChangeShapeType="1"/>
          </p:cNvSpPr>
          <p:nvPr/>
        </p:nvSpPr>
        <p:spPr bwMode="auto">
          <a:xfrm>
            <a:off x="6096000" y="2771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6" name="Rectangle 67"/>
          <p:cNvSpPr>
            <a:spLocks noChangeArrowheads="1"/>
          </p:cNvSpPr>
          <p:nvPr/>
        </p:nvSpPr>
        <p:spPr bwMode="auto">
          <a:xfrm>
            <a:off x="6096000" y="2771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7" name="Line 68"/>
          <p:cNvSpPr>
            <a:spLocks noChangeShapeType="1"/>
          </p:cNvSpPr>
          <p:nvPr/>
        </p:nvSpPr>
        <p:spPr bwMode="auto">
          <a:xfrm>
            <a:off x="6096000" y="2792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8" name="Rectangle 69"/>
          <p:cNvSpPr>
            <a:spLocks noChangeArrowheads="1"/>
          </p:cNvSpPr>
          <p:nvPr/>
        </p:nvSpPr>
        <p:spPr bwMode="auto">
          <a:xfrm>
            <a:off x="6096000" y="2792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 name="Rectangle 5"/>
          <p:cNvSpPr>
            <a:spLocks noChangeArrowheads="1"/>
          </p:cNvSpPr>
          <p:nvPr/>
        </p:nvSpPr>
        <p:spPr bwMode="auto">
          <a:xfrm>
            <a:off x="1768475" y="3362325"/>
            <a:ext cx="539432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 name="Rectangle 6"/>
          <p:cNvSpPr>
            <a:spLocks noChangeArrowheads="1"/>
          </p:cNvSpPr>
          <p:nvPr/>
        </p:nvSpPr>
        <p:spPr bwMode="auto">
          <a:xfrm>
            <a:off x="911225" y="2992438"/>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Double-Declining-Balance</a:t>
            </a:r>
            <a:endParaRPr lang="en-US" dirty="0" smtClean="0">
              <a:solidFill>
                <a:prstClr val="black"/>
              </a:solidFill>
              <a:cs typeface="Arial" charset="0"/>
            </a:endParaRPr>
          </a:p>
        </p:txBody>
      </p:sp>
      <p:sp>
        <p:nvSpPr>
          <p:cNvPr id="22" name="Rectangle 20"/>
          <p:cNvSpPr>
            <a:spLocks noChangeArrowheads="1"/>
          </p:cNvSpPr>
          <p:nvPr/>
        </p:nvSpPr>
        <p:spPr bwMode="auto">
          <a:xfrm>
            <a:off x="1828800" y="3382963"/>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Beginning</a:t>
            </a:r>
            <a:endParaRPr lang="en-US" dirty="0" smtClean="0">
              <a:solidFill>
                <a:prstClr val="black"/>
              </a:solidFill>
              <a:cs typeface="Arial" charset="0"/>
            </a:endParaRPr>
          </a:p>
        </p:txBody>
      </p:sp>
      <p:sp>
        <p:nvSpPr>
          <p:cNvPr id="23" name="Rectangle 21"/>
          <p:cNvSpPr>
            <a:spLocks noChangeArrowheads="1"/>
          </p:cNvSpPr>
          <p:nvPr/>
        </p:nvSpPr>
        <p:spPr bwMode="auto">
          <a:xfrm>
            <a:off x="2938463" y="3382963"/>
            <a:ext cx="423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DDB</a:t>
            </a:r>
            <a:endParaRPr lang="en-US" dirty="0" smtClean="0">
              <a:solidFill>
                <a:prstClr val="black"/>
              </a:solidFill>
              <a:cs typeface="Arial" charset="0"/>
            </a:endParaRPr>
          </a:p>
        </p:txBody>
      </p:sp>
      <p:sp>
        <p:nvSpPr>
          <p:cNvPr id="24" name="Rectangle 22"/>
          <p:cNvSpPr>
            <a:spLocks noChangeArrowheads="1"/>
          </p:cNvSpPr>
          <p:nvPr/>
        </p:nvSpPr>
        <p:spPr bwMode="auto">
          <a:xfrm>
            <a:off x="3533775" y="3382963"/>
            <a:ext cx="1058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Depreciation</a:t>
            </a:r>
            <a:endParaRPr lang="en-US" dirty="0" smtClean="0">
              <a:solidFill>
                <a:prstClr val="black"/>
              </a:solidFill>
              <a:cs typeface="Arial" charset="0"/>
            </a:endParaRPr>
          </a:p>
        </p:txBody>
      </p:sp>
      <p:sp>
        <p:nvSpPr>
          <p:cNvPr id="25" name="Rectangle 23"/>
          <p:cNvSpPr>
            <a:spLocks noChangeArrowheads="1"/>
          </p:cNvSpPr>
          <p:nvPr/>
        </p:nvSpPr>
        <p:spPr bwMode="auto">
          <a:xfrm>
            <a:off x="5308600" y="3382963"/>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Accumulated</a:t>
            </a:r>
            <a:endParaRPr lang="en-US" dirty="0" smtClean="0">
              <a:solidFill>
                <a:prstClr val="black"/>
              </a:solidFill>
              <a:cs typeface="Arial" charset="0"/>
            </a:endParaRPr>
          </a:p>
        </p:txBody>
      </p:sp>
      <p:sp>
        <p:nvSpPr>
          <p:cNvPr id="26" name="Rectangle 24"/>
          <p:cNvSpPr>
            <a:spLocks noChangeArrowheads="1"/>
          </p:cNvSpPr>
          <p:nvPr/>
        </p:nvSpPr>
        <p:spPr bwMode="auto">
          <a:xfrm>
            <a:off x="6507163" y="338296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Book</a:t>
            </a:r>
            <a:endParaRPr lang="en-US" dirty="0" smtClean="0">
              <a:solidFill>
                <a:prstClr val="black"/>
              </a:solidFill>
              <a:cs typeface="Arial" charset="0"/>
            </a:endParaRPr>
          </a:p>
        </p:txBody>
      </p:sp>
      <p:sp>
        <p:nvSpPr>
          <p:cNvPr id="27" name="Rectangle 25"/>
          <p:cNvSpPr>
            <a:spLocks noChangeArrowheads="1"/>
          </p:cNvSpPr>
          <p:nvPr/>
        </p:nvSpPr>
        <p:spPr bwMode="auto">
          <a:xfrm>
            <a:off x="1809750" y="3600450"/>
            <a:ext cx="957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Book Value</a:t>
            </a:r>
            <a:endParaRPr lang="en-US" dirty="0" smtClean="0">
              <a:solidFill>
                <a:prstClr val="black"/>
              </a:solidFill>
              <a:cs typeface="Arial" charset="0"/>
            </a:endParaRPr>
          </a:p>
        </p:txBody>
      </p:sp>
      <p:sp>
        <p:nvSpPr>
          <p:cNvPr id="28" name="Rectangle 26"/>
          <p:cNvSpPr>
            <a:spLocks noChangeArrowheads="1"/>
          </p:cNvSpPr>
          <p:nvPr/>
        </p:nvSpPr>
        <p:spPr bwMode="auto">
          <a:xfrm>
            <a:off x="2947988" y="36004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Rate</a:t>
            </a:r>
            <a:endParaRPr lang="en-US" dirty="0" smtClean="0">
              <a:solidFill>
                <a:prstClr val="black"/>
              </a:solidFill>
              <a:cs typeface="Arial" charset="0"/>
            </a:endParaRPr>
          </a:p>
        </p:txBody>
      </p:sp>
      <p:sp>
        <p:nvSpPr>
          <p:cNvPr id="29" name="Rectangle 27"/>
          <p:cNvSpPr>
            <a:spLocks noChangeArrowheads="1"/>
          </p:cNvSpPr>
          <p:nvPr/>
        </p:nvSpPr>
        <p:spPr bwMode="auto">
          <a:xfrm>
            <a:off x="3684588" y="3600450"/>
            <a:ext cx="74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Expense</a:t>
            </a:r>
            <a:endParaRPr lang="en-US" dirty="0" smtClean="0">
              <a:solidFill>
                <a:prstClr val="black"/>
              </a:solidFill>
              <a:cs typeface="Arial" charset="0"/>
            </a:endParaRPr>
          </a:p>
        </p:txBody>
      </p:sp>
      <p:sp>
        <p:nvSpPr>
          <p:cNvPr id="30" name="Rectangle 28"/>
          <p:cNvSpPr>
            <a:spLocks noChangeArrowheads="1"/>
          </p:cNvSpPr>
          <p:nvPr/>
        </p:nvSpPr>
        <p:spPr bwMode="auto">
          <a:xfrm>
            <a:off x="5327650" y="3600450"/>
            <a:ext cx="1058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Depreciation</a:t>
            </a:r>
            <a:endParaRPr lang="en-US" dirty="0" smtClean="0">
              <a:solidFill>
                <a:prstClr val="black"/>
              </a:solidFill>
              <a:cs typeface="Arial" charset="0"/>
            </a:endParaRPr>
          </a:p>
        </p:txBody>
      </p:sp>
      <p:sp>
        <p:nvSpPr>
          <p:cNvPr id="31" name="Rectangle 29"/>
          <p:cNvSpPr>
            <a:spLocks noChangeArrowheads="1"/>
          </p:cNvSpPr>
          <p:nvPr/>
        </p:nvSpPr>
        <p:spPr bwMode="auto">
          <a:xfrm>
            <a:off x="6497638" y="3600450"/>
            <a:ext cx="514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Value</a:t>
            </a:r>
            <a:endParaRPr lang="en-US" dirty="0" smtClean="0">
              <a:solidFill>
                <a:prstClr val="black"/>
              </a:solidFill>
              <a:cs typeface="Arial" charset="0"/>
            </a:endParaRPr>
          </a:p>
        </p:txBody>
      </p:sp>
      <p:sp>
        <p:nvSpPr>
          <p:cNvPr id="64" name="Rectangle 30"/>
          <p:cNvSpPr>
            <a:spLocks noChangeArrowheads="1"/>
          </p:cNvSpPr>
          <p:nvPr/>
        </p:nvSpPr>
        <p:spPr bwMode="auto">
          <a:xfrm>
            <a:off x="1284288" y="382587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1</a:t>
            </a:r>
            <a:endParaRPr lang="en-US" dirty="0" smtClean="0">
              <a:solidFill>
                <a:prstClr val="black"/>
              </a:solidFill>
              <a:cs typeface="Arial" charset="0"/>
            </a:endParaRPr>
          </a:p>
        </p:txBody>
      </p:sp>
      <p:sp>
        <p:nvSpPr>
          <p:cNvPr id="65" name="Rectangle 31"/>
          <p:cNvSpPr>
            <a:spLocks noChangeArrowheads="1"/>
          </p:cNvSpPr>
          <p:nvPr/>
        </p:nvSpPr>
        <p:spPr bwMode="auto">
          <a:xfrm>
            <a:off x="2000250" y="38258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$22,000</a:t>
            </a:r>
            <a:endParaRPr lang="en-US" dirty="0" smtClean="0">
              <a:solidFill>
                <a:prstClr val="black"/>
              </a:solidFill>
              <a:cs typeface="Arial" charset="0"/>
            </a:endParaRPr>
          </a:p>
        </p:txBody>
      </p:sp>
      <p:sp>
        <p:nvSpPr>
          <p:cNvPr id="66" name="Rectangle 32"/>
          <p:cNvSpPr>
            <a:spLocks noChangeArrowheads="1"/>
          </p:cNvSpPr>
          <p:nvPr/>
        </p:nvSpPr>
        <p:spPr bwMode="auto">
          <a:xfrm>
            <a:off x="3211513" y="382587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68" name="Rectangle 33"/>
          <p:cNvSpPr>
            <a:spLocks noChangeArrowheads="1"/>
          </p:cNvSpPr>
          <p:nvPr/>
        </p:nvSpPr>
        <p:spPr bwMode="auto">
          <a:xfrm>
            <a:off x="3886200" y="3825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$8,800</a:t>
            </a:r>
            <a:endParaRPr lang="en-US" dirty="0" smtClean="0">
              <a:solidFill>
                <a:prstClr val="black"/>
              </a:solidFill>
              <a:cs typeface="Arial" charset="0"/>
            </a:endParaRPr>
          </a:p>
        </p:txBody>
      </p:sp>
      <p:sp>
        <p:nvSpPr>
          <p:cNvPr id="69" name="Rectangle 34"/>
          <p:cNvSpPr>
            <a:spLocks noChangeArrowheads="1"/>
          </p:cNvSpPr>
          <p:nvPr/>
        </p:nvSpPr>
        <p:spPr bwMode="auto">
          <a:xfrm>
            <a:off x="5681663" y="3825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$8,800</a:t>
            </a:r>
            <a:endParaRPr lang="en-US" dirty="0" smtClean="0">
              <a:solidFill>
                <a:prstClr val="black"/>
              </a:solidFill>
              <a:cs typeface="Arial" charset="0"/>
            </a:endParaRPr>
          </a:p>
        </p:txBody>
      </p:sp>
      <p:sp>
        <p:nvSpPr>
          <p:cNvPr id="70" name="Rectangle 35"/>
          <p:cNvSpPr>
            <a:spLocks noChangeArrowheads="1"/>
          </p:cNvSpPr>
          <p:nvPr/>
        </p:nvSpPr>
        <p:spPr bwMode="auto">
          <a:xfrm>
            <a:off x="6488113" y="3825875"/>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$13,200</a:t>
            </a:r>
            <a:endParaRPr lang="en-US" dirty="0" smtClean="0">
              <a:solidFill>
                <a:prstClr val="black"/>
              </a:solidFill>
              <a:cs typeface="Arial" charset="0"/>
            </a:endParaRPr>
          </a:p>
        </p:txBody>
      </p:sp>
      <p:sp>
        <p:nvSpPr>
          <p:cNvPr id="71" name="Rectangle 36"/>
          <p:cNvSpPr>
            <a:spLocks noChangeArrowheads="1"/>
          </p:cNvSpPr>
          <p:nvPr/>
        </p:nvSpPr>
        <p:spPr bwMode="auto">
          <a:xfrm>
            <a:off x="1284288" y="4032250"/>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2</a:t>
            </a:r>
            <a:endParaRPr lang="en-US" dirty="0" smtClean="0">
              <a:solidFill>
                <a:prstClr val="black"/>
              </a:solidFill>
              <a:cs typeface="Arial" charset="0"/>
            </a:endParaRPr>
          </a:p>
        </p:txBody>
      </p:sp>
      <p:sp>
        <p:nvSpPr>
          <p:cNvPr id="72" name="Rectangle 37"/>
          <p:cNvSpPr>
            <a:spLocks noChangeArrowheads="1"/>
          </p:cNvSpPr>
          <p:nvPr/>
        </p:nvSpPr>
        <p:spPr bwMode="auto">
          <a:xfrm>
            <a:off x="2092325" y="40322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13,200</a:t>
            </a:r>
            <a:endParaRPr lang="en-US" dirty="0" smtClean="0">
              <a:solidFill>
                <a:prstClr val="black"/>
              </a:solidFill>
              <a:cs typeface="Arial" charset="0"/>
            </a:endParaRPr>
          </a:p>
        </p:txBody>
      </p:sp>
      <p:sp>
        <p:nvSpPr>
          <p:cNvPr id="73" name="Rectangle 38"/>
          <p:cNvSpPr>
            <a:spLocks noChangeArrowheads="1"/>
          </p:cNvSpPr>
          <p:nvPr/>
        </p:nvSpPr>
        <p:spPr bwMode="auto">
          <a:xfrm>
            <a:off x="3211513" y="403225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80" name="Rectangle 39"/>
          <p:cNvSpPr>
            <a:spLocks noChangeArrowheads="1"/>
          </p:cNvSpPr>
          <p:nvPr/>
        </p:nvSpPr>
        <p:spPr bwMode="auto">
          <a:xfrm>
            <a:off x="3976688" y="4032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5,280</a:t>
            </a:r>
            <a:endParaRPr lang="en-US" dirty="0" smtClean="0">
              <a:solidFill>
                <a:prstClr val="black"/>
              </a:solidFill>
              <a:cs typeface="Arial" charset="0"/>
            </a:endParaRPr>
          </a:p>
        </p:txBody>
      </p:sp>
      <p:sp>
        <p:nvSpPr>
          <p:cNvPr id="85" name="Rectangle 40"/>
          <p:cNvSpPr>
            <a:spLocks noChangeArrowheads="1"/>
          </p:cNvSpPr>
          <p:nvPr/>
        </p:nvSpPr>
        <p:spPr bwMode="auto">
          <a:xfrm>
            <a:off x="5681663" y="40322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14,080</a:t>
            </a:r>
            <a:endParaRPr lang="en-US" dirty="0" smtClean="0">
              <a:solidFill>
                <a:prstClr val="black"/>
              </a:solidFill>
              <a:cs typeface="Arial" charset="0"/>
            </a:endParaRPr>
          </a:p>
        </p:txBody>
      </p:sp>
      <p:sp>
        <p:nvSpPr>
          <p:cNvPr id="90" name="Rectangle 41"/>
          <p:cNvSpPr>
            <a:spLocks noChangeArrowheads="1"/>
          </p:cNvSpPr>
          <p:nvPr/>
        </p:nvSpPr>
        <p:spPr bwMode="auto">
          <a:xfrm>
            <a:off x="6669088" y="4032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7,920</a:t>
            </a:r>
            <a:endParaRPr lang="en-US" dirty="0" smtClean="0">
              <a:solidFill>
                <a:prstClr val="black"/>
              </a:solidFill>
              <a:cs typeface="Arial" charset="0"/>
            </a:endParaRPr>
          </a:p>
        </p:txBody>
      </p:sp>
      <p:sp>
        <p:nvSpPr>
          <p:cNvPr id="95" name="Rectangle 42"/>
          <p:cNvSpPr>
            <a:spLocks noChangeArrowheads="1"/>
          </p:cNvSpPr>
          <p:nvPr/>
        </p:nvSpPr>
        <p:spPr bwMode="auto">
          <a:xfrm>
            <a:off x="1284288" y="423862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3</a:t>
            </a:r>
            <a:endParaRPr lang="en-US" dirty="0" smtClean="0">
              <a:solidFill>
                <a:prstClr val="black"/>
              </a:solidFill>
              <a:cs typeface="Arial" charset="0"/>
            </a:endParaRPr>
          </a:p>
        </p:txBody>
      </p:sp>
      <p:sp>
        <p:nvSpPr>
          <p:cNvPr id="100" name="Rectangle 43"/>
          <p:cNvSpPr>
            <a:spLocks noChangeArrowheads="1"/>
          </p:cNvSpPr>
          <p:nvPr/>
        </p:nvSpPr>
        <p:spPr bwMode="auto">
          <a:xfrm>
            <a:off x="2182813"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7,920</a:t>
            </a:r>
            <a:endParaRPr lang="en-US" dirty="0" smtClean="0">
              <a:solidFill>
                <a:prstClr val="black"/>
              </a:solidFill>
              <a:cs typeface="Arial" charset="0"/>
            </a:endParaRPr>
          </a:p>
        </p:txBody>
      </p:sp>
      <p:sp>
        <p:nvSpPr>
          <p:cNvPr id="105" name="Rectangle 44"/>
          <p:cNvSpPr>
            <a:spLocks noChangeArrowheads="1"/>
          </p:cNvSpPr>
          <p:nvPr/>
        </p:nvSpPr>
        <p:spPr bwMode="auto">
          <a:xfrm>
            <a:off x="3211513" y="423862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139" name="Rectangle 45"/>
          <p:cNvSpPr>
            <a:spLocks noChangeArrowheads="1"/>
          </p:cNvSpPr>
          <p:nvPr/>
        </p:nvSpPr>
        <p:spPr bwMode="auto">
          <a:xfrm>
            <a:off x="3976688"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3,168</a:t>
            </a:r>
            <a:endParaRPr lang="en-US" dirty="0" smtClean="0">
              <a:solidFill>
                <a:prstClr val="black"/>
              </a:solidFill>
              <a:cs typeface="Arial" charset="0"/>
            </a:endParaRPr>
          </a:p>
        </p:txBody>
      </p:sp>
      <p:sp>
        <p:nvSpPr>
          <p:cNvPr id="140" name="Rectangle 46"/>
          <p:cNvSpPr>
            <a:spLocks noChangeArrowheads="1"/>
          </p:cNvSpPr>
          <p:nvPr/>
        </p:nvSpPr>
        <p:spPr bwMode="auto">
          <a:xfrm>
            <a:off x="5681663" y="42386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17,248</a:t>
            </a:r>
            <a:endParaRPr lang="en-US" dirty="0" smtClean="0">
              <a:solidFill>
                <a:prstClr val="black"/>
              </a:solidFill>
              <a:cs typeface="Arial" charset="0"/>
            </a:endParaRPr>
          </a:p>
        </p:txBody>
      </p:sp>
      <p:sp>
        <p:nvSpPr>
          <p:cNvPr id="141" name="Rectangle 47"/>
          <p:cNvSpPr>
            <a:spLocks noChangeArrowheads="1"/>
          </p:cNvSpPr>
          <p:nvPr/>
        </p:nvSpPr>
        <p:spPr bwMode="auto">
          <a:xfrm>
            <a:off x="6669088"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4,752</a:t>
            </a:r>
            <a:endParaRPr lang="en-US" dirty="0" smtClean="0">
              <a:solidFill>
                <a:prstClr val="black"/>
              </a:solidFill>
              <a:cs typeface="Arial" charset="0"/>
            </a:endParaRPr>
          </a:p>
        </p:txBody>
      </p:sp>
      <p:sp>
        <p:nvSpPr>
          <p:cNvPr id="142" name="Rectangle 48"/>
          <p:cNvSpPr>
            <a:spLocks noChangeArrowheads="1"/>
          </p:cNvSpPr>
          <p:nvPr/>
        </p:nvSpPr>
        <p:spPr bwMode="auto">
          <a:xfrm>
            <a:off x="1284288" y="4445000"/>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4</a:t>
            </a:r>
            <a:endParaRPr lang="en-US" dirty="0" smtClean="0">
              <a:solidFill>
                <a:prstClr val="black"/>
              </a:solidFill>
              <a:cs typeface="Arial" charset="0"/>
            </a:endParaRPr>
          </a:p>
        </p:txBody>
      </p:sp>
      <p:sp>
        <p:nvSpPr>
          <p:cNvPr id="143" name="Rectangle 49"/>
          <p:cNvSpPr>
            <a:spLocks noChangeArrowheads="1"/>
          </p:cNvSpPr>
          <p:nvPr/>
        </p:nvSpPr>
        <p:spPr bwMode="auto">
          <a:xfrm>
            <a:off x="2182813" y="44450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4,752</a:t>
            </a:r>
            <a:endParaRPr lang="en-US" dirty="0" smtClean="0">
              <a:solidFill>
                <a:prstClr val="black"/>
              </a:solidFill>
              <a:cs typeface="Arial" charset="0"/>
            </a:endParaRPr>
          </a:p>
        </p:txBody>
      </p:sp>
      <p:sp>
        <p:nvSpPr>
          <p:cNvPr id="144" name="Rectangle 50"/>
          <p:cNvSpPr>
            <a:spLocks noChangeArrowheads="1"/>
          </p:cNvSpPr>
          <p:nvPr/>
        </p:nvSpPr>
        <p:spPr bwMode="auto">
          <a:xfrm>
            <a:off x="3211513" y="444500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145" name="Rectangle 51"/>
          <p:cNvSpPr>
            <a:spLocks noChangeArrowheads="1"/>
          </p:cNvSpPr>
          <p:nvPr/>
        </p:nvSpPr>
        <p:spPr bwMode="auto">
          <a:xfrm>
            <a:off x="3976688" y="4445000"/>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1,901</a:t>
            </a:r>
            <a:endParaRPr lang="en-US" dirty="0" smtClean="0">
              <a:solidFill>
                <a:prstClr val="black"/>
              </a:solidFill>
              <a:cs typeface="Arial" charset="0"/>
            </a:endParaRPr>
          </a:p>
        </p:txBody>
      </p:sp>
      <p:sp>
        <p:nvSpPr>
          <p:cNvPr id="147" name="Rectangle 53"/>
          <p:cNvSpPr>
            <a:spLocks noChangeArrowheads="1"/>
          </p:cNvSpPr>
          <p:nvPr/>
        </p:nvSpPr>
        <p:spPr bwMode="auto">
          <a:xfrm>
            <a:off x="5681663" y="4445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19,149</a:t>
            </a:r>
            <a:endParaRPr lang="en-US" dirty="0" smtClean="0">
              <a:solidFill>
                <a:prstClr val="black"/>
              </a:solidFill>
              <a:cs typeface="Arial" charset="0"/>
            </a:endParaRPr>
          </a:p>
        </p:txBody>
      </p:sp>
      <p:sp>
        <p:nvSpPr>
          <p:cNvPr id="148" name="Rectangle 54"/>
          <p:cNvSpPr>
            <a:spLocks noChangeArrowheads="1"/>
          </p:cNvSpPr>
          <p:nvPr/>
        </p:nvSpPr>
        <p:spPr bwMode="auto">
          <a:xfrm>
            <a:off x="6669088" y="4445000"/>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2,851</a:t>
            </a:r>
            <a:endParaRPr lang="en-US" dirty="0" smtClean="0">
              <a:solidFill>
                <a:prstClr val="black"/>
              </a:solidFill>
              <a:cs typeface="Arial" charset="0"/>
            </a:endParaRPr>
          </a:p>
        </p:txBody>
      </p:sp>
      <p:sp>
        <p:nvSpPr>
          <p:cNvPr id="149" name="Rectangle 55"/>
          <p:cNvSpPr>
            <a:spLocks noChangeArrowheads="1"/>
          </p:cNvSpPr>
          <p:nvPr/>
        </p:nvSpPr>
        <p:spPr bwMode="auto">
          <a:xfrm>
            <a:off x="1284288" y="465137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 5</a:t>
            </a:r>
            <a:endParaRPr lang="en-US" dirty="0" smtClean="0">
              <a:solidFill>
                <a:prstClr val="black"/>
              </a:solidFill>
              <a:cs typeface="Arial" charset="0"/>
            </a:endParaRPr>
          </a:p>
        </p:txBody>
      </p:sp>
      <p:sp>
        <p:nvSpPr>
          <p:cNvPr id="150" name="Rectangle 56"/>
          <p:cNvSpPr>
            <a:spLocks noChangeArrowheads="1"/>
          </p:cNvSpPr>
          <p:nvPr/>
        </p:nvSpPr>
        <p:spPr bwMode="auto">
          <a:xfrm>
            <a:off x="2182813" y="46513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2,851</a:t>
            </a:r>
            <a:endParaRPr lang="en-US" dirty="0" smtClean="0">
              <a:solidFill>
                <a:prstClr val="black"/>
              </a:solidFill>
              <a:cs typeface="Arial" charset="0"/>
            </a:endParaRPr>
          </a:p>
        </p:txBody>
      </p:sp>
      <p:sp>
        <p:nvSpPr>
          <p:cNvPr id="151" name="Rectangle 57"/>
          <p:cNvSpPr>
            <a:spLocks noChangeArrowheads="1"/>
          </p:cNvSpPr>
          <p:nvPr/>
        </p:nvSpPr>
        <p:spPr bwMode="auto">
          <a:xfrm>
            <a:off x="3211513" y="465137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156" name="Rectangle 62"/>
          <p:cNvSpPr>
            <a:spLocks noChangeArrowheads="1"/>
          </p:cNvSpPr>
          <p:nvPr/>
        </p:nvSpPr>
        <p:spPr bwMode="auto">
          <a:xfrm>
            <a:off x="1395413" y="4857750"/>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Total</a:t>
            </a:r>
            <a:endParaRPr lang="en-US" dirty="0" smtClean="0">
              <a:solidFill>
                <a:prstClr val="black"/>
              </a:solidFill>
              <a:cs typeface="Arial" charset="0"/>
            </a:endParaRPr>
          </a:p>
        </p:txBody>
      </p:sp>
      <p:sp>
        <p:nvSpPr>
          <p:cNvPr id="157" name="Rectangle 63"/>
          <p:cNvSpPr>
            <a:spLocks noChangeArrowheads="1"/>
          </p:cNvSpPr>
          <p:nvPr/>
        </p:nvSpPr>
        <p:spPr bwMode="auto">
          <a:xfrm>
            <a:off x="3795713" y="4857750"/>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65" name="Rectangle 71"/>
          <p:cNvSpPr>
            <a:spLocks noChangeArrowheads="1"/>
          </p:cNvSpPr>
          <p:nvPr/>
        </p:nvSpPr>
        <p:spPr bwMode="auto">
          <a:xfrm>
            <a:off x="1758950" y="3352800"/>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6" name="Rectangle 72"/>
          <p:cNvSpPr>
            <a:spLocks noChangeArrowheads="1"/>
          </p:cNvSpPr>
          <p:nvPr/>
        </p:nvSpPr>
        <p:spPr bwMode="auto">
          <a:xfrm>
            <a:off x="7143750" y="3373438"/>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7" name="Rectangle 73"/>
          <p:cNvSpPr>
            <a:spLocks noChangeArrowheads="1"/>
          </p:cNvSpPr>
          <p:nvPr/>
        </p:nvSpPr>
        <p:spPr bwMode="auto">
          <a:xfrm>
            <a:off x="1779588" y="3352800"/>
            <a:ext cx="53832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8" name="Rectangle 74"/>
          <p:cNvSpPr>
            <a:spLocks noChangeArrowheads="1"/>
          </p:cNvSpPr>
          <p:nvPr/>
        </p:nvSpPr>
        <p:spPr bwMode="auto">
          <a:xfrm>
            <a:off x="1779588" y="3795713"/>
            <a:ext cx="53832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69" name="Line 75"/>
          <p:cNvSpPr>
            <a:spLocks noChangeShapeType="1"/>
          </p:cNvSpPr>
          <p:nvPr/>
        </p:nvSpPr>
        <p:spPr bwMode="auto">
          <a:xfrm>
            <a:off x="3563938" y="4837113"/>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70" name="Rectangle 76"/>
          <p:cNvSpPr>
            <a:spLocks noChangeArrowheads="1"/>
          </p:cNvSpPr>
          <p:nvPr/>
        </p:nvSpPr>
        <p:spPr bwMode="auto">
          <a:xfrm>
            <a:off x="3563938" y="4837113"/>
            <a:ext cx="9064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71" name="Line 77"/>
          <p:cNvSpPr>
            <a:spLocks noChangeShapeType="1"/>
          </p:cNvSpPr>
          <p:nvPr/>
        </p:nvSpPr>
        <p:spPr bwMode="auto">
          <a:xfrm>
            <a:off x="3563938" y="5043488"/>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72" name="Rectangle 78"/>
          <p:cNvSpPr>
            <a:spLocks noChangeArrowheads="1"/>
          </p:cNvSpPr>
          <p:nvPr/>
        </p:nvSpPr>
        <p:spPr bwMode="auto">
          <a:xfrm>
            <a:off x="3563938" y="5043488"/>
            <a:ext cx="9064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73" name="Line 79"/>
          <p:cNvSpPr>
            <a:spLocks noChangeShapeType="1"/>
          </p:cNvSpPr>
          <p:nvPr/>
        </p:nvSpPr>
        <p:spPr bwMode="auto">
          <a:xfrm>
            <a:off x="3563938" y="5064125"/>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74" name="Rectangle 80"/>
          <p:cNvSpPr>
            <a:spLocks noChangeArrowheads="1"/>
          </p:cNvSpPr>
          <p:nvPr/>
        </p:nvSpPr>
        <p:spPr bwMode="auto">
          <a:xfrm>
            <a:off x="3563938" y="5064125"/>
            <a:ext cx="9064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75" name="Rectangle 6"/>
          <p:cNvSpPr>
            <a:spLocks noChangeArrowheads="1"/>
          </p:cNvSpPr>
          <p:nvPr/>
        </p:nvSpPr>
        <p:spPr bwMode="auto">
          <a:xfrm>
            <a:off x="3165475" y="2994025"/>
            <a:ext cx="3752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Book Value = Cost – Accumulated Depreciation</a:t>
            </a:r>
            <a:endParaRPr lang="en-US" dirty="0" smtClean="0">
              <a:solidFill>
                <a:prstClr val="black"/>
              </a:solidFill>
              <a:cs typeface="Arial" charset="0"/>
            </a:endParaRPr>
          </a:p>
        </p:txBody>
      </p:sp>
      <p:sp>
        <p:nvSpPr>
          <p:cNvPr id="115"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116" name="Slide Number Placeholder 115"/>
          <p:cNvSpPr>
            <a:spLocks noGrp="1"/>
          </p:cNvSpPr>
          <p:nvPr>
            <p:ph type="sldNum" sz="quarter" idx="12"/>
          </p:nvPr>
        </p:nvSpPr>
        <p:spPr/>
        <p:txBody>
          <a:bodyPr/>
          <a:lstStyle/>
          <a:p>
            <a:pPr>
              <a:defRPr/>
            </a:pPr>
            <a:fld id="{ECA9E106-E22F-48F7-B1AF-3FA3604330AF}"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5635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fade">
                                      <p:cBhvr>
                                        <p:cTn id="22" dur="500"/>
                                        <p:tgtEl>
                                          <p:spTgt spid="1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fade">
                                      <p:cBhvr>
                                        <p:cTn id="25" dur="500"/>
                                        <p:tgtEl>
                                          <p:spTgt spid="157"/>
                                        </p:tgtEl>
                                      </p:cBhvr>
                                    </p:animEffect>
                                  </p:childTnLst>
                                </p:cTn>
                              </p:par>
                              <p:par>
                                <p:cTn id="26" presetID="10" presetClass="entr" presetSubtype="0" fill="hold" nodeType="withEffect">
                                  <p:stCondLst>
                                    <p:cond delay="0"/>
                                  </p:stCondLst>
                                  <p:childTnLst>
                                    <p:set>
                                      <p:cBhvr>
                                        <p:cTn id="27" dur="1" fill="hold">
                                          <p:stCondLst>
                                            <p:cond delay="0"/>
                                          </p:stCondLst>
                                        </p:cTn>
                                        <p:tgtEl>
                                          <p:spTgt spid="169"/>
                                        </p:tgtEl>
                                        <p:attrNameLst>
                                          <p:attrName>style.visibility</p:attrName>
                                        </p:attrNameLst>
                                      </p:cBhvr>
                                      <p:to>
                                        <p:strVal val="visible"/>
                                      </p:to>
                                    </p:set>
                                    <p:animEffect transition="in" filter="fade">
                                      <p:cBhvr>
                                        <p:cTn id="28" dur="500"/>
                                        <p:tgtEl>
                                          <p:spTgt spid="1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fade">
                                      <p:cBhvr>
                                        <p:cTn id="67" dur="500"/>
                                        <p:tgtEl>
                                          <p:spTgt spid="1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fade">
                                      <p:cBhvr>
                                        <p:cTn id="70" dur="500"/>
                                        <p:tgtEl>
                                          <p:spTgt spid="1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7"/>
                                        </p:tgtEl>
                                        <p:attrNameLst>
                                          <p:attrName>style.visibility</p:attrName>
                                        </p:attrNameLst>
                                      </p:cBhvr>
                                      <p:to>
                                        <p:strVal val="visible"/>
                                      </p:to>
                                    </p:set>
                                    <p:animEffect transition="in" filter="fade">
                                      <p:cBhvr>
                                        <p:cTn id="73" dur="500"/>
                                        <p:tgtEl>
                                          <p:spTgt spid="1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8"/>
                                        </p:tgtEl>
                                        <p:attrNameLst>
                                          <p:attrName>style.visibility</p:attrName>
                                        </p:attrNameLst>
                                      </p:cBhvr>
                                      <p:to>
                                        <p:strVal val="visible"/>
                                      </p:to>
                                    </p:set>
                                    <p:animEffect transition="in" filter="fade">
                                      <p:cBhvr>
                                        <p:cTn id="76" dur="500"/>
                                        <p:tgtEl>
                                          <p:spTgt spid="1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5"/>
                                        </p:tgtEl>
                                        <p:attrNameLst>
                                          <p:attrName>style.visibility</p:attrName>
                                        </p:attrNameLst>
                                      </p:cBhvr>
                                      <p:to>
                                        <p:strVal val="visible"/>
                                      </p:to>
                                    </p:set>
                                    <p:animEffect transition="in" filter="fade">
                                      <p:cBhvr>
                                        <p:cTn id="79" dur="500"/>
                                        <p:tgtEl>
                                          <p:spTgt spid="175"/>
                                        </p:tgtEl>
                                      </p:cBhvr>
                                    </p:animEffect>
                                  </p:childTnLst>
                                </p:cTn>
                              </p:par>
                              <p:par>
                                <p:cTn id="80" presetID="10" presetClass="entr" presetSubtype="0" fill="hold" nodeType="withEffect">
                                  <p:stCondLst>
                                    <p:cond delay="0"/>
                                  </p:stCondLst>
                                  <p:childTnLst>
                                    <p:set>
                                      <p:cBhvr>
                                        <p:cTn id="81" dur="1" fill="hold">
                                          <p:stCondLst>
                                            <p:cond delay="0"/>
                                          </p:stCondLst>
                                        </p:cTn>
                                        <p:tgtEl>
                                          <p:spTgt spid="171"/>
                                        </p:tgtEl>
                                        <p:attrNameLst>
                                          <p:attrName>style.visibility</p:attrName>
                                        </p:attrNameLst>
                                      </p:cBhvr>
                                      <p:to>
                                        <p:strVal val="visible"/>
                                      </p:to>
                                    </p:set>
                                    <p:animEffect transition="in" filter="fade">
                                      <p:cBhvr>
                                        <p:cTn id="82" dur="500"/>
                                        <p:tgtEl>
                                          <p:spTgt spid="17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2"/>
                                        </p:tgtEl>
                                        <p:attrNameLst>
                                          <p:attrName>style.visibility</p:attrName>
                                        </p:attrNameLst>
                                      </p:cBhvr>
                                      <p:to>
                                        <p:strVal val="visible"/>
                                      </p:to>
                                    </p:set>
                                    <p:animEffect transition="in" filter="fade">
                                      <p:cBhvr>
                                        <p:cTn id="85" dur="500"/>
                                        <p:tgtEl>
                                          <p:spTgt spid="172"/>
                                        </p:tgtEl>
                                      </p:cBhvr>
                                    </p:animEffect>
                                  </p:childTnLst>
                                </p:cTn>
                              </p:par>
                              <p:par>
                                <p:cTn id="86" presetID="10" presetClass="entr" presetSubtype="0" fill="hold" nodeType="withEffect">
                                  <p:stCondLst>
                                    <p:cond delay="0"/>
                                  </p:stCondLst>
                                  <p:childTnLst>
                                    <p:set>
                                      <p:cBhvr>
                                        <p:cTn id="87" dur="1" fill="hold">
                                          <p:stCondLst>
                                            <p:cond delay="0"/>
                                          </p:stCondLst>
                                        </p:cTn>
                                        <p:tgtEl>
                                          <p:spTgt spid="173"/>
                                        </p:tgtEl>
                                        <p:attrNameLst>
                                          <p:attrName>style.visibility</p:attrName>
                                        </p:attrNameLst>
                                      </p:cBhvr>
                                      <p:to>
                                        <p:strVal val="visible"/>
                                      </p:to>
                                    </p:set>
                                    <p:animEffect transition="in" filter="fade">
                                      <p:cBhvr>
                                        <p:cTn id="88" dur="500"/>
                                        <p:tgtEl>
                                          <p:spTgt spid="17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fade">
                                      <p:cBhvr>
                                        <p:cTn id="91" dur="500"/>
                                        <p:tgtEl>
                                          <p:spTgt spid="1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500"/>
                                        <p:tgtEl>
                                          <p:spTgt spid="7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500"/>
                                        <p:tgtEl>
                                          <p:spTgt spid="9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500"/>
                                        <p:tgtEl>
                                          <p:spTgt spid="10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fade">
                                      <p:cBhvr>
                                        <p:cTn id="133" dur="500"/>
                                        <p:tgtEl>
                                          <p:spTgt spid="10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9"/>
                                        </p:tgtEl>
                                        <p:attrNameLst>
                                          <p:attrName>style.visibility</p:attrName>
                                        </p:attrNameLst>
                                      </p:cBhvr>
                                      <p:to>
                                        <p:strVal val="visible"/>
                                      </p:to>
                                    </p:set>
                                    <p:animEffect transition="in" filter="fade">
                                      <p:cBhvr>
                                        <p:cTn id="136" dur="500"/>
                                        <p:tgtEl>
                                          <p:spTgt spid="13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0"/>
                                        </p:tgtEl>
                                        <p:attrNameLst>
                                          <p:attrName>style.visibility</p:attrName>
                                        </p:attrNameLst>
                                      </p:cBhvr>
                                      <p:to>
                                        <p:strVal val="visible"/>
                                      </p:to>
                                    </p:set>
                                    <p:animEffect transition="in" filter="fade">
                                      <p:cBhvr>
                                        <p:cTn id="139" dur="500"/>
                                        <p:tgtEl>
                                          <p:spTgt spid="14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1"/>
                                        </p:tgtEl>
                                        <p:attrNameLst>
                                          <p:attrName>style.visibility</p:attrName>
                                        </p:attrNameLst>
                                      </p:cBhvr>
                                      <p:to>
                                        <p:strVal val="visible"/>
                                      </p:to>
                                    </p:set>
                                    <p:animEffect transition="in" filter="fade">
                                      <p:cBhvr>
                                        <p:cTn id="142" dur="500"/>
                                        <p:tgtEl>
                                          <p:spTgt spid="14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3"/>
                                        </p:tgtEl>
                                        <p:attrNameLst>
                                          <p:attrName>style.visibility</p:attrName>
                                        </p:attrNameLst>
                                      </p:cBhvr>
                                      <p:to>
                                        <p:strVal val="visible"/>
                                      </p:to>
                                    </p:set>
                                    <p:animEffect transition="in" filter="fade">
                                      <p:cBhvr>
                                        <p:cTn id="145" dur="500"/>
                                        <p:tgtEl>
                                          <p:spTgt spid="14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fade">
                                      <p:cBhvr>
                                        <p:cTn id="148" dur="500"/>
                                        <p:tgtEl>
                                          <p:spTgt spid="14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fade">
                                      <p:cBhvr>
                                        <p:cTn id="151" dur="500"/>
                                        <p:tgtEl>
                                          <p:spTgt spid="14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7"/>
                                        </p:tgtEl>
                                        <p:attrNameLst>
                                          <p:attrName>style.visibility</p:attrName>
                                        </p:attrNameLst>
                                      </p:cBhvr>
                                      <p:to>
                                        <p:strVal val="visible"/>
                                      </p:to>
                                    </p:set>
                                    <p:animEffect transition="in" filter="fade">
                                      <p:cBhvr>
                                        <p:cTn id="154" dur="500"/>
                                        <p:tgtEl>
                                          <p:spTgt spid="14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500"/>
                                        <p:tgtEl>
                                          <p:spTgt spid="14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500"/>
                                        <p:tgtEl>
                                          <p:spTgt spid="15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46"/>
                                        </p:tgtEl>
                                        <p:attrNameLst>
                                          <p:attrName>style.visibility</p:attrName>
                                        </p:attrNameLst>
                                      </p:cBhvr>
                                      <p:to>
                                        <p:strVal val="visible"/>
                                      </p:to>
                                    </p:set>
                                    <p:animEffect transition="in" filter="fade">
                                      <p:cBhvr>
                                        <p:cTn id="166" dur="500"/>
                                        <p:tgtEl>
                                          <p:spTgt spid="14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76"/>
                                        </p:tgtEl>
                                        <p:attrNameLst>
                                          <p:attrName>style.visibility</p:attrName>
                                        </p:attrNameLst>
                                      </p:cBhvr>
                                      <p:to>
                                        <p:strVal val="visible"/>
                                      </p:to>
                                    </p:set>
                                    <p:animEffect transition="in" filter="fade">
                                      <p:cBhvr>
                                        <p:cTn id="169" dur="500"/>
                                        <p:tgtEl>
                                          <p:spTgt spid="17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53"/>
                                        </p:tgtEl>
                                        <p:attrNameLst>
                                          <p:attrName>style.visibility</p:attrName>
                                        </p:attrNameLst>
                                      </p:cBhvr>
                                      <p:to>
                                        <p:strVal val="visible"/>
                                      </p:to>
                                    </p:set>
                                    <p:animEffect transition="in" filter="fade">
                                      <p:cBhvr>
                                        <p:cTn id="172" dur="500"/>
                                        <p:tgtEl>
                                          <p:spTgt spid="15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xit" presetSubtype="0" fill="hold" grpId="1" nodeType="clickEffect">
                                  <p:stCondLst>
                                    <p:cond delay="0"/>
                                  </p:stCondLst>
                                  <p:childTnLst>
                                    <p:animEffect transition="out" filter="fade">
                                      <p:cBhvr>
                                        <p:cTn id="176" dur="500"/>
                                        <p:tgtEl>
                                          <p:spTgt spid="151"/>
                                        </p:tgtEl>
                                      </p:cBhvr>
                                    </p:animEffect>
                                    <p:set>
                                      <p:cBhvr>
                                        <p:cTn id="177" dur="1" fill="hold">
                                          <p:stCondLst>
                                            <p:cond delay="499"/>
                                          </p:stCondLst>
                                        </p:cTn>
                                        <p:tgtEl>
                                          <p:spTgt spid="151"/>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46"/>
                                        </p:tgtEl>
                                      </p:cBhvr>
                                    </p:animEffect>
                                    <p:set>
                                      <p:cBhvr>
                                        <p:cTn id="180" dur="1" fill="hold">
                                          <p:stCondLst>
                                            <p:cond delay="499"/>
                                          </p:stCondLst>
                                        </p:cTn>
                                        <p:tgtEl>
                                          <p:spTgt spid="146"/>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76"/>
                                        </p:tgtEl>
                                      </p:cBhvr>
                                    </p:animEffect>
                                    <p:set>
                                      <p:cBhvr>
                                        <p:cTn id="183" dur="1" fill="hold">
                                          <p:stCondLst>
                                            <p:cond delay="499"/>
                                          </p:stCondLst>
                                        </p:cTn>
                                        <p:tgtEl>
                                          <p:spTgt spid="176"/>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54"/>
                                        </p:tgtEl>
                                        <p:attrNameLst>
                                          <p:attrName>style.visibility</p:attrName>
                                        </p:attrNameLst>
                                      </p:cBhvr>
                                      <p:to>
                                        <p:strVal val="visible"/>
                                      </p:to>
                                    </p:set>
                                    <p:animEffect transition="in" filter="fade">
                                      <p:cBhvr>
                                        <p:cTn id="191" dur="500"/>
                                        <p:tgtEl>
                                          <p:spTgt spid="154"/>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55"/>
                                        </p:tgtEl>
                                        <p:attrNameLst>
                                          <p:attrName>style.visibility</p:attrName>
                                        </p:attrNameLst>
                                      </p:cBhvr>
                                      <p:to>
                                        <p:strVal val="visible"/>
                                      </p:to>
                                    </p:set>
                                    <p:animEffect transition="in" filter="fade">
                                      <p:cBhvr>
                                        <p:cTn id="196"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6" grpId="1" animBg="1"/>
      <p:bldP spid="154" grpId="0" animBg="1"/>
      <p:bldP spid="146" grpId="0" animBg="1"/>
      <p:bldP spid="146" grpId="1" animBg="1"/>
      <p:bldP spid="152" grpId="0" animBg="1"/>
      <p:bldP spid="153" grpId="0" animBg="1"/>
      <p:bldP spid="155" grpId="0" animBg="1"/>
      <p:bldP spid="7" grpId="0" animBg="1"/>
      <p:bldP spid="22" grpId="0"/>
      <p:bldP spid="23" grpId="0"/>
      <p:bldP spid="24" grpId="0"/>
      <p:bldP spid="25" grpId="0"/>
      <p:bldP spid="26" grpId="0"/>
      <p:bldP spid="27" grpId="0"/>
      <p:bldP spid="28" grpId="0"/>
      <p:bldP spid="29" grpId="0"/>
      <p:bldP spid="30" grpId="0"/>
      <p:bldP spid="31" grpId="0"/>
      <p:bldP spid="64" grpId="0"/>
      <p:bldP spid="65" grpId="0"/>
      <p:bldP spid="66" grpId="0"/>
      <p:bldP spid="68" grpId="0"/>
      <p:bldP spid="69" grpId="0"/>
      <p:bldP spid="70" grpId="0"/>
      <p:bldP spid="71" grpId="0"/>
      <p:bldP spid="72" grpId="0"/>
      <p:bldP spid="73" grpId="0"/>
      <p:bldP spid="80" grpId="0"/>
      <p:bldP spid="85" grpId="0"/>
      <p:bldP spid="90" grpId="0"/>
      <p:bldP spid="95" grpId="0"/>
      <p:bldP spid="100" grpId="0"/>
      <p:bldP spid="105" grpId="0"/>
      <p:bldP spid="139" grpId="0"/>
      <p:bldP spid="140" grpId="0"/>
      <p:bldP spid="141" grpId="0"/>
      <p:bldP spid="142" grpId="0"/>
      <p:bldP spid="143" grpId="0"/>
      <p:bldP spid="144" grpId="0"/>
      <p:bldP spid="145" grpId="0" animBg="1"/>
      <p:bldP spid="147" grpId="0"/>
      <p:bldP spid="148" grpId="0" animBg="1"/>
      <p:bldP spid="149" grpId="0"/>
      <p:bldP spid="150" grpId="0"/>
      <p:bldP spid="151" grpId="0"/>
      <p:bldP spid="151" grpId="1"/>
      <p:bldP spid="156" grpId="0"/>
      <p:bldP spid="157" grpId="0"/>
      <p:bldP spid="165" grpId="0" animBg="1"/>
      <p:bldP spid="166" grpId="0" animBg="1"/>
      <p:bldP spid="167" grpId="0" animBg="1"/>
      <p:bldP spid="168" grpId="0" animBg="1"/>
      <p:bldP spid="170" grpId="0" animBg="1"/>
      <p:bldP spid="172" grpId="0" animBg="1"/>
      <p:bldP spid="174" grpId="0" animBg="1"/>
      <p:bldP spid="1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sz="7200"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sz="7200"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
        <p:nvSpPr>
          <p:cNvPr id="29700"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Tree>
    <p:extLst>
      <p:ext uri="{BB962C8B-B14F-4D97-AF65-F5344CB8AC3E}">
        <p14:creationId xmlns:p14="http://schemas.microsoft.com/office/powerpoint/2010/main" val="3698911444"/>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147459" name="AutoShape 4"/>
          <p:cNvSpPr>
            <a:spLocks noChangeAspect="1" noChangeArrowheads="1" noTextEdit="1"/>
          </p:cNvSpPr>
          <p:nvPr/>
        </p:nvSpPr>
        <p:spPr bwMode="auto">
          <a:xfrm>
            <a:off x="838200" y="685800"/>
            <a:ext cx="6877050" cy="771525"/>
          </a:xfrm>
          <a:prstGeom prst="rect">
            <a:avLst/>
          </a:prstGeom>
          <a:noFill/>
          <a:ln w="9525">
            <a:noFill/>
            <a:miter lim="800000"/>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7460" name="Rectangle 6"/>
          <p:cNvSpPr>
            <a:spLocks noChangeArrowheads="1"/>
          </p:cNvSpPr>
          <p:nvPr/>
        </p:nvSpPr>
        <p:spPr bwMode="auto">
          <a:xfrm>
            <a:off x="876300" y="704850"/>
            <a:ext cx="7581900" cy="81915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Part 2. </a:t>
            </a:r>
            <a:r>
              <a:rPr lang="en-US" altLang="en-US" sz="1300" dirty="0">
                <a:solidFill>
                  <a:srgbClr val="000000"/>
                </a:solidFill>
                <a:latin typeface="Arial" charset="0"/>
                <a:cs typeface="Arial" charset="0"/>
              </a:rPr>
              <a:t>In early January 20X1, a company acquires equipment for $3,800. The company estimates this equipment to have a useful life of three years and a salvage value of $200. Early in 20X3, the company changes its estimates to a total four-year useful life and zero salvage value. Using the straight-line method, what is depreciation expense for the year ended December 31, 20X3?</a:t>
            </a:r>
          </a:p>
        </p:txBody>
      </p:sp>
      <p:sp>
        <p:nvSpPr>
          <p:cNvPr id="162" name="Rectangle 6"/>
          <p:cNvSpPr>
            <a:spLocks noChangeArrowheads="1"/>
          </p:cNvSpPr>
          <p:nvPr/>
        </p:nvSpPr>
        <p:spPr bwMode="auto">
          <a:xfrm>
            <a:off x="1619250" y="1666875"/>
            <a:ext cx="5286375" cy="219075"/>
          </a:xfrm>
          <a:prstGeom prst="rect">
            <a:avLst/>
          </a:prstGeom>
          <a:solidFill>
            <a:srgbClr val="89A3D3"/>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163" name="Rectangle 7"/>
          <p:cNvSpPr>
            <a:spLocks noChangeArrowheads="1"/>
          </p:cNvSpPr>
          <p:nvPr/>
        </p:nvSpPr>
        <p:spPr bwMode="auto">
          <a:xfrm>
            <a:off x="1619250" y="2847975"/>
            <a:ext cx="5286375" cy="219075"/>
          </a:xfrm>
          <a:prstGeom prst="rect">
            <a:avLst/>
          </a:prstGeom>
          <a:solidFill>
            <a:srgbClr val="89A3D3"/>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164" name="Rectangle 8"/>
          <p:cNvSpPr>
            <a:spLocks noChangeArrowheads="1"/>
          </p:cNvSpPr>
          <p:nvPr/>
        </p:nvSpPr>
        <p:spPr bwMode="auto">
          <a:xfrm>
            <a:off x="2000250" y="4029075"/>
            <a:ext cx="4314825" cy="419100"/>
          </a:xfrm>
          <a:prstGeom prst="rect">
            <a:avLst/>
          </a:prstGeom>
          <a:solidFill>
            <a:srgbClr val="89A3D3"/>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177" name="Rectangle 9"/>
          <p:cNvSpPr>
            <a:spLocks noChangeArrowheads="1"/>
          </p:cNvSpPr>
          <p:nvPr/>
        </p:nvSpPr>
        <p:spPr bwMode="auto">
          <a:xfrm>
            <a:off x="6143625" y="1895475"/>
            <a:ext cx="511175"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$3,600</a:t>
            </a:r>
          </a:p>
        </p:txBody>
      </p:sp>
      <p:sp>
        <p:nvSpPr>
          <p:cNvPr id="178" name="Rectangle 10"/>
          <p:cNvSpPr>
            <a:spLocks noChangeArrowheads="1"/>
          </p:cNvSpPr>
          <p:nvPr/>
        </p:nvSpPr>
        <p:spPr bwMode="auto">
          <a:xfrm>
            <a:off x="6143625" y="2057400"/>
            <a:ext cx="552450"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179" name="Rectangle 11"/>
          <p:cNvSpPr>
            <a:spLocks noChangeArrowheads="1"/>
          </p:cNvSpPr>
          <p:nvPr/>
        </p:nvSpPr>
        <p:spPr bwMode="auto">
          <a:xfrm>
            <a:off x="6372225" y="2085975"/>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3</a:t>
            </a:r>
          </a:p>
        </p:txBody>
      </p:sp>
      <p:sp>
        <p:nvSpPr>
          <p:cNvPr id="180" name="Rectangle 12"/>
          <p:cNvSpPr>
            <a:spLocks noChangeArrowheads="1"/>
          </p:cNvSpPr>
          <p:nvPr/>
        </p:nvSpPr>
        <p:spPr bwMode="auto">
          <a:xfrm>
            <a:off x="6143625" y="3076575"/>
            <a:ext cx="511175"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$1,400</a:t>
            </a:r>
          </a:p>
        </p:txBody>
      </p:sp>
      <p:sp>
        <p:nvSpPr>
          <p:cNvPr id="181" name="Rectangle 13"/>
          <p:cNvSpPr>
            <a:spLocks noChangeArrowheads="1"/>
          </p:cNvSpPr>
          <p:nvPr/>
        </p:nvSpPr>
        <p:spPr bwMode="auto">
          <a:xfrm>
            <a:off x="6143625" y="3238500"/>
            <a:ext cx="552450"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182" name="Rectangle 14"/>
          <p:cNvSpPr>
            <a:spLocks noChangeArrowheads="1"/>
          </p:cNvSpPr>
          <p:nvPr/>
        </p:nvSpPr>
        <p:spPr bwMode="auto">
          <a:xfrm>
            <a:off x="6372225" y="3267075"/>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2</a:t>
            </a:r>
          </a:p>
        </p:txBody>
      </p:sp>
      <p:sp>
        <p:nvSpPr>
          <p:cNvPr id="183" name="Rectangle 15"/>
          <p:cNvSpPr>
            <a:spLocks noChangeArrowheads="1"/>
          </p:cNvSpPr>
          <p:nvPr/>
        </p:nvSpPr>
        <p:spPr bwMode="auto">
          <a:xfrm>
            <a:off x="2352675" y="4048125"/>
            <a:ext cx="35083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Year</a:t>
            </a:r>
            <a:endParaRPr lang="en-US" altLang="en-US" sz="1300" dirty="0">
              <a:solidFill>
                <a:srgbClr val="000000"/>
              </a:solidFill>
              <a:latin typeface="Arial" charset="0"/>
              <a:cs typeface="Arial" charset="0"/>
            </a:endParaRPr>
          </a:p>
        </p:txBody>
      </p:sp>
      <p:sp>
        <p:nvSpPr>
          <p:cNvPr id="184" name="Rectangle 16"/>
          <p:cNvSpPr>
            <a:spLocks noChangeArrowheads="1"/>
          </p:cNvSpPr>
          <p:nvPr/>
        </p:nvSpPr>
        <p:spPr bwMode="auto">
          <a:xfrm>
            <a:off x="3200400" y="4048125"/>
            <a:ext cx="86518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Beginning </a:t>
            </a:r>
            <a:endParaRPr lang="en-US" altLang="en-US" sz="1300" dirty="0">
              <a:solidFill>
                <a:srgbClr val="000000"/>
              </a:solidFill>
              <a:latin typeface="Arial" charset="0"/>
              <a:cs typeface="Arial" charset="0"/>
            </a:endParaRPr>
          </a:p>
        </p:txBody>
      </p:sp>
      <p:sp>
        <p:nvSpPr>
          <p:cNvPr id="185" name="Rectangle 17"/>
          <p:cNvSpPr>
            <a:spLocks noChangeArrowheads="1"/>
          </p:cNvSpPr>
          <p:nvPr/>
        </p:nvSpPr>
        <p:spPr bwMode="auto">
          <a:xfrm>
            <a:off x="3152775" y="4248150"/>
            <a:ext cx="90170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Book Value</a:t>
            </a:r>
            <a:endParaRPr lang="en-US" altLang="en-US" sz="1300" dirty="0">
              <a:solidFill>
                <a:srgbClr val="000000"/>
              </a:solidFill>
              <a:latin typeface="Arial" charset="0"/>
              <a:cs typeface="Arial" charset="0"/>
            </a:endParaRPr>
          </a:p>
        </p:txBody>
      </p:sp>
      <p:sp>
        <p:nvSpPr>
          <p:cNvPr id="186" name="Rectangle 18"/>
          <p:cNvSpPr>
            <a:spLocks noChangeArrowheads="1"/>
          </p:cNvSpPr>
          <p:nvPr/>
        </p:nvSpPr>
        <p:spPr bwMode="auto">
          <a:xfrm>
            <a:off x="4410075" y="4048125"/>
            <a:ext cx="6143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Annual </a:t>
            </a:r>
            <a:endParaRPr lang="en-US" altLang="en-US" sz="1300" dirty="0">
              <a:solidFill>
                <a:srgbClr val="000000"/>
              </a:solidFill>
              <a:latin typeface="Arial" charset="0"/>
              <a:cs typeface="Arial" charset="0"/>
            </a:endParaRPr>
          </a:p>
        </p:txBody>
      </p:sp>
      <p:sp>
        <p:nvSpPr>
          <p:cNvPr id="187" name="Rectangle 19"/>
          <p:cNvSpPr>
            <a:spLocks noChangeArrowheads="1"/>
          </p:cNvSpPr>
          <p:nvPr/>
        </p:nvSpPr>
        <p:spPr bwMode="auto">
          <a:xfrm>
            <a:off x="4200525" y="4248150"/>
            <a:ext cx="1012825"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Depreciation</a:t>
            </a:r>
            <a:endParaRPr lang="en-US" altLang="en-US" sz="1300" dirty="0">
              <a:solidFill>
                <a:srgbClr val="000000"/>
              </a:solidFill>
              <a:latin typeface="Arial" charset="0"/>
              <a:cs typeface="Arial" charset="0"/>
            </a:endParaRPr>
          </a:p>
        </p:txBody>
      </p:sp>
      <p:sp>
        <p:nvSpPr>
          <p:cNvPr id="188" name="Rectangle 20"/>
          <p:cNvSpPr>
            <a:spLocks noChangeArrowheads="1"/>
          </p:cNvSpPr>
          <p:nvPr/>
        </p:nvSpPr>
        <p:spPr bwMode="auto">
          <a:xfrm>
            <a:off x="5429250" y="4048125"/>
            <a:ext cx="76993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Year-End </a:t>
            </a:r>
            <a:endParaRPr lang="en-US" altLang="en-US" sz="1300" dirty="0">
              <a:solidFill>
                <a:srgbClr val="000000"/>
              </a:solidFill>
              <a:latin typeface="Arial" charset="0"/>
              <a:cs typeface="Arial" charset="0"/>
            </a:endParaRPr>
          </a:p>
        </p:txBody>
      </p:sp>
      <p:sp>
        <p:nvSpPr>
          <p:cNvPr id="189" name="Rectangle 21"/>
          <p:cNvSpPr>
            <a:spLocks noChangeArrowheads="1"/>
          </p:cNvSpPr>
          <p:nvPr/>
        </p:nvSpPr>
        <p:spPr bwMode="auto">
          <a:xfrm>
            <a:off x="5343525" y="4248150"/>
            <a:ext cx="90170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Book Value</a:t>
            </a:r>
            <a:endParaRPr lang="en-US" altLang="en-US" sz="1300" dirty="0">
              <a:solidFill>
                <a:srgbClr val="000000"/>
              </a:solidFill>
              <a:latin typeface="Arial" charset="0"/>
              <a:cs typeface="Arial" charset="0"/>
            </a:endParaRPr>
          </a:p>
        </p:txBody>
      </p:sp>
      <p:sp>
        <p:nvSpPr>
          <p:cNvPr id="190" name="Rectangle 22"/>
          <p:cNvSpPr>
            <a:spLocks noChangeArrowheads="1"/>
          </p:cNvSpPr>
          <p:nvPr/>
        </p:nvSpPr>
        <p:spPr bwMode="auto">
          <a:xfrm>
            <a:off x="2476500" y="4457700"/>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1</a:t>
            </a:r>
          </a:p>
        </p:txBody>
      </p:sp>
      <p:sp>
        <p:nvSpPr>
          <p:cNvPr id="191" name="Rectangle 23"/>
          <p:cNvSpPr>
            <a:spLocks noChangeArrowheads="1"/>
          </p:cNvSpPr>
          <p:nvPr/>
        </p:nvSpPr>
        <p:spPr bwMode="auto">
          <a:xfrm>
            <a:off x="3408363" y="4457700"/>
            <a:ext cx="511175"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$3,800</a:t>
            </a:r>
          </a:p>
        </p:txBody>
      </p:sp>
      <p:sp>
        <p:nvSpPr>
          <p:cNvPr id="192" name="Rectangle 24"/>
          <p:cNvSpPr>
            <a:spLocks noChangeArrowheads="1"/>
          </p:cNvSpPr>
          <p:nvPr/>
        </p:nvSpPr>
        <p:spPr bwMode="auto">
          <a:xfrm>
            <a:off x="4495800" y="4457700"/>
            <a:ext cx="511175"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$1,200</a:t>
            </a:r>
          </a:p>
        </p:txBody>
      </p:sp>
      <p:sp>
        <p:nvSpPr>
          <p:cNvPr id="193" name="Rectangle 25"/>
          <p:cNvSpPr>
            <a:spLocks noChangeArrowheads="1"/>
          </p:cNvSpPr>
          <p:nvPr/>
        </p:nvSpPr>
        <p:spPr bwMode="auto">
          <a:xfrm>
            <a:off x="5599113" y="4457700"/>
            <a:ext cx="511175"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$2,600</a:t>
            </a:r>
          </a:p>
        </p:txBody>
      </p:sp>
      <p:sp>
        <p:nvSpPr>
          <p:cNvPr id="194" name="Rectangle 26"/>
          <p:cNvSpPr>
            <a:spLocks noChangeArrowheads="1"/>
          </p:cNvSpPr>
          <p:nvPr/>
        </p:nvSpPr>
        <p:spPr bwMode="auto">
          <a:xfrm>
            <a:off x="2476500" y="4648200"/>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2</a:t>
            </a:r>
          </a:p>
        </p:txBody>
      </p:sp>
      <p:sp>
        <p:nvSpPr>
          <p:cNvPr id="195" name="Rectangle 27"/>
          <p:cNvSpPr>
            <a:spLocks noChangeArrowheads="1"/>
          </p:cNvSpPr>
          <p:nvPr/>
        </p:nvSpPr>
        <p:spPr bwMode="auto">
          <a:xfrm>
            <a:off x="3494088" y="4648200"/>
            <a:ext cx="417512"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2,600</a:t>
            </a:r>
          </a:p>
        </p:txBody>
      </p:sp>
      <p:sp>
        <p:nvSpPr>
          <p:cNvPr id="196" name="Rectangle 28"/>
          <p:cNvSpPr>
            <a:spLocks noChangeArrowheads="1"/>
          </p:cNvSpPr>
          <p:nvPr/>
        </p:nvSpPr>
        <p:spPr bwMode="auto">
          <a:xfrm>
            <a:off x="4581525" y="4648200"/>
            <a:ext cx="419100"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1,200</a:t>
            </a:r>
          </a:p>
        </p:txBody>
      </p:sp>
      <p:sp>
        <p:nvSpPr>
          <p:cNvPr id="197" name="Rectangle 29"/>
          <p:cNvSpPr>
            <a:spLocks noChangeArrowheads="1"/>
          </p:cNvSpPr>
          <p:nvPr/>
        </p:nvSpPr>
        <p:spPr bwMode="auto">
          <a:xfrm>
            <a:off x="5684838" y="4648200"/>
            <a:ext cx="417512"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1,400</a:t>
            </a:r>
          </a:p>
        </p:txBody>
      </p:sp>
      <p:sp>
        <p:nvSpPr>
          <p:cNvPr id="198" name="Rectangle 30"/>
          <p:cNvSpPr>
            <a:spLocks noChangeArrowheads="1"/>
          </p:cNvSpPr>
          <p:nvPr/>
        </p:nvSpPr>
        <p:spPr bwMode="auto">
          <a:xfrm>
            <a:off x="2476500" y="4838700"/>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3</a:t>
            </a:r>
          </a:p>
        </p:txBody>
      </p:sp>
      <p:sp>
        <p:nvSpPr>
          <p:cNvPr id="199" name="Rectangle 31"/>
          <p:cNvSpPr>
            <a:spLocks noChangeArrowheads="1"/>
          </p:cNvSpPr>
          <p:nvPr/>
        </p:nvSpPr>
        <p:spPr bwMode="auto">
          <a:xfrm>
            <a:off x="3494088" y="4838700"/>
            <a:ext cx="417512"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1,400</a:t>
            </a:r>
          </a:p>
        </p:txBody>
      </p:sp>
      <p:sp>
        <p:nvSpPr>
          <p:cNvPr id="200" name="Rectangle 32"/>
          <p:cNvSpPr>
            <a:spLocks noChangeArrowheads="1"/>
          </p:cNvSpPr>
          <p:nvPr/>
        </p:nvSpPr>
        <p:spPr bwMode="auto">
          <a:xfrm>
            <a:off x="4721225" y="4838700"/>
            <a:ext cx="279400"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700</a:t>
            </a:r>
          </a:p>
        </p:txBody>
      </p:sp>
      <p:sp>
        <p:nvSpPr>
          <p:cNvPr id="201" name="Rectangle 33"/>
          <p:cNvSpPr>
            <a:spLocks noChangeArrowheads="1"/>
          </p:cNvSpPr>
          <p:nvPr/>
        </p:nvSpPr>
        <p:spPr bwMode="auto">
          <a:xfrm>
            <a:off x="5816600" y="4838700"/>
            <a:ext cx="279400"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700</a:t>
            </a:r>
          </a:p>
        </p:txBody>
      </p:sp>
      <p:sp>
        <p:nvSpPr>
          <p:cNvPr id="202" name="Rectangle 34"/>
          <p:cNvSpPr>
            <a:spLocks noChangeArrowheads="1"/>
          </p:cNvSpPr>
          <p:nvPr/>
        </p:nvSpPr>
        <p:spPr bwMode="auto">
          <a:xfrm>
            <a:off x="2476500" y="5029200"/>
            <a:ext cx="9366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4</a:t>
            </a:r>
          </a:p>
        </p:txBody>
      </p:sp>
      <p:sp>
        <p:nvSpPr>
          <p:cNvPr id="203" name="Rectangle 35"/>
          <p:cNvSpPr>
            <a:spLocks noChangeArrowheads="1"/>
          </p:cNvSpPr>
          <p:nvPr/>
        </p:nvSpPr>
        <p:spPr bwMode="auto">
          <a:xfrm>
            <a:off x="3625850" y="5029200"/>
            <a:ext cx="279400"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700</a:t>
            </a:r>
          </a:p>
        </p:txBody>
      </p:sp>
      <p:sp>
        <p:nvSpPr>
          <p:cNvPr id="204" name="Rectangle 36"/>
          <p:cNvSpPr>
            <a:spLocks noChangeArrowheads="1"/>
          </p:cNvSpPr>
          <p:nvPr/>
        </p:nvSpPr>
        <p:spPr bwMode="auto">
          <a:xfrm>
            <a:off x="4721225" y="5029200"/>
            <a:ext cx="279400"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700</a:t>
            </a:r>
          </a:p>
        </p:txBody>
      </p:sp>
      <p:sp>
        <p:nvSpPr>
          <p:cNvPr id="205" name="Rectangle 37"/>
          <p:cNvSpPr>
            <a:spLocks noChangeArrowheads="1"/>
          </p:cNvSpPr>
          <p:nvPr/>
        </p:nvSpPr>
        <p:spPr bwMode="auto">
          <a:xfrm>
            <a:off x="6002338" y="5029200"/>
            <a:ext cx="93662" cy="200025"/>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en-US" sz="1300" dirty="0">
                <a:solidFill>
                  <a:srgbClr val="000000"/>
                </a:solidFill>
                <a:latin typeface="Arial" charset="0"/>
                <a:cs typeface="Arial" charset="0"/>
              </a:rPr>
              <a:t>0</a:t>
            </a:r>
          </a:p>
        </p:txBody>
      </p:sp>
      <p:sp>
        <p:nvSpPr>
          <p:cNvPr id="210" name="Rectangle 42"/>
          <p:cNvSpPr>
            <a:spLocks noChangeArrowheads="1"/>
          </p:cNvSpPr>
          <p:nvPr/>
        </p:nvSpPr>
        <p:spPr bwMode="auto">
          <a:xfrm>
            <a:off x="2352675" y="5257800"/>
            <a:ext cx="35401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Total</a:t>
            </a:r>
          </a:p>
        </p:txBody>
      </p:sp>
      <p:sp>
        <p:nvSpPr>
          <p:cNvPr id="211" name="Rectangle 43"/>
          <p:cNvSpPr>
            <a:spLocks noChangeArrowheads="1"/>
          </p:cNvSpPr>
          <p:nvPr/>
        </p:nvSpPr>
        <p:spPr bwMode="auto">
          <a:xfrm>
            <a:off x="4503738" y="5257800"/>
            <a:ext cx="511175" cy="200025"/>
          </a:xfrm>
          <a:prstGeom prst="rect">
            <a:avLst/>
          </a:prstGeom>
          <a:noFill/>
          <a:ln>
            <a:noFill/>
          </a:ln>
          <a:extLst/>
        </p:spPr>
        <p:txBody>
          <a:bodyPr wrap="none" lIns="0" tIns="0" rIns="0" bIns="0">
            <a:spAutoFit/>
          </a:bodyPr>
          <a:lstStyle/>
          <a:p>
            <a:pPr algn="r">
              <a:defRPr/>
            </a:pPr>
            <a:r>
              <a:rPr lang="en-US" sz="1300" u="dbl" dirty="0">
                <a:solidFill>
                  <a:srgbClr val="000000"/>
                </a:solidFill>
                <a:latin typeface="Arial" panose="020B0604020202020204" pitchFamily="34" charset="0"/>
                <a:cs typeface="Arial" pitchFamily="34" charset="0"/>
              </a:rPr>
              <a:t>$3,800</a:t>
            </a:r>
            <a:endParaRPr lang="en-US" sz="1300" u="dbl" dirty="0">
              <a:solidFill>
                <a:prstClr val="black"/>
              </a:solidFill>
              <a:latin typeface="Arial" pitchFamily="34" charset="0"/>
              <a:cs typeface="Arial" pitchFamily="34" charset="0"/>
            </a:endParaRPr>
          </a:p>
        </p:txBody>
      </p:sp>
      <p:sp>
        <p:nvSpPr>
          <p:cNvPr id="212" name="Rectangle 44"/>
          <p:cNvSpPr>
            <a:spLocks noChangeArrowheads="1"/>
          </p:cNvSpPr>
          <p:nvPr/>
        </p:nvSpPr>
        <p:spPr bwMode="auto">
          <a:xfrm>
            <a:off x="1885950" y="3267075"/>
            <a:ext cx="205105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Estimated Remaining Years</a:t>
            </a:r>
          </a:p>
        </p:txBody>
      </p:sp>
      <p:sp>
        <p:nvSpPr>
          <p:cNvPr id="213" name="Rectangle 45"/>
          <p:cNvSpPr>
            <a:spLocks noChangeArrowheads="1"/>
          </p:cNvSpPr>
          <p:nvPr/>
        </p:nvSpPr>
        <p:spPr bwMode="auto">
          <a:xfrm>
            <a:off x="4352925" y="3267075"/>
            <a:ext cx="132873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2 remaining years</a:t>
            </a:r>
          </a:p>
        </p:txBody>
      </p:sp>
      <p:sp>
        <p:nvSpPr>
          <p:cNvPr id="214" name="Rectangle 46"/>
          <p:cNvSpPr>
            <a:spLocks noChangeArrowheads="1"/>
          </p:cNvSpPr>
          <p:nvPr/>
        </p:nvSpPr>
        <p:spPr bwMode="auto">
          <a:xfrm>
            <a:off x="2933700" y="3543300"/>
            <a:ext cx="283845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Depreciation expense = $700 per year</a:t>
            </a:r>
          </a:p>
        </p:txBody>
      </p:sp>
      <p:sp>
        <p:nvSpPr>
          <p:cNvPr id="215" name="Rectangle 47"/>
          <p:cNvSpPr>
            <a:spLocks noChangeArrowheads="1"/>
          </p:cNvSpPr>
          <p:nvPr/>
        </p:nvSpPr>
        <p:spPr bwMode="auto">
          <a:xfrm>
            <a:off x="1857375" y="2085975"/>
            <a:ext cx="214471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Estimated Useful Life (years)</a:t>
            </a:r>
          </a:p>
        </p:txBody>
      </p:sp>
      <p:sp>
        <p:nvSpPr>
          <p:cNvPr id="216" name="Rectangle 48"/>
          <p:cNvSpPr>
            <a:spLocks noChangeArrowheads="1"/>
          </p:cNvSpPr>
          <p:nvPr/>
        </p:nvSpPr>
        <p:spPr bwMode="auto">
          <a:xfrm>
            <a:off x="4695825" y="2085975"/>
            <a:ext cx="54768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3 years</a:t>
            </a:r>
          </a:p>
        </p:txBody>
      </p:sp>
      <p:sp>
        <p:nvSpPr>
          <p:cNvPr id="217" name="Rectangle 49"/>
          <p:cNvSpPr>
            <a:spLocks noChangeArrowheads="1"/>
          </p:cNvSpPr>
          <p:nvPr/>
        </p:nvSpPr>
        <p:spPr bwMode="auto">
          <a:xfrm>
            <a:off x="2933700" y="2324100"/>
            <a:ext cx="297815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Depreciation expense = $1,200 per year</a:t>
            </a:r>
          </a:p>
        </p:txBody>
      </p:sp>
      <p:sp>
        <p:nvSpPr>
          <p:cNvPr id="218" name="Rectangle 50"/>
          <p:cNvSpPr>
            <a:spLocks noChangeArrowheads="1"/>
          </p:cNvSpPr>
          <p:nvPr/>
        </p:nvSpPr>
        <p:spPr bwMode="auto">
          <a:xfrm>
            <a:off x="2962275" y="2867025"/>
            <a:ext cx="2882900"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Straight-Line Depreciation - Revised</a:t>
            </a:r>
            <a:endParaRPr lang="en-US" altLang="en-US" sz="1300" dirty="0">
              <a:solidFill>
                <a:srgbClr val="000000"/>
              </a:solidFill>
              <a:latin typeface="Arial" charset="0"/>
              <a:cs typeface="Arial" charset="0"/>
            </a:endParaRPr>
          </a:p>
        </p:txBody>
      </p:sp>
      <p:sp>
        <p:nvSpPr>
          <p:cNvPr id="219" name="Rectangle 51"/>
          <p:cNvSpPr>
            <a:spLocks noChangeArrowheads="1"/>
          </p:cNvSpPr>
          <p:nvPr/>
        </p:nvSpPr>
        <p:spPr bwMode="auto">
          <a:xfrm>
            <a:off x="1628775" y="3076575"/>
            <a:ext cx="263048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Book Value minus Revised Salvage</a:t>
            </a:r>
          </a:p>
        </p:txBody>
      </p:sp>
      <p:sp>
        <p:nvSpPr>
          <p:cNvPr id="220" name="Rectangle 52"/>
          <p:cNvSpPr>
            <a:spLocks noChangeArrowheads="1"/>
          </p:cNvSpPr>
          <p:nvPr/>
        </p:nvSpPr>
        <p:spPr bwMode="auto">
          <a:xfrm>
            <a:off x="1628775" y="3238500"/>
            <a:ext cx="2560638"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21" name="Rectangle 53"/>
          <p:cNvSpPr>
            <a:spLocks noChangeArrowheads="1"/>
          </p:cNvSpPr>
          <p:nvPr/>
        </p:nvSpPr>
        <p:spPr bwMode="auto">
          <a:xfrm>
            <a:off x="4594225" y="3076575"/>
            <a:ext cx="84613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$1,400 - $0</a:t>
            </a:r>
          </a:p>
        </p:txBody>
      </p:sp>
      <p:sp>
        <p:nvSpPr>
          <p:cNvPr id="222" name="Rectangle 54"/>
          <p:cNvSpPr>
            <a:spLocks noChangeArrowheads="1"/>
          </p:cNvSpPr>
          <p:nvPr/>
        </p:nvSpPr>
        <p:spPr bwMode="auto">
          <a:xfrm>
            <a:off x="4446588" y="3238500"/>
            <a:ext cx="1143000"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23" name="Rectangle 55"/>
          <p:cNvSpPr>
            <a:spLocks noChangeArrowheads="1"/>
          </p:cNvSpPr>
          <p:nvPr/>
        </p:nvSpPr>
        <p:spPr bwMode="auto">
          <a:xfrm>
            <a:off x="2971800" y="1685925"/>
            <a:ext cx="2871788"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b="1" dirty="0">
                <a:solidFill>
                  <a:srgbClr val="000000"/>
                </a:solidFill>
                <a:latin typeface="Arial" charset="0"/>
                <a:cs typeface="Arial" charset="0"/>
              </a:rPr>
              <a:t>Straight-Line Depreciation - Original</a:t>
            </a:r>
            <a:endParaRPr lang="en-US" altLang="en-US" sz="1300" dirty="0">
              <a:solidFill>
                <a:srgbClr val="000000"/>
              </a:solidFill>
              <a:latin typeface="Arial" charset="0"/>
              <a:cs typeface="Arial" charset="0"/>
            </a:endParaRPr>
          </a:p>
        </p:txBody>
      </p:sp>
      <p:sp>
        <p:nvSpPr>
          <p:cNvPr id="224" name="Rectangle 56"/>
          <p:cNvSpPr>
            <a:spLocks noChangeArrowheads="1"/>
          </p:cNvSpPr>
          <p:nvPr/>
        </p:nvSpPr>
        <p:spPr bwMode="auto">
          <a:xfrm>
            <a:off x="2143125" y="1895475"/>
            <a:ext cx="1484313"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Cost minus Salvage</a:t>
            </a:r>
          </a:p>
        </p:txBody>
      </p:sp>
      <p:sp>
        <p:nvSpPr>
          <p:cNvPr id="225" name="Rectangle 57"/>
          <p:cNvSpPr>
            <a:spLocks noChangeArrowheads="1"/>
          </p:cNvSpPr>
          <p:nvPr/>
        </p:nvSpPr>
        <p:spPr bwMode="auto">
          <a:xfrm>
            <a:off x="2143125" y="2057400"/>
            <a:ext cx="13239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26" name="Rectangle 58"/>
          <p:cNvSpPr>
            <a:spLocks noChangeArrowheads="1"/>
          </p:cNvSpPr>
          <p:nvPr/>
        </p:nvSpPr>
        <p:spPr bwMode="auto">
          <a:xfrm>
            <a:off x="4371975" y="1895475"/>
            <a:ext cx="1031875" cy="2000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en-US" sz="1300" dirty="0">
                <a:solidFill>
                  <a:srgbClr val="000000"/>
                </a:solidFill>
                <a:latin typeface="Arial" charset="0"/>
                <a:cs typeface="Arial" charset="0"/>
              </a:rPr>
              <a:t>$3,800 - $200</a:t>
            </a:r>
          </a:p>
        </p:txBody>
      </p:sp>
      <p:sp>
        <p:nvSpPr>
          <p:cNvPr id="227" name="Rectangle 59"/>
          <p:cNvSpPr>
            <a:spLocks noChangeArrowheads="1"/>
          </p:cNvSpPr>
          <p:nvPr/>
        </p:nvSpPr>
        <p:spPr bwMode="auto">
          <a:xfrm>
            <a:off x="4371975" y="2057400"/>
            <a:ext cx="1143000"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28" name="Rectangle 60"/>
          <p:cNvSpPr>
            <a:spLocks noChangeArrowheads="1"/>
          </p:cNvSpPr>
          <p:nvPr/>
        </p:nvSpPr>
        <p:spPr bwMode="auto">
          <a:xfrm>
            <a:off x="1609725" y="1657350"/>
            <a:ext cx="19050" cy="22860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29" name="Rectangle 61"/>
          <p:cNvSpPr>
            <a:spLocks noChangeArrowheads="1"/>
          </p:cNvSpPr>
          <p:nvPr/>
        </p:nvSpPr>
        <p:spPr bwMode="auto">
          <a:xfrm>
            <a:off x="6886575" y="1676400"/>
            <a:ext cx="19050" cy="2095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0" name="Rectangle 62"/>
          <p:cNvSpPr>
            <a:spLocks noChangeArrowheads="1"/>
          </p:cNvSpPr>
          <p:nvPr/>
        </p:nvSpPr>
        <p:spPr bwMode="auto">
          <a:xfrm>
            <a:off x="1609725" y="2838450"/>
            <a:ext cx="19050" cy="22860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1" name="Rectangle 63"/>
          <p:cNvSpPr>
            <a:spLocks noChangeArrowheads="1"/>
          </p:cNvSpPr>
          <p:nvPr/>
        </p:nvSpPr>
        <p:spPr bwMode="auto">
          <a:xfrm>
            <a:off x="1990725" y="4019550"/>
            <a:ext cx="19050" cy="17716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2" name="Rectangle 64"/>
          <p:cNvSpPr>
            <a:spLocks noChangeArrowheads="1"/>
          </p:cNvSpPr>
          <p:nvPr/>
        </p:nvSpPr>
        <p:spPr bwMode="auto">
          <a:xfrm>
            <a:off x="6886575" y="2857500"/>
            <a:ext cx="19050" cy="2095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3" name="Rectangle 65"/>
          <p:cNvSpPr>
            <a:spLocks noChangeArrowheads="1"/>
          </p:cNvSpPr>
          <p:nvPr/>
        </p:nvSpPr>
        <p:spPr bwMode="auto">
          <a:xfrm>
            <a:off x="6296025" y="4038600"/>
            <a:ext cx="19050" cy="175260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4" name="Rectangle 66"/>
          <p:cNvSpPr>
            <a:spLocks noChangeArrowheads="1"/>
          </p:cNvSpPr>
          <p:nvPr/>
        </p:nvSpPr>
        <p:spPr bwMode="auto">
          <a:xfrm>
            <a:off x="1628775" y="1657350"/>
            <a:ext cx="527685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5" name="Rectangle 67"/>
          <p:cNvSpPr>
            <a:spLocks noChangeArrowheads="1"/>
          </p:cNvSpPr>
          <p:nvPr/>
        </p:nvSpPr>
        <p:spPr bwMode="auto">
          <a:xfrm>
            <a:off x="1628775" y="1866900"/>
            <a:ext cx="527685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6" name="Rectangle 68"/>
          <p:cNvSpPr>
            <a:spLocks noChangeArrowheads="1"/>
          </p:cNvSpPr>
          <p:nvPr/>
        </p:nvSpPr>
        <p:spPr bwMode="auto">
          <a:xfrm>
            <a:off x="1628775" y="2838450"/>
            <a:ext cx="527685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7" name="Rectangle 69"/>
          <p:cNvSpPr>
            <a:spLocks noChangeArrowheads="1"/>
          </p:cNvSpPr>
          <p:nvPr/>
        </p:nvSpPr>
        <p:spPr bwMode="auto">
          <a:xfrm>
            <a:off x="1628775" y="3048000"/>
            <a:ext cx="527685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8" name="Rectangle 70"/>
          <p:cNvSpPr>
            <a:spLocks noChangeArrowheads="1"/>
          </p:cNvSpPr>
          <p:nvPr/>
        </p:nvSpPr>
        <p:spPr bwMode="auto">
          <a:xfrm>
            <a:off x="2009775" y="4019550"/>
            <a:ext cx="430530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39" name="Rectangle 71"/>
          <p:cNvSpPr>
            <a:spLocks noChangeArrowheads="1"/>
          </p:cNvSpPr>
          <p:nvPr/>
        </p:nvSpPr>
        <p:spPr bwMode="auto">
          <a:xfrm>
            <a:off x="2009775" y="4429125"/>
            <a:ext cx="430530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240" name="Rectangle 72"/>
          <p:cNvSpPr>
            <a:spLocks noChangeArrowheads="1"/>
          </p:cNvSpPr>
          <p:nvPr/>
        </p:nvSpPr>
        <p:spPr bwMode="auto">
          <a:xfrm>
            <a:off x="2009775" y="5772150"/>
            <a:ext cx="4305300" cy="1905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ltLang="en-US" sz="1300" dirty="0">
              <a:solidFill>
                <a:srgbClr val="000000"/>
              </a:solidFill>
              <a:latin typeface="Arial" charset="0"/>
              <a:cs typeface="Arial" charset="0"/>
            </a:endParaRPr>
          </a:p>
        </p:txBody>
      </p:sp>
      <p:sp>
        <p:nvSpPr>
          <p:cNvPr id="68"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C 2</a:t>
            </a:r>
          </a:p>
        </p:txBody>
      </p:sp>
      <p:sp>
        <p:nvSpPr>
          <p:cNvPr id="69" name="Slide Number Placeholder 68"/>
          <p:cNvSpPr>
            <a:spLocks noGrp="1"/>
          </p:cNvSpPr>
          <p:nvPr>
            <p:ph type="sldNum" sz="quarter" idx="12"/>
          </p:nvPr>
        </p:nvSpPr>
        <p:spPr/>
        <p:txBody>
          <a:bodyPr/>
          <a:lstStyle/>
          <a:p>
            <a:pPr>
              <a:defRPr/>
            </a:pPr>
            <a:fld id="{C8C4183D-3BBD-4799-9702-F5A247B97958}"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9227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fade">
                                      <p:cBhvr>
                                        <p:cTn id="16" dur="500"/>
                                        <p:tgtEl>
                                          <p:spTgt spid="2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500"/>
                                        <p:tgtEl>
                                          <p:spTgt spid="2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500"/>
                                        <p:tgtEl>
                                          <p:spTgt spid="2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5"/>
                                        </p:tgtEl>
                                        <p:attrNameLst>
                                          <p:attrName>style.visibility</p:attrName>
                                        </p:attrNameLst>
                                      </p:cBhvr>
                                      <p:to>
                                        <p:strVal val="visible"/>
                                      </p:to>
                                    </p:set>
                                    <p:animEffect transition="in" filter="wipe(left)">
                                      <p:cBhvr>
                                        <p:cTn id="28" dur="500"/>
                                        <p:tgtEl>
                                          <p:spTgt spid="2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fade">
                                      <p:cBhvr>
                                        <p:cTn id="31" dur="500"/>
                                        <p:tgtEl>
                                          <p:spTgt spid="2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wipe(left)">
                                      <p:cBhvr>
                                        <p:cTn id="37" dur="500"/>
                                        <p:tgtEl>
                                          <p:spTgt spid="2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fade">
                                      <p:cBhvr>
                                        <p:cTn id="40" dur="500"/>
                                        <p:tgtEl>
                                          <p:spTgt spid="2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fade">
                                      <p:cBhvr>
                                        <p:cTn id="43" dur="500"/>
                                        <p:tgtEl>
                                          <p:spTgt spid="1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8"/>
                                        </p:tgtEl>
                                        <p:attrNameLst>
                                          <p:attrName>style.visibility</p:attrName>
                                        </p:attrNameLst>
                                      </p:cBhvr>
                                      <p:to>
                                        <p:strVal val="visible"/>
                                      </p:to>
                                    </p:set>
                                    <p:animEffect transition="in" filter="wipe(left)">
                                      <p:cBhvr>
                                        <p:cTn id="46" dur="500"/>
                                        <p:tgtEl>
                                          <p:spTgt spid="1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fade">
                                      <p:cBhvr>
                                        <p:cTn id="52" dur="500"/>
                                        <p:tgtEl>
                                          <p:spTgt spid="2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500"/>
                                        <p:tgtEl>
                                          <p:spTgt spid="1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3"/>
                                        </p:tgtEl>
                                        <p:attrNameLst>
                                          <p:attrName>style.visibility</p:attrName>
                                        </p:attrNameLst>
                                      </p:cBhvr>
                                      <p:to>
                                        <p:strVal val="visible"/>
                                      </p:to>
                                    </p:set>
                                    <p:animEffect transition="in" filter="fade">
                                      <p:cBhvr>
                                        <p:cTn id="58" dur="500"/>
                                        <p:tgtEl>
                                          <p:spTgt spid="1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4"/>
                                        </p:tgtEl>
                                        <p:attrNameLst>
                                          <p:attrName>style.visibility</p:attrName>
                                        </p:attrNameLst>
                                      </p:cBhvr>
                                      <p:to>
                                        <p:strVal val="visible"/>
                                      </p:to>
                                    </p:set>
                                    <p:animEffect transition="in" filter="fade">
                                      <p:cBhvr>
                                        <p:cTn id="61" dur="500"/>
                                        <p:tgtEl>
                                          <p:spTgt spid="18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
                                        </p:tgtEl>
                                        <p:attrNameLst>
                                          <p:attrName>style.visibility</p:attrName>
                                        </p:attrNameLst>
                                      </p:cBhvr>
                                      <p:to>
                                        <p:strVal val="visible"/>
                                      </p:to>
                                    </p:set>
                                    <p:animEffect transition="in" filter="fade">
                                      <p:cBhvr>
                                        <p:cTn id="64" dur="500"/>
                                        <p:tgtEl>
                                          <p:spTgt spid="1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0"/>
                                        </p:tgtEl>
                                        <p:attrNameLst>
                                          <p:attrName>style.visibility</p:attrName>
                                        </p:attrNameLst>
                                      </p:cBhvr>
                                      <p:to>
                                        <p:strVal val="visible"/>
                                      </p:to>
                                    </p:set>
                                    <p:animEffect transition="in" filter="fade">
                                      <p:cBhvr>
                                        <p:cTn id="67" dur="500"/>
                                        <p:tgtEl>
                                          <p:spTgt spid="1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1"/>
                                        </p:tgtEl>
                                        <p:attrNameLst>
                                          <p:attrName>style.visibility</p:attrName>
                                        </p:attrNameLst>
                                      </p:cBhvr>
                                      <p:to>
                                        <p:strVal val="visible"/>
                                      </p:to>
                                    </p:set>
                                    <p:animEffect transition="in" filter="fade">
                                      <p:cBhvr>
                                        <p:cTn id="70" dur="500"/>
                                        <p:tgtEl>
                                          <p:spTgt spid="19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4"/>
                                        </p:tgtEl>
                                        <p:attrNameLst>
                                          <p:attrName>style.visibility</p:attrName>
                                        </p:attrNameLst>
                                      </p:cBhvr>
                                      <p:to>
                                        <p:strVal val="visible"/>
                                      </p:to>
                                    </p:set>
                                    <p:animEffect transition="in" filter="fade">
                                      <p:cBhvr>
                                        <p:cTn id="73" dur="500"/>
                                        <p:tgtEl>
                                          <p:spTgt spid="1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8"/>
                                        </p:tgtEl>
                                        <p:attrNameLst>
                                          <p:attrName>style.visibility</p:attrName>
                                        </p:attrNameLst>
                                      </p:cBhvr>
                                      <p:to>
                                        <p:strVal val="visible"/>
                                      </p:to>
                                    </p:set>
                                    <p:animEffect transition="in" filter="fade">
                                      <p:cBhvr>
                                        <p:cTn id="76" dur="500"/>
                                        <p:tgtEl>
                                          <p:spTgt spid="1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Effect transition="in" filter="fade">
                                      <p:cBhvr>
                                        <p:cTn id="79" dur="500"/>
                                        <p:tgtEl>
                                          <p:spTgt spid="2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500"/>
                                        <p:tgtEl>
                                          <p:spTgt spid="2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8"/>
                                        </p:tgtEl>
                                        <p:attrNameLst>
                                          <p:attrName>style.visibility</p:attrName>
                                        </p:attrNameLst>
                                      </p:cBhvr>
                                      <p:to>
                                        <p:strVal val="visible"/>
                                      </p:to>
                                    </p:set>
                                    <p:animEffect transition="in" filter="fade">
                                      <p:cBhvr>
                                        <p:cTn id="85" dur="500"/>
                                        <p:tgtEl>
                                          <p:spTgt spid="2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9"/>
                                        </p:tgtEl>
                                        <p:attrNameLst>
                                          <p:attrName>style.visibility</p:attrName>
                                        </p:attrNameLst>
                                      </p:cBhvr>
                                      <p:to>
                                        <p:strVal val="visible"/>
                                      </p:to>
                                    </p:set>
                                    <p:animEffect transition="in" filter="fade">
                                      <p:cBhvr>
                                        <p:cTn id="88" dur="500"/>
                                        <p:tgtEl>
                                          <p:spTgt spid="2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0"/>
                                        </p:tgtEl>
                                        <p:attrNameLst>
                                          <p:attrName>style.visibility</p:attrName>
                                        </p:attrNameLst>
                                      </p:cBhvr>
                                      <p:to>
                                        <p:strVal val="visible"/>
                                      </p:to>
                                    </p:set>
                                    <p:animEffect transition="in" filter="fade">
                                      <p:cBhvr>
                                        <p:cTn id="91" dur="500"/>
                                        <p:tgtEl>
                                          <p:spTgt spid="2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6"/>
                                        </p:tgtEl>
                                        <p:attrNameLst>
                                          <p:attrName>style.visibility</p:attrName>
                                        </p:attrNameLst>
                                      </p:cBhvr>
                                      <p:to>
                                        <p:strVal val="visible"/>
                                      </p:to>
                                    </p:set>
                                    <p:animEffect transition="in" filter="fade">
                                      <p:cBhvr>
                                        <p:cTn id="94" dur="500"/>
                                        <p:tgtEl>
                                          <p:spTgt spid="18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7"/>
                                        </p:tgtEl>
                                        <p:attrNameLst>
                                          <p:attrName>style.visibility</p:attrName>
                                        </p:attrNameLst>
                                      </p:cBhvr>
                                      <p:to>
                                        <p:strVal val="visible"/>
                                      </p:to>
                                    </p:set>
                                    <p:animEffect transition="in" filter="fade">
                                      <p:cBhvr>
                                        <p:cTn id="97" dur="500"/>
                                        <p:tgtEl>
                                          <p:spTgt spid="18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2"/>
                                        </p:tgtEl>
                                        <p:attrNameLst>
                                          <p:attrName>style.visibility</p:attrName>
                                        </p:attrNameLst>
                                      </p:cBhvr>
                                      <p:to>
                                        <p:strVal val="visible"/>
                                      </p:to>
                                    </p:set>
                                    <p:animEffect transition="in" filter="fade">
                                      <p:cBhvr>
                                        <p:cTn id="100" dur="500"/>
                                        <p:tgtEl>
                                          <p:spTgt spid="19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9"/>
                                        </p:tgtEl>
                                        <p:attrNameLst>
                                          <p:attrName>style.visibility</p:attrName>
                                        </p:attrNameLst>
                                      </p:cBhvr>
                                      <p:to>
                                        <p:strVal val="visible"/>
                                      </p:to>
                                    </p:set>
                                    <p:animEffect transition="in" filter="fade">
                                      <p:cBhvr>
                                        <p:cTn id="106" dur="500"/>
                                        <p:tgtEl>
                                          <p:spTgt spid="1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3"/>
                                        </p:tgtEl>
                                        <p:attrNameLst>
                                          <p:attrName>style.visibility</p:attrName>
                                        </p:attrNameLst>
                                      </p:cBhvr>
                                      <p:to>
                                        <p:strVal val="visible"/>
                                      </p:to>
                                    </p:set>
                                    <p:animEffect transition="in" filter="fade">
                                      <p:cBhvr>
                                        <p:cTn id="109" dur="500"/>
                                        <p:tgtEl>
                                          <p:spTgt spid="19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
                                        </p:tgtEl>
                                        <p:attrNameLst>
                                          <p:attrName>style.visibility</p:attrName>
                                        </p:attrNameLst>
                                      </p:cBhvr>
                                      <p:to>
                                        <p:strVal val="visible"/>
                                      </p:to>
                                    </p:set>
                                    <p:animEffect transition="in" filter="fade">
                                      <p:cBhvr>
                                        <p:cTn id="112" dur="500"/>
                                        <p:tgtEl>
                                          <p:spTgt spid="1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animEffect transition="in" filter="fade">
                                      <p:cBhvr>
                                        <p:cTn id="115" dur="500"/>
                                        <p:tgtEl>
                                          <p:spTgt spid="19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97"/>
                                        </p:tgtEl>
                                        <p:attrNameLst>
                                          <p:attrName>style.visibility</p:attrName>
                                        </p:attrNameLst>
                                      </p:cBhvr>
                                      <p:to>
                                        <p:strVal val="visible"/>
                                      </p:to>
                                    </p:set>
                                    <p:animEffect transition="in" filter="fade">
                                      <p:cBhvr>
                                        <p:cTn id="118" dur="500"/>
                                        <p:tgtEl>
                                          <p:spTgt spid="1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9"/>
                                        </p:tgtEl>
                                        <p:attrNameLst>
                                          <p:attrName>style.visibility</p:attrName>
                                        </p:attrNameLst>
                                      </p:cBhvr>
                                      <p:to>
                                        <p:strVal val="visible"/>
                                      </p:to>
                                    </p:set>
                                    <p:animEffect transition="in" filter="fade">
                                      <p:cBhvr>
                                        <p:cTn id="121" dur="500"/>
                                        <p:tgtEl>
                                          <p:spTgt spid="19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63"/>
                                        </p:tgtEl>
                                        <p:attrNameLst>
                                          <p:attrName>style.visibility</p:attrName>
                                        </p:attrNameLst>
                                      </p:cBhvr>
                                      <p:to>
                                        <p:strVal val="visible"/>
                                      </p:to>
                                    </p:set>
                                    <p:animEffect transition="in" filter="fade">
                                      <p:cBhvr>
                                        <p:cTn id="126" dur="500"/>
                                        <p:tgtEl>
                                          <p:spTgt spid="1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8"/>
                                        </p:tgtEl>
                                        <p:attrNameLst>
                                          <p:attrName>style.visibility</p:attrName>
                                        </p:attrNameLst>
                                      </p:cBhvr>
                                      <p:to>
                                        <p:strVal val="visible"/>
                                      </p:to>
                                    </p:set>
                                    <p:animEffect transition="in" filter="fade">
                                      <p:cBhvr>
                                        <p:cTn id="129" dur="500"/>
                                        <p:tgtEl>
                                          <p:spTgt spid="21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32"/>
                                        </p:tgtEl>
                                        <p:attrNameLst>
                                          <p:attrName>style.visibility</p:attrName>
                                        </p:attrNameLst>
                                      </p:cBhvr>
                                      <p:to>
                                        <p:strVal val="visible"/>
                                      </p:to>
                                    </p:set>
                                    <p:animEffect transition="in" filter="fade">
                                      <p:cBhvr>
                                        <p:cTn id="135" dur="500"/>
                                        <p:tgtEl>
                                          <p:spTgt spid="23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36"/>
                                        </p:tgtEl>
                                        <p:attrNameLst>
                                          <p:attrName>style.visibility</p:attrName>
                                        </p:attrNameLst>
                                      </p:cBhvr>
                                      <p:to>
                                        <p:strVal val="visible"/>
                                      </p:to>
                                    </p:set>
                                    <p:animEffect transition="in" filter="fade">
                                      <p:cBhvr>
                                        <p:cTn id="138" dur="500"/>
                                        <p:tgtEl>
                                          <p:spTgt spid="2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37"/>
                                        </p:tgtEl>
                                        <p:attrNameLst>
                                          <p:attrName>style.visibility</p:attrName>
                                        </p:attrNameLst>
                                      </p:cBhvr>
                                      <p:to>
                                        <p:strVal val="visible"/>
                                      </p:to>
                                    </p:set>
                                    <p:animEffect transition="in" filter="fade">
                                      <p:cBhvr>
                                        <p:cTn id="141" dur="500"/>
                                        <p:tgtEl>
                                          <p:spTgt spid="23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19"/>
                                        </p:tgtEl>
                                        <p:attrNameLst>
                                          <p:attrName>style.visibility</p:attrName>
                                        </p:attrNameLst>
                                      </p:cBhvr>
                                      <p:to>
                                        <p:strVal val="visible"/>
                                      </p:to>
                                    </p:set>
                                    <p:animEffect transition="in" filter="fade">
                                      <p:cBhvr>
                                        <p:cTn id="144" dur="500"/>
                                        <p:tgtEl>
                                          <p:spTgt spid="21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20"/>
                                        </p:tgtEl>
                                        <p:attrNameLst>
                                          <p:attrName>style.visibility</p:attrName>
                                        </p:attrNameLst>
                                      </p:cBhvr>
                                      <p:to>
                                        <p:strVal val="visible"/>
                                      </p:to>
                                    </p:set>
                                    <p:animEffect transition="in" filter="wipe(left)">
                                      <p:cBhvr>
                                        <p:cTn id="147" dur="500"/>
                                        <p:tgtEl>
                                          <p:spTgt spid="22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2"/>
                                        </p:tgtEl>
                                        <p:attrNameLst>
                                          <p:attrName>style.visibility</p:attrName>
                                        </p:attrNameLst>
                                      </p:cBhvr>
                                      <p:to>
                                        <p:strVal val="visible"/>
                                      </p:to>
                                    </p:set>
                                    <p:animEffect transition="in" filter="fade">
                                      <p:cBhvr>
                                        <p:cTn id="153" dur="500"/>
                                        <p:tgtEl>
                                          <p:spTgt spid="20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05"/>
                                        </p:tgtEl>
                                        <p:attrNameLst>
                                          <p:attrName>style.visibility</p:attrName>
                                        </p:attrNameLst>
                                      </p:cBhvr>
                                      <p:to>
                                        <p:strVal val="visible"/>
                                      </p:to>
                                    </p:set>
                                    <p:animEffect transition="in" filter="fade">
                                      <p:cBhvr>
                                        <p:cTn id="156" dur="500"/>
                                        <p:tgtEl>
                                          <p:spTgt spid="20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21"/>
                                        </p:tgtEl>
                                        <p:attrNameLst>
                                          <p:attrName>style.visibility</p:attrName>
                                        </p:attrNameLst>
                                      </p:cBhvr>
                                      <p:to>
                                        <p:strVal val="visible"/>
                                      </p:to>
                                    </p:set>
                                    <p:animEffect transition="in" filter="fade">
                                      <p:cBhvr>
                                        <p:cTn id="159" dur="500"/>
                                        <p:tgtEl>
                                          <p:spTgt spid="221"/>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222"/>
                                        </p:tgtEl>
                                        <p:attrNameLst>
                                          <p:attrName>style.visibility</p:attrName>
                                        </p:attrNameLst>
                                      </p:cBhvr>
                                      <p:to>
                                        <p:strVal val="visible"/>
                                      </p:to>
                                    </p:set>
                                    <p:animEffect transition="in" filter="wipe(left)">
                                      <p:cBhvr>
                                        <p:cTn id="162" dur="500"/>
                                        <p:tgtEl>
                                          <p:spTgt spid="22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13"/>
                                        </p:tgtEl>
                                        <p:attrNameLst>
                                          <p:attrName>style.visibility</p:attrName>
                                        </p:attrNameLst>
                                      </p:cBhvr>
                                      <p:to>
                                        <p:strVal val="visible"/>
                                      </p:to>
                                    </p:set>
                                    <p:animEffect transition="in" filter="fade">
                                      <p:cBhvr>
                                        <p:cTn id="165" dur="500"/>
                                        <p:tgtEl>
                                          <p:spTgt spid="21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0"/>
                                        </p:tgtEl>
                                        <p:attrNameLst>
                                          <p:attrName>style.visibility</p:attrName>
                                        </p:attrNameLst>
                                      </p:cBhvr>
                                      <p:to>
                                        <p:strVal val="visible"/>
                                      </p:to>
                                    </p:set>
                                    <p:animEffect transition="in" filter="fade">
                                      <p:cBhvr>
                                        <p:cTn id="168" dur="500"/>
                                        <p:tgtEl>
                                          <p:spTgt spid="180"/>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181"/>
                                        </p:tgtEl>
                                        <p:attrNameLst>
                                          <p:attrName>style.visibility</p:attrName>
                                        </p:attrNameLst>
                                      </p:cBhvr>
                                      <p:to>
                                        <p:strVal val="visible"/>
                                      </p:to>
                                    </p:set>
                                    <p:animEffect transition="in" filter="wipe(left)">
                                      <p:cBhvr>
                                        <p:cTn id="171" dur="500"/>
                                        <p:tgtEl>
                                          <p:spTgt spid="18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82"/>
                                        </p:tgtEl>
                                        <p:attrNameLst>
                                          <p:attrName>style.visibility</p:attrName>
                                        </p:attrNameLst>
                                      </p:cBhvr>
                                      <p:to>
                                        <p:strVal val="visible"/>
                                      </p:to>
                                    </p:set>
                                    <p:animEffect transition="in" filter="fade">
                                      <p:cBhvr>
                                        <p:cTn id="174" dur="500"/>
                                        <p:tgtEl>
                                          <p:spTgt spid="18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14"/>
                                        </p:tgtEl>
                                        <p:attrNameLst>
                                          <p:attrName>style.visibility</p:attrName>
                                        </p:attrNameLst>
                                      </p:cBhvr>
                                      <p:to>
                                        <p:strVal val="visible"/>
                                      </p:to>
                                    </p:set>
                                    <p:animEffect transition="in" filter="fade">
                                      <p:cBhvr>
                                        <p:cTn id="177" dur="500"/>
                                        <p:tgtEl>
                                          <p:spTgt spid="214"/>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00"/>
                                        </p:tgtEl>
                                        <p:attrNameLst>
                                          <p:attrName>style.visibility</p:attrName>
                                        </p:attrNameLst>
                                      </p:cBhvr>
                                      <p:to>
                                        <p:strVal val="visible"/>
                                      </p:to>
                                    </p:set>
                                    <p:animEffect transition="in" filter="fade">
                                      <p:cBhvr>
                                        <p:cTn id="182" dur="500"/>
                                        <p:tgtEl>
                                          <p:spTgt spid="20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01"/>
                                        </p:tgtEl>
                                        <p:attrNameLst>
                                          <p:attrName>style.visibility</p:attrName>
                                        </p:attrNameLst>
                                      </p:cBhvr>
                                      <p:to>
                                        <p:strVal val="visible"/>
                                      </p:to>
                                    </p:set>
                                    <p:animEffect transition="in" filter="fade">
                                      <p:cBhvr>
                                        <p:cTn id="185" dur="500"/>
                                        <p:tgtEl>
                                          <p:spTgt spid="20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03"/>
                                        </p:tgtEl>
                                        <p:attrNameLst>
                                          <p:attrName>style.visibility</p:attrName>
                                        </p:attrNameLst>
                                      </p:cBhvr>
                                      <p:to>
                                        <p:strVal val="visible"/>
                                      </p:to>
                                    </p:set>
                                    <p:animEffect transition="in" filter="fade">
                                      <p:cBhvr>
                                        <p:cTn id="188" dur="500"/>
                                        <p:tgtEl>
                                          <p:spTgt spid="203"/>
                                        </p:tgtEl>
                                      </p:cBhvr>
                                    </p:animEffect>
                                  </p:childTnLst>
                                </p:cTn>
                              </p:par>
                              <p:par>
                                <p:cTn id="189" presetID="10" presetClass="entr" presetSubtype="0" fill="hold" grpId="0" nodeType="withEffect">
                                  <p:stCondLst>
                                    <p:cond delay="0"/>
                                  </p:stCondLst>
                                  <p:iterate type="lt">
                                    <p:tmPct val="0"/>
                                  </p:iterate>
                                  <p:childTnLst>
                                    <p:set>
                                      <p:cBhvr>
                                        <p:cTn id="190" dur="1" fill="hold">
                                          <p:stCondLst>
                                            <p:cond delay="0"/>
                                          </p:stCondLst>
                                        </p:cTn>
                                        <p:tgtEl>
                                          <p:spTgt spid="204"/>
                                        </p:tgtEl>
                                        <p:attrNameLst>
                                          <p:attrName>style.visibility</p:attrName>
                                        </p:attrNameLst>
                                      </p:cBhvr>
                                      <p:to>
                                        <p:strVal val="visible"/>
                                      </p:to>
                                    </p:set>
                                    <p:animEffect transition="in" filter="fade">
                                      <p:cBhvr>
                                        <p:cTn id="191" dur="500"/>
                                        <p:tgtEl>
                                          <p:spTgt spid="2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10"/>
                                        </p:tgtEl>
                                        <p:attrNameLst>
                                          <p:attrName>style.visibility</p:attrName>
                                        </p:attrNameLst>
                                      </p:cBhvr>
                                      <p:to>
                                        <p:strVal val="visible"/>
                                      </p:to>
                                    </p:set>
                                    <p:animEffect transition="in" filter="fade">
                                      <p:cBhvr>
                                        <p:cTn id="194" dur="500"/>
                                        <p:tgtEl>
                                          <p:spTgt spid="210"/>
                                        </p:tgtEl>
                                      </p:cBhvr>
                                    </p:animEffect>
                                  </p:childTnLst>
                                </p:cTn>
                              </p:par>
                              <p:par>
                                <p:cTn id="195" presetID="18" presetClass="emph" presetSubtype="0" fill="hold" grpId="1" nodeType="withEffect">
                                  <p:stCondLst>
                                    <p:cond delay="0"/>
                                  </p:stCondLst>
                                  <p:iterate type="lt">
                                    <p:tmPct val="4000"/>
                                  </p:iterate>
                                  <p:childTnLst>
                                    <p:set>
                                      <p:cBhvr override="childStyle">
                                        <p:cTn id="196" dur="500" fill="hold"/>
                                        <p:tgtEl>
                                          <p:spTgt spid="204"/>
                                        </p:tgtEl>
                                        <p:attrNameLst>
                                          <p:attrName>style.textDecorationUnderline</p:attrName>
                                        </p:attrNameLst>
                                      </p:cBhvr>
                                      <p:to>
                                        <p:strVal val="true"/>
                                      </p:to>
                                    </p:set>
                                  </p:childTnLst>
                                </p:cTn>
                              </p:par>
                              <p:par>
                                <p:cTn id="197" presetID="10" presetClass="entr" presetSubtype="0" fill="hold" grpId="0" nodeType="withEffect">
                                  <p:stCondLst>
                                    <p:cond delay="0"/>
                                  </p:stCondLst>
                                  <p:childTnLst>
                                    <p:set>
                                      <p:cBhvr>
                                        <p:cTn id="198" dur="1" fill="hold">
                                          <p:stCondLst>
                                            <p:cond delay="0"/>
                                          </p:stCondLst>
                                        </p:cTn>
                                        <p:tgtEl>
                                          <p:spTgt spid="211"/>
                                        </p:tgtEl>
                                        <p:attrNameLst>
                                          <p:attrName>style.visibility</p:attrName>
                                        </p:attrNameLst>
                                      </p:cBhvr>
                                      <p:to>
                                        <p:strVal val="visible"/>
                                      </p:to>
                                    </p:set>
                                    <p:animEffect transition="in" filter="fade">
                                      <p:cBhvr>
                                        <p:cTn id="199"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4" grpId="0" animBg="1"/>
      <p:bldP spid="177" grpId="0"/>
      <p:bldP spid="178" grpId="0" animBg="1"/>
      <p:bldP spid="179" grpId="0"/>
      <p:bldP spid="180" grpId="0"/>
      <p:bldP spid="181" grpId="0" animBg="1"/>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4" grpId="1"/>
      <p:bldP spid="205" grpId="0"/>
      <p:bldP spid="210" grpId="0"/>
      <p:bldP spid="211" grpId="0"/>
      <p:bldP spid="212" grpId="0"/>
      <p:bldP spid="213" grpId="0"/>
      <p:bldP spid="214" grpId="0"/>
      <p:bldP spid="215" grpId="0"/>
      <p:bldP spid="216" grpId="0"/>
      <p:bldP spid="217" grpId="0"/>
      <p:bldP spid="218" grpId="0"/>
      <p:bldP spid="219" grpId="0"/>
      <p:bldP spid="220" grpId="0" animBg="1"/>
      <p:bldP spid="221" grpId="0"/>
      <p:bldP spid="222" grpId="0" animBg="1"/>
      <p:bldP spid="223" grpId="0"/>
      <p:bldP spid="224" grpId="0"/>
      <p:bldP spid="225" grpId="0" animBg="1"/>
      <p:bldP spid="226" grpId="0"/>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6" name="AutoShape 3"/>
          <p:cNvSpPr>
            <a:spLocks noChangeAspect="1" noChangeArrowheads="1" noTextEdit="1"/>
          </p:cNvSpPr>
          <p:nvPr/>
        </p:nvSpPr>
        <p:spPr bwMode="auto">
          <a:xfrm>
            <a:off x="1131888" y="661988"/>
            <a:ext cx="68802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5"/>
          <p:cNvSpPr>
            <a:spLocks noChangeArrowheads="1"/>
          </p:cNvSpPr>
          <p:nvPr/>
        </p:nvSpPr>
        <p:spPr bwMode="auto">
          <a:xfrm>
            <a:off x="1504950" y="3206750"/>
            <a:ext cx="65071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 name="Rectangle 7"/>
          <p:cNvSpPr>
            <a:spLocks noChangeArrowheads="1"/>
          </p:cNvSpPr>
          <p:nvPr/>
        </p:nvSpPr>
        <p:spPr bwMode="auto">
          <a:xfrm>
            <a:off x="533400" y="2628900"/>
            <a:ext cx="8097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Arial" charset="0"/>
              </a:rPr>
              <a:t>Betterments</a:t>
            </a:r>
            <a:r>
              <a:rPr lang="en-US" sz="1300" dirty="0" smtClean="0">
                <a:solidFill>
                  <a:srgbClr val="000000"/>
                </a:solidFill>
                <a:cs typeface="Arial" charset="0"/>
              </a:rPr>
              <a:t>, also called improvements, are expenditures that make a plant asset more efficient or productive.</a:t>
            </a:r>
            <a:endParaRPr lang="en-US" dirty="0" smtClean="0">
              <a:solidFill>
                <a:prstClr val="black"/>
              </a:solidFill>
              <a:cs typeface="Arial" charset="0"/>
            </a:endParaRPr>
          </a:p>
        </p:txBody>
      </p:sp>
      <p:sp>
        <p:nvSpPr>
          <p:cNvPr id="12" name="Rectangle 8"/>
          <p:cNvSpPr>
            <a:spLocks noChangeArrowheads="1"/>
          </p:cNvSpPr>
          <p:nvPr/>
        </p:nvSpPr>
        <p:spPr bwMode="auto">
          <a:xfrm>
            <a:off x="533400" y="2927350"/>
            <a:ext cx="746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Arial" charset="0"/>
              </a:rPr>
              <a:t>Extraordinary</a:t>
            </a:r>
            <a:r>
              <a:rPr lang="en-US" sz="1300" dirty="0" smtClean="0">
                <a:solidFill>
                  <a:srgbClr val="000000"/>
                </a:solidFill>
                <a:cs typeface="Arial" charset="0"/>
              </a:rPr>
              <a:t> </a:t>
            </a:r>
            <a:r>
              <a:rPr lang="en-US" sz="1300" b="1" dirty="0" smtClean="0">
                <a:solidFill>
                  <a:srgbClr val="FF0000"/>
                </a:solidFill>
                <a:cs typeface="Arial" charset="0"/>
              </a:rPr>
              <a:t>repairs</a:t>
            </a:r>
            <a:r>
              <a:rPr lang="en-US" sz="1300" dirty="0" smtClean="0">
                <a:solidFill>
                  <a:srgbClr val="000000"/>
                </a:solidFill>
                <a:cs typeface="Arial" charset="0"/>
              </a:rPr>
              <a:t> are expenditures extending the asset’s useful life beyond its original estimate. </a:t>
            </a:r>
            <a:endParaRPr lang="en-US" dirty="0" smtClean="0">
              <a:solidFill>
                <a:prstClr val="black"/>
              </a:solidFill>
              <a:cs typeface="Arial" charset="0"/>
            </a:endParaRPr>
          </a:p>
        </p:txBody>
      </p:sp>
      <p:sp>
        <p:nvSpPr>
          <p:cNvPr id="13" name="Rectangle 9"/>
          <p:cNvSpPr>
            <a:spLocks noChangeArrowheads="1"/>
          </p:cNvSpPr>
          <p:nvPr/>
        </p:nvSpPr>
        <p:spPr bwMode="auto">
          <a:xfrm>
            <a:off x="6246813" y="322738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4" name="Rectangle 10"/>
          <p:cNvSpPr>
            <a:spLocks noChangeArrowheads="1"/>
          </p:cNvSpPr>
          <p:nvPr/>
        </p:nvSpPr>
        <p:spPr bwMode="auto">
          <a:xfrm>
            <a:off x="7224713" y="32273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5" name="Rectangle 11"/>
          <p:cNvSpPr>
            <a:spLocks noChangeArrowheads="1"/>
          </p:cNvSpPr>
          <p:nvPr/>
        </p:nvSpPr>
        <p:spPr bwMode="auto">
          <a:xfrm>
            <a:off x="1625600" y="3452813"/>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Purchase</a:t>
            </a:r>
            <a:endParaRPr lang="en-US" dirty="0" smtClean="0">
              <a:solidFill>
                <a:prstClr val="black"/>
              </a:solidFill>
              <a:cs typeface="Arial" charset="0"/>
            </a:endParaRPr>
          </a:p>
        </p:txBody>
      </p:sp>
      <p:sp>
        <p:nvSpPr>
          <p:cNvPr id="16" name="Rectangle 12"/>
          <p:cNvSpPr>
            <a:spLocks noChangeArrowheads="1"/>
          </p:cNvSpPr>
          <p:nvPr/>
        </p:nvSpPr>
        <p:spPr bwMode="auto">
          <a:xfrm>
            <a:off x="2493963" y="3452813"/>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Equipment</a:t>
            </a:r>
            <a:endParaRPr lang="en-US" dirty="0" smtClean="0">
              <a:solidFill>
                <a:prstClr val="black"/>
              </a:solidFill>
              <a:cs typeface="Arial" charset="0"/>
            </a:endParaRPr>
          </a:p>
        </p:txBody>
      </p:sp>
      <p:sp>
        <p:nvSpPr>
          <p:cNvPr id="17" name="Rectangle 13"/>
          <p:cNvSpPr>
            <a:spLocks noChangeArrowheads="1"/>
          </p:cNvSpPr>
          <p:nvPr/>
        </p:nvSpPr>
        <p:spPr bwMode="auto">
          <a:xfrm>
            <a:off x="6408738" y="3452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18" name="Rectangle 14"/>
          <p:cNvSpPr>
            <a:spLocks noChangeArrowheads="1"/>
          </p:cNvSpPr>
          <p:nvPr/>
        </p:nvSpPr>
        <p:spPr bwMode="auto">
          <a:xfrm>
            <a:off x="2716213" y="3659188"/>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9" name="Rectangle 15"/>
          <p:cNvSpPr>
            <a:spLocks noChangeArrowheads="1"/>
          </p:cNvSpPr>
          <p:nvPr/>
        </p:nvSpPr>
        <p:spPr bwMode="auto">
          <a:xfrm>
            <a:off x="7518400" y="36591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20" name="Rectangle 16"/>
          <p:cNvSpPr>
            <a:spLocks noChangeArrowheads="1"/>
          </p:cNvSpPr>
          <p:nvPr/>
        </p:nvSpPr>
        <p:spPr bwMode="auto">
          <a:xfrm>
            <a:off x="1889125" y="40719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a:t>
            </a:r>
            <a:endParaRPr lang="en-US" dirty="0" smtClean="0">
              <a:solidFill>
                <a:prstClr val="black"/>
              </a:solidFill>
              <a:cs typeface="Arial" charset="0"/>
            </a:endParaRPr>
          </a:p>
        </p:txBody>
      </p:sp>
      <p:sp>
        <p:nvSpPr>
          <p:cNvPr id="21" name="Rectangle 17"/>
          <p:cNvSpPr>
            <a:spLocks noChangeArrowheads="1"/>
          </p:cNvSpPr>
          <p:nvPr/>
        </p:nvSpPr>
        <p:spPr bwMode="auto">
          <a:xfrm>
            <a:off x="2493963" y="4071938"/>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Equipment</a:t>
            </a:r>
            <a:endParaRPr lang="en-US" dirty="0" smtClean="0">
              <a:solidFill>
                <a:prstClr val="black"/>
              </a:solidFill>
              <a:cs typeface="Arial" charset="0"/>
            </a:endParaRPr>
          </a:p>
        </p:txBody>
      </p:sp>
      <p:sp>
        <p:nvSpPr>
          <p:cNvPr id="112" name="Rectangle 18"/>
          <p:cNvSpPr>
            <a:spLocks noChangeArrowheads="1"/>
          </p:cNvSpPr>
          <p:nvPr/>
        </p:nvSpPr>
        <p:spPr bwMode="auto">
          <a:xfrm>
            <a:off x="6538913" y="40719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13" name="Rectangle 19"/>
          <p:cNvSpPr>
            <a:spLocks noChangeArrowheads="1"/>
          </p:cNvSpPr>
          <p:nvPr/>
        </p:nvSpPr>
        <p:spPr bwMode="auto">
          <a:xfrm>
            <a:off x="2765425" y="42783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14" name="Rectangle 20"/>
          <p:cNvSpPr>
            <a:spLocks noChangeArrowheads="1"/>
          </p:cNvSpPr>
          <p:nvPr/>
        </p:nvSpPr>
        <p:spPr bwMode="auto">
          <a:xfrm>
            <a:off x="7648575" y="42783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15" name="Rectangle 21"/>
          <p:cNvSpPr>
            <a:spLocks noChangeArrowheads="1"/>
          </p:cNvSpPr>
          <p:nvPr/>
        </p:nvSpPr>
        <p:spPr bwMode="auto">
          <a:xfrm>
            <a:off x="1889125" y="46894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a:t>
            </a:r>
            <a:endParaRPr lang="en-US" dirty="0" smtClean="0">
              <a:solidFill>
                <a:prstClr val="black"/>
              </a:solidFill>
              <a:cs typeface="Arial" charset="0"/>
            </a:endParaRPr>
          </a:p>
        </p:txBody>
      </p:sp>
      <p:sp>
        <p:nvSpPr>
          <p:cNvPr id="116" name="Rectangle 22"/>
          <p:cNvSpPr>
            <a:spLocks noChangeArrowheads="1"/>
          </p:cNvSpPr>
          <p:nvPr/>
        </p:nvSpPr>
        <p:spPr bwMode="auto">
          <a:xfrm>
            <a:off x="2493963" y="4689475"/>
            <a:ext cx="1290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Repairs expense</a:t>
            </a:r>
            <a:endParaRPr lang="en-US" dirty="0" smtClean="0">
              <a:solidFill>
                <a:prstClr val="black"/>
              </a:solidFill>
              <a:cs typeface="Arial" charset="0"/>
            </a:endParaRPr>
          </a:p>
        </p:txBody>
      </p:sp>
      <p:sp>
        <p:nvSpPr>
          <p:cNvPr id="158" name="Rectangle 23"/>
          <p:cNvSpPr>
            <a:spLocks noChangeArrowheads="1"/>
          </p:cNvSpPr>
          <p:nvPr/>
        </p:nvSpPr>
        <p:spPr bwMode="auto">
          <a:xfrm>
            <a:off x="6538913" y="46894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250</a:t>
            </a:r>
            <a:endParaRPr lang="en-US" dirty="0" smtClean="0">
              <a:solidFill>
                <a:prstClr val="black"/>
              </a:solidFill>
              <a:cs typeface="Arial" charset="0"/>
            </a:endParaRPr>
          </a:p>
        </p:txBody>
      </p:sp>
      <p:sp>
        <p:nvSpPr>
          <p:cNvPr id="159" name="Rectangle 24"/>
          <p:cNvSpPr>
            <a:spLocks noChangeArrowheads="1"/>
          </p:cNvSpPr>
          <p:nvPr/>
        </p:nvSpPr>
        <p:spPr bwMode="auto">
          <a:xfrm>
            <a:off x="2765425" y="4895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60" name="Rectangle 25"/>
          <p:cNvSpPr>
            <a:spLocks noChangeArrowheads="1"/>
          </p:cNvSpPr>
          <p:nvPr/>
        </p:nvSpPr>
        <p:spPr bwMode="auto">
          <a:xfrm>
            <a:off x="7648575" y="4895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250</a:t>
            </a:r>
            <a:endParaRPr lang="en-US" dirty="0" smtClean="0">
              <a:solidFill>
                <a:prstClr val="black"/>
              </a:solidFill>
              <a:cs typeface="Arial" charset="0"/>
            </a:endParaRPr>
          </a:p>
        </p:txBody>
      </p:sp>
      <p:sp>
        <p:nvSpPr>
          <p:cNvPr id="161" name="Rectangle 26"/>
          <p:cNvSpPr>
            <a:spLocks noChangeArrowheads="1"/>
          </p:cNvSpPr>
          <p:nvPr/>
        </p:nvSpPr>
        <p:spPr bwMode="auto">
          <a:xfrm>
            <a:off x="1898650" y="530860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t>
            </a:r>
            <a:endParaRPr lang="en-US" dirty="0" smtClean="0">
              <a:solidFill>
                <a:prstClr val="black"/>
              </a:solidFill>
              <a:cs typeface="Arial" charset="0"/>
            </a:endParaRPr>
          </a:p>
        </p:txBody>
      </p:sp>
      <p:sp>
        <p:nvSpPr>
          <p:cNvPr id="162" name="Rectangle 27"/>
          <p:cNvSpPr>
            <a:spLocks noChangeArrowheads="1"/>
          </p:cNvSpPr>
          <p:nvPr/>
        </p:nvSpPr>
        <p:spPr bwMode="auto">
          <a:xfrm>
            <a:off x="2493963" y="5308600"/>
            <a:ext cx="84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Equipment</a:t>
            </a:r>
            <a:endParaRPr lang="en-US" dirty="0" smtClean="0">
              <a:solidFill>
                <a:prstClr val="black"/>
              </a:solidFill>
              <a:cs typeface="Arial" charset="0"/>
            </a:endParaRPr>
          </a:p>
        </p:txBody>
      </p:sp>
      <p:sp>
        <p:nvSpPr>
          <p:cNvPr id="163" name="Rectangle 28"/>
          <p:cNvSpPr>
            <a:spLocks noChangeArrowheads="1"/>
          </p:cNvSpPr>
          <p:nvPr/>
        </p:nvSpPr>
        <p:spPr bwMode="auto">
          <a:xfrm>
            <a:off x="6538913" y="53086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164" name="Rectangle 29"/>
          <p:cNvSpPr>
            <a:spLocks noChangeArrowheads="1"/>
          </p:cNvSpPr>
          <p:nvPr/>
        </p:nvSpPr>
        <p:spPr bwMode="auto">
          <a:xfrm>
            <a:off x="2765425" y="55149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77" name="Rectangle 30"/>
          <p:cNvSpPr>
            <a:spLocks noChangeArrowheads="1"/>
          </p:cNvSpPr>
          <p:nvPr/>
        </p:nvSpPr>
        <p:spPr bwMode="auto">
          <a:xfrm>
            <a:off x="7648575" y="55149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178" name="Rectangle 31"/>
          <p:cNvSpPr>
            <a:spLocks noChangeArrowheads="1"/>
          </p:cNvSpPr>
          <p:nvPr/>
        </p:nvSpPr>
        <p:spPr bwMode="auto">
          <a:xfrm>
            <a:off x="1171575" y="609600"/>
            <a:ext cx="7213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company pays $1,000 for equipment expected to last four years and have a $200 salvage value.  </a:t>
            </a:r>
            <a:endParaRPr lang="en-US" dirty="0" smtClean="0">
              <a:solidFill>
                <a:prstClr val="black"/>
              </a:solidFill>
              <a:cs typeface="Arial" charset="0"/>
            </a:endParaRPr>
          </a:p>
        </p:txBody>
      </p:sp>
      <p:sp>
        <p:nvSpPr>
          <p:cNvPr id="179" name="Rectangle 32"/>
          <p:cNvSpPr>
            <a:spLocks noChangeArrowheads="1"/>
          </p:cNvSpPr>
          <p:nvPr/>
        </p:nvSpPr>
        <p:spPr bwMode="auto">
          <a:xfrm>
            <a:off x="1171575" y="804863"/>
            <a:ext cx="5608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Prepare journal entries to record the following costs related to the equipment.</a:t>
            </a:r>
            <a:endParaRPr lang="en-US" dirty="0" smtClean="0">
              <a:solidFill>
                <a:prstClr val="black"/>
              </a:solidFill>
              <a:cs typeface="Arial" charset="0"/>
            </a:endParaRPr>
          </a:p>
        </p:txBody>
      </p:sp>
      <p:sp>
        <p:nvSpPr>
          <p:cNvPr id="180" name="Rectangle 33"/>
          <p:cNvSpPr>
            <a:spLocks noChangeArrowheads="1"/>
          </p:cNvSpPr>
          <p:nvPr/>
        </p:nvSpPr>
        <p:spPr bwMode="auto">
          <a:xfrm>
            <a:off x="3613150" y="32273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181" name="Rectangle 34"/>
          <p:cNvSpPr>
            <a:spLocks noChangeArrowheads="1"/>
          </p:cNvSpPr>
          <p:nvPr/>
        </p:nvSpPr>
        <p:spPr bwMode="auto">
          <a:xfrm>
            <a:off x="1171575" y="1114425"/>
            <a:ext cx="6557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During the second year of the equipment’s life, $400 cash is paid for a new component </a:t>
            </a:r>
            <a:endParaRPr lang="en-US" dirty="0" smtClean="0">
              <a:solidFill>
                <a:prstClr val="black"/>
              </a:solidFill>
              <a:cs typeface="Arial" charset="0"/>
            </a:endParaRPr>
          </a:p>
        </p:txBody>
      </p:sp>
      <p:sp>
        <p:nvSpPr>
          <p:cNvPr id="182" name="Rectangle 35"/>
          <p:cNvSpPr>
            <a:spLocks noChangeArrowheads="1"/>
          </p:cNvSpPr>
          <p:nvPr/>
        </p:nvSpPr>
        <p:spPr bwMode="auto">
          <a:xfrm>
            <a:off x="1171575" y="1309688"/>
            <a:ext cx="4751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expected to increase the equipment’s productivity by 20% a year.</a:t>
            </a:r>
            <a:endParaRPr lang="en-US" dirty="0" smtClean="0">
              <a:solidFill>
                <a:prstClr val="black"/>
              </a:solidFill>
              <a:cs typeface="Arial" charset="0"/>
            </a:endParaRPr>
          </a:p>
        </p:txBody>
      </p:sp>
      <p:sp>
        <p:nvSpPr>
          <p:cNvPr id="183" name="Rectangle 36"/>
          <p:cNvSpPr>
            <a:spLocks noChangeArrowheads="1"/>
          </p:cNvSpPr>
          <p:nvPr/>
        </p:nvSpPr>
        <p:spPr bwMode="auto">
          <a:xfrm>
            <a:off x="1171575" y="1412875"/>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Arial" charset="0"/>
            </a:endParaRPr>
          </a:p>
        </p:txBody>
      </p:sp>
      <p:sp>
        <p:nvSpPr>
          <p:cNvPr id="184" name="Rectangle 37"/>
          <p:cNvSpPr>
            <a:spLocks noChangeArrowheads="1"/>
          </p:cNvSpPr>
          <p:nvPr/>
        </p:nvSpPr>
        <p:spPr bwMode="auto">
          <a:xfrm>
            <a:off x="1171575" y="1619250"/>
            <a:ext cx="7091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During the third year, $250 cash is paid for normal repairs necessary to keep the equipment in </a:t>
            </a:r>
            <a:endParaRPr lang="en-US" dirty="0" smtClean="0">
              <a:solidFill>
                <a:prstClr val="black"/>
              </a:solidFill>
              <a:cs typeface="Arial" charset="0"/>
            </a:endParaRPr>
          </a:p>
        </p:txBody>
      </p:sp>
      <p:sp>
        <p:nvSpPr>
          <p:cNvPr id="185" name="Rectangle 38"/>
          <p:cNvSpPr>
            <a:spLocks noChangeArrowheads="1"/>
          </p:cNvSpPr>
          <p:nvPr/>
        </p:nvSpPr>
        <p:spPr bwMode="auto">
          <a:xfrm>
            <a:off x="1171575" y="181451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good working order.</a:t>
            </a:r>
            <a:endParaRPr lang="en-US" dirty="0" smtClean="0">
              <a:solidFill>
                <a:prstClr val="black"/>
              </a:solidFill>
              <a:cs typeface="Arial" charset="0"/>
            </a:endParaRPr>
          </a:p>
        </p:txBody>
      </p:sp>
      <p:sp>
        <p:nvSpPr>
          <p:cNvPr id="186" name="Rectangle 39"/>
          <p:cNvSpPr>
            <a:spLocks noChangeArrowheads="1"/>
          </p:cNvSpPr>
          <p:nvPr/>
        </p:nvSpPr>
        <p:spPr bwMode="auto">
          <a:xfrm>
            <a:off x="1171575" y="1917700"/>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Arial" charset="0"/>
            </a:endParaRPr>
          </a:p>
        </p:txBody>
      </p:sp>
      <p:sp>
        <p:nvSpPr>
          <p:cNvPr id="187" name="Rectangle 40"/>
          <p:cNvSpPr>
            <a:spLocks noChangeArrowheads="1"/>
          </p:cNvSpPr>
          <p:nvPr/>
        </p:nvSpPr>
        <p:spPr bwMode="auto">
          <a:xfrm>
            <a:off x="1171575" y="2124075"/>
            <a:ext cx="6637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  During the fourth year, $500 is paid for repairs expected to increase the useful life of the </a:t>
            </a:r>
            <a:endParaRPr lang="en-US" dirty="0" smtClean="0">
              <a:solidFill>
                <a:prstClr val="black"/>
              </a:solidFill>
              <a:cs typeface="Arial" charset="0"/>
            </a:endParaRPr>
          </a:p>
        </p:txBody>
      </p:sp>
      <p:sp>
        <p:nvSpPr>
          <p:cNvPr id="188" name="Rectangle 41"/>
          <p:cNvSpPr>
            <a:spLocks noChangeArrowheads="1"/>
          </p:cNvSpPr>
          <p:nvPr/>
        </p:nvSpPr>
        <p:spPr bwMode="auto">
          <a:xfrm>
            <a:off x="1171575" y="2319338"/>
            <a:ext cx="2481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equipment from four to five years.</a:t>
            </a:r>
            <a:endParaRPr lang="en-US" dirty="0" smtClean="0">
              <a:solidFill>
                <a:prstClr val="black"/>
              </a:solidFill>
              <a:cs typeface="Arial" charset="0"/>
            </a:endParaRPr>
          </a:p>
        </p:txBody>
      </p:sp>
      <p:sp>
        <p:nvSpPr>
          <p:cNvPr id="189" name="Rectangle 42"/>
          <p:cNvSpPr>
            <a:spLocks noChangeArrowheads="1"/>
          </p:cNvSpPr>
          <p:nvPr/>
        </p:nvSpPr>
        <p:spPr bwMode="auto">
          <a:xfrm>
            <a:off x="1495425" y="31956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0" name="Line 43"/>
          <p:cNvSpPr>
            <a:spLocks noChangeShapeType="1"/>
          </p:cNvSpPr>
          <p:nvPr/>
        </p:nvSpPr>
        <p:spPr bwMode="auto">
          <a:xfrm>
            <a:off x="2403475"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91" name="Rectangle 44"/>
          <p:cNvSpPr>
            <a:spLocks noChangeArrowheads="1"/>
          </p:cNvSpPr>
          <p:nvPr/>
        </p:nvSpPr>
        <p:spPr bwMode="auto">
          <a:xfrm>
            <a:off x="2403475"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2" name="Line 45"/>
          <p:cNvSpPr>
            <a:spLocks noChangeShapeType="1"/>
          </p:cNvSpPr>
          <p:nvPr/>
        </p:nvSpPr>
        <p:spPr bwMode="auto">
          <a:xfrm>
            <a:off x="5994400"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93" name="Rectangle 46"/>
          <p:cNvSpPr>
            <a:spLocks noChangeArrowheads="1"/>
          </p:cNvSpPr>
          <p:nvPr/>
        </p:nvSpPr>
        <p:spPr bwMode="auto">
          <a:xfrm>
            <a:off x="5994400"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4" name="Line 47"/>
          <p:cNvSpPr>
            <a:spLocks noChangeShapeType="1"/>
          </p:cNvSpPr>
          <p:nvPr/>
        </p:nvSpPr>
        <p:spPr bwMode="auto">
          <a:xfrm>
            <a:off x="6892925"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95" name="Rectangle 48"/>
          <p:cNvSpPr>
            <a:spLocks noChangeArrowheads="1"/>
          </p:cNvSpPr>
          <p:nvPr/>
        </p:nvSpPr>
        <p:spPr bwMode="auto">
          <a:xfrm>
            <a:off x="6892925"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6" name="Rectangle 49"/>
          <p:cNvSpPr>
            <a:spLocks noChangeArrowheads="1"/>
          </p:cNvSpPr>
          <p:nvPr/>
        </p:nvSpPr>
        <p:spPr bwMode="auto">
          <a:xfrm>
            <a:off x="7991475" y="32162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7" name="Line 50"/>
          <p:cNvSpPr>
            <a:spLocks noChangeShapeType="1"/>
          </p:cNvSpPr>
          <p:nvPr/>
        </p:nvSpPr>
        <p:spPr bwMode="auto">
          <a:xfrm>
            <a:off x="1504950" y="3443288"/>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98" name="Rectangle 51"/>
          <p:cNvSpPr>
            <a:spLocks noChangeArrowheads="1"/>
          </p:cNvSpPr>
          <p:nvPr/>
        </p:nvSpPr>
        <p:spPr bwMode="auto">
          <a:xfrm>
            <a:off x="1504950" y="3443288"/>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99" name="Line 52"/>
          <p:cNvSpPr>
            <a:spLocks noChangeShapeType="1"/>
          </p:cNvSpPr>
          <p:nvPr/>
        </p:nvSpPr>
        <p:spPr bwMode="auto">
          <a:xfrm>
            <a:off x="2403475" y="3443288"/>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00" name="Rectangle 53"/>
          <p:cNvSpPr>
            <a:spLocks noChangeArrowheads="1"/>
          </p:cNvSpPr>
          <p:nvPr/>
        </p:nvSpPr>
        <p:spPr bwMode="auto">
          <a:xfrm>
            <a:off x="2403475" y="3443288"/>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1" name="Line 54"/>
          <p:cNvSpPr>
            <a:spLocks noChangeShapeType="1"/>
          </p:cNvSpPr>
          <p:nvPr/>
        </p:nvSpPr>
        <p:spPr bwMode="auto">
          <a:xfrm>
            <a:off x="5994400" y="3443288"/>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02" name="Rectangle 55"/>
          <p:cNvSpPr>
            <a:spLocks noChangeArrowheads="1"/>
          </p:cNvSpPr>
          <p:nvPr/>
        </p:nvSpPr>
        <p:spPr bwMode="auto">
          <a:xfrm>
            <a:off x="5994400" y="3443288"/>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3" name="Line 56"/>
          <p:cNvSpPr>
            <a:spLocks noChangeShapeType="1"/>
          </p:cNvSpPr>
          <p:nvPr/>
        </p:nvSpPr>
        <p:spPr bwMode="auto">
          <a:xfrm>
            <a:off x="6892925" y="3443288"/>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04" name="Rectangle 57"/>
          <p:cNvSpPr>
            <a:spLocks noChangeArrowheads="1"/>
          </p:cNvSpPr>
          <p:nvPr/>
        </p:nvSpPr>
        <p:spPr bwMode="auto">
          <a:xfrm>
            <a:off x="6892925" y="3443288"/>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5" name="Line 58"/>
          <p:cNvSpPr>
            <a:spLocks noChangeShapeType="1"/>
          </p:cNvSpPr>
          <p:nvPr/>
        </p:nvSpPr>
        <p:spPr bwMode="auto">
          <a:xfrm>
            <a:off x="8002588" y="3443288"/>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06" name="Rectangle 59"/>
          <p:cNvSpPr>
            <a:spLocks noChangeArrowheads="1"/>
          </p:cNvSpPr>
          <p:nvPr/>
        </p:nvSpPr>
        <p:spPr bwMode="auto">
          <a:xfrm>
            <a:off x="8002588" y="3443288"/>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7" name="Rectangle 60"/>
          <p:cNvSpPr>
            <a:spLocks noChangeArrowheads="1"/>
          </p:cNvSpPr>
          <p:nvPr/>
        </p:nvSpPr>
        <p:spPr bwMode="auto">
          <a:xfrm>
            <a:off x="1514475" y="3195638"/>
            <a:ext cx="64976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8" name="Rectangle 61"/>
          <p:cNvSpPr>
            <a:spLocks noChangeArrowheads="1"/>
          </p:cNvSpPr>
          <p:nvPr/>
        </p:nvSpPr>
        <p:spPr bwMode="auto">
          <a:xfrm>
            <a:off x="1514475" y="3422650"/>
            <a:ext cx="6497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9" name="Line 62"/>
          <p:cNvSpPr>
            <a:spLocks noChangeShapeType="1"/>
          </p:cNvSpPr>
          <p:nvPr/>
        </p:nvSpPr>
        <p:spPr bwMode="auto">
          <a:xfrm>
            <a:off x="1514475" y="363855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10" name="Rectangle 63"/>
          <p:cNvSpPr>
            <a:spLocks noChangeArrowheads="1"/>
          </p:cNvSpPr>
          <p:nvPr/>
        </p:nvSpPr>
        <p:spPr bwMode="auto">
          <a:xfrm>
            <a:off x="1514475" y="3638550"/>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1" name="Line 64"/>
          <p:cNvSpPr>
            <a:spLocks noChangeShapeType="1"/>
          </p:cNvSpPr>
          <p:nvPr/>
        </p:nvSpPr>
        <p:spPr bwMode="auto">
          <a:xfrm>
            <a:off x="1514475" y="3844925"/>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12" name="Rectangle 65"/>
          <p:cNvSpPr>
            <a:spLocks noChangeArrowheads="1"/>
          </p:cNvSpPr>
          <p:nvPr/>
        </p:nvSpPr>
        <p:spPr bwMode="auto">
          <a:xfrm>
            <a:off x="1514475" y="3844925"/>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3" name="Line 66"/>
          <p:cNvSpPr>
            <a:spLocks noChangeShapeType="1"/>
          </p:cNvSpPr>
          <p:nvPr/>
        </p:nvSpPr>
        <p:spPr bwMode="auto">
          <a:xfrm>
            <a:off x="1514475" y="405130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14" name="Rectangle 67"/>
          <p:cNvSpPr>
            <a:spLocks noChangeArrowheads="1"/>
          </p:cNvSpPr>
          <p:nvPr/>
        </p:nvSpPr>
        <p:spPr bwMode="auto">
          <a:xfrm>
            <a:off x="1514475" y="4051300"/>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5" name="Line 68"/>
          <p:cNvSpPr>
            <a:spLocks noChangeShapeType="1"/>
          </p:cNvSpPr>
          <p:nvPr/>
        </p:nvSpPr>
        <p:spPr bwMode="auto">
          <a:xfrm>
            <a:off x="1514475" y="4257675"/>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16" name="Rectangle 69"/>
          <p:cNvSpPr>
            <a:spLocks noChangeArrowheads="1"/>
          </p:cNvSpPr>
          <p:nvPr/>
        </p:nvSpPr>
        <p:spPr bwMode="auto">
          <a:xfrm>
            <a:off x="1514475" y="4257675"/>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7" name="Line 70"/>
          <p:cNvSpPr>
            <a:spLocks noChangeShapeType="1"/>
          </p:cNvSpPr>
          <p:nvPr/>
        </p:nvSpPr>
        <p:spPr bwMode="auto">
          <a:xfrm>
            <a:off x="1514475" y="446405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18" name="Rectangle 71"/>
          <p:cNvSpPr>
            <a:spLocks noChangeArrowheads="1"/>
          </p:cNvSpPr>
          <p:nvPr/>
        </p:nvSpPr>
        <p:spPr bwMode="auto">
          <a:xfrm>
            <a:off x="1514475" y="4464050"/>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9" name="Line 72"/>
          <p:cNvSpPr>
            <a:spLocks noChangeShapeType="1"/>
          </p:cNvSpPr>
          <p:nvPr/>
        </p:nvSpPr>
        <p:spPr bwMode="auto">
          <a:xfrm>
            <a:off x="1514475" y="4668838"/>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0" name="Rectangle 73"/>
          <p:cNvSpPr>
            <a:spLocks noChangeArrowheads="1"/>
          </p:cNvSpPr>
          <p:nvPr/>
        </p:nvSpPr>
        <p:spPr bwMode="auto">
          <a:xfrm>
            <a:off x="1514475" y="4668838"/>
            <a:ext cx="649763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1" name="Line 74"/>
          <p:cNvSpPr>
            <a:spLocks noChangeShapeType="1"/>
          </p:cNvSpPr>
          <p:nvPr/>
        </p:nvSpPr>
        <p:spPr bwMode="auto">
          <a:xfrm>
            <a:off x="1514475" y="4875213"/>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2" name="Rectangle 75"/>
          <p:cNvSpPr>
            <a:spLocks noChangeArrowheads="1"/>
          </p:cNvSpPr>
          <p:nvPr/>
        </p:nvSpPr>
        <p:spPr bwMode="auto">
          <a:xfrm>
            <a:off x="1514475" y="4875213"/>
            <a:ext cx="649763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3" name="Line 76"/>
          <p:cNvSpPr>
            <a:spLocks noChangeShapeType="1"/>
          </p:cNvSpPr>
          <p:nvPr/>
        </p:nvSpPr>
        <p:spPr bwMode="auto">
          <a:xfrm>
            <a:off x="1514475" y="5081588"/>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4" name="Rectangle 77"/>
          <p:cNvSpPr>
            <a:spLocks noChangeArrowheads="1"/>
          </p:cNvSpPr>
          <p:nvPr/>
        </p:nvSpPr>
        <p:spPr bwMode="auto">
          <a:xfrm>
            <a:off x="1514475" y="5081588"/>
            <a:ext cx="649763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5" name="Line 78"/>
          <p:cNvSpPr>
            <a:spLocks noChangeShapeType="1"/>
          </p:cNvSpPr>
          <p:nvPr/>
        </p:nvSpPr>
        <p:spPr bwMode="auto">
          <a:xfrm>
            <a:off x="1514475" y="5287963"/>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6" name="Rectangle 79"/>
          <p:cNvSpPr>
            <a:spLocks noChangeArrowheads="1"/>
          </p:cNvSpPr>
          <p:nvPr/>
        </p:nvSpPr>
        <p:spPr bwMode="auto">
          <a:xfrm>
            <a:off x="1514475" y="5287963"/>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7" name="Line 80"/>
          <p:cNvSpPr>
            <a:spLocks noChangeShapeType="1"/>
          </p:cNvSpPr>
          <p:nvPr/>
        </p:nvSpPr>
        <p:spPr bwMode="auto">
          <a:xfrm>
            <a:off x="1514475" y="5494338"/>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8" name="Rectangle 81"/>
          <p:cNvSpPr>
            <a:spLocks noChangeArrowheads="1"/>
          </p:cNvSpPr>
          <p:nvPr/>
        </p:nvSpPr>
        <p:spPr bwMode="auto">
          <a:xfrm>
            <a:off x="1514475" y="5494338"/>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9" name="Line 82"/>
          <p:cNvSpPr>
            <a:spLocks noChangeShapeType="1"/>
          </p:cNvSpPr>
          <p:nvPr/>
        </p:nvSpPr>
        <p:spPr bwMode="auto">
          <a:xfrm>
            <a:off x="1514475" y="5700713"/>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30" name="Rectangle 83"/>
          <p:cNvSpPr>
            <a:spLocks noChangeArrowheads="1"/>
          </p:cNvSpPr>
          <p:nvPr/>
        </p:nvSpPr>
        <p:spPr bwMode="auto">
          <a:xfrm>
            <a:off x="1514475" y="5700713"/>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1" name="Line 84"/>
          <p:cNvSpPr>
            <a:spLocks noChangeShapeType="1"/>
          </p:cNvSpPr>
          <p:nvPr/>
        </p:nvSpPr>
        <p:spPr bwMode="auto">
          <a:xfrm>
            <a:off x="1514475" y="590550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32" name="Rectangle 85"/>
          <p:cNvSpPr>
            <a:spLocks noChangeArrowheads="1"/>
          </p:cNvSpPr>
          <p:nvPr/>
        </p:nvSpPr>
        <p:spPr bwMode="auto">
          <a:xfrm>
            <a:off x="1514475" y="5905500"/>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4"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2</a:t>
            </a:r>
          </a:p>
        </p:txBody>
      </p:sp>
      <p:sp>
        <p:nvSpPr>
          <p:cNvPr id="85" name="Slide Number Placeholder 84"/>
          <p:cNvSpPr>
            <a:spLocks noGrp="1"/>
          </p:cNvSpPr>
          <p:nvPr>
            <p:ph type="sldNum" sz="quarter" idx="12"/>
          </p:nvPr>
        </p:nvSpPr>
        <p:spPr/>
        <p:txBody>
          <a:bodyPr/>
          <a:lstStyle/>
          <a:p>
            <a:pPr>
              <a:defRPr/>
            </a:pPr>
            <a:fld id="{97C43F37-4383-4B1D-9C65-84D0267FBFF5}"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9932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fade">
                                      <p:cBhvr>
                                        <p:cTn id="39" dur="500"/>
                                        <p:tgtEl>
                                          <p:spTgt spid="1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9"/>
                                        </p:tgtEl>
                                        <p:attrNameLst>
                                          <p:attrName>style.visibility</p:attrName>
                                        </p:attrNameLst>
                                      </p:cBhvr>
                                      <p:to>
                                        <p:strVal val="visible"/>
                                      </p:to>
                                    </p:set>
                                    <p:animEffect transition="in" filter="fade">
                                      <p:cBhvr>
                                        <p:cTn id="42" dur="500"/>
                                        <p:tgtEl>
                                          <p:spTgt spid="189"/>
                                        </p:tgtEl>
                                      </p:cBhvr>
                                    </p:animEffect>
                                  </p:childTnLst>
                                </p:cTn>
                              </p:par>
                              <p:par>
                                <p:cTn id="43" presetID="10" presetClass="entr" presetSubtype="0" fill="hold" nodeType="withEffect">
                                  <p:stCondLst>
                                    <p:cond delay="0"/>
                                  </p:stCondLst>
                                  <p:childTnLst>
                                    <p:set>
                                      <p:cBhvr>
                                        <p:cTn id="44" dur="1" fill="hold">
                                          <p:stCondLst>
                                            <p:cond delay="0"/>
                                          </p:stCondLst>
                                        </p:cTn>
                                        <p:tgtEl>
                                          <p:spTgt spid="190"/>
                                        </p:tgtEl>
                                        <p:attrNameLst>
                                          <p:attrName>style.visibility</p:attrName>
                                        </p:attrNameLst>
                                      </p:cBhvr>
                                      <p:to>
                                        <p:strVal val="visible"/>
                                      </p:to>
                                    </p:set>
                                    <p:animEffect transition="in" filter="fade">
                                      <p:cBhvr>
                                        <p:cTn id="45" dur="500"/>
                                        <p:tgtEl>
                                          <p:spTgt spid="19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1"/>
                                        </p:tgtEl>
                                        <p:attrNameLst>
                                          <p:attrName>style.visibility</p:attrName>
                                        </p:attrNameLst>
                                      </p:cBhvr>
                                      <p:to>
                                        <p:strVal val="visible"/>
                                      </p:to>
                                    </p:set>
                                    <p:animEffect transition="in" filter="fade">
                                      <p:cBhvr>
                                        <p:cTn id="48" dur="500"/>
                                        <p:tgtEl>
                                          <p:spTgt spid="191"/>
                                        </p:tgtEl>
                                      </p:cBhvr>
                                    </p:animEffect>
                                  </p:childTnLst>
                                </p:cTn>
                              </p:par>
                              <p:par>
                                <p:cTn id="49" presetID="10" presetClass="entr" presetSubtype="0" fill="hold" nodeType="with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500"/>
                                        <p:tgtEl>
                                          <p:spTgt spid="19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3"/>
                                        </p:tgtEl>
                                        <p:attrNameLst>
                                          <p:attrName>style.visibility</p:attrName>
                                        </p:attrNameLst>
                                      </p:cBhvr>
                                      <p:to>
                                        <p:strVal val="visible"/>
                                      </p:to>
                                    </p:set>
                                    <p:animEffect transition="in" filter="fade">
                                      <p:cBhvr>
                                        <p:cTn id="54" dur="500"/>
                                        <p:tgtEl>
                                          <p:spTgt spid="193"/>
                                        </p:tgtEl>
                                      </p:cBhvr>
                                    </p:animEffect>
                                  </p:childTnLst>
                                </p:cTn>
                              </p:par>
                              <p:par>
                                <p:cTn id="55" presetID="10" presetClass="entr" presetSubtype="0" fill="hold" nodeType="withEffect">
                                  <p:stCondLst>
                                    <p:cond delay="0"/>
                                  </p:stCondLst>
                                  <p:childTnLst>
                                    <p:set>
                                      <p:cBhvr>
                                        <p:cTn id="56" dur="1" fill="hold">
                                          <p:stCondLst>
                                            <p:cond delay="0"/>
                                          </p:stCondLst>
                                        </p:cTn>
                                        <p:tgtEl>
                                          <p:spTgt spid="194"/>
                                        </p:tgtEl>
                                        <p:attrNameLst>
                                          <p:attrName>style.visibility</p:attrName>
                                        </p:attrNameLst>
                                      </p:cBhvr>
                                      <p:to>
                                        <p:strVal val="visible"/>
                                      </p:to>
                                    </p:set>
                                    <p:animEffect transition="in" filter="fade">
                                      <p:cBhvr>
                                        <p:cTn id="57" dur="500"/>
                                        <p:tgtEl>
                                          <p:spTgt spid="1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5"/>
                                        </p:tgtEl>
                                        <p:attrNameLst>
                                          <p:attrName>style.visibility</p:attrName>
                                        </p:attrNameLst>
                                      </p:cBhvr>
                                      <p:to>
                                        <p:strVal val="visible"/>
                                      </p:to>
                                    </p:set>
                                    <p:animEffect transition="in" filter="fade">
                                      <p:cBhvr>
                                        <p:cTn id="60" dur="500"/>
                                        <p:tgtEl>
                                          <p:spTgt spid="19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6"/>
                                        </p:tgtEl>
                                        <p:attrNameLst>
                                          <p:attrName>style.visibility</p:attrName>
                                        </p:attrNameLst>
                                      </p:cBhvr>
                                      <p:to>
                                        <p:strVal val="visible"/>
                                      </p:to>
                                    </p:set>
                                    <p:animEffect transition="in" filter="fade">
                                      <p:cBhvr>
                                        <p:cTn id="63" dur="500"/>
                                        <p:tgtEl>
                                          <p:spTgt spid="196"/>
                                        </p:tgtEl>
                                      </p:cBhvr>
                                    </p:animEffect>
                                  </p:childTnLst>
                                </p:cTn>
                              </p:par>
                              <p:par>
                                <p:cTn id="64" presetID="10" presetClass="entr" presetSubtype="0" fill="hold" nodeType="withEffect">
                                  <p:stCondLst>
                                    <p:cond delay="0"/>
                                  </p:stCondLst>
                                  <p:childTnLst>
                                    <p:set>
                                      <p:cBhvr>
                                        <p:cTn id="65" dur="1" fill="hold">
                                          <p:stCondLst>
                                            <p:cond delay="0"/>
                                          </p:stCondLst>
                                        </p:cTn>
                                        <p:tgtEl>
                                          <p:spTgt spid="197"/>
                                        </p:tgtEl>
                                        <p:attrNameLst>
                                          <p:attrName>style.visibility</p:attrName>
                                        </p:attrNameLst>
                                      </p:cBhvr>
                                      <p:to>
                                        <p:strVal val="visible"/>
                                      </p:to>
                                    </p:set>
                                    <p:animEffect transition="in" filter="fade">
                                      <p:cBhvr>
                                        <p:cTn id="66" dur="500"/>
                                        <p:tgtEl>
                                          <p:spTgt spid="19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8"/>
                                        </p:tgtEl>
                                        <p:attrNameLst>
                                          <p:attrName>style.visibility</p:attrName>
                                        </p:attrNameLst>
                                      </p:cBhvr>
                                      <p:to>
                                        <p:strVal val="visible"/>
                                      </p:to>
                                    </p:set>
                                    <p:animEffect transition="in" filter="fade">
                                      <p:cBhvr>
                                        <p:cTn id="69" dur="500"/>
                                        <p:tgtEl>
                                          <p:spTgt spid="198"/>
                                        </p:tgtEl>
                                      </p:cBhvr>
                                    </p:animEffect>
                                  </p:childTnLst>
                                </p:cTn>
                              </p:par>
                              <p:par>
                                <p:cTn id="70" presetID="10" presetClass="entr" presetSubtype="0" fill="hold" nodeType="withEffect">
                                  <p:stCondLst>
                                    <p:cond delay="0"/>
                                  </p:stCondLst>
                                  <p:childTnLst>
                                    <p:set>
                                      <p:cBhvr>
                                        <p:cTn id="71" dur="1" fill="hold">
                                          <p:stCondLst>
                                            <p:cond delay="0"/>
                                          </p:stCondLst>
                                        </p:cTn>
                                        <p:tgtEl>
                                          <p:spTgt spid="199"/>
                                        </p:tgtEl>
                                        <p:attrNameLst>
                                          <p:attrName>style.visibility</p:attrName>
                                        </p:attrNameLst>
                                      </p:cBhvr>
                                      <p:to>
                                        <p:strVal val="visible"/>
                                      </p:to>
                                    </p:set>
                                    <p:animEffect transition="in" filter="fade">
                                      <p:cBhvr>
                                        <p:cTn id="72" dur="500"/>
                                        <p:tgtEl>
                                          <p:spTgt spid="19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0"/>
                                        </p:tgtEl>
                                        <p:attrNameLst>
                                          <p:attrName>style.visibility</p:attrName>
                                        </p:attrNameLst>
                                      </p:cBhvr>
                                      <p:to>
                                        <p:strVal val="visible"/>
                                      </p:to>
                                    </p:set>
                                    <p:animEffect transition="in" filter="fade">
                                      <p:cBhvr>
                                        <p:cTn id="75" dur="500"/>
                                        <p:tgtEl>
                                          <p:spTgt spid="200"/>
                                        </p:tgtEl>
                                      </p:cBhvr>
                                    </p:animEffect>
                                  </p:childTnLst>
                                </p:cTn>
                              </p:par>
                              <p:par>
                                <p:cTn id="76" presetID="10" presetClass="entr" presetSubtype="0" fill="hold" nodeType="withEffect">
                                  <p:stCondLst>
                                    <p:cond delay="0"/>
                                  </p:stCondLst>
                                  <p:childTnLst>
                                    <p:set>
                                      <p:cBhvr>
                                        <p:cTn id="77" dur="1" fill="hold">
                                          <p:stCondLst>
                                            <p:cond delay="0"/>
                                          </p:stCondLst>
                                        </p:cTn>
                                        <p:tgtEl>
                                          <p:spTgt spid="201"/>
                                        </p:tgtEl>
                                        <p:attrNameLst>
                                          <p:attrName>style.visibility</p:attrName>
                                        </p:attrNameLst>
                                      </p:cBhvr>
                                      <p:to>
                                        <p:strVal val="visible"/>
                                      </p:to>
                                    </p:set>
                                    <p:animEffect transition="in" filter="fade">
                                      <p:cBhvr>
                                        <p:cTn id="78" dur="500"/>
                                        <p:tgtEl>
                                          <p:spTgt spid="20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02"/>
                                        </p:tgtEl>
                                        <p:attrNameLst>
                                          <p:attrName>style.visibility</p:attrName>
                                        </p:attrNameLst>
                                      </p:cBhvr>
                                      <p:to>
                                        <p:strVal val="visible"/>
                                      </p:to>
                                    </p:set>
                                    <p:animEffect transition="in" filter="fade">
                                      <p:cBhvr>
                                        <p:cTn id="81" dur="500"/>
                                        <p:tgtEl>
                                          <p:spTgt spid="202"/>
                                        </p:tgtEl>
                                      </p:cBhvr>
                                    </p:animEffect>
                                  </p:childTnLst>
                                </p:cTn>
                              </p:par>
                              <p:par>
                                <p:cTn id="82" presetID="10" presetClass="entr" presetSubtype="0" fill="hold" nodeType="withEffect">
                                  <p:stCondLst>
                                    <p:cond delay="0"/>
                                  </p:stCondLst>
                                  <p:childTnLst>
                                    <p:set>
                                      <p:cBhvr>
                                        <p:cTn id="83" dur="1" fill="hold">
                                          <p:stCondLst>
                                            <p:cond delay="0"/>
                                          </p:stCondLst>
                                        </p:cTn>
                                        <p:tgtEl>
                                          <p:spTgt spid="203"/>
                                        </p:tgtEl>
                                        <p:attrNameLst>
                                          <p:attrName>style.visibility</p:attrName>
                                        </p:attrNameLst>
                                      </p:cBhvr>
                                      <p:to>
                                        <p:strVal val="visible"/>
                                      </p:to>
                                    </p:set>
                                    <p:animEffect transition="in" filter="fade">
                                      <p:cBhvr>
                                        <p:cTn id="84" dur="500"/>
                                        <p:tgtEl>
                                          <p:spTgt spid="20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4"/>
                                        </p:tgtEl>
                                        <p:attrNameLst>
                                          <p:attrName>style.visibility</p:attrName>
                                        </p:attrNameLst>
                                      </p:cBhvr>
                                      <p:to>
                                        <p:strVal val="visible"/>
                                      </p:to>
                                    </p:set>
                                    <p:animEffect transition="in" filter="fade">
                                      <p:cBhvr>
                                        <p:cTn id="87" dur="500"/>
                                        <p:tgtEl>
                                          <p:spTgt spid="204"/>
                                        </p:tgtEl>
                                      </p:cBhvr>
                                    </p:animEffect>
                                  </p:childTnLst>
                                </p:cTn>
                              </p:par>
                              <p:par>
                                <p:cTn id="88" presetID="10" presetClass="entr" presetSubtype="0" fill="hold" nodeType="withEffect">
                                  <p:stCondLst>
                                    <p:cond delay="0"/>
                                  </p:stCondLst>
                                  <p:childTnLst>
                                    <p:set>
                                      <p:cBhvr>
                                        <p:cTn id="89" dur="1" fill="hold">
                                          <p:stCondLst>
                                            <p:cond delay="0"/>
                                          </p:stCondLst>
                                        </p:cTn>
                                        <p:tgtEl>
                                          <p:spTgt spid="205"/>
                                        </p:tgtEl>
                                        <p:attrNameLst>
                                          <p:attrName>style.visibility</p:attrName>
                                        </p:attrNameLst>
                                      </p:cBhvr>
                                      <p:to>
                                        <p:strVal val="visible"/>
                                      </p:to>
                                    </p:set>
                                    <p:animEffect transition="in" filter="fade">
                                      <p:cBhvr>
                                        <p:cTn id="90" dur="500"/>
                                        <p:tgtEl>
                                          <p:spTgt spid="20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fade">
                                      <p:cBhvr>
                                        <p:cTn id="93" dur="500"/>
                                        <p:tgtEl>
                                          <p:spTgt spid="2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7"/>
                                        </p:tgtEl>
                                        <p:attrNameLst>
                                          <p:attrName>style.visibility</p:attrName>
                                        </p:attrNameLst>
                                      </p:cBhvr>
                                      <p:to>
                                        <p:strVal val="visible"/>
                                      </p:to>
                                    </p:set>
                                    <p:animEffect transition="in" filter="fade">
                                      <p:cBhvr>
                                        <p:cTn id="96" dur="500"/>
                                        <p:tgtEl>
                                          <p:spTgt spid="20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08"/>
                                        </p:tgtEl>
                                        <p:attrNameLst>
                                          <p:attrName>style.visibility</p:attrName>
                                        </p:attrNameLst>
                                      </p:cBhvr>
                                      <p:to>
                                        <p:strVal val="visible"/>
                                      </p:to>
                                    </p:set>
                                    <p:animEffect transition="in" filter="fade">
                                      <p:cBhvr>
                                        <p:cTn id="99" dur="500"/>
                                        <p:tgtEl>
                                          <p:spTgt spid="208"/>
                                        </p:tgtEl>
                                      </p:cBhvr>
                                    </p:animEffect>
                                  </p:childTnLst>
                                </p:cTn>
                              </p:par>
                              <p:par>
                                <p:cTn id="100" presetID="10" presetClass="entr" presetSubtype="0" fill="hold" nodeType="withEffect">
                                  <p:stCondLst>
                                    <p:cond delay="0"/>
                                  </p:stCondLst>
                                  <p:childTnLst>
                                    <p:set>
                                      <p:cBhvr>
                                        <p:cTn id="101" dur="1" fill="hold">
                                          <p:stCondLst>
                                            <p:cond delay="0"/>
                                          </p:stCondLst>
                                        </p:cTn>
                                        <p:tgtEl>
                                          <p:spTgt spid="209"/>
                                        </p:tgtEl>
                                        <p:attrNameLst>
                                          <p:attrName>style.visibility</p:attrName>
                                        </p:attrNameLst>
                                      </p:cBhvr>
                                      <p:to>
                                        <p:strVal val="visible"/>
                                      </p:to>
                                    </p:set>
                                    <p:animEffect transition="in" filter="fade">
                                      <p:cBhvr>
                                        <p:cTn id="102" dur="500"/>
                                        <p:tgtEl>
                                          <p:spTgt spid="2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10"/>
                                        </p:tgtEl>
                                        <p:attrNameLst>
                                          <p:attrName>style.visibility</p:attrName>
                                        </p:attrNameLst>
                                      </p:cBhvr>
                                      <p:to>
                                        <p:strVal val="visible"/>
                                      </p:to>
                                    </p:set>
                                    <p:animEffect transition="in" filter="fade">
                                      <p:cBhvr>
                                        <p:cTn id="105" dur="500"/>
                                        <p:tgtEl>
                                          <p:spTgt spid="210"/>
                                        </p:tgtEl>
                                      </p:cBhvr>
                                    </p:animEffect>
                                  </p:childTnLst>
                                </p:cTn>
                              </p:par>
                              <p:par>
                                <p:cTn id="106" presetID="10" presetClass="entr" presetSubtype="0" fill="hold" nodeType="withEffect">
                                  <p:stCondLst>
                                    <p:cond delay="0"/>
                                  </p:stCondLst>
                                  <p:childTnLst>
                                    <p:set>
                                      <p:cBhvr>
                                        <p:cTn id="107" dur="1" fill="hold">
                                          <p:stCondLst>
                                            <p:cond delay="0"/>
                                          </p:stCondLst>
                                        </p:cTn>
                                        <p:tgtEl>
                                          <p:spTgt spid="211"/>
                                        </p:tgtEl>
                                        <p:attrNameLst>
                                          <p:attrName>style.visibility</p:attrName>
                                        </p:attrNameLst>
                                      </p:cBhvr>
                                      <p:to>
                                        <p:strVal val="visible"/>
                                      </p:to>
                                    </p:set>
                                    <p:animEffect transition="in" filter="fade">
                                      <p:cBhvr>
                                        <p:cTn id="108" dur="500"/>
                                        <p:tgtEl>
                                          <p:spTgt spid="21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Effect transition="in" filter="fade">
                                      <p:cBhvr>
                                        <p:cTn id="111" dur="500"/>
                                        <p:tgtEl>
                                          <p:spTgt spid="212"/>
                                        </p:tgtEl>
                                      </p:cBhvr>
                                    </p:animEffect>
                                  </p:childTnLst>
                                </p:cTn>
                              </p:par>
                              <p:par>
                                <p:cTn id="112" presetID="10" presetClass="entr" presetSubtype="0" fill="hold" nodeType="withEffect">
                                  <p:stCondLst>
                                    <p:cond delay="0"/>
                                  </p:stCondLst>
                                  <p:childTnLst>
                                    <p:set>
                                      <p:cBhvr>
                                        <p:cTn id="113" dur="1" fill="hold">
                                          <p:stCondLst>
                                            <p:cond delay="0"/>
                                          </p:stCondLst>
                                        </p:cTn>
                                        <p:tgtEl>
                                          <p:spTgt spid="213"/>
                                        </p:tgtEl>
                                        <p:attrNameLst>
                                          <p:attrName>style.visibility</p:attrName>
                                        </p:attrNameLst>
                                      </p:cBhvr>
                                      <p:to>
                                        <p:strVal val="visible"/>
                                      </p:to>
                                    </p:set>
                                    <p:animEffect transition="in" filter="fade">
                                      <p:cBhvr>
                                        <p:cTn id="114" dur="500"/>
                                        <p:tgtEl>
                                          <p:spTgt spid="21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4"/>
                                        </p:tgtEl>
                                        <p:attrNameLst>
                                          <p:attrName>style.visibility</p:attrName>
                                        </p:attrNameLst>
                                      </p:cBhvr>
                                      <p:to>
                                        <p:strVal val="visible"/>
                                      </p:to>
                                    </p:set>
                                    <p:animEffect transition="in" filter="fade">
                                      <p:cBhvr>
                                        <p:cTn id="117" dur="500"/>
                                        <p:tgtEl>
                                          <p:spTgt spid="214"/>
                                        </p:tgtEl>
                                      </p:cBhvr>
                                    </p:animEffect>
                                  </p:childTnLst>
                                </p:cTn>
                              </p:par>
                              <p:par>
                                <p:cTn id="118" presetID="10" presetClass="entr" presetSubtype="0" fill="hold" nodeType="withEffect">
                                  <p:stCondLst>
                                    <p:cond delay="0"/>
                                  </p:stCondLst>
                                  <p:childTnLst>
                                    <p:set>
                                      <p:cBhvr>
                                        <p:cTn id="119" dur="1" fill="hold">
                                          <p:stCondLst>
                                            <p:cond delay="0"/>
                                          </p:stCondLst>
                                        </p:cTn>
                                        <p:tgtEl>
                                          <p:spTgt spid="215"/>
                                        </p:tgtEl>
                                        <p:attrNameLst>
                                          <p:attrName>style.visibility</p:attrName>
                                        </p:attrNameLst>
                                      </p:cBhvr>
                                      <p:to>
                                        <p:strVal val="visible"/>
                                      </p:to>
                                    </p:set>
                                    <p:animEffect transition="in" filter="fade">
                                      <p:cBhvr>
                                        <p:cTn id="120" dur="500"/>
                                        <p:tgtEl>
                                          <p:spTgt spid="2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6"/>
                                        </p:tgtEl>
                                        <p:attrNameLst>
                                          <p:attrName>style.visibility</p:attrName>
                                        </p:attrNameLst>
                                      </p:cBhvr>
                                      <p:to>
                                        <p:strVal val="visible"/>
                                      </p:to>
                                    </p:set>
                                    <p:animEffect transition="in" filter="fade">
                                      <p:cBhvr>
                                        <p:cTn id="123" dur="500"/>
                                        <p:tgtEl>
                                          <p:spTgt spid="216"/>
                                        </p:tgtEl>
                                      </p:cBhvr>
                                    </p:animEffect>
                                  </p:childTnLst>
                                </p:cTn>
                              </p:par>
                              <p:par>
                                <p:cTn id="124" presetID="10" presetClass="entr" presetSubtype="0" fill="hold" nodeType="withEffect">
                                  <p:stCondLst>
                                    <p:cond delay="0"/>
                                  </p:stCondLst>
                                  <p:childTnLst>
                                    <p:set>
                                      <p:cBhvr>
                                        <p:cTn id="125" dur="1" fill="hold">
                                          <p:stCondLst>
                                            <p:cond delay="0"/>
                                          </p:stCondLst>
                                        </p:cTn>
                                        <p:tgtEl>
                                          <p:spTgt spid="217"/>
                                        </p:tgtEl>
                                        <p:attrNameLst>
                                          <p:attrName>style.visibility</p:attrName>
                                        </p:attrNameLst>
                                      </p:cBhvr>
                                      <p:to>
                                        <p:strVal val="visible"/>
                                      </p:to>
                                    </p:set>
                                    <p:animEffect transition="in" filter="fade">
                                      <p:cBhvr>
                                        <p:cTn id="126" dur="500"/>
                                        <p:tgtEl>
                                          <p:spTgt spid="21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8"/>
                                        </p:tgtEl>
                                        <p:attrNameLst>
                                          <p:attrName>style.visibility</p:attrName>
                                        </p:attrNameLst>
                                      </p:cBhvr>
                                      <p:to>
                                        <p:strVal val="visible"/>
                                      </p:to>
                                    </p:set>
                                    <p:animEffect transition="in" filter="fade">
                                      <p:cBhvr>
                                        <p:cTn id="129" dur="500"/>
                                        <p:tgtEl>
                                          <p:spTgt spid="218"/>
                                        </p:tgtEl>
                                      </p:cBhvr>
                                    </p:animEffect>
                                  </p:childTnLst>
                                </p:cTn>
                              </p:par>
                              <p:par>
                                <p:cTn id="130" presetID="10" presetClass="entr" presetSubtype="0" fill="hold" nodeType="withEffect">
                                  <p:stCondLst>
                                    <p:cond delay="0"/>
                                  </p:stCondLst>
                                  <p:childTnLst>
                                    <p:set>
                                      <p:cBhvr>
                                        <p:cTn id="131" dur="1" fill="hold">
                                          <p:stCondLst>
                                            <p:cond delay="0"/>
                                          </p:stCondLst>
                                        </p:cTn>
                                        <p:tgtEl>
                                          <p:spTgt spid="219"/>
                                        </p:tgtEl>
                                        <p:attrNameLst>
                                          <p:attrName>style.visibility</p:attrName>
                                        </p:attrNameLst>
                                      </p:cBhvr>
                                      <p:to>
                                        <p:strVal val="visible"/>
                                      </p:to>
                                    </p:set>
                                    <p:animEffect transition="in" filter="fade">
                                      <p:cBhvr>
                                        <p:cTn id="132" dur="500"/>
                                        <p:tgtEl>
                                          <p:spTgt spid="21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20"/>
                                        </p:tgtEl>
                                        <p:attrNameLst>
                                          <p:attrName>style.visibility</p:attrName>
                                        </p:attrNameLst>
                                      </p:cBhvr>
                                      <p:to>
                                        <p:strVal val="visible"/>
                                      </p:to>
                                    </p:set>
                                    <p:animEffect transition="in" filter="fade">
                                      <p:cBhvr>
                                        <p:cTn id="135" dur="500"/>
                                        <p:tgtEl>
                                          <p:spTgt spid="220"/>
                                        </p:tgtEl>
                                      </p:cBhvr>
                                    </p:animEffect>
                                  </p:childTnLst>
                                </p:cTn>
                              </p:par>
                              <p:par>
                                <p:cTn id="136" presetID="10" presetClass="entr" presetSubtype="0" fill="hold" nodeType="withEffect">
                                  <p:stCondLst>
                                    <p:cond delay="0"/>
                                  </p:stCondLst>
                                  <p:childTnLst>
                                    <p:set>
                                      <p:cBhvr>
                                        <p:cTn id="137" dur="1" fill="hold">
                                          <p:stCondLst>
                                            <p:cond delay="0"/>
                                          </p:stCondLst>
                                        </p:cTn>
                                        <p:tgtEl>
                                          <p:spTgt spid="221"/>
                                        </p:tgtEl>
                                        <p:attrNameLst>
                                          <p:attrName>style.visibility</p:attrName>
                                        </p:attrNameLst>
                                      </p:cBhvr>
                                      <p:to>
                                        <p:strVal val="visible"/>
                                      </p:to>
                                    </p:set>
                                    <p:animEffect transition="in" filter="fade">
                                      <p:cBhvr>
                                        <p:cTn id="138" dur="500"/>
                                        <p:tgtEl>
                                          <p:spTgt spid="22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22"/>
                                        </p:tgtEl>
                                        <p:attrNameLst>
                                          <p:attrName>style.visibility</p:attrName>
                                        </p:attrNameLst>
                                      </p:cBhvr>
                                      <p:to>
                                        <p:strVal val="visible"/>
                                      </p:to>
                                    </p:set>
                                    <p:animEffect transition="in" filter="fade">
                                      <p:cBhvr>
                                        <p:cTn id="141" dur="500"/>
                                        <p:tgtEl>
                                          <p:spTgt spid="222"/>
                                        </p:tgtEl>
                                      </p:cBhvr>
                                    </p:animEffect>
                                  </p:childTnLst>
                                </p:cTn>
                              </p:par>
                              <p:par>
                                <p:cTn id="142" presetID="10" presetClass="entr" presetSubtype="0" fill="hold" nodeType="withEffect">
                                  <p:stCondLst>
                                    <p:cond delay="0"/>
                                  </p:stCondLst>
                                  <p:childTnLst>
                                    <p:set>
                                      <p:cBhvr>
                                        <p:cTn id="143" dur="1" fill="hold">
                                          <p:stCondLst>
                                            <p:cond delay="0"/>
                                          </p:stCondLst>
                                        </p:cTn>
                                        <p:tgtEl>
                                          <p:spTgt spid="223"/>
                                        </p:tgtEl>
                                        <p:attrNameLst>
                                          <p:attrName>style.visibility</p:attrName>
                                        </p:attrNameLst>
                                      </p:cBhvr>
                                      <p:to>
                                        <p:strVal val="visible"/>
                                      </p:to>
                                    </p:set>
                                    <p:animEffect transition="in" filter="fade">
                                      <p:cBhvr>
                                        <p:cTn id="144" dur="500"/>
                                        <p:tgtEl>
                                          <p:spTgt spid="22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4"/>
                                        </p:tgtEl>
                                        <p:attrNameLst>
                                          <p:attrName>style.visibility</p:attrName>
                                        </p:attrNameLst>
                                      </p:cBhvr>
                                      <p:to>
                                        <p:strVal val="visible"/>
                                      </p:to>
                                    </p:set>
                                    <p:animEffect transition="in" filter="fade">
                                      <p:cBhvr>
                                        <p:cTn id="147" dur="500"/>
                                        <p:tgtEl>
                                          <p:spTgt spid="224"/>
                                        </p:tgtEl>
                                      </p:cBhvr>
                                    </p:animEffect>
                                  </p:childTnLst>
                                </p:cTn>
                              </p:par>
                              <p:par>
                                <p:cTn id="148" presetID="10" presetClass="entr" presetSubtype="0" fill="hold" nodeType="withEffect">
                                  <p:stCondLst>
                                    <p:cond delay="0"/>
                                  </p:stCondLst>
                                  <p:childTnLst>
                                    <p:set>
                                      <p:cBhvr>
                                        <p:cTn id="149" dur="1" fill="hold">
                                          <p:stCondLst>
                                            <p:cond delay="0"/>
                                          </p:stCondLst>
                                        </p:cTn>
                                        <p:tgtEl>
                                          <p:spTgt spid="225"/>
                                        </p:tgtEl>
                                        <p:attrNameLst>
                                          <p:attrName>style.visibility</p:attrName>
                                        </p:attrNameLst>
                                      </p:cBhvr>
                                      <p:to>
                                        <p:strVal val="visible"/>
                                      </p:to>
                                    </p:set>
                                    <p:animEffect transition="in" filter="fade">
                                      <p:cBhvr>
                                        <p:cTn id="150" dur="500"/>
                                        <p:tgtEl>
                                          <p:spTgt spid="22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26"/>
                                        </p:tgtEl>
                                        <p:attrNameLst>
                                          <p:attrName>style.visibility</p:attrName>
                                        </p:attrNameLst>
                                      </p:cBhvr>
                                      <p:to>
                                        <p:strVal val="visible"/>
                                      </p:to>
                                    </p:set>
                                    <p:animEffect transition="in" filter="fade">
                                      <p:cBhvr>
                                        <p:cTn id="153" dur="500"/>
                                        <p:tgtEl>
                                          <p:spTgt spid="226"/>
                                        </p:tgtEl>
                                      </p:cBhvr>
                                    </p:animEffect>
                                  </p:childTnLst>
                                </p:cTn>
                              </p:par>
                              <p:par>
                                <p:cTn id="154" presetID="10" presetClass="entr" presetSubtype="0" fill="hold" nodeType="withEffect">
                                  <p:stCondLst>
                                    <p:cond delay="0"/>
                                  </p:stCondLst>
                                  <p:childTnLst>
                                    <p:set>
                                      <p:cBhvr>
                                        <p:cTn id="155" dur="1" fill="hold">
                                          <p:stCondLst>
                                            <p:cond delay="0"/>
                                          </p:stCondLst>
                                        </p:cTn>
                                        <p:tgtEl>
                                          <p:spTgt spid="227"/>
                                        </p:tgtEl>
                                        <p:attrNameLst>
                                          <p:attrName>style.visibility</p:attrName>
                                        </p:attrNameLst>
                                      </p:cBhvr>
                                      <p:to>
                                        <p:strVal val="visible"/>
                                      </p:to>
                                    </p:set>
                                    <p:animEffect transition="in" filter="fade">
                                      <p:cBhvr>
                                        <p:cTn id="156" dur="500"/>
                                        <p:tgtEl>
                                          <p:spTgt spid="22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28"/>
                                        </p:tgtEl>
                                        <p:attrNameLst>
                                          <p:attrName>style.visibility</p:attrName>
                                        </p:attrNameLst>
                                      </p:cBhvr>
                                      <p:to>
                                        <p:strVal val="visible"/>
                                      </p:to>
                                    </p:set>
                                    <p:animEffect transition="in" filter="fade">
                                      <p:cBhvr>
                                        <p:cTn id="159" dur="500"/>
                                        <p:tgtEl>
                                          <p:spTgt spid="228"/>
                                        </p:tgtEl>
                                      </p:cBhvr>
                                    </p:animEffect>
                                  </p:childTnLst>
                                </p:cTn>
                              </p:par>
                              <p:par>
                                <p:cTn id="160" presetID="10" presetClass="entr" presetSubtype="0" fill="hold" nodeType="withEffect">
                                  <p:stCondLst>
                                    <p:cond delay="0"/>
                                  </p:stCondLst>
                                  <p:childTnLst>
                                    <p:set>
                                      <p:cBhvr>
                                        <p:cTn id="161" dur="1" fill="hold">
                                          <p:stCondLst>
                                            <p:cond delay="0"/>
                                          </p:stCondLst>
                                        </p:cTn>
                                        <p:tgtEl>
                                          <p:spTgt spid="229"/>
                                        </p:tgtEl>
                                        <p:attrNameLst>
                                          <p:attrName>style.visibility</p:attrName>
                                        </p:attrNameLst>
                                      </p:cBhvr>
                                      <p:to>
                                        <p:strVal val="visible"/>
                                      </p:to>
                                    </p:set>
                                    <p:animEffect transition="in" filter="fade">
                                      <p:cBhvr>
                                        <p:cTn id="162" dur="500"/>
                                        <p:tgtEl>
                                          <p:spTgt spid="22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30"/>
                                        </p:tgtEl>
                                        <p:attrNameLst>
                                          <p:attrName>style.visibility</p:attrName>
                                        </p:attrNameLst>
                                      </p:cBhvr>
                                      <p:to>
                                        <p:strVal val="visible"/>
                                      </p:to>
                                    </p:set>
                                    <p:animEffect transition="in" filter="fade">
                                      <p:cBhvr>
                                        <p:cTn id="165" dur="500"/>
                                        <p:tgtEl>
                                          <p:spTgt spid="230"/>
                                        </p:tgtEl>
                                      </p:cBhvr>
                                    </p:animEffect>
                                  </p:childTnLst>
                                </p:cTn>
                              </p:par>
                              <p:par>
                                <p:cTn id="166" presetID="10" presetClass="entr" presetSubtype="0" fill="hold" nodeType="withEffect">
                                  <p:stCondLst>
                                    <p:cond delay="0"/>
                                  </p:stCondLst>
                                  <p:childTnLst>
                                    <p:set>
                                      <p:cBhvr>
                                        <p:cTn id="167" dur="1" fill="hold">
                                          <p:stCondLst>
                                            <p:cond delay="0"/>
                                          </p:stCondLst>
                                        </p:cTn>
                                        <p:tgtEl>
                                          <p:spTgt spid="231"/>
                                        </p:tgtEl>
                                        <p:attrNameLst>
                                          <p:attrName>style.visibility</p:attrName>
                                        </p:attrNameLst>
                                      </p:cBhvr>
                                      <p:to>
                                        <p:strVal val="visible"/>
                                      </p:to>
                                    </p:set>
                                    <p:animEffect transition="in" filter="fade">
                                      <p:cBhvr>
                                        <p:cTn id="168" dur="500"/>
                                        <p:tgtEl>
                                          <p:spTgt spid="23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32"/>
                                        </p:tgtEl>
                                        <p:attrNameLst>
                                          <p:attrName>style.visibility</p:attrName>
                                        </p:attrNameLst>
                                      </p:cBhvr>
                                      <p:to>
                                        <p:strVal val="visible"/>
                                      </p:to>
                                    </p:set>
                                    <p:animEffect transition="in" filter="fade">
                                      <p:cBhvr>
                                        <p:cTn id="171" dur="500"/>
                                        <p:tgtEl>
                                          <p:spTgt spid="232"/>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fade">
                                      <p:cBhvr>
                                        <p:cTn id="176" dur="500"/>
                                        <p:tgtEl>
                                          <p:spTgt spid="2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fade">
                                      <p:cBhvr>
                                        <p:cTn id="179" dur="500"/>
                                        <p:tgtEl>
                                          <p:spTgt spid="2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12"/>
                                        </p:tgtEl>
                                        <p:attrNameLst>
                                          <p:attrName>style.visibility</p:attrName>
                                        </p:attrNameLst>
                                      </p:cBhvr>
                                      <p:to>
                                        <p:strVal val="visible"/>
                                      </p:to>
                                    </p:set>
                                    <p:animEffect transition="in" filter="fade">
                                      <p:cBhvr>
                                        <p:cTn id="182" dur="500"/>
                                        <p:tgtEl>
                                          <p:spTgt spid="11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fade">
                                      <p:cBhvr>
                                        <p:cTn id="185" dur="500"/>
                                        <p:tgtEl>
                                          <p:spTgt spid="11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14"/>
                                        </p:tgtEl>
                                        <p:attrNameLst>
                                          <p:attrName>style.visibility</p:attrName>
                                        </p:attrNameLst>
                                      </p:cBhvr>
                                      <p:to>
                                        <p:strVal val="visible"/>
                                      </p:to>
                                    </p:set>
                                    <p:animEffect transition="in" filter="fade">
                                      <p:cBhvr>
                                        <p:cTn id="188" dur="500"/>
                                        <p:tgtEl>
                                          <p:spTgt spid="114"/>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15"/>
                                        </p:tgtEl>
                                        <p:attrNameLst>
                                          <p:attrName>style.visibility</p:attrName>
                                        </p:attrNameLst>
                                      </p:cBhvr>
                                      <p:to>
                                        <p:strVal val="visible"/>
                                      </p:to>
                                    </p:set>
                                    <p:animEffect transition="in" filter="fade">
                                      <p:cBhvr>
                                        <p:cTn id="193" dur="500"/>
                                        <p:tgtEl>
                                          <p:spTgt spid="11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16"/>
                                        </p:tgtEl>
                                        <p:attrNameLst>
                                          <p:attrName>style.visibility</p:attrName>
                                        </p:attrNameLst>
                                      </p:cBhvr>
                                      <p:to>
                                        <p:strVal val="visible"/>
                                      </p:to>
                                    </p:set>
                                    <p:animEffect transition="in" filter="fade">
                                      <p:cBhvr>
                                        <p:cTn id="196" dur="500"/>
                                        <p:tgtEl>
                                          <p:spTgt spid="11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58"/>
                                        </p:tgtEl>
                                        <p:attrNameLst>
                                          <p:attrName>style.visibility</p:attrName>
                                        </p:attrNameLst>
                                      </p:cBhvr>
                                      <p:to>
                                        <p:strVal val="visible"/>
                                      </p:to>
                                    </p:set>
                                    <p:animEffect transition="in" filter="fade">
                                      <p:cBhvr>
                                        <p:cTn id="199" dur="500"/>
                                        <p:tgtEl>
                                          <p:spTgt spid="15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animEffect transition="in" filter="fade">
                                      <p:cBhvr>
                                        <p:cTn id="202" dur="500"/>
                                        <p:tgtEl>
                                          <p:spTgt spid="15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60"/>
                                        </p:tgtEl>
                                        <p:attrNameLst>
                                          <p:attrName>style.visibility</p:attrName>
                                        </p:attrNameLst>
                                      </p:cBhvr>
                                      <p:to>
                                        <p:strVal val="visible"/>
                                      </p:to>
                                    </p:set>
                                    <p:animEffect transition="in" filter="fade">
                                      <p:cBhvr>
                                        <p:cTn id="205" dur="500"/>
                                        <p:tgtEl>
                                          <p:spTgt spid="160"/>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61"/>
                                        </p:tgtEl>
                                        <p:attrNameLst>
                                          <p:attrName>style.visibility</p:attrName>
                                        </p:attrNameLst>
                                      </p:cBhvr>
                                      <p:to>
                                        <p:strVal val="visible"/>
                                      </p:to>
                                    </p:set>
                                    <p:animEffect transition="in" filter="fade">
                                      <p:cBhvr>
                                        <p:cTn id="210" dur="500"/>
                                        <p:tgtEl>
                                          <p:spTgt spid="16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62"/>
                                        </p:tgtEl>
                                        <p:attrNameLst>
                                          <p:attrName>style.visibility</p:attrName>
                                        </p:attrNameLst>
                                      </p:cBhvr>
                                      <p:to>
                                        <p:strVal val="visible"/>
                                      </p:to>
                                    </p:set>
                                    <p:animEffect transition="in" filter="fade">
                                      <p:cBhvr>
                                        <p:cTn id="213" dur="500"/>
                                        <p:tgtEl>
                                          <p:spTgt spid="16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63"/>
                                        </p:tgtEl>
                                        <p:attrNameLst>
                                          <p:attrName>style.visibility</p:attrName>
                                        </p:attrNameLst>
                                      </p:cBhvr>
                                      <p:to>
                                        <p:strVal val="visible"/>
                                      </p:to>
                                    </p:set>
                                    <p:animEffect transition="in" filter="fade">
                                      <p:cBhvr>
                                        <p:cTn id="216" dur="500"/>
                                        <p:tgtEl>
                                          <p:spTgt spid="16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4"/>
                                        </p:tgtEl>
                                        <p:attrNameLst>
                                          <p:attrName>style.visibility</p:attrName>
                                        </p:attrNameLst>
                                      </p:cBhvr>
                                      <p:to>
                                        <p:strVal val="visible"/>
                                      </p:to>
                                    </p:set>
                                    <p:animEffect transition="in" filter="fade">
                                      <p:cBhvr>
                                        <p:cTn id="219" dur="500"/>
                                        <p:tgtEl>
                                          <p:spTgt spid="16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77"/>
                                        </p:tgtEl>
                                        <p:attrNameLst>
                                          <p:attrName>style.visibility</p:attrName>
                                        </p:attrNameLst>
                                      </p:cBhvr>
                                      <p:to>
                                        <p:strVal val="visible"/>
                                      </p:to>
                                    </p:set>
                                    <p:animEffect transition="in" filter="fade">
                                      <p:cBhvr>
                                        <p:cTn id="22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p:bldP spid="18" grpId="0"/>
      <p:bldP spid="19" grpId="0"/>
      <p:bldP spid="20" grpId="0"/>
      <p:bldP spid="21" grpId="0"/>
      <p:bldP spid="112" grpId="0"/>
      <p:bldP spid="113" grpId="0"/>
      <p:bldP spid="114" grpId="0"/>
      <p:bldP spid="115" grpId="0"/>
      <p:bldP spid="116" grpId="0"/>
      <p:bldP spid="158" grpId="0"/>
      <p:bldP spid="159" grpId="0"/>
      <p:bldP spid="160" grpId="0"/>
      <p:bldP spid="161" grpId="0"/>
      <p:bldP spid="162" grpId="0"/>
      <p:bldP spid="163" grpId="0"/>
      <p:bldP spid="164" grpId="0"/>
      <p:bldP spid="177" grpId="0"/>
      <p:bldP spid="180" grpId="0"/>
      <p:bldP spid="189" grpId="0" animBg="1"/>
      <p:bldP spid="191" grpId="0" animBg="1"/>
      <p:bldP spid="193" grpId="0" animBg="1"/>
      <p:bldP spid="195" grpId="0" animBg="1"/>
      <p:bldP spid="196" grpId="0" animBg="1"/>
      <p:bldP spid="198" grpId="0" animBg="1"/>
      <p:bldP spid="200" grpId="0" animBg="1"/>
      <p:bldP spid="202" grpId="0" animBg="1"/>
      <p:bldP spid="204" grpId="0" animBg="1"/>
      <p:bldP spid="206" grpId="0" animBg="1"/>
      <p:bldP spid="207" grpId="0" animBg="1"/>
      <p:bldP spid="208" grpId="0" animBg="1"/>
      <p:bldP spid="210" grpId="0" animBg="1"/>
      <p:bldP spid="212" grpId="0" animBg="1"/>
      <p:bldP spid="214" grpId="0" animBg="1"/>
      <p:bldP spid="216" grpId="0" animBg="1"/>
      <p:bldP spid="218" grpId="0" animBg="1"/>
      <p:bldP spid="220" grpId="0" animBg="1"/>
      <p:bldP spid="222" grpId="0" animBg="1"/>
      <p:bldP spid="224" grpId="0" animBg="1"/>
      <p:bldP spid="226" grpId="0" animBg="1"/>
      <p:bldP spid="228" grpId="0" animBg="1"/>
      <p:bldP spid="230" grpId="0" animBg="1"/>
      <p:bldP spid="2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8" name="Rectangle 5"/>
          <p:cNvSpPr>
            <a:spLocks noChangeArrowheads="1"/>
          </p:cNvSpPr>
          <p:nvPr/>
        </p:nvSpPr>
        <p:spPr bwMode="auto">
          <a:xfrm>
            <a:off x="1168400" y="25892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 name="Rectangle 6"/>
          <p:cNvSpPr>
            <a:spLocks noChangeArrowheads="1"/>
          </p:cNvSpPr>
          <p:nvPr/>
        </p:nvSpPr>
        <p:spPr bwMode="auto">
          <a:xfrm>
            <a:off x="5151438" y="25892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 name="Rectangle 7"/>
          <p:cNvSpPr>
            <a:spLocks noChangeArrowheads="1"/>
          </p:cNvSpPr>
          <p:nvPr/>
        </p:nvSpPr>
        <p:spPr bwMode="auto">
          <a:xfrm>
            <a:off x="1168400" y="3935413"/>
            <a:ext cx="5586413"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 name="Rectangle 8"/>
          <p:cNvSpPr>
            <a:spLocks noChangeArrowheads="1"/>
          </p:cNvSpPr>
          <p:nvPr/>
        </p:nvSpPr>
        <p:spPr bwMode="auto">
          <a:xfrm>
            <a:off x="835025" y="1744663"/>
            <a:ext cx="3540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The company sold the machine for $80 cash.</a:t>
            </a:r>
            <a:endParaRPr lang="en-US" dirty="0" smtClean="0">
              <a:solidFill>
                <a:prstClr val="black"/>
              </a:solidFill>
              <a:cs typeface="Arial" charset="0"/>
            </a:endParaRPr>
          </a:p>
        </p:txBody>
      </p:sp>
      <p:sp>
        <p:nvSpPr>
          <p:cNvPr id="25" name="Rectangle 9"/>
          <p:cNvSpPr>
            <a:spLocks noChangeArrowheads="1"/>
          </p:cNvSpPr>
          <p:nvPr/>
        </p:nvSpPr>
        <p:spPr bwMode="auto">
          <a:xfrm>
            <a:off x="835025"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  The company sold the machine for $100 cash.</a:t>
            </a:r>
            <a:endParaRPr lang="en-US" dirty="0" smtClean="0">
              <a:solidFill>
                <a:prstClr val="black"/>
              </a:solidFill>
              <a:cs typeface="Arial" charset="0"/>
            </a:endParaRPr>
          </a:p>
        </p:txBody>
      </p:sp>
      <p:sp>
        <p:nvSpPr>
          <p:cNvPr id="26" name="Rectangle 10"/>
          <p:cNvSpPr>
            <a:spLocks noChangeArrowheads="1"/>
          </p:cNvSpPr>
          <p:nvPr/>
        </p:nvSpPr>
        <p:spPr bwMode="auto">
          <a:xfrm>
            <a:off x="835025"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  The company sold the machine for $110 cash.</a:t>
            </a:r>
            <a:endParaRPr lang="en-US" dirty="0" smtClean="0">
              <a:solidFill>
                <a:prstClr val="black"/>
              </a:solidFill>
              <a:cs typeface="Arial" charset="0"/>
            </a:endParaRPr>
          </a:p>
        </p:txBody>
      </p:sp>
      <p:sp>
        <p:nvSpPr>
          <p:cNvPr id="27" name="Rectangle 11"/>
          <p:cNvSpPr>
            <a:spLocks noChangeArrowheads="1"/>
          </p:cNvSpPr>
          <p:nvPr/>
        </p:nvSpPr>
        <p:spPr bwMode="auto">
          <a:xfrm>
            <a:off x="1208088" y="2836863"/>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a:t>
            </a:r>
            <a:endParaRPr lang="en-US" dirty="0" smtClean="0">
              <a:solidFill>
                <a:prstClr val="black"/>
              </a:solidFill>
              <a:cs typeface="Arial" charset="0"/>
            </a:endParaRPr>
          </a:p>
        </p:txBody>
      </p:sp>
      <p:sp>
        <p:nvSpPr>
          <p:cNvPr id="28" name="Rectangle 12"/>
          <p:cNvSpPr>
            <a:spLocks noChangeArrowheads="1"/>
          </p:cNvSpPr>
          <p:nvPr/>
        </p:nvSpPr>
        <p:spPr bwMode="auto">
          <a:xfrm>
            <a:off x="2317750" y="28368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9" name="Rectangle 13"/>
          <p:cNvSpPr>
            <a:spLocks noChangeArrowheads="1"/>
          </p:cNvSpPr>
          <p:nvPr/>
        </p:nvSpPr>
        <p:spPr bwMode="auto">
          <a:xfrm>
            <a:off x="6877050" y="2836863"/>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 date</a:t>
            </a:r>
            <a:endParaRPr lang="en-US" dirty="0" smtClean="0">
              <a:solidFill>
                <a:prstClr val="black"/>
              </a:solidFill>
              <a:cs typeface="Arial" charset="0"/>
            </a:endParaRPr>
          </a:p>
        </p:txBody>
      </p:sp>
      <p:sp>
        <p:nvSpPr>
          <p:cNvPr id="30" name="Rectangle 14"/>
          <p:cNvSpPr>
            <a:spLocks noChangeArrowheads="1"/>
          </p:cNvSpPr>
          <p:nvPr/>
        </p:nvSpPr>
        <p:spPr bwMode="auto">
          <a:xfrm>
            <a:off x="7985125" y="28368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31" name="Rectangle 15"/>
          <p:cNvSpPr>
            <a:spLocks noChangeArrowheads="1"/>
          </p:cNvSpPr>
          <p:nvPr/>
        </p:nvSpPr>
        <p:spPr bwMode="auto">
          <a:xfrm>
            <a:off x="5353050" y="39560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33" name="Rectangle 16"/>
          <p:cNvSpPr>
            <a:spLocks noChangeArrowheads="1"/>
          </p:cNvSpPr>
          <p:nvPr/>
        </p:nvSpPr>
        <p:spPr bwMode="auto">
          <a:xfrm>
            <a:off x="6119813" y="39560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34" name="Rectangle 17"/>
          <p:cNvSpPr>
            <a:spLocks noChangeArrowheads="1"/>
          </p:cNvSpPr>
          <p:nvPr/>
        </p:nvSpPr>
        <p:spPr bwMode="auto">
          <a:xfrm>
            <a:off x="1239838" y="4183063"/>
            <a:ext cx="755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Purchase</a:t>
            </a:r>
            <a:endParaRPr lang="en-US" dirty="0" smtClean="0">
              <a:solidFill>
                <a:prstClr val="black"/>
              </a:solidFill>
              <a:cs typeface="Arial" charset="0"/>
            </a:endParaRPr>
          </a:p>
        </p:txBody>
      </p:sp>
      <p:sp>
        <p:nvSpPr>
          <p:cNvPr id="235" name="Rectangle 18"/>
          <p:cNvSpPr>
            <a:spLocks noChangeArrowheads="1"/>
          </p:cNvSpPr>
          <p:nvPr/>
        </p:nvSpPr>
        <p:spPr bwMode="auto">
          <a:xfrm>
            <a:off x="2055813" y="4183063"/>
            <a:ext cx="685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Machine</a:t>
            </a:r>
            <a:endParaRPr lang="en-US" dirty="0" smtClean="0">
              <a:solidFill>
                <a:prstClr val="black"/>
              </a:solidFill>
              <a:cs typeface="Arial" charset="0"/>
            </a:endParaRPr>
          </a:p>
        </p:txBody>
      </p:sp>
      <p:sp>
        <p:nvSpPr>
          <p:cNvPr id="236" name="Rectangle 19"/>
          <p:cNvSpPr>
            <a:spLocks noChangeArrowheads="1"/>
          </p:cNvSpPr>
          <p:nvPr/>
        </p:nvSpPr>
        <p:spPr bwMode="auto">
          <a:xfrm>
            <a:off x="5595938" y="41830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37" name="Rectangle 20"/>
          <p:cNvSpPr>
            <a:spLocks noChangeArrowheads="1"/>
          </p:cNvSpPr>
          <p:nvPr/>
        </p:nvSpPr>
        <p:spPr bwMode="auto">
          <a:xfrm>
            <a:off x="2278063" y="438943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38" name="Rectangle 21"/>
          <p:cNvSpPr>
            <a:spLocks noChangeArrowheads="1"/>
          </p:cNvSpPr>
          <p:nvPr/>
        </p:nvSpPr>
        <p:spPr bwMode="auto">
          <a:xfrm>
            <a:off x="6392863" y="43894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39" name="Rectangle 22"/>
          <p:cNvSpPr>
            <a:spLocks noChangeArrowheads="1"/>
          </p:cNvSpPr>
          <p:nvPr/>
        </p:nvSpPr>
        <p:spPr bwMode="auto">
          <a:xfrm>
            <a:off x="1289050" y="4802188"/>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Over life</a:t>
            </a:r>
            <a:endParaRPr lang="en-US" dirty="0" smtClean="0">
              <a:solidFill>
                <a:prstClr val="black"/>
              </a:solidFill>
              <a:cs typeface="Arial" charset="0"/>
            </a:endParaRPr>
          </a:p>
        </p:txBody>
      </p:sp>
      <p:sp>
        <p:nvSpPr>
          <p:cNvPr id="240" name="Rectangle 23"/>
          <p:cNvSpPr>
            <a:spLocks noChangeArrowheads="1"/>
          </p:cNvSpPr>
          <p:nvPr/>
        </p:nvSpPr>
        <p:spPr bwMode="auto">
          <a:xfrm>
            <a:off x="2055813" y="4802188"/>
            <a:ext cx="16430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Depreciation expense</a:t>
            </a:r>
            <a:endParaRPr lang="en-US" dirty="0" smtClean="0">
              <a:solidFill>
                <a:prstClr val="black"/>
              </a:solidFill>
              <a:cs typeface="Arial" charset="0"/>
            </a:endParaRPr>
          </a:p>
        </p:txBody>
      </p:sp>
      <p:sp>
        <p:nvSpPr>
          <p:cNvPr id="241" name="Rectangle 24"/>
          <p:cNvSpPr>
            <a:spLocks noChangeArrowheads="1"/>
          </p:cNvSpPr>
          <p:nvPr/>
        </p:nvSpPr>
        <p:spPr bwMode="auto">
          <a:xfrm>
            <a:off x="5595938" y="48021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42" name="Rectangle 25"/>
          <p:cNvSpPr>
            <a:spLocks noChangeArrowheads="1"/>
          </p:cNvSpPr>
          <p:nvPr/>
        </p:nvSpPr>
        <p:spPr bwMode="auto">
          <a:xfrm>
            <a:off x="2328863" y="5008563"/>
            <a:ext cx="2722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Accumulated Depreciation - Machine</a:t>
            </a:r>
            <a:endParaRPr lang="en-US" dirty="0" smtClean="0">
              <a:solidFill>
                <a:prstClr val="black"/>
              </a:solidFill>
              <a:cs typeface="Arial" charset="0"/>
            </a:endParaRPr>
          </a:p>
        </p:txBody>
      </p:sp>
      <p:sp>
        <p:nvSpPr>
          <p:cNvPr id="243" name="Rectangle 26"/>
          <p:cNvSpPr>
            <a:spLocks noChangeArrowheads="1"/>
          </p:cNvSpPr>
          <p:nvPr/>
        </p:nvSpPr>
        <p:spPr bwMode="auto">
          <a:xfrm>
            <a:off x="6392863" y="5008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44" name="Rectangle 27"/>
          <p:cNvSpPr>
            <a:spLocks noChangeArrowheads="1"/>
          </p:cNvSpPr>
          <p:nvPr/>
        </p:nvSpPr>
        <p:spPr bwMode="auto">
          <a:xfrm>
            <a:off x="5353050" y="2609850"/>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Accumulated Depreciation - Machine</a:t>
            </a:r>
            <a:endParaRPr lang="en-US" dirty="0" smtClean="0">
              <a:solidFill>
                <a:prstClr val="black"/>
              </a:solidFill>
              <a:cs typeface="Arial" charset="0"/>
            </a:endParaRPr>
          </a:p>
        </p:txBody>
      </p:sp>
      <p:sp>
        <p:nvSpPr>
          <p:cNvPr id="245" name="Rectangle 28"/>
          <p:cNvSpPr>
            <a:spLocks noChangeArrowheads="1"/>
          </p:cNvSpPr>
          <p:nvPr/>
        </p:nvSpPr>
        <p:spPr bwMode="auto">
          <a:xfrm>
            <a:off x="835025" y="630238"/>
            <a:ext cx="7531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 A company owns a machine that cost $500 and has accumulated depreciation of $400. Prepare the </a:t>
            </a:r>
            <a:endParaRPr lang="en-US" dirty="0" smtClean="0">
              <a:solidFill>
                <a:prstClr val="black"/>
              </a:solidFill>
              <a:cs typeface="Arial" charset="0"/>
            </a:endParaRPr>
          </a:p>
        </p:txBody>
      </p:sp>
      <p:sp>
        <p:nvSpPr>
          <p:cNvPr id="246" name="Rectangle 29"/>
          <p:cNvSpPr>
            <a:spLocks noChangeArrowheads="1"/>
          </p:cNvSpPr>
          <p:nvPr/>
        </p:nvSpPr>
        <p:spPr bwMode="auto">
          <a:xfrm>
            <a:off x="835025" y="825500"/>
            <a:ext cx="7815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entry to record the disposal of the machine on January 2 under each of the following independent situations.</a:t>
            </a:r>
            <a:endParaRPr lang="en-US" dirty="0" smtClean="0">
              <a:solidFill>
                <a:prstClr val="black"/>
              </a:solidFill>
              <a:cs typeface="Arial" charset="0"/>
            </a:endParaRPr>
          </a:p>
        </p:txBody>
      </p:sp>
      <p:sp>
        <p:nvSpPr>
          <p:cNvPr id="247" name="Rectangle 30"/>
          <p:cNvSpPr>
            <a:spLocks noChangeArrowheads="1"/>
          </p:cNvSpPr>
          <p:nvPr/>
        </p:nvSpPr>
        <p:spPr bwMode="auto">
          <a:xfrm>
            <a:off x="835025" y="1249363"/>
            <a:ext cx="7562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The machine needed extensive repairs, and it was not worth repairing. The company disposed of the </a:t>
            </a:r>
            <a:endParaRPr lang="en-US" dirty="0" smtClean="0">
              <a:solidFill>
                <a:prstClr val="black"/>
              </a:solidFill>
              <a:cs typeface="Arial" charset="0"/>
            </a:endParaRPr>
          </a:p>
        </p:txBody>
      </p:sp>
      <p:sp>
        <p:nvSpPr>
          <p:cNvPr id="248" name="Rectangle 31"/>
          <p:cNvSpPr>
            <a:spLocks noChangeArrowheads="1"/>
          </p:cNvSpPr>
          <p:nvPr/>
        </p:nvSpPr>
        <p:spPr bwMode="auto">
          <a:xfrm>
            <a:off x="835025"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machine, receiving nothing in return.</a:t>
            </a:r>
            <a:endParaRPr lang="en-US" dirty="0" smtClean="0">
              <a:solidFill>
                <a:prstClr val="black"/>
              </a:solidFill>
              <a:cs typeface="Arial" charset="0"/>
            </a:endParaRPr>
          </a:p>
        </p:txBody>
      </p:sp>
      <p:sp>
        <p:nvSpPr>
          <p:cNvPr id="249" name="Rectangle 32"/>
          <p:cNvSpPr>
            <a:spLocks noChangeArrowheads="1"/>
          </p:cNvSpPr>
          <p:nvPr/>
        </p:nvSpPr>
        <p:spPr bwMode="auto">
          <a:xfrm>
            <a:off x="2973388" y="39560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50" name="Rectangle 33"/>
          <p:cNvSpPr>
            <a:spLocks noChangeArrowheads="1"/>
          </p:cNvSpPr>
          <p:nvPr/>
        </p:nvSpPr>
        <p:spPr bwMode="auto">
          <a:xfrm>
            <a:off x="4052888" y="3594100"/>
            <a:ext cx="1503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Arial" charset="0"/>
              </a:rPr>
              <a:t>Book Value = $100</a:t>
            </a:r>
            <a:endParaRPr lang="en-US" dirty="0" smtClean="0">
              <a:solidFill>
                <a:prstClr val="black"/>
              </a:solidFill>
              <a:cs typeface="Arial" charset="0"/>
            </a:endParaRPr>
          </a:p>
        </p:txBody>
      </p:sp>
      <p:sp>
        <p:nvSpPr>
          <p:cNvPr id="251" name="Rectangle 34"/>
          <p:cNvSpPr>
            <a:spLocks noChangeArrowheads="1"/>
          </p:cNvSpPr>
          <p:nvPr/>
        </p:nvSpPr>
        <p:spPr bwMode="auto">
          <a:xfrm>
            <a:off x="2449513" y="2609850"/>
            <a:ext cx="725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Machine</a:t>
            </a:r>
            <a:endParaRPr lang="en-US" dirty="0" smtClean="0">
              <a:solidFill>
                <a:prstClr val="black"/>
              </a:solidFill>
              <a:cs typeface="Arial" charset="0"/>
            </a:endParaRPr>
          </a:p>
        </p:txBody>
      </p:sp>
      <p:sp>
        <p:nvSpPr>
          <p:cNvPr id="252" name="Rectangle 35"/>
          <p:cNvSpPr>
            <a:spLocks noChangeArrowheads="1"/>
          </p:cNvSpPr>
          <p:nvPr/>
        </p:nvSpPr>
        <p:spPr bwMode="auto">
          <a:xfrm>
            <a:off x="1168400" y="2579688"/>
            <a:ext cx="3197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3" name="Rectangle 36"/>
          <p:cNvSpPr>
            <a:spLocks noChangeArrowheads="1"/>
          </p:cNvSpPr>
          <p:nvPr/>
        </p:nvSpPr>
        <p:spPr bwMode="auto">
          <a:xfrm>
            <a:off x="1168400" y="28067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4" name="Rectangle 37"/>
          <p:cNvSpPr>
            <a:spLocks noChangeArrowheads="1"/>
          </p:cNvSpPr>
          <p:nvPr/>
        </p:nvSpPr>
        <p:spPr bwMode="auto">
          <a:xfrm>
            <a:off x="6735763" y="2827338"/>
            <a:ext cx="19050" cy="411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5" name="Rectangle 38"/>
          <p:cNvSpPr>
            <a:spLocks noChangeArrowheads="1"/>
          </p:cNvSpPr>
          <p:nvPr/>
        </p:nvSpPr>
        <p:spPr bwMode="auto">
          <a:xfrm>
            <a:off x="1158875" y="39258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4" name="Line 39"/>
          <p:cNvSpPr>
            <a:spLocks noChangeShapeType="1"/>
          </p:cNvSpPr>
          <p:nvPr/>
        </p:nvSpPr>
        <p:spPr bwMode="auto">
          <a:xfrm>
            <a:off x="1965325"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5" name="Rectangle 40"/>
          <p:cNvSpPr>
            <a:spLocks noChangeArrowheads="1"/>
          </p:cNvSpPr>
          <p:nvPr/>
        </p:nvSpPr>
        <p:spPr bwMode="auto">
          <a:xfrm>
            <a:off x="1965325" y="3946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6" name="Line 41"/>
          <p:cNvSpPr>
            <a:spLocks noChangeShapeType="1"/>
          </p:cNvSpPr>
          <p:nvPr/>
        </p:nvSpPr>
        <p:spPr bwMode="auto">
          <a:xfrm>
            <a:off x="5151438"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8" name="Rectangle 42"/>
          <p:cNvSpPr>
            <a:spLocks noChangeArrowheads="1"/>
          </p:cNvSpPr>
          <p:nvPr/>
        </p:nvSpPr>
        <p:spPr bwMode="auto">
          <a:xfrm>
            <a:off x="5151438" y="394652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9" name="Line 43"/>
          <p:cNvSpPr>
            <a:spLocks noChangeShapeType="1"/>
          </p:cNvSpPr>
          <p:nvPr/>
        </p:nvSpPr>
        <p:spPr bwMode="auto">
          <a:xfrm>
            <a:off x="5948363"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0" name="Rectangle 44"/>
          <p:cNvSpPr>
            <a:spLocks noChangeArrowheads="1"/>
          </p:cNvSpPr>
          <p:nvPr/>
        </p:nvSpPr>
        <p:spPr bwMode="auto">
          <a:xfrm>
            <a:off x="5948363" y="3946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1" name="Rectangle 45"/>
          <p:cNvSpPr>
            <a:spLocks noChangeArrowheads="1"/>
          </p:cNvSpPr>
          <p:nvPr/>
        </p:nvSpPr>
        <p:spPr bwMode="auto">
          <a:xfrm>
            <a:off x="6735763" y="39465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2" name="Rectangle 46"/>
          <p:cNvSpPr>
            <a:spLocks noChangeArrowheads="1"/>
          </p:cNvSpPr>
          <p:nvPr/>
        </p:nvSpPr>
        <p:spPr bwMode="auto">
          <a:xfrm>
            <a:off x="2751138" y="2827338"/>
            <a:ext cx="20637" cy="411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3" name="Line 47"/>
          <p:cNvSpPr>
            <a:spLocks noChangeShapeType="1"/>
          </p:cNvSpPr>
          <p:nvPr/>
        </p:nvSpPr>
        <p:spPr bwMode="auto">
          <a:xfrm>
            <a:off x="6745288" y="417353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4" name="Rectangle 48"/>
          <p:cNvSpPr>
            <a:spLocks noChangeArrowheads="1"/>
          </p:cNvSpPr>
          <p:nvPr/>
        </p:nvSpPr>
        <p:spPr bwMode="auto">
          <a:xfrm>
            <a:off x="6745288" y="417353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Line 49"/>
          <p:cNvSpPr>
            <a:spLocks noChangeShapeType="1"/>
          </p:cNvSpPr>
          <p:nvPr/>
        </p:nvSpPr>
        <p:spPr bwMode="auto">
          <a:xfrm>
            <a:off x="1168400" y="417353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6" name="Rectangle 50"/>
          <p:cNvSpPr>
            <a:spLocks noChangeArrowheads="1"/>
          </p:cNvSpPr>
          <p:nvPr/>
        </p:nvSpPr>
        <p:spPr bwMode="auto">
          <a:xfrm>
            <a:off x="1168400" y="417353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7" name="Line 51"/>
          <p:cNvSpPr>
            <a:spLocks noChangeShapeType="1"/>
          </p:cNvSpPr>
          <p:nvPr/>
        </p:nvSpPr>
        <p:spPr bwMode="auto">
          <a:xfrm>
            <a:off x="1965325" y="417353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8" name="Rectangle 52"/>
          <p:cNvSpPr>
            <a:spLocks noChangeArrowheads="1"/>
          </p:cNvSpPr>
          <p:nvPr/>
        </p:nvSpPr>
        <p:spPr bwMode="auto">
          <a:xfrm>
            <a:off x="1965325" y="417353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9" name="Line 53"/>
          <p:cNvSpPr>
            <a:spLocks noChangeShapeType="1"/>
          </p:cNvSpPr>
          <p:nvPr/>
        </p:nvSpPr>
        <p:spPr bwMode="auto">
          <a:xfrm>
            <a:off x="5151438" y="417353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0" name="Rectangle 54"/>
          <p:cNvSpPr>
            <a:spLocks noChangeArrowheads="1"/>
          </p:cNvSpPr>
          <p:nvPr/>
        </p:nvSpPr>
        <p:spPr bwMode="auto">
          <a:xfrm>
            <a:off x="5151438" y="4173538"/>
            <a:ext cx="11112"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1" name="Line 55"/>
          <p:cNvSpPr>
            <a:spLocks noChangeShapeType="1"/>
          </p:cNvSpPr>
          <p:nvPr/>
        </p:nvSpPr>
        <p:spPr bwMode="auto">
          <a:xfrm>
            <a:off x="5948363" y="417353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2" name="Rectangle 56"/>
          <p:cNvSpPr>
            <a:spLocks noChangeArrowheads="1"/>
          </p:cNvSpPr>
          <p:nvPr/>
        </p:nvSpPr>
        <p:spPr bwMode="auto">
          <a:xfrm>
            <a:off x="5948363" y="417353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3" name="Rectangle 57"/>
          <p:cNvSpPr>
            <a:spLocks noChangeArrowheads="1"/>
          </p:cNvSpPr>
          <p:nvPr/>
        </p:nvSpPr>
        <p:spPr bwMode="auto">
          <a:xfrm>
            <a:off x="5151438" y="2579688"/>
            <a:ext cx="3197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4" name="Rectangle 58"/>
          <p:cNvSpPr>
            <a:spLocks noChangeArrowheads="1"/>
          </p:cNvSpPr>
          <p:nvPr/>
        </p:nvSpPr>
        <p:spPr bwMode="auto">
          <a:xfrm>
            <a:off x="5151438" y="28067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5" name="Rectangle 59"/>
          <p:cNvSpPr>
            <a:spLocks noChangeArrowheads="1"/>
          </p:cNvSpPr>
          <p:nvPr/>
        </p:nvSpPr>
        <p:spPr bwMode="auto">
          <a:xfrm>
            <a:off x="1177925" y="3925888"/>
            <a:ext cx="557688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6" name="Rectangle 60"/>
          <p:cNvSpPr>
            <a:spLocks noChangeArrowheads="1"/>
          </p:cNvSpPr>
          <p:nvPr/>
        </p:nvSpPr>
        <p:spPr bwMode="auto">
          <a:xfrm>
            <a:off x="1177925" y="4152900"/>
            <a:ext cx="55768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7" name="Line 61"/>
          <p:cNvSpPr>
            <a:spLocks noChangeShapeType="1"/>
          </p:cNvSpPr>
          <p:nvPr/>
        </p:nvSpPr>
        <p:spPr bwMode="auto">
          <a:xfrm>
            <a:off x="1177925" y="436880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8" name="Rectangle 62"/>
          <p:cNvSpPr>
            <a:spLocks noChangeArrowheads="1"/>
          </p:cNvSpPr>
          <p:nvPr/>
        </p:nvSpPr>
        <p:spPr bwMode="auto">
          <a:xfrm>
            <a:off x="1177925" y="4368800"/>
            <a:ext cx="55768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9" name="Line 63"/>
          <p:cNvSpPr>
            <a:spLocks noChangeShapeType="1"/>
          </p:cNvSpPr>
          <p:nvPr/>
        </p:nvSpPr>
        <p:spPr bwMode="auto">
          <a:xfrm>
            <a:off x="1177925" y="457517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0" name="Rectangle 64"/>
          <p:cNvSpPr>
            <a:spLocks noChangeArrowheads="1"/>
          </p:cNvSpPr>
          <p:nvPr/>
        </p:nvSpPr>
        <p:spPr bwMode="auto">
          <a:xfrm>
            <a:off x="1177925" y="457517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1" name="Line 65"/>
          <p:cNvSpPr>
            <a:spLocks noChangeShapeType="1"/>
          </p:cNvSpPr>
          <p:nvPr/>
        </p:nvSpPr>
        <p:spPr bwMode="auto">
          <a:xfrm>
            <a:off x="1177925" y="478155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2" name="Rectangle 66"/>
          <p:cNvSpPr>
            <a:spLocks noChangeArrowheads="1"/>
          </p:cNvSpPr>
          <p:nvPr/>
        </p:nvSpPr>
        <p:spPr bwMode="auto">
          <a:xfrm>
            <a:off x="1177925" y="4781550"/>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3" name="Line 67"/>
          <p:cNvSpPr>
            <a:spLocks noChangeShapeType="1"/>
          </p:cNvSpPr>
          <p:nvPr/>
        </p:nvSpPr>
        <p:spPr bwMode="auto">
          <a:xfrm>
            <a:off x="1177925" y="498792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4" name="Rectangle 68"/>
          <p:cNvSpPr>
            <a:spLocks noChangeArrowheads="1"/>
          </p:cNvSpPr>
          <p:nvPr/>
        </p:nvSpPr>
        <p:spPr bwMode="auto">
          <a:xfrm>
            <a:off x="1177925" y="498792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5" name="Line 69"/>
          <p:cNvSpPr>
            <a:spLocks noChangeShapeType="1"/>
          </p:cNvSpPr>
          <p:nvPr/>
        </p:nvSpPr>
        <p:spPr bwMode="auto">
          <a:xfrm>
            <a:off x="1177925" y="519430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6" name="Rectangle 70"/>
          <p:cNvSpPr>
            <a:spLocks noChangeArrowheads="1"/>
          </p:cNvSpPr>
          <p:nvPr/>
        </p:nvSpPr>
        <p:spPr bwMode="auto">
          <a:xfrm>
            <a:off x="1177925" y="5194300"/>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7" name="Line 71"/>
          <p:cNvSpPr>
            <a:spLocks noChangeShapeType="1"/>
          </p:cNvSpPr>
          <p:nvPr/>
        </p:nvSpPr>
        <p:spPr bwMode="auto">
          <a:xfrm>
            <a:off x="1177925" y="540067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8" name="Rectangle 72"/>
          <p:cNvSpPr>
            <a:spLocks noChangeArrowheads="1"/>
          </p:cNvSpPr>
          <p:nvPr/>
        </p:nvSpPr>
        <p:spPr bwMode="auto">
          <a:xfrm>
            <a:off x="1177925" y="540067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9" name="Chevron 98"/>
          <p:cNvSpPr/>
          <p:nvPr/>
        </p:nvSpPr>
        <p:spPr>
          <a:xfrm rot="5400000">
            <a:off x="4489450" y="2740026"/>
            <a:ext cx="433387" cy="12366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00"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2</a:t>
            </a:r>
          </a:p>
        </p:txBody>
      </p:sp>
      <p:sp>
        <p:nvSpPr>
          <p:cNvPr id="101" name="Slide Number Placeholder 100"/>
          <p:cNvSpPr>
            <a:spLocks noGrp="1"/>
          </p:cNvSpPr>
          <p:nvPr>
            <p:ph type="sldNum" sz="quarter" idx="12"/>
          </p:nvPr>
        </p:nvSpPr>
        <p:spPr/>
        <p:txBody>
          <a:bodyPr/>
          <a:lstStyle/>
          <a:p>
            <a:pPr>
              <a:defRPr/>
            </a:pPr>
            <a:fld id="{24C278F0-0316-4878-AF2B-20CCBA82281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248191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fade">
                                      <p:cBhvr>
                                        <p:cTn id="16" dur="500"/>
                                        <p:tgtEl>
                                          <p:spTgt spid="2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500"/>
                                        <p:tgtEl>
                                          <p:spTgt spid="2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gtEl>
                                        <p:attrNameLst>
                                          <p:attrName>style.visibility</p:attrName>
                                        </p:attrNameLst>
                                      </p:cBhvr>
                                      <p:to>
                                        <p:strVal val="visible"/>
                                      </p:to>
                                    </p:set>
                                    <p:animEffect transition="in" filter="fade">
                                      <p:cBhvr>
                                        <p:cTn id="34" dur="500"/>
                                        <p:tgtEl>
                                          <p:spTgt spid="2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500"/>
                                        <p:tgtEl>
                                          <p:spTgt spid="2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6"/>
                                        </p:tgtEl>
                                        <p:attrNameLst>
                                          <p:attrName>style.visibility</p:attrName>
                                        </p:attrNameLst>
                                      </p:cBhvr>
                                      <p:to>
                                        <p:strVal val="visible"/>
                                      </p:to>
                                    </p:set>
                                    <p:animEffect transition="in" filter="fade">
                                      <p:cBhvr>
                                        <p:cTn id="43" dur="500"/>
                                        <p:tgtEl>
                                          <p:spTgt spid="2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7"/>
                                        </p:tgtEl>
                                        <p:attrNameLst>
                                          <p:attrName>style.visibility</p:attrName>
                                        </p:attrNameLst>
                                      </p:cBhvr>
                                      <p:to>
                                        <p:strVal val="visible"/>
                                      </p:to>
                                    </p:set>
                                    <p:animEffect transition="in" filter="fade">
                                      <p:cBhvr>
                                        <p:cTn id="46" dur="500"/>
                                        <p:tgtEl>
                                          <p:spTgt spid="2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fade">
                                      <p:cBhvr>
                                        <p:cTn id="49" dur="500"/>
                                        <p:tgtEl>
                                          <p:spTgt spid="2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9"/>
                                        </p:tgtEl>
                                        <p:attrNameLst>
                                          <p:attrName>style.visibility</p:attrName>
                                        </p:attrNameLst>
                                      </p:cBhvr>
                                      <p:to>
                                        <p:strVal val="visible"/>
                                      </p:to>
                                    </p:set>
                                    <p:animEffect transition="in" filter="fade">
                                      <p:cBhvr>
                                        <p:cTn id="52" dur="500"/>
                                        <p:tgtEl>
                                          <p:spTgt spid="2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5"/>
                                        </p:tgtEl>
                                        <p:attrNameLst>
                                          <p:attrName>style.visibility</p:attrName>
                                        </p:attrNameLst>
                                      </p:cBhvr>
                                      <p:to>
                                        <p:strVal val="visible"/>
                                      </p:to>
                                    </p:set>
                                    <p:animEffect transition="in" filter="fade">
                                      <p:cBhvr>
                                        <p:cTn id="55" dur="500"/>
                                        <p:tgtEl>
                                          <p:spTgt spid="255"/>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par>
                                <p:cTn id="77" presetID="10"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par>
                                <p:cTn id="89" presetID="10"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par>
                                <p:cTn id="95" presetID="10" presetClass="entr" presetSubtype="0" fill="hold"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par>
                                <p:cTn id="101" presetID="10" presetClass="entr" presetSubtype="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500"/>
                                        <p:tgtEl>
                                          <p:spTgt spid="8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500"/>
                                        <p:tgtEl>
                                          <p:spTgt spid="8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fade">
                                      <p:cBhvr>
                                        <p:cTn id="109" dur="500"/>
                                        <p:tgtEl>
                                          <p:spTgt spid="8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nodeType="withEffect">
                                  <p:stCondLst>
                                    <p:cond delay="0"/>
                                  </p:stCondLst>
                                  <p:childTnLst>
                                    <p:set>
                                      <p:cBhvr>
                                        <p:cTn id="114" dur="1" fill="hold">
                                          <p:stCondLst>
                                            <p:cond delay="0"/>
                                          </p:stCondLst>
                                        </p:cTn>
                                        <p:tgtEl>
                                          <p:spTgt spid="87"/>
                                        </p:tgtEl>
                                        <p:attrNameLst>
                                          <p:attrName>style.visibility</p:attrName>
                                        </p:attrNameLst>
                                      </p:cBhvr>
                                      <p:to>
                                        <p:strVal val="visible"/>
                                      </p:to>
                                    </p:set>
                                    <p:animEffect transition="in" filter="fade">
                                      <p:cBhvr>
                                        <p:cTn id="115" dur="500"/>
                                        <p:tgtEl>
                                          <p:spTgt spid="8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fade">
                                      <p:cBhvr>
                                        <p:cTn id="118" dur="500"/>
                                        <p:tgtEl>
                                          <p:spTgt spid="88"/>
                                        </p:tgtEl>
                                      </p:cBhvr>
                                    </p:animEffect>
                                  </p:childTnLst>
                                </p:cTn>
                              </p:par>
                              <p:par>
                                <p:cTn id="119" presetID="10" presetClass="entr" presetSubtype="0" fill="hold"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500"/>
                                        <p:tgtEl>
                                          <p:spTgt spid="8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500"/>
                                        <p:tgtEl>
                                          <p:spTgt spid="90"/>
                                        </p:tgtEl>
                                      </p:cBhvr>
                                    </p:animEffect>
                                  </p:childTnLst>
                                </p:cTn>
                              </p:par>
                              <p:par>
                                <p:cTn id="125" presetID="10" presetClass="entr" presetSubtype="0"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fade">
                                      <p:cBhvr>
                                        <p:cTn id="127" dur="500"/>
                                        <p:tgtEl>
                                          <p:spTgt spid="9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500"/>
                                        <p:tgtEl>
                                          <p:spTgt spid="92"/>
                                        </p:tgtEl>
                                      </p:cBhvr>
                                    </p:animEffect>
                                  </p:childTnLst>
                                </p:cTn>
                              </p:par>
                              <p:par>
                                <p:cTn id="131" presetID="10" presetClass="entr" presetSubtype="0" fill="hold" nodeType="withEffect">
                                  <p:stCondLst>
                                    <p:cond delay="0"/>
                                  </p:stCondLst>
                                  <p:childTnLst>
                                    <p:set>
                                      <p:cBhvr>
                                        <p:cTn id="132" dur="1" fill="hold">
                                          <p:stCondLst>
                                            <p:cond delay="0"/>
                                          </p:stCondLst>
                                        </p:cTn>
                                        <p:tgtEl>
                                          <p:spTgt spid="93"/>
                                        </p:tgtEl>
                                        <p:attrNameLst>
                                          <p:attrName>style.visibility</p:attrName>
                                        </p:attrNameLst>
                                      </p:cBhvr>
                                      <p:to>
                                        <p:strVal val="visible"/>
                                      </p:to>
                                    </p:set>
                                    <p:animEffect transition="in" filter="fade">
                                      <p:cBhvr>
                                        <p:cTn id="133" dur="500"/>
                                        <p:tgtEl>
                                          <p:spTgt spid="9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4"/>
                                        </p:tgtEl>
                                        <p:attrNameLst>
                                          <p:attrName>style.visibility</p:attrName>
                                        </p:attrNameLst>
                                      </p:cBhvr>
                                      <p:to>
                                        <p:strVal val="visible"/>
                                      </p:to>
                                    </p:set>
                                    <p:animEffect transition="in" filter="fade">
                                      <p:cBhvr>
                                        <p:cTn id="136" dur="500"/>
                                        <p:tgtEl>
                                          <p:spTgt spid="94"/>
                                        </p:tgtEl>
                                      </p:cBhvr>
                                    </p:animEffect>
                                  </p:childTnLst>
                                </p:cTn>
                              </p:par>
                              <p:par>
                                <p:cTn id="137" presetID="10" presetClass="entr" presetSubtype="0" fill="hold" nodeType="withEffect">
                                  <p:stCondLst>
                                    <p:cond delay="0"/>
                                  </p:stCondLst>
                                  <p:childTnLst>
                                    <p:set>
                                      <p:cBhvr>
                                        <p:cTn id="138" dur="1" fill="hold">
                                          <p:stCondLst>
                                            <p:cond delay="0"/>
                                          </p:stCondLst>
                                        </p:cTn>
                                        <p:tgtEl>
                                          <p:spTgt spid="95"/>
                                        </p:tgtEl>
                                        <p:attrNameLst>
                                          <p:attrName>style.visibility</p:attrName>
                                        </p:attrNameLst>
                                      </p:cBhvr>
                                      <p:to>
                                        <p:strVal val="visible"/>
                                      </p:to>
                                    </p:set>
                                    <p:animEffect transition="in" filter="fade">
                                      <p:cBhvr>
                                        <p:cTn id="139" dur="500"/>
                                        <p:tgtEl>
                                          <p:spTgt spid="9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animEffect transition="in" filter="fade">
                                      <p:cBhvr>
                                        <p:cTn id="142" dur="500"/>
                                        <p:tgtEl>
                                          <p:spTgt spid="96"/>
                                        </p:tgtEl>
                                      </p:cBhvr>
                                    </p:animEffect>
                                  </p:childTnLst>
                                </p:cTn>
                              </p:par>
                              <p:par>
                                <p:cTn id="143" presetID="10" presetClass="entr" presetSubtype="0" fill="hold" nodeType="with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500"/>
                                        <p:tgtEl>
                                          <p:spTgt spid="9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8"/>
                                        </p:tgtEl>
                                        <p:attrNameLst>
                                          <p:attrName>style.visibility</p:attrName>
                                        </p:attrNameLst>
                                      </p:cBhvr>
                                      <p:to>
                                        <p:strVal val="visible"/>
                                      </p:to>
                                    </p:set>
                                    <p:animEffect transition="in" filter="fade">
                                      <p:cBhvr>
                                        <p:cTn id="148" dur="500"/>
                                        <p:tgtEl>
                                          <p:spTgt spid="9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39"/>
                                        </p:tgtEl>
                                        <p:attrNameLst>
                                          <p:attrName>style.visibility</p:attrName>
                                        </p:attrNameLst>
                                      </p:cBhvr>
                                      <p:to>
                                        <p:strVal val="visible"/>
                                      </p:to>
                                    </p:set>
                                    <p:animEffect transition="in" filter="fade">
                                      <p:cBhvr>
                                        <p:cTn id="153" dur="500"/>
                                        <p:tgtEl>
                                          <p:spTgt spid="23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40"/>
                                        </p:tgtEl>
                                        <p:attrNameLst>
                                          <p:attrName>style.visibility</p:attrName>
                                        </p:attrNameLst>
                                      </p:cBhvr>
                                      <p:to>
                                        <p:strVal val="visible"/>
                                      </p:to>
                                    </p:set>
                                    <p:animEffect transition="in" filter="fade">
                                      <p:cBhvr>
                                        <p:cTn id="156" dur="500"/>
                                        <p:tgtEl>
                                          <p:spTgt spid="24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41"/>
                                        </p:tgtEl>
                                        <p:attrNameLst>
                                          <p:attrName>style.visibility</p:attrName>
                                        </p:attrNameLst>
                                      </p:cBhvr>
                                      <p:to>
                                        <p:strVal val="visible"/>
                                      </p:to>
                                    </p:set>
                                    <p:animEffect transition="in" filter="fade">
                                      <p:cBhvr>
                                        <p:cTn id="159" dur="500"/>
                                        <p:tgtEl>
                                          <p:spTgt spid="24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42"/>
                                        </p:tgtEl>
                                        <p:attrNameLst>
                                          <p:attrName>style.visibility</p:attrName>
                                        </p:attrNameLst>
                                      </p:cBhvr>
                                      <p:to>
                                        <p:strVal val="visible"/>
                                      </p:to>
                                    </p:set>
                                    <p:animEffect transition="in" filter="fade">
                                      <p:cBhvr>
                                        <p:cTn id="162" dur="500"/>
                                        <p:tgtEl>
                                          <p:spTgt spid="24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3"/>
                                        </p:tgtEl>
                                        <p:attrNameLst>
                                          <p:attrName>style.visibility</p:attrName>
                                        </p:attrNameLst>
                                      </p:cBhvr>
                                      <p:to>
                                        <p:strVal val="visible"/>
                                      </p:to>
                                    </p:set>
                                    <p:animEffect transition="in" filter="fade">
                                      <p:cBhvr>
                                        <p:cTn id="165" dur="500"/>
                                        <p:tgtEl>
                                          <p:spTgt spid="24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fade">
                                      <p:cBhvr>
                                        <p:cTn id="168" dur="500"/>
                                        <p:tgtEl>
                                          <p:spTgt spid="2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fade">
                                      <p:cBhvr>
                                        <p:cTn id="171" dur="500"/>
                                        <p:tgtEl>
                                          <p:spTgt spid="2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30"/>
                                        </p:tgtEl>
                                        <p:attrNameLst>
                                          <p:attrName>style.visibility</p:attrName>
                                        </p:attrNameLst>
                                      </p:cBhvr>
                                      <p:to>
                                        <p:strVal val="visible"/>
                                      </p:to>
                                    </p:set>
                                    <p:animEffect transition="in" filter="fade">
                                      <p:cBhvr>
                                        <p:cTn id="174" dur="500"/>
                                        <p:tgtEl>
                                          <p:spTgt spid="3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44"/>
                                        </p:tgtEl>
                                        <p:attrNameLst>
                                          <p:attrName>style.visibility</p:attrName>
                                        </p:attrNameLst>
                                      </p:cBhvr>
                                      <p:to>
                                        <p:strVal val="visible"/>
                                      </p:to>
                                    </p:set>
                                    <p:animEffect transition="in" filter="fade">
                                      <p:cBhvr>
                                        <p:cTn id="177" dur="500"/>
                                        <p:tgtEl>
                                          <p:spTgt spid="24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54"/>
                                        </p:tgtEl>
                                        <p:attrNameLst>
                                          <p:attrName>style.visibility</p:attrName>
                                        </p:attrNameLst>
                                      </p:cBhvr>
                                      <p:to>
                                        <p:strVal val="visible"/>
                                      </p:to>
                                    </p:set>
                                    <p:animEffect transition="in" filter="fade">
                                      <p:cBhvr>
                                        <p:cTn id="180" dur="500"/>
                                        <p:tgtEl>
                                          <p:spTgt spid="254"/>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fade">
                                      <p:cBhvr>
                                        <p:cTn id="186" dur="500"/>
                                        <p:tgtEl>
                                          <p:spTgt spid="84"/>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99"/>
                                        </p:tgtEl>
                                        <p:attrNameLst>
                                          <p:attrName>style.visibility</p:attrName>
                                        </p:attrNameLst>
                                      </p:cBhvr>
                                      <p:to>
                                        <p:strVal val="visible"/>
                                      </p:to>
                                    </p:set>
                                    <p:animEffect transition="in" filter="wipe(up)">
                                      <p:cBhvr>
                                        <p:cTn id="191" dur="500"/>
                                        <p:tgtEl>
                                          <p:spTgt spid="9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50"/>
                                        </p:tgtEl>
                                        <p:attrNameLst>
                                          <p:attrName>style.visibility</p:attrName>
                                        </p:attrNameLst>
                                      </p:cBhvr>
                                      <p:to>
                                        <p:strVal val="visible"/>
                                      </p:to>
                                    </p:set>
                                    <p:animEffect transition="in" filter="fade">
                                      <p:cBhvr>
                                        <p:cTn id="194"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7" grpId="0"/>
      <p:bldP spid="28" grpId="0"/>
      <p:bldP spid="29" grpId="0"/>
      <p:bldP spid="30" grpId="0"/>
      <p:bldP spid="31" grpId="0"/>
      <p:bldP spid="233" grpId="0"/>
      <p:bldP spid="234" grpId="0"/>
      <p:bldP spid="235" grpId="0"/>
      <p:bldP spid="236" grpId="0"/>
      <p:bldP spid="237" grpId="0"/>
      <p:bldP spid="238" grpId="0"/>
      <p:bldP spid="239" grpId="0"/>
      <p:bldP spid="240" grpId="0"/>
      <p:bldP spid="241" grpId="0"/>
      <p:bldP spid="242" grpId="0"/>
      <p:bldP spid="243" grpId="0"/>
      <p:bldP spid="244" grpId="0"/>
      <p:bldP spid="249" grpId="0"/>
      <p:bldP spid="250" grpId="0"/>
      <p:bldP spid="251" grpId="0"/>
      <p:bldP spid="252" grpId="0" animBg="1"/>
      <p:bldP spid="253" grpId="0" animBg="1"/>
      <p:bldP spid="254" grpId="0" animBg="1"/>
      <p:bldP spid="255" grpId="0" animBg="1"/>
      <p:bldP spid="65" grpId="0" animBg="1"/>
      <p:bldP spid="68" grpId="0" animBg="1"/>
      <p:bldP spid="70" grpId="0" animBg="1"/>
      <p:bldP spid="71" grpId="0" animBg="1"/>
      <p:bldP spid="72" grpId="0" animBg="1"/>
      <p:bldP spid="74" grpId="0" animBg="1"/>
      <p:bldP spid="76" grpId="0" animBg="1"/>
      <p:bldP spid="78" grpId="0" animBg="1"/>
      <p:bldP spid="80" grpId="0" animBg="1"/>
      <p:bldP spid="82" grpId="0" animBg="1"/>
      <p:bldP spid="83" grpId="0" animBg="1"/>
      <p:bldP spid="84" grpId="0" animBg="1"/>
      <p:bldP spid="85" grpId="0" animBg="1"/>
      <p:bldP spid="86" grpId="0" animBg="1"/>
      <p:bldP spid="88" grpId="0" animBg="1"/>
      <p:bldP spid="90" grpId="0" animBg="1"/>
      <p:bldP spid="92" grpId="0" animBg="1"/>
      <p:bldP spid="94" grpId="0" animBg="1"/>
      <p:bldP spid="96" grpId="0" animBg="1"/>
      <p:bldP spid="98" grpId="0" animBg="1"/>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699"/>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NEED-TO-KNOW</a:t>
            </a:r>
            <a:endParaRPr lang="en-US" dirty="0">
              <a:solidFill>
                <a:prstClr val="white"/>
              </a:solidFill>
            </a:endParaRPr>
          </a:p>
        </p:txBody>
      </p:sp>
      <p:sp>
        <p:nvSpPr>
          <p:cNvPr id="8" name="Rectangle 5"/>
          <p:cNvSpPr>
            <a:spLocks noChangeArrowheads="1"/>
          </p:cNvSpPr>
          <p:nvPr/>
        </p:nvSpPr>
        <p:spPr bwMode="auto">
          <a:xfrm>
            <a:off x="1168401"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2" name="Rectangle 6"/>
          <p:cNvSpPr>
            <a:spLocks noChangeArrowheads="1"/>
          </p:cNvSpPr>
          <p:nvPr/>
        </p:nvSpPr>
        <p:spPr bwMode="auto">
          <a:xfrm>
            <a:off x="5151438"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b)  The company sold the machine for $80 cash.</a:t>
            </a:r>
            <a:endParaRPr lang="en-US" smtClean="0">
              <a:solidFill>
                <a:prstClr val="black"/>
              </a:solidFill>
              <a:cs typeface="Arial" charset="0"/>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  The company sold the machine for $100 cash.</a:t>
            </a:r>
            <a:endParaRPr lang="en-US" smtClean="0">
              <a:solidFill>
                <a:prstClr val="black"/>
              </a:solidFill>
              <a:cs typeface="Arial" charset="0"/>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d)  The company sold the machine for $110 cash.</a:t>
            </a:r>
            <a:endParaRPr lang="en-US" smtClean="0">
              <a:solidFill>
                <a:prstClr val="black"/>
              </a:solidFill>
              <a:cs typeface="Arial" charset="0"/>
            </a:endParaRPr>
          </a:p>
        </p:txBody>
      </p:sp>
      <p:sp>
        <p:nvSpPr>
          <p:cNvPr id="27" name="Rectangle 11"/>
          <p:cNvSpPr>
            <a:spLocks noChangeArrowheads="1"/>
          </p:cNvSpPr>
          <p:nvPr/>
        </p:nvSpPr>
        <p:spPr bwMode="auto">
          <a:xfrm>
            <a:off x="1208088" y="8175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Cost</a:t>
            </a:r>
            <a:endParaRPr lang="en-US" smtClean="0">
              <a:solidFill>
                <a:prstClr val="black"/>
              </a:solidFill>
              <a:cs typeface="Arial" charset="0"/>
            </a:endParaRPr>
          </a:p>
        </p:txBody>
      </p:sp>
      <p:sp>
        <p:nvSpPr>
          <p:cNvPr id="28" name="Rectangle 12"/>
          <p:cNvSpPr>
            <a:spLocks noChangeArrowheads="1"/>
          </p:cNvSpPr>
          <p:nvPr/>
        </p:nvSpPr>
        <p:spPr bwMode="auto">
          <a:xfrm>
            <a:off x="2317751"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500</a:t>
            </a:r>
            <a:endParaRPr lang="en-US" smtClean="0">
              <a:solidFill>
                <a:prstClr val="black"/>
              </a:solidFill>
              <a:cs typeface="Arial" charset="0"/>
            </a:endParaRPr>
          </a:p>
        </p:txBody>
      </p:sp>
      <p:sp>
        <p:nvSpPr>
          <p:cNvPr id="29" name="Rectangle 13"/>
          <p:cNvSpPr>
            <a:spLocks noChangeArrowheads="1"/>
          </p:cNvSpPr>
          <p:nvPr/>
        </p:nvSpPr>
        <p:spPr bwMode="auto">
          <a:xfrm>
            <a:off x="6877051" y="817562"/>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To date</a:t>
            </a:r>
            <a:endParaRPr lang="en-US" smtClean="0">
              <a:solidFill>
                <a:prstClr val="black"/>
              </a:solidFill>
              <a:cs typeface="Arial" charset="0"/>
            </a:endParaRPr>
          </a:p>
        </p:txBody>
      </p:sp>
      <p:sp>
        <p:nvSpPr>
          <p:cNvPr id="30" name="Rectangle 14"/>
          <p:cNvSpPr>
            <a:spLocks noChangeArrowheads="1"/>
          </p:cNvSpPr>
          <p:nvPr/>
        </p:nvSpPr>
        <p:spPr bwMode="auto">
          <a:xfrm>
            <a:off x="7985126"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400</a:t>
            </a:r>
            <a:endParaRPr lang="en-US" smtClean="0">
              <a:solidFill>
                <a:prstClr val="black"/>
              </a:solidFill>
              <a:cs typeface="Arial" charset="0"/>
            </a:endParaRPr>
          </a:p>
        </p:txBody>
      </p:sp>
      <p:sp>
        <p:nvSpPr>
          <p:cNvPr id="244" name="Rectangle 27"/>
          <p:cNvSpPr>
            <a:spLocks noChangeArrowheads="1"/>
          </p:cNvSpPr>
          <p:nvPr/>
        </p:nvSpPr>
        <p:spPr bwMode="auto">
          <a:xfrm>
            <a:off x="5353051" y="590549"/>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Accumulated Depreciation - Machine</a:t>
            </a:r>
            <a:endParaRPr lang="en-US" smtClean="0">
              <a:solidFill>
                <a:prstClr val="black"/>
              </a:solidFill>
              <a:cs typeface="Arial" charset="0"/>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  The machine needed extensive repairs, and it was not worth repairing. The company disposed of the </a:t>
            </a:r>
            <a:endParaRPr lang="en-US" smtClean="0">
              <a:solidFill>
                <a:prstClr val="black"/>
              </a:solidFill>
              <a:cs typeface="Arial" charset="0"/>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machine, receiving nothing in return.</a:t>
            </a:r>
            <a:endParaRPr lang="en-US" smtClean="0">
              <a:solidFill>
                <a:prstClr val="black"/>
              </a:solidFill>
              <a:cs typeface="Arial" charset="0"/>
            </a:endParaRPr>
          </a:p>
        </p:txBody>
      </p:sp>
      <p:sp>
        <p:nvSpPr>
          <p:cNvPr id="250" name="Rectangle 33"/>
          <p:cNvSpPr>
            <a:spLocks noChangeArrowheads="1"/>
          </p:cNvSpPr>
          <p:nvPr/>
        </p:nvSpPr>
        <p:spPr bwMode="auto">
          <a:xfrm>
            <a:off x="4052888" y="9906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FF0000"/>
                </a:solidFill>
                <a:cs typeface="Arial" charset="0"/>
              </a:rPr>
              <a:t>Book Value = $100</a:t>
            </a:r>
            <a:endParaRPr lang="en-US" dirty="0" smtClean="0">
              <a:solidFill>
                <a:prstClr val="black"/>
              </a:solidFill>
              <a:cs typeface="Arial" charset="0"/>
            </a:endParaRPr>
          </a:p>
        </p:txBody>
      </p:sp>
      <p:sp>
        <p:nvSpPr>
          <p:cNvPr id="251" name="Rectangle 34"/>
          <p:cNvSpPr>
            <a:spLocks noChangeArrowheads="1"/>
          </p:cNvSpPr>
          <p:nvPr/>
        </p:nvSpPr>
        <p:spPr bwMode="auto">
          <a:xfrm>
            <a:off x="2449513" y="5905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Machine</a:t>
            </a:r>
            <a:endParaRPr lang="en-US" smtClean="0">
              <a:solidFill>
                <a:prstClr val="black"/>
              </a:solidFill>
              <a:cs typeface="Arial" charset="0"/>
            </a:endParaRPr>
          </a:p>
        </p:txBody>
      </p:sp>
      <p:sp>
        <p:nvSpPr>
          <p:cNvPr id="252" name="Rectangle 35"/>
          <p:cNvSpPr>
            <a:spLocks noChangeArrowheads="1"/>
          </p:cNvSpPr>
          <p:nvPr/>
        </p:nvSpPr>
        <p:spPr bwMode="auto">
          <a:xfrm>
            <a:off x="1168401"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3" name="Rectangle 36"/>
          <p:cNvSpPr>
            <a:spLocks noChangeArrowheads="1"/>
          </p:cNvSpPr>
          <p:nvPr/>
        </p:nvSpPr>
        <p:spPr bwMode="auto">
          <a:xfrm>
            <a:off x="1168401"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4" name="Rectangle 37"/>
          <p:cNvSpPr>
            <a:spLocks noChangeArrowheads="1"/>
          </p:cNvSpPr>
          <p:nvPr/>
        </p:nvSpPr>
        <p:spPr bwMode="auto">
          <a:xfrm>
            <a:off x="6735763" y="808037"/>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72" name="Rectangle 46"/>
          <p:cNvSpPr>
            <a:spLocks noChangeArrowheads="1"/>
          </p:cNvSpPr>
          <p:nvPr/>
        </p:nvSpPr>
        <p:spPr bwMode="auto">
          <a:xfrm>
            <a:off x="2751138" y="808037"/>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83" name="Rectangle 57"/>
          <p:cNvSpPr>
            <a:spLocks noChangeArrowheads="1"/>
          </p:cNvSpPr>
          <p:nvPr/>
        </p:nvSpPr>
        <p:spPr bwMode="auto">
          <a:xfrm>
            <a:off x="5151438"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84" name="Rectangle 58"/>
          <p:cNvSpPr>
            <a:spLocks noChangeArrowheads="1"/>
          </p:cNvSpPr>
          <p:nvPr/>
        </p:nvSpPr>
        <p:spPr bwMode="auto">
          <a:xfrm>
            <a:off x="5151438"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81" name="AutoShape 81"/>
          <p:cNvSpPr>
            <a:spLocks noChangeAspect="1" noChangeArrowheads="1" noTextEdit="1"/>
          </p:cNvSpPr>
          <p:nvPr/>
        </p:nvSpPr>
        <p:spPr bwMode="auto">
          <a:xfrm>
            <a:off x="1776413" y="2790825"/>
            <a:ext cx="55911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82" name="Rectangle 83"/>
          <p:cNvSpPr>
            <a:spLocks noChangeArrowheads="1"/>
          </p:cNvSpPr>
          <p:nvPr/>
        </p:nvSpPr>
        <p:spPr bwMode="auto">
          <a:xfrm>
            <a:off x="1776413" y="2790825"/>
            <a:ext cx="55911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83" name="Rectangle 84"/>
          <p:cNvSpPr>
            <a:spLocks noChangeArrowheads="1"/>
          </p:cNvSpPr>
          <p:nvPr/>
        </p:nvSpPr>
        <p:spPr bwMode="auto">
          <a:xfrm>
            <a:off x="5791200" y="2811463"/>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84" name="Rectangle 85"/>
          <p:cNvSpPr>
            <a:spLocks noChangeArrowheads="1"/>
          </p:cNvSpPr>
          <p:nvPr/>
        </p:nvSpPr>
        <p:spPr bwMode="auto">
          <a:xfrm>
            <a:off x="6731001" y="2811463"/>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Credit</a:t>
            </a:r>
            <a:endParaRPr lang="en-US" smtClean="0">
              <a:solidFill>
                <a:prstClr val="black"/>
              </a:solidFill>
              <a:cs typeface="Arial" charset="0"/>
            </a:endParaRPr>
          </a:p>
        </p:txBody>
      </p:sp>
      <p:sp>
        <p:nvSpPr>
          <p:cNvPr id="286" name="Rectangle 87"/>
          <p:cNvSpPr>
            <a:spLocks noChangeArrowheads="1"/>
          </p:cNvSpPr>
          <p:nvPr/>
        </p:nvSpPr>
        <p:spPr bwMode="auto">
          <a:xfrm>
            <a:off x="2663826" y="3040063"/>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87" name="Rectangle 88"/>
          <p:cNvSpPr>
            <a:spLocks noChangeArrowheads="1"/>
          </p:cNvSpPr>
          <p:nvPr/>
        </p:nvSpPr>
        <p:spPr bwMode="auto">
          <a:xfrm>
            <a:off x="5638800" y="3040063"/>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 rec’d</a:t>
            </a:r>
            <a:endParaRPr lang="en-US" dirty="0" smtClean="0">
              <a:solidFill>
                <a:prstClr val="black"/>
              </a:solidFill>
              <a:cs typeface="Arial" charset="0"/>
            </a:endParaRPr>
          </a:p>
        </p:txBody>
      </p:sp>
      <p:sp>
        <p:nvSpPr>
          <p:cNvPr id="288" name="Rectangle 89"/>
          <p:cNvSpPr>
            <a:spLocks noChangeArrowheads="1"/>
          </p:cNvSpPr>
          <p:nvPr/>
        </p:nvSpPr>
        <p:spPr bwMode="auto">
          <a:xfrm>
            <a:off x="2663826" y="3248025"/>
            <a:ext cx="1917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Loss on sale of machine</a:t>
            </a:r>
            <a:endParaRPr lang="en-US" smtClean="0">
              <a:solidFill>
                <a:prstClr val="black"/>
              </a:solidFill>
              <a:cs typeface="Arial" charset="0"/>
            </a:endParaRPr>
          </a:p>
        </p:txBody>
      </p:sp>
      <p:sp>
        <p:nvSpPr>
          <p:cNvPr id="289" name="Rectangle 90"/>
          <p:cNvSpPr>
            <a:spLocks noChangeArrowheads="1"/>
          </p:cNvSpPr>
          <p:nvPr/>
        </p:nvSpPr>
        <p:spPr bwMode="auto">
          <a:xfrm>
            <a:off x="5638800" y="3248025"/>
            <a:ext cx="8015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Cash &lt; BV</a:t>
            </a:r>
            <a:endParaRPr lang="en-US" dirty="0" smtClean="0">
              <a:solidFill>
                <a:prstClr val="black"/>
              </a:solidFill>
              <a:cs typeface="Arial" charset="0"/>
            </a:endParaRPr>
          </a:p>
        </p:txBody>
      </p:sp>
      <p:sp>
        <p:nvSpPr>
          <p:cNvPr id="290" name="Rectangle 91"/>
          <p:cNvSpPr>
            <a:spLocks noChangeArrowheads="1"/>
          </p:cNvSpPr>
          <p:nvPr/>
        </p:nvSpPr>
        <p:spPr bwMode="auto">
          <a:xfrm>
            <a:off x="2663826" y="3454400"/>
            <a:ext cx="28654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Accumulated Depreciation - Machine</a:t>
            </a:r>
            <a:endParaRPr lang="en-US" smtClean="0">
              <a:solidFill>
                <a:prstClr val="black"/>
              </a:solidFill>
              <a:cs typeface="Arial" charset="0"/>
            </a:endParaRPr>
          </a:p>
        </p:txBody>
      </p:sp>
      <p:sp>
        <p:nvSpPr>
          <p:cNvPr id="291" name="Rectangle 92"/>
          <p:cNvSpPr>
            <a:spLocks noChangeArrowheads="1"/>
          </p:cNvSpPr>
          <p:nvPr/>
        </p:nvSpPr>
        <p:spPr bwMode="auto">
          <a:xfrm>
            <a:off x="5638800" y="3454400"/>
            <a:ext cx="6508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 to date</a:t>
            </a:r>
            <a:endParaRPr lang="en-US" dirty="0" smtClean="0">
              <a:solidFill>
                <a:prstClr val="black"/>
              </a:solidFill>
              <a:cs typeface="Arial" charset="0"/>
            </a:endParaRPr>
          </a:p>
        </p:txBody>
      </p:sp>
      <p:sp>
        <p:nvSpPr>
          <p:cNvPr id="292" name="Rectangle 93"/>
          <p:cNvSpPr>
            <a:spLocks noChangeArrowheads="1"/>
          </p:cNvSpPr>
          <p:nvPr/>
        </p:nvSpPr>
        <p:spPr bwMode="auto">
          <a:xfrm>
            <a:off x="2936876" y="3662363"/>
            <a:ext cx="715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Machine</a:t>
            </a:r>
            <a:endParaRPr lang="en-US" dirty="0" smtClean="0">
              <a:solidFill>
                <a:prstClr val="black"/>
              </a:solidFill>
              <a:cs typeface="Arial" charset="0"/>
            </a:endParaRPr>
          </a:p>
        </p:txBody>
      </p:sp>
      <p:sp>
        <p:nvSpPr>
          <p:cNvPr id="293" name="Rectangle 94"/>
          <p:cNvSpPr>
            <a:spLocks noChangeArrowheads="1"/>
          </p:cNvSpPr>
          <p:nvPr/>
        </p:nvSpPr>
        <p:spPr bwMode="auto">
          <a:xfrm>
            <a:off x="6513699" y="3662363"/>
            <a:ext cx="3430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Cost</a:t>
            </a:r>
            <a:endParaRPr lang="en-US" dirty="0" smtClean="0">
              <a:solidFill>
                <a:prstClr val="black"/>
              </a:solidFill>
              <a:cs typeface="Arial" charset="0"/>
            </a:endParaRPr>
          </a:p>
        </p:txBody>
      </p:sp>
      <p:sp>
        <p:nvSpPr>
          <p:cNvPr id="294" name="Rectangle 95"/>
          <p:cNvSpPr>
            <a:spLocks noChangeArrowheads="1"/>
          </p:cNvSpPr>
          <p:nvPr/>
        </p:nvSpPr>
        <p:spPr bwMode="auto">
          <a:xfrm>
            <a:off x="2936876" y="3870325"/>
            <a:ext cx="1917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Gain on sale of machine</a:t>
            </a:r>
            <a:endParaRPr lang="en-US" smtClean="0">
              <a:solidFill>
                <a:prstClr val="black"/>
              </a:solidFill>
              <a:cs typeface="Arial" charset="0"/>
            </a:endParaRPr>
          </a:p>
        </p:txBody>
      </p:sp>
      <p:sp>
        <p:nvSpPr>
          <p:cNvPr id="295" name="Rectangle 96"/>
          <p:cNvSpPr>
            <a:spLocks noChangeArrowheads="1"/>
          </p:cNvSpPr>
          <p:nvPr/>
        </p:nvSpPr>
        <p:spPr bwMode="auto">
          <a:xfrm>
            <a:off x="6513699" y="3870325"/>
            <a:ext cx="8015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Cash &gt; BV</a:t>
            </a:r>
            <a:endParaRPr lang="en-US" dirty="0" smtClean="0">
              <a:solidFill>
                <a:prstClr val="black"/>
              </a:solidFill>
              <a:cs typeface="Arial" charset="0"/>
            </a:endParaRPr>
          </a:p>
        </p:txBody>
      </p:sp>
      <p:sp>
        <p:nvSpPr>
          <p:cNvPr id="296" name="Rectangle 97"/>
          <p:cNvSpPr>
            <a:spLocks noChangeArrowheads="1"/>
          </p:cNvSpPr>
          <p:nvPr/>
        </p:nvSpPr>
        <p:spPr bwMode="auto">
          <a:xfrm>
            <a:off x="3582988" y="28114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97" name="Rectangle 98"/>
          <p:cNvSpPr>
            <a:spLocks noChangeArrowheads="1"/>
          </p:cNvSpPr>
          <p:nvPr/>
        </p:nvSpPr>
        <p:spPr bwMode="auto">
          <a:xfrm>
            <a:off x="1766888" y="27813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98" name="Line 99"/>
          <p:cNvSpPr>
            <a:spLocks noChangeShapeType="1"/>
          </p:cNvSpPr>
          <p:nvPr/>
        </p:nvSpPr>
        <p:spPr bwMode="auto">
          <a:xfrm>
            <a:off x="2573338"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99" name="Rectangle 100"/>
          <p:cNvSpPr>
            <a:spLocks noChangeArrowheads="1"/>
          </p:cNvSpPr>
          <p:nvPr/>
        </p:nvSpPr>
        <p:spPr bwMode="auto">
          <a:xfrm>
            <a:off x="2573338" y="28019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0" name="Line 101"/>
          <p:cNvSpPr>
            <a:spLocks noChangeShapeType="1"/>
          </p:cNvSpPr>
          <p:nvPr/>
        </p:nvSpPr>
        <p:spPr bwMode="auto">
          <a:xfrm>
            <a:off x="5762626"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1" name="Rectangle 102"/>
          <p:cNvSpPr>
            <a:spLocks noChangeArrowheads="1"/>
          </p:cNvSpPr>
          <p:nvPr/>
        </p:nvSpPr>
        <p:spPr bwMode="auto">
          <a:xfrm>
            <a:off x="5762626" y="28019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2" name="Line 103"/>
          <p:cNvSpPr>
            <a:spLocks noChangeShapeType="1"/>
          </p:cNvSpPr>
          <p:nvPr/>
        </p:nvSpPr>
        <p:spPr bwMode="auto">
          <a:xfrm>
            <a:off x="6559551"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3" name="Rectangle 104"/>
          <p:cNvSpPr>
            <a:spLocks noChangeArrowheads="1"/>
          </p:cNvSpPr>
          <p:nvPr/>
        </p:nvSpPr>
        <p:spPr bwMode="auto">
          <a:xfrm>
            <a:off x="6559551" y="28019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4" name="Rectangle 105"/>
          <p:cNvSpPr>
            <a:spLocks noChangeArrowheads="1"/>
          </p:cNvSpPr>
          <p:nvPr/>
        </p:nvSpPr>
        <p:spPr bwMode="auto">
          <a:xfrm>
            <a:off x="7346951" y="28019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5" name="Line 106"/>
          <p:cNvSpPr>
            <a:spLocks noChangeShapeType="1"/>
          </p:cNvSpPr>
          <p:nvPr/>
        </p:nvSpPr>
        <p:spPr bwMode="auto">
          <a:xfrm>
            <a:off x="1776413"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6" name="Rectangle 107"/>
          <p:cNvSpPr>
            <a:spLocks noChangeArrowheads="1"/>
          </p:cNvSpPr>
          <p:nvPr/>
        </p:nvSpPr>
        <p:spPr bwMode="auto">
          <a:xfrm>
            <a:off x="1776413"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7" name="Line 108"/>
          <p:cNvSpPr>
            <a:spLocks noChangeShapeType="1"/>
          </p:cNvSpPr>
          <p:nvPr/>
        </p:nvSpPr>
        <p:spPr bwMode="auto">
          <a:xfrm>
            <a:off x="2573338"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8" name="Rectangle 109"/>
          <p:cNvSpPr>
            <a:spLocks noChangeArrowheads="1"/>
          </p:cNvSpPr>
          <p:nvPr/>
        </p:nvSpPr>
        <p:spPr bwMode="auto">
          <a:xfrm>
            <a:off x="2573338" y="3028950"/>
            <a:ext cx="11113"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09" name="Line 110"/>
          <p:cNvSpPr>
            <a:spLocks noChangeShapeType="1"/>
          </p:cNvSpPr>
          <p:nvPr/>
        </p:nvSpPr>
        <p:spPr bwMode="auto">
          <a:xfrm>
            <a:off x="5562600"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0" name="Rectangle 111"/>
          <p:cNvSpPr>
            <a:spLocks noChangeArrowheads="1"/>
          </p:cNvSpPr>
          <p:nvPr/>
        </p:nvSpPr>
        <p:spPr bwMode="auto">
          <a:xfrm>
            <a:off x="5562600"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1" name="Line 112"/>
          <p:cNvSpPr>
            <a:spLocks noChangeShapeType="1"/>
          </p:cNvSpPr>
          <p:nvPr/>
        </p:nvSpPr>
        <p:spPr bwMode="auto">
          <a:xfrm>
            <a:off x="6477000"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2" name="Rectangle 113"/>
          <p:cNvSpPr>
            <a:spLocks noChangeArrowheads="1"/>
          </p:cNvSpPr>
          <p:nvPr/>
        </p:nvSpPr>
        <p:spPr bwMode="auto">
          <a:xfrm>
            <a:off x="6477000" y="3028950"/>
            <a:ext cx="11113"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3" name="Line 114"/>
          <p:cNvSpPr>
            <a:spLocks noChangeShapeType="1"/>
          </p:cNvSpPr>
          <p:nvPr/>
        </p:nvSpPr>
        <p:spPr bwMode="auto">
          <a:xfrm>
            <a:off x="7358063"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4" name="Rectangle 115"/>
          <p:cNvSpPr>
            <a:spLocks noChangeArrowheads="1"/>
          </p:cNvSpPr>
          <p:nvPr/>
        </p:nvSpPr>
        <p:spPr bwMode="auto">
          <a:xfrm>
            <a:off x="7358063"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5" name="Rectangle 116"/>
          <p:cNvSpPr>
            <a:spLocks noChangeArrowheads="1"/>
          </p:cNvSpPr>
          <p:nvPr/>
        </p:nvSpPr>
        <p:spPr bwMode="auto">
          <a:xfrm>
            <a:off x="1785938" y="2781300"/>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6" name="Rectangle 117"/>
          <p:cNvSpPr>
            <a:spLocks noChangeArrowheads="1"/>
          </p:cNvSpPr>
          <p:nvPr/>
        </p:nvSpPr>
        <p:spPr bwMode="auto">
          <a:xfrm>
            <a:off x="1785938" y="3008313"/>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7" name="Line 118"/>
          <p:cNvSpPr>
            <a:spLocks noChangeShapeType="1"/>
          </p:cNvSpPr>
          <p:nvPr/>
        </p:nvSpPr>
        <p:spPr bwMode="auto">
          <a:xfrm>
            <a:off x="1785938" y="3227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8" name="Rectangle 119"/>
          <p:cNvSpPr>
            <a:spLocks noChangeArrowheads="1"/>
          </p:cNvSpPr>
          <p:nvPr/>
        </p:nvSpPr>
        <p:spPr bwMode="auto">
          <a:xfrm>
            <a:off x="1785938" y="3227388"/>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19" name="Line 120"/>
          <p:cNvSpPr>
            <a:spLocks noChangeShapeType="1"/>
          </p:cNvSpPr>
          <p:nvPr/>
        </p:nvSpPr>
        <p:spPr bwMode="auto">
          <a:xfrm>
            <a:off x="1785938" y="3433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0" name="Rectangle 121"/>
          <p:cNvSpPr>
            <a:spLocks noChangeArrowheads="1"/>
          </p:cNvSpPr>
          <p:nvPr/>
        </p:nvSpPr>
        <p:spPr bwMode="auto">
          <a:xfrm>
            <a:off x="1785938" y="3433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1" name="Line 122"/>
          <p:cNvSpPr>
            <a:spLocks noChangeShapeType="1"/>
          </p:cNvSpPr>
          <p:nvPr/>
        </p:nvSpPr>
        <p:spPr bwMode="auto">
          <a:xfrm>
            <a:off x="1785938" y="3641725"/>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2" name="Rectangle 123"/>
          <p:cNvSpPr>
            <a:spLocks noChangeArrowheads="1"/>
          </p:cNvSpPr>
          <p:nvPr/>
        </p:nvSpPr>
        <p:spPr bwMode="auto">
          <a:xfrm>
            <a:off x="1785938" y="3641725"/>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3" name="Line 124"/>
          <p:cNvSpPr>
            <a:spLocks noChangeShapeType="1"/>
          </p:cNvSpPr>
          <p:nvPr/>
        </p:nvSpPr>
        <p:spPr bwMode="auto">
          <a:xfrm>
            <a:off x="1785938" y="38496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4" name="Rectangle 125"/>
          <p:cNvSpPr>
            <a:spLocks noChangeArrowheads="1"/>
          </p:cNvSpPr>
          <p:nvPr/>
        </p:nvSpPr>
        <p:spPr bwMode="auto">
          <a:xfrm>
            <a:off x="1785938" y="3849688"/>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5" name="Line 126"/>
          <p:cNvSpPr>
            <a:spLocks noChangeShapeType="1"/>
          </p:cNvSpPr>
          <p:nvPr/>
        </p:nvSpPr>
        <p:spPr bwMode="auto">
          <a:xfrm>
            <a:off x="1785938" y="4057650"/>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326" name="Rectangle 127"/>
          <p:cNvSpPr>
            <a:spLocks noChangeArrowheads="1"/>
          </p:cNvSpPr>
          <p:nvPr/>
        </p:nvSpPr>
        <p:spPr bwMode="auto">
          <a:xfrm>
            <a:off x="1785938" y="4057650"/>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Tree>
    <p:extLst>
      <p:ext uri="{BB962C8B-B14F-4D97-AF65-F5344CB8AC3E}">
        <p14:creationId xmlns:p14="http://schemas.microsoft.com/office/powerpoint/2010/main" val="369177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500"/>
                                        <p:tgtEl>
                                          <p:spTgt spid="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fade">
                                      <p:cBhvr>
                                        <p:cTn id="27" dur="500"/>
                                        <p:tgtEl>
                                          <p:spTgt spid="2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7"/>
                                        </p:tgtEl>
                                        <p:attrNameLst>
                                          <p:attrName>style.visibility</p:attrName>
                                        </p:attrNameLst>
                                      </p:cBhvr>
                                      <p:to>
                                        <p:strVal val="visible"/>
                                      </p:to>
                                    </p:set>
                                    <p:animEffect transition="in" filter="fade">
                                      <p:cBhvr>
                                        <p:cTn id="32" dur="500"/>
                                        <p:tgtEl>
                                          <p:spTgt spid="2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8"/>
                                        </p:tgtEl>
                                        <p:attrNameLst>
                                          <p:attrName>style.visibility</p:attrName>
                                        </p:attrNameLst>
                                      </p:cBhvr>
                                      <p:to>
                                        <p:strVal val="visible"/>
                                      </p:to>
                                    </p:set>
                                    <p:animEffect transition="in" filter="fade">
                                      <p:cBhvr>
                                        <p:cTn id="37" dur="500"/>
                                        <p:tgtEl>
                                          <p:spTgt spid="2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9"/>
                                        </p:tgtEl>
                                        <p:attrNameLst>
                                          <p:attrName>style.visibility</p:attrName>
                                        </p:attrNameLst>
                                      </p:cBhvr>
                                      <p:to>
                                        <p:strVal val="visible"/>
                                      </p:to>
                                    </p:set>
                                    <p:animEffect transition="in" filter="fade">
                                      <p:cBhvr>
                                        <p:cTn id="42" dur="500"/>
                                        <p:tgtEl>
                                          <p:spTgt spid="2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
                                        </p:tgtEl>
                                        <p:attrNameLst>
                                          <p:attrName>style.visibility</p:attrName>
                                        </p:attrNameLst>
                                      </p:cBhvr>
                                      <p:to>
                                        <p:strVal val="visible"/>
                                      </p:to>
                                    </p:set>
                                    <p:animEffect transition="in" filter="fade">
                                      <p:cBhvr>
                                        <p:cTn id="47" dur="500"/>
                                        <p:tgtEl>
                                          <p:spTgt spid="2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5"/>
                                        </p:tgtEl>
                                        <p:attrNameLst>
                                          <p:attrName>style.visibility</p:attrName>
                                        </p:attrNameLst>
                                      </p:cBhvr>
                                      <p:to>
                                        <p:strVal val="visible"/>
                                      </p:to>
                                    </p:set>
                                    <p:animEffect transition="in" filter="fade">
                                      <p:cBhvr>
                                        <p:cTn id="5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p:bldP spid="288" grpId="0"/>
      <p:bldP spid="289" grpId="0"/>
      <p:bldP spid="290" grpId="0"/>
      <p:bldP spid="291" grpId="0"/>
      <p:bldP spid="292" grpId="0"/>
      <p:bldP spid="293" grpId="0"/>
      <p:bldP spid="294" grpId="0"/>
      <p:bldP spid="2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699"/>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NEED-TO-KNOW</a:t>
            </a:r>
            <a:endParaRPr lang="en-US" dirty="0">
              <a:solidFill>
                <a:prstClr val="white"/>
              </a:solidFill>
            </a:endParaRPr>
          </a:p>
        </p:txBody>
      </p:sp>
      <p:sp>
        <p:nvSpPr>
          <p:cNvPr id="8" name="Rectangle 5"/>
          <p:cNvSpPr>
            <a:spLocks noChangeArrowheads="1"/>
          </p:cNvSpPr>
          <p:nvPr/>
        </p:nvSpPr>
        <p:spPr bwMode="auto">
          <a:xfrm>
            <a:off x="1168401"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2" name="Rectangle 6"/>
          <p:cNvSpPr>
            <a:spLocks noChangeArrowheads="1"/>
          </p:cNvSpPr>
          <p:nvPr/>
        </p:nvSpPr>
        <p:spPr bwMode="auto">
          <a:xfrm>
            <a:off x="5151438"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b)  The company sold the machine for $80 cash.</a:t>
            </a:r>
            <a:endParaRPr lang="en-US" smtClean="0">
              <a:solidFill>
                <a:prstClr val="black"/>
              </a:solidFill>
              <a:cs typeface="Arial" charset="0"/>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  The company sold the machine for $100 cash.</a:t>
            </a:r>
            <a:endParaRPr lang="en-US" smtClean="0">
              <a:solidFill>
                <a:prstClr val="black"/>
              </a:solidFill>
              <a:cs typeface="Arial" charset="0"/>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d)  The company sold the machine for $110 cash.</a:t>
            </a:r>
            <a:endParaRPr lang="en-US" smtClean="0">
              <a:solidFill>
                <a:prstClr val="black"/>
              </a:solidFill>
              <a:cs typeface="Arial" charset="0"/>
            </a:endParaRPr>
          </a:p>
        </p:txBody>
      </p:sp>
      <p:sp>
        <p:nvSpPr>
          <p:cNvPr id="27" name="Rectangle 11"/>
          <p:cNvSpPr>
            <a:spLocks noChangeArrowheads="1"/>
          </p:cNvSpPr>
          <p:nvPr/>
        </p:nvSpPr>
        <p:spPr bwMode="auto">
          <a:xfrm>
            <a:off x="1208088" y="8175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Cost</a:t>
            </a:r>
            <a:endParaRPr lang="en-US" smtClean="0">
              <a:solidFill>
                <a:prstClr val="black"/>
              </a:solidFill>
              <a:cs typeface="Arial" charset="0"/>
            </a:endParaRPr>
          </a:p>
        </p:txBody>
      </p:sp>
      <p:sp>
        <p:nvSpPr>
          <p:cNvPr id="28" name="Rectangle 12"/>
          <p:cNvSpPr>
            <a:spLocks noChangeArrowheads="1"/>
          </p:cNvSpPr>
          <p:nvPr/>
        </p:nvSpPr>
        <p:spPr bwMode="auto">
          <a:xfrm>
            <a:off x="2317751"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500</a:t>
            </a:r>
            <a:endParaRPr lang="en-US" smtClean="0">
              <a:solidFill>
                <a:prstClr val="black"/>
              </a:solidFill>
              <a:cs typeface="Arial" charset="0"/>
            </a:endParaRPr>
          </a:p>
        </p:txBody>
      </p:sp>
      <p:sp>
        <p:nvSpPr>
          <p:cNvPr id="29" name="Rectangle 13"/>
          <p:cNvSpPr>
            <a:spLocks noChangeArrowheads="1"/>
          </p:cNvSpPr>
          <p:nvPr/>
        </p:nvSpPr>
        <p:spPr bwMode="auto">
          <a:xfrm>
            <a:off x="6877051" y="817562"/>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To date</a:t>
            </a:r>
            <a:endParaRPr lang="en-US" smtClean="0">
              <a:solidFill>
                <a:prstClr val="black"/>
              </a:solidFill>
              <a:cs typeface="Arial" charset="0"/>
            </a:endParaRPr>
          </a:p>
        </p:txBody>
      </p:sp>
      <p:sp>
        <p:nvSpPr>
          <p:cNvPr id="30" name="Rectangle 14"/>
          <p:cNvSpPr>
            <a:spLocks noChangeArrowheads="1"/>
          </p:cNvSpPr>
          <p:nvPr/>
        </p:nvSpPr>
        <p:spPr bwMode="auto">
          <a:xfrm>
            <a:off x="7985126"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400</a:t>
            </a:r>
            <a:endParaRPr lang="en-US" smtClean="0">
              <a:solidFill>
                <a:prstClr val="black"/>
              </a:solidFill>
              <a:cs typeface="Arial" charset="0"/>
            </a:endParaRPr>
          </a:p>
        </p:txBody>
      </p:sp>
      <p:sp>
        <p:nvSpPr>
          <p:cNvPr id="244" name="Rectangle 27"/>
          <p:cNvSpPr>
            <a:spLocks noChangeArrowheads="1"/>
          </p:cNvSpPr>
          <p:nvPr/>
        </p:nvSpPr>
        <p:spPr bwMode="auto">
          <a:xfrm>
            <a:off x="5353051" y="590549"/>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Accumulated Depreciation - Machine</a:t>
            </a:r>
            <a:endParaRPr lang="en-US" smtClean="0">
              <a:solidFill>
                <a:prstClr val="black"/>
              </a:solidFill>
              <a:cs typeface="Arial" charset="0"/>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  The machine needed extensive repairs, and it was not worth repairing. The company disposed of the </a:t>
            </a:r>
            <a:endParaRPr lang="en-US" smtClean="0">
              <a:solidFill>
                <a:prstClr val="black"/>
              </a:solidFill>
              <a:cs typeface="Arial" charset="0"/>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machine, receiving nothing in return.</a:t>
            </a:r>
            <a:endParaRPr lang="en-US" smtClean="0">
              <a:solidFill>
                <a:prstClr val="black"/>
              </a:solidFill>
              <a:cs typeface="Arial" charset="0"/>
            </a:endParaRPr>
          </a:p>
        </p:txBody>
      </p:sp>
      <p:sp>
        <p:nvSpPr>
          <p:cNvPr id="250" name="Rectangle 33"/>
          <p:cNvSpPr>
            <a:spLocks noChangeArrowheads="1"/>
          </p:cNvSpPr>
          <p:nvPr/>
        </p:nvSpPr>
        <p:spPr bwMode="auto">
          <a:xfrm>
            <a:off x="4052888" y="9906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FF0000"/>
                </a:solidFill>
                <a:cs typeface="Arial" charset="0"/>
              </a:rPr>
              <a:t>Book Value = $100</a:t>
            </a:r>
            <a:endParaRPr lang="en-US" dirty="0" smtClean="0">
              <a:solidFill>
                <a:prstClr val="black"/>
              </a:solidFill>
              <a:cs typeface="Arial" charset="0"/>
            </a:endParaRPr>
          </a:p>
        </p:txBody>
      </p:sp>
      <p:sp>
        <p:nvSpPr>
          <p:cNvPr id="251" name="Rectangle 34"/>
          <p:cNvSpPr>
            <a:spLocks noChangeArrowheads="1"/>
          </p:cNvSpPr>
          <p:nvPr/>
        </p:nvSpPr>
        <p:spPr bwMode="auto">
          <a:xfrm>
            <a:off x="2449513" y="5905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Machine</a:t>
            </a:r>
            <a:endParaRPr lang="en-US" smtClean="0">
              <a:solidFill>
                <a:prstClr val="black"/>
              </a:solidFill>
              <a:cs typeface="Arial" charset="0"/>
            </a:endParaRPr>
          </a:p>
        </p:txBody>
      </p:sp>
      <p:sp>
        <p:nvSpPr>
          <p:cNvPr id="252" name="Rectangle 35"/>
          <p:cNvSpPr>
            <a:spLocks noChangeArrowheads="1"/>
          </p:cNvSpPr>
          <p:nvPr/>
        </p:nvSpPr>
        <p:spPr bwMode="auto">
          <a:xfrm>
            <a:off x="1168401"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3" name="Rectangle 36"/>
          <p:cNvSpPr>
            <a:spLocks noChangeArrowheads="1"/>
          </p:cNvSpPr>
          <p:nvPr/>
        </p:nvSpPr>
        <p:spPr bwMode="auto">
          <a:xfrm>
            <a:off x="1168401"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4" name="Rectangle 37"/>
          <p:cNvSpPr>
            <a:spLocks noChangeArrowheads="1"/>
          </p:cNvSpPr>
          <p:nvPr/>
        </p:nvSpPr>
        <p:spPr bwMode="auto">
          <a:xfrm>
            <a:off x="6735763" y="808037"/>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72" name="Rectangle 46"/>
          <p:cNvSpPr>
            <a:spLocks noChangeArrowheads="1"/>
          </p:cNvSpPr>
          <p:nvPr/>
        </p:nvSpPr>
        <p:spPr bwMode="auto">
          <a:xfrm>
            <a:off x="2751138" y="808037"/>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83" name="Rectangle 57"/>
          <p:cNvSpPr>
            <a:spLocks noChangeArrowheads="1"/>
          </p:cNvSpPr>
          <p:nvPr/>
        </p:nvSpPr>
        <p:spPr bwMode="auto">
          <a:xfrm>
            <a:off x="5151438"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84" name="Rectangle 58"/>
          <p:cNvSpPr>
            <a:spLocks noChangeArrowheads="1"/>
          </p:cNvSpPr>
          <p:nvPr/>
        </p:nvSpPr>
        <p:spPr bwMode="auto">
          <a:xfrm>
            <a:off x="5151438"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4" name="AutoShape 3"/>
          <p:cNvSpPr>
            <a:spLocks noChangeAspect="1" noChangeArrowheads="1" noTextEdit="1"/>
          </p:cNvSpPr>
          <p:nvPr/>
        </p:nvSpPr>
        <p:spPr bwMode="auto">
          <a:xfrm>
            <a:off x="1776413" y="2667000"/>
            <a:ext cx="55911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6" name="Rectangle 5"/>
          <p:cNvSpPr>
            <a:spLocks noChangeArrowheads="1"/>
          </p:cNvSpPr>
          <p:nvPr/>
        </p:nvSpPr>
        <p:spPr bwMode="auto">
          <a:xfrm>
            <a:off x="1776413" y="2667000"/>
            <a:ext cx="55911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7" name="Rectangle 6"/>
          <p:cNvSpPr>
            <a:spLocks noChangeArrowheads="1"/>
          </p:cNvSpPr>
          <p:nvPr/>
        </p:nvSpPr>
        <p:spPr bwMode="auto">
          <a:xfrm>
            <a:off x="5964238" y="2687638"/>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Debit</a:t>
            </a:r>
            <a:endParaRPr lang="en-US" smtClean="0">
              <a:solidFill>
                <a:prstClr val="black"/>
              </a:solidFill>
              <a:cs typeface="Arial" charset="0"/>
            </a:endParaRPr>
          </a:p>
        </p:txBody>
      </p:sp>
      <p:sp>
        <p:nvSpPr>
          <p:cNvPr id="9" name="Rectangle 7"/>
          <p:cNvSpPr>
            <a:spLocks noChangeArrowheads="1"/>
          </p:cNvSpPr>
          <p:nvPr/>
        </p:nvSpPr>
        <p:spPr bwMode="auto">
          <a:xfrm>
            <a:off x="6731001" y="2687638"/>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smtClean="0">
                <a:solidFill>
                  <a:srgbClr val="000000"/>
                </a:solidFill>
                <a:cs typeface="Arial" charset="0"/>
              </a:rPr>
              <a:t>Credit</a:t>
            </a:r>
            <a:endParaRPr lang="en-US" smtClean="0">
              <a:solidFill>
                <a:prstClr val="black"/>
              </a:solidFill>
              <a:cs typeface="Arial" charset="0"/>
            </a:endParaRPr>
          </a:p>
        </p:txBody>
      </p:sp>
      <p:sp>
        <p:nvSpPr>
          <p:cNvPr id="10" name="Rectangle 8"/>
          <p:cNvSpPr>
            <a:spLocks noChangeArrowheads="1"/>
          </p:cNvSpPr>
          <p:nvPr/>
        </p:nvSpPr>
        <p:spPr bwMode="auto">
          <a:xfrm>
            <a:off x="2109788" y="2914650"/>
            <a:ext cx="21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a:t>
            </a:r>
            <a:endParaRPr lang="en-US" smtClean="0">
              <a:solidFill>
                <a:prstClr val="black"/>
              </a:solidFill>
              <a:cs typeface="Arial" charset="0"/>
            </a:endParaRPr>
          </a:p>
        </p:txBody>
      </p:sp>
      <p:sp>
        <p:nvSpPr>
          <p:cNvPr id="11" name="Rectangle 9"/>
          <p:cNvSpPr>
            <a:spLocks noChangeArrowheads="1"/>
          </p:cNvSpPr>
          <p:nvPr/>
        </p:nvSpPr>
        <p:spPr bwMode="auto">
          <a:xfrm>
            <a:off x="2663826" y="291465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Accumulated Depreciation - Machine</a:t>
            </a:r>
            <a:endParaRPr lang="en-US" dirty="0" smtClean="0">
              <a:solidFill>
                <a:prstClr val="black"/>
              </a:solidFill>
              <a:cs typeface="Arial" charset="0"/>
            </a:endParaRPr>
          </a:p>
        </p:txBody>
      </p:sp>
      <p:sp>
        <p:nvSpPr>
          <p:cNvPr id="12" name="Rectangle 10"/>
          <p:cNvSpPr>
            <a:spLocks noChangeArrowheads="1"/>
          </p:cNvSpPr>
          <p:nvPr/>
        </p:nvSpPr>
        <p:spPr bwMode="auto">
          <a:xfrm>
            <a:off x="6207126" y="29146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400</a:t>
            </a:r>
            <a:endParaRPr lang="en-US" smtClean="0">
              <a:solidFill>
                <a:prstClr val="black"/>
              </a:solidFill>
              <a:cs typeface="Arial" charset="0"/>
            </a:endParaRPr>
          </a:p>
        </p:txBody>
      </p:sp>
      <p:sp>
        <p:nvSpPr>
          <p:cNvPr id="13" name="Rectangle 11"/>
          <p:cNvSpPr>
            <a:spLocks noChangeArrowheads="1"/>
          </p:cNvSpPr>
          <p:nvPr/>
        </p:nvSpPr>
        <p:spPr bwMode="auto">
          <a:xfrm>
            <a:off x="2663826" y="312102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Loss on disposal</a:t>
            </a:r>
            <a:endParaRPr lang="en-US" smtClean="0">
              <a:solidFill>
                <a:prstClr val="black"/>
              </a:solidFill>
              <a:cs typeface="Arial" charset="0"/>
            </a:endParaRPr>
          </a:p>
        </p:txBody>
      </p:sp>
      <p:sp>
        <p:nvSpPr>
          <p:cNvPr id="14" name="Rectangle 12"/>
          <p:cNvSpPr>
            <a:spLocks noChangeArrowheads="1"/>
          </p:cNvSpPr>
          <p:nvPr/>
        </p:nvSpPr>
        <p:spPr bwMode="auto">
          <a:xfrm>
            <a:off x="6207126" y="31210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100</a:t>
            </a:r>
            <a:endParaRPr lang="en-US" smtClean="0">
              <a:solidFill>
                <a:prstClr val="black"/>
              </a:solidFill>
              <a:cs typeface="Arial" charset="0"/>
            </a:endParaRPr>
          </a:p>
        </p:txBody>
      </p:sp>
      <p:sp>
        <p:nvSpPr>
          <p:cNvPr id="15" name="Rectangle 13"/>
          <p:cNvSpPr>
            <a:spLocks noChangeArrowheads="1"/>
          </p:cNvSpPr>
          <p:nvPr/>
        </p:nvSpPr>
        <p:spPr bwMode="auto">
          <a:xfrm>
            <a:off x="2936876" y="3327400"/>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Machine</a:t>
            </a:r>
            <a:endParaRPr lang="en-US" dirty="0" smtClean="0">
              <a:solidFill>
                <a:prstClr val="black"/>
              </a:solidFill>
              <a:cs typeface="Arial" charset="0"/>
            </a:endParaRPr>
          </a:p>
        </p:txBody>
      </p:sp>
      <p:sp>
        <p:nvSpPr>
          <p:cNvPr id="16" name="Rectangle 14"/>
          <p:cNvSpPr>
            <a:spLocks noChangeArrowheads="1"/>
          </p:cNvSpPr>
          <p:nvPr/>
        </p:nvSpPr>
        <p:spPr bwMode="auto">
          <a:xfrm>
            <a:off x="7004051" y="33274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500</a:t>
            </a:r>
            <a:endParaRPr lang="en-US" smtClean="0">
              <a:solidFill>
                <a:prstClr val="black"/>
              </a:solidFill>
              <a:cs typeface="Arial" charset="0"/>
            </a:endParaRPr>
          </a:p>
        </p:txBody>
      </p:sp>
      <p:sp>
        <p:nvSpPr>
          <p:cNvPr id="17" name="Rectangle 15"/>
          <p:cNvSpPr>
            <a:spLocks noChangeArrowheads="1"/>
          </p:cNvSpPr>
          <p:nvPr/>
        </p:nvSpPr>
        <p:spPr bwMode="auto">
          <a:xfrm>
            <a:off x="2109788" y="3740150"/>
            <a:ext cx="21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b)</a:t>
            </a:r>
            <a:endParaRPr lang="en-US" dirty="0" smtClean="0">
              <a:solidFill>
                <a:prstClr val="black"/>
              </a:solidFill>
              <a:cs typeface="Arial" charset="0"/>
            </a:endParaRPr>
          </a:p>
        </p:txBody>
      </p:sp>
      <p:sp>
        <p:nvSpPr>
          <p:cNvPr id="18" name="Rectangle 16"/>
          <p:cNvSpPr>
            <a:spLocks noChangeArrowheads="1"/>
          </p:cNvSpPr>
          <p:nvPr/>
        </p:nvSpPr>
        <p:spPr bwMode="auto">
          <a:xfrm>
            <a:off x="2663826" y="37401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Cash</a:t>
            </a:r>
            <a:endParaRPr lang="en-US" smtClean="0">
              <a:solidFill>
                <a:prstClr val="black"/>
              </a:solidFill>
              <a:cs typeface="Arial" charset="0"/>
            </a:endParaRPr>
          </a:p>
        </p:txBody>
      </p:sp>
      <p:sp>
        <p:nvSpPr>
          <p:cNvPr id="19" name="Rectangle 17"/>
          <p:cNvSpPr>
            <a:spLocks noChangeArrowheads="1"/>
          </p:cNvSpPr>
          <p:nvPr/>
        </p:nvSpPr>
        <p:spPr bwMode="auto">
          <a:xfrm>
            <a:off x="6297613" y="37401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80</a:t>
            </a:r>
            <a:endParaRPr lang="en-US" smtClean="0">
              <a:solidFill>
                <a:prstClr val="black"/>
              </a:solidFill>
              <a:cs typeface="Arial" charset="0"/>
            </a:endParaRPr>
          </a:p>
        </p:txBody>
      </p:sp>
      <p:sp>
        <p:nvSpPr>
          <p:cNvPr id="20" name="Rectangle 18"/>
          <p:cNvSpPr>
            <a:spLocks noChangeArrowheads="1"/>
          </p:cNvSpPr>
          <p:nvPr/>
        </p:nvSpPr>
        <p:spPr bwMode="auto">
          <a:xfrm>
            <a:off x="2663826" y="3946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Loss on sale of machine</a:t>
            </a:r>
            <a:endParaRPr lang="en-US" smtClean="0">
              <a:solidFill>
                <a:prstClr val="black"/>
              </a:solidFill>
              <a:cs typeface="Arial" charset="0"/>
            </a:endParaRPr>
          </a:p>
        </p:txBody>
      </p:sp>
      <p:sp>
        <p:nvSpPr>
          <p:cNvPr id="21" name="Rectangle 19"/>
          <p:cNvSpPr>
            <a:spLocks noChangeArrowheads="1"/>
          </p:cNvSpPr>
          <p:nvPr/>
        </p:nvSpPr>
        <p:spPr bwMode="auto">
          <a:xfrm>
            <a:off x="6297613" y="39465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20</a:t>
            </a:r>
            <a:endParaRPr lang="en-US" smtClean="0">
              <a:solidFill>
                <a:prstClr val="black"/>
              </a:solidFill>
              <a:cs typeface="Arial" charset="0"/>
            </a:endParaRPr>
          </a:p>
        </p:txBody>
      </p:sp>
      <p:sp>
        <p:nvSpPr>
          <p:cNvPr id="224" name="Rectangle 20"/>
          <p:cNvSpPr>
            <a:spLocks noChangeArrowheads="1"/>
          </p:cNvSpPr>
          <p:nvPr/>
        </p:nvSpPr>
        <p:spPr bwMode="auto">
          <a:xfrm>
            <a:off x="2663826" y="415290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Accumulated Depreciation - Machine</a:t>
            </a:r>
            <a:endParaRPr lang="en-US" smtClean="0">
              <a:solidFill>
                <a:prstClr val="black"/>
              </a:solidFill>
              <a:cs typeface="Arial" charset="0"/>
            </a:endParaRPr>
          </a:p>
        </p:txBody>
      </p:sp>
      <p:sp>
        <p:nvSpPr>
          <p:cNvPr id="225" name="Rectangle 21"/>
          <p:cNvSpPr>
            <a:spLocks noChangeArrowheads="1"/>
          </p:cNvSpPr>
          <p:nvPr/>
        </p:nvSpPr>
        <p:spPr bwMode="auto">
          <a:xfrm>
            <a:off x="6207126" y="4152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400</a:t>
            </a:r>
            <a:endParaRPr lang="en-US" smtClean="0">
              <a:solidFill>
                <a:prstClr val="black"/>
              </a:solidFill>
              <a:cs typeface="Arial" charset="0"/>
            </a:endParaRPr>
          </a:p>
        </p:txBody>
      </p:sp>
      <p:sp>
        <p:nvSpPr>
          <p:cNvPr id="226" name="Rectangle 22"/>
          <p:cNvSpPr>
            <a:spLocks noChangeArrowheads="1"/>
          </p:cNvSpPr>
          <p:nvPr/>
        </p:nvSpPr>
        <p:spPr bwMode="auto">
          <a:xfrm>
            <a:off x="2936876" y="4359275"/>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Machine</a:t>
            </a:r>
            <a:endParaRPr lang="en-US" smtClean="0">
              <a:solidFill>
                <a:prstClr val="black"/>
              </a:solidFill>
              <a:cs typeface="Arial" charset="0"/>
            </a:endParaRPr>
          </a:p>
        </p:txBody>
      </p:sp>
      <p:sp>
        <p:nvSpPr>
          <p:cNvPr id="227" name="Rectangle 23"/>
          <p:cNvSpPr>
            <a:spLocks noChangeArrowheads="1"/>
          </p:cNvSpPr>
          <p:nvPr/>
        </p:nvSpPr>
        <p:spPr bwMode="auto">
          <a:xfrm>
            <a:off x="7004051" y="43592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500</a:t>
            </a:r>
            <a:endParaRPr lang="en-US" smtClean="0">
              <a:solidFill>
                <a:prstClr val="black"/>
              </a:solidFill>
              <a:cs typeface="Arial" charset="0"/>
            </a:endParaRPr>
          </a:p>
        </p:txBody>
      </p:sp>
      <p:sp>
        <p:nvSpPr>
          <p:cNvPr id="228" name="Rectangle 24"/>
          <p:cNvSpPr>
            <a:spLocks noChangeArrowheads="1"/>
          </p:cNvSpPr>
          <p:nvPr/>
        </p:nvSpPr>
        <p:spPr bwMode="auto">
          <a:xfrm>
            <a:off x="2119313" y="47720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c)</a:t>
            </a:r>
            <a:endParaRPr lang="en-US" dirty="0" smtClean="0">
              <a:solidFill>
                <a:prstClr val="black"/>
              </a:solidFill>
              <a:cs typeface="Arial" charset="0"/>
            </a:endParaRPr>
          </a:p>
        </p:txBody>
      </p:sp>
      <p:sp>
        <p:nvSpPr>
          <p:cNvPr id="229" name="Rectangle 25"/>
          <p:cNvSpPr>
            <a:spLocks noChangeArrowheads="1"/>
          </p:cNvSpPr>
          <p:nvPr/>
        </p:nvSpPr>
        <p:spPr bwMode="auto">
          <a:xfrm>
            <a:off x="2663826" y="477202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Cash</a:t>
            </a:r>
            <a:endParaRPr lang="en-US" smtClean="0">
              <a:solidFill>
                <a:prstClr val="black"/>
              </a:solidFill>
              <a:cs typeface="Arial" charset="0"/>
            </a:endParaRPr>
          </a:p>
        </p:txBody>
      </p:sp>
      <p:sp>
        <p:nvSpPr>
          <p:cNvPr id="230" name="Rectangle 26"/>
          <p:cNvSpPr>
            <a:spLocks noChangeArrowheads="1"/>
          </p:cNvSpPr>
          <p:nvPr/>
        </p:nvSpPr>
        <p:spPr bwMode="auto">
          <a:xfrm>
            <a:off x="6207126" y="47720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Arial" charset="0"/>
              </a:rPr>
              <a:t>100</a:t>
            </a:r>
            <a:endParaRPr lang="en-US" dirty="0" smtClean="0">
              <a:solidFill>
                <a:prstClr val="black"/>
              </a:solidFill>
              <a:cs typeface="Arial" charset="0"/>
            </a:endParaRPr>
          </a:p>
        </p:txBody>
      </p:sp>
      <p:sp>
        <p:nvSpPr>
          <p:cNvPr id="231" name="Rectangle 27"/>
          <p:cNvSpPr>
            <a:spLocks noChangeArrowheads="1"/>
          </p:cNvSpPr>
          <p:nvPr/>
        </p:nvSpPr>
        <p:spPr bwMode="auto">
          <a:xfrm>
            <a:off x="2663826" y="497840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Accumulated Depreciation - Machine</a:t>
            </a:r>
            <a:endParaRPr lang="en-US" smtClean="0">
              <a:solidFill>
                <a:prstClr val="black"/>
              </a:solidFill>
              <a:cs typeface="Arial" charset="0"/>
            </a:endParaRPr>
          </a:p>
        </p:txBody>
      </p:sp>
      <p:sp>
        <p:nvSpPr>
          <p:cNvPr id="232" name="Rectangle 28"/>
          <p:cNvSpPr>
            <a:spLocks noChangeArrowheads="1"/>
          </p:cNvSpPr>
          <p:nvPr/>
        </p:nvSpPr>
        <p:spPr bwMode="auto">
          <a:xfrm>
            <a:off x="6207126" y="49784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400</a:t>
            </a:r>
            <a:endParaRPr lang="en-US" smtClean="0">
              <a:solidFill>
                <a:prstClr val="black"/>
              </a:solidFill>
              <a:cs typeface="Arial" charset="0"/>
            </a:endParaRPr>
          </a:p>
        </p:txBody>
      </p:sp>
      <p:sp>
        <p:nvSpPr>
          <p:cNvPr id="100" name="Rectangle 29"/>
          <p:cNvSpPr>
            <a:spLocks noChangeArrowheads="1"/>
          </p:cNvSpPr>
          <p:nvPr/>
        </p:nvSpPr>
        <p:spPr bwMode="auto">
          <a:xfrm>
            <a:off x="2936876" y="5184775"/>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Machine</a:t>
            </a:r>
            <a:endParaRPr lang="en-US" smtClean="0">
              <a:solidFill>
                <a:prstClr val="black"/>
              </a:solidFill>
              <a:cs typeface="Arial" charset="0"/>
            </a:endParaRPr>
          </a:p>
        </p:txBody>
      </p:sp>
      <p:sp>
        <p:nvSpPr>
          <p:cNvPr id="101" name="Rectangle 30"/>
          <p:cNvSpPr>
            <a:spLocks noChangeArrowheads="1"/>
          </p:cNvSpPr>
          <p:nvPr/>
        </p:nvSpPr>
        <p:spPr bwMode="auto">
          <a:xfrm>
            <a:off x="7004051" y="51847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Arial" charset="0"/>
              </a:rPr>
              <a:t>500</a:t>
            </a:r>
            <a:endParaRPr lang="en-US" smtClean="0">
              <a:solidFill>
                <a:prstClr val="black"/>
              </a:solidFill>
              <a:cs typeface="Arial" charset="0"/>
            </a:endParaRPr>
          </a:p>
        </p:txBody>
      </p:sp>
      <p:sp>
        <p:nvSpPr>
          <p:cNvPr id="104" name="Rectangle 33"/>
          <p:cNvSpPr>
            <a:spLocks noChangeArrowheads="1"/>
          </p:cNvSpPr>
          <p:nvPr/>
        </p:nvSpPr>
        <p:spPr bwMode="auto">
          <a:xfrm>
            <a:off x="3582988" y="26876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105" name="Rectangle 34"/>
          <p:cNvSpPr>
            <a:spLocks noChangeArrowheads="1"/>
          </p:cNvSpPr>
          <p:nvPr/>
        </p:nvSpPr>
        <p:spPr bwMode="auto">
          <a:xfrm>
            <a:off x="1766888" y="26574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06" name="Line 35"/>
          <p:cNvSpPr>
            <a:spLocks noChangeShapeType="1"/>
          </p:cNvSpPr>
          <p:nvPr/>
        </p:nvSpPr>
        <p:spPr bwMode="auto">
          <a:xfrm>
            <a:off x="2573338"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07" name="Rectangle 36"/>
          <p:cNvSpPr>
            <a:spLocks noChangeArrowheads="1"/>
          </p:cNvSpPr>
          <p:nvPr/>
        </p:nvSpPr>
        <p:spPr bwMode="auto">
          <a:xfrm>
            <a:off x="2573338" y="2678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08" name="Line 37"/>
          <p:cNvSpPr>
            <a:spLocks noChangeShapeType="1"/>
          </p:cNvSpPr>
          <p:nvPr/>
        </p:nvSpPr>
        <p:spPr bwMode="auto">
          <a:xfrm>
            <a:off x="5762626"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09" name="Rectangle 38"/>
          <p:cNvSpPr>
            <a:spLocks noChangeArrowheads="1"/>
          </p:cNvSpPr>
          <p:nvPr/>
        </p:nvSpPr>
        <p:spPr bwMode="auto">
          <a:xfrm>
            <a:off x="5762626" y="26781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0" name="Line 39"/>
          <p:cNvSpPr>
            <a:spLocks noChangeShapeType="1"/>
          </p:cNvSpPr>
          <p:nvPr/>
        </p:nvSpPr>
        <p:spPr bwMode="auto">
          <a:xfrm>
            <a:off x="6559551"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1" name="Rectangle 40"/>
          <p:cNvSpPr>
            <a:spLocks noChangeArrowheads="1"/>
          </p:cNvSpPr>
          <p:nvPr/>
        </p:nvSpPr>
        <p:spPr bwMode="auto">
          <a:xfrm>
            <a:off x="6559551" y="2678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2" name="Rectangle 41"/>
          <p:cNvSpPr>
            <a:spLocks noChangeArrowheads="1"/>
          </p:cNvSpPr>
          <p:nvPr/>
        </p:nvSpPr>
        <p:spPr bwMode="auto">
          <a:xfrm>
            <a:off x="7346951" y="267811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3" name="Line 42"/>
          <p:cNvSpPr>
            <a:spLocks noChangeShapeType="1"/>
          </p:cNvSpPr>
          <p:nvPr/>
        </p:nvSpPr>
        <p:spPr bwMode="auto">
          <a:xfrm>
            <a:off x="1776413"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4" name="Rectangle 43"/>
          <p:cNvSpPr>
            <a:spLocks noChangeArrowheads="1"/>
          </p:cNvSpPr>
          <p:nvPr/>
        </p:nvSpPr>
        <p:spPr bwMode="auto">
          <a:xfrm>
            <a:off x="1776413"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5" name="Line 44"/>
          <p:cNvSpPr>
            <a:spLocks noChangeShapeType="1"/>
          </p:cNvSpPr>
          <p:nvPr/>
        </p:nvSpPr>
        <p:spPr bwMode="auto">
          <a:xfrm>
            <a:off x="2573338"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6" name="Rectangle 45"/>
          <p:cNvSpPr>
            <a:spLocks noChangeArrowheads="1"/>
          </p:cNvSpPr>
          <p:nvPr/>
        </p:nvSpPr>
        <p:spPr bwMode="auto">
          <a:xfrm>
            <a:off x="2573338" y="2905125"/>
            <a:ext cx="11113"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7" name="Line 46"/>
          <p:cNvSpPr>
            <a:spLocks noChangeShapeType="1"/>
          </p:cNvSpPr>
          <p:nvPr/>
        </p:nvSpPr>
        <p:spPr bwMode="auto">
          <a:xfrm>
            <a:off x="5762626"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8" name="Rectangle 47"/>
          <p:cNvSpPr>
            <a:spLocks noChangeArrowheads="1"/>
          </p:cNvSpPr>
          <p:nvPr/>
        </p:nvSpPr>
        <p:spPr bwMode="auto">
          <a:xfrm>
            <a:off x="5762626"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19" name="Line 48"/>
          <p:cNvSpPr>
            <a:spLocks noChangeShapeType="1"/>
          </p:cNvSpPr>
          <p:nvPr/>
        </p:nvSpPr>
        <p:spPr bwMode="auto">
          <a:xfrm>
            <a:off x="6559551"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0" name="Rectangle 49"/>
          <p:cNvSpPr>
            <a:spLocks noChangeArrowheads="1"/>
          </p:cNvSpPr>
          <p:nvPr/>
        </p:nvSpPr>
        <p:spPr bwMode="auto">
          <a:xfrm>
            <a:off x="6559551" y="2905125"/>
            <a:ext cx="11113"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1" name="Line 50"/>
          <p:cNvSpPr>
            <a:spLocks noChangeShapeType="1"/>
          </p:cNvSpPr>
          <p:nvPr/>
        </p:nvSpPr>
        <p:spPr bwMode="auto">
          <a:xfrm>
            <a:off x="7358063"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2" name="Rectangle 51"/>
          <p:cNvSpPr>
            <a:spLocks noChangeArrowheads="1"/>
          </p:cNvSpPr>
          <p:nvPr/>
        </p:nvSpPr>
        <p:spPr bwMode="auto">
          <a:xfrm>
            <a:off x="7358063"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3" name="Rectangle 52"/>
          <p:cNvSpPr>
            <a:spLocks noChangeArrowheads="1"/>
          </p:cNvSpPr>
          <p:nvPr/>
        </p:nvSpPr>
        <p:spPr bwMode="auto">
          <a:xfrm>
            <a:off x="1785938" y="2657475"/>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4" name="Rectangle 53"/>
          <p:cNvSpPr>
            <a:spLocks noChangeArrowheads="1"/>
          </p:cNvSpPr>
          <p:nvPr/>
        </p:nvSpPr>
        <p:spPr bwMode="auto">
          <a:xfrm>
            <a:off x="1785938" y="2884488"/>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5" name="Line 54"/>
          <p:cNvSpPr>
            <a:spLocks noChangeShapeType="1"/>
          </p:cNvSpPr>
          <p:nvPr/>
        </p:nvSpPr>
        <p:spPr bwMode="auto">
          <a:xfrm>
            <a:off x="1785938" y="3100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6" name="Rectangle 55"/>
          <p:cNvSpPr>
            <a:spLocks noChangeArrowheads="1"/>
          </p:cNvSpPr>
          <p:nvPr/>
        </p:nvSpPr>
        <p:spPr bwMode="auto">
          <a:xfrm>
            <a:off x="1785938" y="31003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127" name="Line 56"/>
          <p:cNvSpPr>
            <a:spLocks noChangeShapeType="1"/>
          </p:cNvSpPr>
          <p:nvPr/>
        </p:nvSpPr>
        <p:spPr bwMode="auto">
          <a:xfrm>
            <a:off x="1785938" y="3306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6" name="Rectangle 57"/>
          <p:cNvSpPr>
            <a:spLocks noChangeArrowheads="1"/>
          </p:cNvSpPr>
          <p:nvPr/>
        </p:nvSpPr>
        <p:spPr bwMode="auto">
          <a:xfrm>
            <a:off x="1785938" y="3306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7" name="Line 58"/>
          <p:cNvSpPr>
            <a:spLocks noChangeShapeType="1"/>
          </p:cNvSpPr>
          <p:nvPr/>
        </p:nvSpPr>
        <p:spPr bwMode="auto">
          <a:xfrm>
            <a:off x="1785938" y="35131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8" name="Rectangle 59"/>
          <p:cNvSpPr>
            <a:spLocks noChangeArrowheads="1"/>
          </p:cNvSpPr>
          <p:nvPr/>
        </p:nvSpPr>
        <p:spPr bwMode="auto">
          <a:xfrm>
            <a:off x="1785938" y="35131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59" name="Line 60"/>
          <p:cNvSpPr>
            <a:spLocks noChangeShapeType="1"/>
          </p:cNvSpPr>
          <p:nvPr/>
        </p:nvSpPr>
        <p:spPr bwMode="auto">
          <a:xfrm>
            <a:off x="1785938" y="37195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0" name="Rectangle 61"/>
          <p:cNvSpPr>
            <a:spLocks noChangeArrowheads="1"/>
          </p:cNvSpPr>
          <p:nvPr/>
        </p:nvSpPr>
        <p:spPr bwMode="auto">
          <a:xfrm>
            <a:off x="1785938" y="37195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1" name="Line 62"/>
          <p:cNvSpPr>
            <a:spLocks noChangeShapeType="1"/>
          </p:cNvSpPr>
          <p:nvPr/>
        </p:nvSpPr>
        <p:spPr bwMode="auto">
          <a:xfrm>
            <a:off x="1785938" y="39258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2" name="Rectangle 63"/>
          <p:cNvSpPr>
            <a:spLocks noChangeArrowheads="1"/>
          </p:cNvSpPr>
          <p:nvPr/>
        </p:nvSpPr>
        <p:spPr bwMode="auto">
          <a:xfrm>
            <a:off x="1785938" y="39258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3" name="Line 64"/>
          <p:cNvSpPr>
            <a:spLocks noChangeShapeType="1"/>
          </p:cNvSpPr>
          <p:nvPr/>
        </p:nvSpPr>
        <p:spPr bwMode="auto">
          <a:xfrm>
            <a:off x="1785938" y="41322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4" name="Rectangle 65"/>
          <p:cNvSpPr>
            <a:spLocks noChangeArrowheads="1"/>
          </p:cNvSpPr>
          <p:nvPr/>
        </p:nvSpPr>
        <p:spPr bwMode="auto">
          <a:xfrm>
            <a:off x="1785938" y="41322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5" name="Line 66"/>
          <p:cNvSpPr>
            <a:spLocks noChangeShapeType="1"/>
          </p:cNvSpPr>
          <p:nvPr/>
        </p:nvSpPr>
        <p:spPr bwMode="auto">
          <a:xfrm>
            <a:off x="1785938" y="43386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6" name="Rectangle 67"/>
          <p:cNvSpPr>
            <a:spLocks noChangeArrowheads="1"/>
          </p:cNvSpPr>
          <p:nvPr/>
        </p:nvSpPr>
        <p:spPr bwMode="auto">
          <a:xfrm>
            <a:off x="1785938" y="43386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7" name="Line 68"/>
          <p:cNvSpPr>
            <a:spLocks noChangeShapeType="1"/>
          </p:cNvSpPr>
          <p:nvPr/>
        </p:nvSpPr>
        <p:spPr bwMode="auto">
          <a:xfrm>
            <a:off x="1785938" y="45450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8" name="Rectangle 69"/>
          <p:cNvSpPr>
            <a:spLocks noChangeArrowheads="1"/>
          </p:cNvSpPr>
          <p:nvPr/>
        </p:nvSpPr>
        <p:spPr bwMode="auto">
          <a:xfrm>
            <a:off x="1785938" y="45450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69" name="Line 70"/>
          <p:cNvSpPr>
            <a:spLocks noChangeShapeType="1"/>
          </p:cNvSpPr>
          <p:nvPr/>
        </p:nvSpPr>
        <p:spPr bwMode="auto">
          <a:xfrm>
            <a:off x="1785938" y="4751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0" name="Rectangle 71"/>
          <p:cNvSpPr>
            <a:spLocks noChangeArrowheads="1"/>
          </p:cNvSpPr>
          <p:nvPr/>
        </p:nvSpPr>
        <p:spPr bwMode="auto">
          <a:xfrm>
            <a:off x="1785938" y="47513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1" name="Line 72"/>
          <p:cNvSpPr>
            <a:spLocks noChangeShapeType="1"/>
          </p:cNvSpPr>
          <p:nvPr/>
        </p:nvSpPr>
        <p:spPr bwMode="auto">
          <a:xfrm>
            <a:off x="1785938" y="4957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2" name="Rectangle 73"/>
          <p:cNvSpPr>
            <a:spLocks noChangeArrowheads="1"/>
          </p:cNvSpPr>
          <p:nvPr/>
        </p:nvSpPr>
        <p:spPr bwMode="auto">
          <a:xfrm>
            <a:off x="1785938" y="4957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3" name="Line 74"/>
          <p:cNvSpPr>
            <a:spLocks noChangeShapeType="1"/>
          </p:cNvSpPr>
          <p:nvPr/>
        </p:nvSpPr>
        <p:spPr bwMode="auto">
          <a:xfrm>
            <a:off x="1785938" y="51641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4" name="Rectangle 75"/>
          <p:cNvSpPr>
            <a:spLocks noChangeArrowheads="1"/>
          </p:cNvSpPr>
          <p:nvPr/>
        </p:nvSpPr>
        <p:spPr bwMode="auto">
          <a:xfrm>
            <a:off x="1785938" y="51641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5" name="Line 76"/>
          <p:cNvSpPr>
            <a:spLocks noChangeShapeType="1"/>
          </p:cNvSpPr>
          <p:nvPr/>
        </p:nvSpPr>
        <p:spPr bwMode="auto">
          <a:xfrm>
            <a:off x="1785938" y="53705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6" name="Rectangle 77"/>
          <p:cNvSpPr>
            <a:spLocks noChangeArrowheads="1"/>
          </p:cNvSpPr>
          <p:nvPr/>
        </p:nvSpPr>
        <p:spPr bwMode="auto">
          <a:xfrm>
            <a:off x="1785938" y="53705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7" name="Line 78"/>
          <p:cNvSpPr>
            <a:spLocks noChangeShapeType="1"/>
          </p:cNvSpPr>
          <p:nvPr/>
        </p:nvSpPr>
        <p:spPr bwMode="auto">
          <a:xfrm>
            <a:off x="1785938" y="55768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
        <p:nvSpPr>
          <p:cNvPr id="278" name="Rectangle 79"/>
          <p:cNvSpPr>
            <a:spLocks noChangeArrowheads="1"/>
          </p:cNvSpPr>
          <p:nvPr/>
        </p:nvSpPr>
        <p:spPr bwMode="auto">
          <a:xfrm>
            <a:off x="1785938" y="55768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charset="0"/>
            </a:endParaRPr>
          </a:p>
        </p:txBody>
      </p:sp>
    </p:spTree>
    <p:extLst>
      <p:ext uri="{BB962C8B-B14F-4D97-AF65-F5344CB8AC3E}">
        <p14:creationId xmlns:p14="http://schemas.microsoft.com/office/powerpoint/2010/main" val="7576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6"/>
                                        </p:tgtEl>
                                        <p:attrNameLst>
                                          <p:attrName>style.visibility</p:attrName>
                                        </p:attrNameLst>
                                      </p:cBhvr>
                                      <p:to>
                                        <p:strVal val="visible"/>
                                      </p:to>
                                    </p:set>
                                    <p:animEffect transition="in" filter="fade">
                                      <p:cBhvr>
                                        <p:cTn id="42" dur="500"/>
                                        <p:tgtEl>
                                          <p:spTgt spid="2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500"/>
                                        <p:tgtEl>
                                          <p:spTgt spid="2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500"/>
                                        <p:tgtEl>
                                          <p:spTgt spid="2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500"/>
                                        <p:tgtEl>
                                          <p:spTgt spid="2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fade">
                                      <p:cBhvr>
                                        <p:cTn id="82" dur="500"/>
                                        <p:tgtEl>
                                          <p:spTgt spid="2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
                                        </p:tgtEl>
                                        <p:attrNameLst>
                                          <p:attrName>style.visibility</p:attrName>
                                        </p:attrNameLst>
                                      </p:cBhvr>
                                      <p:to>
                                        <p:strVal val="visible"/>
                                      </p:to>
                                    </p:set>
                                    <p:animEffect transition="in" filter="fade">
                                      <p:cBhvr>
                                        <p:cTn id="92" dur="500"/>
                                        <p:tgtEl>
                                          <p:spTgt spid="10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1"/>
                                        </p:tgtEl>
                                        <p:attrNameLst>
                                          <p:attrName>style.visibility</p:attrName>
                                        </p:attrNameLst>
                                      </p:cBhvr>
                                      <p:to>
                                        <p:strVal val="visible"/>
                                      </p:to>
                                    </p:set>
                                    <p:animEffect transition="in" filter="fade">
                                      <p:cBhvr>
                                        <p:cTn id="97" dur="500"/>
                                        <p:tgtEl>
                                          <p:spTgt spid="2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fade">
                                      <p:cBhvr>
                                        <p:cTn id="102" dur="500"/>
                                        <p:tgtEl>
                                          <p:spTgt spid="2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9"/>
                                        </p:tgtEl>
                                        <p:attrNameLst>
                                          <p:attrName>style.visibility</p:attrName>
                                        </p:attrNameLst>
                                      </p:cBhvr>
                                      <p:to>
                                        <p:strVal val="visible"/>
                                      </p:to>
                                    </p:set>
                                    <p:animEffect transition="in" filter="fade">
                                      <p:cBhvr>
                                        <p:cTn id="107" dur="500"/>
                                        <p:tgtEl>
                                          <p:spTgt spid="2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30"/>
                                        </p:tgtEl>
                                        <p:attrNameLst>
                                          <p:attrName>style.visibility</p:attrName>
                                        </p:attrNameLst>
                                      </p:cBhvr>
                                      <p:to>
                                        <p:strVal val="visible"/>
                                      </p:to>
                                    </p:set>
                                    <p:animEffect transition="in" filter="fade">
                                      <p:cBhvr>
                                        <p:cTn id="1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4" grpId="0"/>
      <p:bldP spid="225" grpId="0"/>
      <p:bldP spid="226" grpId="0"/>
      <p:bldP spid="227" grpId="0"/>
      <p:bldP spid="228" grpId="0"/>
      <p:bldP spid="229" grpId="0"/>
      <p:bldP spid="230" grpId="0"/>
      <p:bldP spid="231" grpId="0"/>
      <p:bldP spid="232" grpId="0"/>
      <p:bldP spid="100"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8" name="Rectangle 5"/>
          <p:cNvSpPr>
            <a:spLocks noChangeArrowheads="1"/>
          </p:cNvSpPr>
          <p:nvPr/>
        </p:nvSpPr>
        <p:spPr bwMode="auto">
          <a:xfrm>
            <a:off x="1168400" y="5699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 name="Rectangle 6"/>
          <p:cNvSpPr>
            <a:spLocks noChangeArrowheads="1"/>
          </p:cNvSpPr>
          <p:nvPr/>
        </p:nvSpPr>
        <p:spPr bwMode="auto">
          <a:xfrm>
            <a:off x="5151438" y="5699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 name="Rectangle 8"/>
          <p:cNvSpPr>
            <a:spLocks noChangeArrowheads="1"/>
          </p:cNvSpPr>
          <p:nvPr/>
        </p:nvSpPr>
        <p:spPr bwMode="auto">
          <a:xfrm>
            <a:off x="835025" y="1744663"/>
            <a:ext cx="3540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The company sold the machine for $80 cash.</a:t>
            </a:r>
            <a:endParaRPr lang="en-US" dirty="0" smtClean="0">
              <a:solidFill>
                <a:prstClr val="black"/>
              </a:solidFill>
              <a:cs typeface="Arial" charset="0"/>
            </a:endParaRPr>
          </a:p>
        </p:txBody>
      </p:sp>
      <p:sp>
        <p:nvSpPr>
          <p:cNvPr id="25" name="Rectangle 9"/>
          <p:cNvSpPr>
            <a:spLocks noChangeArrowheads="1"/>
          </p:cNvSpPr>
          <p:nvPr/>
        </p:nvSpPr>
        <p:spPr bwMode="auto">
          <a:xfrm>
            <a:off x="835025"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  The company sold the machine for $100 cash.</a:t>
            </a:r>
            <a:endParaRPr lang="en-US" dirty="0" smtClean="0">
              <a:solidFill>
                <a:prstClr val="black"/>
              </a:solidFill>
              <a:cs typeface="Arial" charset="0"/>
            </a:endParaRPr>
          </a:p>
        </p:txBody>
      </p:sp>
      <p:sp>
        <p:nvSpPr>
          <p:cNvPr id="26" name="Rectangle 10"/>
          <p:cNvSpPr>
            <a:spLocks noChangeArrowheads="1"/>
          </p:cNvSpPr>
          <p:nvPr/>
        </p:nvSpPr>
        <p:spPr bwMode="auto">
          <a:xfrm>
            <a:off x="835025"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  The company sold the machine for $110 cash.</a:t>
            </a:r>
            <a:endParaRPr lang="en-US" dirty="0" smtClean="0">
              <a:solidFill>
                <a:prstClr val="black"/>
              </a:solidFill>
              <a:cs typeface="Arial" charset="0"/>
            </a:endParaRPr>
          </a:p>
        </p:txBody>
      </p:sp>
      <p:sp>
        <p:nvSpPr>
          <p:cNvPr id="27" name="Rectangle 11"/>
          <p:cNvSpPr>
            <a:spLocks noChangeArrowheads="1"/>
          </p:cNvSpPr>
          <p:nvPr/>
        </p:nvSpPr>
        <p:spPr bwMode="auto">
          <a:xfrm>
            <a:off x="1208088" y="817563"/>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a:t>
            </a:r>
            <a:endParaRPr lang="en-US" dirty="0" smtClean="0">
              <a:solidFill>
                <a:prstClr val="black"/>
              </a:solidFill>
              <a:cs typeface="Arial" charset="0"/>
            </a:endParaRPr>
          </a:p>
        </p:txBody>
      </p:sp>
      <p:sp>
        <p:nvSpPr>
          <p:cNvPr id="28" name="Rectangle 12"/>
          <p:cNvSpPr>
            <a:spLocks noChangeArrowheads="1"/>
          </p:cNvSpPr>
          <p:nvPr/>
        </p:nvSpPr>
        <p:spPr bwMode="auto">
          <a:xfrm>
            <a:off x="2317750" y="817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9" name="Rectangle 13"/>
          <p:cNvSpPr>
            <a:spLocks noChangeArrowheads="1"/>
          </p:cNvSpPr>
          <p:nvPr/>
        </p:nvSpPr>
        <p:spPr bwMode="auto">
          <a:xfrm>
            <a:off x="6877050" y="817563"/>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 date</a:t>
            </a:r>
            <a:endParaRPr lang="en-US" dirty="0" smtClean="0">
              <a:solidFill>
                <a:prstClr val="black"/>
              </a:solidFill>
              <a:cs typeface="Arial" charset="0"/>
            </a:endParaRPr>
          </a:p>
        </p:txBody>
      </p:sp>
      <p:sp>
        <p:nvSpPr>
          <p:cNvPr id="30" name="Rectangle 14"/>
          <p:cNvSpPr>
            <a:spLocks noChangeArrowheads="1"/>
          </p:cNvSpPr>
          <p:nvPr/>
        </p:nvSpPr>
        <p:spPr bwMode="auto">
          <a:xfrm>
            <a:off x="7985125" y="817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44" name="Rectangle 27"/>
          <p:cNvSpPr>
            <a:spLocks noChangeArrowheads="1"/>
          </p:cNvSpPr>
          <p:nvPr/>
        </p:nvSpPr>
        <p:spPr bwMode="auto">
          <a:xfrm>
            <a:off x="5353050" y="590550"/>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Accumulated Depreciation - Machine</a:t>
            </a:r>
            <a:endParaRPr lang="en-US" dirty="0" smtClean="0">
              <a:solidFill>
                <a:prstClr val="black"/>
              </a:solidFill>
              <a:cs typeface="Arial" charset="0"/>
            </a:endParaRPr>
          </a:p>
        </p:txBody>
      </p:sp>
      <p:sp>
        <p:nvSpPr>
          <p:cNvPr id="247" name="Rectangle 30"/>
          <p:cNvSpPr>
            <a:spLocks noChangeArrowheads="1"/>
          </p:cNvSpPr>
          <p:nvPr/>
        </p:nvSpPr>
        <p:spPr bwMode="auto">
          <a:xfrm>
            <a:off x="835025" y="1249363"/>
            <a:ext cx="7562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The machine needed extensive repairs, and it was not worth repairing. The company disposed of the </a:t>
            </a:r>
            <a:endParaRPr lang="en-US" dirty="0" smtClean="0">
              <a:solidFill>
                <a:prstClr val="black"/>
              </a:solidFill>
              <a:cs typeface="Arial" charset="0"/>
            </a:endParaRPr>
          </a:p>
        </p:txBody>
      </p:sp>
      <p:sp>
        <p:nvSpPr>
          <p:cNvPr id="248" name="Rectangle 31"/>
          <p:cNvSpPr>
            <a:spLocks noChangeArrowheads="1"/>
          </p:cNvSpPr>
          <p:nvPr/>
        </p:nvSpPr>
        <p:spPr bwMode="auto">
          <a:xfrm>
            <a:off x="835025"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machine, receiving nothing in return.</a:t>
            </a:r>
            <a:endParaRPr lang="en-US" dirty="0" smtClean="0">
              <a:solidFill>
                <a:prstClr val="black"/>
              </a:solidFill>
              <a:cs typeface="Arial" charset="0"/>
            </a:endParaRPr>
          </a:p>
        </p:txBody>
      </p:sp>
      <p:sp>
        <p:nvSpPr>
          <p:cNvPr id="250" name="Rectangle 33"/>
          <p:cNvSpPr>
            <a:spLocks noChangeArrowheads="1"/>
          </p:cNvSpPr>
          <p:nvPr/>
        </p:nvSpPr>
        <p:spPr bwMode="auto">
          <a:xfrm>
            <a:off x="4052888" y="990600"/>
            <a:ext cx="1503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Arial" charset="0"/>
              </a:rPr>
              <a:t>Book Value = $100</a:t>
            </a:r>
            <a:endParaRPr lang="en-US" dirty="0" smtClean="0">
              <a:solidFill>
                <a:prstClr val="black"/>
              </a:solidFill>
              <a:cs typeface="Arial" charset="0"/>
            </a:endParaRPr>
          </a:p>
        </p:txBody>
      </p:sp>
      <p:sp>
        <p:nvSpPr>
          <p:cNvPr id="251" name="Rectangle 34"/>
          <p:cNvSpPr>
            <a:spLocks noChangeArrowheads="1"/>
          </p:cNvSpPr>
          <p:nvPr/>
        </p:nvSpPr>
        <p:spPr bwMode="auto">
          <a:xfrm>
            <a:off x="2449513" y="590550"/>
            <a:ext cx="725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Machine</a:t>
            </a:r>
            <a:endParaRPr lang="en-US" dirty="0" smtClean="0">
              <a:solidFill>
                <a:prstClr val="black"/>
              </a:solidFill>
              <a:cs typeface="Arial" charset="0"/>
            </a:endParaRPr>
          </a:p>
        </p:txBody>
      </p:sp>
      <p:sp>
        <p:nvSpPr>
          <p:cNvPr id="252" name="Rectangle 35"/>
          <p:cNvSpPr>
            <a:spLocks noChangeArrowheads="1"/>
          </p:cNvSpPr>
          <p:nvPr/>
        </p:nvSpPr>
        <p:spPr bwMode="auto">
          <a:xfrm>
            <a:off x="1168400" y="560388"/>
            <a:ext cx="3197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3" name="Rectangle 36"/>
          <p:cNvSpPr>
            <a:spLocks noChangeArrowheads="1"/>
          </p:cNvSpPr>
          <p:nvPr/>
        </p:nvSpPr>
        <p:spPr bwMode="auto">
          <a:xfrm>
            <a:off x="1168400" y="7874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4" name="Rectangle 37"/>
          <p:cNvSpPr>
            <a:spLocks noChangeArrowheads="1"/>
          </p:cNvSpPr>
          <p:nvPr/>
        </p:nvSpPr>
        <p:spPr bwMode="auto">
          <a:xfrm>
            <a:off x="6735763" y="808038"/>
            <a:ext cx="19050" cy="411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2" name="Rectangle 46"/>
          <p:cNvSpPr>
            <a:spLocks noChangeArrowheads="1"/>
          </p:cNvSpPr>
          <p:nvPr/>
        </p:nvSpPr>
        <p:spPr bwMode="auto">
          <a:xfrm>
            <a:off x="2751138" y="808038"/>
            <a:ext cx="20637" cy="411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3" name="Rectangle 57"/>
          <p:cNvSpPr>
            <a:spLocks noChangeArrowheads="1"/>
          </p:cNvSpPr>
          <p:nvPr/>
        </p:nvSpPr>
        <p:spPr bwMode="auto">
          <a:xfrm>
            <a:off x="5151438" y="560388"/>
            <a:ext cx="3197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4" name="Rectangle 58"/>
          <p:cNvSpPr>
            <a:spLocks noChangeArrowheads="1"/>
          </p:cNvSpPr>
          <p:nvPr/>
        </p:nvSpPr>
        <p:spPr bwMode="auto">
          <a:xfrm>
            <a:off x="5151438" y="7874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 name="AutoShape 3"/>
          <p:cNvSpPr>
            <a:spLocks noChangeAspect="1" noChangeArrowheads="1" noTextEdit="1"/>
          </p:cNvSpPr>
          <p:nvPr/>
        </p:nvSpPr>
        <p:spPr bwMode="auto">
          <a:xfrm>
            <a:off x="1374775" y="2752725"/>
            <a:ext cx="63944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 name="Rectangle 5"/>
          <p:cNvSpPr>
            <a:spLocks noChangeArrowheads="1"/>
          </p:cNvSpPr>
          <p:nvPr/>
        </p:nvSpPr>
        <p:spPr bwMode="auto">
          <a:xfrm>
            <a:off x="1374775" y="2752725"/>
            <a:ext cx="63944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3" name="Rectangle 6"/>
          <p:cNvSpPr>
            <a:spLocks noChangeArrowheads="1"/>
          </p:cNvSpPr>
          <p:nvPr/>
        </p:nvSpPr>
        <p:spPr bwMode="auto">
          <a:xfrm>
            <a:off x="6286500" y="2773363"/>
            <a:ext cx="5048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34" name="Rectangle 7"/>
          <p:cNvSpPr>
            <a:spLocks noChangeArrowheads="1"/>
          </p:cNvSpPr>
          <p:nvPr/>
        </p:nvSpPr>
        <p:spPr bwMode="auto">
          <a:xfrm>
            <a:off x="7134225" y="2773363"/>
            <a:ext cx="5746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35" name="Rectangle 8"/>
          <p:cNvSpPr>
            <a:spLocks noChangeArrowheads="1"/>
          </p:cNvSpPr>
          <p:nvPr/>
        </p:nvSpPr>
        <p:spPr bwMode="auto">
          <a:xfrm>
            <a:off x="1708150" y="3001963"/>
            <a:ext cx="222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a:t>
            </a:r>
            <a:endParaRPr lang="en-US" dirty="0" smtClean="0">
              <a:solidFill>
                <a:prstClr val="black"/>
              </a:solidFill>
              <a:cs typeface="Arial" charset="0"/>
            </a:endParaRPr>
          </a:p>
        </p:txBody>
      </p:sp>
      <p:sp>
        <p:nvSpPr>
          <p:cNvPr id="236" name="Rectangle 9"/>
          <p:cNvSpPr>
            <a:spLocks noChangeArrowheads="1"/>
          </p:cNvSpPr>
          <p:nvPr/>
        </p:nvSpPr>
        <p:spPr bwMode="auto">
          <a:xfrm>
            <a:off x="2262188" y="3001963"/>
            <a:ext cx="4746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37" name="Rectangle 10"/>
          <p:cNvSpPr>
            <a:spLocks noChangeArrowheads="1"/>
          </p:cNvSpPr>
          <p:nvPr/>
        </p:nvSpPr>
        <p:spPr bwMode="auto">
          <a:xfrm>
            <a:off x="6608763" y="3001963"/>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110</a:t>
            </a:r>
            <a:endParaRPr lang="en-US" dirty="0" smtClean="0">
              <a:solidFill>
                <a:prstClr val="black"/>
              </a:solidFill>
              <a:cs typeface="Arial" charset="0"/>
            </a:endParaRPr>
          </a:p>
        </p:txBody>
      </p:sp>
      <p:sp>
        <p:nvSpPr>
          <p:cNvPr id="238" name="Rectangle 11"/>
          <p:cNvSpPr>
            <a:spLocks noChangeArrowheads="1"/>
          </p:cNvSpPr>
          <p:nvPr/>
        </p:nvSpPr>
        <p:spPr bwMode="auto">
          <a:xfrm>
            <a:off x="2262188" y="3209925"/>
            <a:ext cx="28749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Accumulated Depreciation - Machine</a:t>
            </a:r>
            <a:endParaRPr lang="en-US" dirty="0" smtClean="0">
              <a:solidFill>
                <a:prstClr val="black"/>
              </a:solidFill>
              <a:cs typeface="Arial" charset="0"/>
            </a:endParaRPr>
          </a:p>
        </p:txBody>
      </p:sp>
      <p:sp>
        <p:nvSpPr>
          <p:cNvPr id="239" name="Rectangle 12"/>
          <p:cNvSpPr>
            <a:spLocks noChangeArrowheads="1"/>
          </p:cNvSpPr>
          <p:nvPr/>
        </p:nvSpPr>
        <p:spPr bwMode="auto">
          <a:xfrm>
            <a:off x="6608763" y="3209925"/>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240" name="Rectangle 13"/>
          <p:cNvSpPr>
            <a:spLocks noChangeArrowheads="1"/>
          </p:cNvSpPr>
          <p:nvPr/>
        </p:nvSpPr>
        <p:spPr bwMode="auto">
          <a:xfrm>
            <a:off x="2535238" y="3417888"/>
            <a:ext cx="7159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Machine</a:t>
            </a:r>
            <a:endParaRPr lang="en-US" dirty="0" smtClean="0">
              <a:solidFill>
                <a:prstClr val="black"/>
              </a:solidFill>
              <a:cs typeface="Arial" charset="0"/>
            </a:endParaRPr>
          </a:p>
        </p:txBody>
      </p:sp>
      <p:sp>
        <p:nvSpPr>
          <p:cNvPr id="241" name="Rectangle 14"/>
          <p:cNvSpPr>
            <a:spLocks noChangeArrowheads="1"/>
          </p:cNvSpPr>
          <p:nvPr/>
        </p:nvSpPr>
        <p:spPr bwMode="auto">
          <a:xfrm>
            <a:off x="7405688" y="3417888"/>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42" name="Rectangle 15"/>
          <p:cNvSpPr>
            <a:spLocks noChangeArrowheads="1"/>
          </p:cNvSpPr>
          <p:nvPr/>
        </p:nvSpPr>
        <p:spPr bwMode="auto">
          <a:xfrm>
            <a:off x="2535238" y="3625850"/>
            <a:ext cx="19161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Gain on sale of machine</a:t>
            </a:r>
            <a:endParaRPr lang="en-US" dirty="0" smtClean="0">
              <a:solidFill>
                <a:prstClr val="black"/>
              </a:solidFill>
              <a:cs typeface="Arial" charset="0"/>
            </a:endParaRPr>
          </a:p>
        </p:txBody>
      </p:sp>
      <p:sp>
        <p:nvSpPr>
          <p:cNvPr id="243" name="Rectangle 16"/>
          <p:cNvSpPr>
            <a:spLocks noChangeArrowheads="1"/>
          </p:cNvSpPr>
          <p:nvPr/>
        </p:nvSpPr>
        <p:spPr bwMode="auto">
          <a:xfrm>
            <a:off x="7496175" y="3625850"/>
            <a:ext cx="261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a:t>
            </a:r>
            <a:endParaRPr lang="en-US" dirty="0" smtClean="0">
              <a:solidFill>
                <a:prstClr val="black"/>
              </a:solidFill>
              <a:cs typeface="Arial" charset="0"/>
            </a:endParaRPr>
          </a:p>
        </p:txBody>
      </p:sp>
      <p:sp>
        <p:nvSpPr>
          <p:cNvPr id="245" name="Rectangle 17"/>
          <p:cNvSpPr>
            <a:spLocks noChangeArrowheads="1"/>
          </p:cNvSpPr>
          <p:nvPr/>
        </p:nvSpPr>
        <p:spPr bwMode="auto">
          <a:xfrm>
            <a:off x="3503613" y="277336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46" name="Rectangle 18"/>
          <p:cNvSpPr>
            <a:spLocks noChangeArrowheads="1"/>
          </p:cNvSpPr>
          <p:nvPr/>
        </p:nvSpPr>
        <p:spPr bwMode="auto">
          <a:xfrm>
            <a:off x="1365250" y="2743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9" name="Line 19"/>
          <p:cNvSpPr>
            <a:spLocks noChangeShapeType="1"/>
          </p:cNvSpPr>
          <p:nvPr/>
        </p:nvSpPr>
        <p:spPr bwMode="auto">
          <a:xfrm>
            <a:off x="2171700"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5" name="Rectangle 20"/>
          <p:cNvSpPr>
            <a:spLocks noChangeArrowheads="1"/>
          </p:cNvSpPr>
          <p:nvPr/>
        </p:nvSpPr>
        <p:spPr bwMode="auto">
          <a:xfrm>
            <a:off x="2171700" y="2763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21"/>
          <p:cNvSpPr>
            <a:spLocks noChangeShapeType="1"/>
          </p:cNvSpPr>
          <p:nvPr/>
        </p:nvSpPr>
        <p:spPr bwMode="auto">
          <a:xfrm>
            <a:off x="6003925"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22"/>
          <p:cNvSpPr>
            <a:spLocks noChangeArrowheads="1"/>
          </p:cNvSpPr>
          <p:nvPr/>
        </p:nvSpPr>
        <p:spPr bwMode="auto">
          <a:xfrm>
            <a:off x="6003925" y="27638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Line 23"/>
          <p:cNvSpPr>
            <a:spLocks noChangeShapeType="1"/>
          </p:cNvSpPr>
          <p:nvPr/>
        </p:nvSpPr>
        <p:spPr bwMode="auto">
          <a:xfrm>
            <a:off x="6962775"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2" name="Rectangle 24"/>
          <p:cNvSpPr>
            <a:spLocks noChangeArrowheads="1"/>
          </p:cNvSpPr>
          <p:nvPr/>
        </p:nvSpPr>
        <p:spPr bwMode="auto">
          <a:xfrm>
            <a:off x="6962775" y="2763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3" name="Rectangle 25"/>
          <p:cNvSpPr>
            <a:spLocks noChangeArrowheads="1"/>
          </p:cNvSpPr>
          <p:nvPr/>
        </p:nvSpPr>
        <p:spPr bwMode="auto">
          <a:xfrm>
            <a:off x="7748588" y="27638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4" name="Line 26"/>
          <p:cNvSpPr>
            <a:spLocks noChangeShapeType="1"/>
          </p:cNvSpPr>
          <p:nvPr/>
        </p:nvSpPr>
        <p:spPr bwMode="auto">
          <a:xfrm>
            <a:off x="137477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5" name="Rectangle 27"/>
          <p:cNvSpPr>
            <a:spLocks noChangeArrowheads="1"/>
          </p:cNvSpPr>
          <p:nvPr/>
        </p:nvSpPr>
        <p:spPr bwMode="auto">
          <a:xfrm>
            <a:off x="1374775"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28"/>
          <p:cNvSpPr>
            <a:spLocks noChangeShapeType="1"/>
          </p:cNvSpPr>
          <p:nvPr/>
        </p:nvSpPr>
        <p:spPr bwMode="auto">
          <a:xfrm>
            <a:off x="2171700"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29"/>
          <p:cNvSpPr>
            <a:spLocks noChangeArrowheads="1"/>
          </p:cNvSpPr>
          <p:nvPr/>
        </p:nvSpPr>
        <p:spPr bwMode="auto">
          <a:xfrm>
            <a:off x="2171700"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4" name="Line 30"/>
          <p:cNvSpPr>
            <a:spLocks noChangeShapeType="1"/>
          </p:cNvSpPr>
          <p:nvPr/>
        </p:nvSpPr>
        <p:spPr bwMode="auto">
          <a:xfrm>
            <a:off x="600392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5" name="Rectangle 31"/>
          <p:cNvSpPr>
            <a:spLocks noChangeArrowheads="1"/>
          </p:cNvSpPr>
          <p:nvPr/>
        </p:nvSpPr>
        <p:spPr bwMode="auto">
          <a:xfrm>
            <a:off x="6003925" y="2990850"/>
            <a:ext cx="11113"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6" name="Line 32"/>
          <p:cNvSpPr>
            <a:spLocks noChangeShapeType="1"/>
          </p:cNvSpPr>
          <p:nvPr/>
        </p:nvSpPr>
        <p:spPr bwMode="auto">
          <a:xfrm>
            <a:off x="696277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8" name="Rectangle 33"/>
          <p:cNvSpPr>
            <a:spLocks noChangeArrowheads="1"/>
          </p:cNvSpPr>
          <p:nvPr/>
        </p:nvSpPr>
        <p:spPr bwMode="auto">
          <a:xfrm>
            <a:off x="6962775"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9" name="Line 34"/>
          <p:cNvSpPr>
            <a:spLocks noChangeShapeType="1"/>
          </p:cNvSpPr>
          <p:nvPr/>
        </p:nvSpPr>
        <p:spPr bwMode="auto">
          <a:xfrm>
            <a:off x="7759700"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0" name="Rectangle 35"/>
          <p:cNvSpPr>
            <a:spLocks noChangeArrowheads="1"/>
          </p:cNvSpPr>
          <p:nvPr/>
        </p:nvSpPr>
        <p:spPr bwMode="auto">
          <a:xfrm>
            <a:off x="7759700"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1" name="Rectangle 36"/>
          <p:cNvSpPr>
            <a:spLocks noChangeArrowheads="1"/>
          </p:cNvSpPr>
          <p:nvPr/>
        </p:nvSpPr>
        <p:spPr bwMode="auto">
          <a:xfrm>
            <a:off x="1384300" y="2743200"/>
            <a:ext cx="6384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3" name="Rectangle 37"/>
          <p:cNvSpPr>
            <a:spLocks noChangeArrowheads="1"/>
          </p:cNvSpPr>
          <p:nvPr/>
        </p:nvSpPr>
        <p:spPr bwMode="auto">
          <a:xfrm>
            <a:off x="1384300" y="2970213"/>
            <a:ext cx="63849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4" name="Line 38"/>
          <p:cNvSpPr>
            <a:spLocks noChangeShapeType="1"/>
          </p:cNvSpPr>
          <p:nvPr/>
        </p:nvSpPr>
        <p:spPr bwMode="auto">
          <a:xfrm>
            <a:off x="1384300" y="3189288"/>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5" name="Rectangle 39"/>
          <p:cNvSpPr>
            <a:spLocks noChangeArrowheads="1"/>
          </p:cNvSpPr>
          <p:nvPr/>
        </p:nvSpPr>
        <p:spPr bwMode="auto">
          <a:xfrm>
            <a:off x="1384300" y="3189288"/>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6" name="Line 40"/>
          <p:cNvSpPr>
            <a:spLocks noChangeShapeType="1"/>
          </p:cNvSpPr>
          <p:nvPr/>
        </p:nvSpPr>
        <p:spPr bwMode="auto">
          <a:xfrm>
            <a:off x="1384300" y="3397250"/>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7" name="Rectangle 41"/>
          <p:cNvSpPr>
            <a:spLocks noChangeArrowheads="1"/>
          </p:cNvSpPr>
          <p:nvPr/>
        </p:nvSpPr>
        <p:spPr bwMode="auto">
          <a:xfrm>
            <a:off x="1384300" y="3397250"/>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8" name="Line 42"/>
          <p:cNvSpPr>
            <a:spLocks noChangeShapeType="1"/>
          </p:cNvSpPr>
          <p:nvPr/>
        </p:nvSpPr>
        <p:spPr bwMode="auto">
          <a:xfrm>
            <a:off x="1384300" y="3605213"/>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9" name="Rectangle 43"/>
          <p:cNvSpPr>
            <a:spLocks noChangeArrowheads="1"/>
          </p:cNvSpPr>
          <p:nvPr/>
        </p:nvSpPr>
        <p:spPr bwMode="auto">
          <a:xfrm>
            <a:off x="1384300" y="3605213"/>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0" name="Line 44"/>
          <p:cNvSpPr>
            <a:spLocks noChangeShapeType="1"/>
          </p:cNvSpPr>
          <p:nvPr/>
        </p:nvSpPr>
        <p:spPr bwMode="auto">
          <a:xfrm>
            <a:off x="1384300" y="3811588"/>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1" name="Rectangle 45"/>
          <p:cNvSpPr>
            <a:spLocks noChangeArrowheads="1"/>
          </p:cNvSpPr>
          <p:nvPr/>
        </p:nvSpPr>
        <p:spPr bwMode="auto">
          <a:xfrm>
            <a:off x="1384300" y="3811588"/>
            <a:ext cx="63849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2"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2</a:t>
            </a:r>
          </a:p>
        </p:txBody>
      </p:sp>
      <p:sp>
        <p:nvSpPr>
          <p:cNvPr id="85" name="Slide Number Placeholder 84"/>
          <p:cNvSpPr>
            <a:spLocks noGrp="1"/>
          </p:cNvSpPr>
          <p:nvPr>
            <p:ph type="sldNum" sz="quarter" idx="12"/>
          </p:nvPr>
        </p:nvSpPr>
        <p:spPr/>
        <p:txBody>
          <a:bodyPr/>
          <a:lstStyle/>
          <a:p>
            <a:pPr>
              <a:defRPr/>
            </a:pPr>
            <a:fld id="{7048566A-6D68-4995-A28D-F62DB9702D20}"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14333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500"/>
                                        <p:tgtEl>
                                          <p:spTgt spid="2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fade">
                                      <p:cBhvr>
                                        <p:cTn id="13" dur="500"/>
                                        <p:tgtEl>
                                          <p:spTgt spid="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500"/>
                                        <p:tgtEl>
                                          <p:spTgt spid="2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500"/>
                                        <p:tgtEl>
                                          <p:spTgt spid="2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7"/>
                                        </p:tgtEl>
                                        <p:attrNameLst>
                                          <p:attrName>style.visibility</p:attrName>
                                        </p:attrNameLst>
                                      </p:cBhvr>
                                      <p:to>
                                        <p:strVal val="visible"/>
                                      </p:to>
                                    </p:set>
                                    <p:animEffect transition="in" filter="fade">
                                      <p:cBhvr>
                                        <p:cTn id="22" dur="500"/>
                                        <p:tgtEl>
                                          <p:spTgt spid="2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
                                        </p:tgtEl>
                                        <p:attrNameLst>
                                          <p:attrName>style.visibility</p:attrName>
                                        </p:attrNameLst>
                                      </p:cBhvr>
                                      <p:to>
                                        <p:strVal val="visible"/>
                                      </p:to>
                                    </p:set>
                                    <p:animEffect transition="in" filter="fade">
                                      <p:cBhvr>
                                        <p:cTn id="25" dur="500"/>
                                        <p:tgtEl>
                                          <p:spTgt spid="2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fade">
                                      <p:cBhvr>
                                        <p:cTn id="28"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31" name="Rectangle 5"/>
          <p:cNvSpPr>
            <a:spLocks noChangeArrowheads="1"/>
          </p:cNvSpPr>
          <p:nvPr/>
        </p:nvSpPr>
        <p:spPr bwMode="auto">
          <a:xfrm>
            <a:off x="1168400" y="3105150"/>
            <a:ext cx="63833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3" name="Rectangle 6"/>
          <p:cNvSpPr>
            <a:spLocks noChangeArrowheads="1"/>
          </p:cNvSpPr>
          <p:nvPr/>
        </p:nvSpPr>
        <p:spPr bwMode="auto">
          <a:xfrm>
            <a:off x="835025" y="630238"/>
            <a:ext cx="7685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company acquires a zinc mine at a cost of $750,000. It incurs additional costs of $100,000 to access the</a:t>
            </a:r>
            <a:endParaRPr lang="en-US" dirty="0" smtClean="0">
              <a:solidFill>
                <a:prstClr val="black"/>
              </a:solidFill>
              <a:cs typeface="Arial" charset="0"/>
            </a:endParaRPr>
          </a:p>
        </p:txBody>
      </p:sp>
      <p:sp>
        <p:nvSpPr>
          <p:cNvPr id="234" name="Rectangle 7"/>
          <p:cNvSpPr>
            <a:spLocks noChangeArrowheads="1"/>
          </p:cNvSpPr>
          <p:nvPr/>
        </p:nvSpPr>
        <p:spPr bwMode="auto">
          <a:xfrm>
            <a:off x="835025" y="836613"/>
            <a:ext cx="7351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mine, which is estimated to hold 200,000 tons of zinc. The estimated value of the land after the zinc is</a:t>
            </a:r>
            <a:endParaRPr lang="en-US" dirty="0" smtClean="0">
              <a:solidFill>
                <a:prstClr val="black"/>
              </a:solidFill>
              <a:cs typeface="Arial" charset="0"/>
            </a:endParaRPr>
          </a:p>
        </p:txBody>
      </p:sp>
      <p:sp>
        <p:nvSpPr>
          <p:cNvPr id="235" name="Rectangle 8"/>
          <p:cNvSpPr>
            <a:spLocks noChangeArrowheads="1"/>
          </p:cNvSpPr>
          <p:nvPr/>
        </p:nvSpPr>
        <p:spPr bwMode="auto">
          <a:xfrm>
            <a:off x="835025" y="1042988"/>
            <a:ext cx="1543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removed is $50,000.</a:t>
            </a:r>
            <a:endParaRPr lang="en-US" dirty="0" smtClean="0">
              <a:solidFill>
                <a:prstClr val="black"/>
              </a:solidFill>
              <a:cs typeface="Arial" charset="0"/>
            </a:endParaRPr>
          </a:p>
        </p:txBody>
      </p:sp>
      <p:sp>
        <p:nvSpPr>
          <p:cNvPr id="236" name="Rectangle 9"/>
          <p:cNvSpPr>
            <a:spLocks noChangeArrowheads="1"/>
          </p:cNvSpPr>
          <p:nvPr/>
        </p:nvSpPr>
        <p:spPr bwMode="auto">
          <a:xfrm>
            <a:off x="915988" y="1249363"/>
            <a:ext cx="211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a:t>
            </a:r>
            <a:endParaRPr lang="en-US" dirty="0" smtClean="0">
              <a:solidFill>
                <a:prstClr val="black"/>
              </a:solidFill>
              <a:cs typeface="Arial" charset="0"/>
            </a:endParaRPr>
          </a:p>
        </p:txBody>
      </p:sp>
      <p:sp>
        <p:nvSpPr>
          <p:cNvPr id="237" name="Rectangle 10"/>
          <p:cNvSpPr>
            <a:spLocks noChangeArrowheads="1"/>
          </p:cNvSpPr>
          <p:nvPr/>
        </p:nvSpPr>
        <p:spPr bwMode="auto">
          <a:xfrm>
            <a:off x="1208088" y="1249363"/>
            <a:ext cx="41544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Prepare the entry(ies) to record the cost of the zinc mine.</a:t>
            </a:r>
            <a:endParaRPr lang="en-US" dirty="0" smtClean="0">
              <a:solidFill>
                <a:prstClr val="black"/>
              </a:solidFill>
              <a:cs typeface="Arial" charset="0"/>
            </a:endParaRPr>
          </a:p>
        </p:txBody>
      </p:sp>
      <p:sp>
        <p:nvSpPr>
          <p:cNvPr id="238" name="Rectangle 11"/>
          <p:cNvSpPr>
            <a:spLocks noChangeArrowheads="1"/>
          </p:cNvSpPr>
          <p:nvPr/>
        </p:nvSpPr>
        <p:spPr bwMode="auto">
          <a:xfrm>
            <a:off x="915988" y="1660525"/>
            <a:ext cx="211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a:t>
            </a:r>
            <a:endParaRPr lang="en-US" dirty="0" smtClean="0">
              <a:solidFill>
                <a:prstClr val="black"/>
              </a:solidFill>
              <a:cs typeface="Arial" charset="0"/>
            </a:endParaRPr>
          </a:p>
        </p:txBody>
      </p:sp>
      <p:sp>
        <p:nvSpPr>
          <p:cNvPr id="239" name="Rectangle 12"/>
          <p:cNvSpPr>
            <a:spLocks noChangeArrowheads="1"/>
          </p:cNvSpPr>
          <p:nvPr/>
        </p:nvSpPr>
        <p:spPr bwMode="auto">
          <a:xfrm>
            <a:off x="1208088" y="1660525"/>
            <a:ext cx="7442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Prepare the year-end adjusting entry if 50,000 tons of zinc are mined, but only 40,000 tons are sold the</a:t>
            </a:r>
            <a:endParaRPr lang="en-US" dirty="0" smtClean="0">
              <a:solidFill>
                <a:prstClr val="black"/>
              </a:solidFill>
              <a:cs typeface="Arial" charset="0"/>
            </a:endParaRPr>
          </a:p>
        </p:txBody>
      </p:sp>
      <p:sp>
        <p:nvSpPr>
          <p:cNvPr id="240" name="Rectangle 13"/>
          <p:cNvSpPr>
            <a:spLocks noChangeArrowheads="1"/>
          </p:cNvSpPr>
          <p:nvPr/>
        </p:nvSpPr>
        <p:spPr bwMode="auto">
          <a:xfrm>
            <a:off x="1208088" y="1866900"/>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first year.</a:t>
            </a:r>
            <a:endParaRPr lang="en-US" dirty="0" smtClean="0">
              <a:solidFill>
                <a:prstClr val="black"/>
              </a:solidFill>
              <a:cs typeface="Arial" charset="0"/>
            </a:endParaRPr>
          </a:p>
        </p:txBody>
      </p:sp>
      <p:sp>
        <p:nvSpPr>
          <p:cNvPr id="241" name="Rectangle 14"/>
          <p:cNvSpPr>
            <a:spLocks noChangeArrowheads="1"/>
          </p:cNvSpPr>
          <p:nvPr/>
        </p:nvSpPr>
        <p:spPr bwMode="auto">
          <a:xfrm>
            <a:off x="1208088" y="2279650"/>
            <a:ext cx="247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Depletion - Units-of-Production</a:t>
            </a:r>
            <a:endParaRPr lang="en-US" dirty="0" smtClean="0">
              <a:solidFill>
                <a:prstClr val="black"/>
              </a:solidFill>
              <a:cs typeface="Arial" charset="0"/>
            </a:endParaRPr>
          </a:p>
        </p:txBody>
      </p:sp>
      <p:sp>
        <p:nvSpPr>
          <p:cNvPr id="242" name="Rectangle 15"/>
          <p:cNvSpPr>
            <a:spLocks noChangeArrowheads="1"/>
          </p:cNvSpPr>
          <p:nvPr/>
        </p:nvSpPr>
        <p:spPr bwMode="auto">
          <a:xfrm>
            <a:off x="6149975" y="31257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43" name="Rectangle 16"/>
          <p:cNvSpPr>
            <a:spLocks noChangeArrowheads="1"/>
          </p:cNvSpPr>
          <p:nvPr/>
        </p:nvSpPr>
        <p:spPr bwMode="auto">
          <a:xfrm>
            <a:off x="6916738" y="31257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45" name="Rectangle 17"/>
          <p:cNvSpPr>
            <a:spLocks noChangeArrowheads="1"/>
          </p:cNvSpPr>
          <p:nvPr/>
        </p:nvSpPr>
        <p:spPr bwMode="auto">
          <a:xfrm>
            <a:off x="1501775" y="335121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a:t>
            </a:r>
            <a:endParaRPr lang="en-US" dirty="0" smtClean="0">
              <a:solidFill>
                <a:prstClr val="black"/>
              </a:solidFill>
              <a:cs typeface="Arial" charset="0"/>
            </a:endParaRPr>
          </a:p>
        </p:txBody>
      </p:sp>
      <p:sp>
        <p:nvSpPr>
          <p:cNvPr id="246" name="Rectangle 18"/>
          <p:cNvSpPr>
            <a:spLocks noChangeArrowheads="1"/>
          </p:cNvSpPr>
          <p:nvPr/>
        </p:nvSpPr>
        <p:spPr bwMode="auto">
          <a:xfrm>
            <a:off x="2055813" y="3351213"/>
            <a:ext cx="776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Zinc mine</a:t>
            </a:r>
            <a:endParaRPr lang="en-US" dirty="0" smtClean="0">
              <a:solidFill>
                <a:prstClr val="black"/>
              </a:solidFill>
              <a:cs typeface="Arial" charset="0"/>
            </a:endParaRPr>
          </a:p>
        </p:txBody>
      </p:sp>
      <p:sp>
        <p:nvSpPr>
          <p:cNvPr id="249" name="Rectangle 19"/>
          <p:cNvSpPr>
            <a:spLocks noChangeArrowheads="1"/>
          </p:cNvSpPr>
          <p:nvPr/>
        </p:nvSpPr>
        <p:spPr bwMode="auto">
          <a:xfrm>
            <a:off x="6080125" y="33512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850,000</a:t>
            </a:r>
            <a:endParaRPr lang="en-US" dirty="0" smtClean="0">
              <a:solidFill>
                <a:prstClr val="black"/>
              </a:solidFill>
              <a:cs typeface="Arial" charset="0"/>
            </a:endParaRPr>
          </a:p>
        </p:txBody>
      </p:sp>
      <p:sp>
        <p:nvSpPr>
          <p:cNvPr id="255" name="Rectangle 20"/>
          <p:cNvSpPr>
            <a:spLocks noChangeArrowheads="1"/>
          </p:cNvSpPr>
          <p:nvPr/>
        </p:nvSpPr>
        <p:spPr bwMode="auto">
          <a:xfrm>
            <a:off x="2278063" y="355758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79" name="Rectangle 21"/>
          <p:cNvSpPr>
            <a:spLocks noChangeArrowheads="1"/>
          </p:cNvSpPr>
          <p:nvPr/>
        </p:nvSpPr>
        <p:spPr bwMode="auto">
          <a:xfrm>
            <a:off x="6877050" y="35575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850,000</a:t>
            </a:r>
            <a:endParaRPr lang="en-US" dirty="0" smtClean="0">
              <a:solidFill>
                <a:prstClr val="black"/>
              </a:solidFill>
              <a:cs typeface="Arial" charset="0"/>
            </a:endParaRPr>
          </a:p>
        </p:txBody>
      </p:sp>
      <p:sp>
        <p:nvSpPr>
          <p:cNvPr id="280" name="Rectangle 22"/>
          <p:cNvSpPr>
            <a:spLocks noChangeArrowheads="1"/>
          </p:cNvSpPr>
          <p:nvPr/>
        </p:nvSpPr>
        <p:spPr bwMode="auto">
          <a:xfrm>
            <a:off x="1501775" y="39703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a:t>
            </a:r>
            <a:endParaRPr lang="en-US" dirty="0" smtClean="0">
              <a:solidFill>
                <a:prstClr val="black"/>
              </a:solidFill>
              <a:cs typeface="Arial" charset="0"/>
            </a:endParaRPr>
          </a:p>
        </p:txBody>
      </p:sp>
      <p:sp>
        <p:nvSpPr>
          <p:cNvPr id="281" name="Rectangle 23"/>
          <p:cNvSpPr>
            <a:spLocks noChangeArrowheads="1"/>
          </p:cNvSpPr>
          <p:nvPr/>
        </p:nvSpPr>
        <p:spPr bwMode="auto">
          <a:xfrm>
            <a:off x="2055813" y="3970338"/>
            <a:ext cx="2259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Depletion expense - Zinc mine</a:t>
            </a:r>
            <a:endParaRPr lang="en-US" dirty="0" smtClean="0">
              <a:solidFill>
                <a:prstClr val="black"/>
              </a:solidFill>
              <a:cs typeface="Arial" charset="0"/>
            </a:endParaRPr>
          </a:p>
        </p:txBody>
      </p:sp>
      <p:sp>
        <p:nvSpPr>
          <p:cNvPr id="282" name="Rectangle 24"/>
          <p:cNvSpPr>
            <a:spLocks noChangeArrowheads="1"/>
          </p:cNvSpPr>
          <p:nvPr/>
        </p:nvSpPr>
        <p:spPr bwMode="auto">
          <a:xfrm>
            <a:off x="4395788" y="397033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 tons x $4</a:t>
            </a:r>
            <a:endParaRPr lang="en-US" dirty="0" smtClean="0">
              <a:solidFill>
                <a:prstClr val="black"/>
              </a:solidFill>
              <a:cs typeface="Arial" charset="0"/>
            </a:endParaRPr>
          </a:p>
        </p:txBody>
      </p:sp>
      <p:sp>
        <p:nvSpPr>
          <p:cNvPr id="283" name="Rectangle 25"/>
          <p:cNvSpPr>
            <a:spLocks noChangeArrowheads="1"/>
          </p:cNvSpPr>
          <p:nvPr/>
        </p:nvSpPr>
        <p:spPr bwMode="auto">
          <a:xfrm>
            <a:off x="6080125" y="39703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160,000</a:t>
            </a:r>
            <a:endParaRPr lang="en-US" dirty="0" smtClean="0">
              <a:solidFill>
                <a:prstClr val="black"/>
              </a:solidFill>
              <a:cs typeface="Arial" charset="0"/>
            </a:endParaRPr>
          </a:p>
        </p:txBody>
      </p:sp>
      <p:sp>
        <p:nvSpPr>
          <p:cNvPr id="284" name="Rectangle 26"/>
          <p:cNvSpPr>
            <a:spLocks noChangeArrowheads="1"/>
          </p:cNvSpPr>
          <p:nvPr/>
        </p:nvSpPr>
        <p:spPr bwMode="auto">
          <a:xfrm>
            <a:off x="2055813" y="4176713"/>
            <a:ext cx="1079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Zinc inventory</a:t>
            </a:r>
            <a:endParaRPr lang="en-US" dirty="0" smtClean="0">
              <a:solidFill>
                <a:prstClr val="black"/>
              </a:solidFill>
              <a:cs typeface="Arial" charset="0"/>
            </a:endParaRPr>
          </a:p>
        </p:txBody>
      </p:sp>
      <p:sp>
        <p:nvSpPr>
          <p:cNvPr id="285" name="Rectangle 27"/>
          <p:cNvSpPr>
            <a:spLocks noChangeArrowheads="1"/>
          </p:cNvSpPr>
          <p:nvPr/>
        </p:nvSpPr>
        <p:spPr bwMode="auto">
          <a:xfrm>
            <a:off x="4395788" y="4176713"/>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10,000 tons x $4</a:t>
            </a:r>
            <a:endParaRPr lang="en-US" dirty="0" smtClean="0">
              <a:solidFill>
                <a:prstClr val="black"/>
              </a:solidFill>
              <a:cs typeface="Arial" charset="0"/>
            </a:endParaRPr>
          </a:p>
        </p:txBody>
      </p:sp>
      <p:sp>
        <p:nvSpPr>
          <p:cNvPr id="286" name="Rectangle 28"/>
          <p:cNvSpPr>
            <a:spLocks noChangeArrowheads="1"/>
          </p:cNvSpPr>
          <p:nvPr/>
        </p:nvSpPr>
        <p:spPr bwMode="auto">
          <a:xfrm>
            <a:off x="6170613" y="41767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287" name="Rectangle 29"/>
          <p:cNvSpPr>
            <a:spLocks noChangeArrowheads="1"/>
          </p:cNvSpPr>
          <p:nvPr/>
        </p:nvSpPr>
        <p:spPr bwMode="auto">
          <a:xfrm>
            <a:off x="2328863" y="4383088"/>
            <a:ext cx="2562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Accumulated depletion - Zinc mine</a:t>
            </a:r>
            <a:endParaRPr lang="en-US" dirty="0" smtClean="0">
              <a:solidFill>
                <a:prstClr val="black"/>
              </a:solidFill>
              <a:cs typeface="Arial" charset="0"/>
            </a:endParaRPr>
          </a:p>
        </p:txBody>
      </p:sp>
      <p:sp>
        <p:nvSpPr>
          <p:cNvPr id="64" name="Rectangle 30"/>
          <p:cNvSpPr>
            <a:spLocks noChangeArrowheads="1"/>
          </p:cNvSpPr>
          <p:nvPr/>
        </p:nvSpPr>
        <p:spPr bwMode="auto">
          <a:xfrm>
            <a:off x="6877050" y="43830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200,000</a:t>
            </a:r>
            <a:endParaRPr lang="en-US" dirty="0" smtClean="0">
              <a:solidFill>
                <a:prstClr val="black"/>
              </a:solidFill>
              <a:cs typeface="Arial" charset="0"/>
            </a:endParaRPr>
          </a:p>
        </p:txBody>
      </p:sp>
      <p:sp>
        <p:nvSpPr>
          <p:cNvPr id="65" name="Rectangle 31"/>
          <p:cNvSpPr>
            <a:spLocks noChangeArrowheads="1"/>
          </p:cNvSpPr>
          <p:nvPr/>
        </p:nvSpPr>
        <p:spPr bwMode="auto">
          <a:xfrm>
            <a:off x="3225800" y="31257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66" name="Rectangle 32"/>
          <p:cNvSpPr>
            <a:spLocks noChangeArrowheads="1"/>
          </p:cNvSpPr>
          <p:nvPr/>
        </p:nvSpPr>
        <p:spPr bwMode="auto">
          <a:xfrm>
            <a:off x="2247900" y="249555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 - Salvage</a:t>
            </a:r>
            <a:endParaRPr lang="en-US" dirty="0" smtClean="0">
              <a:solidFill>
                <a:prstClr val="black"/>
              </a:solidFill>
              <a:cs typeface="Arial" charset="0"/>
            </a:endParaRPr>
          </a:p>
        </p:txBody>
      </p:sp>
      <p:sp>
        <p:nvSpPr>
          <p:cNvPr id="68" name="Rectangle 33"/>
          <p:cNvSpPr>
            <a:spLocks noChangeArrowheads="1"/>
          </p:cNvSpPr>
          <p:nvPr/>
        </p:nvSpPr>
        <p:spPr bwMode="auto">
          <a:xfrm>
            <a:off x="2247900" y="2671763"/>
            <a:ext cx="1038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9" name="Rectangle 34"/>
          <p:cNvSpPr>
            <a:spLocks noChangeArrowheads="1"/>
          </p:cNvSpPr>
          <p:nvPr/>
        </p:nvSpPr>
        <p:spPr bwMode="auto">
          <a:xfrm>
            <a:off x="3668713" y="2495550"/>
            <a:ext cx="148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$850,000 - $50,000</a:t>
            </a:r>
            <a:endParaRPr lang="en-US" dirty="0" smtClean="0">
              <a:solidFill>
                <a:prstClr val="black"/>
              </a:solidFill>
              <a:cs typeface="Arial" charset="0"/>
            </a:endParaRPr>
          </a:p>
        </p:txBody>
      </p:sp>
      <p:sp>
        <p:nvSpPr>
          <p:cNvPr id="70" name="Rectangle 35"/>
          <p:cNvSpPr>
            <a:spLocks noChangeArrowheads="1"/>
          </p:cNvSpPr>
          <p:nvPr/>
        </p:nvSpPr>
        <p:spPr bwMode="auto">
          <a:xfrm>
            <a:off x="3668713" y="2671763"/>
            <a:ext cx="13922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1" name="Rectangle 36"/>
          <p:cNvSpPr>
            <a:spLocks noChangeArrowheads="1"/>
          </p:cNvSpPr>
          <p:nvPr/>
        </p:nvSpPr>
        <p:spPr bwMode="auto">
          <a:xfrm>
            <a:off x="5605463" y="2495550"/>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 per ton</a:t>
            </a:r>
            <a:endParaRPr lang="en-US" dirty="0" smtClean="0">
              <a:solidFill>
                <a:prstClr val="black"/>
              </a:solidFill>
              <a:cs typeface="Arial" charset="0"/>
            </a:endParaRPr>
          </a:p>
        </p:txBody>
      </p:sp>
      <p:sp>
        <p:nvSpPr>
          <p:cNvPr id="73" name="Rectangle 37"/>
          <p:cNvSpPr>
            <a:spLocks noChangeArrowheads="1"/>
          </p:cNvSpPr>
          <p:nvPr/>
        </p:nvSpPr>
        <p:spPr bwMode="auto">
          <a:xfrm>
            <a:off x="2378075" y="27019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EUL (units)</a:t>
            </a:r>
            <a:endParaRPr lang="en-US" dirty="0" smtClean="0">
              <a:solidFill>
                <a:prstClr val="black"/>
              </a:solidFill>
              <a:cs typeface="Arial" charset="0"/>
            </a:endParaRPr>
          </a:p>
        </p:txBody>
      </p:sp>
      <p:sp>
        <p:nvSpPr>
          <p:cNvPr id="74" name="Rectangle 38"/>
          <p:cNvSpPr>
            <a:spLocks noChangeArrowheads="1"/>
          </p:cNvSpPr>
          <p:nvPr/>
        </p:nvSpPr>
        <p:spPr bwMode="auto">
          <a:xfrm>
            <a:off x="3902075" y="2701925"/>
            <a:ext cx="100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200,000 tons</a:t>
            </a:r>
            <a:endParaRPr lang="en-US" dirty="0" smtClean="0">
              <a:solidFill>
                <a:prstClr val="black"/>
              </a:solidFill>
              <a:cs typeface="Arial" charset="0"/>
            </a:endParaRPr>
          </a:p>
        </p:txBody>
      </p:sp>
      <p:sp>
        <p:nvSpPr>
          <p:cNvPr id="75" name="Rectangle 39"/>
          <p:cNvSpPr>
            <a:spLocks noChangeArrowheads="1"/>
          </p:cNvSpPr>
          <p:nvPr/>
        </p:nvSpPr>
        <p:spPr bwMode="auto">
          <a:xfrm>
            <a:off x="1158875" y="30940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6" name="Line 40"/>
          <p:cNvSpPr>
            <a:spLocks noChangeShapeType="1"/>
          </p:cNvSpPr>
          <p:nvPr/>
        </p:nvSpPr>
        <p:spPr bwMode="auto">
          <a:xfrm>
            <a:off x="1965325"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7" name="Rectangle 41"/>
          <p:cNvSpPr>
            <a:spLocks noChangeArrowheads="1"/>
          </p:cNvSpPr>
          <p:nvPr/>
        </p:nvSpPr>
        <p:spPr bwMode="auto">
          <a:xfrm>
            <a:off x="1965325"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8" name="Line 42"/>
          <p:cNvSpPr>
            <a:spLocks noChangeShapeType="1"/>
          </p:cNvSpPr>
          <p:nvPr/>
        </p:nvSpPr>
        <p:spPr bwMode="auto">
          <a:xfrm>
            <a:off x="5948363"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9" name="Rectangle 43"/>
          <p:cNvSpPr>
            <a:spLocks noChangeArrowheads="1"/>
          </p:cNvSpPr>
          <p:nvPr/>
        </p:nvSpPr>
        <p:spPr bwMode="auto">
          <a:xfrm>
            <a:off x="5948363"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0" name="Line 44"/>
          <p:cNvSpPr>
            <a:spLocks noChangeShapeType="1"/>
          </p:cNvSpPr>
          <p:nvPr/>
        </p:nvSpPr>
        <p:spPr bwMode="auto">
          <a:xfrm>
            <a:off x="6745288"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1" name="Rectangle 45"/>
          <p:cNvSpPr>
            <a:spLocks noChangeArrowheads="1"/>
          </p:cNvSpPr>
          <p:nvPr/>
        </p:nvSpPr>
        <p:spPr bwMode="auto">
          <a:xfrm>
            <a:off x="6745288"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2" name="Rectangle 46"/>
          <p:cNvSpPr>
            <a:spLocks noChangeArrowheads="1"/>
          </p:cNvSpPr>
          <p:nvPr/>
        </p:nvSpPr>
        <p:spPr bwMode="auto">
          <a:xfrm>
            <a:off x="7531100" y="31146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5" name="Line 47"/>
          <p:cNvSpPr>
            <a:spLocks noChangeShapeType="1"/>
          </p:cNvSpPr>
          <p:nvPr/>
        </p:nvSpPr>
        <p:spPr bwMode="auto">
          <a:xfrm>
            <a:off x="1168400"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6" name="Rectangle 48"/>
          <p:cNvSpPr>
            <a:spLocks noChangeArrowheads="1"/>
          </p:cNvSpPr>
          <p:nvPr/>
        </p:nvSpPr>
        <p:spPr bwMode="auto">
          <a:xfrm>
            <a:off x="1168400"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7" name="Line 49"/>
          <p:cNvSpPr>
            <a:spLocks noChangeShapeType="1"/>
          </p:cNvSpPr>
          <p:nvPr/>
        </p:nvSpPr>
        <p:spPr bwMode="auto">
          <a:xfrm>
            <a:off x="1965325"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8" name="Rectangle 50"/>
          <p:cNvSpPr>
            <a:spLocks noChangeArrowheads="1"/>
          </p:cNvSpPr>
          <p:nvPr/>
        </p:nvSpPr>
        <p:spPr bwMode="auto">
          <a:xfrm>
            <a:off x="1965325"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9" name="Line 51"/>
          <p:cNvSpPr>
            <a:spLocks noChangeShapeType="1"/>
          </p:cNvSpPr>
          <p:nvPr/>
        </p:nvSpPr>
        <p:spPr bwMode="auto">
          <a:xfrm>
            <a:off x="5151438"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0" name="Rectangle 52"/>
          <p:cNvSpPr>
            <a:spLocks noChangeArrowheads="1"/>
          </p:cNvSpPr>
          <p:nvPr/>
        </p:nvSpPr>
        <p:spPr bwMode="auto">
          <a:xfrm>
            <a:off x="5151438" y="311467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1" name="Line 53"/>
          <p:cNvSpPr>
            <a:spLocks noChangeShapeType="1"/>
          </p:cNvSpPr>
          <p:nvPr/>
        </p:nvSpPr>
        <p:spPr bwMode="auto">
          <a:xfrm>
            <a:off x="5948363"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2" name="Rectangle 54"/>
          <p:cNvSpPr>
            <a:spLocks noChangeArrowheads="1"/>
          </p:cNvSpPr>
          <p:nvPr/>
        </p:nvSpPr>
        <p:spPr bwMode="auto">
          <a:xfrm>
            <a:off x="5948363"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3" name="Line 55"/>
          <p:cNvSpPr>
            <a:spLocks noChangeShapeType="1"/>
          </p:cNvSpPr>
          <p:nvPr/>
        </p:nvSpPr>
        <p:spPr bwMode="auto">
          <a:xfrm>
            <a:off x="6745288"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4" name="Rectangle 56"/>
          <p:cNvSpPr>
            <a:spLocks noChangeArrowheads="1"/>
          </p:cNvSpPr>
          <p:nvPr/>
        </p:nvSpPr>
        <p:spPr bwMode="auto">
          <a:xfrm>
            <a:off x="6745288"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5" name="Line 57"/>
          <p:cNvSpPr>
            <a:spLocks noChangeShapeType="1"/>
          </p:cNvSpPr>
          <p:nvPr/>
        </p:nvSpPr>
        <p:spPr bwMode="auto">
          <a:xfrm>
            <a:off x="7542213"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6" name="Rectangle 58"/>
          <p:cNvSpPr>
            <a:spLocks noChangeArrowheads="1"/>
          </p:cNvSpPr>
          <p:nvPr/>
        </p:nvSpPr>
        <p:spPr bwMode="auto">
          <a:xfrm>
            <a:off x="7542213"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7" name="Rectangle 59"/>
          <p:cNvSpPr>
            <a:spLocks noChangeArrowheads="1"/>
          </p:cNvSpPr>
          <p:nvPr/>
        </p:nvSpPr>
        <p:spPr bwMode="auto">
          <a:xfrm>
            <a:off x="1177925" y="3094038"/>
            <a:ext cx="6373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8" name="Rectangle 60"/>
          <p:cNvSpPr>
            <a:spLocks noChangeArrowheads="1"/>
          </p:cNvSpPr>
          <p:nvPr/>
        </p:nvSpPr>
        <p:spPr bwMode="auto">
          <a:xfrm>
            <a:off x="1177925" y="3321050"/>
            <a:ext cx="6373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9" name="Line 61"/>
          <p:cNvSpPr>
            <a:spLocks noChangeShapeType="1"/>
          </p:cNvSpPr>
          <p:nvPr/>
        </p:nvSpPr>
        <p:spPr bwMode="auto">
          <a:xfrm>
            <a:off x="1177925" y="353695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9" name="Rectangle 62"/>
          <p:cNvSpPr>
            <a:spLocks noChangeArrowheads="1"/>
          </p:cNvSpPr>
          <p:nvPr/>
        </p:nvSpPr>
        <p:spPr bwMode="auto">
          <a:xfrm>
            <a:off x="1177925" y="3536950"/>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Line 63"/>
          <p:cNvSpPr>
            <a:spLocks noChangeShapeType="1"/>
          </p:cNvSpPr>
          <p:nvPr/>
        </p:nvSpPr>
        <p:spPr bwMode="auto">
          <a:xfrm>
            <a:off x="1177925" y="374332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1" name="Rectangle 64"/>
          <p:cNvSpPr>
            <a:spLocks noChangeArrowheads="1"/>
          </p:cNvSpPr>
          <p:nvPr/>
        </p:nvSpPr>
        <p:spPr bwMode="auto">
          <a:xfrm>
            <a:off x="1177925" y="3743325"/>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Line 65"/>
          <p:cNvSpPr>
            <a:spLocks noChangeShapeType="1"/>
          </p:cNvSpPr>
          <p:nvPr/>
        </p:nvSpPr>
        <p:spPr bwMode="auto">
          <a:xfrm>
            <a:off x="1177925" y="394970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3" name="Rectangle 66"/>
          <p:cNvSpPr>
            <a:spLocks noChangeArrowheads="1"/>
          </p:cNvSpPr>
          <p:nvPr/>
        </p:nvSpPr>
        <p:spPr bwMode="auto">
          <a:xfrm>
            <a:off x="1177925" y="3949700"/>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4" name="Line 67"/>
          <p:cNvSpPr>
            <a:spLocks noChangeShapeType="1"/>
          </p:cNvSpPr>
          <p:nvPr/>
        </p:nvSpPr>
        <p:spPr bwMode="auto">
          <a:xfrm>
            <a:off x="1177925" y="415607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5" name="Rectangle 68"/>
          <p:cNvSpPr>
            <a:spLocks noChangeArrowheads="1"/>
          </p:cNvSpPr>
          <p:nvPr/>
        </p:nvSpPr>
        <p:spPr bwMode="auto">
          <a:xfrm>
            <a:off x="1177925" y="4156075"/>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6" name="Line 69"/>
          <p:cNvSpPr>
            <a:spLocks noChangeShapeType="1"/>
          </p:cNvSpPr>
          <p:nvPr/>
        </p:nvSpPr>
        <p:spPr bwMode="auto">
          <a:xfrm>
            <a:off x="1177925" y="436245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7" name="Rectangle 70"/>
          <p:cNvSpPr>
            <a:spLocks noChangeArrowheads="1"/>
          </p:cNvSpPr>
          <p:nvPr/>
        </p:nvSpPr>
        <p:spPr bwMode="auto">
          <a:xfrm>
            <a:off x="1177925" y="4362450"/>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8" name="Line 71"/>
          <p:cNvSpPr>
            <a:spLocks noChangeShapeType="1"/>
          </p:cNvSpPr>
          <p:nvPr/>
        </p:nvSpPr>
        <p:spPr bwMode="auto">
          <a:xfrm>
            <a:off x="1177925" y="456882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9" name="Rectangle 72"/>
          <p:cNvSpPr>
            <a:spLocks noChangeArrowheads="1"/>
          </p:cNvSpPr>
          <p:nvPr/>
        </p:nvSpPr>
        <p:spPr bwMode="auto">
          <a:xfrm>
            <a:off x="1177925" y="4568825"/>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73" name="Rectangle 27"/>
          <p:cNvSpPr>
            <a:spLocks noChangeArrowheads="1"/>
          </p:cNvSpPr>
          <p:nvPr/>
        </p:nvSpPr>
        <p:spPr bwMode="auto">
          <a:xfrm>
            <a:off x="5054600" y="4383088"/>
            <a:ext cx="1236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charset="0"/>
              </a:rPr>
              <a:t>5</a:t>
            </a:r>
            <a:r>
              <a:rPr lang="en-US" sz="1300" dirty="0" smtClean="0">
                <a:solidFill>
                  <a:srgbClr val="000000"/>
                </a:solidFill>
                <a:cs typeface="Arial" charset="0"/>
              </a:rPr>
              <a:t>0,000 tons x $4</a:t>
            </a:r>
            <a:endParaRPr lang="en-US" dirty="0" smtClean="0">
              <a:solidFill>
                <a:prstClr val="black"/>
              </a:solidFill>
              <a:cs typeface="Arial" charset="0"/>
            </a:endParaRPr>
          </a:p>
        </p:txBody>
      </p:sp>
      <p:sp>
        <p:nvSpPr>
          <p:cNvPr id="83"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3</a:t>
            </a:r>
          </a:p>
        </p:txBody>
      </p:sp>
      <p:sp>
        <p:nvSpPr>
          <p:cNvPr id="84" name="Slide Number Placeholder 83"/>
          <p:cNvSpPr>
            <a:spLocks noGrp="1"/>
          </p:cNvSpPr>
          <p:nvPr>
            <p:ph type="sldNum" sz="quarter" idx="12"/>
          </p:nvPr>
        </p:nvSpPr>
        <p:spPr/>
        <p:txBody>
          <a:bodyPr/>
          <a:lstStyle/>
          <a:p>
            <a:pPr>
              <a:defRPr/>
            </a:pPr>
            <a:fld id="{87654032-F1E1-48D6-B3CA-D1190DACE50E}"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0246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500"/>
                                        <p:tgtEl>
                                          <p:spTgt spid="2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
                                        </p:tgtEl>
                                        <p:attrNameLst>
                                          <p:attrName>style.visibility</p:attrName>
                                        </p:attrNameLst>
                                      </p:cBhvr>
                                      <p:to>
                                        <p:strVal val="visible"/>
                                      </p:to>
                                    </p:set>
                                    <p:animEffect transition="in" filter="fade">
                                      <p:cBhvr>
                                        <p:cTn id="16" dur="500"/>
                                        <p:tgtEl>
                                          <p:spTgt spid="2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500"/>
                                        <p:tgtEl>
                                          <p:spTgt spid="2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10"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par>
                                <p:cTn id="77" presetID="10"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500"/>
                                        <p:tgtEl>
                                          <p:spTgt spid="9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par>
                                <p:cTn id="89" presetID="10"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500"/>
                                        <p:tgtEl>
                                          <p:spTgt spid="129"/>
                                        </p:tgtEl>
                                      </p:cBhvr>
                                    </p:animEffect>
                                  </p:childTnLst>
                                </p:cTn>
                              </p:par>
                              <p:par>
                                <p:cTn id="95" presetID="10" presetClass="entr" presetSubtype="0" fill="hold" nodeType="with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500"/>
                                        <p:tgtEl>
                                          <p:spTgt spid="1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500"/>
                                        <p:tgtEl>
                                          <p:spTgt spid="131"/>
                                        </p:tgtEl>
                                      </p:cBhvr>
                                    </p:animEffect>
                                  </p:childTnLst>
                                </p:cTn>
                              </p:par>
                              <p:par>
                                <p:cTn id="101" presetID="10" presetClass="entr" presetSubtype="0" fill="hold"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500"/>
                                        <p:tgtEl>
                                          <p:spTgt spid="1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fade">
                                      <p:cBhvr>
                                        <p:cTn id="106" dur="500"/>
                                        <p:tgtEl>
                                          <p:spTgt spid="133"/>
                                        </p:tgtEl>
                                      </p:cBhvr>
                                    </p:animEffect>
                                  </p:childTnLst>
                                </p:cTn>
                              </p:par>
                              <p:par>
                                <p:cTn id="107" presetID="10" presetClass="entr" presetSubtype="0" fill="hold" nodeType="withEffect">
                                  <p:stCondLst>
                                    <p:cond delay="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500"/>
                                        <p:tgtEl>
                                          <p:spTgt spid="1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5"/>
                                        </p:tgtEl>
                                        <p:attrNameLst>
                                          <p:attrName>style.visibility</p:attrName>
                                        </p:attrNameLst>
                                      </p:cBhvr>
                                      <p:to>
                                        <p:strVal val="visible"/>
                                      </p:to>
                                    </p:set>
                                    <p:animEffect transition="in" filter="fade">
                                      <p:cBhvr>
                                        <p:cTn id="112" dur="500"/>
                                        <p:tgtEl>
                                          <p:spTgt spid="135"/>
                                        </p:tgtEl>
                                      </p:cBhvr>
                                    </p:animEffect>
                                  </p:childTnLst>
                                </p:cTn>
                              </p:par>
                              <p:par>
                                <p:cTn id="113" presetID="10" presetClass="entr" presetSubtype="0" fill="hold" nodeType="withEffect">
                                  <p:stCondLst>
                                    <p:cond delay="0"/>
                                  </p:stCondLst>
                                  <p:childTnLst>
                                    <p:set>
                                      <p:cBhvr>
                                        <p:cTn id="114" dur="1" fill="hold">
                                          <p:stCondLst>
                                            <p:cond delay="0"/>
                                          </p:stCondLst>
                                        </p:cTn>
                                        <p:tgtEl>
                                          <p:spTgt spid="136"/>
                                        </p:tgtEl>
                                        <p:attrNameLst>
                                          <p:attrName>style.visibility</p:attrName>
                                        </p:attrNameLst>
                                      </p:cBhvr>
                                      <p:to>
                                        <p:strVal val="visible"/>
                                      </p:to>
                                    </p:set>
                                    <p:animEffect transition="in" filter="fade">
                                      <p:cBhvr>
                                        <p:cTn id="115" dur="500"/>
                                        <p:tgtEl>
                                          <p:spTgt spid="1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7"/>
                                        </p:tgtEl>
                                        <p:attrNameLst>
                                          <p:attrName>style.visibility</p:attrName>
                                        </p:attrNameLst>
                                      </p:cBhvr>
                                      <p:to>
                                        <p:strVal val="visible"/>
                                      </p:to>
                                    </p:set>
                                    <p:animEffect transition="in" filter="fade">
                                      <p:cBhvr>
                                        <p:cTn id="118" dur="500"/>
                                        <p:tgtEl>
                                          <p:spTgt spid="137"/>
                                        </p:tgtEl>
                                      </p:cBhvr>
                                    </p:animEffect>
                                  </p:childTnLst>
                                </p:cTn>
                              </p:par>
                              <p:par>
                                <p:cTn id="119" presetID="10" presetClass="entr" presetSubtype="0" fill="hold" nodeType="withEffect">
                                  <p:stCondLst>
                                    <p:cond delay="0"/>
                                  </p:stCondLst>
                                  <p:childTnLst>
                                    <p:set>
                                      <p:cBhvr>
                                        <p:cTn id="120" dur="1" fill="hold">
                                          <p:stCondLst>
                                            <p:cond delay="0"/>
                                          </p:stCondLst>
                                        </p:cTn>
                                        <p:tgtEl>
                                          <p:spTgt spid="138"/>
                                        </p:tgtEl>
                                        <p:attrNameLst>
                                          <p:attrName>style.visibility</p:attrName>
                                        </p:attrNameLst>
                                      </p:cBhvr>
                                      <p:to>
                                        <p:strVal val="visible"/>
                                      </p:to>
                                    </p:set>
                                    <p:animEffect transition="in" filter="fade">
                                      <p:cBhvr>
                                        <p:cTn id="121" dur="500"/>
                                        <p:tgtEl>
                                          <p:spTgt spid="1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Effect transition="in" filter="fade">
                                      <p:cBhvr>
                                        <p:cTn id="124" dur="500"/>
                                        <p:tgtEl>
                                          <p:spTgt spid="13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6"/>
                                        </p:tgtEl>
                                        <p:attrNameLst>
                                          <p:attrName>style.visibility</p:attrName>
                                        </p:attrNameLst>
                                      </p:cBhvr>
                                      <p:to>
                                        <p:strVal val="visible"/>
                                      </p:to>
                                    </p:set>
                                    <p:animEffect transition="in" filter="fade">
                                      <p:cBhvr>
                                        <p:cTn id="129" dur="500"/>
                                        <p:tgtEl>
                                          <p:spTgt spid="24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49"/>
                                        </p:tgtEl>
                                        <p:attrNameLst>
                                          <p:attrName>style.visibility</p:attrName>
                                        </p:attrNameLst>
                                      </p:cBhvr>
                                      <p:to>
                                        <p:strVal val="visible"/>
                                      </p:to>
                                    </p:set>
                                    <p:animEffect transition="in" filter="fade">
                                      <p:cBhvr>
                                        <p:cTn id="132" dur="500"/>
                                        <p:tgtEl>
                                          <p:spTgt spid="2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55"/>
                                        </p:tgtEl>
                                        <p:attrNameLst>
                                          <p:attrName>style.visibility</p:attrName>
                                        </p:attrNameLst>
                                      </p:cBhvr>
                                      <p:to>
                                        <p:strVal val="visible"/>
                                      </p:to>
                                    </p:set>
                                    <p:animEffect transition="in" filter="fade">
                                      <p:cBhvr>
                                        <p:cTn id="135" dur="500"/>
                                        <p:tgtEl>
                                          <p:spTgt spid="2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9"/>
                                        </p:tgtEl>
                                        <p:attrNameLst>
                                          <p:attrName>style.visibility</p:attrName>
                                        </p:attrNameLst>
                                      </p:cBhvr>
                                      <p:to>
                                        <p:strVal val="visible"/>
                                      </p:to>
                                    </p:set>
                                    <p:animEffect transition="in" filter="fade">
                                      <p:cBhvr>
                                        <p:cTn id="138" dur="500"/>
                                        <p:tgtEl>
                                          <p:spTgt spid="27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41"/>
                                        </p:tgtEl>
                                        <p:attrNameLst>
                                          <p:attrName>style.visibility</p:attrName>
                                        </p:attrNameLst>
                                      </p:cBhvr>
                                      <p:to>
                                        <p:strVal val="visible"/>
                                      </p:to>
                                    </p:set>
                                    <p:animEffect transition="in" filter="fade">
                                      <p:cBhvr>
                                        <p:cTn id="143" dur="500"/>
                                        <p:tgtEl>
                                          <p:spTgt spid="24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fade">
                                      <p:cBhvr>
                                        <p:cTn id="149" dur="500"/>
                                        <p:tgtEl>
                                          <p:spTgt spid="6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500"/>
                                        <p:tgtEl>
                                          <p:spTgt spid="7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fade">
                                      <p:cBhvr>
                                        <p:cTn id="155" dur="500"/>
                                        <p:tgtEl>
                                          <p:spTgt spid="6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fade">
                                      <p:cBhvr>
                                        <p:cTn id="158" dur="500"/>
                                        <p:tgtEl>
                                          <p:spTgt spid="7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fade">
                                      <p:cBhvr>
                                        <p:cTn id="161" dur="500"/>
                                        <p:tgtEl>
                                          <p:spTgt spid="7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fade">
                                      <p:cBhvr>
                                        <p:cTn id="164" dur="500"/>
                                        <p:tgtEl>
                                          <p:spTgt spid="7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87"/>
                                        </p:tgtEl>
                                        <p:attrNameLst>
                                          <p:attrName>style.visibility</p:attrName>
                                        </p:attrNameLst>
                                      </p:cBhvr>
                                      <p:to>
                                        <p:strVal val="visible"/>
                                      </p:to>
                                    </p:set>
                                    <p:animEffect transition="in" filter="fade">
                                      <p:cBhvr>
                                        <p:cTn id="169" dur="500"/>
                                        <p:tgtEl>
                                          <p:spTgt spid="28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73"/>
                                        </p:tgtEl>
                                        <p:attrNameLst>
                                          <p:attrName>style.visibility</p:attrName>
                                        </p:attrNameLst>
                                      </p:cBhvr>
                                      <p:to>
                                        <p:strVal val="visible"/>
                                      </p:to>
                                    </p:set>
                                    <p:animEffect transition="in" filter="fade">
                                      <p:cBhvr>
                                        <p:cTn id="172" dur="500"/>
                                        <p:tgtEl>
                                          <p:spTgt spid="17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fade">
                                      <p:cBhvr>
                                        <p:cTn id="175" dur="500"/>
                                        <p:tgtEl>
                                          <p:spTgt spid="6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81"/>
                                        </p:tgtEl>
                                        <p:attrNameLst>
                                          <p:attrName>style.visibility</p:attrName>
                                        </p:attrNameLst>
                                      </p:cBhvr>
                                      <p:to>
                                        <p:strVal val="visible"/>
                                      </p:to>
                                    </p:set>
                                    <p:animEffect transition="in" filter="fade">
                                      <p:cBhvr>
                                        <p:cTn id="178" dur="500"/>
                                        <p:tgtEl>
                                          <p:spTgt spid="281"/>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82"/>
                                        </p:tgtEl>
                                        <p:attrNameLst>
                                          <p:attrName>style.visibility</p:attrName>
                                        </p:attrNameLst>
                                      </p:cBhvr>
                                      <p:to>
                                        <p:strVal val="visible"/>
                                      </p:to>
                                    </p:set>
                                    <p:animEffect transition="in" filter="fade">
                                      <p:cBhvr>
                                        <p:cTn id="181" dur="500"/>
                                        <p:tgtEl>
                                          <p:spTgt spid="28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3"/>
                                        </p:tgtEl>
                                        <p:attrNameLst>
                                          <p:attrName>style.visibility</p:attrName>
                                        </p:attrNameLst>
                                      </p:cBhvr>
                                      <p:to>
                                        <p:strVal val="visible"/>
                                      </p:to>
                                    </p:set>
                                    <p:animEffect transition="in" filter="fade">
                                      <p:cBhvr>
                                        <p:cTn id="184" dur="500"/>
                                        <p:tgtEl>
                                          <p:spTgt spid="28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84"/>
                                        </p:tgtEl>
                                        <p:attrNameLst>
                                          <p:attrName>style.visibility</p:attrName>
                                        </p:attrNameLst>
                                      </p:cBhvr>
                                      <p:to>
                                        <p:strVal val="visible"/>
                                      </p:to>
                                    </p:set>
                                    <p:animEffect transition="in" filter="fade">
                                      <p:cBhvr>
                                        <p:cTn id="187" dur="500"/>
                                        <p:tgtEl>
                                          <p:spTgt spid="28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5"/>
                                        </p:tgtEl>
                                        <p:attrNameLst>
                                          <p:attrName>style.visibility</p:attrName>
                                        </p:attrNameLst>
                                      </p:cBhvr>
                                      <p:to>
                                        <p:strVal val="visible"/>
                                      </p:to>
                                    </p:set>
                                    <p:animEffect transition="in" filter="fade">
                                      <p:cBhvr>
                                        <p:cTn id="190" dur="500"/>
                                        <p:tgtEl>
                                          <p:spTgt spid="28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6"/>
                                        </p:tgtEl>
                                        <p:attrNameLst>
                                          <p:attrName>style.visibility</p:attrName>
                                        </p:attrNameLst>
                                      </p:cBhvr>
                                      <p:to>
                                        <p:strVal val="visible"/>
                                      </p:to>
                                    </p:set>
                                    <p:animEffect transition="in" filter="fade">
                                      <p:cBhvr>
                                        <p:cTn id="193"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41" grpId="0"/>
      <p:bldP spid="242" grpId="0"/>
      <p:bldP spid="243" grpId="0"/>
      <p:bldP spid="245" grpId="0"/>
      <p:bldP spid="246" grpId="0"/>
      <p:bldP spid="249" grpId="0"/>
      <p:bldP spid="255" grpId="0"/>
      <p:bldP spid="279" grpId="0"/>
      <p:bldP spid="280" grpId="0"/>
      <p:bldP spid="281" grpId="0"/>
      <p:bldP spid="282" grpId="0"/>
      <p:bldP spid="283" grpId="0"/>
      <p:bldP spid="284" grpId="0"/>
      <p:bldP spid="285" grpId="0"/>
      <p:bldP spid="286" grpId="0"/>
      <p:bldP spid="287" grpId="0"/>
      <p:bldP spid="64" grpId="0"/>
      <p:bldP spid="65" grpId="0"/>
      <p:bldP spid="66" grpId="0"/>
      <p:bldP spid="68" grpId="0" animBg="1"/>
      <p:bldP spid="69" grpId="0"/>
      <p:bldP spid="70" grpId="0" animBg="1"/>
      <p:bldP spid="71" grpId="0"/>
      <p:bldP spid="73" grpId="0"/>
      <p:bldP spid="74" grpId="0"/>
      <p:bldP spid="75" grpId="0" animBg="1"/>
      <p:bldP spid="77" grpId="0" animBg="1"/>
      <p:bldP spid="79" grpId="0" animBg="1"/>
      <p:bldP spid="81" grpId="0" animBg="1"/>
      <p:bldP spid="82" grpId="0" animBg="1"/>
      <p:bldP spid="86" grpId="0" animBg="1"/>
      <p:bldP spid="88" grpId="0" animBg="1"/>
      <p:bldP spid="90" grpId="0" animBg="1"/>
      <p:bldP spid="92" grpId="0" animBg="1"/>
      <p:bldP spid="94" grpId="0" animBg="1"/>
      <p:bldP spid="96" grpId="0" animBg="1"/>
      <p:bldP spid="97" grpId="0" animBg="1"/>
      <p:bldP spid="98" grpId="0" animBg="1"/>
      <p:bldP spid="129" grpId="0" animBg="1"/>
      <p:bldP spid="131" grpId="0" animBg="1"/>
      <p:bldP spid="133" grpId="0" animBg="1"/>
      <p:bldP spid="135" grpId="0" animBg="1"/>
      <p:bldP spid="137" grpId="0" animBg="1"/>
      <p:bldP spid="139" grpId="0" animBg="1"/>
      <p:bldP spid="1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endParaRPr lang="en-US" dirty="0">
              <a:solidFill>
                <a:prstClr val="white"/>
              </a:solidFill>
            </a:endParaRPr>
          </a:p>
        </p:txBody>
      </p:sp>
      <p:sp>
        <p:nvSpPr>
          <p:cNvPr id="19" name="Rectangle 5"/>
          <p:cNvSpPr>
            <a:spLocks noChangeArrowheads="1"/>
          </p:cNvSpPr>
          <p:nvPr/>
        </p:nvSpPr>
        <p:spPr bwMode="auto">
          <a:xfrm>
            <a:off x="1163638" y="1651000"/>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0" name="Rectangle 6"/>
          <p:cNvSpPr>
            <a:spLocks noChangeArrowheads="1"/>
          </p:cNvSpPr>
          <p:nvPr/>
        </p:nvSpPr>
        <p:spPr bwMode="auto">
          <a:xfrm>
            <a:off x="1163638" y="4156075"/>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1" name="Rectangle 7"/>
          <p:cNvSpPr>
            <a:spLocks noChangeArrowheads="1"/>
          </p:cNvSpPr>
          <p:nvPr/>
        </p:nvSpPr>
        <p:spPr bwMode="auto">
          <a:xfrm>
            <a:off x="6951663" y="16716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2" name="Rectangle 8"/>
          <p:cNvSpPr>
            <a:spLocks noChangeArrowheads="1"/>
          </p:cNvSpPr>
          <p:nvPr/>
        </p:nvSpPr>
        <p:spPr bwMode="auto">
          <a:xfrm>
            <a:off x="7718425" y="16716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3" name="Rectangle 9"/>
          <p:cNvSpPr>
            <a:spLocks noChangeArrowheads="1"/>
          </p:cNvSpPr>
          <p:nvPr/>
        </p:nvSpPr>
        <p:spPr bwMode="auto">
          <a:xfrm>
            <a:off x="1295400" y="18986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1</a:t>
            </a:r>
            <a:endParaRPr lang="en-US" dirty="0" smtClean="0">
              <a:solidFill>
                <a:prstClr val="black"/>
              </a:solidFill>
              <a:cs typeface="Arial" charset="0"/>
            </a:endParaRPr>
          </a:p>
        </p:txBody>
      </p:sp>
      <p:sp>
        <p:nvSpPr>
          <p:cNvPr id="24" name="Rectangle 10"/>
          <p:cNvSpPr>
            <a:spLocks noChangeArrowheads="1"/>
          </p:cNvSpPr>
          <p:nvPr/>
        </p:nvSpPr>
        <p:spPr bwMode="auto">
          <a:xfrm>
            <a:off x="2051050" y="1898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Copyright </a:t>
            </a:r>
            <a:endParaRPr lang="en-US" dirty="0" smtClean="0">
              <a:solidFill>
                <a:prstClr val="black"/>
              </a:solidFill>
              <a:cs typeface="Arial" charset="0"/>
            </a:endParaRPr>
          </a:p>
        </p:txBody>
      </p:sp>
      <p:sp>
        <p:nvSpPr>
          <p:cNvPr id="25" name="Rectangle 11"/>
          <p:cNvSpPr>
            <a:spLocks noChangeArrowheads="1"/>
          </p:cNvSpPr>
          <p:nvPr/>
        </p:nvSpPr>
        <p:spPr bwMode="auto">
          <a:xfrm>
            <a:off x="7062788" y="18986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26" name="Rectangle 12"/>
          <p:cNvSpPr>
            <a:spLocks noChangeArrowheads="1"/>
          </p:cNvSpPr>
          <p:nvPr/>
        </p:nvSpPr>
        <p:spPr bwMode="auto">
          <a:xfrm>
            <a:off x="2273300" y="2103438"/>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7" name="Rectangle 13"/>
          <p:cNvSpPr>
            <a:spLocks noChangeArrowheads="1"/>
          </p:cNvSpPr>
          <p:nvPr/>
        </p:nvSpPr>
        <p:spPr bwMode="auto">
          <a:xfrm>
            <a:off x="7859713" y="21034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28" name="Rectangle 14"/>
          <p:cNvSpPr>
            <a:spLocks noChangeArrowheads="1"/>
          </p:cNvSpPr>
          <p:nvPr/>
        </p:nvSpPr>
        <p:spPr bwMode="auto">
          <a:xfrm>
            <a:off x="1295400" y="25161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Dec. 31</a:t>
            </a:r>
            <a:endParaRPr lang="en-US" dirty="0" smtClean="0">
              <a:solidFill>
                <a:prstClr val="black"/>
              </a:solidFill>
              <a:cs typeface="Arial" charset="0"/>
            </a:endParaRPr>
          </a:p>
        </p:txBody>
      </p:sp>
      <p:sp>
        <p:nvSpPr>
          <p:cNvPr id="29" name="Rectangle 15"/>
          <p:cNvSpPr>
            <a:spLocks noChangeArrowheads="1"/>
          </p:cNvSpPr>
          <p:nvPr/>
        </p:nvSpPr>
        <p:spPr bwMode="auto">
          <a:xfrm>
            <a:off x="2051050" y="2516188"/>
            <a:ext cx="247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Amortization expense - Copyright</a:t>
            </a:r>
            <a:endParaRPr lang="en-US" dirty="0" smtClean="0">
              <a:solidFill>
                <a:prstClr val="black"/>
              </a:solidFill>
              <a:cs typeface="Arial" charset="0"/>
            </a:endParaRPr>
          </a:p>
        </p:txBody>
      </p:sp>
      <p:sp>
        <p:nvSpPr>
          <p:cNvPr id="30" name="Rectangle 16"/>
          <p:cNvSpPr>
            <a:spLocks noChangeArrowheads="1"/>
          </p:cNvSpPr>
          <p:nvPr/>
        </p:nvSpPr>
        <p:spPr bwMode="auto">
          <a:xfrm>
            <a:off x="4875213" y="2516188"/>
            <a:ext cx="1230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 / 5 years</a:t>
            </a:r>
            <a:endParaRPr lang="en-US" dirty="0" smtClean="0">
              <a:solidFill>
                <a:prstClr val="black"/>
              </a:solidFill>
              <a:cs typeface="Arial" charset="0"/>
            </a:endParaRPr>
          </a:p>
        </p:txBody>
      </p:sp>
      <p:sp>
        <p:nvSpPr>
          <p:cNvPr id="31" name="Rectangle 17"/>
          <p:cNvSpPr>
            <a:spLocks noChangeArrowheads="1"/>
          </p:cNvSpPr>
          <p:nvPr/>
        </p:nvSpPr>
        <p:spPr bwMode="auto">
          <a:xfrm>
            <a:off x="7194550" y="25161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a:t>
            </a:r>
            <a:endParaRPr lang="en-US" dirty="0" smtClean="0">
              <a:solidFill>
                <a:prstClr val="black"/>
              </a:solidFill>
              <a:cs typeface="Arial" charset="0"/>
            </a:endParaRPr>
          </a:p>
        </p:txBody>
      </p:sp>
      <p:sp>
        <p:nvSpPr>
          <p:cNvPr id="224" name="Rectangle 18"/>
          <p:cNvSpPr>
            <a:spLocks noChangeArrowheads="1"/>
          </p:cNvSpPr>
          <p:nvPr/>
        </p:nvSpPr>
        <p:spPr bwMode="auto">
          <a:xfrm>
            <a:off x="2324100" y="2722563"/>
            <a:ext cx="277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Accumulated amortization - Copyright</a:t>
            </a:r>
            <a:endParaRPr lang="en-US" dirty="0" smtClean="0">
              <a:solidFill>
                <a:prstClr val="black"/>
              </a:solidFill>
              <a:cs typeface="Arial" charset="0"/>
            </a:endParaRPr>
          </a:p>
        </p:txBody>
      </p:sp>
      <p:sp>
        <p:nvSpPr>
          <p:cNvPr id="225" name="Rectangle 19"/>
          <p:cNvSpPr>
            <a:spLocks noChangeArrowheads="1"/>
          </p:cNvSpPr>
          <p:nvPr/>
        </p:nvSpPr>
        <p:spPr bwMode="auto">
          <a:xfrm>
            <a:off x="7989888" y="2722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a:t>
            </a:r>
            <a:endParaRPr lang="en-US" dirty="0" smtClean="0">
              <a:solidFill>
                <a:prstClr val="black"/>
              </a:solidFill>
              <a:cs typeface="Arial" charset="0"/>
            </a:endParaRPr>
          </a:p>
        </p:txBody>
      </p:sp>
      <p:sp>
        <p:nvSpPr>
          <p:cNvPr id="226" name="Rectangle 20"/>
          <p:cNvSpPr>
            <a:spLocks noChangeArrowheads="1"/>
          </p:cNvSpPr>
          <p:nvPr/>
        </p:nvSpPr>
        <p:spPr bwMode="auto">
          <a:xfrm>
            <a:off x="6951663" y="417671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27" name="Rectangle 21"/>
          <p:cNvSpPr>
            <a:spLocks noChangeArrowheads="1"/>
          </p:cNvSpPr>
          <p:nvPr/>
        </p:nvSpPr>
        <p:spPr bwMode="auto">
          <a:xfrm>
            <a:off x="7718425" y="417671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28" name="Rectangle 22"/>
          <p:cNvSpPr>
            <a:spLocks noChangeArrowheads="1"/>
          </p:cNvSpPr>
          <p:nvPr/>
        </p:nvSpPr>
        <p:spPr bwMode="auto">
          <a:xfrm>
            <a:off x="1295400" y="440213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3</a:t>
            </a:r>
            <a:endParaRPr lang="en-US" dirty="0" smtClean="0">
              <a:solidFill>
                <a:prstClr val="black"/>
              </a:solidFill>
              <a:cs typeface="Arial" charset="0"/>
            </a:endParaRPr>
          </a:p>
        </p:txBody>
      </p:sp>
      <p:sp>
        <p:nvSpPr>
          <p:cNvPr id="229" name="Rectangle 23"/>
          <p:cNvSpPr>
            <a:spLocks noChangeArrowheads="1"/>
          </p:cNvSpPr>
          <p:nvPr/>
        </p:nvSpPr>
        <p:spPr bwMode="auto">
          <a:xfrm>
            <a:off x="2051050" y="4402138"/>
            <a:ext cx="188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Leasehold improvements</a:t>
            </a:r>
            <a:endParaRPr lang="en-US" dirty="0" smtClean="0">
              <a:solidFill>
                <a:prstClr val="black"/>
              </a:solidFill>
              <a:cs typeface="Arial" charset="0"/>
            </a:endParaRPr>
          </a:p>
        </p:txBody>
      </p:sp>
      <p:sp>
        <p:nvSpPr>
          <p:cNvPr id="230" name="Rectangle 24"/>
          <p:cNvSpPr>
            <a:spLocks noChangeArrowheads="1"/>
          </p:cNvSpPr>
          <p:nvPr/>
        </p:nvSpPr>
        <p:spPr bwMode="auto">
          <a:xfrm>
            <a:off x="7062788" y="4402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a:t>
            </a:r>
            <a:endParaRPr lang="en-US" dirty="0" smtClean="0">
              <a:solidFill>
                <a:prstClr val="black"/>
              </a:solidFill>
              <a:cs typeface="Arial" charset="0"/>
            </a:endParaRPr>
          </a:p>
        </p:txBody>
      </p:sp>
      <p:sp>
        <p:nvSpPr>
          <p:cNvPr id="231" name="Rectangle 25"/>
          <p:cNvSpPr>
            <a:spLocks noChangeArrowheads="1"/>
          </p:cNvSpPr>
          <p:nvPr/>
        </p:nvSpPr>
        <p:spPr bwMode="auto">
          <a:xfrm>
            <a:off x="2273300" y="4608513"/>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33" name="Rectangle 26"/>
          <p:cNvSpPr>
            <a:spLocks noChangeArrowheads="1"/>
          </p:cNvSpPr>
          <p:nvPr/>
        </p:nvSpPr>
        <p:spPr bwMode="auto">
          <a:xfrm>
            <a:off x="7859713" y="4608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a:t>
            </a:r>
            <a:endParaRPr lang="en-US" dirty="0" smtClean="0">
              <a:solidFill>
                <a:prstClr val="black"/>
              </a:solidFill>
              <a:cs typeface="Arial" charset="0"/>
            </a:endParaRPr>
          </a:p>
        </p:txBody>
      </p:sp>
      <p:sp>
        <p:nvSpPr>
          <p:cNvPr id="234" name="Rectangle 27"/>
          <p:cNvSpPr>
            <a:spLocks noChangeArrowheads="1"/>
          </p:cNvSpPr>
          <p:nvPr/>
        </p:nvSpPr>
        <p:spPr bwMode="auto">
          <a:xfrm>
            <a:off x="1295400" y="50212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Dec. 31</a:t>
            </a:r>
            <a:endParaRPr lang="en-US" dirty="0" smtClean="0">
              <a:solidFill>
                <a:prstClr val="black"/>
              </a:solidFill>
              <a:cs typeface="Arial" charset="0"/>
            </a:endParaRPr>
          </a:p>
        </p:txBody>
      </p:sp>
      <p:sp>
        <p:nvSpPr>
          <p:cNvPr id="235" name="Rectangle 28"/>
          <p:cNvSpPr>
            <a:spLocks noChangeArrowheads="1"/>
          </p:cNvSpPr>
          <p:nvPr/>
        </p:nvSpPr>
        <p:spPr bwMode="auto">
          <a:xfrm>
            <a:off x="2051050" y="5021263"/>
            <a:ext cx="3224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Amortization expense - Leasehold Improv.</a:t>
            </a:r>
            <a:endParaRPr lang="en-US" dirty="0" smtClean="0">
              <a:solidFill>
                <a:prstClr val="black"/>
              </a:solidFill>
              <a:cs typeface="Arial" charset="0"/>
            </a:endParaRPr>
          </a:p>
        </p:txBody>
      </p:sp>
      <p:sp>
        <p:nvSpPr>
          <p:cNvPr id="236" name="Rectangle 29"/>
          <p:cNvSpPr>
            <a:spLocks noChangeArrowheads="1"/>
          </p:cNvSpPr>
          <p:nvPr/>
        </p:nvSpPr>
        <p:spPr bwMode="auto">
          <a:xfrm>
            <a:off x="5486400" y="5021263"/>
            <a:ext cx="1230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 / 3 years</a:t>
            </a:r>
            <a:endParaRPr lang="en-US" dirty="0" smtClean="0">
              <a:solidFill>
                <a:prstClr val="black"/>
              </a:solidFill>
              <a:cs typeface="Arial" charset="0"/>
            </a:endParaRPr>
          </a:p>
        </p:txBody>
      </p:sp>
      <p:sp>
        <p:nvSpPr>
          <p:cNvPr id="237" name="Rectangle 30"/>
          <p:cNvSpPr>
            <a:spLocks noChangeArrowheads="1"/>
          </p:cNvSpPr>
          <p:nvPr/>
        </p:nvSpPr>
        <p:spPr bwMode="auto">
          <a:xfrm>
            <a:off x="7062788" y="5021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3,000</a:t>
            </a:r>
            <a:endParaRPr lang="en-US" dirty="0" smtClean="0">
              <a:solidFill>
                <a:prstClr val="black"/>
              </a:solidFill>
              <a:cs typeface="Arial" charset="0"/>
            </a:endParaRPr>
          </a:p>
        </p:txBody>
      </p:sp>
      <p:sp>
        <p:nvSpPr>
          <p:cNvPr id="238" name="Rectangle 31"/>
          <p:cNvSpPr>
            <a:spLocks noChangeArrowheads="1"/>
          </p:cNvSpPr>
          <p:nvPr/>
        </p:nvSpPr>
        <p:spPr bwMode="auto">
          <a:xfrm>
            <a:off x="2324100" y="5227638"/>
            <a:ext cx="3892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Accumulated amortization - Leasehold improvements</a:t>
            </a:r>
            <a:endParaRPr lang="en-US" dirty="0" smtClean="0">
              <a:solidFill>
                <a:prstClr val="black"/>
              </a:solidFill>
              <a:cs typeface="Arial" charset="0"/>
            </a:endParaRPr>
          </a:p>
        </p:txBody>
      </p:sp>
      <p:sp>
        <p:nvSpPr>
          <p:cNvPr id="239" name="Rectangle 32"/>
          <p:cNvSpPr>
            <a:spLocks noChangeArrowheads="1"/>
          </p:cNvSpPr>
          <p:nvPr/>
        </p:nvSpPr>
        <p:spPr bwMode="auto">
          <a:xfrm>
            <a:off x="7859713" y="52276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3,000</a:t>
            </a:r>
            <a:endParaRPr lang="en-US" dirty="0" smtClean="0">
              <a:solidFill>
                <a:prstClr val="black"/>
              </a:solidFill>
              <a:cs typeface="Arial" charset="0"/>
            </a:endParaRPr>
          </a:p>
        </p:txBody>
      </p:sp>
      <p:sp>
        <p:nvSpPr>
          <p:cNvPr id="240" name="Rectangle 33"/>
          <p:cNvSpPr>
            <a:spLocks noChangeArrowheads="1"/>
          </p:cNvSpPr>
          <p:nvPr/>
        </p:nvSpPr>
        <p:spPr bwMode="auto">
          <a:xfrm>
            <a:off x="3775075" y="41767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41" name="Rectangle 34"/>
          <p:cNvSpPr>
            <a:spLocks noChangeArrowheads="1"/>
          </p:cNvSpPr>
          <p:nvPr/>
        </p:nvSpPr>
        <p:spPr bwMode="auto">
          <a:xfrm>
            <a:off x="830263" y="630238"/>
            <a:ext cx="7683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publisher purchases the copyright on a book for $1,000 on January 1 of this year. The copyright </a:t>
            </a:r>
            <a:endParaRPr lang="en-US" dirty="0" smtClean="0">
              <a:solidFill>
                <a:prstClr val="black"/>
              </a:solidFill>
              <a:cs typeface="Arial" charset="0"/>
            </a:endParaRPr>
          </a:p>
        </p:txBody>
      </p:sp>
      <p:sp>
        <p:nvSpPr>
          <p:cNvPr id="242" name="Rectangle 35"/>
          <p:cNvSpPr>
            <a:spLocks noChangeArrowheads="1"/>
          </p:cNvSpPr>
          <p:nvPr/>
        </p:nvSpPr>
        <p:spPr bwMode="auto">
          <a:xfrm>
            <a:off x="830263" y="825500"/>
            <a:ext cx="7773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legally protects its owner for 5 more years. The company plans to market and sell prints of the original for 7 </a:t>
            </a:r>
            <a:endParaRPr lang="en-US" dirty="0" smtClean="0">
              <a:solidFill>
                <a:prstClr val="black"/>
              </a:solidFill>
              <a:cs typeface="Arial" charset="0"/>
            </a:endParaRPr>
          </a:p>
        </p:txBody>
      </p:sp>
      <p:sp>
        <p:nvSpPr>
          <p:cNvPr id="243" name="Rectangle 36"/>
          <p:cNvSpPr>
            <a:spLocks noChangeArrowheads="1"/>
          </p:cNvSpPr>
          <p:nvPr/>
        </p:nvSpPr>
        <p:spPr bwMode="auto">
          <a:xfrm>
            <a:off x="830263" y="103187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years. Prepare entries to record the purchase of the copyright on January 1 of this year, and its annual </a:t>
            </a:r>
            <a:endParaRPr lang="en-US" dirty="0" smtClean="0">
              <a:solidFill>
                <a:prstClr val="black"/>
              </a:solidFill>
              <a:cs typeface="Arial" charset="0"/>
            </a:endParaRPr>
          </a:p>
        </p:txBody>
      </p:sp>
      <p:sp>
        <p:nvSpPr>
          <p:cNvPr id="245" name="Rectangle 37"/>
          <p:cNvSpPr>
            <a:spLocks noChangeArrowheads="1"/>
          </p:cNvSpPr>
          <p:nvPr/>
        </p:nvSpPr>
        <p:spPr bwMode="auto">
          <a:xfrm>
            <a:off x="830263" y="1238250"/>
            <a:ext cx="3074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amortization on December 31 of this year.</a:t>
            </a:r>
            <a:endParaRPr lang="en-US" dirty="0" smtClean="0">
              <a:solidFill>
                <a:prstClr val="black"/>
              </a:solidFill>
              <a:cs typeface="Arial" charset="0"/>
            </a:endParaRPr>
          </a:p>
        </p:txBody>
      </p:sp>
      <p:sp>
        <p:nvSpPr>
          <p:cNvPr id="246" name="Rectangle 38"/>
          <p:cNvSpPr>
            <a:spLocks noChangeArrowheads="1"/>
          </p:cNvSpPr>
          <p:nvPr/>
        </p:nvSpPr>
        <p:spPr bwMode="auto">
          <a:xfrm>
            <a:off x="830263" y="3135313"/>
            <a:ext cx="7412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2.  On January 3 of this year, a retailer incurs a $9,000 cost to modernize its store. Improvements </a:t>
            </a:r>
            <a:endParaRPr lang="en-US" dirty="0" smtClean="0">
              <a:solidFill>
                <a:prstClr val="black"/>
              </a:solidFill>
              <a:cs typeface="Arial" charset="0"/>
            </a:endParaRPr>
          </a:p>
        </p:txBody>
      </p:sp>
      <p:sp>
        <p:nvSpPr>
          <p:cNvPr id="249" name="Rectangle 39"/>
          <p:cNvSpPr>
            <a:spLocks noChangeArrowheads="1"/>
          </p:cNvSpPr>
          <p:nvPr/>
        </p:nvSpPr>
        <p:spPr bwMode="auto">
          <a:xfrm>
            <a:off x="830263" y="3330575"/>
            <a:ext cx="7762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include lighting, partitions, and a sound system. These improvements are estimated to yield benefits for 5 </a:t>
            </a:r>
            <a:endParaRPr lang="en-US" dirty="0" smtClean="0">
              <a:solidFill>
                <a:prstClr val="black"/>
              </a:solidFill>
              <a:cs typeface="Arial" charset="0"/>
            </a:endParaRPr>
          </a:p>
        </p:txBody>
      </p:sp>
      <p:sp>
        <p:nvSpPr>
          <p:cNvPr id="250" name="Rectangle 40"/>
          <p:cNvSpPr>
            <a:spLocks noChangeArrowheads="1"/>
          </p:cNvSpPr>
          <p:nvPr/>
        </p:nvSpPr>
        <p:spPr bwMode="auto">
          <a:xfrm>
            <a:off x="830263" y="3536950"/>
            <a:ext cx="7632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years. The retailer leases its store and has 3 years remaining on its lease. Prepare the entry to record (a) </a:t>
            </a:r>
            <a:endParaRPr lang="en-US" dirty="0" smtClean="0">
              <a:solidFill>
                <a:prstClr val="black"/>
              </a:solidFill>
              <a:cs typeface="Arial" charset="0"/>
            </a:endParaRPr>
          </a:p>
        </p:txBody>
      </p:sp>
      <p:sp>
        <p:nvSpPr>
          <p:cNvPr id="251" name="Rectangle 41"/>
          <p:cNvSpPr>
            <a:spLocks noChangeArrowheads="1"/>
          </p:cNvSpPr>
          <p:nvPr/>
        </p:nvSpPr>
        <p:spPr bwMode="auto">
          <a:xfrm>
            <a:off x="830263" y="3743325"/>
            <a:ext cx="5565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the cost of modernization and (b) amortization at the end of this current year.</a:t>
            </a:r>
            <a:endParaRPr lang="en-US" dirty="0" smtClean="0">
              <a:solidFill>
                <a:prstClr val="black"/>
              </a:solidFill>
              <a:cs typeface="Arial" charset="0"/>
            </a:endParaRPr>
          </a:p>
        </p:txBody>
      </p:sp>
      <p:sp>
        <p:nvSpPr>
          <p:cNvPr id="252" name="Rectangle 42"/>
          <p:cNvSpPr>
            <a:spLocks noChangeArrowheads="1"/>
          </p:cNvSpPr>
          <p:nvPr/>
        </p:nvSpPr>
        <p:spPr bwMode="auto">
          <a:xfrm>
            <a:off x="3775075" y="16716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53" name="Rectangle 43"/>
          <p:cNvSpPr>
            <a:spLocks noChangeArrowheads="1"/>
          </p:cNvSpPr>
          <p:nvPr/>
        </p:nvSpPr>
        <p:spPr bwMode="auto">
          <a:xfrm>
            <a:off x="1154113" y="16398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4" name="Line 44"/>
          <p:cNvSpPr>
            <a:spLocks noChangeShapeType="1"/>
          </p:cNvSpPr>
          <p:nvPr/>
        </p:nvSpPr>
        <p:spPr bwMode="auto">
          <a:xfrm>
            <a:off x="1960563"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5" name="Rectangle 45"/>
          <p:cNvSpPr>
            <a:spLocks noChangeArrowheads="1"/>
          </p:cNvSpPr>
          <p:nvPr/>
        </p:nvSpPr>
        <p:spPr bwMode="auto">
          <a:xfrm>
            <a:off x="1960563"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6" name="Line 46"/>
          <p:cNvSpPr>
            <a:spLocks noChangeShapeType="1"/>
          </p:cNvSpPr>
          <p:nvPr/>
        </p:nvSpPr>
        <p:spPr bwMode="auto">
          <a:xfrm>
            <a:off x="6750050"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7" name="Rectangle 47"/>
          <p:cNvSpPr>
            <a:spLocks noChangeArrowheads="1"/>
          </p:cNvSpPr>
          <p:nvPr/>
        </p:nvSpPr>
        <p:spPr bwMode="auto">
          <a:xfrm>
            <a:off x="6750050"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48"/>
          <p:cNvSpPr>
            <a:spLocks noChangeShapeType="1"/>
          </p:cNvSpPr>
          <p:nvPr/>
        </p:nvSpPr>
        <p:spPr bwMode="auto">
          <a:xfrm>
            <a:off x="7546975"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49"/>
          <p:cNvSpPr>
            <a:spLocks noChangeArrowheads="1"/>
          </p:cNvSpPr>
          <p:nvPr/>
        </p:nvSpPr>
        <p:spPr bwMode="auto">
          <a:xfrm>
            <a:off x="7546975"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Rectangle 50"/>
          <p:cNvSpPr>
            <a:spLocks noChangeArrowheads="1"/>
          </p:cNvSpPr>
          <p:nvPr/>
        </p:nvSpPr>
        <p:spPr bwMode="auto">
          <a:xfrm>
            <a:off x="8332788" y="16605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2" name="Line 51"/>
          <p:cNvSpPr>
            <a:spLocks noChangeShapeType="1"/>
          </p:cNvSpPr>
          <p:nvPr/>
        </p:nvSpPr>
        <p:spPr bwMode="auto">
          <a:xfrm>
            <a:off x="1163638"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3" name="Rectangle 52"/>
          <p:cNvSpPr>
            <a:spLocks noChangeArrowheads="1"/>
          </p:cNvSpPr>
          <p:nvPr/>
        </p:nvSpPr>
        <p:spPr bwMode="auto">
          <a:xfrm>
            <a:off x="1163638"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4" name="Line 53"/>
          <p:cNvSpPr>
            <a:spLocks noChangeShapeType="1"/>
          </p:cNvSpPr>
          <p:nvPr/>
        </p:nvSpPr>
        <p:spPr bwMode="auto">
          <a:xfrm>
            <a:off x="1960563"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5" name="Rectangle 54"/>
          <p:cNvSpPr>
            <a:spLocks noChangeArrowheads="1"/>
          </p:cNvSpPr>
          <p:nvPr/>
        </p:nvSpPr>
        <p:spPr bwMode="auto">
          <a:xfrm>
            <a:off x="1960563"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55"/>
          <p:cNvSpPr>
            <a:spLocks noChangeShapeType="1"/>
          </p:cNvSpPr>
          <p:nvPr/>
        </p:nvSpPr>
        <p:spPr bwMode="auto">
          <a:xfrm>
            <a:off x="6750050"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56"/>
          <p:cNvSpPr>
            <a:spLocks noChangeArrowheads="1"/>
          </p:cNvSpPr>
          <p:nvPr/>
        </p:nvSpPr>
        <p:spPr bwMode="auto">
          <a:xfrm>
            <a:off x="6750050"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4" name="Line 57"/>
          <p:cNvSpPr>
            <a:spLocks noChangeShapeType="1"/>
          </p:cNvSpPr>
          <p:nvPr/>
        </p:nvSpPr>
        <p:spPr bwMode="auto">
          <a:xfrm>
            <a:off x="7546975"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5" name="Rectangle 58"/>
          <p:cNvSpPr>
            <a:spLocks noChangeArrowheads="1"/>
          </p:cNvSpPr>
          <p:nvPr/>
        </p:nvSpPr>
        <p:spPr bwMode="auto">
          <a:xfrm>
            <a:off x="7546975"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6" name="Line 59"/>
          <p:cNvSpPr>
            <a:spLocks noChangeShapeType="1"/>
          </p:cNvSpPr>
          <p:nvPr/>
        </p:nvSpPr>
        <p:spPr bwMode="auto">
          <a:xfrm>
            <a:off x="8343900"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8" name="Rectangle 60"/>
          <p:cNvSpPr>
            <a:spLocks noChangeArrowheads="1"/>
          </p:cNvSpPr>
          <p:nvPr/>
        </p:nvSpPr>
        <p:spPr bwMode="auto">
          <a:xfrm>
            <a:off x="8343900"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9" name="Rectangle 61"/>
          <p:cNvSpPr>
            <a:spLocks noChangeArrowheads="1"/>
          </p:cNvSpPr>
          <p:nvPr/>
        </p:nvSpPr>
        <p:spPr bwMode="auto">
          <a:xfrm>
            <a:off x="1154113" y="4144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0" name="Line 62"/>
          <p:cNvSpPr>
            <a:spLocks noChangeShapeType="1"/>
          </p:cNvSpPr>
          <p:nvPr/>
        </p:nvSpPr>
        <p:spPr bwMode="auto">
          <a:xfrm>
            <a:off x="1960563"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1" name="Rectangle 63"/>
          <p:cNvSpPr>
            <a:spLocks noChangeArrowheads="1"/>
          </p:cNvSpPr>
          <p:nvPr/>
        </p:nvSpPr>
        <p:spPr bwMode="auto">
          <a:xfrm>
            <a:off x="1960563"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3" name="Line 64"/>
          <p:cNvSpPr>
            <a:spLocks noChangeShapeType="1"/>
          </p:cNvSpPr>
          <p:nvPr/>
        </p:nvSpPr>
        <p:spPr bwMode="auto">
          <a:xfrm>
            <a:off x="6750050"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4" name="Rectangle 65"/>
          <p:cNvSpPr>
            <a:spLocks noChangeArrowheads="1"/>
          </p:cNvSpPr>
          <p:nvPr/>
        </p:nvSpPr>
        <p:spPr bwMode="auto">
          <a:xfrm>
            <a:off x="6750050"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Line 66"/>
          <p:cNvSpPr>
            <a:spLocks noChangeShapeType="1"/>
          </p:cNvSpPr>
          <p:nvPr/>
        </p:nvSpPr>
        <p:spPr bwMode="auto">
          <a:xfrm>
            <a:off x="7546975"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6" name="Rectangle 67"/>
          <p:cNvSpPr>
            <a:spLocks noChangeArrowheads="1"/>
          </p:cNvSpPr>
          <p:nvPr/>
        </p:nvSpPr>
        <p:spPr bwMode="auto">
          <a:xfrm>
            <a:off x="7546975"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7" name="Rectangle 68"/>
          <p:cNvSpPr>
            <a:spLocks noChangeArrowheads="1"/>
          </p:cNvSpPr>
          <p:nvPr/>
        </p:nvSpPr>
        <p:spPr bwMode="auto">
          <a:xfrm>
            <a:off x="8332788" y="4165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9" name="Line 69"/>
          <p:cNvSpPr>
            <a:spLocks noChangeShapeType="1"/>
          </p:cNvSpPr>
          <p:nvPr/>
        </p:nvSpPr>
        <p:spPr bwMode="auto">
          <a:xfrm>
            <a:off x="1163638"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0" name="Rectangle 70"/>
          <p:cNvSpPr>
            <a:spLocks noChangeArrowheads="1"/>
          </p:cNvSpPr>
          <p:nvPr/>
        </p:nvSpPr>
        <p:spPr bwMode="auto">
          <a:xfrm>
            <a:off x="1163638"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1" name="Line 71"/>
          <p:cNvSpPr>
            <a:spLocks noChangeShapeType="1"/>
          </p:cNvSpPr>
          <p:nvPr/>
        </p:nvSpPr>
        <p:spPr bwMode="auto">
          <a:xfrm>
            <a:off x="1960563"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2" name="Rectangle 72"/>
          <p:cNvSpPr>
            <a:spLocks noChangeArrowheads="1"/>
          </p:cNvSpPr>
          <p:nvPr/>
        </p:nvSpPr>
        <p:spPr bwMode="auto">
          <a:xfrm>
            <a:off x="1960563"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5" name="Line 73"/>
          <p:cNvSpPr>
            <a:spLocks noChangeShapeType="1"/>
          </p:cNvSpPr>
          <p:nvPr/>
        </p:nvSpPr>
        <p:spPr bwMode="auto">
          <a:xfrm>
            <a:off x="6750050"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6" name="Rectangle 74"/>
          <p:cNvSpPr>
            <a:spLocks noChangeArrowheads="1"/>
          </p:cNvSpPr>
          <p:nvPr/>
        </p:nvSpPr>
        <p:spPr bwMode="auto">
          <a:xfrm>
            <a:off x="6750050"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7" name="Line 75"/>
          <p:cNvSpPr>
            <a:spLocks noChangeShapeType="1"/>
          </p:cNvSpPr>
          <p:nvPr/>
        </p:nvSpPr>
        <p:spPr bwMode="auto">
          <a:xfrm>
            <a:off x="7546975"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8" name="Rectangle 76"/>
          <p:cNvSpPr>
            <a:spLocks noChangeArrowheads="1"/>
          </p:cNvSpPr>
          <p:nvPr/>
        </p:nvSpPr>
        <p:spPr bwMode="auto">
          <a:xfrm>
            <a:off x="7546975"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9" name="Line 77"/>
          <p:cNvSpPr>
            <a:spLocks noChangeShapeType="1"/>
          </p:cNvSpPr>
          <p:nvPr/>
        </p:nvSpPr>
        <p:spPr bwMode="auto">
          <a:xfrm>
            <a:off x="8343900"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0" name="Rectangle 78"/>
          <p:cNvSpPr>
            <a:spLocks noChangeArrowheads="1"/>
          </p:cNvSpPr>
          <p:nvPr/>
        </p:nvSpPr>
        <p:spPr bwMode="auto">
          <a:xfrm>
            <a:off x="8343900"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1" name="Rectangle 79"/>
          <p:cNvSpPr>
            <a:spLocks noChangeArrowheads="1"/>
          </p:cNvSpPr>
          <p:nvPr/>
        </p:nvSpPr>
        <p:spPr bwMode="auto">
          <a:xfrm>
            <a:off x="1173163" y="163988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2" name="Rectangle 80"/>
          <p:cNvSpPr>
            <a:spLocks noChangeArrowheads="1"/>
          </p:cNvSpPr>
          <p:nvPr/>
        </p:nvSpPr>
        <p:spPr bwMode="auto">
          <a:xfrm>
            <a:off x="1173163" y="18669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3" name="Line 81"/>
          <p:cNvSpPr>
            <a:spLocks noChangeShapeType="1"/>
          </p:cNvSpPr>
          <p:nvPr/>
        </p:nvSpPr>
        <p:spPr bwMode="auto">
          <a:xfrm>
            <a:off x="1173163" y="20828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4" name="Rectangle 82"/>
          <p:cNvSpPr>
            <a:spLocks noChangeArrowheads="1"/>
          </p:cNvSpPr>
          <p:nvPr/>
        </p:nvSpPr>
        <p:spPr bwMode="auto">
          <a:xfrm>
            <a:off x="1173163" y="20828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5" name="Line 83"/>
          <p:cNvSpPr>
            <a:spLocks noChangeShapeType="1"/>
          </p:cNvSpPr>
          <p:nvPr/>
        </p:nvSpPr>
        <p:spPr bwMode="auto">
          <a:xfrm>
            <a:off x="1173163" y="2289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6" name="Rectangle 84"/>
          <p:cNvSpPr>
            <a:spLocks noChangeArrowheads="1"/>
          </p:cNvSpPr>
          <p:nvPr/>
        </p:nvSpPr>
        <p:spPr bwMode="auto">
          <a:xfrm>
            <a:off x="1173163" y="22891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7" name="Line 85"/>
          <p:cNvSpPr>
            <a:spLocks noChangeShapeType="1"/>
          </p:cNvSpPr>
          <p:nvPr/>
        </p:nvSpPr>
        <p:spPr bwMode="auto">
          <a:xfrm>
            <a:off x="1173163" y="2495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8" name="Rectangle 86"/>
          <p:cNvSpPr>
            <a:spLocks noChangeArrowheads="1"/>
          </p:cNvSpPr>
          <p:nvPr/>
        </p:nvSpPr>
        <p:spPr bwMode="auto">
          <a:xfrm>
            <a:off x="1173163" y="24955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9" name="Line 87"/>
          <p:cNvSpPr>
            <a:spLocks noChangeShapeType="1"/>
          </p:cNvSpPr>
          <p:nvPr/>
        </p:nvSpPr>
        <p:spPr bwMode="auto">
          <a:xfrm>
            <a:off x="1173163" y="27019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9" name="Rectangle 88"/>
          <p:cNvSpPr>
            <a:spLocks noChangeArrowheads="1"/>
          </p:cNvSpPr>
          <p:nvPr/>
        </p:nvSpPr>
        <p:spPr bwMode="auto">
          <a:xfrm>
            <a:off x="1173163" y="27019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Line 89"/>
          <p:cNvSpPr>
            <a:spLocks noChangeShapeType="1"/>
          </p:cNvSpPr>
          <p:nvPr/>
        </p:nvSpPr>
        <p:spPr bwMode="auto">
          <a:xfrm>
            <a:off x="1173163" y="29083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1" name="Rectangle 90"/>
          <p:cNvSpPr>
            <a:spLocks noChangeArrowheads="1"/>
          </p:cNvSpPr>
          <p:nvPr/>
        </p:nvSpPr>
        <p:spPr bwMode="auto">
          <a:xfrm>
            <a:off x="1173163" y="29083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Rectangle 91"/>
          <p:cNvSpPr>
            <a:spLocks noChangeArrowheads="1"/>
          </p:cNvSpPr>
          <p:nvPr/>
        </p:nvSpPr>
        <p:spPr bwMode="auto">
          <a:xfrm>
            <a:off x="1173163" y="41449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3" name="Rectangle 92"/>
          <p:cNvSpPr>
            <a:spLocks noChangeArrowheads="1"/>
          </p:cNvSpPr>
          <p:nvPr/>
        </p:nvSpPr>
        <p:spPr bwMode="auto">
          <a:xfrm>
            <a:off x="1173163" y="437197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4" name="Line 93"/>
          <p:cNvSpPr>
            <a:spLocks noChangeShapeType="1"/>
          </p:cNvSpPr>
          <p:nvPr/>
        </p:nvSpPr>
        <p:spPr bwMode="auto">
          <a:xfrm>
            <a:off x="1173163" y="45878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5" name="Rectangle 94"/>
          <p:cNvSpPr>
            <a:spLocks noChangeArrowheads="1"/>
          </p:cNvSpPr>
          <p:nvPr/>
        </p:nvSpPr>
        <p:spPr bwMode="auto">
          <a:xfrm>
            <a:off x="1173163" y="45878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6" name="Line 95"/>
          <p:cNvSpPr>
            <a:spLocks noChangeShapeType="1"/>
          </p:cNvSpPr>
          <p:nvPr/>
        </p:nvSpPr>
        <p:spPr bwMode="auto">
          <a:xfrm>
            <a:off x="1173163" y="47942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7" name="Rectangle 96"/>
          <p:cNvSpPr>
            <a:spLocks noChangeArrowheads="1"/>
          </p:cNvSpPr>
          <p:nvPr/>
        </p:nvSpPr>
        <p:spPr bwMode="auto">
          <a:xfrm>
            <a:off x="1173163" y="47942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8" name="Line 97"/>
          <p:cNvSpPr>
            <a:spLocks noChangeShapeType="1"/>
          </p:cNvSpPr>
          <p:nvPr/>
        </p:nvSpPr>
        <p:spPr bwMode="auto">
          <a:xfrm>
            <a:off x="1173163" y="50006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9" name="Rectangle 98"/>
          <p:cNvSpPr>
            <a:spLocks noChangeArrowheads="1"/>
          </p:cNvSpPr>
          <p:nvPr/>
        </p:nvSpPr>
        <p:spPr bwMode="auto">
          <a:xfrm>
            <a:off x="1173163" y="50006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4" name="Line 99"/>
          <p:cNvSpPr>
            <a:spLocks noChangeShapeType="1"/>
          </p:cNvSpPr>
          <p:nvPr/>
        </p:nvSpPr>
        <p:spPr bwMode="auto">
          <a:xfrm>
            <a:off x="1173163" y="52070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5" name="Rectangle 100"/>
          <p:cNvSpPr>
            <a:spLocks noChangeArrowheads="1"/>
          </p:cNvSpPr>
          <p:nvPr/>
        </p:nvSpPr>
        <p:spPr bwMode="auto">
          <a:xfrm>
            <a:off x="1173163" y="52070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6" name="Line 101"/>
          <p:cNvSpPr>
            <a:spLocks noChangeShapeType="1"/>
          </p:cNvSpPr>
          <p:nvPr/>
        </p:nvSpPr>
        <p:spPr bwMode="auto">
          <a:xfrm>
            <a:off x="1173163" y="54133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7" name="Rectangle 102"/>
          <p:cNvSpPr>
            <a:spLocks noChangeArrowheads="1"/>
          </p:cNvSpPr>
          <p:nvPr/>
        </p:nvSpPr>
        <p:spPr bwMode="auto">
          <a:xfrm>
            <a:off x="1173163" y="54133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8" name="Line 103"/>
          <p:cNvSpPr>
            <a:spLocks noChangeShapeType="1"/>
          </p:cNvSpPr>
          <p:nvPr/>
        </p:nvSpPr>
        <p:spPr bwMode="auto">
          <a:xfrm>
            <a:off x="1173163" y="56197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9" name="Rectangle 104"/>
          <p:cNvSpPr>
            <a:spLocks noChangeArrowheads="1"/>
          </p:cNvSpPr>
          <p:nvPr/>
        </p:nvSpPr>
        <p:spPr bwMode="auto">
          <a:xfrm>
            <a:off x="1173163" y="56197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4" name="AutoShape 15"/>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algn="ctr" fontAlgn="base">
              <a:spcBef>
                <a:spcPct val="0"/>
              </a:spcBef>
              <a:spcAft>
                <a:spcPct val="0"/>
              </a:spcAft>
            </a:pPr>
            <a:r>
              <a:rPr lang="en-US" altLang="en-US" sz="1400" dirty="0">
                <a:solidFill>
                  <a:prstClr val="white"/>
                </a:solidFill>
                <a:latin typeface="Times New Roman" pitchFamily="-84" charset="0"/>
                <a:cs typeface="Arial" charset="0"/>
              </a:rPr>
              <a:t>P 4</a:t>
            </a:r>
          </a:p>
        </p:txBody>
      </p:sp>
      <p:sp>
        <p:nvSpPr>
          <p:cNvPr id="105" name="Slide Number Placeholder 104"/>
          <p:cNvSpPr>
            <a:spLocks noGrp="1"/>
          </p:cNvSpPr>
          <p:nvPr>
            <p:ph type="sldNum" sz="quarter" idx="12"/>
          </p:nvPr>
        </p:nvSpPr>
        <p:spPr/>
        <p:txBody>
          <a:bodyPr/>
          <a:lstStyle/>
          <a:p>
            <a:pPr>
              <a:defRPr/>
            </a:pPr>
            <a:fld id="{C3A5A48D-C4A6-42CA-B4EA-53739D57B7F5}"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12724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500"/>
                                        <p:tgtEl>
                                          <p:spTgt spid="2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3"/>
                                        </p:tgtEl>
                                        <p:attrNameLst>
                                          <p:attrName>style.visibility</p:attrName>
                                        </p:attrNameLst>
                                      </p:cBhvr>
                                      <p:to>
                                        <p:strVal val="visible"/>
                                      </p:to>
                                    </p:set>
                                    <p:animEffect transition="in" filter="fade">
                                      <p:cBhvr>
                                        <p:cTn id="25" dur="500"/>
                                        <p:tgtEl>
                                          <p:spTgt spid="253"/>
                                        </p:tgtEl>
                                      </p:cBhvr>
                                    </p:animEffect>
                                  </p:childTnLst>
                                </p:cTn>
                              </p:par>
                              <p:par>
                                <p:cTn id="26" presetID="10" presetClass="entr" presetSubtype="0" fill="hold"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5"/>
                                        </p:tgtEl>
                                        <p:attrNameLst>
                                          <p:attrName>style.visibility</p:attrName>
                                        </p:attrNameLst>
                                      </p:cBhvr>
                                      <p:to>
                                        <p:strVal val="visible"/>
                                      </p:to>
                                    </p:set>
                                    <p:animEffect transition="in" filter="fade">
                                      <p:cBhvr>
                                        <p:cTn id="31" dur="500"/>
                                        <p:tgtEl>
                                          <p:spTgt spid="255"/>
                                        </p:tgtEl>
                                      </p:cBhvr>
                                    </p:animEffect>
                                  </p:childTnLst>
                                </p:cTn>
                              </p:par>
                              <p:par>
                                <p:cTn id="32" presetID="10" presetClass="entr" presetSubtype="0" fill="hold"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500"/>
                                        <p:tgtEl>
                                          <p:spTgt spid="2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500"/>
                                        <p:tgtEl>
                                          <p:spTgt spid="257"/>
                                        </p:tgtEl>
                                      </p:cBhvr>
                                    </p:animEffect>
                                  </p:childTnLst>
                                </p:cTn>
                              </p:par>
                              <p:par>
                                <p:cTn id="38" presetID="10" presetClass="entr" presetSubtype="0" fill="hold" nodeType="with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fade">
                                      <p:cBhvr>
                                        <p:cTn id="40" dur="500"/>
                                        <p:tgtEl>
                                          <p:spTgt spid="2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0"/>
                                        </p:tgtEl>
                                        <p:attrNameLst>
                                          <p:attrName>style.visibility</p:attrName>
                                        </p:attrNameLst>
                                      </p:cBhvr>
                                      <p:to>
                                        <p:strVal val="visible"/>
                                      </p:to>
                                    </p:set>
                                    <p:animEffect transition="in" filter="fade">
                                      <p:cBhvr>
                                        <p:cTn id="43" dur="500"/>
                                        <p:tgtEl>
                                          <p:spTgt spid="2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fade">
                                      <p:cBhvr>
                                        <p:cTn id="46" dur="500"/>
                                        <p:tgtEl>
                                          <p:spTgt spid="281"/>
                                        </p:tgtEl>
                                      </p:cBhvr>
                                    </p:animEffect>
                                  </p:childTnLst>
                                </p:cTn>
                              </p:par>
                              <p:par>
                                <p:cTn id="47" presetID="10" presetClass="entr" presetSubtype="0" fill="hold" nodeType="withEffect">
                                  <p:stCondLst>
                                    <p:cond delay="0"/>
                                  </p:stCondLst>
                                  <p:childTnLst>
                                    <p:set>
                                      <p:cBhvr>
                                        <p:cTn id="48" dur="1" fill="hold">
                                          <p:stCondLst>
                                            <p:cond delay="0"/>
                                          </p:stCondLst>
                                        </p:cTn>
                                        <p:tgtEl>
                                          <p:spTgt spid="282"/>
                                        </p:tgtEl>
                                        <p:attrNameLst>
                                          <p:attrName>style.visibility</p:attrName>
                                        </p:attrNameLst>
                                      </p:cBhvr>
                                      <p:to>
                                        <p:strVal val="visible"/>
                                      </p:to>
                                    </p:set>
                                    <p:animEffect transition="in" filter="fade">
                                      <p:cBhvr>
                                        <p:cTn id="49" dur="500"/>
                                        <p:tgtEl>
                                          <p:spTgt spid="2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par>
                                <p:cTn id="53" presetID="10" presetClass="entr" presetSubtype="0" fill="hold" nodeType="withEffect">
                                  <p:stCondLst>
                                    <p:cond delay="0"/>
                                  </p:stCondLst>
                                  <p:childTnLst>
                                    <p:set>
                                      <p:cBhvr>
                                        <p:cTn id="54" dur="1" fill="hold">
                                          <p:stCondLst>
                                            <p:cond delay="0"/>
                                          </p:stCondLst>
                                        </p:cTn>
                                        <p:tgtEl>
                                          <p:spTgt spid="284"/>
                                        </p:tgtEl>
                                        <p:attrNameLst>
                                          <p:attrName>style.visibility</p:attrName>
                                        </p:attrNameLst>
                                      </p:cBhvr>
                                      <p:to>
                                        <p:strVal val="visible"/>
                                      </p:to>
                                    </p:set>
                                    <p:animEffect transition="in" filter="fade">
                                      <p:cBhvr>
                                        <p:cTn id="55" dur="500"/>
                                        <p:tgtEl>
                                          <p:spTgt spid="2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5"/>
                                        </p:tgtEl>
                                        <p:attrNameLst>
                                          <p:attrName>style.visibility</p:attrName>
                                        </p:attrNameLst>
                                      </p:cBhvr>
                                      <p:to>
                                        <p:strVal val="visible"/>
                                      </p:to>
                                    </p:set>
                                    <p:animEffect transition="in" filter="fade">
                                      <p:cBhvr>
                                        <p:cTn id="58" dur="500"/>
                                        <p:tgtEl>
                                          <p:spTgt spid="285"/>
                                        </p:tgtEl>
                                      </p:cBhvr>
                                    </p:animEffect>
                                  </p:childTnLst>
                                </p:cTn>
                              </p:par>
                              <p:par>
                                <p:cTn id="59" presetID="10" presetClass="entr" presetSubtype="0" fill="hold" nodeType="withEffect">
                                  <p:stCondLst>
                                    <p:cond delay="0"/>
                                  </p:stCondLst>
                                  <p:childTnLst>
                                    <p:set>
                                      <p:cBhvr>
                                        <p:cTn id="60" dur="1" fill="hold">
                                          <p:stCondLst>
                                            <p:cond delay="0"/>
                                          </p:stCondLst>
                                        </p:cTn>
                                        <p:tgtEl>
                                          <p:spTgt spid="286"/>
                                        </p:tgtEl>
                                        <p:attrNameLst>
                                          <p:attrName>style.visibility</p:attrName>
                                        </p:attrNameLst>
                                      </p:cBhvr>
                                      <p:to>
                                        <p:strVal val="visible"/>
                                      </p:to>
                                    </p:set>
                                    <p:animEffect transition="in" filter="fade">
                                      <p:cBhvr>
                                        <p:cTn id="61" dur="500"/>
                                        <p:tgtEl>
                                          <p:spTgt spid="2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
                                        </p:tgtEl>
                                        <p:attrNameLst>
                                          <p:attrName>style.visibility</p:attrName>
                                        </p:attrNameLst>
                                      </p:cBhvr>
                                      <p:to>
                                        <p:strVal val="visible"/>
                                      </p:to>
                                    </p:set>
                                    <p:animEffect transition="in" filter="fade">
                                      <p:cBhvr>
                                        <p:cTn id="64" dur="500"/>
                                        <p:tgtEl>
                                          <p:spTgt spid="287"/>
                                        </p:tgtEl>
                                      </p:cBhvr>
                                    </p:animEffect>
                                  </p:childTnLst>
                                </p:cTn>
                              </p:par>
                              <p:par>
                                <p:cTn id="65" presetID="10"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500"/>
                                        <p:tgtEl>
                                          <p:spTgt spid="92"/>
                                        </p:tgtEl>
                                      </p:cBhvr>
                                    </p:animEffect>
                                  </p:childTnLst>
                                </p:cTn>
                              </p:par>
                              <p:par>
                                <p:cTn id="83" presetID="10"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par>
                                <p:cTn id="89" presetID="10" presetClass="entr" presetSubtype="0" fill="hold"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500"/>
                                        <p:tgtEl>
                                          <p:spTgt spid="96"/>
                                        </p:tgtEl>
                                      </p:cBhvr>
                                    </p:animEffect>
                                  </p:childTnLst>
                                </p:cTn>
                              </p:par>
                              <p:par>
                                <p:cTn id="95" presetID="10"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500"/>
                                        <p:tgtEl>
                                          <p:spTgt spid="98"/>
                                        </p:tgtEl>
                                      </p:cBhvr>
                                    </p:animEffect>
                                  </p:childTnLst>
                                </p:cTn>
                              </p:par>
                              <p:par>
                                <p:cTn id="101" presetID="10" presetClass="entr" presetSubtype="0" fill="hold" nodeType="with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9"/>
                                        </p:tgtEl>
                                        <p:attrNameLst>
                                          <p:attrName>style.visibility</p:attrName>
                                        </p:attrNameLst>
                                      </p:cBhvr>
                                      <p:to>
                                        <p:strVal val="visible"/>
                                      </p:to>
                                    </p:set>
                                    <p:animEffect transition="in" filter="fade">
                                      <p:cBhvr>
                                        <p:cTn id="106" dur="500"/>
                                        <p:tgtEl>
                                          <p:spTgt spid="129"/>
                                        </p:tgtEl>
                                      </p:cBhvr>
                                    </p:animEffect>
                                  </p:childTnLst>
                                </p:cTn>
                              </p:par>
                              <p:par>
                                <p:cTn id="107" presetID="10" presetClass="entr" presetSubtype="0" fill="hold" nodeType="with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500"/>
                                        <p:tgtEl>
                                          <p:spTgt spid="13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4"/>
                                        </p:tgtEl>
                                        <p:attrNameLst>
                                          <p:attrName>style.visibility</p:attrName>
                                        </p:attrNameLst>
                                      </p:cBhvr>
                                      <p:to>
                                        <p:strVal val="visible"/>
                                      </p:to>
                                    </p:set>
                                    <p:animEffect transition="in" filter="fade">
                                      <p:cBhvr>
                                        <p:cTn id="136" dur="500"/>
                                        <p:tgtEl>
                                          <p:spTgt spid="22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5"/>
                                        </p:tgtEl>
                                        <p:attrNameLst>
                                          <p:attrName>style.visibility</p:attrName>
                                        </p:attrNameLst>
                                      </p:cBhvr>
                                      <p:to>
                                        <p:strVal val="visible"/>
                                      </p:to>
                                    </p:set>
                                    <p:animEffect transition="in" filter="fade">
                                      <p:cBhvr>
                                        <p:cTn id="139" dur="500"/>
                                        <p:tgtEl>
                                          <p:spTgt spid="22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46"/>
                                        </p:tgtEl>
                                        <p:attrNameLst>
                                          <p:attrName>style.visibility</p:attrName>
                                        </p:attrNameLst>
                                      </p:cBhvr>
                                      <p:to>
                                        <p:strVal val="visible"/>
                                      </p:to>
                                    </p:set>
                                    <p:animEffect transition="in" filter="fade">
                                      <p:cBhvr>
                                        <p:cTn id="144" dur="500"/>
                                        <p:tgtEl>
                                          <p:spTgt spid="24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49"/>
                                        </p:tgtEl>
                                        <p:attrNameLst>
                                          <p:attrName>style.visibility</p:attrName>
                                        </p:attrNameLst>
                                      </p:cBhvr>
                                      <p:to>
                                        <p:strVal val="visible"/>
                                      </p:to>
                                    </p:set>
                                    <p:animEffect transition="in" filter="fade">
                                      <p:cBhvr>
                                        <p:cTn id="147" dur="500"/>
                                        <p:tgtEl>
                                          <p:spTgt spid="24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50"/>
                                        </p:tgtEl>
                                        <p:attrNameLst>
                                          <p:attrName>style.visibility</p:attrName>
                                        </p:attrNameLst>
                                      </p:cBhvr>
                                      <p:to>
                                        <p:strVal val="visible"/>
                                      </p:to>
                                    </p:set>
                                    <p:animEffect transition="in" filter="fade">
                                      <p:cBhvr>
                                        <p:cTn id="150" dur="500"/>
                                        <p:tgtEl>
                                          <p:spTgt spid="25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1"/>
                                        </p:tgtEl>
                                        <p:attrNameLst>
                                          <p:attrName>style.visibility</p:attrName>
                                        </p:attrNameLst>
                                      </p:cBhvr>
                                      <p:to>
                                        <p:strVal val="visible"/>
                                      </p:to>
                                    </p:set>
                                    <p:animEffect transition="in" filter="fade">
                                      <p:cBhvr>
                                        <p:cTn id="153" dur="500"/>
                                        <p:tgtEl>
                                          <p:spTgt spid="251"/>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26"/>
                                        </p:tgtEl>
                                        <p:attrNameLst>
                                          <p:attrName>style.visibility</p:attrName>
                                        </p:attrNameLst>
                                      </p:cBhvr>
                                      <p:to>
                                        <p:strVal val="visible"/>
                                      </p:to>
                                    </p:set>
                                    <p:animEffect transition="in" filter="fade">
                                      <p:cBhvr>
                                        <p:cTn id="158" dur="500"/>
                                        <p:tgtEl>
                                          <p:spTgt spid="22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500"/>
                                        <p:tgtEl>
                                          <p:spTgt spid="2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27"/>
                                        </p:tgtEl>
                                        <p:attrNameLst>
                                          <p:attrName>style.visibility</p:attrName>
                                        </p:attrNameLst>
                                      </p:cBhvr>
                                      <p:to>
                                        <p:strVal val="visible"/>
                                      </p:to>
                                    </p:set>
                                    <p:animEffect transition="in" filter="fade">
                                      <p:cBhvr>
                                        <p:cTn id="164" dur="500"/>
                                        <p:tgtEl>
                                          <p:spTgt spid="22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28"/>
                                        </p:tgtEl>
                                        <p:attrNameLst>
                                          <p:attrName>style.visibility</p:attrName>
                                        </p:attrNameLst>
                                      </p:cBhvr>
                                      <p:to>
                                        <p:strVal val="visible"/>
                                      </p:to>
                                    </p:set>
                                    <p:animEffect transition="in" filter="fade">
                                      <p:cBhvr>
                                        <p:cTn id="167" dur="500"/>
                                        <p:tgtEl>
                                          <p:spTgt spid="22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34"/>
                                        </p:tgtEl>
                                        <p:attrNameLst>
                                          <p:attrName>style.visibility</p:attrName>
                                        </p:attrNameLst>
                                      </p:cBhvr>
                                      <p:to>
                                        <p:strVal val="visible"/>
                                      </p:to>
                                    </p:set>
                                    <p:animEffect transition="in" filter="fade">
                                      <p:cBhvr>
                                        <p:cTn id="170" dur="500"/>
                                        <p:tgtEl>
                                          <p:spTgt spid="23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40"/>
                                        </p:tgtEl>
                                        <p:attrNameLst>
                                          <p:attrName>style.visibility</p:attrName>
                                        </p:attrNameLst>
                                      </p:cBhvr>
                                      <p:to>
                                        <p:strVal val="visible"/>
                                      </p:to>
                                    </p:set>
                                    <p:animEffect transition="in" filter="fade">
                                      <p:cBhvr>
                                        <p:cTn id="173" dur="500"/>
                                        <p:tgtEl>
                                          <p:spTgt spid="24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par>
                                <p:cTn id="177" presetID="10"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fade">
                                      <p:cBhvr>
                                        <p:cTn id="179" dur="500"/>
                                        <p:tgtEl>
                                          <p:spTgt spid="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nodeType="withEffect">
                                  <p:stCondLst>
                                    <p:cond delay="0"/>
                                  </p:stCondLst>
                                  <p:childTnLst>
                                    <p:set>
                                      <p:cBhvr>
                                        <p:cTn id="184" dur="1" fill="hold">
                                          <p:stCondLst>
                                            <p:cond delay="0"/>
                                          </p:stCondLst>
                                        </p:cTn>
                                        <p:tgtEl>
                                          <p:spTgt spid="73"/>
                                        </p:tgtEl>
                                        <p:attrNameLst>
                                          <p:attrName>style.visibility</p:attrName>
                                        </p:attrNameLst>
                                      </p:cBhvr>
                                      <p:to>
                                        <p:strVal val="visible"/>
                                      </p:to>
                                    </p:set>
                                    <p:animEffect transition="in" filter="fade">
                                      <p:cBhvr>
                                        <p:cTn id="185" dur="500"/>
                                        <p:tgtEl>
                                          <p:spTgt spid="7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4"/>
                                        </p:tgtEl>
                                        <p:attrNameLst>
                                          <p:attrName>style.visibility</p:attrName>
                                        </p:attrNameLst>
                                      </p:cBhvr>
                                      <p:to>
                                        <p:strVal val="visible"/>
                                      </p:to>
                                    </p:set>
                                    <p:animEffect transition="in" filter="fade">
                                      <p:cBhvr>
                                        <p:cTn id="188" dur="500"/>
                                        <p:tgtEl>
                                          <p:spTgt spid="74"/>
                                        </p:tgtEl>
                                      </p:cBhvr>
                                    </p:animEffect>
                                  </p:childTnLst>
                                </p:cTn>
                              </p:par>
                              <p:par>
                                <p:cTn id="189" presetID="10" presetClass="entr" presetSubtype="0"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fade">
                                      <p:cBhvr>
                                        <p:cTn id="191" dur="500"/>
                                        <p:tgtEl>
                                          <p:spTgt spid="7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6"/>
                                        </p:tgtEl>
                                        <p:attrNameLst>
                                          <p:attrName>style.visibility</p:attrName>
                                        </p:attrNameLst>
                                      </p:cBhvr>
                                      <p:to>
                                        <p:strVal val="visible"/>
                                      </p:to>
                                    </p:set>
                                    <p:animEffect transition="in" filter="fade">
                                      <p:cBhvr>
                                        <p:cTn id="194" dur="500"/>
                                        <p:tgtEl>
                                          <p:spTgt spid="7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fade">
                                      <p:cBhvr>
                                        <p:cTn id="197" dur="500"/>
                                        <p:tgtEl>
                                          <p:spTgt spid="77"/>
                                        </p:tgtEl>
                                      </p:cBhvr>
                                    </p:animEffect>
                                  </p:childTnLst>
                                </p:cTn>
                              </p:par>
                              <p:par>
                                <p:cTn id="198" presetID="10" presetClass="entr" presetSubtype="0" fill="hold" nodeType="withEffect">
                                  <p:stCondLst>
                                    <p:cond delay="0"/>
                                  </p:stCondLst>
                                  <p:childTnLst>
                                    <p:set>
                                      <p:cBhvr>
                                        <p:cTn id="199" dur="1" fill="hold">
                                          <p:stCondLst>
                                            <p:cond delay="0"/>
                                          </p:stCondLst>
                                        </p:cTn>
                                        <p:tgtEl>
                                          <p:spTgt spid="79"/>
                                        </p:tgtEl>
                                        <p:attrNameLst>
                                          <p:attrName>style.visibility</p:attrName>
                                        </p:attrNameLst>
                                      </p:cBhvr>
                                      <p:to>
                                        <p:strVal val="visible"/>
                                      </p:to>
                                    </p:set>
                                    <p:animEffect transition="in" filter="fade">
                                      <p:cBhvr>
                                        <p:cTn id="200" dur="500"/>
                                        <p:tgtEl>
                                          <p:spTgt spid="79"/>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fade">
                                      <p:cBhvr>
                                        <p:cTn id="203" dur="500"/>
                                        <p:tgtEl>
                                          <p:spTgt spid="80"/>
                                        </p:tgtEl>
                                      </p:cBhvr>
                                    </p:animEffect>
                                  </p:childTnLst>
                                </p:cTn>
                              </p:par>
                              <p:par>
                                <p:cTn id="204" presetID="10" presetClass="entr" presetSubtype="0" fill="hold" nodeType="withEffect">
                                  <p:stCondLst>
                                    <p:cond delay="0"/>
                                  </p:stCondLst>
                                  <p:childTnLst>
                                    <p:set>
                                      <p:cBhvr>
                                        <p:cTn id="205" dur="1" fill="hold">
                                          <p:stCondLst>
                                            <p:cond delay="0"/>
                                          </p:stCondLst>
                                        </p:cTn>
                                        <p:tgtEl>
                                          <p:spTgt spid="81"/>
                                        </p:tgtEl>
                                        <p:attrNameLst>
                                          <p:attrName>style.visibility</p:attrName>
                                        </p:attrNameLst>
                                      </p:cBhvr>
                                      <p:to>
                                        <p:strVal val="visible"/>
                                      </p:to>
                                    </p:set>
                                    <p:animEffect transition="in" filter="fade">
                                      <p:cBhvr>
                                        <p:cTn id="206" dur="500"/>
                                        <p:tgtEl>
                                          <p:spTgt spid="8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82"/>
                                        </p:tgtEl>
                                        <p:attrNameLst>
                                          <p:attrName>style.visibility</p:attrName>
                                        </p:attrNameLst>
                                      </p:cBhvr>
                                      <p:to>
                                        <p:strVal val="visible"/>
                                      </p:to>
                                    </p:set>
                                    <p:animEffect transition="in" filter="fade">
                                      <p:cBhvr>
                                        <p:cTn id="209" dur="500"/>
                                        <p:tgtEl>
                                          <p:spTgt spid="82"/>
                                        </p:tgtEl>
                                      </p:cBhvr>
                                    </p:animEffect>
                                  </p:childTnLst>
                                </p:cTn>
                              </p:par>
                              <p:par>
                                <p:cTn id="210" presetID="10" presetClass="entr" presetSubtype="0" fill="hold" nodeType="withEffect">
                                  <p:stCondLst>
                                    <p:cond delay="0"/>
                                  </p:stCondLst>
                                  <p:childTnLst>
                                    <p:set>
                                      <p:cBhvr>
                                        <p:cTn id="211" dur="1" fill="hold">
                                          <p:stCondLst>
                                            <p:cond delay="0"/>
                                          </p:stCondLst>
                                        </p:cTn>
                                        <p:tgtEl>
                                          <p:spTgt spid="85"/>
                                        </p:tgtEl>
                                        <p:attrNameLst>
                                          <p:attrName>style.visibility</p:attrName>
                                        </p:attrNameLst>
                                      </p:cBhvr>
                                      <p:to>
                                        <p:strVal val="visible"/>
                                      </p:to>
                                    </p:set>
                                    <p:animEffect transition="in" filter="fade">
                                      <p:cBhvr>
                                        <p:cTn id="212" dur="500"/>
                                        <p:tgtEl>
                                          <p:spTgt spid="8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6"/>
                                        </p:tgtEl>
                                        <p:attrNameLst>
                                          <p:attrName>style.visibility</p:attrName>
                                        </p:attrNameLst>
                                      </p:cBhvr>
                                      <p:to>
                                        <p:strVal val="visible"/>
                                      </p:to>
                                    </p:set>
                                    <p:animEffect transition="in" filter="fade">
                                      <p:cBhvr>
                                        <p:cTn id="215" dur="500"/>
                                        <p:tgtEl>
                                          <p:spTgt spid="86"/>
                                        </p:tgtEl>
                                      </p:cBhvr>
                                    </p:animEffect>
                                  </p:childTnLst>
                                </p:cTn>
                              </p:par>
                              <p:par>
                                <p:cTn id="216" presetID="10" presetClass="entr" presetSubtype="0" fill="hold" nodeType="withEffect">
                                  <p:stCondLst>
                                    <p:cond delay="0"/>
                                  </p:stCondLst>
                                  <p:childTnLst>
                                    <p:set>
                                      <p:cBhvr>
                                        <p:cTn id="217" dur="1" fill="hold">
                                          <p:stCondLst>
                                            <p:cond delay="0"/>
                                          </p:stCondLst>
                                        </p:cTn>
                                        <p:tgtEl>
                                          <p:spTgt spid="87"/>
                                        </p:tgtEl>
                                        <p:attrNameLst>
                                          <p:attrName>style.visibility</p:attrName>
                                        </p:attrNameLst>
                                      </p:cBhvr>
                                      <p:to>
                                        <p:strVal val="visible"/>
                                      </p:to>
                                    </p:set>
                                    <p:animEffect transition="in" filter="fade">
                                      <p:cBhvr>
                                        <p:cTn id="218" dur="500"/>
                                        <p:tgtEl>
                                          <p:spTgt spid="8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88"/>
                                        </p:tgtEl>
                                        <p:attrNameLst>
                                          <p:attrName>style.visibility</p:attrName>
                                        </p:attrNameLst>
                                      </p:cBhvr>
                                      <p:to>
                                        <p:strVal val="visible"/>
                                      </p:to>
                                    </p:set>
                                    <p:animEffect transition="in" filter="fade">
                                      <p:cBhvr>
                                        <p:cTn id="221" dur="500"/>
                                        <p:tgtEl>
                                          <p:spTgt spid="88"/>
                                        </p:tgtEl>
                                      </p:cBhvr>
                                    </p:animEffect>
                                  </p:childTnLst>
                                </p:cTn>
                              </p:par>
                              <p:par>
                                <p:cTn id="222" presetID="10" presetClass="entr" presetSubtype="0" fill="hold" nodeType="withEffect">
                                  <p:stCondLst>
                                    <p:cond delay="0"/>
                                  </p:stCondLst>
                                  <p:childTnLst>
                                    <p:set>
                                      <p:cBhvr>
                                        <p:cTn id="223" dur="1" fill="hold">
                                          <p:stCondLst>
                                            <p:cond delay="0"/>
                                          </p:stCondLst>
                                        </p:cTn>
                                        <p:tgtEl>
                                          <p:spTgt spid="89"/>
                                        </p:tgtEl>
                                        <p:attrNameLst>
                                          <p:attrName>style.visibility</p:attrName>
                                        </p:attrNameLst>
                                      </p:cBhvr>
                                      <p:to>
                                        <p:strVal val="visible"/>
                                      </p:to>
                                    </p:set>
                                    <p:animEffect transition="in" filter="fade">
                                      <p:cBhvr>
                                        <p:cTn id="224" dur="500"/>
                                        <p:tgtEl>
                                          <p:spTgt spid="8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90"/>
                                        </p:tgtEl>
                                        <p:attrNameLst>
                                          <p:attrName>style.visibility</p:attrName>
                                        </p:attrNameLst>
                                      </p:cBhvr>
                                      <p:to>
                                        <p:strVal val="visible"/>
                                      </p:to>
                                    </p:set>
                                    <p:animEffect transition="in" filter="fade">
                                      <p:cBhvr>
                                        <p:cTn id="227" dur="500"/>
                                        <p:tgtEl>
                                          <p:spTgt spid="9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32"/>
                                        </p:tgtEl>
                                        <p:attrNameLst>
                                          <p:attrName>style.visibility</p:attrName>
                                        </p:attrNameLst>
                                      </p:cBhvr>
                                      <p:to>
                                        <p:strVal val="visible"/>
                                      </p:to>
                                    </p:set>
                                    <p:animEffect transition="in" filter="fade">
                                      <p:cBhvr>
                                        <p:cTn id="230" dur="500"/>
                                        <p:tgtEl>
                                          <p:spTgt spid="132"/>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33"/>
                                        </p:tgtEl>
                                        <p:attrNameLst>
                                          <p:attrName>style.visibility</p:attrName>
                                        </p:attrNameLst>
                                      </p:cBhvr>
                                      <p:to>
                                        <p:strVal val="visible"/>
                                      </p:to>
                                    </p:set>
                                    <p:animEffect transition="in" filter="fade">
                                      <p:cBhvr>
                                        <p:cTn id="233" dur="500"/>
                                        <p:tgtEl>
                                          <p:spTgt spid="133"/>
                                        </p:tgtEl>
                                      </p:cBhvr>
                                    </p:animEffect>
                                  </p:childTnLst>
                                </p:cTn>
                              </p:par>
                              <p:par>
                                <p:cTn id="234" presetID="10" presetClass="entr" presetSubtype="0" fill="hold" nodeType="withEffect">
                                  <p:stCondLst>
                                    <p:cond delay="0"/>
                                  </p:stCondLst>
                                  <p:childTnLst>
                                    <p:set>
                                      <p:cBhvr>
                                        <p:cTn id="235" dur="1" fill="hold">
                                          <p:stCondLst>
                                            <p:cond delay="0"/>
                                          </p:stCondLst>
                                        </p:cTn>
                                        <p:tgtEl>
                                          <p:spTgt spid="134"/>
                                        </p:tgtEl>
                                        <p:attrNameLst>
                                          <p:attrName>style.visibility</p:attrName>
                                        </p:attrNameLst>
                                      </p:cBhvr>
                                      <p:to>
                                        <p:strVal val="visible"/>
                                      </p:to>
                                    </p:set>
                                    <p:animEffect transition="in" filter="fade">
                                      <p:cBhvr>
                                        <p:cTn id="236" dur="500"/>
                                        <p:tgtEl>
                                          <p:spTgt spid="134"/>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35"/>
                                        </p:tgtEl>
                                        <p:attrNameLst>
                                          <p:attrName>style.visibility</p:attrName>
                                        </p:attrNameLst>
                                      </p:cBhvr>
                                      <p:to>
                                        <p:strVal val="visible"/>
                                      </p:to>
                                    </p:set>
                                    <p:animEffect transition="in" filter="fade">
                                      <p:cBhvr>
                                        <p:cTn id="239" dur="500"/>
                                        <p:tgtEl>
                                          <p:spTgt spid="135"/>
                                        </p:tgtEl>
                                      </p:cBhvr>
                                    </p:animEffect>
                                  </p:childTnLst>
                                </p:cTn>
                              </p:par>
                              <p:par>
                                <p:cTn id="240" presetID="10" presetClass="entr" presetSubtype="0" fill="hold" nodeType="withEffect">
                                  <p:stCondLst>
                                    <p:cond delay="0"/>
                                  </p:stCondLst>
                                  <p:childTnLst>
                                    <p:set>
                                      <p:cBhvr>
                                        <p:cTn id="241" dur="1" fill="hold">
                                          <p:stCondLst>
                                            <p:cond delay="0"/>
                                          </p:stCondLst>
                                        </p:cTn>
                                        <p:tgtEl>
                                          <p:spTgt spid="136"/>
                                        </p:tgtEl>
                                        <p:attrNameLst>
                                          <p:attrName>style.visibility</p:attrName>
                                        </p:attrNameLst>
                                      </p:cBhvr>
                                      <p:to>
                                        <p:strVal val="visible"/>
                                      </p:to>
                                    </p:set>
                                    <p:animEffect transition="in" filter="fade">
                                      <p:cBhvr>
                                        <p:cTn id="242" dur="500"/>
                                        <p:tgtEl>
                                          <p:spTgt spid="136"/>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37"/>
                                        </p:tgtEl>
                                        <p:attrNameLst>
                                          <p:attrName>style.visibility</p:attrName>
                                        </p:attrNameLst>
                                      </p:cBhvr>
                                      <p:to>
                                        <p:strVal val="visible"/>
                                      </p:to>
                                    </p:set>
                                    <p:animEffect transition="in" filter="fade">
                                      <p:cBhvr>
                                        <p:cTn id="245" dur="500"/>
                                        <p:tgtEl>
                                          <p:spTgt spid="137"/>
                                        </p:tgtEl>
                                      </p:cBhvr>
                                    </p:animEffect>
                                  </p:childTnLst>
                                </p:cTn>
                              </p:par>
                              <p:par>
                                <p:cTn id="246" presetID="10" presetClass="entr" presetSubtype="0" fill="hold" nodeType="withEffect">
                                  <p:stCondLst>
                                    <p:cond delay="0"/>
                                  </p:stCondLst>
                                  <p:childTnLst>
                                    <p:set>
                                      <p:cBhvr>
                                        <p:cTn id="247" dur="1" fill="hold">
                                          <p:stCondLst>
                                            <p:cond delay="0"/>
                                          </p:stCondLst>
                                        </p:cTn>
                                        <p:tgtEl>
                                          <p:spTgt spid="138"/>
                                        </p:tgtEl>
                                        <p:attrNameLst>
                                          <p:attrName>style.visibility</p:attrName>
                                        </p:attrNameLst>
                                      </p:cBhvr>
                                      <p:to>
                                        <p:strVal val="visible"/>
                                      </p:to>
                                    </p:set>
                                    <p:animEffect transition="in" filter="fade">
                                      <p:cBhvr>
                                        <p:cTn id="248" dur="500"/>
                                        <p:tgtEl>
                                          <p:spTgt spid="138"/>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39"/>
                                        </p:tgtEl>
                                        <p:attrNameLst>
                                          <p:attrName>style.visibility</p:attrName>
                                        </p:attrNameLst>
                                      </p:cBhvr>
                                      <p:to>
                                        <p:strVal val="visible"/>
                                      </p:to>
                                    </p:set>
                                    <p:animEffect transition="in" filter="fade">
                                      <p:cBhvr>
                                        <p:cTn id="251" dur="500"/>
                                        <p:tgtEl>
                                          <p:spTgt spid="139"/>
                                        </p:tgtEl>
                                      </p:cBhvr>
                                    </p:animEffect>
                                  </p:childTnLst>
                                </p:cTn>
                              </p:par>
                              <p:par>
                                <p:cTn id="252" presetID="10" presetClass="entr" presetSubtype="0" fill="hold" nodeType="withEffect">
                                  <p:stCondLst>
                                    <p:cond delay="0"/>
                                  </p:stCondLst>
                                  <p:childTnLst>
                                    <p:set>
                                      <p:cBhvr>
                                        <p:cTn id="253" dur="1" fill="hold">
                                          <p:stCondLst>
                                            <p:cond delay="0"/>
                                          </p:stCondLst>
                                        </p:cTn>
                                        <p:tgtEl>
                                          <p:spTgt spid="144"/>
                                        </p:tgtEl>
                                        <p:attrNameLst>
                                          <p:attrName>style.visibility</p:attrName>
                                        </p:attrNameLst>
                                      </p:cBhvr>
                                      <p:to>
                                        <p:strVal val="visible"/>
                                      </p:to>
                                    </p:set>
                                    <p:animEffect transition="in" filter="fade">
                                      <p:cBhvr>
                                        <p:cTn id="254" dur="500"/>
                                        <p:tgtEl>
                                          <p:spTgt spid="144"/>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45"/>
                                        </p:tgtEl>
                                        <p:attrNameLst>
                                          <p:attrName>style.visibility</p:attrName>
                                        </p:attrNameLst>
                                      </p:cBhvr>
                                      <p:to>
                                        <p:strVal val="visible"/>
                                      </p:to>
                                    </p:set>
                                    <p:animEffect transition="in" filter="fade">
                                      <p:cBhvr>
                                        <p:cTn id="257" dur="500"/>
                                        <p:tgtEl>
                                          <p:spTgt spid="145"/>
                                        </p:tgtEl>
                                      </p:cBhvr>
                                    </p:animEffect>
                                  </p:childTnLst>
                                </p:cTn>
                              </p:par>
                              <p:par>
                                <p:cTn id="258" presetID="10" presetClass="entr" presetSubtype="0" fill="hold" nodeType="withEffect">
                                  <p:stCondLst>
                                    <p:cond delay="0"/>
                                  </p:stCondLst>
                                  <p:childTnLst>
                                    <p:set>
                                      <p:cBhvr>
                                        <p:cTn id="259" dur="1" fill="hold">
                                          <p:stCondLst>
                                            <p:cond delay="0"/>
                                          </p:stCondLst>
                                        </p:cTn>
                                        <p:tgtEl>
                                          <p:spTgt spid="146"/>
                                        </p:tgtEl>
                                        <p:attrNameLst>
                                          <p:attrName>style.visibility</p:attrName>
                                        </p:attrNameLst>
                                      </p:cBhvr>
                                      <p:to>
                                        <p:strVal val="visible"/>
                                      </p:to>
                                    </p:set>
                                    <p:animEffect transition="in" filter="fade">
                                      <p:cBhvr>
                                        <p:cTn id="260" dur="500"/>
                                        <p:tgtEl>
                                          <p:spTgt spid="146"/>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47"/>
                                        </p:tgtEl>
                                        <p:attrNameLst>
                                          <p:attrName>style.visibility</p:attrName>
                                        </p:attrNameLst>
                                      </p:cBhvr>
                                      <p:to>
                                        <p:strVal val="visible"/>
                                      </p:to>
                                    </p:set>
                                    <p:animEffect transition="in" filter="fade">
                                      <p:cBhvr>
                                        <p:cTn id="263" dur="500"/>
                                        <p:tgtEl>
                                          <p:spTgt spid="147"/>
                                        </p:tgtEl>
                                      </p:cBhvr>
                                    </p:animEffect>
                                  </p:childTnLst>
                                </p:cTn>
                              </p:par>
                              <p:par>
                                <p:cTn id="264" presetID="10" presetClass="entr" presetSubtype="0" fill="hold" nodeType="withEffect">
                                  <p:stCondLst>
                                    <p:cond delay="0"/>
                                  </p:stCondLst>
                                  <p:childTnLst>
                                    <p:set>
                                      <p:cBhvr>
                                        <p:cTn id="265" dur="1" fill="hold">
                                          <p:stCondLst>
                                            <p:cond delay="0"/>
                                          </p:stCondLst>
                                        </p:cTn>
                                        <p:tgtEl>
                                          <p:spTgt spid="148"/>
                                        </p:tgtEl>
                                        <p:attrNameLst>
                                          <p:attrName>style.visibility</p:attrName>
                                        </p:attrNameLst>
                                      </p:cBhvr>
                                      <p:to>
                                        <p:strVal val="visible"/>
                                      </p:to>
                                    </p:set>
                                    <p:animEffect transition="in" filter="fade">
                                      <p:cBhvr>
                                        <p:cTn id="266" dur="500"/>
                                        <p:tgtEl>
                                          <p:spTgt spid="148"/>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49"/>
                                        </p:tgtEl>
                                        <p:attrNameLst>
                                          <p:attrName>style.visibility</p:attrName>
                                        </p:attrNameLst>
                                      </p:cBhvr>
                                      <p:to>
                                        <p:strVal val="visible"/>
                                      </p:to>
                                    </p:set>
                                    <p:animEffect transition="in" filter="fade">
                                      <p:cBhvr>
                                        <p:cTn id="269" dur="500"/>
                                        <p:tgtEl>
                                          <p:spTgt spid="149"/>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29"/>
                                        </p:tgtEl>
                                        <p:attrNameLst>
                                          <p:attrName>style.visibility</p:attrName>
                                        </p:attrNameLst>
                                      </p:cBhvr>
                                      <p:to>
                                        <p:strVal val="visible"/>
                                      </p:to>
                                    </p:set>
                                    <p:animEffect transition="in" filter="fade">
                                      <p:cBhvr>
                                        <p:cTn id="272" dur="500"/>
                                        <p:tgtEl>
                                          <p:spTgt spid="229"/>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230"/>
                                        </p:tgtEl>
                                        <p:attrNameLst>
                                          <p:attrName>style.visibility</p:attrName>
                                        </p:attrNameLst>
                                      </p:cBhvr>
                                      <p:to>
                                        <p:strVal val="visible"/>
                                      </p:to>
                                    </p:set>
                                    <p:animEffect transition="in" filter="fade">
                                      <p:cBhvr>
                                        <p:cTn id="275" dur="500"/>
                                        <p:tgtEl>
                                          <p:spTgt spid="23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231"/>
                                        </p:tgtEl>
                                        <p:attrNameLst>
                                          <p:attrName>style.visibility</p:attrName>
                                        </p:attrNameLst>
                                      </p:cBhvr>
                                      <p:to>
                                        <p:strVal val="visible"/>
                                      </p:to>
                                    </p:set>
                                    <p:animEffect transition="in" filter="fade">
                                      <p:cBhvr>
                                        <p:cTn id="278" dur="500"/>
                                        <p:tgtEl>
                                          <p:spTgt spid="231"/>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233"/>
                                        </p:tgtEl>
                                        <p:attrNameLst>
                                          <p:attrName>style.visibility</p:attrName>
                                        </p:attrNameLst>
                                      </p:cBhvr>
                                      <p:to>
                                        <p:strVal val="visible"/>
                                      </p:to>
                                    </p:set>
                                    <p:animEffect transition="in" filter="fade">
                                      <p:cBhvr>
                                        <p:cTn id="281" dur="500"/>
                                        <p:tgtEl>
                                          <p:spTgt spid="233"/>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235"/>
                                        </p:tgtEl>
                                        <p:attrNameLst>
                                          <p:attrName>style.visibility</p:attrName>
                                        </p:attrNameLst>
                                      </p:cBhvr>
                                      <p:to>
                                        <p:strVal val="visible"/>
                                      </p:to>
                                    </p:set>
                                    <p:animEffect transition="in" filter="fade">
                                      <p:cBhvr>
                                        <p:cTn id="284" dur="500"/>
                                        <p:tgtEl>
                                          <p:spTgt spid="235"/>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fade">
                                      <p:cBhvr>
                                        <p:cTn id="287" dur="500"/>
                                        <p:tgtEl>
                                          <p:spTgt spid="236"/>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237"/>
                                        </p:tgtEl>
                                        <p:attrNameLst>
                                          <p:attrName>style.visibility</p:attrName>
                                        </p:attrNameLst>
                                      </p:cBhvr>
                                      <p:to>
                                        <p:strVal val="visible"/>
                                      </p:to>
                                    </p:set>
                                    <p:animEffect transition="in" filter="fade">
                                      <p:cBhvr>
                                        <p:cTn id="290" dur="500"/>
                                        <p:tgtEl>
                                          <p:spTgt spid="237"/>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238"/>
                                        </p:tgtEl>
                                        <p:attrNameLst>
                                          <p:attrName>style.visibility</p:attrName>
                                        </p:attrNameLst>
                                      </p:cBhvr>
                                      <p:to>
                                        <p:strVal val="visible"/>
                                      </p:to>
                                    </p:set>
                                    <p:animEffect transition="in" filter="fade">
                                      <p:cBhvr>
                                        <p:cTn id="293" dur="500"/>
                                        <p:tgtEl>
                                          <p:spTgt spid="238"/>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239"/>
                                        </p:tgtEl>
                                        <p:attrNameLst>
                                          <p:attrName>style.visibility</p:attrName>
                                        </p:attrNameLst>
                                      </p:cBhvr>
                                      <p:to>
                                        <p:strVal val="visible"/>
                                      </p:to>
                                    </p:set>
                                    <p:animEffect transition="in" filter="fade">
                                      <p:cBhvr>
                                        <p:cTn id="29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29" grpId="0"/>
      <p:bldP spid="230" grpId="0"/>
      <p:bldP spid="231" grpId="0"/>
      <p:bldP spid="233" grpId="0"/>
      <p:bldP spid="234" grpId="0"/>
      <p:bldP spid="235" grpId="0"/>
      <p:bldP spid="236" grpId="0"/>
      <p:bldP spid="237" grpId="0"/>
      <p:bldP spid="238" grpId="0"/>
      <p:bldP spid="239" grpId="0"/>
      <p:bldP spid="240" grpId="0"/>
      <p:bldP spid="246" grpId="0"/>
      <p:bldP spid="249" grpId="0"/>
      <p:bldP spid="250" grpId="0"/>
      <p:bldP spid="251" grpId="0"/>
      <p:bldP spid="252" grpId="0"/>
      <p:bldP spid="253" grpId="0" animBg="1"/>
      <p:bldP spid="255" grpId="0" animBg="1"/>
      <p:bldP spid="257" grpId="0" animBg="1"/>
      <p:bldP spid="280" grpId="0" animBg="1"/>
      <p:bldP spid="281" grpId="0" animBg="1"/>
      <p:bldP spid="283" grpId="0" animBg="1"/>
      <p:bldP spid="285" grpId="0" animBg="1"/>
      <p:bldP spid="287" grpId="0" animBg="1"/>
      <p:bldP spid="65" grpId="0" animBg="1"/>
      <p:bldP spid="68" grpId="0" animBg="1"/>
      <p:bldP spid="69" grpId="0" animBg="1"/>
      <p:bldP spid="71" grpId="0" animBg="1"/>
      <p:bldP spid="74" grpId="0" animBg="1"/>
      <p:bldP spid="76" grpId="0" animBg="1"/>
      <p:bldP spid="77" grpId="0" animBg="1"/>
      <p:bldP spid="80" grpId="0" animBg="1"/>
      <p:bldP spid="82" grpId="0" animBg="1"/>
      <p:bldP spid="86" grpId="0" animBg="1"/>
      <p:bldP spid="88" grpId="0" animBg="1"/>
      <p:bldP spid="90" grpId="0" animBg="1"/>
      <p:bldP spid="91" grpId="0" animBg="1"/>
      <p:bldP spid="92" grpId="0" animBg="1"/>
      <p:bldP spid="94" grpId="0" animBg="1"/>
      <p:bldP spid="96" grpId="0" animBg="1"/>
      <p:bldP spid="98" grpId="0" animBg="1"/>
      <p:bldP spid="129" grpId="0" animBg="1"/>
      <p:bldP spid="131" grpId="0" animBg="1"/>
      <p:bldP spid="132" grpId="0" animBg="1"/>
      <p:bldP spid="133" grpId="0" animBg="1"/>
      <p:bldP spid="135" grpId="0" animBg="1"/>
      <p:bldP spid="137" grpId="0" animBg="1"/>
      <p:bldP spid="139" grpId="0" animBg="1"/>
      <p:bldP spid="145" grpId="0" animBg="1"/>
      <p:bldP spid="147" grpId="0" animBg="1"/>
      <p:bldP spid="1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4" name="AutoShape 3"/>
          <p:cNvSpPr>
            <a:spLocks noChangeAspect="1" noChangeArrowheads="1" noTextEdit="1"/>
          </p:cNvSpPr>
          <p:nvPr/>
        </p:nvSpPr>
        <p:spPr bwMode="auto">
          <a:xfrm>
            <a:off x="790575" y="685800"/>
            <a:ext cx="75628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 name="Rectangle 5"/>
          <p:cNvSpPr>
            <a:spLocks noChangeArrowheads="1"/>
          </p:cNvSpPr>
          <p:nvPr/>
        </p:nvSpPr>
        <p:spPr bwMode="auto">
          <a:xfrm>
            <a:off x="1163638" y="1728788"/>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2" name="Rectangle 6"/>
          <p:cNvSpPr>
            <a:spLocks noChangeArrowheads="1"/>
          </p:cNvSpPr>
          <p:nvPr/>
        </p:nvSpPr>
        <p:spPr bwMode="auto">
          <a:xfrm>
            <a:off x="6951663" y="1749425"/>
            <a:ext cx="4841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33" name="Rectangle 7"/>
          <p:cNvSpPr>
            <a:spLocks noChangeArrowheads="1"/>
          </p:cNvSpPr>
          <p:nvPr/>
        </p:nvSpPr>
        <p:spPr bwMode="auto">
          <a:xfrm>
            <a:off x="7718425" y="17494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34" name="Rectangle 8"/>
          <p:cNvSpPr>
            <a:spLocks noChangeArrowheads="1"/>
          </p:cNvSpPr>
          <p:nvPr/>
        </p:nvSpPr>
        <p:spPr bwMode="auto">
          <a:xfrm>
            <a:off x="1314450" y="197643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Jun. 30</a:t>
            </a:r>
            <a:endParaRPr lang="en-US" dirty="0" smtClean="0">
              <a:solidFill>
                <a:prstClr val="black"/>
              </a:solidFill>
              <a:cs typeface="Arial" charset="0"/>
            </a:endParaRPr>
          </a:p>
        </p:txBody>
      </p:sp>
      <p:sp>
        <p:nvSpPr>
          <p:cNvPr id="235" name="Rectangle 9"/>
          <p:cNvSpPr>
            <a:spLocks noChangeArrowheads="1"/>
          </p:cNvSpPr>
          <p:nvPr/>
        </p:nvSpPr>
        <p:spPr bwMode="auto">
          <a:xfrm>
            <a:off x="2051050" y="1976438"/>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36" name="Rectangle 10"/>
          <p:cNvSpPr>
            <a:spLocks noChangeArrowheads="1"/>
          </p:cNvSpPr>
          <p:nvPr/>
        </p:nvSpPr>
        <p:spPr bwMode="auto">
          <a:xfrm>
            <a:off x="7194550" y="19764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535</a:t>
            </a:r>
            <a:endParaRPr lang="en-US" dirty="0" smtClean="0">
              <a:solidFill>
                <a:prstClr val="black"/>
              </a:solidFill>
              <a:cs typeface="Arial" charset="0"/>
            </a:endParaRPr>
          </a:p>
        </p:txBody>
      </p:sp>
      <p:sp>
        <p:nvSpPr>
          <p:cNvPr id="237" name="Rectangle 11"/>
          <p:cNvSpPr>
            <a:spLocks noChangeArrowheads="1"/>
          </p:cNvSpPr>
          <p:nvPr/>
        </p:nvSpPr>
        <p:spPr bwMode="auto">
          <a:xfrm>
            <a:off x="2363788" y="2182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a:t>
            </a:r>
            <a:endParaRPr lang="en-US" dirty="0" smtClean="0">
              <a:solidFill>
                <a:prstClr val="black"/>
              </a:solidFill>
              <a:cs typeface="Arial" charset="0"/>
            </a:endParaRPr>
          </a:p>
        </p:txBody>
      </p:sp>
      <p:sp>
        <p:nvSpPr>
          <p:cNvPr id="238" name="Rectangle 12"/>
          <p:cNvSpPr>
            <a:spLocks noChangeArrowheads="1"/>
          </p:cNvSpPr>
          <p:nvPr/>
        </p:nvSpPr>
        <p:spPr bwMode="auto">
          <a:xfrm>
            <a:off x="7989888" y="2182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a:t>
            </a:r>
            <a:endParaRPr lang="en-US" dirty="0" smtClean="0">
              <a:solidFill>
                <a:prstClr val="black"/>
              </a:solidFill>
              <a:cs typeface="Arial" charset="0"/>
            </a:endParaRPr>
          </a:p>
        </p:txBody>
      </p:sp>
      <p:sp>
        <p:nvSpPr>
          <p:cNvPr id="239" name="Rectangle 13"/>
          <p:cNvSpPr>
            <a:spLocks noChangeArrowheads="1"/>
          </p:cNvSpPr>
          <p:nvPr/>
        </p:nvSpPr>
        <p:spPr bwMode="auto">
          <a:xfrm>
            <a:off x="2363788" y="2389188"/>
            <a:ext cx="152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 taxes payable</a:t>
            </a:r>
            <a:endParaRPr lang="en-US" dirty="0" smtClean="0">
              <a:solidFill>
                <a:prstClr val="black"/>
              </a:solidFill>
              <a:cs typeface="Arial" charset="0"/>
            </a:endParaRPr>
          </a:p>
        </p:txBody>
      </p:sp>
      <p:sp>
        <p:nvSpPr>
          <p:cNvPr id="240" name="Rectangle 14"/>
          <p:cNvSpPr>
            <a:spLocks noChangeArrowheads="1"/>
          </p:cNvSpPr>
          <p:nvPr/>
        </p:nvSpPr>
        <p:spPr bwMode="auto">
          <a:xfrm>
            <a:off x="4875213" y="2389188"/>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 x .07)</a:t>
            </a:r>
            <a:endParaRPr lang="en-US" dirty="0" smtClean="0">
              <a:solidFill>
                <a:prstClr val="black"/>
              </a:solidFill>
              <a:cs typeface="Arial" charset="0"/>
            </a:endParaRPr>
          </a:p>
        </p:txBody>
      </p:sp>
      <p:sp>
        <p:nvSpPr>
          <p:cNvPr id="241" name="Rectangle 15"/>
          <p:cNvSpPr>
            <a:spLocks noChangeArrowheads="1"/>
          </p:cNvSpPr>
          <p:nvPr/>
        </p:nvSpPr>
        <p:spPr bwMode="auto">
          <a:xfrm>
            <a:off x="8081963" y="23891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35</a:t>
            </a:r>
            <a:endParaRPr lang="en-US" dirty="0" smtClean="0">
              <a:solidFill>
                <a:prstClr val="black"/>
              </a:solidFill>
              <a:cs typeface="Arial" charset="0"/>
            </a:endParaRPr>
          </a:p>
        </p:txBody>
      </p:sp>
      <p:sp>
        <p:nvSpPr>
          <p:cNvPr id="242" name="Rectangle 16"/>
          <p:cNvSpPr>
            <a:spLocks noChangeArrowheads="1"/>
          </p:cNvSpPr>
          <p:nvPr/>
        </p:nvSpPr>
        <p:spPr bwMode="auto">
          <a:xfrm>
            <a:off x="1314450" y="280193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Jun. 30</a:t>
            </a:r>
            <a:endParaRPr lang="en-US" dirty="0" smtClean="0">
              <a:solidFill>
                <a:prstClr val="black"/>
              </a:solidFill>
              <a:cs typeface="Arial" charset="0"/>
            </a:endParaRPr>
          </a:p>
        </p:txBody>
      </p:sp>
      <p:sp>
        <p:nvSpPr>
          <p:cNvPr id="243" name="Rectangle 17"/>
          <p:cNvSpPr>
            <a:spLocks noChangeArrowheads="1"/>
          </p:cNvSpPr>
          <p:nvPr/>
        </p:nvSpPr>
        <p:spPr bwMode="auto">
          <a:xfrm>
            <a:off x="2051050" y="2801938"/>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Cost of goods sold</a:t>
            </a:r>
            <a:endParaRPr lang="en-US" dirty="0" smtClean="0">
              <a:solidFill>
                <a:prstClr val="black"/>
              </a:solidFill>
              <a:cs typeface="Arial" charset="0"/>
            </a:endParaRPr>
          </a:p>
        </p:txBody>
      </p:sp>
      <p:sp>
        <p:nvSpPr>
          <p:cNvPr id="244" name="Rectangle 18"/>
          <p:cNvSpPr>
            <a:spLocks noChangeArrowheads="1"/>
          </p:cNvSpPr>
          <p:nvPr/>
        </p:nvSpPr>
        <p:spPr bwMode="auto">
          <a:xfrm>
            <a:off x="7194550" y="28019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a:t>
            </a:r>
            <a:endParaRPr lang="en-US" dirty="0" smtClean="0">
              <a:solidFill>
                <a:prstClr val="black"/>
              </a:solidFill>
              <a:cs typeface="Arial" charset="0"/>
            </a:endParaRPr>
          </a:p>
        </p:txBody>
      </p:sp>
      <p:sp>
        <p:nvSpPr>
          <p:cNvPr id="245" name="Rectangle 19"/>
          <p:cNvSpPr>
            <a:spLocks noChangeArrowheads="1"/>
          </p:cNvSpPr>
          <p:nvPr/>
        </p:nvSpPr>
        <p:spPr bwMode="auto">
          <a:xfrm>
            <a:off x="2363788" y="3008313"/>
            <a:ext cx="170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Merchandise inventory</a:t>
            </a:r>
            <a:endParaRPr lang="en-US" dirty="0" smtClean="0">
              <a:solidFill>
                <a:prstClr val="black"/>
              </a:solidFill>
              <a:cs typeface="Arial" charset="0"/>
            </a:endParaRPr>
          </a:p>
        </p:txBody>
      </p:sp>
      <p:sp>
        <p:nvSpPr>
          <p:cNvPr id="246" name="Rectangle 20"/>
          <p:cNvSpPr>
            <a:spLocks noChangeArrowheads="1"/>
          </p:cNvSpPr>
          <p:nvPr/>
        </p:nvSpPr>
        <p:spPr bwMode="auto">
          <a:xfrm>
            <a:off x="7989888" y="30083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a:t>
            </a:r>
            <a:endParaRPr lang="en-US" dirty="0" smtClean="0">
              <a:solidFill>
                <a:prstClr val="black"/>
              </a:solidFill>
              <a:cs typeface="Arial" charset="0"/>
            </a:endParaRPr>
          </a:p>
        </p:txBody>
      </p:sp>
      <p:sp>
        <p:nvSpPr>
          <p:cNvPr id="247" name="Rectangle 21"/>
          <p:cNvSpPr>
            <a:spLocks noChangeArrowheads="1"/>
          </p:cNvSpPr>
          <p:nvPr/>
        </p:nvSpPr>
        <p:spPr bwMode="auto">
          <a:xfrm>
            <a:off x="1344613" y="3421063"/>
            <a:ext cx="544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Jul. 15</a:t>
            </a:r>
            <a:endParaRPr lang="en-US" dirty="0" smtClean="0">
              <a:solidFill>
                <a:prstClr val="black"/>
              </a:solidFill>
              <a:cs typeface="Arial" charset="0"/>
            </a:endParaRPr>
          </a:p>
        </p:txBody>
      </p:sp>
      <p:sp>
        <p:nvSpPr>
          <p:cNvPr id="248" name="Rectangle 22"/>
          <p:cNvSpPr>
            <a:spLocks noChangeArrowheads="1"/>
          </p:cNvSpPr>
          <p:nvPr/>
        </p:nvSpPr>
        <p:spPr bwMode="auto">
          <a:xfrm>
            <a:off x="2000250" y="342106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 taxes payable</a:t>
            </a:r>
            <a:endParaRPr lang="en-US" dirty="0" smtClean="0">
              <a:solidFill>
                <a:prstClr val="black"/>
              </a:solidFill>
              <a:cs typeface="Arial" charset="0"/>
            </a:endParaRPr>
          </a:p>
        </p:txBody>
      </p:sp>
      <p:sp>
        <p:nvSpPr>
          <p:cNvPr id="249" name="Rectangle 23"/>
          <p:cNvSpPr>
            <a:spLocks noChangeArrowheads="1"/>
          </p:cNvSpPr>
          <p:nvPr/>
        </p:nvSpPr>
        <p:spPr bwMode="auto">
          <a:xfrm>
            <a:off x="7285038" y="34210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35</a:t>
            </a:r>
            <a:endParaRPr lang="en-US" dirty="0" smtClean="0">
              <a:solidFill>
                <a:prstClr val="black"/>
              </a:solidFill>
              <a:cs typeface="Arial" charset="0"/>
            </a:endParaRPr>
          </a:p>
        </p:txBody>
      </p:sp>
      <p:sp>
        <p:nvSpPr>
          <p:cNvPr id="250" name="Rectangle 24"/>
          <p:cNvSpPr>
            <a:spLocks noChangeArrowheads="1"/>
          </p:cNvSpPr>
          <p:nvPr/>
        </p:nvSpPr>
        <p:spPr bwMode="auto">
          <a:xfrm>
            <a:off x="2363788" y="3627438"/>
            <a:ext cx="442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51" name="Rectangle 25"/>
          <p:cNvSpPr>
            <a:spLocks noChangeArrowheads="1"/>
          </p:cNvSpPr>
          <p:nvPr/>
        </p:nvSpPr>
        <p:spPr bwMode="auto">
          <a:xfrm>
            <a:off x="8081963" y="36274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35</a:t>
            </a:r>
            <a:endParaRPr lang="en-US" dirty="0" smtClean="0">
              <a:solidFill>
                <a:prstClr val="black"/>
              </a:solidFill>
              <a:cs typeface="Arial" charset="0"/>
            </a:endParaRPr>
          </a:p>
        </p:txBody>
      </p:sp>
      <p:sp>
        <p:nvSpPr>
          <p:cNvPr id="252" name="Rectangle 26"/>
          <p:cNvSpPr>
            <a:spLocks noChangeArrowheads="1"/>
          </p:cNvSpPr>
          <p:nvPr/>
        </p:nvSpPr>
        <p:spPr bwMode="auto">
          <a:xfrm>
            <a:off x="3775075" y="174942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53" name="Rectangle 27"/>
          <p:cNvSpPr>
            <a:spLocks noChangeArrowheads="1"/>
          </p:cNvSpPr>
          <p:nvPr/>
        </p:nvSpPr>
        <p:spPr bwMode="auto">
          <a:xfrm>
            <a:off x="830263" y="706438"/>
            <a:ext cx="77739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A retailer sells merchandise for $500 cash on June 30 (cost of merchandise is $300). The sales tax </a:t>
            </a:r>
            <a:endParaRPr lang="en-US" dirty="0" smtClean="0">
              <a:solidFill>
                <a:prstClr val="black"/>
              </a:solidFill>
              <a:cs typeface="Arial" charset="0"/>
            </a:endParaRPr>
          </a:p>
        </p:txBody>
      </p:sp>
      <p:sp>
        <p:nvSpPr>
          <p:cNvPr id="254" name="Rectangle 28"/>
          <p:cNvSpPr>
            <a:spLocks noChangeArrowheads="1"/>
          </p:cNvSpPr>
          <p:nvPr/>
        </p:nvSpPr>
        <p:spPr bwMode="auto">
          <a:xfrm>
            <a:off x="830263" y="903288"/>
            <a:ext cx="784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law requires the retailer to collect 7% sales tax on every dollar of merchandise sold. Record the entry for the </a:t>
            </a:r>
            <a:endParaRPr lang="en-US" dirty="0" smtClean="0">
              <a:solidFill>
                <a:prstClr val="black"/>
              </a:solidFill>
              <a:cs typeface="Arial" charset="0"/>
            </a:endParaRPr>
          </a:p>
        </p:txBody>
      </p:sp>
      <p:sp>
        <p:nvSpPr>
          <p:cNvPr id="255" name="Rectangle 29"/>
          <p:cNvSpPr>
            <a:spLocks noChangeArrowheads="1"/>
          </p:cNvSpPr>
          <p:nvPr/>
        </p:nvSpPr>
        <p:spPr bwMode="auto">
          <a:xfrm>
            <a:off x="830263" y="1109663"/>
            <a:ext cx="7785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 sale and its applicable sales tax. Also record the entry that shows the remittance of the 7% tax on this </a:t>
            </a:r>
            <a:endParaRPr lang="en-US" dirty="0" smtClean="0">
              <a:solidFill>
                <a:prstClr val="black"/>
              </a:solidFill>
              <a:cs typeface="Arial" charset="0"/>
            </a:endParaRPr>
          </a:p>
        </p:txBody>
      </p:sp>
      <p:sp>
        <p:nvSpPr>
          <p:cNvPr id="256" name="Rectangle 30"/>
          <p:cNvSpPr>
            <a:spLocks noChangeArrowheads="1"/>
          </p:cNvSpPr>
          <p:nvPr/>
        </p:nvSpPr>
        <p:spPr bwMode="auto">
          <a:xfrm>
            <a:off x="830263" y="1316038"/>
            <a:ext cx="2944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 to the state government on July 15.</a:t>
            </a:r>
            <a:endParaRPr lang="en-US" dirty="0" smtClean="0">
              <a:solidFill>
                <a:prstClr val="black"/>
              </a:solidFill>
              <a:cs typeface="Arial" charset="0"/>
            </a:endParaRPr>
          </a:p>
        </p:txBody>
      </p:sp>
      <p:sp>
        <p:nvSpPr>
          <p:cNvPr id="257" name="Rectangle 31"/>
          <p:cNvSpPr>
            <a:spLocks noChangeArrowheads="1"/>
          </p:cNvSpPr>
          <p:nvPr/>
        </p:nvSpPr>
        <p:spPr bwMode="auto">
          <a:xfrm>
            <a:off x="1154113" y="1717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32"/>
          <p:cNvSpPr>
            <a:spLocks noChangeShapeType="1"/>
          </p:cNvSpPr>
          <p:nvPr/>
        </p:nvSpPr>
        <p:spPr bwMode="auto">
          <a:xfrm>
            <a:off x="1960563"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33"/>
          <p:cNvSpPr>
            <a:spLocks noChangeArrowheads="1"/>
          </p:cNvSpPr>
          <p:nvPr/>
        </p:nvSpPr>
        <p:spPr bwMode="auto">
          <a:xfrm>
            <a:off x="1960563"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Line 34"/>
          <p:cNvSpPr>
            <a:spLocks noChangeShapeType="1"/>
          </p:cNvSpPr>
          <p:nvPr/>
        </p:nvSpPr>
        <p:spPr bwMode="auto">
          <a:xfrm>
            <a:off x="6750050"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2" name="Rectangle 35"/>
          <p:cNvSpPr>
            <a:spLocks noChangeArrowheads="1"/>
          </p:cNvSpPr>
          <p:nvPr/>
        </p:nvSpPr>
        <p:spPr bwMode="auto">
          <a:xfrm>
            <a:off x="6750050"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3" name="Line 36"/>
          <p:cNvSpPr>
            <a:spLocks noChangeShapeType="1"/>
          </p:cNvSpPr>
          <p:nvPr/>
        </p:nvSpPr>
        <p:spPr bwMode="auto">
          <a:xfrm>
            <a:off x="7546975"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4" name="Rectangle 37"/>
          <p:cNvSpPr>
            <a:spLocks noChangeArrowheads="1"/>
          </p:cNvSpPr>
          <p:nvPr/>
        </p:nvSpPr>
        <p:spPr bwMode="auto">
          <a:xfrm>
            <a:off x="7546975"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5" name="Rectangle 38"/>
          <p:cNvSpPr>
            <a:spLocks noChangeArrowheads="1"/>
          </p:cNvSpPr>
          <p:nvPr/>
        </p:nvSpPr>
        <p:spPr bwMode="auto">
          <a:xfrm>
            <a:off x="8332788" y="173831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39"/>
          <p:cNvSpPr>
            <a:spLocks noChangeShapeType="1"/>
          </p:cNvSpPr>
          <p:nvPr/>
        </p:nvSpPr>
        <p:spPr bwMode="auto">
          <a:xfrm>
            <a:off x="1163638"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40"/>
          <p:cNvSpPr>
            <a:spLocks noChangeArrowheads="1"/>
          </p:cNvSpPr>
          <p:nvPr/>
        </p:nvSpPr>
        <p:spPr bwMode="auto">
          <a:xfrm>
            <a:off x="1163638"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4" name="Line 41"/>
          <p:cNvSpPr>
            <a:spLocks noChangeShapeType="1"/>
          </p:cNvSpPr>
          <p:nvPr/>
        </p:nvSpPr>
        <p:spPr bwMode="auto">
          <a:xfrm>
            <a:off x="1960563"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5" name="Rectangle 42"/>
          <p:cNvSpPr>
            <a:spLocks noChangeArrowheads="1"/>
          </p:cNvSpPr>
          <p:nvPr/>
        </p:nvSpPr>
        <p:spPr bwMode="auto">
          <a:xfrm>
            <a:off x="1960563"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6" name="Line 43"/>
          <p:cNvSpPr>
            <a:spLocks noChangeShapeType="1"/>
          </p:cNvSpPr>
          <p:nvPr/>
        </p:nvSpPr>
        <p:spPr bwMode="auto">
          <a:xfrm>
            <a:off x="6750050"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68" name="Rectangle 44"/>
          <p:cNvSpPr>
            <a:spLocks noChangeArrowheads="1"/>
          </p:cNvSpPr>
          <p:nvPr/>
        </p:nvSpPr>
        <p:spPr bwMode="auto">
          <a:xfrm>
            <a:off x="6750050"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9" name="Line 45"/>
          <p:cNvSpPr>
            <a:spLocks noChangeShapeType="1"/>
          </p:cNvSpPr>
          <p:nvPr/>
        </p:nvSpPr>
        <p:spPr bwMode="auto">
          <a:xfrm>
            <a:off x="7546975"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0" name="Rectangle 46"/>
          <p:cNvSpPr>
            <a:spLocks noChangeArrowheads="1"/>
          </p:cNvSpPr>
          <p:nvPr/>
        </p:nvSpPr>
        <p:spPr bwMode="auto">
          <a:xfrm>
            <a:off x="7546975"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1" name="Line 47"/>
          <p:cNvSpPr>
            <a:spLocks noChangeShapeType="1"/>
          </p:cNvSpPr>
          <p:nvPr/>
        </p:nvSpPr>
        <p:spPr bwMode="auto">
          <a:xfrm>
            <a:off x="8343900"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3" name="Rectangle 48"/>
          <p:cNvSpPr>
            <a:spLocks noChangeArrowheads="1"/>
          </p:cNvSpPr>
          <p:nvPr/>
        </p:nvSpPr>
        <p:spPr bwMode="auto">
          <a:xfrm>
            <a:off x="8343900"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4" name="Rectangle 49"/>
          <p:cNvSpPr>
            <a:spLocks noChangeArrowheads="1"/>
          </p:cNvSpPr>
          <p:nvPr/>
        </p:nvSpPr>
        <p:spPr bwMode="auto">
          <a:xfrm>
            <a:off x="1173163" y="171767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5" name="Rectangle 50"/>
          <p:cNvSpPr>
            <a:spLocks noChangeArrowheads="1"/>
          </p:cNvSpPr>
          <p:nvPr/>
        </p:nvSpPr>
        <p:spPr bwMode="auto">
          <a:xfrm>
            <a:off x="1173163" y="194468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6" name="Line 51"/>
          <p:cNvSpPr>
            <a:spLocks noChangeShapeType="1"/>
          </p:cNvSpPr>
          <p:nvPr/>
        </p:nvSpPr>
        <p:spPr bwMode="auto">
          <a:xfrm>
            <a:off x="1173163" y="2162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7" name="Rectangle 52"/>
          <p:cNvSpPr>
            <a:spLocks noChangeArrowheads="1"/>
          </p:cNvSpPr>
          <p:nvPr/>
        </p:nvSpPr>
        <p:spPr bwMode="auto">
          <a:xfrm>
            <a:off x="1173163" y="21621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8" name="Line 53"/>
          <p:cNvSpPr>
            <a:spLocks noChangeShapeType="1"/>
          </p:cNvSpPr>
          <p:nvPr/>
        </p:nvSpPr>
        <p:spPr bwMode="auto">
          <a:xfrm>
            <a:off x="1173163" y="2368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9" name="Rectangle 54"/>
          <p:cNvSpPr>
            <a:spLocks noChangeArrowheads="1"/>
          </p:cNvSpPr>
          <p:nvPr/>
        </p:nvSpPr>
        <p:spPr bwMode="auto">
          <a:xfrm>
            <a:off x="1173163" y="23685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0" name="Line 55"/>
          <p:cNvSpPr>
            <a:spLocks noChangeShapeType="1"/>
          </p:cNvSpPr>
          <p:nvPr/>
        </p:nvSpPr>
        <p:spPr bwMode="auto">
          <a:xfrm>
            <a:off x="1173163" y="25749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1" name="Rectangle 56"/>
          <p:cNvSpPr>
            <a:spLocks noChangeArrowheads="1"/>
          </p:cNvSpPr>
          <p:nvPr/>
        </p:nvSpPr>
        <p:spPr bwMode="auto">
          <a:xfrm>
            <a:off x="1173163" y="25749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2" name="Line 57"/>
          <p:cNvSpPr>
            <a:spLocks noChangeShapeType="1"/>
          </p:cNvSpPr>
          <p:nvPr/>
        </p:nvSpPr>
        <p:spPr bwMode="auto">
          <a:xfrm>
            <a:off x="1173163" y="27813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5" name="Rectangle 58"/>
          <p:cNvSpPr>
            <a:spLocks noChangeArrowheads="1"/>
          </p:cNvSpPr>
          <p:nvPr/>
        </p:nvSpPr>
        <p:spPr bwMode="auto">
          <a:xfrm>
            <a:off x="1173163" y="27813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6" name="Line 59"/>
          <p:cNvSpPr>
            <a:spLocks noChangeShapeType="1"/>
          </p:cNvSpPr>
          <p:nvPr/>
        </p:nvSpPr>
        <p:spPr bwMode="auto">
          <a:xfrm>
            <a:off x="1173163" y="29876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7" name="Rectangle 60"/>
          <p:cNvSpPr>
            <a:spLocks noChangeArrowheads="1"/>
          </p:cNvSpPr>
          <p:nvPr/>
        </p:nvSpPr>
        <p:spPr bwMode="auto">
          <a:xfrm>
            <a:off x="1173163" y="29876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8" name="Line 61"/>
          <p:cNvSpPr>
            <a:spLocks noChangeShapeType="1"/>
          </p:cNvSpPr>
          <p:nvPr/>
        </p:nvSpPr>
        <p:spPr bwMode="auto">
          <a:xfrm>
            <a:off x="1173163" y="31940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9" name="Rectangle 62"/>
          <p:cNvSpPr>
            <a:spLocks noChangeArrowheads="1"/>
          </p:cNvSpPr>
          <p:nvPr/>
        </p:nvSpPr>
        <p:spPr bwMode="auto">
          <a:xfrm>
            <a:off x="1173163" y="31940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0" name="Line 63"/>
          <p:cNvSpPr>
            <a:spLocks noChangeShapeType="1"/>
          </p:cNvSpPr>
          <p:nvPr/>
        </p:nvSpPr>
        <p:spPr bwMode="auto">
          <a:xfrm>
            <a:off x="1173163" y="34004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1" name="Rectangle 64"/>
          <p:cNvSpPr>
            <a:spLocks noChangeArrowheads="1"/>
          </p:cNvSpPr>
          <p:nvPr/>
        </p:nvSpPr>
        <p:spPr bwMode="auto">
          <a:xfrm>
            <a:off x="1173163" y="34004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2" name="Line 65"/>
          <p:cNvSpPr>
            <a:spLocks noChangeShapeType="1"/>
          </p:cNvSpPr>
          <p:nvPr/>
        </p:nvSpPr>
        <p:spPr bwMode="auto">
          <a:xfrm>
            <a:off x="1173163" y="36068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3" name="Rectangle 66"/>
          <p:cNvSpPr>
            <a:spLocks noChangeArrowheads="1"/>
          </p:cNvSpPr>
          <p:nvPr/>
        </p:nvSpPr>
        <p:spPr bwMode="auto">
          <a:xfrm>
            <a:off x="1173163" y="36068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4" name="Line 67"/>
          <p:cNvSpPr>
            <a:spLocks noChangeShapeType="1"/>
          </p:cNvSpPr>
          <p:nvPr/>
        </p:nvSpPr>
        <p:spPr bwMode="auto">
          <a:xfrm>
            <a:off x="1173163" y="3813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5" name="Rectangle 68"/>
          <p:cNvSpPr>
            <a:spLocks noChangeArrowheads="1"/>
          </p:cNvSpPr>
          <p:nvPr/>
        </p:nvSpPr>
        <p:spPr bwMode="auto">
          <a:xfrm>
            <a:off x="1173163" y="38131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6" name="Line 69"/>
          <p:cNvSpPr>
            <a:spLocks noChangeShapeType="1"/>
          </p:cNvSpPr>
          <p:nvPr/>
        </p:nvSpPr>
        <p:spPr bwMode="auto">
          <a:xfrm>
            <a:off x="1173163" y="4019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7" name="Rectangle 70"/>
          <p:cNvSpPr>
            <a:spLocks noChangeArrowheads="1"/>
          </p:cNvSpPr>
          <p:nvPr/>
        </p:nvSpPr>
        <p:spPr bwMode="auto">
          <a:xfrm>
            <a:off x="1173163" y="40195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72" name="AutoShape 13"/>
          <p:cNvSpPr>
            <a:spLocks noChangeArrowheads="1"/>
          </p:cNvSpPr>
          <p:nvPr/>
        </p:nvSpPr>
        <p:spPr bwMode="auto">
          <a:xfrm>
            <a:off x="228600" y="6172200"/>
            <a:ext cx="685800" cy="457200"/>
          </a:xfrm>
          <a:prstGeom prst="rightArrow">
            <a:avLst>
              <a:gd name="adj1" fmla="val 50000"/>
              <a:gd name="adj2" fmla="val 37500"/>
            </a:avLst>
          </a:prstGeom>
          <a:solidFill>
            <a:schemeClr val="tx1">
              <a:lumMod val="75000"/>
              <a:lumOff val="25000"/>
            </a:schemeClr>
          </a:solidFill>
          <a:ln w="9525">
            <a:solidFill>
              <a:schemeClr val="tx1"/>
            </a:solidFill>
            <a:miter lim="800000"/>
            <a:headEnd/>
            <a:tailEnd/>
          </a:ln>
        </p:spPr>
        <p:txBody>
          <a:bodyPr wrap="none" anchor="ctr"/>
          <a:lstStyle/>
          <a:p>
            <a:pPr fontAlgn="base">
              <a:spcBef>
                <a:spcPct val="0"/>
              </a:spcBef>
              <a:spcAft>
                <a:spcPct val="0"/>
              </a:spcAft>
              <a:defRPr/>
            </a:pPr>
            <a:r>
              <a:rPr lang="en-US" dirty="0">
                <a:solidFill>
                  <a:prstClr val="white"/>
                </a:solidFill>
                <a:latin typeface="Times New Roman" pitchFamily="-84" charset="0"/>
                <a:cs typeface="Arial" charset="0"/>
              </a:rPr>
              <a:t>P 1</a:t>
            </a:r>
            <a:endParaRPr lang="en-US" dirty="0">
              <a:solidFill>
                <a:prstClr val="white"/>
              </a:solidFill>
              <a:latin typeface="Arial" charset="0"/>
              <a:cs typeface="Arial" charset="0"/>
            </a:endParaRPr>
          </a:p>
        </p:txBody>
      </p:sp>
      <p:sp>
        <p:nvSpPr>
          <p:cNvPr id="83" name="Slide Number Placeholder 82"/>
          <p:cNvSpPr>
            <a:spLocks noGrp="1"/>
          </p:cNvSpPr>
          <p:nvPr>
            <p:ph type="sldNum" sz="quarter" idx="12"/>
          </p:nvPr>
        </p:nvSpPr>
        <p:spPr/>
        <p:txBody>
          <a:bodyPr/>
          <a:lstStyle/>
          <a:p>
            <a:pPr>
              <a:defRPr/>
            </a:pPr>
            <a:fld id="{E2A19857-9DDB-491D-AE0B-CFE151DDD39D}" type="slidenum">
              <a:rPr lang="en-US" smtClean="0"/>
              <a:pPr>
                <a:defRPr/>
              </a:pPr>
              <a:t>28</a:t>
            </a:fld>
            <a:endParaRPr lang="en-US" dirty="0"/>
          </a:p>
        </p:txBody>
      </p:sp>
    </p:spTree>
    <p:extLst>
      <p:ext uri="{BB962C8B-B14F-4D97-AF65-F5344CB8AC3E}">
        <p14:creationId xmlns:p14="http://schemas.microsoft.com/office/powerpoint/2010/main" val="163651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0"/>
                                        </p:tgtEl>
                                        <p:attrNameLst>
                                          <p:attrName>style.visibility</p:attrName>
                                        </p:attrNameLst>
                                      </p:cBhvr>
                                      <p:to>
                                        <p:strVal val="visible"/>
                                      </p:to>
                                    </p:set>
                                    <p:animEffect transition="in" filter="fade">
                                      <p:cBhvr>
                                        <p:cTn id="16" dur="500"/>
                                        <p:tgtEl>
                                          <p:spTgt spid="2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500"/>
                                        <p:tgtEl>
                                          <p:spTgt spid="2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fade">
                                      <p:cBhvr>
                                        <p:cTn id="25" dur="500"/>
                                        <p:tgtEl>
                                          <p:spTgt spid="2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4"/>
                                        </p:tgtEl>
                                        <p:attrNameLst>
                                          <p:attrName>style.visibility</p:attrName>
                                        </p:attrNameLst>
                                      </p:cBhvr>
                                      <p:to>
                                        <p:strVal val="visible"/>
                                      </p:to>
                                    </p:set>
                                    <p:animEffect transition="in" filter="fade">
                                      <p:cBhvr>
                                        <p:cTn id="28" dur="500"/>
                                        <p:tgtEl>
                                          <p:spTgt spid="2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fade">
                                      <p:cBhvr>
                                        <p:cTn id="33" dur="500"/>
                                        <p:tgtEl>
                                          <p:spTgt spid="2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fade">
                                      <p:cBhvr>
                                        <p:cTn id="36" dur="500"/>
                                        <p:tgtEl>
                                          <p:spTgt spid="2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Effect transition="in" filter="fade">
                                      <p:cBhvr>
                                        <p:cTn id="39" dur="500"/>
                                        <p:tgtEl>
                                          <p:spTgt spid="2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6"/>
                                        </p:tgtEl>
                                        <p:attrNameLst>
                                          <p:attrName>style.visibility</p:attrName>
                                        </p:attrNameLst>
                                      </p:cBhvr>
                                      <p:to>
                                        <p:strVal val="visible"/>
                                      </p:to>
                                    </p:set>
                                    <p:animEffect transition="in" filter="fade">
                                      <p:cBhvr>
                                        <p:cTn id="45" dur="500"/>
                                        <p:tgtEl>
                                          <p:spTgt spid="2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7"/>
                                        </p:tgtEl>
                                        <p:attrNameLst>
                                          <p:attrName>style.visibility</p:attrName>
                                        </p:attrNameLst>
                                      </p:cBhvr>
                                      <p:to>
                                        <p:strVal val="visible"/>
                                      </p:to>
                                    </p:set>
                                    <p:animEffect transition="in" filter="fade">
                                      <p:cBhvr>
                                        <p:cTn id="50" dur="500"/>
                                        <p:tgtEl>
                                          <p:spTgt spid="2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8"/>
                                        </p:tgtEl>
                                        <p:attrNameLst>
                                          <p:attrName>style.visibility</p:attrName>
                                        </p:attrNameLst>
                                      </p:cBhvr>
                                      <p:to>
                                        <p:strVal val="visible"/>
                                      </p:to>
                                    </p:set>
                                    <p:animEffect transition="in" filter="fade">
                                      <p:cBhvr>
                                        <p:cTn id="53" dur="500"/>
                                        <p:tgtEl>
                                          <p:spTgt spid="2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9"/>
                                        </p:tgtEl>
                                        <p:attrNameLst>
                                          <p:attrName>style.visibility</p:attrName>
                                        </p:attrNameLst>
                                      </p:cBhvr>
                                      <p:to>
                                        <p:strVal val="visible"/>
                                      </p:to>
                                    </p:set>
                                    <p:animEffect transition="in" filter="fade">
                                      <p:cBhvr>
                                        <p:cTn id="56" dur="500"/>
                                        <p:tgtEl>
                                          <p:spTgt spid="2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500"/>
                                        <p:tgtEl>
                                          <p:spTgt spid="2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1"/>
                                        </p:tgtEl>
                                        <p:attrNameLst>
                                          <p:attrName>style.visibility</p:attrName>
                                        </p:attrNameLst>
                                      </p:cBhvr>
                                      <p:to>
                                        <p:strVal val="visible"/>
                                      </p:to>
                                    </p:set>
                                    <p:animEffect transition="in" filter="fade">
                                      <p:cBhvr>
                                        <p:cTn id="6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7" name="Rectangle 5"/>
          <p:cNvSpPr>
            <a:spLocks noChangeArrowheads="1"/>
          </p:cNvSpPr>
          <p:nvPr/>
        </p:nvSpPr>
        <p:spPr bwMode="auto">
          <a:xfrm>
            <a:off x="1163638" y="1416050"/>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7"/>
          <p:cNvSpPr>
            <a:spLocks noChangeArrowheads="1"/>
          </p:cNvSpPr>
          <p:nvPr/>
        </p:nvSpPr>
        <p:spPr bwMode="auto">
          <a:xfrm>
            <a:off x="6951663" y="143668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0" name="Rectangle 8"/>
          <p:cNvSpPr>
            <a:spLocks noChangeArrowheads="1"/>
          </p:cNvSpPr>
          <p:nvPr/>
        </p:nvSpPr>
        <p:spPr bwMode="auto">
          <a:xfrm>
            <a:off x="7718425" y="143668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1" name="Rectangle 9"/>
          <p:cNvSpPr>
            <a:spLocks noChangeArrowheads="1"/>
          </p:cNvSpPr>
          <p:nvPr/>
        </p:nvSpPr>
        <p:spPr bwMode="auto">
          <a:xfrm>
            <a:off x="1314450" y="1663700"/>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Apr. 30</a:t>
            </a:r>
            <a:endParaRPr lang="en-US" dirty="0" smtClean="0">
              <a:solidFill>
                <a:prstClr val="black"/>
              </a:solidFill>
              <a:cs typeface="Arial" charset="0"/>
            </a:endParaRPr>
          </a:p>
        </p:txBody>
      </p:sp>
      <p:sp>
        <p:nvSpPr>
          <p:cNvPr id="12" name="Rectangle 10"/>
          <p:cNvSpPr>
            <a:spLocks noChangeArrowheads="1"/>
          </p:cNvSpPr>
          <p:nvPr/>
        </p:nvSpPr>
        <p:spPr bwMode="auto">
          <a:xfrm>
            <a:off x="2051050" y="16637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3" name="Rectangle 11"/>
          <p:cNvSpPr>
            <a:spLocks noChangeArrowheads="1"/>
          </p:cNvSpPr>
          <p:nvPr/>
        </p:nvSpPr>
        <p:spPr bwMode="auto">
          <a:xfrm>
            <a:off x="6972300" y="16637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14" name="Rectangle 12"/>
          <p:cNvSpPr>
            <a:spLocks noChangeArrowheads="1"/>
          </p:cNvSpPr>
          <p:nvPr/>
        </p:nvSpPr>
        <p:spPr bwMode="auto">
          <a:xfrm>
            <a:off x="2273300" y="1868488"/>
            <a:ext cx="183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Unearned ticket revenue</a:t>
            </a:r>
            <a:endParaRPr lang="en-US" dirty="0" smtClean="0">
              <a:solidFill>
                <a:prstClr val="black"/>
              </a:solidFill>
              <a:cs typeface="Arial" charset="0"/>
            </a:endParaRPr>
          </a:p>
        </p:txBody>
      </p:sp>
      <p:sp>
        <p:nvSpPr>
          <p:cNvPr id="15" name="Rectangle 13"/>
          <p:cNvSpPr>
            <a:spLocks noChangeArrowheads="1"/>
          </p:cNvSpPr>
          <p:nvPr/>
        </p:nvSpPr>
        <p:spPr bwMode="auto">
          <a:xfrm>
            <a:off x="7769225" y="18684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16" name="Rectangle 14"/>
          <p:cNvSpPr>
            <a:spLocks noChangeArrowheads="1"/>
          </p:cNvSpPr>
          <p:nvPr/>
        </p:nvSpPr>
        <p:spPr bwMode="auto">
          <a:xfrm>
            <a:off x="1295400" y="2281238"/>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May 15</a:t>
            </a:r>
            <a:endParaRPr lang="en-US" dirty="0" smtClean="0">
              <a:solidFill>
                <a:prstClr val="black"/>
              </a:solidFill>
              <a:cs typeface="Arial" charset="0"/>
            </a:endParaRPr>
          </a:p>
        </p:txBody>
      </p:sp>
      <p:sp>
        <p:nvSpPr>
          <p:cNvPr id="17" name="Rectangle 15"/>
          <p:cNvSpPr>
            <a:spLocks noChangeArrowheads="1"/>
          </p:cNvSpPr>
          <p:nvPr/>
        </p:nvSpPr>
        <p:spPr bwMode="auto">
          <a:xfrm>
            <a:off x="2051050" y="2281238"/>
            <a:ext cx="183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Unearned ticket revenue</a:t>
            </a:r>
            <a:endParaRPr lang="en-US" dirty="0" smtClean="0">
              <a:solidFill>
                <a:prstClr val="black"/>
              </a:solidFill>
              <a:cs typeface="Arial" charset="0"/>
            </a:endParaRPr>
          </a:p>
        </p:txBody>
      </p:sp>
      <p:sp>
        <p:nvSpPr>
          <p:cNvPr id="18" name="Rectangle 16"/>
          <p:cNvSpPr>
            <a:spLocks noChangeArrowheads="1"/>
          </p:cNvSpPr>
          <p:nvPr/>
        </p:nvSpPr>
        <p:spPr bwMode="auto">
          <a:xfrm>
            <a:off x="4875213" y="2281238"/>
            <a:ext cx="1514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 / 4 concerts</a:t>
            </a:r>
            <a:endParaRPr lang="en-US" dirty="0" smtClean="0">
              <a:solidFill>
                <a:prstClr val="black"/>
              </a:solidFill>
              <a:cs typeface="Arial" charset="0"/>
            </a:endParaRPr>
          </a:p>
        </p:txBody>
      </p:sp>
      <p:sp>
        <p:nvSpPr>
          <p:cNvPr id="19" name="Rectangle 17"/>
          <p:cNvSpPr>
            <a:spLocks noChangeArrowheads="1"/>
          </p:cNvSpPr>
          <p:nvPr/>
        </p:nvSpPr>
        <p:spPr bwMode="auto">
          <a:xfrm>
            <a:off x="6972300" y="22812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10,000</a:t>
            </a:r>
            <a:endParaRPr lang="en-US" dirty="0" smtClean="0">
              <a:solidFill>
                <a:prstClr val="black"/>
              </a:solidFill>
              <a:cs typeface="Arial" charset="0"/>
            </a:endParaRPr>
          </a:p>
        </p:txBody>
      </p:sp>
      <p:sp>
        <p:nvSpPr>
          <p:cNvPr id="20" name="Rectangle 18"/>
          <p:cNvSpPr>
            <a:spLocks noChangeArrowheads="1"/>
          </p:cNvSpPr>
          <p:nvPr/>
        </p:nvSpPr>
        <p:spPr bwMode="auto">
          <a:xfrm>
            <a:off x="2324100" y="2487613"/>
            <a:ext cx="16430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Earned ticket revenue</a:t>
            </a:r>
            <a:endParaRPr lang="en-US" dirty="0" smtClean="0">
              <a:solidFill>
                <a:prstClr val="black"/>
              </a:solidFill>
              <a:cs typeface="Arial" charset="0"/>
            </a:endParaRPr>
          </a:p>
        </p:txBody>
      </p:sp>
      <p:sp>
        <p:nvSpPr>
          <p:cNvPr id="21" name="Rectangle 19"/>
          <p:cNvSpPr>
            <a:spLocks noChangeArrowheads="1"/>
          </p:cNvSpPr>
          <p:nvPr/>
        </p:nvSpPr>
        <p:spPr bwMode="auto">
          <a:xfrm>
            <a:off x="7769225" y="24876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10,000</a:t>
            </a:r>
            <a:endParaRPr lang="en-US" dirty="0" smtClean="0">
              <a:solidFill>
                <a:prstClr val="black"/>
              </a:solidFill>
              <a:cs typeface="Arial" charset="0"/>
            </a:endParaRPr>
          </a:p>
        </p:txBody>
      </p:sp>
      <p:sp>
        <p:nvSpPr>
          <p:cNvPr id="269" name="Rectangle 48"/>
          <p:cNvSpPr>
            <a:spLocks noChangeArrowheads="1"/>
          </p:cNvSpPr>
          <p:nvPr/>
        </p:nvSpPr>
        <p:spPr bwMode="auto">
          <a:xfrm>
            <a:off x="3775075" y="14366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71" name="Rectangle 50"/>
          <p:cNvSpPr>
            <a:spLocks noChangeArrowheads="1"/>
          </p:cNvSpPr>
          <p:nvPr/>
        </p:nvSpPr>
        <p:spPr bwMode="auto">
          <a:xfrm>
            <a:off x="830263" y="601663"/>
            <a:ext cx="7724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2.  A ticket agency receives $40,000 cash in advance ticket sales for a four-date tour of Haim. Record </a:t>
            </a:r>
            <a:endParaRPr lang="en-US" dirty="0" smtClean="0">
              <a:solidFill>
                <a:prstClr val="black"/>
              </a:solidFill>
              <a:cs typeface="Arial" charset="0"/>
            </a:endParaRPr>
          </a:p>
        </p:txBody>
      </p:sp>
      <p:sp>
        <p:nvSpPr>
          <p:cNvPr id="272" name="Rectangle 51"/>
          <p:cNvSpPr>
            <a:spLocks noChangeArrowheads="1"/>
          </p:cNvSpPr>
          <p:nvPr/>
        </p:nvSpPr>
        <p:spPr bwMode="auto">
          <a:xfrm>
            <a:off x="830263" y="796925"/>
            <a:ext cx="728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the advance ticket sales on April 30. Record the revenue earned for the first concert date of May 15, </a:t>
            </a:r>
            <a:endParaRPr lang="en-US" dirty="0" smtClean="0">
              <a:solidFill>
                <a:prstClr val="black"/>
              </a:solidFill>
              <a:cs typeface="Arial" charset="0"/>
            </a:endParaRPr>
          </a:p>
        </p:txBody>
      </p:sp>
      <p:sp>
        <p:nvSpPr>
          <p:cNvPr id="273" name="Rectangle 52"/>
          <p:cNvSpPr>
            <a:spLocks noChangeArrowheads="1"/>
          </p:cNvSpPr>
          <p:nvPr/>
        </p:nvSpPr>
        <p:spPr bwMode="auto">
          <a:xfrm>
            <a:off x="830263" y="1003300"/>
            <a:ext cx="4487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assuming it represents one-fourth of the advance ticket sales.</a:t>
            </a:r>
            <a:endParaRPr lang="en-US" dirty="0" smtClean="0">
              <a:solidFill>
                <a:prstClr val="black"/>
              </a:solidFill>
              <a:cs typeface="Arial" charset="0"/>
            </a:endParaRPr>
          </a:p>
        </p:txBody>
      </p:sp>
      <p:sp>
        <p:nvSpPr>
          <p:cNvPr id="274" name="Rectangle 53"/>
          <p:cNvSpPr>
            <a:spLocks noChangeArrowheads="1"/>
          </p:cNvSpPr>
          <p:nvPr/>
        </p:nvSpPr>
        <p:spPr bwMode="auto">
          <a:xfrm>
            <a:off x="1154113" y="14049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5" name="Line 54"/>
          <p:cNvSpPr>
            <a:spLocks noChangeShapeType="1"/>
          </p:cNvSpPr>
          <p:nvPr/>
        </p:nvSpPr>
        <p:spPr bwMode="auto">
          <a:xfrm>
            <a:off x="1960563"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6" name="Rectangle 55"/>
          <p:cNvSpPr>
            <a:spLocks noChangeArrowheads="1"/>
          </p:cNvSpPr>
          <p:nvPr/>
        </p:nvSpPr>
        <p:spPr bwMode="auto">
          <a:xfrm>
            <a:off x="1960563"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7" name="Line 56"/>
          <p:cNvSpPr>
            <a:spLocks noChangeShapeType="1"/>
          </p:cNvSpPr>
          <p:nvPr/>
        </p:nvSpPr>
        <p:spPr bwMode="auto">
          <a:xfrm>
            <a:off x="6750050"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8" name="Rectangle 57"/>
          <p:cNvSpPr>
            <a:spLocks noChangeArrowheads="1"/>
          </p:cNvSpPr>
          <p:nvPr/>
        </p:nvSpPr>
        <p:spPr bwMode="auto">
          <a:xfrm>
            <a:off x="6750050"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67" name="Line 58"/>
          <p:cNvSpPr>
            <a:spLocks noChangeShapeType="1"/>
          </p:cNvSpPr>
          <p:nvPr/>
        </p:nvSpPr>
        <p:spPr bwMode="auto">
          <a:xfrm>
            <a:off x="7546975"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72" name="Rectangle 59"/>
          <p:cNvSpPr>
            <a:spLocks noChangeArrowheads="1"/>
          </p:cNvSpPr>
          <p:nvPr/>
        </p:nvSpPr>
        <p:spPr bwMode="auto">
          <a:xfrm>
            <a:off x="7546975"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3" name="Rectangle 60"/>
          <p:cNvSpPr>
            <a:spLocks noChangeArrowheads="1"/>
          </p:cNvSpPr>
          <p:nvPr/>
        </p:nvSpPr>
        <p:spPr bwMode="auto">
          <a:xfrm>
            <a:off x="8332788" y="14255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4" name="Line 61"/>
          <p:cNvSpPr>
            <a:spLocks noChangeShapeType="1"/>
          </p:cNvSpPr>
          <p:nvPr/>
        </p:nvSpPr>
        <p:spPr bwMode="auto">
          <a:xfrm>
            <a:off x="1163638"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8" name="Rectangle 62"/>
          <p:cNvSpPr>
            <a:spLocks noChangeArrowheads="1"/>
          </p:cNvSpPr>
          <p:nvPr/>
        </p:nvSpPr>
        <p:spPr bwMode="auto">
          <a:xfrm>
            <a:off x="1163638"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9" name="Line 63"/>
          <p:cNvSpPr>
            <a:spLocks noChangeShapeType="1"/>
          </p:cNvSpPr>
          <p:nvPr/>
        </p:nvSpPr>
        <p:spPr bwMode="auto">
          <a:xfrm>
            <a:off x="1960563"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0" name="Rectangle 64"/>
          <p:cNvSpPr>
            <a:spLocks noChangeArrowheads="1"/>
          </p:cNvSpPr>
          <p:nvPr/>
        </p:nvSpPr>
        <p:spPr bwMode="auto">
          <a:xfrm>
            <a:off x="1960563"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1" name="Line 65"/>
          <p:cNvSpPr>
            <a:spLocks noChangeShapeType="1"/>
          </p:cNvSpPr>
          <p:nvPr/>
        </p:nvSpPr>
        <p:spPr bwMode="auto">
          <a:xfrm>
            <a:off x="6750050"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2" name="Rectangle 66"/>
          <p:cNvSpPr>
            <a:spLocks noChangeArrowheads="1"/>
          </p:cNvSpPr>
          <p:nvPr/>
        </p:nvSpPr>
        <p:spPr bwMode="auto">
          <a:xfrm>
            <a:off x="6750050"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3" name="Line 67"/>
          <p:cNvSpPr>
            <a:spLocks noChangeShapeType="1"/>
          </p:cNvSpPr>
          <p:nvPr/>
        </p:nvSpPr>
        <p:spPr bwMode="auto">
          <a:xfrm>
            <a:off x="7546975"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4" name="Rectangle 68"/>
          <p:cNvSpPr>
            <a:spLocks noChangeArrowheads="1"/>
          </p:cNvSpPr>
          <p:nvPr/>
        </p:nvSpPr>
        <p:spPr bwMode="auto">
          <a:xfrm>
            <a:off x="7546975"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5" name="Line 69"/>
          <p:cNvSpPr>
            <a:spLocks noChangeShapeType="1"/>
          </p:cNvSpPr>
          <p:nvPr/>
        </p:nvSpPr>
        <p:spPr bwMode="auto">
          <a:xfrm>
            <a:off x="8343900"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6" name="Rectangle 70"/>
          <p:cNvSpPr>
            <a:spLocks noChangeArrowheads="1"/>
          </p:cNvSpPr>
          <p:nvPr/>
        </p:nvSpPr>
        <p:spPr bwMode="auto">
          <a:xfrm>
            <a:off x="8343900"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5" name="Rectangle 89"/>
          <p:cNvSpPr>
            <a:spLocks noChangeArrowheads="1"/>
          </p:cNvSpPr>
          <p:nvPr/>
        </p:nvSpPr>
        <p:spPr bwMode="auto">
          <a:xfrm>
            <a:off x="1173163" y="140493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6" name="Rectangle 90"/>
          <p:cNvSpPr>
            <a:spLocks noChangeArrowheads="1"/>
          </p:cNvSpPr>
          <p:nvPr/>
        </p:nvSpPr>
        <p:spPr bwMode="auto">
          <a:xfrm>
            <a:off x="1173163" y="16319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7" name="Line 91"/>
          <p:cNvSpPr>
            <a:spLocks noChangeShapeType="1"/>
          </p:cNvSpPr>
          <p:nvPr/>
        </p:nvSpPr>
        <p:spPr bwMode="auto">
          <a:xfrm>
            <a:off x="1173163" y="18478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9" name="Rectangle 92"/>
          <p:cNvSpPr>
            <a:spLocks noChangeArrowheads="1"/>
          </p:cNvSpPr>
          <p:nvPr/>
        </p:nvSpPr>
        <p:spPr bwMode="auto">
          <a:xfrm>
            <a:off x="1173163" y="18478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0" name="Line 93"/>
          <p:cNvSpPr>
            <a:spLocks noChangeShapeType="1"/>
          </p:cNvSpPr>
          <p:nvPr/>
        </p:nvSpPr>
        <p:spPr bwMode="auto">
          <a:xfrm>
            <a:off x="1173163" y="20542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1" name="Rectangle 94"/>
          <p:cNvSpPr>
            <a:spLocks noChangeArrowheads="1"/>
          </p:cNvSpPr>
          <p:nvPr/>
        </p:nvSpPr>
        <p:spPr bwMode="auto">
          <a:xfrm>
            <a:off x="1173163" y="20542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2" name="Line 95"/>
          <p:cNvSpPr>
            <a:spLocks noChangeShapeType="1"/>
          </p:cNvSpPr>
          <p:nvPr/>
        </p:nvSpPr>
        <p:spPr bwMode="auto">
          <a:xfrm>
            <a:off x="1173163" y="22606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3" name="Rectangle 96"/>
          <p:cNvSpPr>
            <a:spLocks noChangeArrowheads="1"/>
          </p:cNvSpPr>
          <p:nvPr/>
        </p:nvSpPr>
        <p:spPr bwMode="auto">
          <a:xfrm>
            <a:off x="1173163" y="22606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4" name="Line 97"/>
          <p:cNvSpPr>
            <a:spLocks noChangeShapeType="1"/>
          </p:cNvSpPr>
          <p:nvPr/>
        </p:nvSpPr>
        <p:spPr bwMode="auto">
          <a:xfrm>
            <a:off x="1173163" y="24669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5" name="Rectangle 98"/>
          <p:cNvSpPr>
            <a:spLocks noChangeArrowheads="1"/>
          </p:cNvSpPr>
          <p:nvPr/>
        </p:nvSpPr>
        <p:spPr bwMode="auto">
          <a:xfrm>
            <a:off x="1173163" y="24669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6" name="Line 99"/>
          <p:cNvSpPr>
            <a:spLocks noChangeShapeType="1"/>
          </p:cNvSpPr>
          <p:nvPr/>
        </p:nvSpPr>
        <p:spPr bwMode="auto">
          <a:xfrm>
            <a:off x="1173163" y="26733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7" name="Rectangle 100"/>
          <p:cNvSpPr>
            <a:spLocks noChangeArrowheads="1"/>
          </p:cNvSpPr>
          <p:nvPr/>
        </p:nvSpPr>
        <p:spPr bwMode="auto">
          <a:xfrm>
            <a:off x="1173163" y="26733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38" name="Line 101"/>
          <p:cNvSpPr>
            <a:spLocks noChangeShapeType="1"/>
          </p:cNvSpPr>
          <p:nvPr/>
        </p:nvSpPr>
        <p:spPr bwMode="auto">
          <a:xfrm>
            <a:off x="1173163" y="28781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39" name="Rectangle 102"/>
          <p:cNvSpPr>
            <a:spLocks noChangeArrowheads="1"/>
          </p:cNvSpPr>
          <p:nvPr/>
        </p:nvSpPr>
        <p:spPr bwMode="auto">
          <a:xfrm>
            <a:off x="1173163" y="28781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53" name="AutoShape 13"/>
          <p:cNvSpPr>
            <a:spLocks noChangeArrowheads="1"/>
          </p:cNvSpPr>
          <p:nvPr/>
        </p:nvSpPr>
        <p:spPr bwMode="auto">
          <a:xfrm>
            <a:off x="228600" y="6172200"/>
            <a:ext cx="685800" cy="457200"/>
          </a:xfrm>
          <a:prstGeom prst="rightArrow">
            <a:avLst>
              <a:gd name="adj1" fmla="val 50000"/>
              <a:gd name="adj2" fmla="val 37500"/>
            </a:avLst>
          </a:prstGeom>
          <a:solidFill>
            <a:schemeClr val="tx1">
              <a:lumMod val="75000"/>
              <a:lumOff val="25000"/>
            </a:schemeClr>
          </a:solidFill>
          <a:ln w="9525">
            <a:solidFill>
              <a:schemeClr val="tx1"/>
            </a:solidFill>
            <a:miter lim="800000"/>
            <a:headEnd/>
            <a:tailEnd/>
          </a:ln>
        </p:spPr>
        <p:txBody>
          <a:bodyPr wrap="none" anchor="ctr"/>
          <a:lstStyle/>
          <a:p>
            <a:pPr fontAlgn="base">
              <a:spcBef>
                <a:spcPct val="0"/>
              </a:spcBef>
              <a:spcAft>
                <a:spcPct val="0"/>
              </a:spcAft>
              <a:defRPr/>
            </a:pPr>
            <a:r>
              <a:rPr lang="en-US" dirty="0">
                <a:solidFill>
                  <a:prstClr val="white"/>
                </a:solidFill>
                <a:latin typeface="Times New Roman" pitchFamily="-84" charset="0"/>
                <a:cs typeface="Arial" charset="0"/>
              </a:rPr>
              <a:t>P 1</a:t>
            </a:r>
            <a:endParaRPr lang="en-US" dirty="0">
              <a:solidFill>
                <a:prstClr val="white"/>
              </a:solidFill>
              <a:latin typeface="Arial" charset="0"/>
              <a:cs typeface="Arial" charset="0"/>
            </a:endParaRPr>
          </a:p>
        </p:txBody>
      </p:sp>
      <p:sp>
        <p:nvSpPr>
          <p:cNvPr id="54" name="Slide Number Placeholder 53"/>
          <p:cNvSpPr>
            <a:spLocks noGrp="1"/>
          </p:cNvSpPr>
          <p:nvPr>
            <p:ph type="sldNum" sz="quarter" idx="12"/>
          </p:nvPr>
        </p:nvSpPr>
        <p:spPr/>
        <p:txBody>
          <a:bodyPr/>
          <a:lstStyle/>
          <a:p>
            <a:pPr>
              <a:defRPr/>
            </a:pPr>
            <a:fld id="{E2A19857-9DDB-491D-AE0B-CFE151DDD39D}" type="slidenum">
              <a:rPr lang="en-US" smtClean="0"/>
              <a:pPr>
                <a:defRPr/>
              </a:pPr>
              <a:t>29</a:t>
            </a:fld>
            <a:endParaRPr lang="en-US" dirty="0"/>
          </a:p>
        </p:txBody>
      </p:sp>
    </p:spTree>
    <p:extLst>
      <p:ext uri="{BB962C8B-B14F-4D97-AF65-F5344CB8AC3E}">
        <p14:creationId xmlns:p14="http://schemas.microsoft.com/office/powerpoint/2010/main" val="23207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07" name="Rectangle 6"/>
          <p:cNvSpPr>
            <a:spLocks noChangeArrowheads="1"/>
          </p:cNvSpPr>
          <p:nvPr/>
        </p:nvSpPr>
        <p:spPr bwMode="auto">
          <a:xfrm>
            <a:off x="1198563" y="214471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2708" name="Rectangle 7"/>
          <p:cNvSpPr>
            <a:spLocks noChangeArrowheads="1"/>
          </p:cNvSpPr>
          <p:nvPr/>
        </p:nvSpPr>
        <p:spPr bwMode="auto">
          <a:xfrm>
            <a:off x="1198563" y="27622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6</a:t>
            </a:r>
            <a:endParaRPr lang="en-US" dirty="0" smtClean="0">
              <a:solidFill>
                <a:prstClr val="black"/>
              </a:solidFill>
              <a:cs typeface="Arial" pitchFamily="34" charset="0"/>
            </a:endParaRPr>
          </a:p>
        </p:txBody>
      </p:sp>
      <p:sp>
        <p:nvSpPr>
          <p:cNvPr id="2709" name="Rectangle 8"/>
          <p:cNvSpPr>
            <a:spLocks noChangeArrowheads="1"/>
          </p:cNvSpPr>
          <p:nvPr/>
        </p:nvSpPr>
        <p:spPr bwMode="auto">
          <a:xfrm>
            <a:off x="1198563" y="3175000"/>
            <a:ext cx="604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16</a:t>
            </a:r>
            <a:endParaRPr lang="en-US" dirty="0" smtClean="0">
              <a:solidFill>
                <a:prstClr val="black"/>
              </a:solidFill>
              <a:cs typeface="Arial" pitchFamily="34" charset="0"/>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small retailer allows customers to use two different credit cards in charging purchases. With the AA </a:t>
            </a:r>
            <a:endParaRPr lang="en-US" dirty="0" smtClean="0">
              <a:solidFill>
                <a:prstClr val="black"/>
              </a:solidFill>
              <a:cs typeface="Arial" pitchFamily="34" charset="0"/>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Card, the retailer receives an immediate credit to its account when it deposits sales receipts. AA </a:t>
            </a:r>
            <a:endParaRPr lang="en-US" dirty="0" smtClean="0">
              <a:solidFill>
                <a:prstClr val="black"/>
              </a:solidFill>
              <a:cs typeface="Arial" pitchFamily="34" charset="0"/>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assesses a 5% service charge for credit card sales. The second credit card that the retailer </a:t>
            </a:r>
            <a:endParaRPr lang="en-US" dirty="0" smtClean="0">
              <a:solidFill>
                <a:prstClr val="black"/>
              </a:solidFill>
              <a:cs typeface="Arial" pitchFamily="34" charset="0"/>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accepts is the VIZA Card. The retailer sends its accumulated receipts to VIZA on a weekly basis and is </a:t>
            </a:r>
            <a:endParaRPr lang="en-US" dirty="0" smtClean="0">
              <a:solidFill>
                <a:prstClr val="black"/>
              </a:solidFill>
              <a:cs typeface="Arial" pitchFamily="34" charset="0"/>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paid by VIZA about a week later. VIZA assesses a 3% charge on sales for using its card. Prepare </a:t>
            </a:r>
            <a:endParaRPr lang="en-US" dirty="0" smtClean="0">
              <a:solidFill>
                <a:prstClr val="black"/>
              </a:solidFill>
              <a:cs typeface="Arial" pitchFamily="34" charset="0"/>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journal entries to record the following selected credit card transactions for the retailer. (The retailer </a:t>
            </a:r>
            <a:endParaRPr lang="en-US" dirty="0" smtClean="0">
              <a:solidFill>
                <a:prstClr val="black"/>
              </a:solidFill>
              <a:cs typeface="Arial" pitchFamily="34" charset="0"/>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uses the perpetual inventory system for recording sales.)</a:t>
            </a:r>
            <a:endParaRPr lang="en-US" dirty="0" smtClean="0">
              <a:solidFill>
                <a:prstClr val="black"/>
              </a:solidFill>
              <a:cs typeface="Arial" pitchFamily="34" charset="0"/>
            </a:endParaRPr>
          </a:p>
        </p:txBody>
      </p:sp>
      <p:sp>
        <p:nvSpPr>
          <p:cNvPr id="2775" name="Rectangle 49"/>
          <p:cNvSpPr>
            <a:spLocks noChangeArrowheads="1"/>
          </p:cNvSpPr>
          <p:nvPr/>
        </p:nvSpPr>
        <p:spPr bwMode="auto">
          <a:xfrm>
            <a:off x="1914525" y="2144713"/>
            <a:ext cx="4962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Sold merchandise for $1,000 (that had cost $600) and accepted the </a:t>
            </a:r>
            <a:endParaRPr lang="en-US" dirty="0" smtClean="0">
              <a:solidFill>
                <a:prstClr val="black"/>
              </a:solidFill>
              <a:cs typeface="Arial" pitchFamily="34" charset="0"/>
            </a:endParaRPr>
          </a:p>
        </p:txBody>
      </p:sp>
      <p:sp>
        <p:nvSpPr>
          <p:cNvPr id="2776" name="Rectangle 50"/>
          <p:cNvSpPr>
            <a:spLocks noChangeArrowheads="1"/>
          </p:cNvSpPr>
          <p:nvPr/>
        </p:nvSpPr>
        <p:spPr bwMode="auto">
          <a:xfrm>
            <a:off x="1914525" y="2339975"/>
            <a:ext cx="5365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customer’s AA Bank Card.  The AA receipts are immediately deposited in </a:t>
            </a:r>
            <a:endParaRPr lang="en-US" dirty="0" smtClean="0">
              <a:solidFill>
                <a:prstClr val="black"/>
              </a:solidFill>
              <a:cs typeface="Arial" pitchFamily="34" charset="0"/>
            </a:endParaRPr>
          </a:p>
        </p:txBody>
      </p:sp>
      <p:sp>
        <p:nvSpPr>
          <p:cNvPr id="2777" name="Rectangle 51"/>
          <p:cNvSpPr>
            <a:spLocks noChangeArrowheads="1"/>
          </p:cNvSpPr>
          <p:nvPr/>
        </p:nvSpPr>
        <p:spPr bwMode="auto">
          <a:xfrm>
            <a:off x="1914525" y="2546350"/>
            <a:ext cx="200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retailer’s bank account.</a:t>
            </a:r>
            <a:endParaRPr lang="en-US" dirty="0" smtClean="0">
              <a:solidFill>
                <a:prstClr val="black"/>
              </a:solidFill>
              <a:cs typeface="Arial" pitchFamily="34" charset="0"/>
            </a:endParaRPr>
          </a:p>
        </p:txBody>
      </p:sp>
      <p:sp>
        <p:nvSpPr>
          <p:cNvPr id="2778" name="Rectangle 52"/>
          <p:cNvSpPr>
            <a:spLocks noChangeArrowheads="1"/>
          </p:cNvSpPr>
          <p:nvPr/>
        </p:nvSpPr>
        <p:spPr bwMode="auto">
          <a:xfrm>
            <a:off x="1914525" y="2762250"/>
            <a:ext cx="483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Sold merchandise for $400 (that had cost $300) and accepted the </a:t>
            </a:r>
            <a:endParaRPr lang="en-US" dirty="0" smtClean="0">
              <a:solidFill>
                <a:prstClr val="black"/>
              </a:solidFill>
              <a:cs typeface="Arial" pitchFamily="34" charset="0"/>
            </a:endParaRPr>
          </a:p>
        </p:txBody>
      </p:sp>
      <p:sp>
        <p:nvSpPr>
          <p:cNvPr id="2779" name="Rectangle 53"/>
          <p:cNvSpPr>
            <a:spLocks noChangeArrowheads="1"/>
          </p:cNvSpPr>
          <p:nvPr/>
        </p:nvSpPr>
        <p:spPr bwMode="auto">
          <a:xfrm>
            <a:off x="1914525" y="2959100"/>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customer’s VIZA Card.</a:t>
            </a:r>
            <a:endParaRPr lang="en-US" dirty="0" smtClean="0">
              <a:solidFill>
                <a:prstClr val="black"/>
              </a:solidFill>
              <a:cs typeface="Arial" pitchFamily="34" charset="0"/>
            </a:endParaRPr>
          </a:p>
        </p:txBody>
      </p:sp>
      <p:sp>
        <p:nvSpPr>
          <p:cNvPr id="2780" name="Rectangle 54"/>
          <p:cNvSpPr>
            <a:spLocks noChangeArrowheads="1"/>
          </p:cNvSpPr>
          <p:nvPr/>
        </p:nvSpPr>
        <p:spPr bwMode="auto">
          <a:xfrm>
            <a:off x="1914525" y="3175000"/>
            <a:ext cx="525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Received VIZA’s check for the January 6 billing, less the service charge.</a:t>
            </a:r>
            <a:endParaRPr lang="en-US" dirty="0" smtClean="0">
              <a:solidFill>
                <a:prstClr val="black"/>
              </a:solidFill>
              <a:cs typeface="Arial" pitchFamily="34" charset="0"/>
            </a:endParaRPr>
          </a:p>
        </p:txBody>
      </p:sp>
      <p:sp>
        <p:nvSpPr>
          <p:cNvPr id="1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a:solidFill>
                  <a:prstClr val="white"/>
                </a:solidFill>
                <a:latin typeface="Times New Roman" pitchFamily="18" charset="0"/>
                <a:cs typeface="Arial" pitchFamily="34" charset="0"/>
              </a:rPr>
              <a:t>C1</a:t>
            </a:r>
          </a:p>
        </p:txBody>
      </p:sp>
      <p:sp>
        <p:nvSpPr>
          <p:cNvPr id="20" name="Slide Number Placeholder 19"/>
          <p:cNvSpPr>
            <a:spLocks noGrp="1"/>
          </p:cNvSpPr>
          <p:nvPr>
            <p:ph type="sldNum" sz="quarter" idx="12"/>
          </p:nvPr>
        </p:nvSpPr>
        <p:spPr/>
        <p:txBody>
          <a:bodyPr/>
          <a:lstStyle/>
          <a:p>
            <a:pPr>
              <a:defRPr/>
            </a:pPr>
            <a:fld id="{1E061CD5-14CF-4587-A464-4AFC414444F0}"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8871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8" name="Rectangle 6"/>
          <p:cNvSpPr>
            <a:spLocks noChangeArrowheads="1"/>
          </p:cNvSpPr>
          <p:nvPr/>
        </p:nvSpPr>
        <p:spPr bwMode="auto">
          <a:xfrm>
            <a:off x="1163638" y="163036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 name="Rectangle 20"/>
          <p:cNvSpPr>
            <a:spLocks noChangeArrowheads="1"/>
          </p:cNvSpPr>
          <p:nvPr/>
        </p:nvSpPr>
        <p:spPr bwMode="auto">
          <a:xfrm>
            <a:off x="6951663" y="165100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3" name="Rectangle 21"/>
          <p:cNvSpPr>
            <a:spLocks noChangeArrowheads="1"/>
          </p:cNvSpPr>
          <p:nvPr/>
        </p:nvSpPr>
        <p:spPr bwMode="auto">
          <a:xfrm>
            <a:off x="7718425" y="16510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4" name="Rectangle 22"/>
          <p:cNvSpPr>
            <a:spLocks noChangeArrowheads="1"/>
          </p:cNvSpPr>
          <p:nvPr/>
        </p:nvSpPr>
        <p:spPr bwMode="auto">
          <a:xfrm>
            <a:off x="1304925" y="18780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Nov. 25</a:t>
            </a:r>
            <a:endParaRPr lang="en-US" dirty="0" smtClean="0">
              <a:solidFill>
                <a:prstClr val="black"/>
              </a:solidFill>
              <a:cs typeface="Arial" charset="0"/>
            </a:endParaRPr>
          </a:p>
        </p:txBody>
      </p:sp>
      <p:sp>
        <p:nvSpPr>
          <p:cNvPr id="25" name="Rectangle 23"/>
          <p:cNvSpPr>
            <a:spLocks noChangeArrowheads="1"/>
          </p:cNvSpPr>
          <p:nvPr/>
        </p:nvSpPr>
        <p:spPr bwMode="auto">
          <a:xfrm>
            <a:off x="2090738" y="18780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6" name="Rectangle 24"/>
          <p:cNvSpPr>
            <a:spLocks noChangeArrowheads="1"/>
          </p:cNvSpPr>
          <p:nvPr/>
        </p:nvSpPr>
        <p:spPr bwMode="auto">
          <a:xfrm>
            <a:off x="7062788" y="1878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27" name="Rectangle 25"/>
          <p:cNvSpPr>
            <a:spLocks noChangeArrowheads="1"/>
          </p:cNvSpPr>
          <p:nvPr/>
        </p:nvSpPr>
        <p:spPr bwMode="auto">
          <a:xfrm>
            <a:off x="2273300" y="2082800"/>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Notes payable</a:t>
            </a:r>
            <a:endParaRPr lang="en-US" dirty="0" smtClean="0">
              <a:solidFill>
                <a:prstClr val="black"/>
              </a:solidFill>
              <a:cs typeface="Arial" charset="0"/>
            </a:endParaRPr>
          </a:p>
        </p:txBody>
      </p:sp>
      <p:sp>
        <p:nvSpPr>
          <p:cNvPr id="28" name="Rectangle 26"/>
          <p:cNvSpPr>
            <a:spLocks noChangeArrowheads="1"/>
          </p:cNvSpPr>
          <p:nvPr/>
        </p:nvSpPr>
        <p:spPr bwMode="auto">
          <a:xfrm>
            <a:off x="7859713" y="20828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29" name="Rectangle 27"/>
          <p:cNvSpPr>
            <a:spLocks noChangeArrowheads="1"/>
          </p:cNvSpPr>
          <p:nvPr/>
        </p:nvSpPr>
        <p:spPr bwMode="auto">
          <a:xfrm>
            <a:off x="1295400" y="24955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Dec. 31</a:t>
            </a:r>
            <a:endParaRPr lang="en-US" dirty="0" smtClean="0">
              <a:solidFill>
                <a:prstClr val="black"/>
              </a:solidFill>
              <a:cs typeface="Arial" charset="0"/>
            </a:endParaRPr>
          </a:p>
        </p:txBody>
      </p:sp>
      <p:sp>
        <p:nvSpPr>
          <p:cNvPr id="30" name="Rectangle 28"/>
          <p:cNvSpPr>
            <a:spLocks noChangeArrowheads="1"/>
          </p:cNvSpPr>
          <p:nvPr/>
        </p:nvSpPr>
        <p:spPr bwMode="auto">
          <a:xfrm>
            <a:off x="2090738" y="2495550"/>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Interest expense</a:t>
            </a:r>
            <a:endParaRPr lang="en-US" dirty="0" smtClean="0">
              <a:solidFill>
                <a:prstClr val="black"/>
              </a:solidFill>
              <a:cs typeface="Arial" charset="0"/>
            </a:endParaRPr>
          </a:p>
        </p:txBody>
      </p:sp>
      <p:sp>
        <p:nvSpPr>
          <p:cNvPr id="224" name="Rectangle 29"/>
          <p:cNvSpPr>
            <a:spLocks noChangeArrowheads="1"/>
          </p:cNvSpPr>
          <p:nvPr/>
        </p:nvSpPr>
        <p:spPr bwMode="auto">
          <a:xfrm>
            <a:off x="4875213" y="2495550"/>
            <a:ext cx="1735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 x .05 x 36/360)</a:t>
            </a:r>
            <a:endParaRPr lang="en-US" dirty="0" smtClean="0">
              <a:solidFill>
                <a:prstClr val="black"/>
              </a:solidFill>
              <a:cs typeface="Arial" charset="0"/>
            </a:endParaRPr>
          </a:p>
        </p:txBody>
      </p:sp>
      <p:sp>
        <p:nvSpPr>
          <p:cNvPr id="225" name="Rectangle 30"/>
          <p:cNvSpPr>
            <a:spLocks noChangeArrowheads="1"/>
          </p:cNvSpPr>
          <p:nvPr/>
        </p:nvSpPr>
        <p:spPr bwMode="auto">
          <a:xfrm>
            <a:off x="7285038" y="24955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226" name="Rectangle 31"/>
          <p:cNvSpPr>
            <a:spLocks noChangeArrowheads="1"/>
          </p:cNvSpPr>
          <p:nvPr/>
        </p:nvSpPr>
        <p:spPr bwMode="auto">
          <a:xfrm>
            <a:off x="2273300" y="2701925"/>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Interest payable</a:t>
            </a:r>
            <a:endParaRPr lang="en-US" dirty="0" smtClean="0">
              <a:solidFill>
                <a:prstClr val="black"/>
              </a:solidFill>
              <a:cs typeface="Arial" charset="0"/>
            </a:endParaRPr>
          </a:p>
        </p:txBody>
      </p:sp>
      <p:sp>
        <p:nvSpPr>
          <p:cNvPr id="227" name="Rectangle 32"/>
          <p:cNvSpPr>
            <a:spLocks noChangeArrowheads="1"/>
          </p:cNvSpPr>
          <p:nvPr/>
        </p:nvSpPr>
        <p:spPr bwMode="auto">
          <a:xfrm>
            <a:off x="8081963" y="27019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228" name="Rectangle 33"/>
          <p:cNvSpPr>
            <a:spLocks noChangeArrowheads="1"/>
          </p:cNvSpPr>
          <p:nvPr/>
        </p:nvSpPr>
        <p:spPr bwMode="auto">
          <a:xfrm>
            <a:off x="1295400" y="3114675"/>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Feb. 23</a:t>
            </a:r>
            <a:endParaRPr lang="en-US" dirty="0" smtClean="0">
              <a:solidFill>
                <a:prstClr val="black"/>
              </a:solidFill>
              <a:cs typeface="Arial" charset="0"/>
            </a:endParaRPr>
          </a:p>
        </p:txBody>
      </p:sp>
      <p:sp>
        <p:nvSpPr>
          <p:cNvPr id="229" name="Rectangle 34"/>
          <p:cNvSpPr>
            <a:spLocks noChangeArrowheads="1"/>
          </p:cNvSpPr>
          <p:nvPr/>
        </p:nvSpPr>
        <p:spPr bwMode="auto">
          <a:xfrm>
            <a:off x="2090738" y="3114675"/>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Interest expense</a:t>
            </a:r>
            <a:endParaRPr lang="en-US" dirty="0" smtClean="0">
              <a:solidFill>
                <a:prstClr val="black"/>
              </a:solidFill>
              <a:cs typeface="Arial" charset="0"/>
            </a:endParaRPr>
          </a:p>
        </p:txBody>
      </p:sp>
      <p:sp>
        <p:nvSpPr>
          <p:cNvPr id="230" name="Rectangle 35"/>
          <p:cNvSpPr>
            <a:spLocks noChangeArrowheads="1"/>
          </p:cNvSpPr>
          <p:nvPr/>
        </p:nvSpPr>
        <p:spPr bwMode="auto">
          <a:xfrm>
            <a:off x="4875213" y="3114675"/>
            <a:ext cx="1735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 x .05 x 54/360)</a:t>
            </a:r>
            <a:endParaRPr lang="en-US" dirty="0" smtClean="0">
              <a:solidFill>
                <a:prstClr val="black"/>
              </a:solidFill>
              <a:cs typeface="Arial" charset="0"/>
            </a:endParaRPr>
          </a:p>
        </p:txBody>
      </p:sp>
      <p:sp>
        <p:nvSpPr>
          <p:cNvPr id="231" name="Rectangle 36"/>
          <p:cNvSpPr>
            <a:spLocks noChangeArrowheads="1"/>
          </p:cNvSpPr>
          <p:nvPr/>
        </p:nvSpPr>
        <p:spPr bwMode="auto">
          <a:xfrm>
            <a:off x="7285038" y="3114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60</a:t>
            </a:r>
            <a:endParaRPr lang="en-US" dirty="0" smtClean="0">
              <a:solidFill>
                <a:prstClr val="black"/>
              </a:solidFill>
              <a:cs typeface="Arial" charset="0"/>
            </a:endParaRPr>
          </a:p>
        </p:txBody>
      </p:sp>
      <p:sp>
        <p:nvSpPr>
          <p:cNvPr id="258" name="Rectangle 37"/>
          <p:cNvSpPr>
            <a:spLocks noChangeArrowheads="1"/>
          </p:cNvSpPr>
          <p:nvPr/>
        </p:nvSpPr>
        <p:spPr bwMode="auto">
          <a:xfrm>
            <a:off x="2090738" y="3319463"/>
            <a:ext cx="12207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Interest payable</a:t>
            </a:r>
            <a:endParaRPr lang="en-US" dirty="0" smtClean="0">
              <a:solidFill>
                <a:prstClr val="black"/>
              </a:solidFill>
              <a:cs typeface="Arial" charset="0"/>
            </a:endParaRPr>
          </a:p>
        </p:txBody>
      </p:sp>
      <p:sp>
        <p:nvSpPr>
          <p:cNvPr id="259" name="Rectangle 38"/>
          <p:cNvSpPr>
            <a:spLocks noChangeArrowheads="1"/>
          </p:cNvSpPr>
          <p:nvPr/>
        </p:nvSpPr>
        <p:spPr bwMode="auto">
          <a:xfrm>
            <a:off x="4875213" y="3319463"/>
            <a:ext cx="1735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 x .05 x 36/360)</a:t>
            </a:r>
            <a:endParaRPr lang="en-US" dirty="0" smtClean="0">
              <a:solidFill>
                <a:prstClr val="black"/>
              </a:solidFill>
              <a:cs typeface="Arial" charset="0"/>
            </a:endParaRPr>
          </a:p>
        </p:txBody>
      </p:sp>
      <p:sp>
        <p:nvSpPr>
          <p:cNvPr id="260" name="Rectangle 39"/>
          <p:cNvSpPr>
            <a:spLocks noChangeArrowheads="1"/>
          </p:cNvSpPr>
          <p:nvPr/>
        </p:nvSpPr>
        <p:spPr bwMode="auto">
          <a:xfrm>
            <a:off x="7285038" y="33194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a:t>
            </a:r>
            <a:endParaRPr lang="en-US" dirty="0" smtClean="0">
              <a:solidFill>
                <a:prstClr val="black"/>
              </a:solidFill>
              <a:cs typeface="Arial" charset="0"/>
            </a:endParaRPr>
          </a:p>
        </p:txBody>
      </p:sp>
      <p:sp>
        <p:nvSpPr>
          <p:cNvPr id="261" name="Rectangle 40"/>
          <p:cNvSpPr>
            <a:spLocks noChangeArrowheads="1"/>
          </p:cNvSpPr>
          <p:nvPr/>
        </p:nvSpPr>
        <p:spPr bwMode="auto">
          <a:xfrm>
            <a:off x="2090738" y="3525838"/>
            <a:ext cx="1109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Notes payable</a:t>
            </a:r>
            <a:endParaRPr lang="en-US" dirty="0" smtClean="0">
              <a:solidFill>
                <a:prstClr val="black"/>
              </a:solidFill>
              <a:cs typeface="Arial" charset="0"/>
            </a:endParaRPr>
          </a:p>
        </p:txBody>
      </p:sp>
      <p:sp>
        <p:nvSpPr>
          <p:cNvPr id="262" name="Rectangle 41"/>
          <p:cNvSpPr>
            <a:spLocks noChangeArrowheads="1"/>
          </p:cNvSpPr>
          <p:nvPr/>
        </p:nvSpPr>
        <p:spPr bwMode="auto">
          <a:xfrm>
            <a:off x="7062788" y="35258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8,000</a:t>
            </a:r>
            <a:endParaRPr lang="en-US" dirty="0" smtClean="0">
              <a:solidFill>
                <a:prstClr val="black"/>
              </a:solidFill>
              <a:cs typeface="Arial" charset="0"/>
            </a:endParaRPr>
          </a:p>
        </p:txBody>
      </p:sp>
      <p:sp>
        <p:nvSpPr>
          <p:cNvPr id="263" name="Rectangle 42"/>
          <p:cNvSpPr>
            <a:spLocks noChangeArrowheads="1"/>
          </p:cNvSpPr>
          <p:nvPr/>
        </p:nvSpPr>
        <p:spPr bwMode="auto">
          <a:xfrm>
            <a:off x="2324100" y="37322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64" name="Rectangle 43"/>
          <p:cNvSpPr>
            <a:spLocks noChangeArrowheads="1"/>
          </p:cNvSpPr>
          <p:nvPr/>
        </p:nvSpPr>
        <p:spPr bwMode="auto">
          <a:xfrm>
            <a:off x="7859713" y="37322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8,100</a:t>
            </a:r>
            <a:endParaRPr lang="en-US" dirty="0" smtClean="0">
              <a:solidFill>
                <a:prstClr val="black"/>
              </a:solidFill>
              <a:cs typeface="Arial" charset="0"/>
            </a:endParaRPr>
          </a:p>
        </p:txBody>
      </p:sp>
      <p:sp>
        <p:nvSpPr>
          <p:cNvPr id="265" name="Rectangle 44"/>
          <p:cNvSpPr>
            <a:spLocks noChangeArrowheads="1"/>
          </p:cNvSpPr>
          <p:nvPr/>
        </p:nvSpPr>
        <p:spPr bwMode="auto">
          <a:xfrm>
            <a:off x="830263" y="609600"/>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3.  On November 25 of the current year, a company borrows $8,000 cash by signing a 90-day, 5% note </a:t>
            </a:r>
            <a:endParaRPr lang="en-US" dirty="0" smtClean="0">
              <a:solidFill>
                <a:prstClr val="black"/>
              </a:solidFill>
              <a:cs typeface="Arial" charset="0"/>
            </a:endParaRPr>
          </a:p>
        </p:txBody>
      </p:sp>
      <p:sp>
        <p:nvSpPr>
          <p:cNvPr id="266" name="Rectangle 45"/>
          <p:cNvSpPr>
            <a:spLocks noChangeArrowheads="1"/>
          </p:cNvSpPr>
          <p:nvPr/>
        </p:nvSpPr>
        <p:spPr bwMode="auto">
          <a:xfrm>
            <a:off x="830263" y="806450"/>
            <a:ext cx="7421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payable with a face value of $8,000. (a) Compute the accrued interest payable on December 31 of the </a:t>
            </a:r>
            <a:endParaRPr lang="en-US" dirty="0" smtClean="0">
              <a:solidFill>
                <a:prstClr val="black"/>
              </a:solidFill>
              <a:cs typeface="Arial" charset="0"/>
            </a:endParaRPr>
          </a:p>
        </p:txBody>
      </p:sp>
      <p:sp>
        <p:nvSpPr>
          <p:cNvPr id="267" name="Rectangle 46"/>
          <p:cNvSpPr>
            <a:spLocks noChangeArrowheads="1"/>
          </p:cNvSpPr>
          <p:nvPr/>
        </p:nvSpPr>
        <p:spPr bwMode="auto">
          <a:xfrm>
            <a:off x="830263" y="1011238"/>
            <a:ext cx="7542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current year, (b) prepare the journal entry to record the accrued interest expense at December 31 of the </a:t>
            </a:r>
            <a:endParaRPr lang="en-US" dirty="0" smtClean="0">
              <a:solidFill>
                <a:prstClr val="black"/>
              </a:solidFill>
              <a:cs typeface="Arial" charset="0"/>
            </a:endParaRPr>
          </a:p>
        </p:txBody>
      </p:sp>
      <p:sp>
        <p:nvSpPr>
          <p:cNvPr id="268" name="Rectangle 47"/>
          <p:cNvSpPr>
            <a:spLocks noChangeArrowheads="1"/>
          </p:cNvSpPr>
          <p:nvPr/>
        </p:nvSpPr>
        <p:spPr bwMode="auto">
          <a:xfrm>
            <a:off x="830263" y="1217613"/>
            <a:ext cx="63420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current year, and (c) prepare the journal entry to record payment of the note at maturity.</a:t>
            </a:r>
            <a:endParaRPr lang="en-US" dirty="0" smtClean="0">
              <a:solidFill>
                <a:prstClr val="black"/>
              </a:solidFill>
              <a:cs typeface="Arial" charset="0"/>
            </a:endParaRPr>
          </a:p>
        </p:txBody>
      </p:sp>
      <p:sp>
        <p:nvSpPr>
          <p:cNvPr id="270" name="Rectangle 49"/>
          <p:cNvSpPr>
            <a:spLocks noChangeArrowheads="1"/>
          </p:cNvSpPr>
          <p:nvPr/>
        </p:nvSpPr>
        <p:spPr bwMode="auto">
          <a:xfrm>
            <a:off x="3775075" y="16510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107" name="Rectangle 71"/>
          <p:cNvSpPr>
            <a:spLocks noChangeArrowheads="1"/>
          </p:cNvSpPr>
          <p:nvPr/>
        </p:nvSpPr>
        <p:spPr bwMode="auto">
          <a:xfrm>
            <a:off x="1154113" y="16192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8" name="Line 72"/>
          <p:cNvSpPr>
            <a:spLocks noChangeShapeType="1"/>
          </p:cNvSpPr>
          <p:nvPr/>
        </p:nvSpPr>
        <p:spPr bwMode="auto">
          <a:xfrm>
            <a:off x="1960563"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9" name="Rectangle 73"/>
          <p:cNvSpPr>
            <a:spLocks noChangeArrowheads="1"/>
          </p:cNvSpPr>
          <p:nvPr/>
        </p:nvSpPr>
        <p:spPr bwMode="auto">
          <a:xfrm>
            <a:off x="1960563"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0" name="Line 74"/>
          <p:cNvSpPr>
            <a:spLocks noChangeShapeType="1"/>
          </p:cNvSpPr>
          <p:nvPr/>
        </p:nvSpPr>
        <p:spPr bwMode="auto">
          <a:xfrm>
            <a:off x="6750050"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1" name="Rectangle 75"/>
          <p:cNvSpPr>
            <a:spLocks noChangeArrowheads="1"/>
          </p:cNvSpPr>
          <p:nvPr/>
        </p:nvSpPr>
        <p:spPr bwMode="auto">
          <a:xfrm>
            <a:off x="6750050"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2" name="Line 76"/>
          <p:cNvSpPr>
            <a:spLocks noChangeShapeType="1"/>
          </p:cNvSpPr>
          <p:nvPr/>
        </p:nvSpPr>
        <p:spPr bwMode="auto">
          <a:xfrm>
            <a:off x="7546975"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3" name="Rectangle 77"/>
          <p:cNvSpPr>
            <a:spLocks noChangeArrowheads="1"/>
          </p:cNvSpPr>
          <p:nvPr/>
        </p:nvSpPr>
        <p:spPr bwMode="auto">
          <a:xfrm>
            <a:off x="7546975"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4" name="Rectangle 78"/>
          <p:cNvSpPr>
            <a:spLocks noChangeArrowheads="1"/>
          </p:cNvSpPr>
          <p:nvPr/>
        </p:nvSpPr>
        <p:spPr bwMode="auto">
          <a:xfrm>
            <a:off x="8332788" y="16398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5" name="Line 79"/>
          <p:cNvSpPr>
            <a:spLocks noChangeShapeType="1"/>
          </p:cNvSpPr>
          <p:nvPr/>
        </p:nvSpPr>
        <p:spPr bwMode="auto">
          <a:xfrm>
            <a:off x="1163638"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6" name="Rectangle 80"/>
          <p:cNvSpPr>
            <a:spLocks noChangeArrowheads="1"/>
          </p:cNvSpPr>
          <p:nvPr/>
        </p:nvSpPr>
        <p:spPr bwMode="auto">
          <a:xfrm>
            <a:off x="1163638"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7" name="Line 81"/>
          <p:cNvSpPr>
            <a:spLocks noChangeShapeType="1"/>
          </p:cNvSpPr>
          <p:nvPr/>
        </p:nvSpPr>
        <p:spPr bwMode="auto">
          <a:xfrm>
            <a:off x="1960563"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8" name="Rectangle 82"/>
          <p:cNvSpPr>
            <a:spLocks noChangeArrowheads="1"/>
          </p:cNvSpPr>
          <p:nvPr/>
        </p:nvSpPr>
        <p:spPr bwMode="auto">
          <a:xfrm>
            <a:off x="1960563"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9" name="Line 83"/>
          <p:cNvSpPr>
            <a:spLocks noChangeShapeType="1"/>
          </p:cNvSpPr>
          <p:nvPr/>
        </p:nvSpPr>
        <p:spPr bwMode="auto">
          <a:xfrm>
            <a:off x="6750050"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0" name="Rectangle 84"/>
          <p:cNvSpPr>
            <a:spLocks noChangeArrowheads="1"/>
          </p:cNvSpPr>
          <p:nvPr/>
        </p:nvSpPr>
        <p:spPr bwMode="auto">
          <a:xfrm>
            <a:off x="6750050"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1" name="Line 85"/>
          <p:cNvSpPr>
            <a:spLocks noChangeShapeType="1"/>
          </p:cNvSpPr>
          <p:nvPr/>
        </p:nvSpPr>
        <p:spPr bwMode="auto">
          <a:xfrm>
            <a:off x="7546975"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2" name="Rectangle 86"/>
          <p:cNvSpPr>
            <a:spLocks noChangeArrowheads="1"/>
          </p:cNvSpPr>
          <p:nvPr/>
        </p:nvSpPr>
        <p:spPr bwMode="auto">
          <a:xfrm>
            <a:off x="7546975"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3" name="Line 87"/>
          <p:cNvSpPr>
            <a:spLocks noChangeShapeType="1"/>
          </p:cNvSpPr>
          <p:nvPr/>
        </p:nvSpPr>
        <p:spPr bwMode="auto">
          <a:xfrm>
            <a:off x="8343900"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4" name="Rectangle 88"/>
          <p:cNvSpPr>
            <a:spLocks noChangeArrowheads="1"/>
          </p:cNvSpPr>
          <p:nvPr/>
        </p:nvSpPr>
        <p:spPr bwMode="auto">
          <a:xfrm>
            <a:off x="8343900"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0" name="Rectangle 103"/>
          <p:cNvSpPr>
            <a:spLocks noChangeArrowheads="1"/>
          </p:cNvSpPr>
          <p:nvPr/>
        </p:nvSpPr>
        <p:spPr bwMode="auto">
          <a:xfrm>
            <a:off x="1173163" y="16192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1" name="Rectangle 104"/>
          <p:cNvSpPr>
            <a:spLocks noChangeArrowheads="1"/>
          </p:cNvSpPr>
          <p:nvPr/>
        </p:nvSpPr>
        <p:spPr bwMode="auto">
          <a:xfrm>
            <a:off x="1173163" y="18462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2" name="Line 105"/>
          <p:cNvSpPr>
            <a:spLocks noChangeShapeType="1"/>
          </p:cNvSpPr>
          <p:nvPr/>
        </p:nvSpPr>
        <p:spPr bwMode="auto">
          <a:xfrm>
            <a:off x="1173163" y="20621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3" name="Rectangle 106"/>
          <p:cNvSpPr>
            <a:spLocks noChangeArrowheads="1"/>
          </p:cNvSpPr>
          <p:nvPr/>
        </p:nvSpPr>
        <p:spPr bwMode="auto">
          <a:xfrm>
            <a:off x="1173163" y="206216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4" name="Line 107"/>
          <p:cNvSpPr>
            <a:spLocks noChangeShapeType="1"/>
          </p:cNvSpPr>
          <p:nvPr/>
        </p:nvSpPr>
        <p:spPr bwMode="auto">
          <a:xfrm>
            <a:off x="1173163" y="22685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5" name="Rectangle 108"/>
          <p:cNvSpPr>
            <a:spLocks noChangeArrowheads="1"/>
          </p:cNvSpPr>
          <p:nvPr/>
        </p:nvSpPr>
        <p:spPr bwMode="auto">
          <a:xfrm>
            <a:off x="1173163" y="22685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6" name="Line 109"/>
          <p:cNvSpPr>
            <a:spLocks noChangeShapeType="1"/>
          </p:cNvSpPr>
          <p:nvPr/>
        </p:nvSpPr>
        <p:spPr bwMode="auto">
          <a:xfrm>
            <a:off x="1173163" y="24749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7" name="Rectangle 110"/>
          <p:cNvSpPr>
            <a:spLocks noChangeArrowheads="1"/>
          </p:cNvSpPr>
          <p:nvPr/>
        </p:nvSpPr>
        <p:spPr bwMode="auto">
          <a:xfrm>
            <a:off x="1173163" y="24749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48" name="Line 111"/>
          <p:cNvSpPr>
            <a:spLocks noChangeShapeType="1"/>
          </p:cNvSpPr>
          <p:nvPr/>
        </p:nvSpPr>
        <p:spPr bwMode="auto">
          <a:xfrm>
            <a:off x="1173163" y="268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49" name="Rectangle 112"/>
          <p:cNvSpPr>
            <a:spLocks noChangeArrowheads="1"/>
          </p:cNvSpPr>
          <p:nvPr/>
        </p:nvSpPr>
        <p:spPr bwMode="auto">
          <a:xfrm>
            <a:off x="1173163" y="26812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0" name="Line 113"/>
          <p:cNvSpPr>
            <a:spLocks noChangeShapeType="1"/>
          </p:cNvSpPr>
          <p:nvPr/>
        </p:nvSpPr>
        <p:spPr bwMode="auto">
          <a:xfrm>
            <a:off x="1173163" y="288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1" name="Rectangle 114"/>
          <p:cNvSpPr>
            <a:spLocks noChangeArrowheads="1"/>
          </p:cNvSpPr>
          <p:nvPr/>
        </p:nvSpPr>
        <p:spPr bwMode="auto">
          <a:xfrm>
            <a:off x="1173163" y="28876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2" name="Line 115"/>
          <p:cNvSpPr>
            <a:spLocks noChangeShapeType="1"/>
          </p:cNvSpPr>
          <p:nvPr/>
        </p:nvSpPr>
        <p:spPr bwMode="auto">
          <a:xfrm>
            <a:off x="1173163" y="309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3" name="Rectangle 116"/>
          <p:cNvSpPr>
            <a:spLocks noChangeArrowheads="1"/>
          </p:cNvSpPr>
          <p:nvPr/>
        </p:nvSpPr>
        <p:spPr bwMode="auto">
          <a:xfrm>
            <a:off x="1173163" y="309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4" name="Line 117"/>
          <p:cNvSpPr>
            <a:spLocks noChangeShapeType="1"/>
          </p:cNvSpPr>
          <p:nvPr/>
        </p:nvSpPr>
        <p:spPr bwMode="auto">
          <a:xfrm>
            <a:off x="1173163" y="32988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5" name="Rectangle 118"/>
          <p:cNvSpPr>
            <a:spLocks noChangeArrowheads="1"/>
          </p:cNvSpPr>
          <p:nvPr/>
        </p:nvSpPr>
        <p:spPr bwMode="auto">
          <a:xfrm>
            <a:off x="1173163" y="32988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6" name="Line 119"/>
          <p:cNvSpPr>
            <a:spLocks noChangeShapeType="1"/>
          </p:cNvSpPr>
          <p:nvPr/>
        </p:nvSpPr>
        <p:spPr bwMode="auto">
          <a:xfrm>
            <a:off x="1173163" y="35052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7" name="Rectangle 120"/>
          <p:cNvSpPr>
            <a:spLocks noChangeArrowheads="1"/>
          </p:cNvSpPr>
          <p:nvPr/>
        </p:nvSpPr>
        <p:spPr bwMode="auto">
          <a:xfrm>
            <a:off x="1173163" y="35052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58" name="Line 121"/>
          <p:cNvSpPr>
            <a:spLocks noChangeShapeType="1"/>
          </p:cNvSpPr>
          <p:nvPr/>
        </p:nvSpPr>
        <p:spPr bwMode="auto">
          <a:xfrm>
            <a:off x="1173163" y="37115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59" name="Rectangle 122"/>
          <p:cNvSpPr>
            <a:spLocks noChangeArrowheads="1"/>
          </p:cNvSpPr>
          <p:nvPr/>
        </p:nvSpPr>
        <p:spPr bwMode="auto">
          <a:xfrm>
            <a:off x="1173163" y="37115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8" name="Line 123"/>
          <p:cNvSpPr>
            <a:spLocks noChangeShapeType="1"/>
          </p:cNvSpPr>
          <p:nvPr/>
        </p:nvSpPr>
        <p:spPr bwMode="auto">
          <a:xfrm>
            <a:off x="1173163" y="39179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9" name="Rectangle 124"/>
          <p:cNvSpPr>
            <a:spLocks noChangeArrowheads="1"/>
          </p:cNvSpPr>
          <p:nvPr/>
        </p:nvSpPr>
        <p:spPr bwMode="auto">
          <a:xfrm>
            <a:off x="1173163" y="39179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0" name="Line 125"/>
          <p:cNvSpPr>
            <a:spLocks noChangeShapeType="1"/>
          </p:cNvSpPr>
          <p:nvPr/>
        </p:nvSpPr>
        <p:spPr bwMode="auto">
          <a:xfrm>
            <a:off x="1173163" y="41243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1" name="Rectangle 126"/>
          <p:cNvSpPr>
            <a:spLocks noChangeArrowheads="1"/>
          </p:cNvSpPr>
          <p:nvPr/>
        </p:nvSpPr>
        <p:spPr bwMode="auto">
          <a:xfrm>
            <a:off x="1173163" y="41243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 name="Down Arrow Callout 1"/>
          <p:cNvSpPr/>
          <p:nvPr/>
        </p:nvSpPr>
        <p:spPr>
          <a:xfrm>
            <a:off x="1352550" y="2074863"/>
            <a:ext cx="523875" cy="4413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white"/>
                </a:solidFill>
              </a:rPr>
              <a:t>36 days</a:t>
            </a:r>
          </a:p>
        </p:txBody>
      </p:sp>
      <p:sp>
        <p:nvSpPr>
          <p:cNvPr id="160" name="Down Arrow Callout 159"/>
          <p:cNvSpPr/>
          <p:nvPr/>
        </p:nvSpPr>
        <p:spPr>
          <a:xfrm>
            <a:off x="1354138" y="2708275"/>
            <a:ext cx="523875" cy="4413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prstClr val="white"/>
                </a:solidFill>
              </a:rPr>
              <a:t>54</a:t>
            </a:r>
          </a:p>
          <a:p>
            <a:pPr algn="ctr">
              <a:defRPr/>
            </a:pPr>
            <a:r>
              <a:rPr lang="en-US" sz="1000" dirty="0">
                <a:solidFill>
                  <a:prstClr val="white"/>
                </a:solidFill>
              </a:rPr>
              <a:t>days</a:t>
            </a:r>
          </a:p>
        </p:txBody>
      </p:sp>
      <p:sp>
        <p:nvSpPr>
          <p:cNvPr id="77" name="AutoShape 13"/>
          <p:cNvSpPr>
            <a:spLocks noChangeArrowheads="1"/>
          </p:cNvSpPr>
          <p:nvPr/>
        </p:nvSpPr>
        <p:spPr bwMode="auto">
          <a:xfrm>
            <a:off x="228600" y="6172200"/>
            <a:ext cx="685800" cy="457200"/>
          </a:xfrm>
          <a:prstGeom prst="rightArrow">
            <a:avLst>
              <a:gd name="adj1" fmla="val 50000"/>
              <a:gd name="adj2" fmla="val 37500"/>
            </a:avLst>
          </a:prstGeom>
          <a:solidFill>
            <a:schemeClr val="tx1">
              <a:lumMod val="75000"/>
              <a:lumOff val="25000"/>
            </a:schemeClr>
          </a:solidFill>
          <a:ln w="9525">
            <a:solidFill>
              <a:schemeClr val="tx1"/>
            </a:solidFill>
            <a:miter lim="800000"/>
            <a:headEnd/>
            <a:tailEnd/>
          </a:ln>
        </p:spPr>
        <p:txBody>
          <a:bodyPr wrap="none" anchor="ctr"/>
          <a:lstStyle/>
          <a:p>
            <a:pPr fontAlgn="base">
              <a:spcBef>
                <a:spcPct val="0"/>
              </a:spcBef>
              <a:spcAft>
                <a:spcPct val="0"/>
              </a:spcAft>
              <a:defRPr/>
            </a:pPr>
            <a:r>
              <a:rPr lang="en-US" dirty="0">
                <a:solidFill>
                  <a:prstClr val="white"/>
                </a:solidFill>
                <a:latin typeface="Times New Roman" pitchFamily="-84" charset="0"/>
                <a:cs typeface="Arial" charset="0"/>
              </a:rPr>
              <a:t>P 1</a:t>
            </a:r>
            <a:endParaRPr lang="en-US" dirty="0">
              <a:solidFill>
                <a:prstClr val="white"/>
              </a:solidFill>
              <a:latin typeface="Arial" charset="0"/>
              <a:cs typeface="Arial" charset="0"/>
            </a:endParaRPr>
          </a:p>
        </p:txBody>
      </p:sp>
      <p:sp>
        <p:nvSpPr>
          <p:cNvPr id="78" name="Slide Number Placeholder 77"/>
          <p:cNvSpPr>
            <a:spLocks noGrp="1"/>
          </p:cNvSpPr>
          <p:nvPr>
            <p:ph type="sldNum" sz="quarter" idx="12"/>
          </p:nvPr>
        </p:nvSpPr>
        <p:spPr/>
        <p:txBody>
          <a:bodyPr/>
          <a:lstStyle/>
          <a:p>
            <a:pPr>
              <a:defRPr/>
            </a:pPr>
            <a:fld id="{E2A19857-9DDB-491D-AE0B-CFE151DDD39D}" type="slidenum">
              <a:rPr lang="en-US" smtClean="0"/>
              <a:pPr>
                <a:defRPr/>
              </a:pPr>
              <a:t>30</a:t>
            </a:fld>
            <a:endParaRPr lang="en-US" dirty="0"/>
          </a:p>
        </p:txBody>
      </p:sp>
    </p:spTree>
    <p:extLst>
      <p:ext uri="{BB962C8B-B14F-4D97-AF65-F5344CB8AC3E}">
        <p14:creationId xmlns:p14="http://schemas.microsoft.com/office/powerpoint/2010/main" val="406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5"/>
                                        </p:tgtEl>
                                        <p:attrNameLst>
                                          <p:attrName>style.visibility</p:attrName>
                                        </p:attrNameLst>
                                      </p:cBhvr>
                                      <p:to>
                                        <p:strVal val="visible"/>
                                      </p:to>
                                    </p:set>
                                    <p:animEffect transition="in" filter="fade">
                                      <p:cBhvr>
                                        <p:cTn id="36" dur="500"/>
                                        <p:tgtEl>
                                          <p:spTgt spid="2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6"/>
                                        </p:tgtEl>
                                        <p:attrNameLst>
                                          <p:attrName>style.visibility</p:attrName>
                                        </p:attrNameLst>
                                      </p:cBhvr>
                                      <p:to>
                                        <p:strVal val="visible"/>
                                      </p:to>
                                    </p:set>
                                    <p:animEffect transition="in" filter="fade">
                                      <p:cBhvr>
                                        <p:cTn id="39" dur="500"/>
                                        <p:tgtEl>
                                          <p:spTgt spid="2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8"/>
                                        </p:tgtEl>
                                        <p:attrNameLst>
                                          <p:attrName>style.visibility</p:attrName>
                                        </p:attrNameLst>
                                      </p:cBhvr>
                                      <p:to>
                                        <p:strVal val="visible"/>
                                      </p:to>
                                    </p:set>
                                    <p:animEffect transition="in" filter="fade">
                                      <p:cBhvr>
                                        <p:cTn id="47" dur="500"/>
                                        <p:tgtEl>
                                          <p:spTgt spid="2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9"/>
                                        </p:tgtEl>
                                        <p:attrNameLst>
                                          <p:attrName>style.visibility</p:attrName>
                                        </p:attrNameLst>
                                      </p:cBhvr>
                                      <p:to>
                                        <p:strVal val="visible"/>
                                      </p:to>
                                    </p:set>
                                    <p:animEffect transition="in" filter="fade">
                                      <p:cBhvr>
                                        <p:cTn id="50" dur="500"/>
                                        <p:tgtEl>
                                          <p:spTgt spid="2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animEffect transition="in" filter="wipe(up)">
                                      <p:cBhvr>
                                        <p:cTn id="53" dur="500"/>
                                        <p:tgtEl>
                                          <p:spTgt spid="1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fade">
                                      <p:cBhvr>
                                        <p:cTn id="56" dur="500"/>
                                        <p:tgtEl>
                                          <p:spTgt spid="2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1"/>
                                        </p:tgtEl>
                                        <p:attrNameLst>
                                          <p:attrName>style.visibility</p:attrName>
                                        </p:attrNameLst>
                                      </p:cBhvr>
                                      <p:to>
                                        <p:strVal val="visible"/>
                                      </p:to>
                                    </p:set>
                                    <p:animEffect transition="in" filter="fade">
                                      <p:cBhvr>
                                        <p:cTn id="59" dur="500"/>
                                        <p:tgtEl>
                                          <p:spTgt spid="2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8"/>
                                        </p:tgtEl>
                                        <p:attrNameLst>
                                          <p:attrName>style.visibility</p:attrName>
                                        </p:attrNameLst>
                                      </p:cBhvr>
                                      <p:to>
                                        <p:strVal val="visible"/>
                                      </p:to>
                                    </p:set>
                                    <p:animEffect transition="in" filter="fade">
                                      <p:cBhvr>
                                        <p:cTn id="62" dur="500"/>
                                        <p:tgtEl>
                                          <p:spTgt spid="2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9"/>
                                        </p:tgtEl>
                                        <p:attrNameLst>
                                          <p:attrName>style.visibility</p:attrName>
                                        </p:attrNameLst>
                                      </p:cBhvr>
                                      <p:to>
                                        <p:strVal val="visible"/>
                                      </p:to>
                                    </p:set>
                                    <p:animEffect transition="in" filter="fade">
                                      <p:cBhvr>
                                        <p:cTn id="65" dur="500"/>
                                        <p:tgtEl>
                                          <p:spTgt spid="2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1"/>
                                        </p:tgtEl>
                                        <p:attrNameLst>
                                          <p:attrName>style.visibility</p:attrName>
                                        </p:attrNameLst>
                                      </p:cBhvr>
                                      <p:to>
                                        <p:strVal val="visible"/>
                                      </p:to>
                                    </p:set>
                                    <p:animEffect transition="in" filter="fade">
                                      <p:cBhvr>
                                        <p:cTn id="71" dur="500"/>
                                        <p:tgtEl>
                                          <p:spTgt spid="2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2"/>
                                        </p:tgtEl>
                                        <p:attrNameLst>
                                          <p:attrName>style.visibility</p:attrName>
                                        </p:attrNameLst>
                                      </p:cBhvr>
                                      <p:to>
                                        <p:strVal val="visible"/>
                                      </p:to>
                                    </p:set>
                                    <p:animEffect transition="in" filter="fade">
                                      <p:cBhvr>
                                        <p:cTn id="74" dur="500"/>
                                        <p:tgtEl>
                                          <p:spTgt spid="2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3"/>
                                        </p:tgtEl>
                                        <p:attrNameLst>
                                          <p:attrName>style.visibility</p:attrName>
                                        </p:attrNameLst>
                                      </p:cBhvr>
                                      <p:to>
                                        <p:strVal val="visible"/>
                                      </p:to>
                                    </p:set>
                                    <p:animEffect transition="in" filter="fade">
                                      <p:cBhvr>
                                        <p:cTn id="77" dur="500"/>
                                        <p:tgtEl>
                                          <p:spTgt spid="26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4"/>
                                        </p:tgtEl>
                                        <p:attrNameLst>
                                          <p:attrName>style.visibility</p:attrName>
                                        </p:attrNameLst>
                                      </p:cBhvr>
                                      <p:to>
                                        <p:strVal val="visible"/>
                                      </p:to>
                                    </p:set>
                                    <p:animEffect transition="in" filter="fade">
                                      <p:cBhvr>
                                        <p:cTn id="80"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224" grpId="0"/>
      <p:bldP spid="225" grpId="0"/>
      <p:bldP spid="226" grpId="0"/>
      <p:bldP spid="227" grpId="0"/>
      <p:bldP spid="228" grpId="0"/>
      <p:bldP spid="229" grpId="0"/>
      <p:bldP spid="230" grpId="0"/>
      <p:bldP spid="231" grpId="0"/>
      <p:bldP spid="258" grpId="0"/>
      <p:bldP spid="259" grpId="0"/>
      <p:bldP spid="260" grpId="0"/>
      <p:bldP spid="261" grpId="0"/>
      <p:bldP spid="262" grpId="0"/>
      <p:bldP spid="263" grpId="0"/>
      <p:bldP spid="264" grpId="0"/>
      <p:bldP spid="2" grpId="0" animBg="1"/>
      <p:bldP spid="1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Line 66"/>
          <p:cNvSpPr>
            <a:spLocks noChangeShapeType="1"/>
          </p:cNvSpPr>
          <p:nvPr/>
        </p:nvSpPr>
        <p:spPr bwMode="auto">
          <a:xfrm>
            <a:off x="6750050"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5" name="Rectangle 67"/>
          <p:cNvSpPr>
            <a:spLocks noChangeArrowheads="1"/>
          </p:cNvSpPr>
          <p:nvPr/>
        </p:nvSpPr>
        <p:spPr bwMode="auto">
          <a:xfrm>
            <a:off x="6750050"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7" name="Rectangle 5"/>
          <p:cNvSpPr>
            <a:spLocks noChangeArrowheads="1"/>
          </p:cNvSpPr>
          <p:nvPr/>
        </p:nvSpPr>
        <p:spPr bwMode="auto">
          <a:xfrm>
            <a:off x="1163638" y="2484438"/>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6"/>
          <p:cNvSpPr>
            <a:spLocks noChangeArrowheads="1"/>
          </p:cNvSpPr>
          <p:nvPr/>
        </p:nvSpPr>
        <p:spPr bwMode="auto">
          <a:xfrm>
            <a:off x="6951663" y="2505075"/>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0" name="Rectangle 7"/>
          <p:cNvSpPr>
            <a:spLocks noChangeArrowheads="1"/>
          </p:cNvSpPr>
          <p:nvPr/>
        </p:nvSpPr>
        <p:spPr bwMode="auto">
          <a:xfrm>
            <a:off x="7718425" y="25050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1" name="Rectangle 8"/>
          <p:cNvSpPr>
            <a:spLocks noChangeArrowheads="1"/>
          </p:cNvSpPr>
          <p:nvPr/>
        </p:nvSpPr>
        <p:spPr bwMode="auto">
          <a:xfrm>
            <a:off x="1355725" y="27305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8</a:t>
            </a:r>
            <a:endParaRPr lang="en-US" dirty="0" smtClean="0">
              <a:solidFill>
                <a:prstClr val="black"/>
              </a:solidFill>
              <a:cs typeface="Arial" charset="0"/>
            </a:endParaRPr>
          </a:p>
        </p:txBody>
      </p:sp>
      <p:sp>
        <p:nvSpPr>
          <p:cNvPr id="12" name="Rectangle 9"/>
          <p:cNvSpPr>
            <a:spLocks noChangeArrowheads="1"/>
          </p:cNvSpPr>
          <p:nvPr/>
        </p:nvSpPr>
        <p:spPr bwMode="auto">
          <a:xfrm>
            <a:off x="2090738" y="2730500"/>
            <a:ext cx="174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 salaries expense</a:t>
            </a:r>
            <a:endParaRPr lang="en-US" dirty="0" smtClean="0">
              <a:solidFill>
                <a:prstClr val="black"/>
              </a:solidFill>
              <a:cs typeface="Arial" charset="0"/>
            </a:endParaRPr>
          </a:p>
        </p:txBody>
      </p:sp>
      <p:sp>
        <p:nvSpPr>
          <p:cNvPr id="13" name="Rectangle 10"/>
          <p:cNvSpPr>
            <a:spLocks noChangeArrowheads="1"/>
          </p:cNvSpPr>
          <p:nvPr/>
        </p:nvSpPr>
        <p:spPr bwMode="auto">
          <a:xfrm>
            <a:off x="6972300" y="27305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30,000</a:t>
            </a:r>
            <a:endParaRPr lang="en-US" dirty="0" smtClean="0">
              <a:solidFill>
                <a:prstClr val="black"/>
              </a:solidFill>
              <a:cs typeface="Arial" charset="0"/>
            </a:endParaRPr>
          </a:p>
        </p:txBody>
      </p:sp>
      <p:sp>
        <p:nvSpPr>
          <p:cNvPr id="14" name="Rectangle 11"/>
          <p:cNvSpPr>
            <a:spLocks noChangeArrowheads="1"/>
          </p:cNvSpPr>
          <p:nvPr/>
        </p:nvSpPr>
        <p:spPr bwMode="auto">
          <a:xfrm>
            <a:off x="2090738" y="2936875"/>
            <a:ext cx="17541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Office salaries expense</a:t>
            </a:r>
            <a:endParaRPr lang="en-US" dirty="0" smtClean="0">
              <a:solidFill>
                <a:prstClr val="black"/>
              </a:solidFill>
              <a:cs typeface="Arial" charset="0"/>
            </a:endParaRPr>
          </a:p>
        </p:txBody>
      </p:sp>
      <p:sp>
        <p:nvSpPr>
          <p:cNvPr id="15" name="Rectangle 12"/>
          <p:cNvSpPr>
            <a:spLocks noChangeArrowheads="1"/>
          </p:cNvSpPr>
          <p:nvPr/>
        </p:nvSpPr>
        <p:spPr bwMode="auto">
          <a:xfrm>
            <a:off x="6972300" y="2936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6" name="Rectangle 13"/>
          <p:cNvSpPr>
            <a:spLocks noChangeArrowheads="1"/>
          </p:cNvSpPr>
          <p:nvPr/>
        </p:nvSpPr>
        <p:spPr bwMode="auto">
          <a:xfrm>
            <a:off x="2363788" y="3143250"/>
            <a:ext cx="26717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Social security taxes payable</a:t>
            </a:r>
            <a:endParaRPr lang="en-US" dirty="0" smtClean="0">
              <a:solidFill>
                <a:prstClr val="black"/>
              </a:solidFill>
              <a:cs typeface="Arial" charset="0"/>
            </a:endParaRPr>
          </a:p>
        </p:txBody>
      </p:sp>
      <p:sp>
        <p:nvSpPr>
          <p:cNvPr id="17" name="Rectangle 14"/>
          <p:cNvSpPr>
            <a:spLocks noChangeArrowheads="1"/>
          </p:cNvSpPr>
          <p:nvPr/>
        </p:nvSpPr>
        <p:spPr bwMode="auto">
          <a:xfrm>
            <a:off x="5334000" y="3143250"/>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.062)</a:t>
            </a:r>
            <a:endParaRPr lang="en-US" dirty="0" smtClean="0">
              <a:solidFill>
                <a:prstClr val="black"/>
              </a:solidFill>
              <a:cs typeface="Arial" charset="0"/>
            </a:endParaRPr>
          </a:p>
        </p:txBody>
      </p:sp>
      <p:sp>
        <p:nvSpPr>
          <p:cNvPr id="18" name="Rectangle 15"/>
          <p:cNvSpPr>
            <a:spLocks noChangeArrowheads="1"/>
          </p:cNvSpPr>
          <p:nvPr/>
        </p:nvSpPr>
        <p:spPr bwMode="auto">
          <a:xfrm>
            <a:off x="7859713" y="3143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3,100</a:t>
            </a:r>
            <a:endParaRPr lang="en-US" dirty="0" smtClean="0">
              <a:solidFill>
                <a:prstClr val="black"/>
              </a:solidFill>
              <a:cs typeface="Arial" charset="0"/>
            </a:endParaRPr>
          </a:p>
        </p:txBody>
      </p:sp>
      <p:sp>
        <p:nvSpPr>
          <p:cNvPr id="19" name="Rectangle 16"/>
          <p:cNvSpPr>
            <a:spLocks noChangeArrowheads="1"/>
          </p:cNvSpPr>
          <p:nvPr/>
        </p:nvSpPr>
        <p:spPr bwMode="auto">
          <a:xfrm>
            <a:off x="2363788" y="3349625"/>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Medicare taxes payable</a:t>
            </a:r>
            <a:endParaRPr lang="en-US" dirty="0" smtClean="0">
              <a:solidFill>
                <a:prstClr val="black"/>
              </a:solidFill>
              <a:cs typeface="Arial" charset="0"/>
            </a:endParaRPr>
          </a:p>
        </p:txBody>
      </p:sp>
      <p:sp>
        <p:nvSpPr>
          <p:cNvPr id="20" name="Rectangle 17"/>
          <p:cNvSpPr>
            <a:spLocks noChangeArrowheads="1"/>
          </p:cNvSpPr>
          <p:nvPr/>
        </p:nvSpPr>
        <p:spPr bwMode="auto">
          <a:xfrm>
            <a:off x="5334000" y="3349625"/>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.0145)</a:t>
            </a:r>
            <a:endParaRPr lang="en-US" dirty="0" smtClean="0">
              <a:solidFill>
                <a:prstClr val="black"/>
              </a:solidFill>
              <a:cs typeface="Arial" charset="0"/>
            </a:endParaRPr>
          </a:p>
        </p:txBody>
      </p:sp>
      <p:sp>
        <p:nvSpPr>
          <p:cNvPr id="21" name="Rectangle 18"/>
          <p:cNvSpPr>
            <a:spLocks noChangeArrowheads="1"/>
          </p:cNvSpPr>
          <p:nvPr/>
        </p:nvSpPr>
        <p:spPr bwMode="auto">
          <a:xfrm>
            <a:off x="7989888" y="33496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725</a:t>
            </a:r>
            <a:endParaRPr lang="en-US" dirty="0" smtClean="0">
              <a:solidFill>
                <a:prstClr val="black"/>
              </a:solidFill>
              <a:cs typeface="Arial" charset="0"/>
            </a:endParaRPr>
          </a:p>
        </p:txBody>
      </p:sp>
      <p:sp>
        <p:nvSpPr>
          <p:cNvPr id="31" name="Rectangle 19"/>
          <p:cNvSpPr>
            <a:spLocks noChangeArrowheads="1"/>
          </p:cNvSpPr>
          <p:nvPr/>
        </p:nvSpPr>
        <p:spPr bwMode="auto">
          <a:xfrm>
            <a:off x="2363788" y="3556000"/>
            <a:ext cx="2944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federal income taxes payable</a:t>
            </a:r>
            <a:endParaRPr lang="en-US" dirty="0" smtClean="0">
              <a:solidFill>
                <a:prstClr val="black"/>
              </a:solidFill>
              <a:cs typeface="Arial" charset="0"/>
            </a:endParaRPr>
          </a:p>
        </p:txBody>
      </p:sp>
      <p:sp>
        <p:nvSpPr>
          <p:cNvPr id="232" name="Rectangle 20"/>
          <p:cNvSpPr>
            <a:spLocks noChangeArrowheads="1"/>
          </p:cNvSpPr>
          <p:nvPr/>
        </p:nvSpPr>
        <p:spPr bwMode="auto">
          <a:xfrm>
            <a:off x="7859713" y="35560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a:t>
            </a:r>
            <a:endParaRPr lang="en-US" dirty="0" smtClean="0">
              <a:solidFill>
                <a:prstClr val="black"/>
              </a:solidFill>
              <a:cs typeface="Arial" charset="0"/>
            </a:endParaRPr>
          </a:p>
        </p:txBody>
      </p:sp>
      <p:sp>
        <p:nvSpPr>
          <p:cNvPr id="233" name="Rectangle 21"/>
          <p:cNvSpPr>
            <a:spLocks noChangeArrowheads="1"/>
          </p:cNvSpPr>
          <p:nvPr/>
        </p:nvSpPr>
        <p:spPr bwMode="auto">
          <a:xfrm>
            <a:off x="2363788" y="3760788"/>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medical insurance payable</a:t>
            </a:r>
            <a:endParaRPr lang="en-US" dirty="0" smtClean="0">
              <a:solidFill>
                <a:prstClr val="black"/>
              </a:solidFill>
              <a:cs typeface="Arial" charset="0"/>
            </a:endParaRPr>
          </a:p>
        </p:txBody>
      </p:sp>
      <p:sp>
        <p:nvSpPr>
          <p:cNvPr id="234" name="Rectangle 22"/>
          <p:cNvSpPr>
            <a:spLocks noChangeArrowheads="1"/>
          </p:cNvSpPr>
          <p:nvPr/>
        </p:nvSpPr>
        <p:spPr bwMode="auto">
          <a:xfrm>
            <a:off x="7859713" y="37607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a:t>
            </a:r>
            <a:endParaRPr lang="en-US" dirty="0" smtClean="0">
              <a:solidFill>
                <a:prstClr val="black"/>
              </a:solidFill>
              <a:cs typeface="Arial" charset="0"/>
            </a:endParaRPr>
          </a:p>
        </p:txBody>
      </p:sp>
      <p:sp>
        <p:nvSpPr>
          <p:cNvPr id="235" name="Rectangle 23"/>
          <p:cNvSpPr>
            <a:spLocks noChangeArrowheads="1"/>
          </p:cNvSpPr>
          <p:nvPr/>
        </p:nvSpPr>
        <p:spPr bwMode="auto">
          <a:xfrm>
            <a:off x="2363788" y="3967163"/>
            <a:ext cx="210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pensions payable</a:t>
            </a:r>
            <a:endParaRPr lang="en-US" dirty="0" smtClean="0">
              <a:solidFill>
                <a:prstClr val="black"/>
              </a:solidFill>
              <a:cs typeface="Arial" charset="0"/>
            </a:endParaRPr>
          </a:p>
        </p:txBody>
      </p:sp>
      <p:sp>
        <p:nvSpPr>
          <p:cNvPr id="236" name="Rectangle 24"/>
          <p:cNvSpPr>
            <a:spLocks noChangeArrowheads="1"/>
          </p:cNvSpPr>
          <p:nvPr/>
        </p:nvSpPr>
        <p:spPr bwMode="auto">
          <a:xfrm>
            <a:off x="7859713" y="39671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237" name="Rectangle 25"/>
          <p:cNvSpPr>
            <a:spLocks noChangeArrowheads="1"/>
          </p:cNvSpPr>
          <p:nvPr/>
        </p:nvSpPr>
        <p:spPr bwMode="auto">
          <a:xfrm>
            <a:off x="2363788" y="417353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Salaries payable</a:t>
            </a:r>
            <a:endParaRPr lang="en-US" dirty="0" smtClean="0">
              <a:solidFill>
                <a:prstClr val="black"/>
              </a:solidFill>
              <a:cs typeface="Arial" charset="0"/>
            </a:endParaRPr>
          </a:p>
        </p:txBody>
      </p:sp>
      <p:sp>
        <p:nvSpPr>
          <p:cNvPr id="238" name="Rectangle 26"/>
          <p:cNvSpPr>
            <a:spLocks noChangeArrowheads="1"/>
          </p:cNvSpPr>
          <p:nvPr/>
        </p:nvSpPr>
        <p:spPr bwMode="auto">
          <a:xfrm>
            <a:off x="7769225" y="41735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34,175</a:t>
            </a:r>
            <a:endParaRPr lang="en-US" dirty="0" smtClean="0">
              <a:solidFill>
                <a:prstClr val="black"/>
              </a:solidFill>
              <a:cs typeface="Arial" charset="0"/>
            </a:endParaRPr>
          </a:p>
        </p:txBody>
      </p:sp>
      <p:sp>
        <p:nvSpPr>
          <p:cNvPr id="254" name="Rectangle 42"/>
          <p:cNvSpPr>
            <a:spLocks noChangeArrowheads="1"/>
          </p:cNvSpPr>
          <p:nvPr/>
        </p:nvSpPr>
        <p:spPr bwMode="auto">
          <a:xfrm>
            <a:off x="830263" y="1890713"/>
            <a:ext cx="7351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1)  Compute FICA Social Security taxes payable and FICA Medicare taxes payable. Prepare the </a:t>
            </a:r>
            <a:endParaRPr lang="en-US" dirty="0" smtClean="0">
              <a:solidFill>
                <a:prstClr val="black"/>
              </a:solidFill>
              <a:cs typeface="Arial" charset="0"/>
            </a:endParaRPr>
          </a:p>
        </p:txBody>
      </p:sp>
      <p:sp>
        <p:nvSpPr>
          <p:cNvPr id="255" name="Rectangle 43"/>
          <p:cNvSpPr>
            <a:spLocks noChangeArrowheads="1"/>
          </p:cNvSpPr>
          <p:nvPr/>
        </p:nvSpPr>
        <p:spPr bwMode="auto">
          <a:xfrm>
            <a:off x="830263" y="2085975"/>
            <a:ext cx="7029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journal entry to record the company’s January 8 (employee) payroll expenses and liabilities.</a:t>
            </a:r>
            <a:endParaRPr lang="en-US" dirty="0" smtClean="0">
              <a:solidFill>
                <a:prstClr val="black"/>
              </a:solidFill>
              <a:cs typeface="Arial" charset="0"/>
            </a:endParaRPr>
          </a:p>
        </p:txBody>
      </p:sp>
      <p:sp>
        <p:nvSpPr>
          <p:cNvPr id="271" name="Rectangle 47"/>
          <p:cNvSpPr>
            <a:spLocks noChangeArrowheads="1"/>
          </p:cNvSpPr>
          <p:nvPr/>
        </p:nvSpPr>
        <p:spPr bwMode="auto">
          <a:xfrm>
            <a:off x="3775075" y="25050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72" name="Rectangle 48"/>
          <p:cNvSpPr>
            <a:spLocks noChangeArrowheads="1"/>
          </p:cNvSpPr>
          <p:nvPr/>
        </p:nvSpPr>
        <p:spPr bwMode="auto">
          <a:xfrm>
            <a:off x="830263" y="565150"/>
            <a:ext cx="7553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company’s first weekly pay period of the year ends on January 8. On that date, the column totals in its </a:t>
            </a:r>
            <a:endParaRPr lang="en-US" dirty="0" smtClean="0">
              <a:solidFill>
                <a:prstClr val="black"/>
              </a:solidFill>
              <a:cs typeface="Arial" charset="0"/>
            </a:endParaRPr>
          </a:p>
        </p:txBody>
      </p:sp>
      <p:sp>
        <p:nvSpPr>
          <p:cNvPr id="273" name="Rectangle 49"/>
          <p:cNvSpPr>
            <a:spLocks noChangeArrowheads="1"/>
          </p:cNvSpPr>
          <p:nvPr/>
        </p:nvSpPr>
        <p:spPr bwMode="auto">
          <a:xfrm>
            <a:off x="830263" y="760413"/>
            <a:ext cx="7331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payroll register show that sales employees earned $30,000, and office employees earned $20,000 in </a:t>
            </a:r>
            <a:endParaRPr lang="en-US" dirty="0" smtClean="0">
              <a:solidFill>
                <a:prstClr val="black"/>
              </a:solidFill>
              <a:cs typeface="Arial" charset="0"/>
            </a:endParaRPr>
          </a:p>
        </p:txBody>
      </p:sp>
      <p:sp>
        <p:nvSpPr>
          <p:cNvPr id="274" name="Rectangle 50"/>
          <p:cNvSpPr>
            <a:spLocks noChangeArrowheads="1"/>
          </p:cNvSpPr>
          <p:nvPr/>
        </p:nvSpPr>
        <p:spPr bwMode="auto">
          <a:xfrm>
            <a:off x="830263" y="966788"/>
            <a:ext cx="7623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salaries. The employees are to have withheld from their salaries FICA Social Security taxes at the rate of </a:t>
            </a:r>
            <a:endParaRPr lang="en-US" dirty="0" smtClean="0">
              <a:solidFill>
                <a:prstClr val="black"/>
              </a:solidFill>
              <a:cs typeface="Arial" charset="0"/>
            </a:endParaRPr>
          </a:p>
        </p:txBody>
      </p:sp>
      <p:sp>
        <p:nvSpPr>
          <p:cNvPr id="275" name="Rectangle 51"/>
          <p:cNvSpPr>
            <a:spLocks noChangeArrowheads="1"/>
          </p:cNvSpPr>
          <p:nvPr/>
        </p:nvSpPr>
        <p:spPr bwMode="auto">
          <a:xfrm>
            <a:off x="830263" y="1173163"/>
            <a:ext cx="7219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6.2%, FICA Medicare taxes at the rate of 1.45%, $9,000 of federal income taxes, $2,000 of medical </a:t>
            </a:r>
            <a:endParaRPr lang="en-US" dirty="0" smtClean="0">
              <a:solidFill>
                <a:prstClr val="black"/>
              </a:solidFill>
              <a:cs typeface="Arial" charset="0"/>
            </a:endParaRPr>
          </a:p>
        </p:txBody>
      </p:sp>
      <p:sp>
        <p:nvSpPr>
          <p:cNvPr id="276" name="Rectangle 52"/>
          <p:cNvSpPr>
            <a:spLocks noChangeArrowheads="1"/>
          </p:cNvSpPr>
          <p:nvPr/>
        </p:nvSpPr>
        <p:spPr bwMode="auto">
          <a:xfrm>
            <a:off x="830263" y="1379538"/>
            <a:ext cx="7664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insurance deductions, and $1,000 of pension contributions. No employee earned more than $7,000 in the </a:t>
            </a:r>
            <a:endParaRPr lang="en-US" dirty="0" smtClean="0">
              <a:solidFill>
                <a:prstClr val="black"/>
              </a:solidFill>
              <a:cs typeface="Arial" charset="0"/>
            </a:endParaRPr>
          </a:p>
        </p:txBody>
      </p:sp>
      <p:sp>
        <p:nvSpPr>
          <p:cNvPr id="277" name="Rectangle 53"/>
          <p:cNvSpPr>
            <a:spLocks noChangeArrowheads="1"/>
          </p:cNvSpPr>
          <p:nvPr/>
        </p:nvSpPr>
        <p:spPr bwMode="auto">
          <a:xfrm>
            <a:off x="830263" y="1585913"/>
            <a:ext cx="1179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first pay period.</a:t>
            </a:r>
            <a:endParaRPr lang="en-US" dirty="0" smtClean="0">
              <a:solidFill>
                <a:prstClr val="black"/>
              </a:solidFill>
              <a:cs typeface="Arial" charset="0"/>
            </a:endParaRPr>
          </a:p>
        </p:txBody>
      </p:sp>
      <p:sp>
        <p:nvSpPr>
          <p:cNvPr id="278" name="Rectangle 54"/>
          <p:cNvSpPr>
            <a:spLocks noChangeArrowheads="1"/>
          </p:cNvSpPr>
          <p:nvPr/>
        </p:nvSpPr>
        <p:spPr bwMode="auto">
          <a:xfrm>
            <a:off x="1154113" y="24733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55"/>
          <p:cNvSpPr>
            <a:spLocks noChangeShapeType="1"/>
          </p:cNvSpPr>
          <p:nvPr/>
        </p:nvSpPr>
        <p:spPr bwMode="auto">
          <a:xfrm>
            <a:off x="1960563"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56"/>
          <p:cNvSpPr>
            <a:spLocks noChangeArrowheads="1"/>
          </p:cNvSpPr>
          <p:nvPr/>
        </p:nvSpPr>
        <p:spPr bwMode="auto">
          <a:xfrm>
            <a:off x="1960563"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Line 57"/>
          <p:cNvSpPr>
            <a:spLocks noChangeShapeType="1"/>
          </p:cNvSpPr>
          <p:nvPr/>
        </p:nvSpPr>
        <p:spPr bwMode="auto">
          <a:xfrm>
            <a:off x="6750050"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2" name="Rectangle 58"/>
          <p:cNvSpPr>
            <a:spLocks noChangeArrowheads="1"/>
          </p:cNvSpPr>
          <p:nvPr/>
        </p:nvSpPr>
        <p:spPr bwMode="auto">
          <a:xfrm>
            <a:off x="6750050"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3" name="Line 59"/>
          <p:cNvSpPr>
            <a:spLocks noChangeShapeType="1"/>
          </p:cNvSpPr>
          <p:nvPr/>
        </p:nvSpPr>
        <p:spPr bwMode="auto">
          <a:xfrm>
            <a:off x="7546975"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4" name="Rectangle 60"/>
          <p:cNvSpPr>
            <a:spLocks noChangeArrowheads="1"/>
          </p:cNvSpPr>
          <p:nvPr/>
        </p:nvSpPr>
        <p:spPr bwMode="auto">
          <a:xfrm>
            <a:off x="7546975"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5" name="Rectangle 61"/>
          <p:cNvSpPr>
            <a:spLocks noChangeArrowheads="1"/>
          </p:cNvSpPr>
          <p:nvPr/>
        </p:nvSpPr>
        <p:spPr bwMode="auto">
          <a:xfrm>
            <a:off x="8332788" y="249396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62"/>
          <p:cNvSpPr>
            <a:spLocks noChangeShapeType="1"/>
          </p:cNvSpPr>
          <p:nvPr/>
        </p:nvSpPr>
        <p:spPr bwMode="auto">
          <a:xfrm>
            <a:off x="1163638"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63"/>
          <p:cNvSpPr>
            <a:spLocks noChangeArrowheads="1"/>
          </p:cNvSpPr>
          <p:nvPr/>
        </p:nvSpPr>
        <p:spPr bwMode="auto">
          <a:xfrm>
            <a:off x="1163638"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2" name="Line 64"/>
          <p:cNvSpPr>
            <a:spLocks noChangeShapeType="1"/>
          </p:cNvSpPr>
          <p:nvPr/>
        </p:nvSpPr>
        <p:spPr bwMode="auto">
          <a:xfrm>
            <a:off x="1960563"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3" name="Rectangle 65"/>
          <p:cNvSpPr>
            <a:spLocks noChangeArrowheads="1"/>
          </p:cNvSpPr>
          <p:nvPr/>
        </p:nvSpPr>
        <p:spPr bwMode="auto">
          <a:xfrm>
            <a:off x="1960563"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6" name="Line 68"/>
          <p:cNvSpPr>
            <a:spLocks noChangeShapeType="1"/>
          </p:cNvSpPr>
          <p:nvPr/>
        </p:nvSpPr>
        <p:spPr bwMode="auto">
          <a:xfrm>
            <a:off x="7546975"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7" name="Rectangle 69"/>
          <p:cNvSpPr>
            <a:spLocks noChangeArrowheads="1"/>
          </p:cNvSpPr>
          <p:nvPr/>
        </p:nvSpPr>
        <p:spPr bwMode="auto">
          <a:xfrm>
            <a:off x="7546975"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8" name="Line 70"/>
          <p:cNvSpPr>
            <a:spLocks noChangeShapeType="1"/>
          </p:cNvSpPr>
          <p:nvPr/>
        </p:nvSpPr>
        <p:spPr bwMode="auto">
          <a:xfrm>
            <a:off x="8343900"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9" name="Rectangle 71"/>
          <p:cNvSpPr>
            <a:spLocks noChangeArrowheads="1"/>
          </p:cNvSpPr>
          <p:nvPr/>
        </p:nvSpPr>
        <p:spPr bwMode="auto">
          <a:xfrm>
            <a:off x="8343900"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0" name="Rectangle 72"/>
          <p:cNvSpPr>
            <a:spLocks noChangeArrowheads="1"/>
          </p:cNvSpPr>
          <p:nvPr/>
        </p:nvSpPr>
        <p:spPr bwMode="auto">
          <a:xfrm>
            <a:off x="1173163" y="247332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1" name="Rectangle 73"/>
          <p:cNvSpPr>
            <a:spLocks noChangeArrowheads="1"/>
          </p:cNvSpPr>
          <p:nvPr/>
        </p:nvSpPr>
        <p:spPr bwMode="auto">
          <a:xfrm>
            <a:off x="1173163" y="270033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2" name="Line 74"/>
          <p:cNvSpPr>
            <a:spLocks noChangeShapeType="1"/>
          </p:cNvSpPr>
          <p:nvPr/>
        </p:nvSpPr>
        <p:spPr bwMode="auto">
          <a:xfrm>
            <a:off x="1173163" y="29162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3" name="Rectangle 75"/>
          <p:cNvSpPr>
            <a:spLocks noChangeArrowheads="1"/>
          </p:cNvSpPr>
          <p:nvPr/>
        </p:nvSpPr>
        <p:spPr bwMode="auto">
          <a:xfrm>
            <a:off x="1173163" y="29162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4" name="Line 76"/>
          <p:cNvSpPr>
            <a:spLocks noChangeShapeType="1"/>
          </p:cNvSpPr>
          <p:nvPr/>
        </p:nvSpPr>
        <p:spPr bwMode="auto">
          <a:xfrm>
            <a:off x="1173163" y="31226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5" name="Rectangle 77"/>
          <p:cNvSpPr>
            <a:spLocks noChangeArrowheads="1"/>
          </p:cNvSpPr>
          <p:nvPr/>
        </p:nvSpPr>
        <p:spPr bwMode="auto">
          <a:xfrm>
            <a:off x="1173163" y="31226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6" name="Line 78"/>
          <p:cNvSpPr>
            <a:spLocks noChangeShapeType="1"/>
          </p:cNvSpPr>
          <p:nvPr/>
        </p:nvSpPr>
        <p:spPr bwMode="auto">
          <a:xfrm>
            <a:off x="1173163" y="33289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7" name="Rectangle 79"/>
          <p:cNvSpPr>
            <a:spLocks noChangeArrowheads="1"/>
          </p:cNvSpPr>
          <p:nvPr/>
        </p:nvSpPr>
        <p:spPr bwMode="auto">
          <a:xfrm>
            <a:off x="1173163" y="33289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8" name="Line 80"/>
          <p:cNvSpPr>
            <a:spLocks noChangeShapeType="1"/>
          </p:cNvSpPr>
          <p:nvPr/>
        </p:nvSpPr>
        <p:spPr bwMode="auto">
          <a:xfrm>
            <a:off x="1173163" y="35353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9" name="Rectangle 81"/>
          <p:cNvSpPr>
            <a:spLocks noChangeArrowheads="1"/>
          </p:cNvSpPr>
          <p:nvPr/>
        </p:nvSpPr>
        <p:spPr bwMode="auto">
          <a:xfrm>
            <a:off x="1173163" y="35353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0" name="Line 82"/>
          <p:cNvSpPr>
            <a:spLocks noChangeShapeType="1"/>
          </p:cNvSpPr>
          <p:nvPr/>
        </p:nvSpPr>
        <p:spPr bwMode="auto">
          <a:xfrm>
            <a:off x="1173163" y="37417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1" name="Rectangle 83"/>
          <p:cNvSpPr>
            <a:spLocks noChangeArrowheads="1"/>
          </p:cNvSpPr>
          <p:nvPr/>
        </p:nvSpPr>
        <p:spPr bwMode="auto">
          <a:xfrm>
            <a:off x="1173163" y="37417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2" name="Line 84"/>
          <p:cNvSpPr>
            <a:spLocks noChangeShapeType="1"/>
          </p:cNvSpPr>
          <p:nvPr/>
        </p:nvSpPr>
        <p:spPr bwMode="auto">
          <a:xfrm>
            <a:off x="1173163" y="39465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3" name="Rectangle 85"/>
          <p:cNvSpPr>
            <a:spLocks noChangeArrowheads="1"/>
          </p:cNvSpPr>
          <p:nvPr/>
        </p:nvSpPr>
        <p:spPr bwMode="auto">
          <a:xfrm>
            <a:off x="1173163" y="39465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4" name="Line 86"/>
          <p:cNvSpPr>
            <a:spLocks noChangeShapeType="1"/>
          </p:cNvSpPr>
          <p:nvPr/>
        </p:nvSpPr>
        <p:spPr bwMode="auto">
          <a:xfrm>
            <a:off x="1173163" y="41529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5" name="Rectangle 87"/>
          <p:cNvSpPr>
            <a:spLocks noChangeArrowheads="1"/>
          </p:cNvSpPr>
          <p:nvPr/>
        </p:nvSpPr>
        <p:spPr bwMode="auto">
          <a:xfrm>
            <a:off x="1173163" y="41529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6" name="Line 88"/>
          <p:cNvSpPr>
            <a:spLocks noChangeShapeType="1"/>
          </p:cNvSpPr>
          <p:nvPr/>
        </p:nvSpPr>
        <p:spPr bwMode="auto">
          <a:xfrm>
            <a:off x="1173163" y="43592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7" name="Rectangle 89"/>
          <p:cNvSpPr>
            <a:spLocks noChangeArrowheads="1"/>
          </p:cNvSpPr>
          <p:nvPr/>
        </p:nvSpPr>
        <p:spPr bwMode="auto">
          <a:xfrm>
            <a:off x="1173163" y="43592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8" name="Line 90"/>
          <p:cNvSpPr>
            <a:spLocks noChangeShapeType="1"/>
          </p:cNvSpPr>
          <p:nvPr/>
        </p:nvSpPr>
        <p:spPr bwMode="auto">
          <a:xfrm>
            <a:off x="1173163" y="45656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9" name="Rectangle 91"/>
          <p:cNvSpPr>
            <a:spLocks noChangeArrowheads="1"/>
          </p:cNvSpPr>
          <p:nvPr/>
        </p:nvSpPr>
        <p:spPr bwMode="auto">
          <a:xfrm>
            <a:off x="1173163" y="45656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6" name="Line 92"/>
          <p:cNvSpPr>
            <a:spLocks noChangeShapeType="1"/>
          </p:cNvSpPr>
          <p:nvPr/>
        </p:nvSpPr>
        <p:spPr bwMode="auto">
          <a:xfrm>
            <a:off x="1173163" y="47720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7" name="Rectangle 93"/>
          <p:cNvSpPr>
            <a:spLocks noChangeArrowheads="1"/>
          </p:cNvSpPr>
          <p:nvPr/>
        </p:nvSpPr>
        <p:spPr bwMode="auto">
          <a:xfrm>
            <a:off x="1173163" y="47720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8" name="Line 94"/>
          <p:cNvSpPr>
            <a:spLocks noChangeShapeType="1"/>
          </p:cNvSpPr>
          <p:nvPr/>
        </p:nvSpPr>
        <p:spPr bwMode="auto">
          <a:xfrm>
            <a:off x="1173163" y="49768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9" name="Rectangle 95"/>
          <p:cNvSpPr>
            <a:spLocks noChangeArrowheads="1"/>
          </p:cNvSpPr>
          <p:nvPr/>
        </p:nvSpPr>
        <p:spPr bwMode="auto">
          <a:xfrm>
            <a:off x="1173163" y="49768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0" name="Line 96"/>
          <p:cNvSpPr>
            <a:spLocks noChangeShapeType="1"/>
          </p:cNvSpPr>
          <p:nvPr/>
        </p:nvSpPr>
        <p:spPr bwMode="auto">
          <a:xfrm>
            <a:off x="1173163" y="51831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1" name="Rectangle 97"/>
          <p:cNvSpPr>
            <a:spLocks noChangeArrowheads="1"/>
          </p:cNvSpPr>
          <p:nvPr/>
        </p:nvSpPr>
        <p:spPr bwMode="auto">
          <a:xfrm>
            <a:off x="1173163" y="51831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2" name="Line 98"/>
          <p:cNvSpPr>
            <a:spLocks noChangeShapeType="1"/>
          </p:cNvSpPr>
          <p:nvPr/>
        </p:nvSpPr>
        <p:spPr bwMode="auto">
          <a:xfrm>
            <a:off x="1173163" y="53895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3" name="Rectangle 99"/>
          <p:cNvSpPr>
            <a:spLocks noChangeArrowheads="1"/>
          </p:cNvSpPr>
          <p:nvPr/>
        </p:nvSpPr>
        <p:spPr bwMode="auto">
          <a:xfrm>
            <a:off x="1173163" y="53895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4" name="Line 100"/>
          <p:cNvSpPr>
            <a:spLocks noChangeShapeType="1"/>
          </p:cNvSpPr>
          <p:nvPr/>
        </p:nvSpPr>
        <p:spPr bwMode="auto">
          <a:xfrm>
            <a:off x="1173163" y="55959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5" name="Rectangle 101"/>
          <p:cNvSpPr>
            <a:spLocks noChangeArrowheads="1"/>
          </p:cNvSpPr>
          <p:nvPr/>
        </p:nvSpPr>
        <p:spPr bwMode="auto">
          <a:xfrm>
            <a:off x="1173163" y="55959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6" name="Line 102"/>
          <p:cNvSpPr>
            <a:spLocks noChangeShapeType="1"/>
          </p:cNvSpPr>
          <p:nvPr/>
        </p:nvSpPr>
        <p:spPr bwMode="auto">
          <a:xfrm>
            <a:off x="1173163" y="58023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84"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P2/P </a:t>
            </a:r>
            <a:r>
              <a:rPr lang="en-US" altLang="en-US" dirty="0">
                <a:solidFill>
                  <a:prstClr val="white"/>
                </a:solidFill>
                <a:latin typeface="Times New Roman" pitchFamily="-84" charset="0"/>
                <a:ea typeface="ＭＳ Ｐゴシック" pitchFamily="-84" charset="-128"/>
                <a:cs typeface="Arial" charset="0"/>
              </a:rPr>
              <a:t>3</a:t>
            </a:r>
            <a:endParaRPr lang="en-US" altLang="en-US" dirty="0">
              <a:solidFill>
                <a:prstClr val="white"/>
              </a:solidFill>
              <a:latin typeface="Arial" charset="0"/>
              <a:ea typeface="ＭＳ Ｐゴシック" pitchFamily="-84" charset="-128"/>
              <a:cs typeface="Arial" charset="0"/>
            </a:endParaRPr>
          </a:p>
        </p:txBody>
      </p:sp>
      <p:sp>
        <p:nvSpPr>
          <p:cNvPr id="125" name="Rectangle 103"/>
          <p:cNvSpPr>
            <a:spLocks noChangeArrowheads="1"/>
          </p:cNvSpPr>
          <p:nvPr/>
        </p:nvSpPr>
        <p:spPr bwMode="auto">
          <a:xfrm>
            <a:off x="1173163" y="58023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5" name="Slide Number Placeholder 84"/>
          <p:cNvSpPr>
            <a:spLocks noGrp="1"/>
          </p:cNvSpPr>
          <p:nvPr>
            <p:ph type="sldNum" sz="quarter" idx="12"/>
          </p:nvPr>
        </p:nvSpPr>
        <p:spPr/>
        <p:txBody>
          <a:bodyPr/>
          <a:lstStyle/>
          <a:p>
            <a:pPr>
              <a:defRPr/>
            </a:pPr>
            <a:fld id="{FD9DAF71-30E9-424E-96BF-80D28EFA0C7C}" type="slidenum">
              <a:rPr lang="en-US" smtClean="0"/>
              <a:pPr>
                <a:defRPr/>
              </a:pPr>
              <a:t>31</a:t>
            </a:fld>
            <a:endParaRPr lang="en-US" dirty="0"/>
          </a:p>
        </p:txBody>
      </p:sp>
    </p:spTree>
    <p:extLst>
      <p:ext uri="{BB962C8B-B14F-4D97-AF65-F5344CB8AC3E}">
        <p14:creationId xmlns:p14="http://schemas.microsoft.com/office/powerpoint/2010/main" val="18466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2"/>
                                        </p:tgtEl>
                                        <p:attrNameLst>
                                          <p:attrName>style.visibility</p:attrName>
                                        </p:attrNameLst>
                                      </p:cBhvr>
                                      <p:to>
                                        <p:strVal val="visible"/>
                                      </p:to>
                                    </p:set>
                                    <p:animEffect transition="in" filter="fade">
                                      <p:cBhvr>
                                        <p:cTn id="40" dur="500"/>
                                        <p:tgtEl>
                                          <p:spTgt spid="2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3"/>
                                        </p:tgtEl>
                                        <p:attrNameLst>
                                          <p:attrName>style.visibility</p:attrName>
                                        </p:attrNameLst>
                                      </p:cBhvr>
                                      <p:to>
                                        <p:strVal val="visible"/>
                                      </p:to>
                                    </p:set>
                                    <p:animEffect transition="in" filter="fade">
                                      <p:cBhvr>
                                        <p:cTn id="43" dur="500"/>
                                        <p:tgtEl>
                                          <p:spTgt spid="2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4"/>
                                        </p:tgtEl>
                                        <p:attrNameLst>
                                          <p:attrName>style.visibility</p:attrName>
                                        </p:attrNameLst>
                                      </p:cBhvr>
                                      <p:to>
                                        <p:strVal val="visible"/>
                                      </p:to>
                                    </p:set>
                                    <p:animEffect transition="in" filter="fade">
                                      <p:cBhvr>
                                        <p:cTn id="46" dur="500"/>
                                        <p:tgtEl>
                                          <p:spTgt spid="2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5"/>
                                        </p:tgtEl>
                                        <p:attrNameLst>
                                          <p:attrName>style.visibility</p:attrName>
                                        </p:attrNameLst>
                                      </p:cBhvr>
                                      <p:to>
                                        <p:strVal val="visible"/>
                                      </p:to>
                                    </p:set>
                                    <p:animEffect transition="in" filter="fade">
                                      <p:cBhvr>
                                        <p:cTn id="49" dur="500"/>
                                        <p:tgtEl>
                                          <p:spTgt spid="2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fade">
                                      <p:cBhvr>
                                        <p:cTn id="52" dur="500"/>
                                        <p:tgtEl>
                                          <p:spTgt spid="2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7"/>
                                        </p:tgtEl>
                                        <p:attrNameLst>
                                          <p:attrName>style.visibility</p:attrName>
                                        </p:attrNameLst>
                                      </p:cBhvr>
                                      <p:to>
                                        <p:strVal val="visible"/>
                                      </p:to>
                                    </p:set>
                                    <p:animEffect transition="in" filter="fade">
                                      <p:cBhvr>
                                        <p:cTn id="55" dur="500"/>
                                        <p:tgtEl>
                                          <p:spTgt spid="2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8"/>
                                        </p:tgtEl>
                                        <p:attrNameLst>
                                          <p:attrName>style.visibility</p:attrName>
                                        </p:attrNameLst>
                                      </p:cBhvr>
                                      <p:to>
                                        <p:strVal val="visible"/>
                                      </p:to>
                                    </p:set>
                                    <p:animEffect transition="in" filter="fade">
                                      <p:cBhvr>
                                        <p:cTn id="58" dur="500"/>
                                        <p:tgtEl>
                                          <p:spTgt spid="2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p:bldP spid="19" grpId="0"/>
      <p:bldP spid="20" grpId="0" animBg="1"/>
      <p:bldP spid="21" grpId="0"/>
      <p:bldP spid="31" grpId="0"/>
      <p:bldP spid="232" grpId="0"/>
      <p:bldP spid="233" grpId="0"/>
      <p:bldP spid="234" grpId="0"/>
      <p:bldP spid="235" grpId="0"/>
      <p:bldP spid="236" grpId="0"/>
      <p:bldP spid="237" grpId="0"/>
      <p:bldP spid="2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Line 66"/>
          <p:cNvSpPr>
            <a:spLocks noChangeShapeType="1"/>
          </p:cNvSpPr>
          <p:nvPr/>
        </p:nvSpPr>
        <p:spPr bwMode="auto">
          <a:xfrm>
            <a:off x="6750050"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5" name="Rectangle 67"/>
          <p:cNvSpPr>
            <a:spLocks noChangeArrowheads="1"/>
          </p:cNvSpPr>
          <p:nvPr/>
        </p:nvSpPr>
        <p:spPr bwMode="auto">
          <a:xfrm>
            <a:off x="6750050"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7" name="Rectangle 5"/>
          <p:cNvSpPr>
            <a:spLocks noChangeArrowheads="1"/>
          </p:cNvSpPr>
          <p:nvPr/>
        </p:nvSpPr>
        <p:spPr bwMode="auto">
          <a:xfrm>
            <a:off x="1163638" y="145891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6"/>
          <p:cNvSpPr>
            <a:spLocks noChangeArrowheads="1"/>
          </p:cNvSpPr>
          <p:nvPr/>
        </p:nvSpPr>
        <p:spPr bwMode="auto">
          <a:xfrm>
            <a:off x="6951663" y="147955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0" name="Rectangle 7"/>
          <p:cNvSpPr>
            <a:spLocks noChangeArrowheads="1"/>
          </p:cNvSpPr>
          <p:nvPr/>
        </p:nvSpPr>
        <p:spPr bwMode="auto">
          <a:xfrm>
            <a:off x="7718425" y="14795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1" name="Rectangle 8"/>
          <p:cNvSpPr>
            <a:spLocks noChangeArrowheads="1"/>
          </p:cNvSpPr>
          <p:nvPr/>
        </p:nvSpPr>
        <p:spPr bwMode="auto">
          <a:xfrm>
            <a:off x="1355725" y="1704975"/>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8</a:t>
            </a:r>
            <a:endParaRPr lang="en-US" dirty="0" smtClean="0">
              <a:solidFill>
                <a:prstClr val="black"/>
              </a:solidFill>
              <a:cs typeface="Arial" charset="0"/>
            </a:endParaRPr>
          </a:p>
        </p:txBody>
      </p:sp>
      <p:sp>
        <p:nvSpPr>
          <p:cNvPr id="12" name="Rectangle 9"/>
          <p:cNvSpPr>
            <a:spLocks noChangeArrowheads="1"/>
          </p:cNvSpPr>
          <p:nvPr/>
        </p:nvSpPr>
        <p:spPr bwMode="auto">
          <a:xfrm>
            <a:off x="2090738" y="1704975"/>
            <a:ext cx="174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 salaries expense</a:t>
            </a:r>
            <a:endParaRPr lang="en-US" dirty="0" smtClean="0">
              <a:solidFill>
                <a:prstClr val="black"/>
              </a:solidFill>
              <a:cs typeface="Arial" charset="0"/>
            </a:endParaRPr>
          </a:p>
        </p:txBody>
      </p:sp>
      <p:sp>
        <p:nvSpPr>
          <p:cNvPr id="13" name="Rectangle 10"/>
          <p:cNvSpPr>
            <a:spLocks noChangeArrowheads="1"/>
          </p:cNvSpPr>
          <p:nvPr/>
        </p:nvSpPr>
        <p:spPr bwMode="auto">
          <a:xfrm>
            <a:off x="6972300" y="1704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30,000</a:t>
            </a:r>
            <a:endParaRPr lang="en-US" dirty="0" smtClean="0">
              <a:solidFill>
                <a:prstClr val="black"/>
              </a:solidFill>
              <a:cs typeface="Arial" charset="0"/>
            </a:endParaRPr>
          </a:p>
        </p:txBody>
      </p:sp>
      <p:sp>
        <p:nvSpPr>
          <p:cNvPr id="14" name="Rectangle 11"/>
          <p:cNvSpPr>
            <a:spLocks noChangeArrowheads="1"/>
          </p:cNvSpPr>
          <p:nvPr/>
        </p:nvSpPr>
        <p:spPr bwMode="auto">
          <a:xfrm>
            <a:off x="2090738" y="1911350"/>
            <a:ext cx="17541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Office salaries expense</a:t>
            </a:r>
            <a:endParaRPr lang="en-US" dirty="0" smtClean="0">
              <a:solidFill>
                <a:prstClr val="black"/>
              </a:solidFill>
              <a:cs typeface="Arial" charset="0"/>
            </a:endParaRPr>
          </a:p>
        </p:txBody>
      </p:sp>
      <p:sp>
        <p:nvSpPr>
          <p:cNvPr id="15" name="Rectangle 12"/>
          <p:cNvSpPr>
            <a:spLocks noChangeArrowheads="1"/>
          </p:cNvSpPr>
          <p:nvPr/>
        </p:nvSpPr>
        <p:spPr bwMode="auto">
          <a:xfrm>
            <a:off x="6972300" y="19113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20,000</a:t>
            </a:r>
            <a:endParaRPr lang="en-US" dirty="0" smtClean="0">
              <a:solidFill>
                <a:prstClr val="black"/>
              </a:solidFill>
              <a:cs typeface="Arial" charset="0"/>
            </a:endParaRPr>
          </a:p>
        </p:txBody>
      </p:sp>
      <p:sp>
        <p:nvSpPr>
          <p:cNvPr id="16" name="Rectangle 13"/>
          <p:cNvSpPr>
            <a:spLocks noChangeArrowheads="1"/>
          </p:cNvSpPr>
          <p:nvPr/>
        </p:nvSpPr>
        <p:spPr bwMode="auto">
          <a:xfrm>
            <a:off x="2363788" y="2117725"/>
            <a:ext cx="26717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Social security taxes payable</a:t>
            </a:r>
            <a:endParaRPr lang="en-US" dirty="0" smtClean="0">
              <a:solidFill>
                <a:prstClr val="black"/>
              </a:solidFill>
              <a:cs typeface="Arial" charset="0"/>
            </a:endParaRPr>
          </a:p>
        </p:txBody>
      </p:sp>
      <p:sp>
        <p:nvSpPr>
          <p:cNvPr id="17" name="Rectangle 14"/>
          <p:cNvSpPr>
            <a:spLocks noChangeArrowheads="1"/>
          </p:cNvSpPr>
          <p:nvPr/>
        </p:nvSpPr>
        <p:spPr bwMode="auto">
          <a:xfrm>
            <a:off x="5334000" y="2117725"/>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.062)</a:t>
            </a:r>
            <a:endParaRPr lang="en-US" dirty="0" smtClean="0">
              <a:solidFill>
                <a:prstClr val="black"/>
              </a:solidFill>
              <a:cs typeface="Arial" charset="0"/>
            </a:endParaRPr>
          </a:p>
        </p:txBody>
      </p:sp>
      <p:sp>
        <p:nvSpPr>
          <p:cNvPr id="18" name="Rectangle 15"/>
          <p:cNvSpPr>
            <a:spLocks noChangeArrowheads="1"/>
          </p:cNvSpPr>
          <p:nvPr/>
        </p:nvSpPr>
        <p:spPr bwMode="auto">
          <a:xfrm>
            <a:off x="7859713" y="21177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3,100</a:t>
            </a:r>
            <a:endParaRPr lang="en-US" dirty="0" smtClean="0">
              <a:solidFill>
                <a:prstClr val="black"/>
              </a:solidFill>
              <a:cs typeface="Arial" charset="0"/>
            </a:endParaRPr>
          </a:p>
        </p:txBody>
      </p:sp>
      <p:sp>
        <p:nvSpPr>
          <p:cNvPr id="19" name="Rectangle 16"/>
          <p:cNvSpPr>
            <a:spLocks noChangeArrowheads="1"/>
          </p:cNvSpPr>
          <p:nvPr/>
        </p:nvSpPr>
        <p:spPr bwMode="auto">
          <a:xfrm>
            <a:off x="2363788" y="2324100"/>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Medicare taxes payable</a:t>
            </a:r>
            <a:endParaRPr lang="en-US" dirty="0" smtClean="0">
              <a:solidFill>
                <a:prstClr val="black"/>
              </a:solidFill>
              <a:cs typeface="Arial" charset="0"/>
            </a:endParaRPr>
          </a:p>
        </p:txBody>
      </p:sp>
      <p:sp>
        <p:nvSpPr>
          <p:cNvPr id="20" name="Rectangle 17"/>
          <p:cNvSpPr>
            <a:spLocks noChangeArrowheads="1"/>
          </p:cNvSpPr>
          <p:nvPr/>
        </p:nvSpPr>
        <p:spPr bwMode="auto">
          <a:xfrm>
            <a:off x="5334000" y="2324100"/>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.0145)</a:t>
            </a:r>
            <a:endParaRPr lang="en-US" dirty="0" smtClean="0">
              <a:solidFill>
                <a:prstClr val="black"/>
              </a:solidFill>
              <a:cs typeface="Arial" charset="0"/>
            </a:endParaRPr>
          </a:p>
        </p:txBody>
      </p:sp>
      <p:sp>
        <p:nvSpPr>
          <p:cNvPr id="21" name="Rectangle 18"/>
          <p:cNvSpPr>
            <a:spLocks noChangeArrowheads="1"/>
          </p:cNvSpPr>
          <p:nvPr/>
        </p:nvSpPr>
        <p:spPr bwMode="auto">
          <a:xfrm>
            <a:off x="7989888" y="23241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725</a:t>
            </a:r>
            <a:endParaRPr lang="en-US" dirty="0" smtClean="0">
              <a:solidFill>
                <a:prstClr val="black"/>
              </a:solidFill>
              <a:cs typeface="Arial" charset="0"/>
            </a:endParaRPr>
          </a:p>
        </p:txBody>
      </p:sp>
      <p:sp>
        <p:nvSpPr>
          <p:cNvPr id="31" name="Rectangle 19"/>
          <p:cNvSpPr>
            <a:spLocks noChangeArrowheads="1"/>
          </p:cNvSpPr>
          <p:nvPr/>
        </p:nvSpPr>
        <p:spPr bwMode="auto">
          <a:xfrm>
            <a:off x="2363788" y="2530475"/>
            <a:ext cx="2944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federal income taxes payable</a:t>
            </a:r>
            <a:endParaRPr lang="en-US" dirty="0" smtClean="0">
              <a:solidFill>
                <a:prstClr val="black"/>
              </a:solidFill>
              <a:cs typeface="Arial" charset="0"/>
            </a:endParaRPr>
          </a:p>
        </p:txBody>
      </p:sp>
      <p:sp>
        <p:nvSpPr>
          <p:cNvPr id="232" name="Rectangle 20"/>
          <p:cNvSpPr>
            <a:spLocks noChangeArrowheads="1"/>
          </p:cNvSpPr>
          <p:nvPr/>
        </p:nvSpPr>
        <p:spPr bwMode="auto">
          <a:xfrm>
            <a:off x="7859713" y="25304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a:t>
            </a:r>
            <a:endParaRPr lang="en-US" dirty="0" smtClean="0">
              <a:solidFill>
                <a:prstClr val="black"/>
              </a:solidFill>
              <a:cs typeface="Arial" charset="0"/>
            </a:endParaRPr>
          </a:p>
        </p:txBody>
      </p:sp>
      <p:sp>
        <p:nvSpPr>
          <p:cNvPr id="233" name="Rectangle 21"/>
          <p:cNvSpPr>
            <a:spLocks noChangeArrowheads="1"/>
          </p:cNvSpPr>
          <p:nvPr/>
        </p:nvSpPr>
        <p:spPr bwMode="auto">
          <a:xfrm>
            <a:off x="2363788" y="2735263"/>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medical insurance payable</a:t>
            </a:r>
            <a:endParaRPr lang="en-US" dirty="0" smtClean="0">
              <a:solidFill>
                <a:prstClr val="black"/>
              </a:solidFill>
              <a:cs typeface="Arial" charset="0"/>
            </a:endParaRPr>
          </a:p>
        </p:txBody>
      </p:sp>
      <p:sp>
        <p:nvSpPr>
          <p:cNvPr id="234" name="Rectangle 22"/>
          <p:cNvSpPr>
            <a:spLocks noChangeArrowheads="1"/>
          </p:cNvSpPr>
          <p:nvPr/>
        </p:nvSpPr>
        <p:spPr bwMode="auto">
          <a:xfrm>
            <a:off x="7859713" y="2735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2,000</a:t>
            </a:r>
            <a:endParaRPr lang="en-US" dirty="0" smtClean="0">
              <a:solidFill>
                <a:prstClr val="black"/>
              </a:solidFill>
              <a:cs typeface="Arial" charset="0"/>
            </a:endParaRPr>
          </a:p>
        </p:txBody>
      </p:sp>
      <p:sp>
        <p:nvSpPr>
          <p:cNvPr id="235" name="Rectangle 23"/>
          <p:cNvSpPr>
            <a:spLocks noChangeArrowheads="1"/>
          </p:cNvSpPr>
          <p:nvPr/>
        </p:nvSpPr>
        <p:spPr bwMode="auto">
          <a:xfrm>
            <a:off x="2363788" y="2941638"/>
            <a:ext cx="210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pensions payable</a:t>
            </a:r>
            <a:endParaRPr lang="en-US" dirty="0" smtClean="0">
              <a:solidFill>
                <a:prstClr val="black"/>
              </a:solidFill>
              <a:cs typeface="Arial" charset="0"/>
            </a:endParaRPr>
          </a:p>
        </p:txBody>
      </p:sp>
      <p:sp>
        <p:nvSpPr>
          <p:cNvPr id="236" name="Rectangle 24"/>
          <p:cNvSpPr>
            <a:spLocks noChangeArrowheads="1"/>
          </p:cNvSpPr>
          <p:nvPr/>
        </p:nvSpPr>
        <p:spPr bwMode="auto">
          <a:xfrm>
            <a:off x="7859713" y="29416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1,000</a:t>
            </a:r>
            <a:endParaRPr lang="en-US" dirty="0" smtClean="0">
              <a:solidFill>
                <a:prstClr val="black"/>
              </a:solidFill>
              <a:cs typeface="Arial" charset="0"/>
            </a:endParaRPr>
          </a:p>
        </p:txBody>
      </p:sp>
      <p:sp>
        <p:nvSpPr>
          <p:cNvPr id="237" name="Rectangle 25"/>
          <p:cNvSpPr>
            <a:spLocks noChangeArrowheads="1"/>
          </p:cNvSpPr>
          <p:nvPr/>
        </p:nvSpPr>
        <p:spPr bwMode="auto">
          <a:xfrm>
            <a:off x="2363788" y="3148013"/>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Salaries payable</a:t>
            </a:r>
            <a:endParaRPr lang="en-US" dirty="0" smtClean="0">
              <a:solidFill>
                <a:prstClr val="black"/>
              </a:solidFill>
              <a:cs typeface="Arial" charset="0"/>
            </a:endParaRPr>
          </a:p>
        </p:txBody>
      </p:sp>
      <p:sp>
        <p:nvSpPr>
          <p:cNvPr id="238" name="Rectangle 26"/>
          <p:cNvSpPr>
            <a:spLocks noChangeArrowheads="1"/>
          </p:cNvSpPr>
          <p:nvPr/>
        </p:nvSpPr>
        <p:spPr bwMode="auto">
          <a:xfrm>
            <a:off x="7769225" y="31480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34,175</a:t>
            </a:r>
            <a:endParaRPr lang="en-US" dirty="0" smtClean="0">
              <a:solidFill>
                <a:prstClr val="black"/>
              </a:solidFill>
              <a:cs typeface="Arial" charset="0"/>
            </a:endParaRPr>
          </a:p>
        </p:txBody>
      </p:sp>
      <p:sp>
        <p:nvSpPr>
          <p:cNvPr id="239" name="Rectangle 27"/>
          <p:cNvSpPr>
            <a:spLocks noChangeArrowheads="1"/>
          </p:cNvSpPr>
          <p:nvPr/>
        </p:nvSpPr>
        <p:spPr bwMode="auto">
          <a:xfrm>
            <a:off x="1355725" y="3560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8</a:t>
            </a:r>
            <a:endParaRPr lang="en-US" dirty="0" smtClean="0">
              <a:solidFill>
                <a:prstClr val="black"/>
              </a:solidFill>
              <a:cs typeface="Arial" charset="0"/>
            </a:endParaRPr>
          </a:p>
        </p:txBody>
      </p:sp>
      <p:sp>
        <p:nvSpPr>
          <p:cNvPr id="240" name="Rectangle 28"/>
          <p:cNvSpPr>
            <a:spLocks noChangeArrowheads="1"/>
          </p:cNvSpPr>
          <p:nvPr/>
        </p:nvSpPr>
        <p:spPr bwMode="auto">
          <a:xfrm>
            <a:off x="2090738" y="3560763"/>
            <a:ext cx="165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Payroll taxes expense</a:t>
            </a:r>
            <a:endParaRPr lang="en-US" dirty="0" smtClean="0">
              <a:solidFill>
                <a:prstClr val="black"/>
              </a:solidFill>
              <a:cs typeface="Arial" charset="0"/>
            </a:endParaRPr>
          </a:p>
        </p:txBody>
      </p:sp>
      <p:sp>
        <p:nvSpPr>
          <p:cNvPr id="241" name="Rectangle 29"/>
          <p:cNvSpPr>
            <a:spLocks noChangeArrowheads="1"/>
          </p:cNvSpPr>
          <p:nvPr/>
        </p:nvSpPr>
        <p:spPr bwMode="auto">
          <a:xfrm>
            <a:off x="7062788" y="35607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5,825</a:t>
            </a:r>
            <a:endParaRPr lang="en-US" dirty="0" smtClean="0">
              <a:solidFill>
                <a:prstClr val="black"/>
              </a:solidFill>
              <a:cs typeface="Arial" charset="0"/>
            </a:endParaRPr>
          </a:p>
        </p:txBody>
      </p:sp>
      <p:sp>
        <p:nvSpPr>
          <p:cNvPr id="242" name="Rectangle 30"/>
          <p:cNvSpPr>
            <a:spLocks noChangeArrowheads="1"/>
          </p:cNvSpPr>
          <p:nvPr/>
        </p:nvSpPr>
        <p:spPr bwMode="auto">
          <a:xfrm>
            <a:off x="2363788" y="3767138"/>
            <a:ext cx="2671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Social security taxes payable</a:t>
            </a:r>
            <a:endParaRPr lang="en-US" dirty="0" smtClean="0">
              <a:solidFill>
                <a:prstClr val="black"/>
              </a:solidFill>
              <a:cs typeface="Arial" charset="0"/>
            </a:endParaRPr>
          </a:p>
        </p:txBody>
      </p:sp>
      <p:sp>
        <p:nvSpPr>
          <p:cNvPr id="243" name="Rectangle 31"/>
          <p:cNvSpPr>
            <a:spLocks noChangeArrowheads="1"/>
          </p:cNvSpPr>
          <p:nvPr/>
        </p:nvSpPr>
        <p:spPr bwMode="auto">
          <a:xfrm>
            <a:off x="5334000" y="3767138"/>
            <a:ext cx="1250950" cy="227012"/>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.062)</a:t>
            </a:r>
            <a:endParaRPr lang="en-US" dirty="0" smtClean="0">
              <a:solidFill>
                <a:prstClr val="black"/>
              </a:solidFill>
              <a:cs typeface="Arial" charset="0"/>
            </a:endParaRPr>
          </a:p>
        </p:txBody>
      </p:sp>
      <p:sp>
        <p:nvSpPr>
          <p:cNvPr id="244" name="Rectangle 32"/>
          <p:cNvSpPr>
            <a:spLocks noChangeArrowheads="1"/>
          </p:cNvSpPr>
          <p:nvPr/>
        </p:nvSpPr>
        <p:spPr bwMode="auto">
          <a:xfrm>
            <a:off x="7859713" y="3767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3,100</a:t>
            </a:r>
            <a:endParaRPr lang="en-US" dirty="0" smtClean="0">
              <a:solidFill>
                <a:prstClr val="black"/>
              </a:solidFill>
              <a:cs typeface="Arial" charset="0"/>
            </a:endParaRPr>
          </a:p>
        </p:txBody>
      </p:sp>
      <p:sp>
        <p:nvSpPr>
          <p:cNvPr id="245" name="Rectangle 33"/>
          <p:cNvSpPr>
            <a:spLocks noChangeArrowheads="1"/>
          </p:cNvSpPr>
          <p:nvPr/>
        </p:nvSpPr>
        <p:spPr bwMode="auto">
          <a:xfrm>
            <a:off x="2363788" y="3971925"/>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FICA - Medicare taxes payable</a:t>
            </a:r>
            <a:endParaRPr lang="en-US" dirty="0" smtClean="0">
              <a:solidFill>
                <a:prstClr val="black"/>
              </a:solidFill>
              <a:cs typeface="Arial" charset="0"/>
            </a:endParaRPr>
          </a:p>
        </p:txBody>
      </p:sp>
      <p:sp>
        <p:nvSpPr>
          <p:cNvPr id="246" name="Rectangle 34"/>
          <p:cNvSpPr>
            <a:spLocks noChangeArrowheads="1"/>
          </p:cNvSpPr>
          <p:nvPr/>
        </p:nvSpPr>
        <p:spPr bwMode="auto">
          <a:xfrm>
            <a:off x="5334000" y="3971925"/>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.0145)</a:t>
            </a:r>
            <a:endParaRPr lang="en-US" dirty="0" smtClean="0">
              <a:solidFill>
                <a:prstClr val="black"/>
              </a:solidFill>
              <a:cs typeface="Arial" charset="0"/>
            </a:endParaRPr>
          </a:p>
        </p:txBody>
      </p:sp>
      <p:sp>
        <p:nvSpPr>
          <p:cNvPr id="247" name="Rectangle 35"/>
          <p:cNvSpPr>
            <a:spLocks noChangeArrowheads="1"/>
          </p:cNvSpPr>
          <p:nvPr/>
        </p:nvSpPr>
        <p:spPr bwMode="auto">
          <a:xfrm>
            <a:off x="7989888" y="39719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725</a:t>
            </a:r>
            <a:endParaRPr lang="en-US" dirty="0" smtClean="0">
              <a:solidFill>
                <a:prstClr val="black"/>
              </a:solidFill>
              <a:cs typeface="Arial" charset="0"/>
            </a:endParaRPr>
          </a:p>
        </p:txBody>
      </p:sp>
      <p:sp>
        <p:nvSpPr>
          <p:cNvPr id="248" name="Rectangle 36"/>
          <p:cNvSpPr>
            <a:spLocks noChangeArrowheads="1"/>
          </p:cNvSpPr>
          <p:nvPr/>
        </p:nvSpPr>
        <p:spPr bwMode="auto">
          <a:xfrm>
            <a:off x="2363788" y="4178300"/>
            <a:ext cx="3176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SUTA - State unemployment taxes payable</a:t>
            </a:r>
            <a:endParaRPr lang="en-US" dirty="0" smtClean="0">
              <a:solidFill>
                <a:prstClr val="black"/>
              </a:solidFill>
              <a:cs typeface="Arial" charset="0"/>
            </a:endParaRPr>
          </a:p>
        </p:txBody>
      </p:sp>
      <p:sp>
        <p:nvSpPr>
          <p:cNvPr id="249" name="Rectangle 37"/>
          <p:cNvSpPr>
            <a:spLocks noChangeArrowheads="1"/>
          </p:cNvSpPr>
          <p:nvPr/>
        </p:nvSpPr>
        <p:spPr bwMode="auto">
          <a:xfrm>
            <a:off x="5745163" y="4178300"/>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.034)</a:t>
            </a:r>
            <a:endParaRPr lang="en-US" dirty="0" smtClean="0">
              <a:solidFill>
                <a:prstClr val="black"/>
              </a:solidFill>
              <a:cs typeface="Arial" charset="0"/>
            </a:endParaRPr>
          </a:p>
        </p:txBody>
      </p:sp>
      <p:sp>
        <p:nvSpPr>
          <p:cNvPr id="250" name="Rectangle 38"/>
          <p:cNvSpPr>
            <a:spLocks noChangeArrowheads="1"/>
          </p:cNvSpPr>
          <p:nvPr/>
        </p:nvSpPr>
        <p:spPr bwMode="auto">
          <a:xfrm>
            <a:off x="7859713" y="41783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1,700</a:t>
            </a:r>
            <a:endParaRPr lang="en-US" dirty="0" smtClean="0">
              <a:solidFill>
                <a:prstClr val="black"/>
              </a:solidFill>
              <a:cs typeface="Arial" charset="0"/>
            </a:endParaRPr>
          </a:p>
        </p:txBody>
      </p:sp>
      <p:sp>
        <p:nvSpPr>
          <p:cNvPr id="251" name="Rectangle 39"/>
          <p:cNvSpPr>
            <a:spLocks noChangeArrowheads="1"/>
          </p:cNvSpPr>
          <p:nvPr/>
        </p:nvSpPr>
        <p:spPr bwMode="auto">
          <a:xfrm>
            <a:off x="2363788" y="4384675"/>
            <a:ext cx="3338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FUTA - Federal unemployment taxes payable</a:t>
            </a:r>
            <a:endParaRPr lang="en-US" dirty="0" smtClean="0">
              <a:solidFill>
                <a:prstClr val="black"/>
              </a:solidFill>
              <a:cs typeface="Arial" charset="0"/>
            </a:endParaRPr>
          </a:p>
        </p:txBody>
      </p:sp>
      <p:sp>
        <p:nvSpPr>
          <p:cNvPr id="252" name="Rectangle 40"/>
          <p:cNvSpPr>
            <a:spLocks noChangeArrowheads="1"/>
          </p:cNvSpPr>
          <p:nvPr/>
        </p:nvSpPr>
        <p:spPr bwMode="auto">
          <a:xfrm>
            <a:off x="5745163" y="4384675"/>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($50,000 x .006)</a:t>
            </a:r>
            <a:endParaRPr lang="en-US" dirty="0" smtClean="0">
              <a:solidFill>
                <a:prstClr val="black"/>
              </a:solidFill>
              <a:cs typeface="Arial" charset="0"/>
            </a:endParaRPr>
          </a:p>
        </p:txBody>
      </p:sp>
      <p:sp>
        <p:nvSpPr>
          <p:cNvPr id="253" name="Rectangle 41"/>
          <p:cNvSpPr>
            <a:spLocks noChangeArrowheads="1"/>
          </p:cNvSpPr>
          <p:nvPr/>
        </p:nvSpPr>
        <p:spPr bwMode="auto">
          <a:xfrm>
            <a:off x="7989888" y="43846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300</a:t>
            </a:r>
            <a:endParaRPr lang="en-US" dirty="0" smtClean="0">
              <a:solidFill>
                <a:prstClr val="black"/>
              </a:solidFill>
              <a:cs typeface="Arial" charset="0"/>
            </a:endParaRPr>
          </a:p>
        </p:txBody>
      </p:sp>
      <p:sp>
        <p:nvSpPr>
          <p:cNvPr id="271" name="Rectangle 47"/>
          <p:cNvSpPr>
            <a:spLocks noChangeArrowheads="1"/>
          </p:cNvSpPr>
          <p:nvPr/>
        </p:nvSpPr>
        <p:spPr bwMode="auto">
          <a:xfrm>
            <a:off x="3775075" y="14795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78" name="Rectangle 54"/>
          <p:cNvSpPr>
            <a:spLocks noChangeArrowheads="1"/>
          </p:cNvSpPr>
          <p:nvPr/>
        </p:nvSpPr>
        <p:spPr bwMode="auto">
          <a:xfrm>
            <a:off x="1154113" y="1447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55"/>
          <p:cNvSpPr>
            <a:spLocks noChangeShapeType="1"/>
          </p:cNvSpPr>
          <p:nvPr/>
        </p:nvSpPr>
        <p:spPr bwMode="auto">
          <a:xfrm>
            <a:off x="1960563"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56"/>
          <p:cNvSpPr>
            <a:spLocks noChangeArrowheads="1"/>
          </p:cNvSpPr>
          <p:nvPr/>
        </p:nvSpPr>
        <p:spPr bwMode="auto">
          <a:xfrm>
            <a:off x="1960563"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Line 57"/>
          <p:cNvSpPr>
            <a:spLocks noChangeShapeType="1"/>
          </p:cNvSpPr>
          <p:nvPr/>
        </p:nvSpPr>
        <p:spPr bwMode="auto">
          <a:xfrm>
            <a:off x="6750050"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2" name="Rectangle 58"/>
          <p:cNvSpPr>
            <a:spLocks noChangeArrowheads="1"/>
          </p:cNvSpPr>
          <p:nvPr/>
        </p:nvSpPr>
        <p:spPr bwMode="auto">
          <a:xfrm>
            <a:off x="6750050"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3" name="Line 59"/>
          <p:cNvSpPr>
            <a:spLocks noChangeShapeType="1"/>
          </p:cNvSpPr>
          <p:nvPr/>
        </p:nvSpPr>
        <p:spPr bwMode="auto">
          <a:xfrm>
            <a:off x="7546975"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4" name="Rectangle 60"/>
          <p:cNvSpPr>
            <a:spLocks noChangeArrowheads="1"/>
          </p:cNvSpPr>
          <p:nvPr/>
        </p:nvSpPr>
        <p:spPr bwMode="auto">
          <a:xfrm>
            <a:off x="7546975"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5" name="Rectangle 61"/>
          <p:cNvSpPr>
            <a:spLocks noChangeArrowheads="1"/>
          </p:cNvSpPr>
          <p:nvPr/>
        </p:nvSpPr>
        <p:spPr bwMode="auto">
          <a:xfrm>
            <a:off x="8332788" y="14684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62"/>
          <p:cNvSpPr>
            <a:spLocks noChangeShapeType="1"/>
          </p:cNvSpPr>
          <p:nvPr/>
        </p:nvSpPr>
        <p:spPr bwMode="auto">
          <a:xfrm>
            <a:off x="1163638"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63"/>
          <p:cNvSpPr>
            <a:spLocks noChangeArrowheads="1"/>
          </p:cNvSpPr>
          <p:nvPr/>
        </p:nvSpPr>
        <p:spPr bwMode="auto">
          <a:xfrm>
            <a:off x="1163638"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2" name="Line 64"/>
          <p:cNvSpPr>
            <a:spLocks noChangeShapeType="1"/>
          </p:cNvSpPr>
          <p:nvPr/>
        </p:nvSpPr>
        <p:spPr bwMode="auto">
          <a:xfrm>
            <a:off x="1960563"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3" name="Rectangle 65"/>
          <p:cNvSpPr>
            <a:spLocks noChangeArrowheads="1"/>
          </p:cNvSpPr>
          <p:nvPr/>
        </p:nvSpPr>
        <p:spPr bwMode="auto">
          <a:xfrm>
            <a:off x="1960563"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6" name="Line 68"/>
          <p:cNvSpPr>
            <a:spLocks noChangeShapeType="1"/>
          </p:cNvSpPr>
          <p:nvPr/>
        </p:nvSpPr>
        <p:spPr bwMode="auto">
          <a:xfrm>
            <a:off x="7546975"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7" name="Rectangle 69"/>
          <p:cNvSpPr>
            <a:spLocks noChangeArrowheads="1"/>
          </p:cNvSpPr>
          <p:nvPr/>
        </p:nvSpPr>
        <p:spPr bwMode="auto">
          <a:xfrm>
            <a:off x="7546975"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8" name="Line 70"/>
          <p:cNvSpPr>
            <a:spLocks noChangeShapeType="1"/>
          </p:cNvSpPr>
          <p:nvPr/>
        </p:nvSpPr>
        <p:spPr bwMode="auto">
          <a:xfrm>
            <a:off x="8343900"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9" name="Rectangle 71"/>
          <p:cNvSpPr>
            <a:spLocks noChangeArrowheads="1"/>
          </p:cNvSpPr>
          <p:nvPr/>
        </p:nvSpPr>
        <p:spPr bwMode="auto">
          <a:xfrm>
            <a:off x="8343900"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0" name="Rectangle 72"/>
          <p:cNvSpPr>
            <a:spLocks noChangeArrowheads="1"/>
          </p:cNvSpPr>
          <p:nvPr/>
        </p:nvSpPr>
        <p:spPr bwMode="auto">
          <a:xfrm>
            <a:off x="1173163" y="14478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1" name="Rectangle 73"/>
          <p:cNvSpPr>
            <a:spLocks noChangeArrowheads="1"/>
          </p:cNvSpPr>
          <p:nvPr/>
        </p:nvSpPr>
        <p:spPr bwMode="auto">
          <a:xfrm>
            <a:off x="1173163" y="167481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2" name="Line 74"/>
          <p:cNvSpPr>
            <a:spLocks noChangeShapeType="1"/>
          </p:cNvSpPr>
          <p:nvPr/>
        </p:nvSpPr>
        <p:spPr bwMode="auto">
          <a:xfrm>
            <a:off x="1173163" y="18907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3" name="Rectangle 75"/>
          <p:cNvSpPr>
            <a:spLocks noChangeArrowheads="1"/>
          </p:cNvSpPr>
          <p:nvPr/>
        </p:nvSpPr>
        <p:spPr bwMode="auto">
          <a:xfrm>
            <a:off x="1173163" y="18907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4" name="Line 76"/>
          <p:cNvSpPr>
            <a:spLocks noChangeShapeType="1"/>
          </p:cNvSpPr>
          <p:nvPr/>
        </p:nvSpPr>
        <p:spPr bwMode="auto">
          <a:xfrm>
            <a:off x="1173163" y="20970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5" name="Rectangle 77"/>
          <p:cNvSpPr>
            <a:spLocks noChangeArrowheads="1"/>
          </p:cNvSpPr>
          <p:nvPr/>
        </p:nvSpPr>
        <p:spPr bwMode="auto">
          <a:xfrm>
            <a:off x="1173163" y="20970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6" name="Line 78"/>
          <p:cNvSpPr>
            <a:spLocks noChangeShapeType="1"/>
          </p:cNvSpPr>
          <p:nvPr/>
        </p:nvSpPr>
        <p:spPr bwMode="auto">
          <a:xfrm>
            <a:off x="1173163" y="23034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7" name="Rectangle 79"/>
          <p:cNvSpPr>
            <a:spLocks noChangeArrowheads="1"/>
          </p:cNvSpPr>
          <p:nvPr/>
        </p:nvSpPr>
        <p:spPr bwMode="auto">
          <a:xfrm>
            <a:off x="1173163" y="23034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8" name="Line 80"/>
          <p:cNvSpPr>
            <a:spLocks noChangeShapeType="1"/>
          </p:cNvSpPr>
          <p:nvPr/>
        </p:nvSpPr>
        <p:spPr bwMode="auto">
          <a:xfrm>
            <a:off x="1173163" y="25098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9" name="Rectangle 81"/>
          <p:cNvSpPr>
            <a:spLocks noChangeArrowheads="1"/>
          </p:cNvSpPr>
          <p:nvPr/>
        </p:nvSpPr>
        <p:spPr bwMode="auto">
          <a:xfrm>
            <a:off x="1173163" y="25098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0" name="Line 82"/>
          <p:cNvSpPr>
            <a:spLocks noChangeShapeType="1"/>
          </p:cNvSpPr>
          <p:nvPr/>
        </p:nvSpPr>
        <p:spPr bwMode="auto">
          <a:xfrm>
            <a:off x="1173163" y="27162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1" name="Rectangle 83"/>
          <p:cNvSpPr>
            <a:spLocks noChangeArrowheads="1"/>
          </p:cNvSpPr>
          <p:nvPr/>
        </p:nvSpPr>
        <p:spPr bwMode="auto">
          <a:xfrm>
            <a:off x="1173163" y="27162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2" name="Line 84"/>
          <p:cNvSpPr>
            <a:spLocks noChangeShapeType="1"/>
          </p:cNvSpPr>
          <p:nvPr/>
        </p:nvSpPr>
        <p:spPr bwMode="auto">
          <a:xfrm>
            <a:off x="1173163" y="29210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3" name="Rectangle 85"/>
          <p:cNvSpPr>
            <a:spLocks noChangeArrowheads="1"/>
          </p:cNvSpPr>
          <p:nvPr/>
        </p:nvSpPr>
        <p:spPr bwMode="auto">
          <a:xfrm>
            <a:off x="1173163" y="29210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4" name="Line 86"/>
          <p:cNvSpPr>
            <a:spLocks noChangeShapeType="1"/>
          </p:cNvSpPr>
          <p:nvPr/>
        </p:nvSpPr>
        <p:spPr bwMode="auto">
          <a:xfrm>
            <a:off x="1173163" y="31273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5" name="Rectangle 87"/>
          <p:cNvSpPr>
            <a:spLocks noChangeArrowheads="1"/>
          </p:cNvSpPr>
          <p:nvPr/>
        </p:nvSpPr>
        <p:spPr bwMode="auto">
          <a:xfrm>
            <a:off x="1173163" y="31273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6" name="Line 88"/>
          <p:cNvSpPr>
            <a:spLocks noChangeShapeType="1"/>
          </p:cNvSpPr>
          <p:nvPr/>
        </p:nvSpPr>
        <p:spPr bwMode="auto">
          <a:xfrm>
            <a:off x="1173163" y="33337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7" name="Rectangle 89"/>
          <p:cNvSpPr>
            <a:spLocks noChangeArrowheads="1"/>
          </p:cNvSpPr>
          <p:nvPr/>
        </p:nvSpPr>
        <p:spPr bwMode="auto">
          <a:xfrm>
            <a:off x="1173163" y="33337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8" name="Line 90"/>
          <p:cNvSpPr>
            <a:spLocks noChangeShapeType="1"/>
          </p:cNvSpPr>
          <p:nvPr/>
        </p:nvSpPr>
        <p:spPr bwMode="auto">
          <a:xfrm>
            <a:off x="1173163" y="35401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19" name="Rectangle 91"/>
          <p:cNvSpPr>
            <a:spLocks noChangeArrowheads="1"/>
          </p:cNvSpPr>
          <p:nvPr/>
        </p:nvSpPr>
        <p:spPr bwMode="auto">
          <a:xfrm>
            <a:off x="1173163" y="35401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6" name="Line 92"/>
          <p:cNvSpPr>
            <a:spLocks noChangeShapeType="1"/>
          </p:cNvSpPr>
          <p:nvPr/>
        </p:nvSpPr>
        <p:spPr bwMode="auto">
          <a:xfrm>
            <a:off x="1173163" y="37465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7" name="Rectangle 93"/>
          <p:cNvSpPr>
            <a:spLocks noChangeArrowheads="1"/>
          </p:cNvSpPr>
          <p:nvPr/>
        </p:nvSpPr>
        <p:spPr bwMode="auto">
          <a:xfrm>
            <a:off x="1173163" y="37465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8" name="Line 94"/>
          <p:cNvSpPr>
            <a:spLocks noChangeShapeType="1"/>
          </p:cNvSpPr>
          <p:nvPr/>
        </p:nvSpPr>
        <p:spPr bwMode="auto">
          <a:xfrm>
            <a:off x="1173163" y="395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99" name="Rectangle 95"/>
          <p:cNvSpPr>
            <a:spLocks noChangeArrowheads="1"/>
          </p:cNvSpPr>
          <p:nvPr/>
        </p:nvSpPr>
        <p:spPr bwMode="auto">
          <a:xfrm>
            <a:off x="1173163" y="39512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0" name="Line 96"/>
          <p:cNvSpPr>
            <a:spLocks noChangeShapeType="1"/>
          </p:cNvSpPr>
          <p:nvPr/>
        </p:nvSpPr>
        <p:spPr bwMode="auto">
          <a:xfrm>
            <a:off x="1173163" y="415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1" name="Rectangle 97"/>
          <p:cNvSpPr>
            <a:spLocks noChangeArrowheads="1"/>
          </p:cNvSpPr>
          <p:nvPr/>
        </p:nvSpPr>
        <p:spPr bwMode="auto">
          <a:xfrm>
            <a:off x="1173163" y="415766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2" name="Line 98"/>
          <p:cNvSpPr>
            <a:spLocks noChangeShapeType="1"/>
          </p:cNvSpPr>
          <p:nvPr/>
        </p:nvSpPr>
        <p:spPr bwMode="auto">
          <a:xfrm>
            <a:off x="1173163" y="436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3" name="Rectangle 99"/>
          <p:cNvSpPr>
            <a:spLocks noChangeArrowheads="1"/>
          </p:cNvSpPr>
          <p:nvPr/>
        </p:nvSpPr>
        <p:spPr bwMode="auto">
          <a:xfrm>
            <a:off x="1173163" y="436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4" name="Line 100"/>
          <p:cNvSpPr>
            <a:spLocks noChangeShapeType="1"/>
          </p:cNvSpPr>
          <p:nvPr/>
        </p:nvSpPr>
        <p:spPr bwMode="auto">
          <a:xfrm>
            <a:off x="1173163" y="45704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05" name="Rectangle 101"/>
          <p:cNvSpPr>
            <a:spLocks noChangeArrowheads="1"/>
          </p:cNvSpPr>
          <p:nvPr/>
        </p:nvSpPr>
        <p:spPr bwMode="auto">
          <a:xfrm>
            <a:off x="1173163" y="45704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6" name="Line 102"/>
          <p:cNvSpPr>
            <a:spLocks noChangeShapeType="1"/>
          </p:cNvSpPr>
          <p:nvPr/>
        </p:nvSpPr>
        <p:spPr bwMode="auto">
          <a:xfrm>
            <a:off x="1173163" y="47767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25" name="Rectangle 103"/>
          <p:cNvSpPr>
            <a:spLocks noChangeArrowheads="1"/>
          </p:cNvSpPr>
          <p:nvPr/>
        </p:nvSpPr>
        <p:spPr bwMode="auto">
          <a:xfrm>
            <a:off x="1173163" y="47767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07" name="Rectangle 44"/>
          <p:cNvSpPr>
            <a:spLocks noChangeArrowheads="1"/>
          </p:cNvSpPr>
          <p:nvPr/>
        </p:nvSpPr>
        <p:spPr bwMode="auto">
          <a:xfrm>
            <a:off x="830263" y="609600"/>
            <a:ext cx="7945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Part 2)  Prepare the journal entry to record the company’s (employer) payroll taxes resulting from the January </a:t>
            </a:r>
            <a:endParaRPr lang="en-US" dirty="0" smtClean="0">
              <a:solidFill>
                <a:prstClr val="black"/>
              </a:solidFill>
              <a:cs typeface="Arial" charset="0"/>
            </a:endParaRPr>
          </a:p>
        </p:txBody>
      </p:sp>
      <p:sp>
        <p:nvSpPr>
          <p:cNvPr id="108" name="Rectangle 45"/>
          <p:cNvSpPr>
            <a:spLocks noChangeArrowheads="1"/>
          </p:cNvSpPr>
          <p:nvPr/>
        </p:nvSpPr>
        <p:spPr bwMode="auto">
          <a:xfrm>
            <a:off x="830263" y="804863"/>
            <a:ext cx="7572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 payroll. Its merit rating reduces its state unemployment tax rate to 3.4% of the first $7,000 paid to each </a:t>
            </a:r>
            <a:endParaRPr lang="en-US" dirty="0" smtClean="0">
              <a:solidFill>
                <a:prstClr val="black"/>
              </a:solidFill>
              <a:cs typeface="Arial" charset="0"/>
            </a:endParaRPr>
          </a:p>
        </p:txBody>
      </p:sp>
      <p:sp>
        <p:nvSpPr>
          <p:cNvPr id="109" name="Rectangle 46"/>
          <p:cNvSpPr>
            <a:spLocks noChangeArrowheads="1"/>
          </p:cNvSpPr>
          <p:nvPr/>
        </p:nvSpPr>
        <p:spPr bwMode="auto">
          <a:xfrm>
            <a:off x="830263" y="1011238"/>
            <a:ext cx="419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The federal unemployment tax rate is 0.6%. </a:t>
            </a:r>
            <a:endParaRPr lang="en-US" dirty="0" smtClean="0">
              <a:solidFill>
                <a:prstClr val="black"/>
              </a:solidFill>
              <a:cs typeface="Arial" charset="0"/>
            </a:endParaRPr>
          </a:p>
        </p:txBody>
      </p:sp>
      <p:sp>
        <p:nvSpPr>
          <p:cNvPr id="95" name="Slide Number Placeholder 94"/>
          <p:cNvSpPr>
            <a:spLocks noGrp="1"/>
          </p:cNvSpPr>
          <p:nvPr>
            <p:ph type="sldNum" sz="quarter" idx="12"/>
          </p:nvPr>
        </p:nvSpPr>
        <p:spPr/>
        <p:txBody>
          <a:bodyPr/>
          <a:lstStyle/>
          <a:p>
            <a:pPr>
              <a:defRPr/>
            </a:pPr>
            <a:fld id="{FD9DAF71-30E9-424E-96BF-80D28EFA0C7C}" type="slidenum">
              <a:rPr lang="en-US" smtClean="0"/>
              <a:pPr>
                <a:defRPr/>
              </a:pPr>
              <a:t>32</a:t>
            </a:fld>
            <a:endParaRPr lang="en-US" dirty="0"/>
          </a:p>
        </p:txBody>
      </p:sp>
      <p:sp>
        <p:nvSpPr>
          <p:cNvPr id="110"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P2/P3</a:t>
            </a:r>
            <a:endParaRPr lang="en-US" altLang="en-US" dirty="0">
              <a:solidFill>
                <a:prstClr val="white"/>
              </a:solidFill>
              <a:latin typeface="Arial" charset="0"/>
              <a:ea typeface="ＭＳ Ｐゴシック" pitchFamily="-84" charset="-128"/>
              <a:cs typeface="Arial" charset="0"/>
            </a:endParaRPr>
          </a:p>
        </p:txBody>
      </p:sp>
    </p:spTree>
    <p:extLst>
      <p:ext uri="{BB962C8B-B14F-4D97-AF65-F5344CB8AC3E}">
        <p14:creationId xmlns:p14="http://schemas.microsoft.com/office/powerpoint/2010/main" val="4915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500"/>
                                        <p:tgtEl>
                                          <p:spTgt spid="2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4"/>
                                        </p:tgtEl>
                                        <p:attrNameLst>
                                          <p:attrName>style.visibility</p:attrName>
                                        </p:attrNameLst>
                                      </p:cBhvr>
                                      <p:to>
                                        <p:strVal val="visible"/>
                                      </p:to>
                                    </p:set>
                                    <p:animEffect transition="in" filter="fade">
                                      <p:cBhvr>
                                        <p:cTn id="16" dur="500"/>
                                        <p:tgtEl>
                                          <p:spTgt spid="2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fade">
                                      <p:cBhvr>
                                        <p:cTn id="22" dur="500"/>
                                        <p:tgtEl>
                                          <p:spTgt spid="2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7"/>
                                        </p:tgtEl>
                                        <p:attrNameLst>
                                          <p:attrName>style.visibility</p:attrName>
                                        </p:attrNameLst>
                                      </p:cBhvr>
                                      <p:to>
                                        <p:strVal val="visible"/>
                                      </p:to>
                                    </p:set>
                                    <p:animEffect transition="in" filter="fade">
                                      <p:cBhvr>
                                        <p:cTn id="25" dur="500"/>
                                        <p:tgtEl>
                                          <p:spTgt spid="2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8"/>
                                        </p:tgtEl>
                                        <p:attrNameLst>
                                          <p:attrName>style.visibility</p:attrName>
                                        </p:attrNameLst>
                                      </p:cBhvr>
                                      <p:to>
                                        <p:strVal val="visible"/>
                                      </p:to>
                                    </p:set>
                                    <p:animEffect transition="in" filter="fade">
                                      <p:cBhvr>
                                        <p:cTn id="28" dur="500"/>
                                        <p:tgtEl>
                                          <p:spTgt spid="2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fade">
                                      <p:cBhvr>
                                        <p:cTn id="31" dur="500"/>
                                        <p:tgtEl>
                                          <p:spTgt spid="2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0"/>
                                        </p:tgtEl>
                                        <p:attrNameLst>
                                          <p:attrName>style.visibility</p:attrName>
                                        </p:attrNameLst>
                                      </p:cBhvr>
                                      <p:to>
                                        <p:strVal val="visible"/>
                                      </p:to>
                                    </p:set>
                                    <p:animEffect transition="in" filter="fade">
                                      <p:cBhvr>
                                        <p:cTn id="34" dur="500"/>
                                        <p:tgtEl>
                                          <p:spTgt spid="2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1"/>
                                        </p:tgtEl>
                                        <p:attrNameLst>
                                          <p:attrName>style.visibility</p:attrName>
                                        </p:attrNameLst>
                                      </p:cBhvr>
                                      <p:to>
                                        <p:strVal val="visible"/>
                                      </p:to>
                                    </p:set>
                                    <p:animEffect transition="in" filter="fade">
                                      <p:cBhvr>
                                        <p:cTn id="37" dur="500"/>
                                        <p:tgtEl>
                                          <p:spTgt spid="2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2"/>
                                        </p:tgtEl>
                                        <p:attrNameLst>
                                          <p:attrName>style.visibility</p:attrName>
                                        </p:attrNameLst>
                                      </p:cBhvr>
                                      <p:to>
                                        <p:strVal val="visible"/>
                                      </p:to>
                                    </p:set>
                                    <p:animEffect transition="in" filter="fade">
                                      <p:cBhvr>
                                        <p:cTn id="40" dur="500"/>
                                        <p:tgtEl>
                                          <p:spTgt spid="2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
                                        </p:tgtEl>
                                        <p:attrNameLst>
                                          <p:attrName>style.visibility</p:attrName>
                                        </p:attrNameLst>
                                      </p:cBhvr>
                                      <p:to>
                                        <p:strVal val="visible"/>
                                      </p:to>
                                    </p:set>
                                    <p:animEffect transition="in" filter="fade">
                                      <p:cBhvr>
                                        <p:cTn id="43" dur="500"/>
                                        <p:tgtEl>
                                          <p:spTgt spid="2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1"/>
                                        </p:tgtEl>
                                        <p:attrNameLst>
                                          <p:attrName>style.visibility</p:attrName>
                                        </p:attrNameLst>
                                      </p:cBhvr>
                                      <p:to>
                                        <p:strVal val="visible"/>
                                      </p:to>
                                    </p:set>
                                    <p:animEffect transition="in" filter="fade">
                                      <p:cBhvr>
                                        <p:cTn id="46" dur="500"/>
                                        <p:tgtEl>
                                          <p:spTgt spid="2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fade">
                                      <p:cBhvr>
                                        <p:cTn id="49"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0" grpId="0"/>
      <p:bldP spid="241" grpId="0"/>
      <p:bldP spid="242" grpId="0"/>
      <p:bldP spid="243" grpId="0" animBg="1"/>
      <p:bldP spid="244" grpId="0"/>
      <p:bldP spid="245" grpId="0"/>
      <p:bldP spid="246" grpId="0" animBg="1"/>
      <p:bldP spid="247" grpId="0"/>
      <p:bldP spid="248" grpId="0"/>
      <p:bldP spid="249" grpId="0" animBg="1"/>
      <p:bldP spid="250" grpId="0"/>
      <p:bldP spid="251" grpId="0"/>
      <p:bldP spid="252" grpId="0" animBg="1"/>
      <p:bldP spid="2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7" name="AutoShape 3"/>
          <p:cNvSpPr>
            <a:spLocks noChangeAspect="1" noChangeArrowheads="1" noTextEdit="1"/>
          </p:cNvSpPr>
          <p:nvPr/>
        </p:nvSpPr>
        <p:spPr bwMode="auto">
          <a:xfrm>
            <a:off x="790575" y="685800"/>
            <a:ext cx="75628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8" name="Rectangle 5"/>
          <p:cNvSpPr>
            <a:spLocks noChangeArrowheads="1"/>
          </p:cNvSpPr>
          <p:nvPr/>
        </p:nvSpPr>
        <p:spPr bwMode="auto">
          <a:xfrm>
            <a:off x="1163638" y="1730375"/>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6"/>
          <p:cNvSpPr>
            <a:spLocks noChangeArrowheads="1"/>
          </p:cNvSpPr>
          <p:nvPr/>
        </p:nvSpPr>
        <p:spPr bwMode="auto">
          <a:xfrm>
            <a:off x="6951663" y="1751013"/>
            <a:ext cx="48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0" name="Rectangle 7"/>
          <p:cNvSpPr>
            <a:spLocks noChangeArrowheads="1"/>
          </p:cNvSpPr>
          <p:nvPr/>
        </p:nvSpPr>
        <p:spPr bwMode="auto">
          <a:xfrm>
            <a:off x="7718425" y="1751013"/>
            <a:ext cx="54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1" name="Rectangle 8"/>
          <p:cNvSpPr>
            <a:spLocks noChangeArrowheads="1"/>
          </p:cNvSpPr>
          <p:nvPr/>
        </p:nvSpPr>
        <p:spPr bwMode="auto">
          <a:xfrm>
            <a:off x="1314450" y="1979613"/>
            <a:ext cx="595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Weekly</a:t>
            </a:r>
            <a:endParaRPr lang="en-US" dirty="0" smtClean="0">
              <a:solidFill>
                <a:prstClr val="black"/>
              </a:solidFill>
              <a:cs typeface="Arial" charset="0"/>
            </a:endParaRPr>
          </a:p>
        </p:txBody>
      </p:sp>
      <p:sp>
        <p:nvSpPr>
          <p:cNvPr id="12" name="Rectangle 9"/>
          <p:cNvSpPr>
            <a:spLocks noChangeArrowheads="1"/>
          </p:cNvSpPr>
          <p:nvPr/>
        </p:nvSpPr>
        <p:spPr bwMode="auto">
          <a:xfrm>
            <a:off x="2051050" y="1979613"/>
            <a:ext cx="1955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Vacation benefits expense</a:t>
            </a:r>
            <a:endParaRPr lang="en-US" dirty="0" smtClean="0">
              <a:solidFill>
                <a:prstClr val="black"/>
              </a:solidFill>
              <a:cs typeface="Arial" charset="0"/>
            </a:endParaRPr>
          </a:p>
        </p:txBody>
      </p:sp>
      <p:sp>
        <p:nvSpPr>
          <p:cNvPr id="13" name="Rectangle 10"/>
          <p:cNvSpPr>
            <a:spLocks noChangeArrowheads="1"/>
          </p:cNvSpPr>
          <p:nvPr/>
        </p:nvSpPr>
        <p:spPr bwMode="auto">
          <a:xfrm>
            <a:off x="4875213" y="1979613"/>
            <a:ext cx="1300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($4,160 - $4,000)</a:t>
            </a:r>
            <a:endParaRPr lang="en-US" dirty="0" smtClean="0">
              <a:solidFill>
                <a:prstClr val="black"/>
              </a:solidFill>
              <a:cs typeface="Arial" charset="0"/>
            </a:endParaRPr>
          </a:p>
        </p:txBody>
      </p:sp>
      <p:sp>
        <p:nvSpPr>
          <p:cNvPr id="14" name="Rectangle 11"/>
          <p:cNvSpPr>
            <a:spLocks noChangeArrowheads="1"/>
          </p:cNvSpPr>
          <p:nvPr/>
        </p:nvSpPr>
        <p:spPr bwMode="auto">
          <a:xfrm>
            <a:off x="7194550" y="19796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a:t>
            </a:r>
            <a:endParaRPr lang="en-US" dirty="0" smtClean="0">
              <a:solidFill>
                <a:prstClr val="black"/>
              </a:solidFill>
              <a:cs typeface="Arial" charset="0"/>
            </a:endParaRPr>
          </a:p>
        </p:txBody>
      </p:sp>
      <p:sp>
        <p:nvSpPr>
          <p:cNvPr id="15" name="Rectangle 12"/>
          <p:cNvSpPr>
            <a:spLocks noChangeArrowheads="1"/>
          </p:cNvSpPr>
          <p:nvPr/>
        </p:nvSpPr>
        <p:spPr bwMode="auto">
          <a:xfrm>
            <a:off x="2363788" y="2185988"/>
            <a:ext cx="1906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Vacation benefits payable</a:t>
            </a:r>
            <a:endParaRPr lang="en-US" dirty="0" smtClean="0">
              <a:solidFill>
                <a:prstClr val="black"/>
              </a:solidFill>
              <a:cs typeface="Arial" charset="0"/>
            </a:endParaRPr>
          </a:p>
        </p:txBody>
      </p:sp>
      <p:sp>
        <p:nvSpPr>
          <p:cNvPr id="16" name="Rectangle 13"/>
          <p:cNvSpPr>
            <a:spLocks noChangeArrowheads="1"/>
          </p:cNvSpPr>
          <p:nvPr/>
        </p:nvSpPr>
        <p:spPr bwMode="auto">
          <a:xfrm>
            <a:off x="7989888" y="21859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160</a:t>
            </a:r>
            <a:endParaRPr lang="en-US" dirty="0" smtClean="0">
              <a:solidFill>
                <a:prstClr val="black"/>
              </a:solidFill>
              <a:cs typeface="Arial" charset="0"/>
            </a:endParaRPr>
          </a:p>
        </p:txBody>
      </p:sp>
      <p:sp>
        <p:nvSpPr>
          <p:cNvPr id="17" name="Rectangle 14"/>
          <p:cNvSpPr>
            <a:spLocks noChangeArrowheads="1"/>
          </p:cNvSpPr>
          <p:nvPr/>
        </p:nvSpPr>
        <p:spPr bwMode="auto">
          <a:xfrm>
            <a:off x="830263" y="706438"/>
            <a:ext cx="7688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company’s salaried employees earn two weeks vacation per year. It pays  $208,000 in total employee </a:t>
            </a:r>
            <a:endParaRPr lang="en-US" dirty="0" smtClean="0">
              <a:solidFill>
                <a:prstClr val="black"/>
              </a:solidFill>
              <a:cs typeface="Arial" charset="0"/>
            </a:endParaRPr>
          </a:p>
        </p:txBody>
      </p:sp>
      <p:sp>
        <p:nvSpPr>
          <p:cNvPr id="18" name="Rectangle 15"/>
          <p:cNvSpPr>
            <a:spLocks noChangeArrowheads="1"/>
          </p:cNvSpPr>
          <p:nvPr/>
        </p:nvSpPr>
        <p:spPr bwMode="auto">
          <a:xfrm>
            <a:off x="830263" y="903288"/>
            <a:ext cx="7229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salaries for 52 weeks but its employees work only 50 weeks. This means its total weekly expense </a:t>
            </a:r>
            <a:endParaRPr lang="en-US" dirty="0" smtClean="0">
              <a:solidFill>
                <a:prstClr val="black"/>
              </a:solidFill>
              <a:cs typeface="Arial" charset="0"/>
            </a:endParaRPr>
          </a:p>
        </p:txBody>
      </p:sp>
      <p:sp>
        <p:nvSpPr>
          <p:cNvPr id="19" name="Rectangle 16"/>
          <p:cNvSpPr>
            <a:spLocks noChangeArrowheads="1"/>
          </p:cNvSpPr>
          <p:nvPr/>
        </p:nvSpPr>
        <p:spPr bwMode="auto">
          <a:xfrm>
            <a:off x="830263" y="1109663"/>
            <a:ext cx="6623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is $4,160 ($208,000 / 50 weeks) instead of the $4,000 cash paid weekly to the employees</a:t>
            </a:r>
            <a:endParaRPr lang="en-US" dirty="0" smtClean="0">
              <a:solidFill>
                <a:prstClr val="black"/>
              </a:solidFill>
              <a:cs typeface="Arial" charset="0"/>
            </a:endParaRPr>
          </a:p>
        </p:txBody>
      </p:sp>
      <p:sp>
        <p:nvSpPr>
          <p:cNvPr id="20" name="Rectangle 17"/>
          <p:cNvSpPr>
            <a:spLocks noChangeArrowheads="1"/>
          </p:cNvSpPr>
          <p:nvPr/>
        </p:nvSpPr>
        <p:spPr bwMode="auto">
          <a:xfrm>
            <a:off x="830263" y="1317625"/>
            <a:ext cx="6600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Arial" charset="0"/>
              </a:rPr>
              <a:t>($208,000 / 52 </a:t>
            </a:r>
            <a:r>
              <a:rPr lang="en-US" sz="1300" dirty="0" smtClean="0">
                <a:solidFill>
                  <a:srgbClr val="000000"/>
                </a:solidFill>
                <a:cs typeface="Arial" charset="0"/>
              </a:rPr>
              <a:t>weeks).  Record the company’s regular weekly vacation benefits expense.</a:t>
            </a:r>
            <a:endParaRPr lang="en-US" dirty="0" smtClean="0">
              <a:solidFill>
                <a:prstClr val="black"/>
              </a:solidFill>
              <a:cs typeface="Arial" charset="0"/>
            </a:endParaRPr>
          </a:p>
        </p:txBody>
      </p:sp>
      <p:sp>
        <p:nvSpPr>
          <p:cNvPr id="21" name="Rectangle 18"/>
          <p:cNvSpPr>
            <a:spLocks noChangeArrowheads="1"/>
          </p:cNvSpPr>
          <p:nvPr/>
        </p:nvSpPr>
        <p:spPr bwMode="auto">
          <a:xfrm>
            <a:off x="3775075" y="17510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3" name="Rectangle 19"/>
          <p:cNvSpPr>
            <a:spLocks noChangeArrowheads="1"/>
          </p:cNvSpPr>
          <p:nvPr/>
        </p:nvSpPr>
        <p:spPr bwMode="auto">
          <a:xfrm>
            <a:off x="1154113" y="17208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1" name="Line 20"/>
          <p:cNvSpPr>
            <a:spLocks noChangeShapeType="1"/>
          </p:cNvSpPr>
          <p:nvPr/>
        </p:nvSpPr>
        <p:spPr bwMode="auto">
          <a:xfrm>
            <a:off x="1960563"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26" name="Rectangle 21"/>
          <p:cNvSpPr>
            <a:spLocks noChangeArrowheads="1"/>
          </p:cNvSpPr>
          <p:nvPr/>
        </p:nvSpPr>
        <p:spPr bwMode="auto">
          <a:xfrm>
            <a:off x="1960563"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2" name="Line 22"/>
          <p:cNvSpPr>
            <a:spLocks noChangeShapeType="1"/>
          </p:cNvSpPr>
          <p:nvPr/>
        </p:nvSpPr>
        <p:spPr bwMode="auto">
          <a:xfrm>
            <a:off x="6750050"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33" name="Rectangle 23"/>
          <p:cNvSpPr>
            <a:spLocks noChangeArrowheads="1"/>
          </p:cNvSpPr>
          <p:nvPr/>
        </p:nvSpPr>
        <p:spPr bwMode="auto">
          <a:xfrm>
            <a:off x="6750050"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4" name="Line 24"/>
          <p:cNvSpPr>
            <a:spLocks noChangeShapeType="1"/>
          </p:cNvSpPr>
          <p:nvPr/>
        </p:nvSpPr>
        <p:spPr bwMode="auto">
          <a:xfrm>
            <a:off x="7546975"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35" name="Rectangle 25"/>
          <p:cNvSpPr>
            <a:spLocks noChangeArrowheads="1"/>
          </p:cNvSpPr>
          <p:nvPr/>
        </p:nvSpPr>
        <p:spPr bwMode="auto">
          <a:xfrm>
            <a:off x="7546975"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6" name="Rectangle 26"/>
          <p:cNvSpPr>
            <a:spLocks noChangeArrowheads="1"/>
          </p:cNvSpPr>
          <p:nvPr/>
        </p:nvSpPr>
        <p:spPr bwMode="auto">
          <a:xfrm>
            <a:off x="8332788" y="17414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7" name="Line 27"/>
          <p:cNvSpPr>
            <a:spLocks noChangeShapeType="1"/>
          </p:cNvSpPr>
          <p:nvPr/>
        </p:nvSpPr>
        <p:spPr bwMode="auto">
          <a:xfrm>
            <a:off x="1163638"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38" name="Rectangle 28"/>
          <p:cNvSpPr>
            <a:spLocks noChangeArrowheads="1"/>
          </p:cNvSpPr>
          <p:nvPr/>
        </p:nvSpPr>
        <p:spPr bwMode="auto">
          <a:xfrm>
            <a:off x="1163638"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39" name="Line 29"/>
          <p:cNvSpPr>
            <a:spLocks noChangeShapeType="1"/>
          </p:cNvSpPr>
          <p:nvPr/>
        </p:nvSpPr>
        <p:spPr bwMode="auto">
          <a:xfrm>
            <a:off x="1960563"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0" name="Rectangle 30"/>
          <p:cNvSpPr>
            <a:spLocks noChangeArrowheads="1"/>
          </p:cNvSpPr>
          <p:nvPr/>
        </p:nvSpPr>
        <p:spPr bwMode="auto">
          <a:xfrm>
            <a:off x="1960563"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1" name="Line 31"/>
          <p:cNvSpPr>
            <a:spLocks noChangeShapeType="1"/>
          </p:cNvSpPr>
          <p:nvPr/>
        </p:nvSpPr>
        <p:spPr bwMode="auto">
          <a:xfrm>
            <a:off x="6750050"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2" name="Rectangle 32"/>
          <p:cNvSpPr>
            <a:spLocks noChangeArrowheads="1"/>
          </p:cNvSpPr>
          <p:nvPr/>
        </p:nvSpPr>
        <p:spPr bwMode="auto">
          <a:xfrm>
            <a:off x="6750050"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3" name="Line 33"/>
          <p:cNvSpPr>
            <a:spLocks noChangeShapeType="1"/>
          </p:cNvSpPr>
          <p:nvPr/>
        </p:nvSpPr>
        <p:spPr bwMode="auto">
          <a:xfrm>
            <a:off x="7546975"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4" name="Rectangle 34"/>
          <p:cNvSpPr>
            <a:spLocks noChangeArrowheads="1"/>
          </p:cNvSpPr>
          <p:nvPr/>
        </p:nvSpPr>
        <p:spPr bwMode="auto">
          <a:xfrm>
            <a:off x="7546975"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5" name="Line 35"/>
          <p:cNvSpPr>
            <a:spLocks noChangeShapeType="1"/>
          </p:cNvSpPr>
          <p:nvPr/>
        </p:nvSpPr>
        <p:spPr bwMode="auto">
          <a:xfrm>
            <a:off x="8343900"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6" name="Rectangle 36"/>
          <p:cNvSpPr>
            <a:spLocks noChangeArrowheads="1"/>
          </p:cNvSpPr>
          <p:nvPr/>
        </p:nvSpPr>
        <p:spPr bwMode="auto">
          <a:xfrm>
            <a:off x="8343900"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7" name="Rectangle 37"/>
          <p:cNvSpPr>
            <a:spLocks noChangeArrowheads="1"/>
          </p:cNvSpPr>
          <p:nvPr/>
        </p:nvSpPr>
        <p:spPr bwMode="auto">
          <a:xfrm>
            <a:off x="1173163" y="17208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8" name="Rectangle 38"/>
          <p:cNvSpPr>
            <a:spLocks noChangeArrowheads="1"/>
          </p:cNvSpPr>
          <p:nvPr/>
        </p:nvSpPr>
        <p:spPr bwMode="auto">
          <a:xfrm>
            <a:off x="1173163" y="19478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9" name="Line 39"/>
          <p:cNvSpPr>
            <a:spLocks noChangeShapeType="1"/>
          </p:cNvSpPr>
          <p:nvPr/>
        </p:nvSpPr>
        <p:spPr bwMode="auto">
          <a:xfrm>
            <a:off x="1173163" y="21653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0" name="Rectangle 40"/>
          <p:cNvSpPr>
            <a:spLocks noChangeArrowheads="1"/>
          </p:cNvSpPr>
          <p:nvPr/>
        </p:nvSpPr>
        <p:spPr bwMode="auto">
          <a:xfrm>
            <a:off x="1173163" y="21653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1" name="Line 41"/>
          <p:cNvSpPr>
            <a:spLocks noChangeShapeType="1"/>
          </p:cNvSpPr>
          <p:nvPr/>
        </p:nvSpPr>
        <p:spPr bwMode="auto">
          <a:xfrm>
            <a:off x="1173163" y="23717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2" name="Rectangle 42"/>
          <p:cNvSpPr>
            <a:spLocks noChangeArrowheads="1"/>
          </p:cNvSpPr>
          <p:nvPr/>
        </p:nvSpPr>
        <p:spPr bwMode="auto">
          <a:xfrm>
            <a:off x="1173163" y="23717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3" name="Line 43"/>
          <p:cNvSpPr>
            <a:spLocks noChangeShapeType="1"/>
          </p:cNvSpPr>
          <p:nvPr/>
        </p:nvSpPr>
        <p:spPr bwMode="auto">
          <a:xfrm>
            <a:off x="1173163" y="25796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1" name="Rectangle 44"/>
          <p:cNvSpPr>
            <a:spLocks noChangeArrowheads="1"/>
          </p:cNvSpPr>
          <p:nvPr/>
        </p:nvSpPr>
        <p:spPr bwMode="auto">
          <a:xfrm>
            <a:off x="1173163" y="25796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3" name="Rounded Rectangle 92"/>
          <p:cNvSpPr/>
          <p:nvPr/>
        </p:nvSpPr>
        <p:spPr>
          <a:xfrm>
            <a:off x="1759707" y="2895600"/>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recognition principle</a:t>
            </a:r>
          </a:p>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is recognized in the same period as the revenue it helped generate.</a:t>
            </a:r>
            <a:endParaRPr lang="en-US" dirty="0">
              <a:solidFill>
                <a:prstClr val="white"/>
              </a:solidFill>
            </a:endParaRPr>
          </a:p>
        </p:txBody>
      </p:sp>
      <p:sp>
        <p:nvSpPr>
          <p:cNvPr id="45"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P4/C3</a:t>
            </a:r>
            <a:endParaRPr lang="en-US" altLang="en-US" dirty="0">
              <a:solidFill>
                <a:prstClr val="white"/>
              </a:solidFill>
              <a:latin typeface="Arial" charset="0"/>
              <a:ea typeface="ＭＳ Ｐゴシック" pitchFamily="-84" charset="-128"/>
              <a:cs typeface="Arial" charset="0"/>
            </a:endParaRPr>
          </a:p>
        </p:txBody>
      </p:sp>
      <p:sp>
        <p:nvSpPr>
          <p:cNvPr id="46" name="Slide Number Placeholder 45"/>
          <p:cNvSpPr>
            <a:spLocks noGrp="1"/>
          </p:cNvSpPr>
          <p:nvPr>
            <p:ph type="sldNum" sz="quarter" idx="12"/>
          </p:nvPr>
        </p:nvSpPr>
        <p:spPr/>
        <p:txBody>
          <a:bodyPr/>
          <a:lstStyle/>
          <a:p>
            <a:pPr>
              <a:defRPr/>
            </a:pPr>
            <a:fld id="{FD9DAF71-30E9-424E-96BF-80D28EFA0C7C}" type="slidenum">
              <a:rPr lang="en-US" smtClean="0"/>
              <a:pPr>
                <a:defRPr/>
              </a:pPr>
              <a:t>33</a:t>
            </a:fld>
            <a:endParaRPr lang="en-US" dirty="0"/>
          </a:p>
        </p:txBody>
      </p:sp>
    </p:spTree>
    <p:extLst>
      <p:ext uri="{BB962C8B-B14F-4D97-AF65-F5344CB8AC3E}">
        <p14:creationId xmlns:p14="http://schemas.microsoft.com/office/powerpoint/2010/main" val="427683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fade">
                                      <p:cBhvr>
                                        <p:cTn id="28" dur="500"/>
                                        <p:tgtEl>
                                          <p:spTgt spid="226"/>
                                        </p:tgtEl>
                                      </p:cBhvr>
                                    </p:animEffect>
                                  </p:childTnLst>
                                </p:cTn>
                              </p:par>
                              <p:par>
                                <p:cTn id="29" presetID="10" presetClass="entr" presetSubtype="0" fill="hold" nodeType="with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500"/>
                                        <p:tgtEl>
                                          <p:spTgt spid="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gtEl>
                                        <p:attrNameLst>
                                          <p:attrName>style.visibility</p:attrName>
                                        </p:attrNameLst>
                                      </p:cBhvr>
                                      <p:to>
                                        <p:strVal val="visible"/>
                                      </p:to>
                                    </p:set>
                                    <p:animEffect transition="in" filter="fade">
                                      <p:cBhvr>
                                        <p:cTn id="34" dur="500"/>
                                        <p:tgtEl>
                                          <p:spTgt spid="233"/>
                                        </p:tgtEl>
                                      </p:cBhvr>
                                    </p:animEffect>
                                  </p:childTnLst>
                                </p:cTn>
                              </p:par>
                              <p:par>
                                <p:cTn id="35" presetID="10" presetClass="entr" presetSubtype="0" fill="hold"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500"/>
                                        <p:tgtEl>
                                          <p:spTgt spid="2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6"/>
                                        </p:tgtEl>
                                        <p:attrNameLst>
                                          <p:attrName>style.visibility</p:attrName>
                                        </p:attrNameLst>
                                      </p:cBhvr>
                                      <p:to>
                                        <p:strVal val="visible"/>
                                      </p:to>
                                    </p:set>
                                    <p:animEffect transition="in" filter="fade">
                                      <p:cBhvr>
                                        <p:cTn id="43" dur="500"/>
                                        <p:tgtEl>
                                          <p:spTgt spid="236"/>
                                        </p:tgtEl>
                                      </p:cBhvr>
                                    </p:animEffect>
                                  </p:childTnLst>
                                </p:cTn>
                              </p:par>
                              <p:par>
                                <p:cTn id="44" presetID="10" presetClass="entr" presetSubtype="0" fill="hold" nodeType="withEffect">
                                  <p:stCondLst>
                                    <p:cond delay="0"/>
                                  </p:stCondLst>
                                  <p:childTnLst>
                                    <p:set>
                                      <p:cBhvr>
                                        <p:cTn id="45" dur="1" fill="hold">
                                          <p:stCondLst>
                                            <p:cond delay="0"/>
                                          </p:stCondLst>
                                        </p:cTn>
                                        <p:tgtEl>
                                          <p:spTgt spid="237"/>
                                        </p:tgtEl>
                                        <p:attrNameLst>
                                          <p:attrName>style.visibility</p:attrName>
                                        </p:attrNameLst>
                                      </p:cBhvr>
                                      <p:to>
                                        <p:strVal val="visible"/>
                                      </p:to>
                                    </p:set>
                                    <p:animEffect transition="in" filter="fade">
                                      <p:cBhvr>
                                        <p:cTn id="46" dur="500"/>
                                        <p:tgtEl>
                                          <p:spTgt spid="2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fade">
                                      <p:cBhvr>
                                        <p:cTn id="49" dur="500"/>
                                        <p:tgtEl>
                                          <p:spTgt spid="238"/>
                                        </p:tgtEl>
                                      </p:cBhvr>
                                    </p:animEffect>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500"/>
                                        <p:tgtEl>
                                          <p:spTgt spid="240"/>
                                        </p:tgtEl>
                                      </p:cBhvr>
                                    </p:animEffect>
                                  </p:childTnLst>
                                </p:cTn>
                              </p:par>
                              <p:par>
                                <p:cTn id="56" presetID="10" presetClass="entr" presetSubtype="0" fill="hold" nodeType="withEffect">
                                  <p:stCondLst>
                                    <p:cond delay="0"/>
                                  </p:stCondLst>
                                  <p:childTnLst>
                                    <p:set>
                                      <p:cBhvr>
                                        <p:cTn id="57" dur="1" fill="hold">
                                          <p:stCondLst>
                                            <p:cond delay="0"/>
                                          </p:stCondLst>
                                        </p:cTn>
                                        <p:tgtEl>
                                          <p:spTgt spid="241"/>
                                        </p:tgtEl>
                                        <p:attrNameLst>
                                          <p:attrName>style.visibility</p:attrName>
                                        </p:attrNameLst>
                                      </p:cBhvr>
                                      <p:to>
                                        <p:strVal val="visible"/>
                                      </p:to>
                                    </p:set>
                                    <p:animEffect transition="in" filter="fade">
                                      <p:cBhvr>
                                        <p:cTn id="58" dur="500"/>
                                        <p:tgtEl>
                                          <p:spTgt spid="2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2"/>
                                        </p:tgtEl>
                                        <p:attrNameLst>
                                          <p:attrName>style.visibility</p:attrName>
                                        </p:attrNameLst>
                                      </p:cBhvr>
                                      <p:to>
                                        <p:strVal val="visible"/>
                                      </p:to>
                                    </p:set>
                                    <p:animEffect transition="in" filter="fade">
                                      <p:cBhvr>
                                        <p:cTn id="61" dur="500"/>
                                        <p:tgtEl>
                                          <p:spTgt spid="242"/>
                                        </p:tgtEl>
                                      </p:cBhvr>
                                    </p:animEffect>
                                  </p:childTnLst>
                                </p:cTn>
                              </p:par>
                              <p:par>
                                <p:cTn id="62" presetID="10" presetClass="entr" presetSubtype="0" fill="hold" nodeType="withEffect">
                                  <p:stCondLst>
                                    <p:cond delay="0"/>
                                  </p:stCondLst>
                                  <p:childTnLst>
                                    <p:set>
                                      <p:cBhvr>
                                        <p:cTn id="63" dur="1" fill="hold">
                                          <p:stCondLst>
                                            <p:cond delay="0"/>
                                          </p:stCondLst>
                                        </p:cTn>
                                        <p:tgtEl>
                                          <p:spTgt spid="243"/>
                                        </p:tgtEl>
                                        <p:attrNameLst>
                                          <p:attrName>style.visibility</p:attrName>
                                        </p:attrNameLst>
                                      </p:cBhvr>
                                      <p:to>
                                        <p:strVal val="visible"/>
                                      </p:to>
                                    </p:set>
                                    <p:animEffect transition="in" filter="fade">
                                      <p:cBhvr>
                                        <p:cTn id="64" dur="500"/>
                                        <p:tgtEl>
                                          <p:spTgt spid="2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4"/>
                                        </p:tgtEl>
                                        <p:attrNameLst>
                                          <p:attrName>style.visibility</p:attrName>
                                        </p:attrNameLst>
                                      </p:cBhvr>
                                      <p:to>
                                        <p:strVal val="visible"/>
                                      </p:to>
                                    </p:set>
                                    <p:animEffect transition="in" filter="fade">
                                      <p:cBhvr>
                                        <p:cTn id="67" dur="500"/>
                                        <p:tgtEl>
                                          <p:spTgt spid="244"/>
                                        </p:tgtEl>
                                      </p:cBhvr>
                                    </p:animEffect>
                                  </p:childTnLst>
                                </p:cTn>
                              </p:par>
                              <p:par>
                                <p:cTn id="68" presetID="10" presetClass="entr" presetSubtype="0" fill="hold" nodeType="withEffect">
                                  <p:stCondLst>
                                    <p:cond delay="0"/>
                                  </p:stCondLst>
                                  <p:childTnLst>
                                    <p:set>
                                      <p:cBhvr>
                                        <p:cTn id="69" dur="1" fill="hold">
                                          <p:stCondLst>
                                            <p:cond delay="0"/>
                                          </p:stCondLst>
                                        </p:cTn>
                                        <p:tgtEl>
                                          <p:spTgt spid="245"/>
                                        </p:tgtEl>
                                        <p:attrNameLst>
                                          <p:attrName>style.visibility</p:attrName>
                                        </p:attrNameLst>
                                      </p:cBhvr>
                                      <p:to>
                                        <p:strVal val="visible"/>
                                      </p:to>
                                    </p:set>
                                    <p:animEffect transition="in" filter="fade">
                                      <p:cBhvr>
                                        <p:cTn id="70" dur="500"/>
                                        <p:tgtEl>
                                          <p:spTgt spid="2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fade">
                                      <p:cBhvr>
                                        <p:cTn id="73" dur="500"/>
                                        <p:tgtEl>
                                          <p:spTgt spid="2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7"/>
                                        </p:tgtEl>
                                        <p:attrNameLst>
                                          <p:attrName>style.visibility</p:attrName>
                                        </p:attrNameLst>
                                      </p:cBhvr>
                                      <p:to>
                                        <p:strVal val="visible"/>
                                      </p:to>
                                    </p:set>
                                    <p:animEffect transition="in" filter="fade">
                                      <p:cBhvr>
                                        <p:cTn id="76" dur="500"/>
                                        <p:tgtEl>
                                          <p:spTgt spid="2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8"/>
                                        </p:tgtEl>
                                        <p:attrNameLst>
                                          <p:attrName>style.visibility</p:attrName>
                                        </p:attrNameLst>
                                      </p:cBhvr>
                                      <p:to>
                                        <p:strVal val="visible"/>
                                      </p:to>
                                    </p:set>
                                    <p:animEffect transition="in" filter="fade">
                                      <p:cBhvr>
                                        <p:cTn id="79" dur="500"/>
                                        <p:tgtEl>
                                          <p:spTgt spid="248"/>
                                        </p:tgtEl>
                                      </p:cBhvr>
                                    </p:animEffect>
                                  </p:childTnLst>
                                </p:cTn>
                              </p:par>
                              <p:par>
                                <p:cTn id="80" presetID="10" presetClass="entr" presetSubtype="0" fill="hold" nodeType="withEffect">
                                  <p:stCondLst>
                                    <p:cond delay="0"/>
                                  </p:stCondLst>
                                  <p:childTnLst>
                                    <p:set>
                                      <p:cBhvr>
                                        <p:cTn id="81" dur="1" fill="hold">
                                          <p:stCondLst>
                                            <p:cond delay="0"/>
                                          </p:stCondLst>
                                        </p:cTn>
                                        <p:tgtEl>
                                          <p:spTgt spid="249"/>
                                        </p:tgtEl>
                                        <p:attrNameLst>
                                          <p:attrName>style.visibility</p:attrName>
                                        </p:attrNameLst>
                                      </p:cBhvr>
                                      <p:to>
                                        <p:strVal val="visible"/>
                                      </p:to>
                                    </p:set>
                                    <p:animEffect transition="in" filter="fade">
                                      <p:cBhvr>
                                        <p:cTn id="82" dur="500"/>
                                        <p:tgtEl>
                                          <p:spTgt spid="2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500"/>
                                        <p:tgtEl>
                                          <p:spTgt spid="250"/>
                                        </p:tgtEl>
                                      </p:cBhvr>
                                    </p:animEffect>
                                  </p:childTnLst>
                                </p:cTn>
                              </p:par>
                              <p:par>
                                <p:cTn id="86" presetID="10" presetClass="entr" presetSubtype="0" fill="hold" nodeType="with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2"/>
                                        </p:tgtEl>
                                        <p:attrNameLst>
                                          <p:attrName>style.visibility</p:attrName>
                                        </p:attrNameLst>
                                      </p:cBhvr>
                                      <p:to>
                                        <p:strVal val="visible"/>
                                      </p:to>
                                    </p:set>
                                    <p:animEffect transition="in" filter="fade">
                                      <p:cBhvr>
                                        <p:cTn id="91" dur="500"/>
                                        <p:tgtEl>
                                          <p:spTgt spid="252"/>
                                        </p:tgtEl>
                                      </p:cBhvr>
                                    </p:animEffect>
                                  </p:childTnLst>
                                </p:cTn>
                              </p:par>
                              <p:par>
                                <p:cTn id="92" presetID="10" presetClass="entr" presetSubtype="0" fill="hold" nodeType="withEffect">
                                  <p:stCondLst>
                                    <p:cond delay="0"/>
                                  </p:stCondLst>
                                  <p:childTnLst>
                                    <p:set>
                                      <p:cBhvr>
                                        <p:cTn id="93" dur="1" fill="hold">
                                          <p:stCondLst>
                                            <p:cond delay="0"/>
                                          </p:stCondLst>
                                        </p:cTn>
                                        <p:tgtEl>
                                          <p:spTgt spid="253"/>
                                        </p:tgtEl>
                                        <p:attrNameLst>
                                          <p:attrName>style.visibility</p:attrName>
                                        </p:attrNameLst>
                                      </p:cBhvr>
                                      <p:to>
                                        <p:strVal val="visible"/>
                                      </p:to>
                                    </p:set>
                                    <p:animEffect transition="in" filter="fade">
                                      <p:cBhvr>
                                        <p:cTn id="94" dur="500"/>
                                        <p:tgtEl>
                                          <p:spTgt spid="25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1"/>
                                        </p:tgtEl>
                                        <p:attrNameLst>
                                          <p:attrName>style.visibility</p:attrName>
                                        </p:attrNameLst>
                                      </p:cBhvr>
                                      <p:to>
                                        <p:strVal val="visible"/>
                                      </p:to>
                                    </p:set>
                                    <p:animEffect transition="in" filter="fade">
                                      <p:cBhvr>
                                        <p:cTn id="97" dur="500"/>
                                        <p:tgtEl>
                                          <p:spTgt spid="27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21" grpId="0"/>
      <p:bldP spid="23" grpId="0" animBg="1"/>
      <p:bldP spid="226" grpId="0" animBg="1"/>
      <p:bldP spid="233" grpId="0" animBg="1"/>
      <p:bldP spid="235" grpId="0" animBg="1"/>
      <p:bldP spid="236" grpId="0" animBg="1"/>
      <p:bldP spid="238" grpId="0" animBg="1"/>
      <p:bldP spid="240" grpId="0" animBg="1"/>
      <p:bldP spid="242" grpId="0" animBg="1"/>
      <p:bldP spid="244" grpId="0" animBg="1"/>
      <p:bldP spid="246" grpId="0" animBg="1"/>
      <p:bldP spid="247" grpId="0" animBg="1"/>
      <p:bldP spid="248" grpId="0" animBg="1"/>
      <p:bldP spid="250" grpId="0" animBg="1"/>
      <p:bldP spid="252" grpId="0" animBg="1"/>
      <p:bldP spid="2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8" name="Rectangle 5"/>
          <p:cNvSpPr>
            <a:spLocks noChangeArrowheads="1"/>
          </p:cNvSpPr>
          <p:nvPr/>
        </p:nvSpPr>
        <p:spPr bwMode="auto">
          <a:xfrm>
            <a:off x="1163638" y="3094038"/>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6"/>
          <p:cNvSpPr>
            <a:spLocks noChangeArrowheads="1"/>
          </p:cNvSpPr>
          <p:nvPr/>
        </p:nvSpPr>
        <p:spPr bwMode="auto">
          <a:xfrm>
            <a:off x="1687513" y="2073275"/>
            <a:ext cx="3127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a:t>
            </a:r>
            <a:endParaRPr lang="en-US" dirty="0" smtClean="0">
              <a:solidFill>
                <a:prstClr val="black"/>
              </a:solidFill>
              <a:cs typeface="Arial" charset="0"/>
            </a:endParaRPr>
          </a:p>
        </p:txBody>
      </p:sp>
      <p:sp>
        <p:nvSpPr>
          <p:cNvPr id="10" name="Rectangle 7"/>
          <p:cNvSpPr>
            <a:spLocks noChangeArrowheads="1"/>
          </p:cNvSpPr>
          <p:nvPr/>
        </p:nvSpPr>
        <p:spPr bwMode="auto">
          <a:xfrm>
            <a:off x="2000250" y="2073275"/>
            <a:ext cx="133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.05($840,000 - B)</a:t>
            </a:r>
            <a:endParaRPr lang="en-US" dirty="0" smtClean="0">
              <a:solidFill>
                <a:prstClr val="black"/>
              </a:solidFill>
              <a:cs typeface="Arial" charset="0"/>
            </a:endParaRPr>
          </a:p>
        </p:txBody>
      </p:sp>
      <p:sp>
        <p:nvSpPr>
          <p:cNvPr id="11" name="Rectangle 8"/>
          <p:cNvSpPr>
            <a:spLocks noChangeArrowheads="1"/>
          </p:cNvSpPr>
          <p:nvPr/>
        </p:nvSpPr>
        <p:spPr bwMode="auto">
          <a:xfrm>
            <a:off x="1687513" y="2279650"/>
            <a:ext cx="3127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a:t>
            </a:r>
            <a:endParaRPr lang="en-US" dirty="0" smtClean="0">
              <a:solidFill>
                <a:prstClr val="black"/>
              </a:solidFill>
              <a:cs typeface="Arial" charset="0"/>
            </a:endParaRPr>
          </a:p>
        </p:txBody>
      </p:sp>
      <p:sp>
        <p:nvSpPr>
          <p:cNvPr id="12" name="Rectangle 9"/>
          <p:cNvSpPr>
            <a:spLocks noChangeArrowheads="1"/>
          </p:cNvSpPr>
          <p:nvPr/>
        </p:nvSpPr>
        <p:spPr bwMode="auto">
          <a:xfrm>
            <a:off x="2000250" y="227965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$42,000 - .05B</a:t>
            </a:r>
            <a:endParaRPr lang="en-US" dirty="0" smtClean="0">
              <a:solidFill>
                <a:prstClr val="black"/>
              </a:solidFill>
              <a:cs typeface="Arial" charset="0"/>
            </a:endParaRPr>
          </a:p>
        </p:txBody>
      </p:sp>
      <p:sp>
        <p:nvSpPr>
          <p:cNvPr id="13" name="Rectangle 10"/>
          <p:cNvSpPr>
            <a:spLocks noChangeArrowheads="1"/>
          </p:cNvSpPr>
          <p:nvPr/>
        </p:nvSpPr>
        <p:spPr bwMode="auto">
          <a:xfrm>
            <a:off x="1335088" y="248602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1.05 B =</a:t>
            </a:r>
            <a:endParaRPr lang="en-US" dirty="0" smtClean="0">
              <a:solidFill>
                <a:prstClr val="black"/>
              </a:solidFill>
              <a:cs typeface="Arial" charset="0"/>
            </a:endParaRPr>
          </a:p>
        </p:txBody>
      </p:sp>
      <p:sp>
        <p:nvSpPr>
          <p:cNvPr id="14" name="Rectangle 11"/>
          <p:cNvSpPr>
            <a:spLocks noChangeArrowheads="1"/>
          </p:cNvSpPr>
          <p:nvPr/>
        </p:nvSpPr>
        <p:spPr bwMode="auto">
          <a:xfrm>
            <a:off x="2000250" y="2486025"/>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$42,000 </a:t>
            </a:r>
            <a:endParaRPr lang="en-US" dirty="0" smtClean="0">
              <a:solidFill>
                <a:prstClr val="black"/>
              </a:solidFill>
              <a:cs typeface="Arial" charset="0"/>
            </a:endParaRPr>
          </a:p>
        </p:txBody>
      </p:sp>
      <p:sp>
        <p:nvSpPr>
          <p:cNvPr id="15" name="Rectangle 12"/>
          <p:cNvSpPr>
            <a:spLocks noChangeArrowheads="1"/>
          </p:cNvSpPr>
          <p:nvPr/>
        </p:nvSpPr>
        <p:spPr bwMode="auto">
          <a:xfrm>
            <a:off x="1687513" y="2692400"/>
            <a:ext cx="3127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a:t>
            </a:r>
            <a:endParaRPr lang="en-US" dirty="0" smtClean="0">
              <a:solidFill>
                <a:prstClr val="black"/>
              </a:solidFill>
              <a:cs typeface="Arial" charset="0"/>
            </a:endParaRPr>
          </a:p>
        </p:txBody>
      </p:sp>
      <p:sp>
        <p:nvSpPr>
          <p:cNvPr id="16" name="Rectangle 13"/>
          <p:cNvSpPr>
            <a:spLocks noChangeArrowheads="1"/>
          </p:cNvSpPr>
          <p:nvPr/>
        </p:nvSpPr>
        <p:spPr bwMode="auto">
          <a:xfrm>
            <a:off x="2000250" y="2692400"/>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 </a:t>
            </a:r>
            <a:endParaRPr lang="en-US" dirty="0" smtClean="0">
              <a:solidFill>
                <a:prstClr val="black"/>
              </a:solidFill>
              <a:cs typeface="Arial" charset="0"/>
            </a:endParaRPr>
          </a:p>
        </p:txBody>
      </p:sp>
      <p:sp>
        <p:nvSpPr>
          <p:cNvPr id="17" name="Rectangle 14"/>
          <p:cNvSpPr>
            <a:spLocks noChangeArrowheads="1"/>
          </p:cNvSpPr>
          <p:nvPr/>
        </p:nvSpPr>
        <p:spPr bwMode="auto">
          <a:xfrm>
            <a:off x="6951663" y="3114675"/>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8" name="Rectangle 15"/>
          <p:cNvSpPr>
            <a:spLocks noChangeArrowheads="1"/>
          </p:cNvSpPr>
          <p:nvPr/>
        </p:nvSpPr>
        <p:spPr bwMode="auto">
          <a:xfrm>
            <a:off x="7718425" y="31146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9" name="Rectangle 16"/>
          <p:cNvSpPr>
            <a:spLocks noChangeArrowheads="1"/>
          </p:cNvSpPr>
          <p:nvPr/>
        </p:nvSpPr>
        <p:spPr bwMode="auto">
          <a:xfrm>
            <a:off x="1295400" y="33416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Dec. 31</a:t>
            </a:r>
            <a:endParaRPr lang="en-US" dirty="0" smtClean="0">
              <a:solidFill>
                <a:prstClr val="black"/>
              </a:solidFill>
              <a:cs typeface="Arial" charset="0"/>
            </a:endParaRPr>
          </a:p>
        </p:txBody>
      </p:sp>
      <p:sp>
        <p:nvSpPr>
          <p:cNvPr id="20" name="Rectangle 17"/>
          <p:cNvSpPr>
            <a:spLocks noChangeArrowheads="1"/>
          </p:cNvSpPr>
          <p:nvPr/>
        </p:nvSpPr>
        <p:spPr bwMode="auto">
          <a:xfrm>
            <a:off x="2051050" y="3341688"/>
            <a:ext cx="193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 bonus expense</a:t>
            </a:r>
            <a:endParaRPr lang="en-US" dirty="0" smtClean="0">
              <a:solidFill>
                <a:prstClr val="black"/>
              </a:solidFill>
              <a:cs typeface="Arial" charset="0"/>
            </a:endParaRPr>
          </a:p>
        </p:txBody>
      </p:sp>
      <p:sp>
        <p:nvSpPr>
          <p:cNvPr id="21" name="Rectangle 18"/>
          <p:cNvSpPr>
            <a:spLocks noChangeArrowheads="1"/>
          </p:cNvSpPr>
          <p:nvPr/>
        </p:nvSpPr>
        <p:spPr bwMode="auto">
          <a:xfrm>
            <a:off x="6972300" y="33416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23" name="Rectangle 19"/>
          <p:cNvSpPr>
            <a:spLocks noChangeArrowheads="1"/>
          </p:cNvSpPr>
          <p:nvPr/>
        </p:nvSpPr>
        <p:spPr bwMode="auto">
          <a:xfrm>
            <a:off x="2273300" y="3548063"/>
            <a:ext cx="1149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Bonus payable</a:t>
            </a:r>
            <a:endParaRPr lang="en-US" dirty="0" smtClean="0">
              <a:solidFill>
                <a:prstClr val="black"/>
              </a:solidFill>
              <a:cs typeface="Arial" charset="0"/>
            </a:endParaRPr>
          </a:p>
        </p:txBody>
      </p:sp>
      <p:sp>
        <p:nvSpPr>
          <p:cNvPr id="31" name="Rectangle 20"/>
          <p:cNvSpPr>
            <a:spLocks noChangeArrowheads="1"/>
          </p:cNvSpPr>
          <p:nvPr/>
        </p:nvSpPr>
        <p:spPr bwMode="auto">
          <a:xfrm>
            <a:off x="7769225" y="35480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226" name="Rectangle 21"/>
          <p:cNvSpPr>
            <a:spLocks noChangeArrowheads="1"/>
          </p:cNvSpPr>
          <p:nvPr/>
        </p:nvSpPr>
        <p:spPr bwMode="auto">
          <a:xfrm>
            <a:off x="1314450" y="3960813"/>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Jan. 20</a:t>
            </a:r>
            <a:endParaRPr lang="en-US" dirty="0" smtClean="0">
              <a:solidFill>
                <a:prstClr val="black"/>
              </a:solidFill>
              <a:cs typeface="Arial" charset="0"/>
            </a:endParaRPr>
          </a:p>
        </p:txBody>
      </p:sp>
      <p:sp>
        <p:nvSpPr>
          <p:cNvPr id="232" name="Rectangle 22"/>
          <p:cNvSpPr>
            <a:spLocks noChangeArrowheads="1"/>
          </p:cNvSpPr>
          <p:nvPr/>
        </p:nvSpPr>
        <p:spPr bwMode="auto">
          <a:xfrm>
            <a:off x="2090738" y="3960813"/>
            <a:ext cx="1149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Bonus payable</a:t>
            </a:r>
            <a:endParaRPr lang="en-US" dirty="0" smtClean="0">
              <a:solidFill>
                <a:prstClr val="black"/>
              </a:solidFill>
              <a:cs typeface="Arial" charset="0"/>
            </a:endParaRPr>
          </a:p>
        </p:txBody>
      </p:sp>
      <p:sp>
        <p:nvSpPr>
          <p:cNvPr id="233" name="Rectangle 23"/>
          <p:cNvSpPr>
            <a:spLocks noChangeArrowheads="1"/>
          </p:cNvSpPr>
          <p:nvPr/>
        </p:nvSpPr>
        <p:spPr bwMode="auto">
          <a:xfrm>
            <a:off x="6972300" y="39608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234" name="Rectangle 24"/>
          <p:cNvSpPr>
            <a:spLocks noChangeArrowheads="1"/>
          </p:cNvSpPr>
          <p:nvPr/>
        </p:nvSpPr>
        <p:spPr bwMode="auto">
          <a:xfrm>
            <a:off x="2273300" y="4167188"/>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235" name="Rectangle 25"/>
          <p:cNvSpPr>
            <a:spLocks noChangeArrowheads="1"/>
          </p:cNvSpPr>
          <p:nvPr/>
        </p:nvSpPr>
        <p:spPr bwMode="auto">
          <a:xfrm>
            <a:off x="7769225" y="4167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40,000</a:t>
            </a:r>
            <a:endParaRPr lang="en-US" dirty="0" smtClean="0">
              <a:solidFill>
                <a:prstClr val="black"/>
              </a:solidFill>
              <a:cs typeface="Arial" charset="0"/>
            </a:endParaRPr>
          </a:p>
        </p:txBody>
      </p:sp>
      <p:sp>
        <p:nvSpPr>
          <p:cNvPr id="237" name="Rectangle 27"/>
          <p:cNvSpPr>
            <a:spLocks noChangeArrowheads="1"/>
          </p:cNvSpPr>
          <p:nvPr/>
        </p:nvSpPr>
        <p:spPr bwMode="auto">
          <a:xfrm>
            <a:off x="830263" y="619125"/>
            <a:ext cx="7773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For the current year ended December 31, a company has implemented an employee bonus program equal </a:t>
            </a:r>
            <a:endParaRPr lang="en-US" dirty="0" smtClean="0">
              <a:solidFill>
                <a:prstClr val="black"/>
              </a:solidFill>
              <a:cs typeface="Arial" charset="0"/>
            </a:endParaRPr>
          </a:p>
        </p:txBody>
      </p:sp>
      <p:sp>
        <p:nvSpPr>
          <p:cNvPr id="238" name="Rectangle 28"/>
          <p:cNvSpPr>
            <a:spLocks noChangeArrowheads="1"/>
          </p:cNvSpPr>
          <p:nvPr/>
        </p:nvSpPr>
        <p:spPr bwMode="auto">
          <a:xfrm>
            <a:off x="830263" y="825500"/>
            <a:ext cx="7613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to 5% of its net income, which employees will share equally. Its net income (pre-bonus) is expected to be </a:t>
            </a:r>
            <a:endParaRPr lang="en-US" dirty="0" smtClean="0">
              <a:solidFill>
                <a:prstClr val="black"/>
              </a:solidFill>
              <a:cs typeface="Arial" charset="0"/>
            </a:endParaRPr>
          </a:p>
        </p:txBody>
      </p:sp>
      <p:sp>
        <p:nvSpPr>
          <p:cNvPr id="239" name="Rectangle 29"/>
          <p:cNvSpPr>
            <a:spLocks noChangeArrowheads="1"/>
          </p:cNvSpPr>
          <p:nvPr/>
        </p:nvSpPr>
        <p:spPr bwMode="auto">
          <a:xfrm>
            <a:off x="830263" y="1031875"/>
            <a:ext cx="778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$840,000, and bonus expense is deducted in computing net income. (a) Compute the bonus payable to the </a:t>
            </a:r>
            <a:endParaRPr lang="en-US" dirty="0" smtClean="0">
              <a:solidFill>
                <a:prstClr val="black"/>
              </a:solidFill>
              <a:cs typeface="Arial" charset="0"/>
            </a:endParaRPr>
          </a:p>
        </p:txBody>
      </p:sp>
      <p:sp>
        <p:nvSpPr>
          <p:cNvPr id="240" name="Rectangle 30"/>
          <p:cNvSpPr>
            <a:spLocks noChangeArrowheads="1"/>
          </p:cNvSpPr>
          <p:nvPr/>
        </p:nvSpPr>
        <p:spPr bwMode="auto">
          <a:xfrm>
            <a:off x="830263" y="1238250"/>
            <a:ext cx="75326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employees at year-end using the method described in the chapter and round to the nearest dollar; then, </a:t>
            </a:r>
            <a:endParaRPr lang="en-US" dirty="0" smtClean="0">
              <a:solidFill>
                <a:prstClr val="black"/>
              </a:solidFill>
              <a:cs typeface="Arial" charset="0"/>
            </a:endParaRPr>
          </a:p>
        </p:txBody>
      </p:sp>
      <p:sp>
        <p:nvSpPr>
          <p:cNvPr id="241" name="Rectangle 31"/>
          <p:cNvSpPr>
            <a:spLocks noChangeArrowheads="1"/>
          </p:cNvSpPr>
          <p:nvPr/>
        </p:nvSpPr>
        <p:spPr bwMode="auto">
          <a:xfrm>
            <a:off x="830263" y="1444625"/>
            <a:ext cx="7905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prepare the journal entry at December 31 of the current year to record the bonus due. (b) Prepare the journal </a:t>
            </a:r>
            <a:endParaRPr lang="en-US" dirty="0" smtClean="0">
              <a:solidFill>
                <a:prstClr val="black"/>
              </a:solidFill>
              <a:cs typeface="Arial" charset="0"/>
            </a:endParaRPr>
          </a:p>
        </p:txBody>
      </p:sp>
      <p:sp>
        <p:nvSpPr>
          <p:cNvPr id="242" name="Rectangle 32"/>
          <p:cNvSpPr>
            <a:spLocks noChangeArrowheads="1"/>
          </p:cNvSpPr>
          <p:nvPr/>
        </p:nvSpPr>
        <p:spPr bwMode="auto">
          <a:xfrm>
            <a:off x="830263" y="1651000"/>
            <a:ext cx="63325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entry at January 20 of the following year to record payment of that bonus to employees.</a:t>
            </a:r>
            <a:endParaRPr lang="en-US" dirty="0" smtClean="0">
              <a:solidFill>
                <a:prstClr val="black"/>
              </a:solidFill>
              <a:cs typeface="Arial" charset="0"/>
            </a:endParaRPr>
          </a:p>
        </p:txBody>
      </p:sp>
      <p:sp>
        <p:nvSpPr>
          <p:cNvPr id="243" name="Rectangle 33"/>
          <p:cNvSpPr>
            <a:spLocks noChangeArrowheads="1"/>
          </p:cNvSpPr>
          <p:nvPr/>
        </p:nvSpPr>
        <p:spPr bwMode="auto">
          <a:xfrm>
            <a:off x="3775075" y="31146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44" name="Rectangle 34"/>
          <p:cNvSpPr>
            <a:spLocks noChangeArrowheads="1"/>
          </p:cNvSpPr>
          <p:nvPr/>
        </p:nvSpPr>
        <p:spPr bwMode="auto">
          <a:xfrm>
            <a:off x="1154113" y="30845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5" name="Line 35"/>
          <p:cNvSpPr>
            <a:spLocks noChangeShapeType="1"/>
          </p:cNvSpPr>
          <p:nvPr/>
        </p:nvSpPr>
        <p:spPr bwMode="auto">
          <a:xfrm>
            <a:off x="1960563" y="3105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6" name="Rectangle 36"/>
          <p:cNvSpPr>
            <a:spLocks noChangeArrowheads="1"/>
          </p:cNvSpPr>
          <p:nvPr/>
        </p:nvSpPr>
        <p:spPr bwMode="auto">
          <a:xfrm>
            <a:off x="1960563" y="3105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7" name="Line 37"/>
          <p:cNvSpPr>
            <a:spLocks noChangeShapeType="1"/>
          </p:cNvSpPr>
          <p:nvPr/>
        </p:nvSpPr>
        <p:spPr bwMode="auto">
          <a:xfrm>
            <a:off x="6750050" y="3105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8" name="Rectangle 38"/>
          <p:cNvSpPr>
            <a:spLocks noChangeArrowheads="1"/>
          </p:cNvSpPr>
          <p:nvPr/>
        </p:nvSpPr>
        <p:spPr bwMode="auto">
          <a:xfrm>
            <a:off x="6750050" y="3105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9" name="Line 39"/>
          <p:cNvSpPr>
            <a:spLocks noChangeShapeType="1"/>
          </p:cNvSpPr>
          <p:nvPr/>
        </p:nvSpPr>
        <p:spPr bwMode="auto">
          <a:xfrm>
            <a:off x="7546975" y="3105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0" name="Rectangle 40"/>
          <p:cNvSpPr>
            <a:spLocks noChangeArrowheads="1"/>
          </p:cNvSpPr>
          <p:nvPr/>
        </p:nvSpPr>
        <p:spPr bwMode="auto">
          <a:xfrm>
            <a:off x="7546975" y="3105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1" name="Rectangle 41"/>
          <p:cNvSpPr>
            <a:spLocks noChangeArrowheads="1"/>
          </p:cNvSpPr>
          <p:nvPr/>
        </p:nvSpPr>
        <p:spPr bwMode="auto">
          <a:xfrm>
            <a:off x="8332788" y="310515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2" name="Line 42"/>
          <p:cNvSpPr>
            <a:spLocks noChangeShapeType="1"/>
          </p:cNvSpPr>
          <p:nvPr/>
        </p:nvSpPr>
        <p:spPr bwMode="auto">
          <a:xfrm>
            <a:off x="1163638" y="333216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3" name="Rectangle 43"/>
          <p:cNvSpPr>
            <a:spLocks noChangeArrowheads="1"/>
          </p:cNvSpPr>
          <p:nvPr/>
        </p:nvSpPr>
        <p:spPr bwMode="auto">
          <a:xfrm>
            <a:off x="1163638" y="333216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1" name="Line 44"/>
          <p:cNvSpPr>
            <a:spLocks noChangeShapeType="1"/>
          </p:cNvSpPr>
          <p:nvPr/>
        </p:nvSpPr>
        <p:spPr bwMode="auto">
          <a:xfrm>
            <a:off x="1960563" y="333216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8" name="Rectangle 45"/>
          <p:cNvSpPr>
            <a:spLocks noChangeArrowheads="1"/>
          </p:cNvSpPr>
          <p:nvPr/>
        </p:nvSpPr>
        <p:spPr bwMode="auto">
          <a:xfrm>
            <a:off x="1960563" y="333216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9" name="Line 46"/>
          <p:cNvSpPr>
            <a:spLocks noChangeShapeType="1"/>
          </p:cNvSpPr>
          <p:nvPr/>
        </p:nvSpPr>
        <p:spPr bwMode="auto">
          <a:xfrm>
            <a:off x="6750050" y="333216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0" name="Rectangle 47"/>
          <p:cNvSpPr>
            <a:spLocks noChangeArrowheads="1"/>
          </p:cNvSpPr>
          <p:nvPr/>
        </p:nvSpPr>
        <p:spPr bwMode="auto">
          <a:xfrm>
            <a:off x="6750050" y="333216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Line 48"/>
          <p:cNvSpPr>
            <a:spLocks noChangeShapeType="1"/>
          </p:cNvSpPr>
          <p:nvPr/>
        </p:nvSpPr>
        <p:spPr bwMode="auto">
          <a:xfrm>
            <a:off x="7546975" y="333216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2" name="Rectangle 49"/>
          <p:cNvSpPr>
            <a:spLocks noChangeArrowheads="1"/>
          </p:cNvSpPr>
          <p:nvPr/>
        </p:nvSpPr>
        <p:spPr bwMode="auto">
          <a:xfrm>
            <a:off x="7546975" y="333216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3" name="Line 50"/>
          <p:cNvSpPr>
            <a:spLocks noChangeShapeType="1"/>
          </p:cNvSpPr>
          <p:nvPr/>
        </p:nvSpPr>
        <p:spPr bwMode="auto">
          <a:xfrm>
            <a:off x="8343900" y="333216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4" name="Rectangle 51"/>
          <p:cNvSpPr>
            <a:spLocks noChangeArrowheads="1"/>
          </p:cNvSpPr>
          <p:nvPr/>
        </p:nvSpPr>
        <p:spPr bwMode="auto">
          <a:xfrm>
            <a:off x="8343900" y="333216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5" name="Rectangle 52"/>
          <p:cNvSpPr>
            <a:spLocks noChangeArrowheads="1"/>
          </p:cNvSpPr>
          <p:nvPr/>
        </p:nvSpPr>
        <p:spPr bwMode="auto">
          <a:xfrm>
            <a:off x="1173163" y="308451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Rectangle 53"/>
          <p:cNvSpPr>
            <a:spLocks noChangeArrowheads="1"/>
          </p:cNvSpPr>
          <p:nvPr/>
        </p:nvSpPr>
        <p:spPr bwMode="auto">
          <a:xfrm>
            <a:off x="1173163" y="331152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7" name="Line 54"/>
          <p:cNvSpPr>
            <a:spLocks noChangeShapeType="1"/>
          </p:cNvSpPr>
          <p:nvPr/>
        </p:nvSpPr>
        <p:spPr bwMode="auto">
          <a:xfrm>
            <a:off x="1173163" y="35274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2" name="Rectangle 55"/>
          <p:cNvSpPr>
            <a:spLocks noChangeArrowheads="1"/>
          </p:cNvSpPr>
          <p:nvPr/>
        </p:nvSpPr>
        <p:spPr bwMode="auto">
          <a:xfrm>
            <a:off x="1173163" y="35274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3" name="Line 56"/>
          <p:cNvSpPr>
            <a:spLocks noChangeShapeType="1"/>
          </p:cNvSpPr>
          <p:nvPr/>
        </p:nvSpPr>
        <p:spPr bwMode="auto">
          <a:xfrm>
            <a:off x="1173163" y="37338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4" name="Rectangle 57"/>
          <p:cNvSpPr>
            <a:spLocks noChangeArrowheads="1"/>
          </p:cNvSpPr>
          <p:nvPr/>
        </p:nvSpPr>
        <p:spPr bwMode="auto">
          <a:xfrm>
            <a:off x="1173163" y="37338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5" name="Line 58"/>
          <p:cNvSpPr>
            <a:spLocks noChangeShapeType="1"/>
          </p:cNvSpPr>
          <p:nvPr/>
        </p:nvSpPr>
        <p:spPr bwMode="auto">
          <a:xfrm>
            <a:off x="1173163" y="3940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6" name="Rectangle 59"/>
          <p:cNvSpPr>
            <a:spLocks noChangeArrowheads="1"/>
          </p:cNvSpPr>
          <p:nvPr/>
        </p:nvSpPr>
        <p:spPr bwMode="auto">
          <a:xfrm>
            <a:off x="1173163" y="39401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7" name="Line 60"/>
          <p:cNvSpPr>
            <a:spLocks noChangeShapeType="1"/>
          </p:cNvSpPr>
          <p:nvPr/>
        </p:nvSpPr>
        <p:spPr bwMode="auto">
          <a:xfrm>
            <a:off x="1173163" y="4146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8" name="Rectangle 61"/>
          <p:cNvSpPr>
            <a:spLocks noChangeArrowheads="1"/>
          </p:cNvSpPr>
          <p:nvPr/>
        </p:nvSpPr>
        <p:spPr bwMode="auto">
          <a:xfrm>
            <a:off x="1173163" y="41465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9" name="Line 62"/>
          <p:cNvSpPr>
            <a:spLocks noChangeShapeType="1"/>
          </p:cNvSpPr>
          <p:nvPr/>
        </p:nvSpPr>
        <p:spPr bwMode="auto">
          <a:xfrm>
            <a:off x="1173163" y="43529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0" name="Rectangle 63"/>
          <p:cNvSpPr>
            <a:spLocks noChangeArrowheads="1"/>
          </p:cNvSpPr>
          <p:nvPr/>
        </p:nvSpPr>
        <p:spPr bwMode="auto">
          <a:xfrm>
            <a:off x="1173163" y="43529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1" name="Line 64"/>
          <p:cNvSpPr>
            <a:spLocks noChangeShapeType="1"/>
          </p:cNvSpPr>
          <p:nvPr/>
        </p:nvSpPr>
        <p:spPr bwMode="auto">
          <a:xfrm>
            <a:off x="1173163" y="45593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2" name="Rectangle 65"/>
          <p:cNvSpPr>
            <a:spLocks noChangeArrowheads="1"/>
          </p:cNvSpPr>
          <p:nvPr/>
        </p:nvSpPr>
        <p:spPr bwMode="auto">
          <a:xfrm>
            <a:off x="1173163" y="45593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4" name="Rounded Rectangle 113"/>
          <p:cNvSpPr/>
          <p:nvPr/>
        </p:nvSpPr>
        <p:spPr>
          <a:xfrm>
            <a:off x="1759707" y="4876800"/>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recognition principle</a:t>
            </a:r>
          </a:p>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is recognized in the same period as the revenue it helped generate.</a:t>
            </a:r>
            <a:endParaRPr lang="en-US" dirty="0">
              <a:solidFill>
                <a:prstClr val="white"/>
              </a:solidFill>
            </a:endParaRPr>
          </a:p>
        </p:txBody>
      </p:sp>
      <p:sp>
        <p:nvSpPr>
          <p:cNvPr id="65" name="Slide Number Placeholder 64"/>
          <p:cNvSpPr>
            <a:spLocks noGrp="1"/>
          </p:cNvSpPr>
          <p:nvPr>
            <p:ph type="sldNum" sz="quarter" idx="12"/>
          </p:nvPr>
        </p:nvSpPr>
        <p:spPr/>
        <p:txBody>
          <a:bodyPr/>
          <a:lstStyle/>
          <a:p>
            <a:pPr>
              <a:defRPr/>
            </a:pPr>
            <a:fld id="{FD9DAF71-30E9-424E-96BF-80D28EFA0C7C}" type="slidenum">
              <a:rPr lang="en-US" smtClean="0"/>
              <a:pPr>
                <a:defRPr/>
              </a:pPr>
              <a:t>34</a:t>
            </a:fld>
            <a:endParaRPr lang="en-US" dirty="0"/>
          </a:p>
        </p:txBody>
      </p:sp>
      <p:sp>
        <p:nvSpPr>
          <p:cNvPr id="66"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P4/C3</a:t>
            </a:r>
            <a:endParaRPr lang="en-US" altLang="en-US" dirty="0">
              <a:solidFill>
                <a:prstClr val="white"/>
              </a:solidFill>
              <a:latin typeface="Arial" charset="0"/>
              <a:ea typeface="ＭＳ Ｐゴシック" pitchFamily="-84" charset="-128"/>
              <a:cs typeface="Arial" charset="0"/>
            </a:endParaRPr>
          </a:p>
        </p:txBody>
      </p:sp>
    </p:spTree>
    <p:extLst>
      <p:ext uri="{BB962C8B-B14F-4D97-AF65-F5344CB8AC3E}">
        <p14:creationId xmlns:p14="http://schemas.microsoft.com/office/powerpoint/2010/main" val="306940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4"/>
                                        </p:tgtEl>
                                        <p:attrNameLst>
                                          <p:attrName>style.visibility</p:attrName>
                                        </p:attrNameLst>
                                      </p:cBhvr>
                                      <p:to>
                                        <p:strVal val="visible"/>
                                      </p:to>
                                    </p:set>
                                    <p:animEffect transition="in" filter="fade">
                                      <p:cBhvr>
                                        <p:cTn id="48" dur="500"/>
                                        <p:tgtEl>
                                          <p:spTgt spid="244"/>
                                        </p:tgtEl>
                                      </p:cBhvr>
                                    </p:animEffect>
                                  </p:childTnLst>
                                </p:cTn>
                              </p:par>
                              <p:par>
                                <p:cTn id="49" presetID="10" presetClass="entr" presetSubtype="0" fill="hold" nodeType="withEffect">
                                  <p:stCondLst>
                                    <p:cond delay="0"/>
                                  </p:stCondLst>
                                  <p:childTnLst>
                                    <p:set>
                                      <p:cBhvr>
                                        <p:cTn id="50" dur="1" fill="hold">
                                          <p:stCondLst>
                                            <p:cond delay="0"/>
                                          </p:stCondLst>
                                        </p:cTn>
                                        <p:tgtEl>
                                          <p:spTgt spid="245"/>
                                        </p:tgtEl>
                                        <p:attrNameLst>
                                          <p:attrName>style.visibility</p:attrName>
                                        </p:attrNameLst>
                                      </p:cBhvr>
                                      <p:to>
                                        <p:strVal val="visible"/>
                                      </p:to>
                                    </p:set>
                                    <p:animEffect transition="in" filter="fade">
                                      <p:cBhvr>
                                        <p:cTn id="51" dur="500"/>
                                        <p:tgtEl>
                                          <p:spTgt spid="2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6"/>
                                        </p:tgtEl>
                                        <p:attrNameLst>
                                          <p:attrName>style.visibility</p:attrName>
                                        </p:attrNameLst>
                                      </p:cBhvr>
                                      <p:to>
                                        <p:strVal val="visible"/>
                                      </p:to>
                                    </p:set>
                                    <p:animEffect transition="in" filter="fade">
                                      <p:cBhvr>
                                        <p:cTn id="54" dur="500"/>
                                        <p:tgtEl>
                                          <p:spTgt spid="246"/>
                                        </p:tgtEl>
                                      </p:cBhvr>
                                    </p:animEffect>
                                  </p:childTnLst>
                                </p:cTn>
                              </p:par>
                              <p:par>
                                <p:cTn id="55" presetID="10" presetClass="entr" presetSubtype="0" fill="hold" nodeType="withEffect">
                                  <p:stCondLst>
                                    <p:cond delay="0"/>
                                  </p:stCondLst>
                                  <p:childTnLst>
                                    <p:set>
                                      <p:cBhvr>
                                        <p:cTn id="56" dur="1" fill="hold">
                                          <p:stCondLst>
                                            <p:cond delay="0"/>
                                          </p:stCondLst>
                                        </p:cTn>
                                        <p:tgtEl>
                                          <p:spTgt spid="247"/>
                                        </p:tgtEl>
                                        <p:attrNameLst>
                                          <p:attrName>style.visibility</p:attrName>
                                        </p:attrNameLst>
                                      </p:cBhvr>
                                      <p:to>
                                        <p:strVal val="visible"/>
                                      </p:to>
                                    </p:set>
                                    <p:animEffect transition="in" filter="fade">
                                      <p:cBhvr>
                                        <p:cTn id="57" dur="500"/>
                                        <p:tgtEl>
                                          <p:spTgt spid="2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8"/>
                                        </p:tgtEl>
                                        <p:attrNameLst>
                                          <p:attrName>style.visibility</p:attrName>
                                        </p:attrNameLst>
                                      </p:cBhvr>
                                      <p:to>
                                        <p:strVal val="visible"/>
                                      </p:to>
                                    </p:set>
                                    <p:animEffect transition="in" filter="fade">
                                      <p:cBhvr>
                                        <p:cTn id="60" dur="500"/>
                                        <p:tgtEl>
                                          <p:spTgt spid="248"/>
                                        </p:tgtEl>
                                      </p:cBhvr>
                                    </p:animEffect>
                                  </p:childTnLst>
                                </p:cTn>
                              </p:par>
                              <p:par>
                                <p:cTn id="61" presetID="10" presetClass="entr" presetSubtype="0" fill="hold" nodeType="withEffect">
                                  <p:stCondLst>
                                    <p:cond delay="0"/>
                                  </p:stCondLst>
                                  <p:childTnLst>
                                    <p:set>
                                      <p:cBhvr>
                                        <p:cTn id="62" dur="1" fill="hold">
                                          <p:stCondLst>
                                            <p:cond delay="0"/>
                                          </p:stCondLst>
                                        </p:cTn>
                                        <p:tgtEl>
                                          <p:spTgt spid="249"/>
                                        </p:tgtEl>
                                        <p:attrNameLst>
                                          <p:attrName>style.visibility</p:attrName>
                                        </p:attrNameLst>
                                      </p:cBhvr>
                                      <p:to>
                                        <p:strVal val="visible"/>
                                      </p:to>
                                    </p:set>
                                    <p:animEffect transition="in" filter="fade">
                                      <p:cBhvr>
                                        <p:cTn id="63" dur="500"/>
                                        <p:tgtEl>
                                          <p:spTgt spid="2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0"/>
                                        </p:tgtEl>
                                        <p:attrNameLst>
                                          <p:attrName>style.visibility</p:attrName>
                                        </p:attrNameLst>
                                      </p:cBhvr>
                                      <p:to>
                                        <p:strVal val="visible"/>
                                      </p:to>
                                    </p:set>
                                    <p:animEffect transition="in" filter="fade">
                                      <p:cBhvr>
                                        <p:cTn id="66" dur="500"/>
                                        <p:tgtEl>
                                          <p:spTgt spid="2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1"/>
                                        </p:tgtEl>
                                        <p:attrNameLst>
                                          <p:attrName>style.visibility</p:attrName>
                                        </p:attrNameLst>
                                      </p:cBhvr>
                                      <p:to>
                                        <p:strVal val="visible"/>
                                      </p:to>
                                    </p:set>
                                    <p:animEffect transition="in" filter="fade">
                                      <p:cBhvr>
                                        <p:cTn id="69" dur="500"/>
                                        <p:tgtEl>
                                          <p:spTgt spid="251"/>
                                        </p:tgtEl>
                                      </p:cBhvr>
                                    </p:animEffect>
                                  </p:childTnLst>
                                </p:cTn>
                              </p:par>
                              <p:par>
                                <p:cTn id="70" presetID="10" presetClass="entr" presetSubtype="0" fill="hold" nodeType="withEffect">
                                  <p:stCondLst>
                                    <p:cond delay="0"/>
                                  </p:stCondLst>
                                  <p:childTnLst>
                                    <p:set>
                                      <p:cBhvr>
                                        <p:cTn id="71" dur="1" fill="hold">
                                          <p:stCondLst>
                                            <p:cond delay="0"/>
                                          </p:stCondLst>
                                        </p:cTn>
                                        <p:tgtEl>
                                          <p:spTgt spid="252"/>
                                        </p:tgtEl>
                                        <p:attrNameLst>
                                          <p:attrName>style.visibility</p:attrName>
                                        </p:attrNameLst>
                                      </p:cBhvr>
                                      <p:to>
                                        <p:strVal val="visible"/>
                                      </p:to>
                                    </p:set>
                                    <p:animEffect transition="in" filter="fade">
                                      <p:cBhvr>
                                        <p:cTn id="72" dur="500"/>
                                        <p:tgtEl>
                                          <p:spTgt spid="2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3"/>
                                        </p:tgtEl>
                                        <p:attrNameLst>
                                          <p:attrName>style.visibility</p:attrName>
                                        </p:attrNameLst>
                                      </p:cBhvr>
                                      <p:to>
                                        <p:strVal val="visible"/>
                                      </p:to>
                                    </p:set>
                                    <p:animEffect transition="in" filter="fade">
                                      <p:cBhvr>
                                        <p:cTn id="75" dur="500"/>
                                        <p:tgtEl>
                                          <p:spTgt spid="253"/>
                                        </p:tgtEl>
                                      </p:cBhvr>
                                    </p:animEffect>
                                  </p:childTnLst>
                                </p:cTn>
                              </p:par>
                              <p:par>
                                <p:cTn id="76" presetID="10" presetClass="entr" presetSubtype="0" fill="hold" nodeType="withEffect">
                                  <p:stCondLst>
                                    <p:cond delay="0"/>
                                  </p:stCondLst>
                                  <p:childTnLst>
                                    <p:set>
                                      <p:cBhvr>
                                        <p:cTn id="77" dur="1" fill="hold">
                                          <p:stCondLst>
                                            <p:cond delay="0"/>
                                          </p:stCondLst>
                                        </p:cTn>
                                        <p:tgtEl>
                                          <p:spTgt spid="271"/>
                                        </p:tgtEl>
                                        <p:attrNameLst>
                                          <p:attrName>style.visibility</p:attrName>
                                        </p:attrNameLst>
                                      </p:cBhvr>
                                      <p:to>
                                        <p:strVal val="visible"/>
                                      </p:to>
                                    </p:set>
                                    <p:animEffect transition="in" filter="fade">
                                      <p:cBhvr>
                                        <p:cTn id="78" dur="500"/>
                                        <p:tgtEl>
                                          <p:spTgt spid="27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8"/>
                                        </p:tgtEl>
                                        <p:attrNameLst>
                                          <p:attrName>style.visibility</p:attrName>
                                        </p:attrNameLst>
                                      </p:cBhvr>
                                      <p:to>
                                        <p:strVal val="visible"/>
                                      </p:to>
                                    </p:set>
                                    <p:animEffect transition="in" filter="fade">
                                      <p:cBhvr>
                                        <p:cTn id="81" dur="500"/>
                                        <p:tgtEl>
                                          <p:spTgt spid="278"/>
                                        </p:tgtEl>
                                      </p:cBhvr>
                                    </p:animEffect>
                                  </p:childTnLst>
                                </p:cTn>
                              </p:par>
                              <p:par>
                                <p:cTn id="82" presetID="10" presetClass="entr" presetSubtype="0" fill="hold" nodeType="withEffect">
                                  <p:stCondLst>
                                    <p:cond delay="0"/>
                                  </p:stCondLst>
                                  <p:childTnLst>
                                    <p:set>
                                      <p:cBhvr>
                                        <p:cTn id="83" dur="1" fill="hold">
                                          <p:stCondLst>
                                            <p:cond delay="0"/>
                                          </p:stCondLst>
                                        </p:cTn>
                                        <p:tgtEl>
                                          <p:spTgt spid="279"/>
                                        </p:tgtEl>
                                        <p:attrNameLst>
                                          <p:attrName>style.visibility</p:attrName>
                                        </p:attrNameLst>
                                      </p:cBhvr>
                                      <p:to>
                                        <p:strVal val="visible"/>
                                      </p:to>
                                    </p:set>
                                    <p:animEffect transition="in" filter="fade">
                                      <p:cBhvr>
                                        <p:cTn id="84" dur="500"/>
                                        <p:tgtEl>
                                          <p:spTgt spid="27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0"/>
                                        </p:tgtEl>
                                        <p:attrNameLst>
                                          <p:attrName>style.visibility</p:attrName>
                                        </p:attrNameLst>
                                      </p:cBhvr>
                                      <p:to>
                                        <p:strVal val="visible"/>
                                      </p:to>
                                    </p:set>
                                    <p:animEffect transition="in" filter="fade">
                                      <p:cBhvr>
                                        <p:cTn id="87" dur="500"/>
                                        <p:tgtEl>
                                          <p:spTgt spid="280"/>
                                        </p:tgtEl>
                                      </p:cBhvr>
                                    </p:animEffect>
                                  </p:childTnLst>
                                </p:cTn>
                              </p:par>
                              <p:par>
                                <p:cTn id="88" presetID="10" presetClass="entr" presetSubtype="0" fill="hold" nodeType="withEffect">
                                  <p:stCondLst>
                                    <p:cond delay="0"/>
                                  </p:stCondLst>
                                  <p:childTnLst>
                                    <p:set>
                                      <p:cBhvr>
                                        <p:cTn id="89" dur="1" fill="hold">
                                          <p:stCondLst>
                                            <p:cond delay="0"/>
                                          </p:stCondLst>
                                        </p:cTn>
                                        <p:tgtEl>
                                          <p:spTgt spid="281"/>
                                        </p:tgtEl>
                                        <p:attrNameLst>
                                          <p:attrName>style.visibility</p:attrName>
                                        </p:attrNameLst>
                                      </p:cBhvr>
                                      <p:to>
                                        <p:strVal val="visible"/>
                                      </p:to>
                                    </p:set>
                                    <p:animEffect transition="in" filter="fade">
                                      <p:cBhvr>
                                        <p:cTn id="90" dur="500"/>
                                        <p:tgtEl>
                                          <p:spTgt spid="28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2"/>
                                        </p:tgtEl>
                                        <p:attrNameLst>
                                          <p:attrName>style.visibility</p:attrName>
                                        </p:attrNameLst>
                                      </p:cBhvr>
                                      <p:to>
                                        <p:strVal val="visible"/>
                                      </p:to>
                                    </p:set>
                                    <p:animEffect transition="in" filter="fade">
                                      <p:cBhvr>
                                        <p:cTn id="93" dur="500"/>
                                        <p:tgtEl>
                                          <p:spTgt spid="282"/>
                                        </p:tgtEl>
                                      </p:cBhvr>
                                    </p:animEffect>
                                  </p:childTnLst>
                                </p:cTn>
                              </p:par>
                              <p:par>
                                <p:cTn id="94" presetID="10" presetClass="entr" presetSubtype="0" fill="hold" nodeType="withEffect">
                                  <p:stCondLst>
                                    <p:cond delay="0"/>
                                  </p:stCondLst>
                                  <p:childTnLst>
                                    <p:set>
                                      <p:cBhvr>
                                        <p:cTn id="95" dur="1" fill="hold">
                                          <p:stCondLst>
                                            <p:cond delay="0"/>
                                          </p:stCondLst>
                                        </p:cTn>
                                        <p:tgtEl>
                                          <p:spTgt spid="283"/>
                                        </p:tgtEl>
                                        <p:attrNameLst>
                                          <p:attrName>style.visibility</p:attrName>
                                        </p:attrNameLst>
                                      </p:cBhvr>
                                      <p:to>
                                        <p:strVal val="visible"/>
                                      </p:to>
                                    </p:set>
                                    <p:animEffect transition="in" filter="fade">
                                      <p:cBhvr>
                                        <p:cTn id="96" dur="500"/>
                                        <p:tgtEl>
                                          <p:spTgt spid="2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84"/>
                                        </p:tgtEl>
                                        <p:attrNameLst>
                                          <p:attrName>style.visibility</p:attrName>
                                        </p:attrNameLst>
                                      </p:cBhvr>
                                      <p:to>
                                        <p:strVal val="visible"/>
                                      </p:to>
                                    </p:set>
                                    <p:animEffect transition="in" filter="fade">
                                      <p:cBhvr>
                                        <p:cTn id="99" dur="500"/>
                                        <p:tgtEl>
                                          <p:spTgt spid="2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85"/>
                                        </p:tgtEl>
                                        <p:attrNameLst>
                                          <p:attrName>style.visibility</p:attrName>
                                        </p:attrNameLst>
                                      </p:cBhvr>
                                      <p:to>
                                        <p:strVal val="visible"/>
                                      </p:to>
                                    </p:set>
                                    <p:animEffect transition="in" filter="fade">
                                      <p:cBhvr>
                                        <p:cTn id="102" dur="500"/>
                                        <p:tgtEl>
                                          <p:spTgt spid="28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6"/>
                                        </p:tgtEl>
                                        <p:attrNameLst>
                                          <p:attrName>style.visibility</p:attrName>
                                        </p:attrNameLst>
                                      </p:cBhvr>
                                      <p:to>
                                        <p:strVal val="visible"/>
                                      </p:to>
                                    </p:set>
                                    <p:animEffect transition="in" filter="fade">
                                      <p:cBhvr>
                                        <p:cTn id="105" dur="500"/>
                                        <p:tgtEl>
                                          <p:spTgt spid="286"/>
                                        </p:tgtEl>
                                      </p:cBhvr>
                                    </p:animEffect>
                                  </p:childTnLst>
                                </p:cTn>
                              </p:par>
                              <p:par>
                                <p:cTn id="106" presetID="10" presetClass="entr" presetSubtype="0" fill="hold" nodeType="withEffect">
                                  <p:stCondLst>
                                    <p:cond delay="0"/>
                                  </p:stCondLst>
                                  <p:childTnLst>
                                    <p:set>
                                      <p:cBhvr>
                                        <p:cTn id="107" dur="1" fill="hold">
                                          <p:stCondLst>
                                            <p:cond delay="0"/>
                                          </p:stCondLst>
                                        </p:cTn>
                                        <p:tgtEl>
                                          <p:spTgt spid="287"/>
                                        </p:tgtEl>
                                        <p:attrNameLst>
                                          <p:attrName>style.visibility</p:attrName>
                                        </p:attrNameLst>
                                      </p:cBhvr>
                                      <p:to>
                                        <p:strVal val="visible"/>
                                      </p:to>
                                    </p:set>
                                    <p:animEffect transition="in" filter="fade">
                                      <p:cBhvr>
                                        <p:cTn id="108" dur="500"/>
                                        <p:tgtEl>
                                          <p:spTgt spid="28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Effect transition="in" filter="fade">
                                      <p:cBhvr>
                                        <p:cTn id="111" dur="500"/>
                                        <p:tgtEl>
                                          <p:spTgt spid="292"/>
                                        </p:tgtEl>
                                      </p:cBhvr>
                                    </p:animEffect>
                                  </p:childTnLst>
                                </p:cTn>
                              </p:par>
                              <p:par>
                                <p:cTn id="112" presetID="10" presetClass="entr" presetSubtype="0" fill="hold" nodeType="withEffect">
                                  <p:stCondLst>
                                    <p:cond delay="0"/>
                                  </p:stCondLst>
                                  <p:childTnLst>
                                    <p:set>
                                      <p:cBhvr>
                                        <p:cTn id="113" dur="1" fill="hold">
                                          <p:stCondLst>
                                            <p:cond delay="0"/>
                                          </p:stCondLst>
                                        </p:cTn>
                                        <p:tgtEl>
                                          <p:spTgt spid="293"/>
                                        </p:tgtEl>
                                        <p:attrNameLst>
                                          <p:attrName>style.visibility</p:attrName>
                                        </p:attrNameLst>
                                      </p:cBhvr>
                                      <p:to>
                                        <p:strVal val="visible"/>
                                      </p:to>
                                    </p:set>
                                    <p:animEffect transition="in" filter="fade">
                                      <p:cBhvr>
                                        <p:cTn id="114" dur="500"/>
                                        <p:tgtEl>
                                          <p:spTgt spid="29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500"/>
                                        <p:tgtEl>
                                          <p:spTgt spid="294"/>
                                        </p:tgtEl>
                                      </p:cBhvr>
                                    </p:animEffect>
                                  </p:childTnLst>
                                </p:cTn>
                              </p:par>
                              <p:par>
                                <p:cTn id="118" presetID="10" presetClass="entr" presetSubtype="0" fill="hold" nodeType="withEffect">
                                  <p:stCondLst>
                                    <p:cond delay="0"/>
                                  </p:stCondLst>
                                  <p:childTnLst>
                                    <p:set>
                                      <p:cBhvr>
                                        <p:cTn id="119" dur="1" fill="hold">
                                          <p:stCondLst>
                                            <p:cond delay="0"/>
                                          </p:stCondLst>
                                        </p:cTn>
                                        <p:tgtEl>
                                          <p:spTgt spid="295"/>
                                        </p:tgtEl>
                                        <p:attrNameLst>
                                          <p:attrName>style.visibility</p:attrName>
                                        </p:attrNameLst>
                                      </p:cBhvr>
                                      <p:to>
                                        <p:strVal val="visible"/>
                                      </p:to>
                                    </p:set>
                                    <p:animEffect transition="in" filter="fade">
                                      <p:cBhvr>
                                        <p:cTn id="120" dur="500"/>
                                        <p:tgtEl>
                                          <p:spTgt spid="29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6"/>
                                        </p:tgtEl>
                                        <p:attrNameLst>
                                          <p:attrName>style.visibility</p:attrName>
                                        </p:attrNameLst>
                                      </p:cBhvr>
                                      <p:to>
                                        <p:strVal val="visible"/>
                                      </p:to>
                                    </p:set>
                                    <p:animEffect transition="in" filter="fade">
                                      <p:cBhvr>
                                        <p:cTn id="123" dur="500"/>
                                        <p:tgtEl>
                                          <p:spTgt spid="296"/>
                                        </p:tgtEl>
                                      </p:cBhvr>
                                    </p:animEffect>
                                  </p:childTnLst>
                                </p:cTn>
                              </p:par>
                              <p:par>
                                <p:cTn id="124" presetID="10" presetClass="entr" presetSubtype="0" fill="hold" nodeType="withEffect">
                                  <p:stCondLst>
                                    <p:cond delay="0"/>
                                  </p:stCondLst>
                                  <p:childTnLst>
                                    <p:set>
                                      <p:cBhvr>
                                        <p:cTn id="125" dur="1" fill="hold">
                                          <p:stCondLst>
                                            <p:cond delay="0"/>
                                          </p:stCondLst>
                                        </p:cTn>
                                        <p:tgtEl>
                                          <p:spTgt spid="297"/>
                                        </p:tgtEl>
                                        <p:attrNameLst>
                                          <p:attrName>style.visibility</p:attrName>
                                        </p:attrNameLst>
                                      </p:cBhvr>
                                      <p:to>
                                        <p:strVal val="visible"/>
                                      </p:to>
                                    </p:set>
                                    <p:animEffect transition="in" filter="fade">
                                      <p:cBhvr>
                                        <p:cTn id="126" dur="500"/>
                                        <p:tgtEl>
                                          <p:spTgt spid="29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8"/>
                                        </p:tgtEl>
                                        <p:attrNameLst>
                                          <p:attrName>style.visibility</p:attrName>
                                        </p:attrNameLst>
                                      </p:cBhvr>
                                      <p:to>
                                        <p:strVal val="visible"/>
                                      </p:to>
                                    </p:set>
                                    <p:animEffect transition="in" filter="fade">
                                      <p:cBhvr>
                                        <p:cTn id="129" dur="500"/>
                                        <p:tgtEl>
                                          <p:spTgt spid="298"/>
                                        </p:tgtEl>
                                      </p:cBhvr>
                                    </p:animEffect>
                                  </p:childTnLst>
                                </p:cTn>
                              </p:par>
                              <p:par>
                                <p:cTn id="130" presetID="10" presetClass="entr" presetSubtype="0" fill="hold" nodeType="withEffect">
                                  <p:stCondLst>
                                    <p:cond delay="0"/>
                                  </p:stCondLst>
                                  <p:childTnLst>
                                    <p:set>
                                      <p:cBhvr>
                                        <p:cTn id="131" dur="1" fill="hold">
                                          <p:stCondLst>
                                            <p:cond delay="0"/>
                                          </p:stCondLst>
                                        </p:cTn>
                                        <p:tgtEl>
                                          <p:spTgt spid="299"/>
                                        </p:tgtEl>
                                        <p:attrNameLst>
                                          <p:attrName>style.visibility</p:attrName>
                                        </p:attrNameLst>
                                      </p:cBhvr>
                                      <p:to>
                                        <p:strVal val="visible"/>
                                      </p:to>
                                    </p:set>
                                    <p:animEffect transition="in" filter="fade">
                                      <p:cBhvr>
                                        <p:cTn id="132" dur="500"/>
                                        <p:tgtEl>
                                          <p:spTgt spid="29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00"/>
                                        </p:tgtEl>
                                        <p:attrNameLst>
                                          <p:attrName>style.visibility</p:attrName>
                                        </p:attrNameLst>
                                      </p:cBhvr>
                                      <p:to>
                                        <p:strVal val="visible"/>
                                      </p:to>
                                    </p:set>
                                    <p:animEffect transition="in" filter="fade">
                                      <p:cBhvr>
                                        <p:cTn id="135" dur="500"/>
                                        <p:tgtEl>
                                          <p:spTgt spid="300"/>
                                        </p:tgtEl>
                                      </p:cBhvr>
                                    </p:animEffect>
                                  </p:childTnLst>
                                </p:cTn>
                              </p:par>
                              <p:par>
                                <p:cTn id="136" presetID="10" presetClass="entr" presetSubtype="0" fill="hold" nodeType="withEffect">
                                  <p:stCondLst>
                                    <p:cond delay="0"/>
                                  </p:stCondLst>
                                  <p:childTnLst>
                                    <p:set>
                                      <p:cBhvr>
                                        <p:cTn id="137" dur="1" fill="hold">
                                          <p:stCondLst>
                                            <p:cond delay="0"/>
                                          </p:stCondLst>
                                        </p:cTn>
                                        <p:tgtEl>
                                          <p:spTgt spid="301"/>
                                        </p:tgtEl>
                                        <p:attrNameLst>
                                          <p:attrName>style.visibility</p:attrName>
                                        </p:attrNameLst>
                                      </p:cBhvr>
                                      <p:to>
                                        <p:strVal val="visible"/>
                                      </p:to>
                                    </p:set>
                                    <p:animEffect transition="in" filter="fade">
                                      <p:cBhvr>
                                        <p:cTn id="138" dur="500"/>
                                        <p:tgtEl>
                                          <p:spTgt spid="30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02"/>
                                        </p:tgtEl>
                                        <p:attrNameLst>
                                          <p:attrName>style.visibility</p:attrName>
                                        </p:attrNameLst>
                                      </p:cBhvr>
                                      <p:to>
                                        <p:strVal val="visible"/>
                                      </p:to>
                                    </p:set>
                                    <p:animEffect transition="in" filter="fade">
                                      <p:cBhvr>
                                        <p:cTn id="141" dur="500"/>
                                        <p:tgtEl>
                                          <p:spTgt spid="30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500"/>
                                        <p:tgtEl>
                                          <p:spTgt spid="2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500"/>
                                        <p:tgtEl>
                                          <p:spTgt spid="2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fade">
                                      <p:cBhvr>
                                        <p:cTn id="153" dur="500"/>
                                        <p:tgtEl>
                                          <p:spTgt spid="3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26"/>
                                        </p:tgtEl>
                                        <p:attrNameLst>
                                          <p:attrName>style.visibility</p:attrName>
                                        </p:attrNameLst>
                                      </p:cBhvr>
                                      <p:to>
                                        <p:strVal val="visible"/>
                                      </p:to>
                                    </p:set>
                                    <p:animEffect transition="in" filter="fade">
                                      <p:cBhvr>
                                        <p:cTn id="156" dur="500"/>
                                        <p:tgtEl>
                                          <p:spTgt spid="22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32"/>
                                        </p:tgtEl>
                                        <p:attrNameLst>
                                          <p:attrName>style.visibility</p:attrName>
                                        </p:attrNameLst>
                                      </p:cBhvr>
                                      <p:to>
                                        <p:strVal val="visible"/>
                                      </p:to>
                                    </p:set>
                                    <p:animEffect transition="in" filter="fade">
                                      <p:cBhvr>
                                        <p:cTn id="159" dur="500"/>
                                        <p:tgtEl>
                                          <p:spTgt spid="23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33"/>
                                        </p:tgtEl>
                                        <p:attrNameLst>
                                          <p:attrName>style.visibility</p:attrName>
                                        </p:attrNameLst>
                                      </p:cBhvr>
                                      <p:to>
                                        <p:strVal val="visible"/>
                                      </p:to>
                                    </p:set>
                                    <p:animEffect transition="in" filter="fade">
                                      <p:cBhvr>
                                        <p:cTn id="162" dur="500"/>
                                        <p:tgtEl>
                                          <p:spTgt spid="23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34"/>
                                        </p:tgtEl>
                                        <p:attrNameLst>
                                          <p:attrName>style.visibility</p:attrName>
                                        </p:attrNameLst>
                                      </p:cBhvr>
                                      <p:to>
                                        <p:strVal val="visible"/>
                                      </p:to>
                                    </p:set>
                                    <p:animEffect transition="in" filter="fade">
                                      <p:cBhvr>
                                        <p:cTn id="165" dur="500"/>
                                        <p:tgtEl>
                                          <p:spTgt spid="23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35"/>
                                        </p:tgtEl>
                                        <p:attrNameLst>
                                          <p:attrName>style.visibility</p:attrName>
                                        </p:attrNameLst>
                                      </p:cBhvr>
                                      <p:to>
                                        <p:strVal val="visible"/>
                                      </p:to>
                                    </p:set>
                                    <p:animEffect transition="in" filter="fade">
                                      <p:cBhvr>
                                        <p:cTn id="168" dur="500"/>
                                        <p:tgtEl>
                                          <p:spTgt spid="23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114"/>
                                        </p:tgtEl>
                                        <p:attrNameLst>
                                          <p:attrName>style.visibility</p:attrName>
                                        </p:attrNameLst>
                                      </p:cBhvr>
                                      <p:to>
                                        <p:strVal val="visible"/>
                                      </p:to>
                                    </p:set>
                                    <p:animEffect transition="in" filter="fade">
                                      <p:cBhvr>
                                        <p:cTn id="17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43" grpId="0"/>
      <p:bldP spid="244" grpId="0" animBg="1"/>
      <p:bldP spid="246" grpId="0" animBg="1"/>
      <p:bldP spid="248" grpId="0" animBg="1"/>
      <p:bldP spid="250" grpId="0" animBg="1"/>
      <p:bldP spid="251" grpId="0" animBg="1"/>
      <p:bldP spid="253" grpId="0" animBg="1"/>
      <p:bldP spid="278" grpId="0" animBg="1"/>
      <p:bldP spid="280" grpId="0" animBg="1"/>
      <p:bldP spid="282" grpId="0" animBg="1"/>
      <p:bldP spid="284" grpId="0" animBg="1"/>
      <p:bldP spid="285" grpId="0" animBg="1"/>
      <p:bldP spid="286" grpId="0" animBg="1"/>
      <p:bldP spid="292" grpId="0" animBg="1"/>
      <p:bldP spid="294" grpId="0" animBg="1"/>
      <p:bldP spid="296" grpId="0" animBg="1"/>
      <p:bldP spid="298" grpId="0" animBg="1"/>
      <p:bldP spid="300" grpId="0" animBg="1"/>
      <p:bldP spid="3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8" name="Rectangle 5"/>
          <p:cNvSpPr>
            <a:spLocks noChangeArrowheads="1"/>
          </p:cNvSpPr>
          <p:nvPr/>
        </p:nvSpPr>
        <p:spPr bwMode="auto">
          <a:xfrm>
            <a:off x="1163638" y="1628775"/>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9" name="Rectangle 6"/>
          <p:cNvSpPr>
            <a:spLocks noChangeArrowheads="1"/>
          </p:cNvSpPr>
          <p:nvPr/>
        </p:nvSpPr>
        <p:spPr bwMode="auto">
          <a:xfrm>
            <a:off x="6951663" y="164941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10" name="Rectangle 7"/>
          <p:cNvSpPr>
            <a:spLocks noChangeArrowheads="1"/>
          </p:cNvSpPr>
          <p:nvPr/>
        </p:nvSpPr>
        <p:spPr bwMode="auto">
          <a:xfrm>
            <a:off x="7718425" y="164941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11" name="Rectangle 8"/>
          <p:cNvSpPr>
            <a:spLocks noChangeArrowheads="1"/>
          </p:cNvSpPr>
          <p:nvPr/>
        </p:nvSpPr>
        <p:spPr bwMode="auto">
          <a:xfrm>
            <a:off x="1314450" y="1876425"/>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Jun. 11</a:t>
            </a:r>
            <a:endParaRPr lang="en-US" dirty="0" smtClean="0">
              <a:solidFill>
                <a:prstClr val="black"/>
              </a:solidFill>
              <a:cs typeface="Arial" charset="0"/>
            </a:endParaRPr>
          </a:p>
        </p:txBody>
      </p:sp>
      <p:sp>
        <p:nvSpPr>
          <p:cNvPr id="12" name="Rectangle 9"/>
          <p:cNvSpPr>
            <a:spLocks noChangeArrowheads="1"/>
          </p:cNvSpPr>
          <p:nvPr/>
        </p:nvSpPr>
        <p:spPr bwMode="auto">
          <a:xfrm>
            <a:off x="2090738" y="1876425"/>
            <a:ext cx="4429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Cash</a:t>
            </a:r>
            <a:endParaRPr lang="en-US" dirty="0" smtClean="0">
              <a:solidFill>
                <a:prstClr val="black"/>
              </a:solidFill>
              <a:cs typeface="Arial" charset="0"/>
            </a:endParaRPr>
          </a:p>
        </p:txBody>
      </p:sp>
      <p:sp>
        <p:nvSpPr>
          <p:cNvPr id="13" name="Rectangle 10"/>
          <p:cNvSpPr>
            <a:spLocks noChangeArrowheads="1"/>
          </p:cNvSpPr>
          <p:nvPr/>
        </p:nvSpPr>
        <p:spPr bwMode="auto">
          <a:xfrm>
            <a:off x="7194550" y="1876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4" name="Rectangle 11"/>
          <p:cNvSpPr>
            <a:spLocks noChangeArrowheads="1"/>
          </p:cNvSpPr>
          <p:nvPr/>
        </p:nvSpPr>
        <p:spPr bwMode="auto">
          <a:xfrm>
            <a:off x="2273300" y="20828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Sales</a:t>
            </a:r>
            <a:endParaRPr lang="en-US" dirty="0" smtClean="0">
              <a:solidFill>
                <a:prstClr val="black"/>
              </a:solidFill>
              <a:cs typeface="Arial" charset="0"/>
            </a:endParaRPr>
          </a:p>
        </p:txBody>
      </p:sp>
      <p:sp>
        <p:nvSpPr>
          <p:cNvPr id="15" name="Rectangle 12"/>
          <p:cNvSpPr>
            <a:spLocks noChangeArrowheads="1"/>
          </p:cNvSpPr>
          <p:nvPr/>
        </p:nvSpPr>
        <p:spPr bwMode="auto">
          <a:xfrm>
            <a:off x="7989888" y="20828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a:t>
            </a:r>
            <a:endParaRPr lang="en-US" dirty="0" smtClean="0">
              <a:solidFill>
                <a:prstClr val="black"/>
              </a:solidFill>
              <a:cs typeface="Arial" charset="0"/>
            </a:endParaRPr>
          </a:p>
        </p:txBody>
      </p:sp>
      <p:sp>
        <p:nvSpPr>
          <p:cNvPr id="16" name="Rectangle 13"/>
          <p:cNvSpPr>
            <a:spLocks noChangeArrowheads="1"/>
          </p:cNvSpPr>
          <p:nvPr/>
        </p:nvSpPr>
        <p:spPr bwMode="auto">
          <a:xfrm>
            <a:off x="1314450" y="249555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Jun. 11</a:t>
            </a:r>
            <a:endParaRPr lang="en-US" dirty="0" smtClean="0">
              <a:solidFill>
                <a:prstClr val="black"/>
              </a:solidFill>
              <a:cs typeface="Arial" charset="0"/>
            </a:endParaRPr>
          </a:p>
        </p:txBody>
      </p:sp>
      <p:sp>
        <p:nvSpPr>
          <p:cNvPr id="17" name="Rectangle 14"/>
          <p:cNvSpPr>
            <a:spLocks noChangeArrowheads="1"/>
          </p:cNvSpPr>
          <p:nvPr/>
        </p:nvSpPr>
        <p:spPr bwMode="auto">
          <a:xfrm>
            <a:off x="2090738" y="2495550"/>
            <a:ext cx="139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Warranty expense</a:t>
            </a:r>
            <a:endParaRPr lang="en-US" dirty="0" smtClean="0">
              <a:solidFill>
                <a:prstClr val="black"/>
              </a:solidFill>
              <a:cs typeface="Arial" charset="0"/>
            </a:endParaRPr>
          </a:p>
        </p:txBody>
      </p:sp>
      <p:sp>
        <p:nvSpPr>
          <p:cNvPr id="18" name="Rectangle 15"/>
          <p:cNvSpPr>
            <a:spLocks noChangeArrowheads="1"/>
          </p:cNvSpPr>
          <p:nvPr/>
        </p:nvSpPr>
        <p:spPr bwMode="auto">
          <a:xfrm>
            <a:off x="4875213" y="2495550"/>
            <a:ext cx="938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($400 x .05)</a:t>
            </a:r>
            <a:endParaRPr lang="en-US" dirty="0" smtClean="0">
              <a:solidFill>
                <a:prstClr val="black"/>
              </a:solidFill>
              <a:cs typeface="Arial" charset="0"/>
            </a:endParaRPr>
          </a:p>
        </p:txBody>
      </p:sp>
      <p:sp>
        <p:nvSpPr>
          <p:cNvPr id="19" name="Rectangle 16"/>
          <p:cNvSpPr>
            <a:spLocks noChangeArrowheads="1"/>
          </p:cNvSpPr>
          <p:nvPr/>
        </p:nvSpPr>
        <p:spPr bwMode="auto">
          <a:xfrm>
            <a:off x="7285038" y="24955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a:t>
            </a:r>
            <a:endParaRPr lang="en-US" dirty="0" smtClean="0">
              <a:solidFill>
                <a:prstClr val="black"/>
              </a:solidFill>
              <a:cs typeface="Arial" charset="0"/>
            </a:endParaRPr>
          </a:p>
        </p:txBody>
      </p:sp>
      <p:sp>
        <p:nvSpPr>
          <p:cNvPr id="20" name="Rectangle 17"/>
          <p:cNvSpPr>
            <a:spLocks noChangeArrowheads="1"/>
          </p:cNvSpPr>
          <p:nvPr/>
        </p:nvSpPr>
        <p:spPr bwMode="auto">
          <a:xfrm>
            <a:off x="2273300" y="2701925"/>
            <a:ext cx="198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Estimated warranty liability</a:t>
            </a:r>
            <a:endParaRPr lang="en-US" dirty="0" smtClean="0">
              <a:solidFill>
                <a:prstClr val="black"/>
              </a:solidFill>
              <a:cs typeface="Arial" charset="0"/>
            </a:endParaRPr>
          </a:p>
        </p:txBody>
      </p:sp>
      <p:sp>
        <p:nvSpPr>
          <p:cNvPr id="21" name="Rectangle 18"/>
          <p:cNvSpPr>
            <a:spLocks noChangeArrowheads="1"/>
          </p:cNvSpPr>
          <p:nvPr/>
        </p:nvSpPr>
        <p:spPr bwMode="auto">
          <a:xfrm>
            <a:off x="8081963" y="27019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20</a:t>
            </a:r>
            <a:endParaRPr lang="en-US" dirty="0" smtClean="0">
              <a:solidFill>
                <a:prstClr val="black"/>
              </a:solidFill>
              <a:cs typeface="Arial" charset="0"/>
            </a:endParaRPr>
          </a:p>
        </p:txBody>
      </p:sp>
      <p:sp>
        <p:nvSpPr>
          <p:cNvPr id="23" name="Rectangle 19"/>
          <p:cNvSpPr>
            <a:spLocks noChangeArrowheads="1"/>
          </p:cNvSpPr>
          <p:nvPr/>
        </p:nvSpPr>
        <p:spPr bwMode="auto">
          <a:xfrm>
            <a:off x="1304925" y="3114675"/>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Mar. 24</a:t>
            </a:r>
            <a:endParaRPr lang="en-US" dirty="0" smtClean="0">
              <a:solidFill>
                <a:prstClr val="black"/>
              </a:solidFill>
              <a:cs typeface="Arial" charset="0"/>
            </a:endParaRPr>
          </a:p>
        </p:txBody>
      </p:sp>
      <p:sp>
        <p:nvSpPr>
          <p:cNvPr id="31" name="Rectangle 20"/>
          <p:cNvSpPr>
            <a:spLocks noChangeArrowheads="1"/>
          </p:cNvSpPr>
          <p:nvPr/>
        </p:nvSpPr>
        <p:spPr bwMode="auto">
          <a:xfrm>
            <a:off x="2090738" y="3114675"/>
            <a:ext cx="1985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Estimated warranty liability</a:t>
            </a:r>
            <a:endParaRPr lang="en-US" dirty="0" smtClean="0">
              <a:solidFill>
                <a:prstClr val="black"/>
              </a:solidFill>
              <a:cs typeface="Arial" charset="0"/>
            </a:endParaRPr>
          </a:p>
        </p:txBody>
      </p:sp>
      <p:sp>
        <p:nvSpPr>
          <p:cNvPr id="226" name="Rectangle 21"/>
          <p:cNvSpPr>
            <a:spLocks noChangeArrowheads="1"/>
          </p:cNvSpPr>
          <p:nvPr/>
        </p:nvSpPr>
        <p:spPr bwMode="auto">
          <a:xfrm>
            <a:off x="7285038" y="3114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15</a:t>
            </a:r>
            <a:endParaRPr lang="en-US" dirty="0" smtClean="0">
              <a:solidFill>
                <a:prstClr val="black"/>
              </a:solidFill>
              <a:cs typeface="Arial" charset="0"/>
            </a:endParaRPr>
          </a:p>
        </p:txBody>
      </p:sp>
      <p:sp>
        <p:nvSpPr>
          <p:cNvPr id="232" name="Rectangle 22"/>
          <p:cNvSpPr>
            <a:spLocks noChangeArrowheads="1"/>
          </p:cNvSpPr>
          <p:nvPr/>
        </p:nvSpPr>
        <p:spPr bwMode="auto">
          <a:xfrm>
            <a:off x="2324100" y="3321050"/>
            <a:ext cx="165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Repair parts inventory</a:t>
            </a:r>
            <a:endParaRPr lang="en-US" dirty="0" smtClean="0">
              <a:solidFill>
                <a:prstClr val="black"/>
              </a:solidFill>
              <a:cs typeface="Arial" charset="0"/>
            </a:endParaRPr>
          </a:p>
        </p:txBody>
      </p:sp>
      <p:sp>
        <p:nvSpPr>
          <p:cNvPr id="233" name="Rectangle 23"/>
          <p:cNvSpPr>
            <a:spLocks noChangeArrowheads="1"/>
          </p:cNvSpPr>
          <p:nvPr/>
        </p:nvSpPr>
        <p:spPr bwMode="auto">
          <a:xfrm>
            <a:off x="8081963" y="33210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15</a:t>
            </a:r>
            <a:endParaRPr lang="en-US" dirty="0" smtClean="0">
              <a:solidFill>
                <a:prstClr val="black"/>
              </a:solidFill>
              <a:cs typeface="Arial" charset="0"/>
            </a:endParaRPr>
          </a:p>
        </p:txBody>
      </p:sp>
      <p:sp>
        <p:nvSpPr>
          <p:cNvPr id="234" name="Rectangle 24"/>
          <p:cNvSpPr>
            <a:spLocks noChangeArrowheads="1"/>
          </p:cNvSpPr>
          <p:nvPr/>
        </p:nvSpPr>
        <p:spPr bwMode="auto">
          <a:xfrm>
            <a:off x="830263" y="608013"/>
            <a:ext cx="7875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On June 11 of the current year, a retailer sells a trimmer for $400 with a one-year warranty that covers parts. </a:t>
            </a:r>
            <a:endParaRPr lang="en-US" dirty="0" smtClean="0">
              <a:solidFill>
                <a:prstClr val="black"/>
              </a:solidFill>
              <a:cs typeface="Arial" charset="0"/>
            </a:endParaRPr>
          </a:p>
        </p:txBody>
      </p:sp>
      <p:sp>
        <p:nvSpPr>
          <p:cNvPr id="235" name="Rectangle 25"/>
          <p:cNvSpPr>
            <a:spLocks noChangeArrowheads="1"/>
          </p:cNvSpPr>
          <p:nvPr/>
        </p:nvSpPr>
        <p:spPr bwMode="auto">
          <a:xfrm>
            <a:off x="830263" y="803275"/>
            <a:ext cx="765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Warranty expense is estimated at 5% of sales. On March 24 of the next year, the trimmer is brought in for </a:t>
            </a:r>
            <a:endParaRPr lang="en-US" dirty="0" smtClean="0">
              <a:solidFill>
                <a:prstClr val="black"/>
              </a:solidFill>
              <a:cs typeface="Arial" charset="0"/>
            </a:endParaRPr>
          </a:p>
        </p:txBody>
      </p:sp>
      <p:sp>
        <p:nvSpPr>
          <p:cNvPr id="236" name="Rectangle 26"/>
          <p:cNvSpPr>
            <a:spLocks noChangeArrowheads="1"/>
          </p:cNvSpPr>
          <p:nvPr/>
        </p:nvSpPr>
        <p:spPr bwMode="auto">
          <a:xfrm>
            <a:off x="830263" y="1009650"/>
            <a:ext cx="7896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repairs covered under the warranty requiring $15 in materials taken from the Repair Parts Inventory. Prepare </a:t>
            </a:r>
            <a:endParaRPr lang="en-US" dirty="0" smtClean="0">
              <a:solidFill>
                <a:prstClr val="black"/>
              </a:solidFill>
              <a:cs typeface="Arial" charset="0"/>
            </a:endParaRPr>
          </a:p>
        </p:txBody>
      </p:sp>
      <p:sp>
        <p:nvSpPr>
          <p:cNvPr id="237" name="Rectangle 27"/>
          <p:cNvSpPr>
            <a:spLocks noChangeArrowheads="1"/>
          </p:cNvSpPr>
          <p:nvPr/>
        </p:nvSpPr>
        <p:spPr bwMode="auto">
          <a:xfrm>
            <a:off x="830263" y="1216025"/>
            <a:ext cx="7119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the (a) June 11 entry to record the trimmer sale, and (b) March 24 entry to record warranty repairs.</a:t>
            </a:r>
            <a:endParaRPr lang="en-US" dirty="0" smtClean="0">
              <a:solidFill>
                <a:prstClr val="black"/>
              </a:solidFill>
              <a:cs typeface="Arial" charset="0"/>
            </a:endParaRPr>
          </a:p>
        </p:txBody>
      </p:sp>
      <p:sp>
        <p:nvSpPr>
          <p:cNvPr id="238" name="Rectangle 28"/>
          <p:cNvSpPr>
            <a:spLocks noChangeArrowheads="1"/>
          </p:cNvSpPr>
          <p:nvPr/>
        </p:nvSpPr>
        <p:spPr bwMode="auto">
          <a:xfrm>
            <a:off x="3775075" y="16494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39" name="Rectangle 29"/>
          <p:cNvSpPr>
            <a:spLocks noChangeArrowheads="1"/>
          </p:cNvSpPr>
          <p:nvPr/>
        </p:nvSpPr>
        <p:spPr bwMode="auto">
          <a:xfrm>
            <a:off x="1154113" y="16192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0" name="Line 30"/>
          <p:cNvSpPr>
            <a:spLocks noChangeShapeType="1"/>
          </p:cNvSpPr>
          <p:nvPr/>
        </p:nvSpPr>
        <p:spPr bwMode="auto">
          <a:xfrm>
            <a:off x="1960563"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1" name="Rectangle 31"/>
          <p:cNvSpPr>
            <a:spLocks noChangeArrowheads="1"/>
          </p:cNvSpPr>
          <p:nvPr/>
        </p:nvSpPr>
        <p:spPr bwMode="auto">
          <a:xfrm>
            <a:off x="1960563"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2" name="Line 32"/>
          <p:cNvSpPr>
            <a:spLocks noChangeShapeType="1"/>
          </p:cNvSpPr>
          <p:nvPr/>
        </p:nvSpPr>
        <p:spPr bwMode="auto">
          <a:xfrm>
            <a:off x="6750050"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3" name="Rectangle 33"/>
          <p:cNvSpPr>
            <a:spLocks noChangeArrowheads="1"/>
          </p:cNvSpPr>
          <p:nvPr/>
        </p:nvSpPr>
        <p:spPr bwMode="auto">
          <a:xfrm>
            <a:off x="6750050"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4" name="Line 34"/>
          <p:cNvSpPr>
            <a:spLocks noChangeShapeType="1"/>
          </p:cNvSpPr>
          <p:nvPr/>
        </p:nvSpPr>
        <p:spPr bwMode="auto">
          <a:xfrm>
            <a:off x="7546975"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5" name="Rectangle 35"/>
          <p:cNvSpPr>
            <a:spLocks noChangeArrowheads="1"/>
          </p:cNvSpPr>
          <p:nvPr/>
        </p:nvSpPr>
        <p:spPr bwMode="auto">
          <a:xfrm>
            <a:off x="7546975"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6" name="Rectangle 36"/>
          <p:cNvSpPr>
            <a:spLocks noChangeArrowheads="1"/>
          </p:cNvSpPr>
          <p:nvPr/>
        </p:nvSpPr>
        <p:spPr bwMode="auto">
          <a:xfrm>
            <a:off x="8332788" y="16398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7" name="Line 37"/>
          <p:cNvSpPr>
            <a:spLocks noChangeShapeType="1"/>
          </p:cNvSpPr>
          <p:nvPr/>
        </p:nvSpPr>
        <p:spPr bwMode="auto">
          <a:xfrm>
            <a:off x="1163638"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48" name="Rectangle 38"/>
          <p:cNvSpPr>
            <a:spLocks noChangeArrowheads="1"/>
          </p:cNvSpPr>
          <p:nvPr/>
        </p:nvSpPr>
        <p:spPr bwMode="auto">
          <a:xfrm>
            <a:off x="1163638"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49" name="Line 39"/>
          <p:cNvSpPr>
            <a:spLocks noChangeShapeType="1"/>
          </p:cNvSpPr>
          <p:nvPr/>
        </p:nvSpPr>
        <p:spPr bwMode="auto">
          <a:xfrm>
            <a:off x="1960563"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0" name="Rectangle 40"/>
          <p:cNvSpPr>
            <a:spLocks noChangeArrowheads="1"/>
          </p:cNvSpPr>
          <p:nvPr/>
        </p:nvSpPr>
        <p:spPr bwMode="auto">
          <a:xfrm>
            <a:off x="1960563"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1" name="Line 41"/>
          <p:cNvSpPr>
            <a:spLocks noChangeShapeType="1"/>
          </p:cNvSpPr>
          <p:nvPr/>
        </p:nvSpPr>
        <p:spPr bwMode="auto">
          <a:xfrm>
            <a:off x="6750050"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2" name="Rectangle 42"/>
          <p:cNvSpPr>
            <a:spLocks noChangeArrowheads="1"/>
          </p:cNvSpPr>
          <p:nvPr/>
        </p:nvSpPr>
        <p:spPr bwMode="auto">
          <a:xfrm>
            <a:off x="6750050"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3" name="Line 43"/>
          <p:cNvSpPr>
            <a:spLocks noChangeShapeType="1"/>
          </p:cNvSpPr>
          <p:nvPr/>
        </p:nvSpPr>
        <p:spPr bwMode="auto">
          <a:xfrm>
            <a:off x="7546975"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1" name="Rectangle 44"/>
          <p:cNvSpPr>
            <a:spLocks noChangeArrowheads="1"/>
          </p:cNvSpPr>
          <p:nvPr/>
        </p:nvSpPr>
        <p:spPr bwMode="auto">
          <a:xfrm>
            <a:off x="7546975"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8" name="Line 45"/>
          <p:cNvSpPr>
            <a:spLocks noChangeShapeType="1"/>
          </p:cNvSpPr>
          <p:nvPr/>
        </p:nvSpPr>
        <p:spPr bwMode="auto">
          <a:xfrm>
            <a:off x="8343900"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9" name="Rectangle 46"/>
          <p:cNvSpPr>
            <a:spLocks noChangeArrowheads="1"/>
          </p:cNvSpPr>
          <p:nvPr/>
        </p:nvSpPr>
        <p:spPr bwMode="auto">
          <a:xfrm>
            <a:off x="8343900"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0" name="Rectangle 47"/>
          <p:cNvSpPr>
            <a:spLocks noChangeArrowheads="1"/>
          </p:cNvSpPr>
          <p:nvPr/>
        </p:nvSpPr>
        <p:spPr bwMode="auto">
          <a:xfrm>
            <a:off x="1173163" y="16192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1" name="Rectangle 48"/>
          <p:cNvSpPr>
            <a:spLocks noChangeArrowheads="1"/>
          </p:cNvSpPr>
          <p:nvPr/>
        </p:nvSpPr>
        <p:spPr bwMode="auto">
          <a:xfrm>
            <a:off x="1173163" y="18462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2" name="Line 49"/>
          <p:cNvSpPr>
            <a:spLocks noChangeShapeType="1"/>
          </p:cNvSpPr>
          <p:nvPr/>
        </p:nvSpPr>
        <p:spPr bwMode="auto">
          <a:xfrm>
            <a:off x="1173163" y="20621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3" name="Rectangle 50"/>
          <p:cNvSpPr>
            <a:spLocks noChangeArrowheads="1"/>
          </p:cNvSpPr>
          <p:nvPr/>
        </p:nvSpPr>
        <p:spPr bwMode="auto">
          <a:xfrm>
            <a:off x="1173163" y="20621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4" name="Line 51"/>
          <p:cNvSpPr>
            <a:spLocks noChangeShapeType="1"/>
          </p:cNvSpPr>
          <p:nvPr/>
        </p:nvSpPr>
        <p:spPr bwMode="auto">
          <a:xfrm>
            <a:off x="1173163" y="22685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5" name="Rectangle 52"/>
          <p:cNvSpPr>
            <a:spLocks noChangeArrowheads="1"/>
          </p:cNvSpPr>
          <p:nvPr/>
        </p:nvSpPr>
        <p:spPr bwMode="auto">
          <a:xfrm>
            <a:off x="1173163" y="22685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6" name="Line 53"/>
          <p:cNvSpPr>
            <a:spLocks noChangeShapeType="1"/>
          </p:cNvSpPr>
          <p:nvPr/>
        </p:nvSpPr>
        <p:spPr bwMode="auto">
          <a:xfrm>
            <a:off x="1173163" y="24749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7" name="Rectangle 54"/>
          <p:cNvSpPr>
            <a:spLocks noChangeArrowheads="1"/>
          </p:cNvSpPr>
          <p:nvPr/>
        </p:nvSpPr>
        <p:spPr bwMode="auto">
          <a:xfrm>
            <a:off x="1173163" y="24749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2" name="Line 55"/>
          <p:cNvSpPr>
            <a:spLocks noChangeShapeType="1"/>
          </p:cNvSpPr>
          <p:nvPr/>
        </p:nvSpPr>
        <p:spPr bwMode="auto">
          <a:xfrm>
            <a:off x="1173163" y="268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3" name="Rectangle 56"/>
          <p:cNvSpPr>
            <a:spLocks noChangeArrowheads="1"/>
          </p:cNvSpPr>
          <p:nvPr/>
        </p:nvSpPr>
        <p:spPr bwMode="auto">
          <a:xfrm>
            <a:off x="1173163" y="26812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4" name="Line 57"/>
          <p:cNvSpPr>
            <a:spLocks noChangeShapeType="1"/>
          </p:cNvSpPr>
          <p:nvPr/>
        </p:nvSpPr>
        <p:spPr bwMode="auto">
          <a:xfrm>
            <a:off x="1173163" y="288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5" name="Rectangle 58"/>
          <p:cNvSpPr>
            <a:spLocks noChangeArrowheads="1"/>
          </p:cNvSpPr>
          <p:nvPr/>
        </p:nvSpPr>
        <p:spPr bwMode="auto">
          <a:xfrm>
            <a:off x="1173163" y="28876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6" name="Line 59"/>
          <p:cNvSpPr>
            <a:spLocks noChangeShapeType="1"/>
          </p:cNvSpPr>
          <p:nvPr/>
        </p:nvSpPr>
        <p:spPr bwMode="auto">
          <a:xfrm>
            <a:off x="1173163" y="309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7" name="Rectangle 60"/>
          <p:cNvSpPr>
            <a:spLocks noChangeArrowheads="1"/>
          </p:cNvSpPr>
          <p:nvPr/>
        </p:nvSpPr>
        <p:spPr bwMode="auto">
          <a:xfrm>
            <a:off x="1173163" y="309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8" name="Line 61"/>
          <p:cNvSpPr>
            <a:spLocks noChangeShapeType="1"/>
          </p:cNvSpPr>
          <p:nvPr/>
        </p:nvSpPr>
        <p:spPr bwMode="auto">
          <a:xfrm>
            <a:off x="1173163" y="33004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9" name="Rectangle 62"/>
          <p:cNvSpPr>
            <a:spLocks noChangeArrowheads="1"/>
          </p:cNvSpPr>
          <p:nvPr/>
        </p:nvSpPr>
        <p:spPr bwMode="auto">
          <a:xfrm>
            <a:off x="1173163" y="33004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0" name="Line 63"/>
          <p:cNvSpPr>
            <a:spLocks noChangeShapeType="1"/>
          </p:cNvSpPr>
          <p:nvPr/>
        </p:nvSpPr>
        <p:spPr bwMode="auto">
          <a:xfrm>
            <a:off x="1173163" y="35067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1" name="Rectangle 64"/>
          <p:cNvSpPr>
            <a:spLocks noChangeArrowheads="1"/>
          </p:cNvSpPr>
          <p:nvPr/>
        </p:nvSpPr>
        <p:spPr bwMode="auto">
          <a:xfrm>
            <a:off x="1173163" y="35067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02" name="Line 65"/>
          <p:cNvSpPr>
            <a:spLocks noChangeShapeType="1"/>
          </p:cNvSpPr>
          <p:nvPr/>
        </p:nvSpPr>
        <p:spPr bwMode="auto">
          <a:xfrm>
            <a:off x="1173163" y="37115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303" name="Rectangle 66"/>
          <p:cNvSpPr>
            <a:spLocks noChangeArrowheads="1"/>
          </p:cNvSpPr>
          <p:nvPr/>
        </p:nvSpPr>
        <p:spPr bwMode="auto">
          <a:xfrm>
            <a:off x="1173163" y="37115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5" name="Rounded Rectangle 114"/>
          <p:cNvSpPr/>
          <p:nvPr/>
        </p:nvSpPr>
        <p:spPr>
          <a:xfrm>
            <a:off x="1759707" y="4038600"/>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recognition principle</a:t>
            </a:r>
          </a:p>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Expense is recognized in the same period as the revenue it helped generate.</a:t>
            </a:r>
            <a:endParaRPr lang="en-US" dirty="0">
              <a:solidFill>
                <a:prstClr val="white"/>
              </a:solidFill>
            </a:endParaRPr>
          </a:p>
        </p:txBody>
      </p:sp>
      <p:sp>
        <p:nvSpPr>
          <p:cNvPr id="67" name="Slide Number Placeholder 66"/>
          <p:cNvSpPr>
            <a:spLocks noGrp="1"/>
          </p:cNvSpPr>
          <p:nvPr>
            <p:ph type="sldNum" sz="quarter" idx="12"/>
          </p:nvPr>
        </p:nvSpPr>
        <p:spPr/>
        <p:txBody>
          <a:bodyPr/>
          <a:lstStyle/>
          <a:p>
            <a:pPr>
              <a:defRPr/>
            </a:pPr>
            <a:fld id="{9BA36DEE-6459-40BD-A437-3D2467D297CF}" type="slidenum">
              <a:rPr lang="en-US" smtClean="0"/>
              <a:pPr>
                <a:defRPr/>
              </a:pPr>
              <a:t>35</a:t>
            </a:fld>
            <a:endParaRPr lang="en-US" dirty="0"/>
          </a:p>
        </p:txBody>
      </p:sp>
      <p:sp>
        <p:nvSpPr>
          <p:cNvPr id="68"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P4/C3</a:t>
            </a:r>
            <a:endParaRPr lang="en-US" altLang="en-US" dirty="0">
              <a:solidFill>
                <a:prstClr val="white"/>
              </a:solidFill>
              <a:latin typeface="Arial" charset="0"/>
              <a:ea typeface="ＭＳ Ｐゴシック" pitchFamily="-84" charset="-128"/>
              <a:cs typeface="Arial" charset="0"/>
            </a:endParaRPr>
          </a:p>
        </p:txBody>
      </p:sp>
    </p:spTree>
    <p:extLst>
      <p:ext uri="{BB962C8B-B14F-4D97-AF65-F5344CB8AC3E}">
        <p14:creationId xmlns:p14="http://schemas.microsoft.com/office/powerpoint/2010/main" val="13543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6"/>
                                        </p:tgtEl>
                                        <p:attrNameLst>
                                          <p:attrName>style.visibility</p:attrName>
                                        </p:attrNameLst>
                                      </p:cBhvr>
                                      <p:to>
                                        <p:strVal val="visible"/>
                                      </p:to>
                                    </p:set>
                                    <p:animEffect transition="in" filter="fade">
                                      <p:cBhvr>
                                        <p:cTn id="48" dur="500"/>
                                        <p:tgtEl>
                                          <p:spTgt spid="2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2"/>
                                        </p:tgtEl>
                                        <p:attrNameLst>
                                          <p:attrName>style.visibility</p:attrName>
                                        </p:attrNameLst>
                                      </p:cBhvr>
                                      <p:to>
                                        <p:strVal val="visible"/>
                                      </p:to>
                                    </p:set>
                                    <p:animEffect transition="in" filter="fade">
                                      <p:cBhvr>
                                        <p:cTn id="51" dur="500"/>
                                        <p:tgtEl>
                                          <p:spTgt spid="2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3"/>
                                        </p:tgtEl>
                                        <p:attrNameLst>
                                          <p:attrName>style.visibility</p:attrName>
                                        </p:attrNameLst>
                                      </p:cBhvr>
                                      <p:to>
                                        <p:strVal val="visible"/>
                                      </p:to>
                                    </p:set>
                                    <p:animEffect transition="in" filter="fade">
                                      <p:cBhvr>
                                        <p:cTn id="54" dur="500"/>
                                        <p:tgtEl>
                                          <p:spTgt spid="2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fade">
                                      <p:cBhvr>
                                        <p:cTn id="5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1163638" y="267811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2" name="Rectangle 7"/>
          <p:cNvSpPr>
            <a:spLocks noChangeArrowheads="1"/>
          </p:cNvSpPr>
          <p:nvPr/>
        </p:nvSpPr>
        <p:spPr bwMode="auto">
          <a:xfrm>
            <a:off x="4800600" y="1446213"/>
            <a:ext cx="38274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Arial" charset="0"/>
              </a:rPr>
              <a:t>(ii)  Is reasonably estimated but not a probable loss.</a:t>
            </a:r>
            <a:endParaRPr lang="en-US" dirty="0" smtClean="0">
              <a:solidFill>
                <a:srgbClr val="C00000"/>
              </a:solidFill>
              <a:cs typeface="Arial" charset="0"/>
            </a:endParaRPr>
          </a:p>
        </p:txBody>
      </p:sp>
      <p:sp>
        <p:nvSpPr>
          <p:cNvPr id="24" name="Rectangle 9"/>
          <p:cNvSpPr>
            <a:spLocks noChangeArrowheads="1"/>
          </p:cNvSpPr>
          <p:nvPr/>
        </p:nvSpPr>
        <p:spPr bwMode="auto">
          <a:xfrm>
            <a:off x="1203325" y="1857375"/>
            <a:ext cx="39846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Arial" charset="0"/>
              </a:rPr>
              <a:t>(ii) </a:t>
            </a:r>
            <a:r>
              <a:rPr lang="en-US" sz="1300" dirty="0" smtClean="0">
                <a:solidFill>
                  <a:srgbClr val="C00000"/>
                </a:solidFill>
                <a:cs typeface="Arial" charset="0"/>
              </a:rPr>
              <a:t>Probable loss but cannot be reasonably estimated.</a:t>
            </a:r>
            <a:endParaRPr lang="en-US" dirty="0" smtClean="0">
              <a:solidFill>
                <a:srgbClr val="C00000"/>
              </a:solidFill>
              <a:cs typeface="Arial" charset="0"/>
            </a:endParaRPr>
          </a:p>
        </p:txBody>
      </p:sp>
      <p:sp>
        <p:nvSpPr>
          <p:cNvPr id="25" name="Rectangle 10"/>
          <p:cNvSpPr>
            <a:spLocks noChangeArrowheads="1"/>
          </p:cNvSpPr>
          <p:nvPr/>
        </p:nvSpPr>
        <p:spPr bwMode="auto">
          <a:xfrm>
            <a:off x="6951663" y="2698750"/>
            <a:ext cx="4841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Debit</a:t>
            </a:r>
            <a:endParaRPr lang="en-US" dirty="0" smtClean="0">
              <a:solidFill>
                <a:prstClr val="black"/>
              </a:solidFill>
              <a:cs typeface="Arial" charset="0"/>
            </a:endParaRPr>
          </a:p>
        </p:txBody>
      </p:sp>
      <p:sp>
        <p:nvSpPr>
          <p:cNvPr id="26" name="Rectangle 11"/>
          <p:cNvSpPr>
            <a:spLocks noChangeArrowheads="1"/>
          </p:cNvSpPr>
          <p:nvPr/>
        </p:nvSpPr>
        <p:spPr bwMode="auto">
          <a:xfrm>
            <a:off x="7718425" y="2698750"/>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Credit</a:t>
            </a:r>
            <a:endParaRPr lang="en-US" dirty="0" smtClean="0">
              <a:solidFill>
                <a:prstClr val="black"/>
              </a:solidFill>
              <a:cs typeface="Arial" charset="0"/>
            </a:endParaRPr>
          </a:p>
        </p:txBody>
      </p:sp>
      <p:sp>
        <p:nvSpPr>
          <p:cNvPr id="27" name="Rectangle 12"/>
          <p:cNvSpPr>
            <a:spLocks noChangeArrowheads="1"/>
          </p:cNvSpPr>
          <p:nvPr/>
        </p:nvSpPr>
        <p:spPr bwMode="auto">
          <a:xfrm>
            <a:off x="1506538" y="2925763"/>
            <a:ext cx="149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a:t>
            </a:r>
            <a:endParaRPr lang="en-US" dirty="0" smtClean="0">
              <a:solidFill>
                <a:prstClr val="black"/>
              </a:solidFill>
              <a:cs typeface="Arial" charset="0"/>
            </a:endParaRPr>
          </a:p>
        </p:txBody>
      </p:sp>
      <p:sp>
        <p:nvSpPr>
          <p:cNvPr id="28" name="Rectangle 13"/>
          <p:cNvSpPr>
            <a:spLocks noChangeArrowheads="1"/>
          </p:cNvSpPr>
          <p:nvPr/>
        </p:nvSpPr>
        <p:spPr bwMode="auto">
          <a:xfrm>
            <a:off x="2090738" y="2925763"/>
            <a:ext cx="2560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Environmental contingent expense</a:t>
            </a:r>
            <a:endParaRPr lang="en-US" dirty="0" smtClean="0">
              <a:solidFill>
                <a:prstClr val="black"/>
              </a:solidFill>
              <a:cs typeface="Arial" charset="0"/>
            </a:endParaRPr>
          </a:p>
        </p:txBody>
      </p:sp>
      <p:sp>
        <p:nvSpPr>
          <p:cNvPr id="29" name="Rectangle 14"/>
          <p:cNvSpPr>
            <a:spLocks noChangeArrowheads="1"/>
          </p:cNvSpPr>
          <p:nvPr/>
        </p:nvSpPr>
        <p:spPr bwMode="auto">
          <a:xfrm>
            <a:off x="6881813" y="2925763"/>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900,000</a:t>
            </a:r>
            <a:endParaRPr lang="en-US" dirty="0" smtClean="0">
              <a:solidFill>
                <a:prstClr val="black"/>
              </a:solidFill>
              <a:cs typeface="Arial" charset="0"/>
            </a:endParaRPr>
          </a:p>
        </p:txBody>
      </p:sp>
      <p:sp>
        <p:nvSpPr>
          <p:cNvPr id="30" name="Rectangle 15"/>
          <p:cNvSpPr>
            <a:spLocks noChangeArrowheads="1"/>
          </p:cNvSpPr>
          <p:nvPr/>
        </p:nvSpPr>
        <p:spPr bwMode="auto">
          <a:xfrm>
            <a:off x="2273300" y="3132138"/>
            <a:ext cx="2439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Environmental contingent liability</a:t>
            </a:r>
            <a:endParaRPr lang="en-US" dirty="0" smtClean="0">
              <a:solidFill>
                <a:prstClr val="black"/>
              </a:solidFill>
              <a:cs typeface="Arial" charset="0"/>
            </a:endParaRPr>
          </a:p>
        </p:txBody>
      </p:sp>
      <p:sp>
        <p:nvSpPr>
          <p:cNvPr id="224" name="Rectangle 16"/>
          <p:cNvSpPr>
            <a:spLocks noChangeArrowheads="1"/>
          </p:cNvSpPr>
          <p:nvPr/>
        </p:nvSpPr>
        <p:spPr bwMode="auto">
          <a:xfrm>
            <a:off x="7677150" y="31321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900,000</a:t>
            </a:r>
            <a:endParaRPr lang="en-US" dirty="0" smtClean="0">
              <a:solidFill>
                <a:prstClr val="black"/>
              </a:solidFill>
              <a:cs typeface="Arial" charset="0"/>
            </a:endParaRPr>
          </a:p>
        </p:txBody>
      </p:sp>
      <p:sp>
        <p:nvSpPr>
          <p:cNvPr id="225" name="Rectangle 17"/>
          <p:cNvSpPr>
            <a:spLocks noChangeArrowheads="1"/>
          </p:cNvSpPr>
          <p:nvPr/>
        </p:nvSpPr>
        <p:spPr bwMode="auto">
          <a:xfrm>
            <a:off x="3775075" y="26987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charset="0"/>
              </a:rPr>
              <a:t>General Journal</a:t>
            </a:r>
            <a:endParaRPr lang="en-US" dirty="0" smtClean="0">
              <a:solidFill>
                <a:prstClr val="black"/>
              </a:solidFill>
              <a:cs typeface="Arial" charset="0"/>
            </a:endParaRPr>
          </a:p>
        </p:txBody>
      </p:sp>
      <p:sp>
        <p:nvSpPr>
          <p:cNvPr id="227" name="Rectangle 19"/>
          <p:cNvSpPr>
            <a:spLocks noChangeArrowheads="1"/>
          </p:cNvSpPr>
          <p:nvPr/>
        </p:nvSpPr>
        <p:spPr bwMode="auto">
          <a:xfrm>
            <a:off x="830263" y="620713"/>
            <a:ext cx="6867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The following legal claims exist for a company. Identify the accounting treatment for each claim</a:t>
            </a:r>
            <a:endParaRPr lang="en-US" dirty="0" smtClean="0">
              <a:solidFill>
                <a:prstClr val="black"/>
              </a:solidFill>
              <a:cs typeface="Arial" charset="0"/>
            </a:endParaRPr>
          </a:p>
        </p:txBody>
      </p:sp>
      <p:sp>
        <p:nvSpPr>
          <p:cNvPr id="228" name="Rectangle 20"/>
          <p:cNvSpPr>
            <a:spLocks noChangeArrowheads="1"/>
          </p:cNvSpPr>
          <p:nvPr/>
        </p:nvSpPr>
        <p:spPr bwMode="auto">
          <a:xfrm>
            <a:off x="830263" y="827088"/>
            <a:ext cx="7331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as either (i) a liability that is recorded or (ii) an item described in notes to its financial statements. If an</a:t>
            </a:r>
            <a:endParaRPr lang="en-US" dirty="0" smtClean="0">
              <a:solidFill>
                <a:prstClr val="black"/>
              </a:solidFill>
              <a:cs typeface="Arial" charset="0"/>
            </a:endParaRPr>
          </a:p>
        </p:txBody>
      </p:sp>
      <p:sp>
        <p:nvSpPr>
          <p:cNvPr id="229" name="Rectangle 21"/>
          <p:cNvSpPr>
            <a:spLocks noChangeArrowheads="1"/>
          </p:cNvSpPr>
          <p:nvPr/>
        </p:nvSpPr>
        <p:spPr bwMode="auto">
          <a:xfrm>
            <a:off x="830263" y="1033463"/>
            <a:ext cx="2995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item is to be recorded, prepare the entry.</a:t>
            </a:r>
            <a:endParaRPr lang="en-US" dirty="0" smtClean="0">
              <a:solidFill>
                <a:prstClr val="black"/>
              </a:solidFill>
              <a:cs typeface="Arial" charset="0"/>
            </a:endParaRPr>
          </a:p>
        </p:txBody>
      </p:sp>
      <p:sp>
        <p:nvSpPr>
          <p:cNvPr id="230" name="Rectangle 22"/>
          <p:cNvSpPr>
            <a:spLocks noChangeArrowheads="1"/>
          </p:cNvSpPr>
          <p:nvPr/>
        </p:nvSpPr>
        <p:spPr bwMode="auto">
          <a:xfrm>
            <a:off x="830263" y="1239838"/>
            <a:ext cx="7542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a.  The company (defendant) estimates that a pending lawsuit could result in damages of $500,000; it is </a:t>
            </a:r>
            <a:endParaRPr lang="en-US" dirty="0" smtClean="0">
              <a:solidFill>
                <a:prstClr val="black"/>
              </a:solidFill>
              <a:cs typeface="Arial" charset="0"/>
            </a:endParaRPr>
          </a:p>
        </p:txBody>
      </p:sp>
      <p:sp>
        <p:nvSpPr>
          <p:cNvPr id="231" name="Rectangle 23"/>
          <p:cNvSpPr>
            <a:spLocks noChangeArrowheads="1"/>
          </p:cNvSpPr>
          <p:nvPr/>
        </p:nvSpPr>
        <p:spPr bwMode="auto">
          <a:xfrm>
            <a:off x="830263" y="1446213"/>
            <a:ext cx="39131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reasonably possible that the plaintiff will win the case.</a:t>
            </a:r>
            <a:endParaRPr lang="en-US" dirty="0" smtClean="0">
              <a:solidFill>
                <a:prstClr val="black"/>
              </a:solidFill>
              <a:cs typeface="Arial" charset="0"/>
            </a:endParaRPr>
          </a:p>
        </p:txBody>
      </p:sp>
      <p:sp>
        <p:nvSpPr>
          <p:cNvPr id="254" name="Rectangle 24"/>
          <p:cNvSpPr>
            <a:spLocks noChangeArrowheads="1"/>
          </p:cNvSpPr>
          <p:nvPr/>
        </p:nvSpPr>
        <p:spPr bwMode="auto">
          <a:xfrm>
            <a:off x="830263" y="1681163"/>
            <a:ext cx="74850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b.  The company faces a probable loss on a pending lawsuit; the amount is not reasonably estimable.</a:t>
            </a:r>
            <a:endParaRPr lang="en-US" dirty="0" smtClean="0">
              <a:solidFill>
                <a:prstClr val="black"/>
              </a:solidFill>
              <a:cs typeface="Arial" charset="0"/>
            </a:endParaRPr>
          </a:p>
        </p:txBody>
      </p:sp>
      <p:sp>
        <p:nvSpPr>
          <p:cNvPr id="255" name="Rectangle 25"/>
          <p:cNvSpPr>
            <a:spLocks noChangeArrowheads="1"/>
          </p:cNvSpPr>
          <p:nvPr/>
        </p:nvSpPr>
        <p:spPr bwMode="auto">
          <a:xfrm>
            <a:off x="830263" y="2081213"/>
            <a:ext cx="7785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c. The company estimates environmental damages in a pending case at $900,000 with a high probability of </a:t>
            </a:r>
            <a:endParaRPr lang="en-US" dirty="0" smtClean="0">
              <a:solidFill>
                <a:prstClr val="black"/>
              </a:solidFill>
              <a:cs typeface="Arial" charset="0"/>
            </a:endParaRPr>
          </a:p>
        </p:txBody>
      </p:sp>
      <p:sp>
        <p:nvSpPr>
          <p:cNvPr id="256" name="Rectangle 26"/>
          <p:cNvSpPr>
            <a:spLocks noChangeArrowheads="1"/>
          </p:cNvSpPr>
          <p:nvPr/>
        </p:nvSpPr>
        <p:spPr bwMode="auto">
          <a:xfrm>
            <a:off x="830263" y="22875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charset="0"/>
              </a:rPr>
              <a:t>losing the case.</a:t>
            </a:r>
            <a:endParaRPr lang="en-US" dirty="0" smtClean="0">
              <a:solidFill>
                <a:prstClr val="black"/>
              </a:solidFill>
              <a:cs typeface="Arial" charset="0"/>
            </a:endParaRPr>
          </a:p>
        </p:txBody>
      </p:sp>
      <p:sp>
        <p:nvSpPr>
          <p:cNvPr id="257" name="Rectangle 27"/>
          <p:cNvSpPr>
            <a:spLocks noChangeArrowheads="1"/>
          </p:cNvSpPr>
          <p:nvPr/>
        </p:nvSpPr>
        <p:spPr bwMode="auto">
          <a:xfrm>
            <a:off x="1154113" y="26670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58" name="Line 28"/>
          <p:cNvSpPr>
            <a:spLocks noChangeShapeType="1"/>
          </p:cNvSpPr>
          <p:nvPr/>
        </p:nvSpPr>
        <p:spPr bwMode="auto">
          <a:xfrm>
            <a:off x="1960563"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59" name="Rectangle 29"/>
          <p:cNvSpPr>
            <a:spLocks noChangeArrowheads="1"/>
          </p:cNvSpPr>
          <p:nvPr/>
        </p:nvSpPr>
        <p:spPr bwMode="auto">
          <a:xfrm>
            <a:off x="1960563"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0" name="Line 30"/>
          <p:cNvSpPr>
            <a:spLocks noChangeShapeType="1"/>
          </p:cNvSpPr>
          <p:nvPr/>
        </p:nvSpPr>
        <p:spPr bwMode="auto">
          <a:xfrm>
            <a:off x="6750050"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61" name="Rectangle 31"/>
          <p:cNvSpPr>
            <a:spLocks noChangeArrowheads="1"/>
          </p:cNvSpPr>
          <p:nvPr/>
        </p:nvSpPr>
        <p:spPr bwMode="auto">
          <a:xfrm>
            <a:off x="6750050"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2" name="Line 32"/>
          <p:cNvSpPr>
            <a:spLocks noChangeShapeType="1"/>
          </p:cNvSpPr>
          <p:nvPr/>
        </p:nvSpPr>
        <p:spPr bwMode="auto">
          <a:xfrm>
            <a:off x="7546975"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63" name="Rectangle 33"/>
          <p:cNvSpPr>
            <a:spLocks noChangeArrowheads="1"/>
          </p:cNvSpPr>
          <p:nvPr/>
        </p:nvSpPr>
        <p:spPr bwMode="auto">
          <a:xfrm>
            <a:off x="7546975"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4" name="Rectangle 34"/>
          <p:cNvSpPr>
            <a:spLocks noChangeArrowheads="1"/>
          </p:cNvSpPr>
          <p:nvPr/>
        </p:nvSpPr>
        <p:spPr bwMode="auto">
          <a:xfrm>
            <a:off x="8332788" y="26876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5" name="Line 35"/>
          <p:cNvSpPr>
            <a:spLocks noChangeShapeType="1"/>
          </p:cNvSpPr>
          <p:nvPr/>
        </p:nvSpPr>
        <p:spPr bwMode="auto">
          <a:xfrm>
            <a:off x="1163638"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66" name="Rectangle 36"/>
          <p:cNvSpPr>
            <a:spLocks noChangeArrowheads="1"/>
          </p:cNvSpPr>
          <p:nvPr/>
        </p:nvSpPr>
        <p:spPr bwMode="auto">
          <a:xfrm>
            <a:off x="1163638"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7" name="Line 37"/>
          <p:cNvSpPr>
            <a:spLocks noChangeShapeType="1"/>
          </p:cNvSpPr>
          <p:nvPr/>
        </p:nvSpPr>
        <p:spPr bwMode="auto">
          <a:xfrm>
            <a:off x="1960563"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68" name="Rectangle 38"/>
          <p:cNvSpPr>
            <a:spLocks noChangeArrowheads="1"/>
          </p:cNvSpPr>
          <p:nvPr/>
        </p:nvSpPr>
        <p:spPr bwMode="auto">
          <a:xfrm>
            <a:off x="1960563"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69" name="Line 39"/>
          <p:cNvSpPr>
            <a:spLocks noChangeShapeType="1"/>
          </p:cNvSpPr>
          <p:nvPr/>
        </p:nvSpPr>
        <p:spPr bwMode="auto">
          <a:xfrm>
            <a:off x="6750050"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0" name="Rectangle 40"/>
          <p:cNvSpPr>
            <a:spLocks noChangeArrowheads="1"/>
          </p:cNvSpPr>
          <p:nvPr/>
        </p:nvSpPr>
        <p:spPr bwMode="auto">
          <a:xfrm>
            <a:off x="6750050"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2" name="Line 41"/>
          <p:cNvSpPr>
            <a:spLocks noChangeShapeType="1"/>
          </p:cNvSpPr>
          <p:nvPr/>
        </p:nvSpPr>
        <p:spPr bwMode="auto">
          <a:xfrm>
            <a:off x="7546975"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3" name="Rectangle 42"/>
          <p:cNvSpPr>
            <a:spLocks noChangeArrowheads="1"/>
          </p:cNvSpPr>
          <p:nvPr/>
        </p:nvSpPr>
        <p:spPr bwMode="auto">
          <a:xfrm>
            <a:off x="7546975"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4" name="Line 43"/>
          <p:cNvSpPr>
            <a:spLocks noChangeShapeType="1"/>
          </p:cNvSpPr>
          <p:nvPr/>
        </p:nvSpPr>
        <p:spPr bwMode="auto">
          <a:xfrm>
            <a:off x="8343900"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75" name="Rectangle 44"/>
          <p:cNvSpPr>
            <a:spLocks noChangeArrowheads="1"/>
          </p:cNvSpPr>
          <p:nvPr/>
        </p:nvSpPr>
        <p:spPr bwMode="auto">
          <a:xfrm>
            <a:off x="8343900"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6" name="Rectangle 45"/>
          <p:cNvSpPr>
            <a:spLocks noChangeArrowheads="1"/>
          </p:cNvSpPr>
          <p:nvPr/>
        </p:nvSpPr>
        <p:spPr bwMode="auto">
          <a:xfrm>
            <a:off x="1173163" y="26670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77" name="Rectangle 46"/>
          <p:cNvSpPr>
            <a:spLocks noChangeArrowheads="1"/>
          </p:cNvSpPr>
          <p:nvPr/>
        </p:nvSpPr>
        <p:spPr bwMode="auto">
          <a:xfrm>
            <a:off x="1173163" y="289401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88" name="Line 47"/>
          <p:cNvSpPr>
            <a:spLocks noChangeShapeType="1"/>
          </p:cNvSpPr>
          <p:nvPr/>
        </p:nvSpPr>
        <p:spPr bwMode="auto">
          <a:xfrm>
            <a:off x="1173163" y="31115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89" name="Rectangle 48"/>
          <p:cNvSpPr>
            <a:spLocks noChangeArrowheads="1"/>
          </p:cNvSpPr>
          <p:nvPr/>
        </p:nvSpPr>
        <p:spPr bwMode="auto">
          <a:xfrm>
            <a:off x="1173163" y="31115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290" name="Line 49"/>
          <p:cNvSpPr>
            <a:spLocks noChangeShapeType="1"/>
          </p:cNvSpPr>
          <p:nvPr/>
        </p:nvSpPr>
        <p:spPr bwMode="auto">
          <a:xfrm>
            <a:off x="1173163" y="33178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291" name="Rectangle 50"/>
          <p:cNvSpPr>
            <a:spLocks noChangeArrowheads="1"/>
          </p:cNvSpPr>
          <p:nvPr/>
        </p:nvSpPr>
        <p:spPr bwMode="auto">
          <a:xfrm>
            <a:off x="1173163" y="33178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110" name="Line 51"/>
          <p:cNvSpPr>
            <a:spLocks noChangeShapeType="1"/>
          </p:cNvSpPr>
          <p:nvPr/>
        </p:nvSpPr>
        <p:spPr bwMode="auto">
          <a:xfrm>
            <a:off x="1173163" y="35242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charset="0"/>
            </a:endParaRPr>
          </a:p>
        </p:txBody>
      </p:sp>
      <p:sp>
        <p:nvSpPr>
          <p:cNvPr id="111" name="Rectangle 52"/>
          <p:cNvSpPr>
            <a:spLocks noChangeArrowheads="1"/>
          </p:cNvSpPr>
          <p:nvPr/>
        </p:nvSpPr>
        <p:spPr bwMode="auto">
          <a:xfrm>
            <a:off x="1173163" y="35242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charset="0"/>
            </a:endParaRPr>
          </a:p>
        </p:txBody>
      </p:sp>
      <p:sp>
        <p:nvSpPr>
          <p:cNvPr id="3" name="Rounded Rectangle 2"/>
          <p:cNvSpPr/>
          <p:nvPr/>
        </p:nvSpPr>
        <p:spPr>
          <a:xfrm>
            <a:off x="1759707" y="3943351"/>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n w="10160">
                  <a:solidFill>
                    <a:srgbClr val="4BACC6"/>
                  </a:solidFill>
                  <a:prstDash val="solid"/>
                </a:ln>
                <a:solidFill>
                  <a:srgbClr val="FFFFFF"/>
                </a:solidFill>
                <a:effectLst>
                  <a:outerShdw blurRad="38100" dist="22860" dir="5400000" algn="tl" rotWithShape="0">
                    <a:srgbClr val="000000">
                      <a:alpha val="30000"/>
                    </a:srgbClr>
                  </a:outerShdw>
                </a:effectLst>
              </a:rPr>
              <a:t>For a contingent liability to be recorded, the loss must be both probable and reasonably estimable.</a:t>
            </a:r>
            <a:endParaRPr lang="en-US" dirty="0">
              <a:solidFill>
                <a:prstClr val="white"/>
              </a:solidFill>
            </a:endParaRPr>
          </a:p>
        </p:txBody>
      </p:sp>
      <p:sp>
        <p:nvSpPr>
          <p:cNvPr id="50" name="Slide Number Placeholder 49"/>
          <p:cNvSpPr>
            <a:spLocks noGrp="1"/>
          </p:cNvSpPr>
          <p:nvPr>
            <p:ph type="sldNum" sz="quarter" idx="12"/>
          </p:nvPr>
        </p:nvSpPr>
        <p:spPr/>
        <p:txBody>
          <a:bodyPr/>
          <a:lstStyle/>
          <a:p>
            <a:pPr>
              <a:defRPr/>
            </a:pPr>
            <a:fld id="{9BA36DEE-6459-40BD-A437-3D2467D297CF}" type="slidenum">
              <a:rPr lang="en-US" smtClean="0"/>
              <a:pPr>
                <a:defRPr/>
              </a:pPr>
              <a:t>36</a:t>
            </a:fld>
            <a:endParaRPr lang="en-US" dirty="0"/>
          </a:p>
        </p:txBody>
      </p:sp>
      <p:sp>
        <p:nvSpPr>
          <p:cNvPr id="51" name="AutoShape 13"/>
          <p:cNvSpPr>
            <a:spLocks noChangeArrowheads="1"/>
          </p:cNvSpPr>
          <p:nvPr/>
        </p:nvSpPr>
        <p:spPr bwMode="auto">
          <a:xfrm>
            <a:off x="228600" y="6172200"/>
            <a:ext cx="685800" cy="457200"/>
          </a:xfrm>
          <a:prstGeom prst="rightArrow">
            <a:avLst>
              <a:gd name="adj1" fmla="val 50000"/>
              <a:gd name="adj2" fmla="val 37500"/>
            </a:avLst>
          </a:prstGeom>
          <a:solidFill>
            <a:srgbClr val="404040"/>
          </a:solidFill>
          <a:ln w="9525">
            <a:solidFill>
              <a:schemeClr val="tx1"/>
            </a:solidFill>
            <a:miter lim="800000"/>
            <a:headEnd/>
            <a:tailEnd/>
          </a:ln>
        </p:spPr>
        <p:txBody>
          <a:bodyPr wrap="none" anchor="ctr"/>
          <a:lstStyle/>
          <a:p>
            <a:pPr fontAlgn="base">
              <a:spcBef>
                <a:spcPct val="0"/>
              </a:spcBef>
              <a:spcAft>
                <a:spcPct val="0"/>
              </a:spcAft>
            </a:pPr>
            <a:r>
              <a:rPr lang="en-US" altLang="en-US" dirty="0" smtClean="0">
                <a:solidFill>
                  <a:prstClr val="white"/>
                </a:solidFill>
                <a:latin typeface="Times New Roman" pitchFamily="-84" charset="0"/>
                <a:ea typeface="ＭＳ Ｐゴシック" pitchFamily="-84" charset="-128"/>
                <a:cs typeface="Arial" charset="0"/>
              </a:rPr>
              <a:t>P4/C3</a:t>
            </a:r>
            <a:endParaRPr lang="en-US" altLang="en-US" dirty="0">
              <a:solidFill>
                <a:prstClr val="white"/>
              </a:solidFill>
              <a:latin typeface="Arial" charset="0"/>
              <a:ea typeface="ＭＳ Ｐゴシック" pitchFamily="-84" charset="-128"/>
              <a:cs typeface="Arial" charset="0"/>
            </a:endParaRPr>
          </a:p>
        </p:txBody>
      </p:sp>
    </p:spTree>
    <p:extLst>
      <p:ext uri="{BB962C8B-B14F-4D97-AF65-F5344CB8AC3E}">
        <p14:creationId xmlns:p14="http://schemas.microsoft.com/office/powerpoint/2010/main" val="4322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500"/>
                                        <p:tgtEl>
                                          <p:spTgt spid="2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7"/>
                                        </p:tgtEl>
                                        <p:attrNameLst>
                                          <p:attrName>style.visibility</p:attrName>
                                        </p:attrNameLst>
                                      </p:cBhvr>
                                      <p:to>
                                        <p:strVal val="visible"/>
                                      </p:to>
                                    </p:set>
                                    <p:animEffect transition="in" filter="fade">
                                      <p:cBhvr>
                                        <p:cTn id="35" dur="500"/>
                                        <p:tgtEl>
                                          <p:spTgt spid="257"/>
                                        </p:tgtEl>
                                      </p:cBhvr>
                                    </p:animEffect>
                                  </p:childTnLst>
                                </p:cTn>
                              </p:par>
                              <p:par>
                                <p:cTn id="36" presetID="10" presetClass="entr" presetSubtype="0" fill="hold" nodeType="withEffect">
                                  <p:stCondLst>
                                    <p:cond delay="0"/>
                                  </p:stCondLst>
                                  <p:childTnLst>
                                    <p:set>
                                      <p:cBhvr>
                                        <p:cTn id="37" dur="1" fill="hold">
                                          <p:stCondLst>
                                            <p:cond delay="0"/>
                                          </p:stCondLst>
                                        </p:cTn>
                                        <p:tgtEl>
                                          <p:spTgt spid="258"/>
                                        </p:tgtEl>
                                        <p:attrNameLst>
                                          <p:attrName>style.visibility</p:attrName>
                                        </p:attrNameLst>
                                      </p:cBhvr>
                                      <p:to>
                                        <p:strVal val="visible"/>
                                      </p:to>
                                    </p:set>
                                    <p:animEffect transition="in" filter="fade">
                                      <p:cBhvr>
                                        <p:cTn id="38" dur="500"/>
                                        <p:tgtEl>
                                          <p:spTgt spid="2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9"/>
                                        </p:tgtEl>
                                        <p:attrNameLst>
                                          <p:attrName>style.visibility</p:attrName>
                                        </p:attrNameLst>
                                      </p:cBhvr>
                                      <p:to>
                                        <p:strVal val="visible"/>
                                      </p:to>
                                    </p:set>
                                    <p:animEffect transition="in" filter="fade">
                                      <p:cBhvr>
                                        <p:cTn id="41" dur="500"/>
                                        <p:tgtEl>
                                          <p:spTgt spid="259"/>
                                        </p:tgtEl>
                                      </p:cBhvr>
                                    </p:animEffect>
                                  </p:childTnLst>
                                </p:cTn>
                              </p:par>
                              <p:par>
                                <p:cTn id="42" presetID="10" presetClass="entr" presetSubtype="0" fill="hold" nodeType="withEffect">
                                  <p:stCondLst>
                                    <p:cond delay="0"/>
                                  </p:stCondLst>
                                  <p:childTnLst>
                                    <p:set>
                                      <p:cBhvr>
                                        <p:cTn id="43" dur="1" fill="hold">
                                          <p:stCondLst>
                                            <p:cond delay="0"/>
                                          </p:stCondLst>
                                        </p:cTn>
                                        <p:tgtEl>
                                          <p:spTgt spid="260"/>
                                        </p:tgtEl>
                                        <p:attrNameLst>
                                          <p:attrName>style.visibility</p:attrName>
                                        </p:attrNameLst>
                                      </p:cBhvr>
                                      <p:to>
                                        <p:strVal val="visible"/>
                                      </p:to>
                                    </p:set>
                                    <p:animEffect transition="in" filter="fade">
                                      <p:cBhvr>
                                        <p:cTn id="44" dur="500"/>
                                        <p:tgtEl>
                                          <p:spTgt spid="2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1"/>
                                        </p:tgtEl>
                                        <p:attrNameLst>
                                          <p:attrName>style.visibility</p:attrName>
                                        </p:attrNameLst>
                                      </p:cBhvr>
                                      <p:to>
                                        <p:strVal val="visible"/>
                                      </p:to>
                                    </p:set>
                                    <p:animEffect transition="in" filter="fade">
                                      <p:cBhvr>
                                        <p:cTn id="47" dur="500"/>
                                        <p:tgtEl>
                                          <p:spTgt spid="261"/>
                                        </p:tgtEl>
                                      </p:cBhvr>
                                    </p:animEffect>
                                  </p:childTnLst>
                                </p:cTn>
                              </p:par>
                              <p:par>
                                <p:cTn id="48" presetID="10" presetClass="entr" presetSubtype="0" fill="hold" nodeType="withEffect">
                                  <p:stCondLst>
                                    <p:cond delay="0"/>
                                  </p:stCondLst>
                                  <p:childTnLst>
                                    <p:set>
                                      <p:cBhvr>
                                        <p:cTn id="49" dur="1" fill="hold">
                                          <p:stCondLst>
                                            <p:cond delay="0"/>
                                          </p:stCondLst>
                                        </p:cTn>
                                        <p:tgtEl>
                                          <p:spTgt spid="262"/>
                                        </p:tgtEl>
                                        <p:attrNameLst>
                                          <p:attrName>style.visibility</p:attrName>
                                        </p:attrNameLst>
                                      </p:cBhvr>
                                      <p:to>
                                        <p:strVal val="visible"/>
                                      </p:to>
                                    </p:set>
                                    <p:animEffect transition="in" filter="fade">
                                      <p:cBhvr>
                                        <p:cTn id="50" dur="500"/>
                                        <p:tgtEl>
                                          <p:spTgt spid="2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3"/>
                                        </p:tgtEl>
                                        <p:attrNameLst>
                                          <p:attrName>style.visibility</p:attrName>
                                        </p:attrNameLst>
                                      </p:cBhvr>
                                      <p:to>
                                        <p:strVal val="visible"/>
                                      </p:to>
                                    </p:set>
                                    <p:animEffect transition="in" filter="fade">
                                      <p:cBhvr>
                                        <p:cTn id="53" dur="500"/>
                                        <p:tgtEl>
                                          <p:spTgt spid="2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4"/>
                                        </p:tgtEl>
                                        <p:attrNameLst>
                                          <p:attrName>style.visibility</p:attrName>
                                        </p:attrNameLst>
                                      </p:cBhvr>
                                      <p:to>
                                        <p:strVal val="visible"/>
                                      </p:to>
                                    </p:set>
                                    <p:animEffect transition="in" filter="fade">
                                      <p:cBhvr>
                                        <p:cTn id="56" dur="500"/>
                                        <p:tgtEl>
                                          <p:spTgt spid="264"/>
                                        </p:tgtEl>
                                      </p:cBhvr>
                                    </p:animEffect>
                                  </p:childTnLst>
                                </p:cTn>
                              </p:par>
                              <p:par>
                                <p:cTn id="57" presetID="10" presetClass="entr" presetSubtype="0" fill="hold" nodeType="withEffect">
                                  <p:stCondLst>
                                    <p:cond delay="0"/>
                                  </p:stCondLst>
                                  <p:childTnLst>
                                    <p:set>
                                      <p:cBhvr>
                                        <p:cTn id="58" dur="1" fill="hold">
                                          <p:stCondLst>
                                            <p:cond delay="0"/>
                                          </p:stCondLst>
                                        </p:cTn>
                                        <p:tgtEl>
                                          <p:spTgt spid="265"/>
                                        </p:tgtEl>
                                        <p:attrNameLst>
                                          <p:attrName>style.visibility</p:attrName>
                                        </p:attrNameLst>
                                      </p:cBhvr>
                                      <p:to>
                                        <p:strVal val="visible"/>
                                      </p:to>
                                    </p:set>
                                    <p:animEffect transition="in" filter="fade">
                                      <p:cBhvr>
                                        <p:cTn id="59" dur="500"/>
                                        <p:tgtEl>
                                          <p:spTgt spid="2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6"/>
                                        </p:tgtEl>
                                        <p:attrNameLst>
                                          <p:attrName>style.visibility</p:attrName>
                                        </p:attrNameLst>
                                      </p:cBhvr>
                                      <p:to>
                                        <p:strVal val="visible"/>
                                      </p:to>
                                    </p:set>
                                    <p:animEffect transition="in" filter="fade">
                                      <p:cBhvr>
                                        <p:cTn id="62" dur="500"/>
                                        <p:tgtEl>
                                          <p:spTgt spid="266"/>
                                        </p:tgtEl>
                                      </p:cBhvr>
                                    </p:animEffect>
                                  </p:childTnLst>
                                </p:cTn>
                              </p:par>
                              <p:par>
                                <p:cTn id="63" presetID="10" presetClass="entr" presetSubtype="0" fill="hold" nodeType="withEffect">
                                  <p:stCondLst>
                                    <p:cond delay="0"/>
                                  </p:stCondLst>
                                  <p:childTnLst>
                                    <p:set>
                                      <p:cBhvr>
                                        <p:cTn id="64" dur="1" fill="hold">
                                          <p:stCondLst>
                                            <p:cond delay="0"/>
                                          </p:stCondLst>
                                        </p:cTn>
                                        <p:tgtEl>
                                          <p:spTgt spid="267"/>
                                        </p:tgtEl>
                                        <p:attrNameLst>
                                          <p:attrName>style.visibility</p:attrName>
                                        </p:attrNameLst>
                                      </p:cBhvr>
                                      <p:to>
                                        <p:strVal val="visible"/>
                                      </p:to>
                                    </p:set>
                                    <p:animEffect transition="in" filter="fade">
                                      <p:cBhvr>
                                        <p:cTn id="65" dur="500"/>
                                        <p:tgtEl>
                                          <p:spTgt spid="2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8"/>
                                        </p:tgtEl>
                                        <p:attrNameLst>
                                          <p:attrName>style.visibility</p:attrName>
                                        </p:attrNameLst>
                                      </p:cBhvr>
                                      <p:to>
                                        <p:strVal val="visible"/>
                                      </p:to>
                                    </p:set>
                                    <p:animEffect transition="in" filter="fade">
                                      <p:cBhvr>
                                        <p:cTn id="68" dur="500"/>
                                        <p:tgtEl>
                                          <p:spTgt spid="268"/>
                                        </p:tgtEl>
                                      </p:cBhvr>
                                    </p:animEffect>
                                  </p:childTnLst>
                                </p:cTn>
                              </p:par>
                              <p:par>
                                <p:cTn id="69" presetID="10" presetClass="entr" presetSubtype="0" fill="hold" nodeType="withEffect">
                                  <p:stCondLst>
                                    <p:cond delay="0"/>
                                  </p:stCondLst>
                                  <p:childTnLst>
                                    <p:set>
                                      <p:cBhvr>
                                        <p:cTn id="70" dur="1" fill="hold">
                                          <p:stCondLst>
                                            <p:cond delay="0"/>
                                          </p:stCondLst>
                                        </p:cTn>
                                        <p:tgtEl>
                                          <p:spTgt spid="269"/>
                                        </p:tgtEl>
                                        <p:attrNameLst>
                                          <p:attrName>style.visibility</p:attrName>
                                        </p:attrNameLst>
                                      </p:cBhvr>
                                      <p:to>
                                        <p:strVal val="visible"/>
                                      </p:to>
                                    </p:set>
                                    <p:animEffect transition="in" filter="fade">
                                      <p:cBhvr>
                                        <p:cTn id="71" dur="500"/>
                                        <p:tgtEl>
                                          <p:spTgt spid="2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0"/>
                                        </p:tgtEl>
                                        <p:attrNameLst>
                                          <p:attrName>style.visibility</p:attrName>
                                        </p:attrNameLst>
                                      </p:cBhvr>
                                      <p:to>
                                        <p:strVal val="visible"/>
                                      </p:to>
                                    </p:set>
                                    <p:animEffect transition="in" filter="fade">
                                      <p:cBhvr>
                                        <p:cTn id="74" dur="500"/>
                                        <p:tgtEl>
                                          <p:spTgt spid="270"/>
                                        </p:tgtEl>
                                      </p:cBhvr>
                                    </p:animEffect>
                                  </p:childTnLst>
                                </p:cTn>
                              </p:par>
                              <p:par>
                                <p:cTn id="75" presetID="10" presetClass="entr" presetSubtype="0" fill="hold" nodeType="withEffect">
                                  <p:stCondLst>
                                    <p:cond delay="0"/>
                                  </p:stCondLst>
                                  <p:childTnLst>
                                    <p:set>
                                      <p:cBhvr>
                                        <p:cTn id="76" dur="1" fill="hold">
                                          <p:stCondLst>
                                            <p:cond delay="0"/>
                                          </p:stCondLst>
                                        </p:cTn>
                                        <p:tgtEl>
                                          <p:spTgt spid="272"/>
                                        </p:tgtEl>
                                        <p:attrNameLst>
                                          <p:attrName>style.visibility</p:attrName>
                                        </p:attrNameLst>
                                      </p:cBhvr>
                                      <p:to>
                                        <p:strVal val="visible"/>
                                      </p:to>
                                    </p:set>
                                    <p:animEffect transition="in" filter="fade">
                                      <p:cBhvr>
                                        <p:cTn id="77" dur="500"/>
                                        <p:tgtEl>
                                          <p:spTgt spid="2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3"/>
                                        </p:tgtEl>
                                        <p:attrNameLst>
                                          <p:attrName>style.visibility</p:attrName>
                                        </p:attrNameLst>
                                      </p:cBhvr>
                                      <p:to>
                                        <p:strVal val="visible"/>
                                      </p:to>
                                    </p:set>
                                    <p:animEffect transition="in" filter="fade">
                                      <p:cBhvr>
                                        <p:cTn id="80" dur="500"/>
                                        <p:tgtEl>
                                          <p:spTgt spid="273"/>
                                        </p:tgtEl>
                                      </p:cBhvr>
                                    </p:animEffect>
                                  </p:childTnLst>
                                </p:cTn>
                              </p:par>
                              <p:par>
                                <p:cTn id="81" presetID="10" presetClass="entr" presetSubtype="0" fill="hold" nodeType="withEffect">
                                  <p:stCondLst>
                                    <p:cond delay="0"/>
                                  </p:stCondLst>
                                  <p:childTnLst>
                                    <p:set>
                                      <p:cBhvr>
                                        <p:cTn id="82" dur="1" fill="hold">
                                          <p:stCondLst>
                                            <p:cond delay="0"/>
                                          </p:stCondLst>
                                        </p:cTn>
                                        <p:tgtEl>
                                          <p:spTgt spid="274"/>
                                        </p:tgtEl>
                                        <p:attrNameLst>
                                          <p:attrName>style.visibility</p:attrName>
                                        </p:attrNameLst>
                                      </p:cBhvr>
                                      <p:to>
                                        <p:strVal val="visible"/>
                                      </p:to>
                                    </p:set>
                                    <p:animEffect transition="in" filter="fade">
                                      <p:cBhvr>
                                        <p:cTn id="83" dur="500"/>
                                        <p:tgtEl>
                                          <p:spTgt spid="2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5"/>
                                        </p:tgtEl>
                                        <p:attrNameLst>
                                          <p:attrName>style.visibility</p:attrName>
                                        </p:attrNameLst>
                                      </p:cBhvr>
                                      <p:to>
                                        <p:strVal val="visible"/>
                                      </p:to>
                                    </p:set>
                                    <p:animEffect transition="in" filter="fade">
                                      <p:cBhvr>
                                        <p:cTn id="86" dur="500"/>
                                        <p:tgtEl>
                                          <p:spTgt spid="27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6"/>
                                        </p:tgtEl>
                                        <p:attrNameLst>
                                          <p:attrName>style.visibility</p:attrName>
                                        </p:attrNameLst>
                                      </p:cBhvr>
                                      <p:to>
                                        <p:strVal val="visible"/>
                                      </p:to>
                                    </p:set>
                                    <p:animEffect transition="in" filter="fade">
                                      <p:cBhvr>
                                        <p:cTn id="89" dur="500"/>
                                        <p:tgtEl>
                                          <p:spTgt spid="27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7"/>
                                        </p:tgtEl>
                                        <p:attrNameLst>
                                          <p:attrName>style.visibility</p:attrName>
                                        </p:attrNameLst>
                                      </p:cBhvr>
                                      <p:to>
                                        <p:strVal val="visible"/>
                                      </p:to>
                                    </p:set>
                                    <p:animEffect transition="in" filter="fade">
                                      <p:cBhvr>
                                        <p:cTn id="92" dur="500"/>
                                        <p:tgtEl>
                                          <p:spTgt spid="277"/>
                                        </p:tgtEl>
                                      </p:cBhvr>
                                    </p:animEffect>
                                  </p:childTnLst>
                                </p:cTn>
                              </p:par>
                              <p:par>
                                <p:cTn id="93" presetID="10" presetClass="entr" presetSubtype="0" fill="hold" nodeType="withEffect">
                                  <p:stCondLst>
                                    <p:cond delay="0"/>
                                  </p:stCondLst>
                                  <p:childTnLst>
                                    <p:set>
                                      <p:cBhvr>
                                        <p:cTn id="94" dur="1" fill="hold">
                                          <p:stCondLst>
                                            <p:cond delay="0"/>
                                          </p:stCondLst>
                                        </p:cTn>
                                        <p:tgtEl>
                                          <p:spTgt spid="288"/>
                                        </p:tgtEl>
                                        <p:attrNameLst>
                                          <p:attrName>style.visibility</p:attrName>
                                        </p:attrNameLst>
                                      </p:cBhvr>
                                      <p:to>
                                        <p:strVal val="visible"/>
                                      </p:to>
                                    </p:set>
                                    <p:animEffect transition="in" filter="fade">
                                      <p:cBhvr>
                                        <p:cTn id="95" dur="500"/>
                                        <p:tgtEl>
                                          <p:spTgt spid="28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9"/>
                                        </p:tgtEl>
                                        <p:attrNameLst>
                                          <p:attrName>style.visibility</p:attrName>
                                        </p:attrNameLst>
                                      </p:cBhvr>
                                      <p:to>
                                        <p:strVal val="visible"/>
                                      </p:to>
                                    </p:set>
                                    <p:animEffect transition="in" filter="fade">
                                      <p:cBhvr>
                                        <p:cTn id="98" dur="500"/>
                                        <p:tgtEl>
                                          <p:spTgt spid="289"/>
                                        </p:tgtEl>
                                      </p:cBhvr>
                                    </p:animEffect>
                                  </p:childTnLst>
                                </p:cTn>
                              </p:par>
                              <p:par>
                                <p:cTn id="99" presetID="10" presetClass="entr" presetSubtype="0" fill="hold" nodeType="withEffect">
                                  <p:stCondLst>
                                    <p:cond delay="0"/>
                                  </p:stCondLst>
                                  <p:childTnLst>
                                    <p:set>
                                      <p:cBhvr>
                                        <p:cTn id="100" dur="1" fill="hold">
                                          <p:stCondLst>
                                            <p:cond delay="0"/>
                                          </p:stCondLst>
                                        </p:cTn>
                                        <p:tgtEl>
                                          <p:spTgt spid="290"/>
                                        </p:tgtEl>
                                        <p:attrNameLst>
                                          <p:attrName>style.visibility</p:attrName>
                                        </p:attrNameLst>
                                      </p:cBhvr>
                                      <p:to>
                                        <p:strVal val="visible"/>
                                      </p:to>
                                    </p:set>
                                    <p:animEffect transition="in" filter="fade">
                                      <p:cBhvr>
                                        <p:cTn id="101" dur="500"/>
                                        <p:tgtEl>
                                          <p:spTgt spid="29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1"/>
                                        </p:tgtEl>
                                        <p:attrNameLst>
                                          <p:attrName>style.visibility</p:attrName>
                                        </p:attrNameLst>
                                      </p:cBhvr>
                                      <p:to>
                                        <p:strVal val="visible"/>
                                      </p:to>
                                    </p:set>
                                    <p:animEffect transition="in" filter="fade">
                                      <p:cBhvr>
                                        <p:cTn id="104" dur="500"/>
                                        <p:tgtEl>
                                          <p:spTgt spid="291"/>
                                        </p:tgtEl>
                                      </p:cBhvr>
                                    </p:animEffect>
                                  </p:childTnLst>
                                </p:cTn>
                              </p:par>
                              <p:par>
                                <p:cTn id="105" presetID="10" presetClass="entr" presetSubtype="0" fill="hold" nodeType="with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fade">
                                      <p:cBhvr>
                                        <p:cTn id="110" dur="500"/>
                                        <p:tgtEl>
                                          <p:spTgt spid="11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4"/>
                                        </p:tgtEl>
                                        <p:attrNameLst>
                                          <p:attrName>style.visibility</p:attrName>
                                        </p:attrNameLst>
                                      </p:cBhvr>
                                      <p:to>
                                        <p:strVal val="visible"/>
                                      </p:to>
                                    </p:set>
                                    <p:animEffect transition="in" filter="fade">
                                      <p:cBhvr>
                                        <p:cTn id="12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4" grpId="0"/>
      <p:bldP spid="25" grpId="0"/>
      <p:bldP spid="26" grpId="0"/>
      <p:bldP spid="27" grpId="0"/>
      <p:bldP spid="28" grpId="0"/>
      <p:bldP spid="29" grpId="0"/>
      <p:bldP spid="30" grpId="0"/>
      <p:bldP spid="224" grpId="0"/>
      <p:bldP spid="225" grpId="0"/>
      <p:bldP spid="257" grpId="0" animBg="1"/>
      <p:bldP spid="259" grpId="0" animBg="1"/>
      <p:bldP spid="261" grpId="0" animBg="1"/>
      <p:bldP spid="263" grpId="0" animBg="1"/>
      <p:bldP spid="264" grpId="0" animBg="1"/>
      <p:bldP spid="266" grpId="0" animBg="1"/>
      <p:bldP spid="268" grpId="0" animBg="1"/>
      <p:bldP spid="270" grpId="0" animBg="1"/>
      <p:bldP spid="273" grpId="0" animBg="1"/>
      <p:bldP spid="275" grpId="0" animBg="1"/>
      <p:bldP spid="276" grpId="0" animBg="1"/>
      <p:bldP spid="277" grpId="0" animBg="1"/>
      <p:bldP spid="289" grpId="0" animBg="1"/>
      <p:bldP spid="291" grpId="0" animBg="1"/>
      <p:bldP spid="1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a:t>
            </a:r>
            <a:r>
              <a:rPr lang="en-US" sz="6600" b="1" u="sng" dirty="0" smtClean="0">
                <a:solidFill>
                  <a:schemeClr val="tx1"/>
                </a:solidFill>
                <a:effectLst>
                  <a:outerShdw blurRad="38100" dist="38100" dir="2700000" algn="tl">
                    <a:srgbClr val="000000">
                      <a:alpha val="43137"/>
                    </a:srgbClr>
                  </a:outerShdw>
                </a:effectLst>
              </a:rPr>
              <a:t>Good Luck,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37</a:t>
            </a:fld>
            <a:endParaRPr lang="en-US" altLang="en-US" sz="1200">
              <a:solidFill>
                <a:srgbClr val="898989"/>
              </a:solidFill>
              <a:latin typeface="Arial" charset="0"/>
            </a:endParaRPr>
          </a:p>
        </p:txBody>
      </p:sp>
    </p:spTree>
    <p:extLst>
      <p:ext uri="{BB962C8B-B14F-4D97-AF65-F5344CB8AC3E}">
        <p14:creationId xmlns:p14="http://schemas.microsoft.com/office/powerpoint/2010/main" val="1932479546"/>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06" name="Rectangle 5"/>
          <p:cNvSpPr>
            <a:spLocks noChangeArrowheads="1"/>
          </p:cNvSpPr>
          <p:nvPr/>
        </p:nvSpPr>
        <p:spPr bwMode="auto">
          <a:xfrm>
            <a:off x="976313" y="27432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7" name="Rectangle 6"/>
          <p:cNvSpPr>
            <a:spLocks noChangeArrowheads="1"/>
          </p:cNvSpPr>
          <p:nvPr/>
        </p:nvSpPr>
        <p:spPr bwMode="auto">
          <a:xfrm>
            <a:off x="1198563" y="20574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2710" name="Rectangle 9"/>
          <p:cNvSpPr>
            <a:spLocks noChangeArrowheads="1"/>
          </p:cNvSpPr>
          <p:nvPr/>
        </p:nvSpPr>
        <p:spPr bwMode="auto">
          <a:xfrm>
            <a:off x="1258888" y="27638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711" name="Rectangle 10"/>
          <p:cNvSpPr>
            <a:spLocks noChangeArrowheads="1"/>
          </p:cNvSpPr>
          <p:nvPr/>
        </p:nvSpPr>
        <p:spPr bwMode="auto">
          <a:xfrm>
            <a:off x="5716588" y="27638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56" name="Rectangle 11"/>
          <p:cNvSpPr>
            <a:spLocks noChangeArrowheads="1"/>
          </p:cNvSpPr>
          <p:nvPr/>
        </p:nvSpPr>
        <p:spPr bwMode="auto">
          <a:xfrm>
            <a:off x="6584950" y="2763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57" name="Rectangle 12"/>
          <p:cNvSpPr>
            <a:spLocks noChangeArrowheads="1"/>
          </p:cNvSpPr>
          <p:nvPr/>
        </p:nvSpPr>
        <p:spPr bwMode="auto">
          <a:xfrm>
            <a:off x="1217613" y="29908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258" name="Rectangle 13"/>
          <p:cNvSpPr>
            <a:spLocks noChangeArrowheads="1"/>
          </p:cNvSpPr>
          <p:nvPr/>
        </p:nvSpPr>
        <p:spPr bwMode="auto">
          <a:xfrm>
            <a:off x="1965325" y="2990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259" name="Rectangle 14"/>
          <p:cNvSpPr>
            <a:spLocks noChangeArrowheads="1"/>
          </p:cNvSpPr>
          <p:nvPr/>
        </p:nvSpPr>
        <p:spPr bwMode="auto">
          <a:xfrm>
            <a:off x="6008688" y="2990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950</a:t>
            </a:r>
            <a:endParaRPr lang="en-US" dirty="0" smtClean="0">
              <a:solidFill>
                <a:prstClr val="black"/>
              </a:solidFill>
              <a:cs typeface="Arial" pitchFamily="34" charset="0"/>
            </a:endParaRPr>
          </a:p>
        </p:txBody>
      </p:sp>
      <p:sp>
        <p:nvSpPr>
          <p:cNvPr id="262" name="Rectangle 15"/>
          <p:cNvSpPr>
            <a:spLocks noChangeArrowheads="1"/>
          </p:cNvSpPr>
          <p:nvPr/>
        </p:nvSpPr>
        <p:spPr bwMode="auto">
          <a:xfrm>
            <a:off x="1965325" y="3195638"/>
            <a:ext cx="257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Credit card expense ($1,000 x .05)</a:t>
            </a:r>
            <a:endParaRPr lang="en-US" dirty="0" smtClean="0">
              <a:solidFill>
                <a:prstClr val="black"/>
              </a:solidFill>
              <a:cs typeface="Arial" pitchFamily="34" charset="0"/>
            </a:endParaRPr>
          </a:p>
        </p:txBody>
      </p:sp>
      <p:sp>
        <p:nvSpPr>
          <p:cNvPr id="263" name="Rectangle 16"/>
          <p:cNvSpPr>
            <a:spLocks noChangeArrowheads="1"/>
          </p:cNvSpPr>
          <p:nvPr/>
        </p:nvSpPr>
        <p:spPr bwMode="auto">
          <a:xfrm>
            <a:off x="6100763" y="31956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264" name="Rectangle 17"/>
          <p:cNvSpPr>
            <a:spLocks noChangeArrowheads="1"/>
          </p:cNvSpPr>
          <p:nvPr/>
        </p:nvSpPr>
        <p:spPr bwMode="auto">
          <a:xfrm>
            <a:off x="2185988" y="3402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Sales</a:t>
            </a:r>
            <a:endParaRPr lang="en-US" dirty="0" smtClean="0">
              <a:solidFill>
                <a:prstClr val="black"/>
              </a:solidFill>
              <a:cs typeface="Arial" pitchFamily="34" charset="0"/>
            </a:endParaRPr>
          </a:p>
        </p:txBody>
      </p:sp>
      <p:sp>
        <p:nvSpPr>
          <p:cNvPr id="2744" name="Rectangle 18"/>
          <p:cNvSpPr>
            <a:spLocks noChangeArrowheads="1"/>
          </p:cNvSpPr>
          <p:nvPr/>
        </p:nvSpPr>
        <p:spPr bwMode="auto">
          <a:xfrm>
            <a:off x="6775450" y="3402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1,000</a:t>
            </a:r>
            <a:endParaRPr lang="en-US" dirty="0" smtClean="0">
              <a:solidFill>
                <a:prstClr val="black"/>
              </a:solidFill>
              <a:cs typeface="Arial" pitchFamily="34" charset="0"/>
            </a:endParaRPr>
          </a:p>
        </p:txBody>
      </p:sp>
      <p:sp>
        <p:nvSpPr>
          <p:cNvPr id="2767" name="Rectangle 41"/>
          <p:cNvSpPr>
            <a:spLocks noChangeArrowheads="1"/>
          </p:cNvSpPr>
          <p:nvPr/>
        </p:nvSpPr>
        <p:spPr bwMode="auto">
          <a:xfrm>
            <a:off x="3084513" y="27638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small retailer allows customers to use two different credit cards in charging purchases. With the AA </a:t>
            </a:r>
            <a:endParaRPr lang="en-US" dirty="0" smtClean="0">
              <a:solidFill>
                <a:prstClr val="black"/>
              </a:solidFill>
              <a:cs typeface="Arial" pitchFamily="34" charset="0"/>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Card, the retailer receives an immediate credit to its account when it deposits sales receipts. AA </a:t>
            </a:r>
            <a:endParaRPr lang="en-US" dirty="0" smtClean="0">
              <a:solidFill>
                <a:prstClr val="black"/>
              </a:solidFill>
              <a:cs typeface="Arial" pitchFamily="34" charset="0"/>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assesses a 5% service charge for credit card sales. The second credit card that the retailer </a:t>
            </a:r>
            <a:endParaRPr lang="en-US" dirty="0" smtClean="0">
              <a:solidFill>
                <a:prstClr val="black"/>
              </a:solidFill>
              <a:cs typeface="Arial" pitchFamily="34" charset="0"/>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accepts is the VIZA Card. The retailer sends its accumulated receipts to VIZA on a weekly basis and is </a:t>
            </a:r>
            <a:endParaRPr lang="en-US" dirty="0" smtClean="0">
              <a:solidFill>
                <a:prstClr val="black"/>
              </a:solidFill>
              <a:cs typeface="Arial" pitchFamily="34" charset="0"/>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paid by VIZA about a week later. VIZA assesses a 3% charge on sales for using its card. Prepare </a:t>
            </a:r>
            <a:endParaRPr lang="en-US" dirty="0" smtClean="0">
              <a:solidFill>
                <a:prstClr val="black"/>
              </a:solidFill>
              <a:cs typeface="Arial" pitchFamily="34" charset="0"/>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journal entries to record the following selected credit card transactions for the retailer. (The retailer </a:t>
            </a:r>
            <a:endParaRPr lang="en-US" dirty="0" smtClean="0">
              <a:solidFill>
                <a:prstClr val="black"/>
              </a:solidFill>
              <a:cs typeface="Arial" pitchFamily="34" charset="0"/>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uses the perpetual inventory system for recording sales.)</a:t>
            </a:r>
            <a:endParaRPr lang="en-US" dirty="0" smtClean="0">
              <a:solidFill>
                <a:prstClr val="black"/>
              </a:solidFill>
              <a:cs typeface="Arial" pitchFamily="34" charset="0"/>
            </a:endParaRPr>
          </a:p>
        </p:txBody>
      </p:sp>
      <p:sp>
        <p:nvSpPr>
          <p:cNvPr id="2775" name="Rectangle 49"/>
          <p:cNvSpPr>
            <a:spLocks noChangeArrowheads="1"/>
          </p:cNvSpPr>
          <p:nvPr/>
        </p:nvSpPr>
        <p:spPr bwMode="auto">
          <a:xfrm>
            <a:off x="1914525" y="2057400"/>
            <a:ext cx="4962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Sold merchandise for $1,000 (that had cost $600) and accepted the </a:t>
            </a:r>
            <a:endParaRPr lang="en-US" dirty="0" smtClean="0">
              <a:solidFill>
                <a:prstClr val="black"/>
              </a:solidFill>
              <a:cs typeface="Arial" pitchFamily="34" charset="0"/>
            </a:endParaRPr>
          </a:p>
        </p:txBody>
      </p:sp>
      <p:sp>
        <p:nvSpPr>
          <p:cNvPr id="2776" name="Rectangle 50"/>
          <p:cNvSpPr>
            <a:spLocks noChangeArrowheads="1"/>
          </p:cNvSpPr>
          <p:nvPr/>
        </p:nvSpPr>
        <p:spPr bwMode="auto">
          <a:xfrm>
            <a:off x="1914525" y="2252663"/>
            <a:ext cx="5365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customer’s AA Bank Card.  The AA receipts are immediately deposited in </a:t>
            </a:r>
            <a:endParaRPr lang="en-US" dirty="0" smtClean="0">
              <a:solidFill>
                <a:prstClr val="black"/>
              </a:solidFill>
              <a:cs typeface="Arial" pitchFamily="34" charset="0"/>
            </a:endParaRPr>
          </a:p>
        </p:txBody>
      </p:sp>
      <p:sp>
        <p:nvSpPr>
          <p:cNvPr id="2777" name="Rectangle 51"/>
          <p:cNvSpPr>
            <a:spLocks noChangeArrowheads="1"/>
          </p:cNvSpPr>
          <p:nvPr/>
        </p:nvSpPr>
        <p:spPr bwMode="auto">
          <a:xfrm>
            <a:off x="1914525" y="2459038"/>
            <a:ext cx="2006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the retailer’s bank account.</a:t>
            </a:r>
            <a:endParaRPr lang="en-US" dirty="0" smtClean="0">
              <a:solidFill>
                <a:prstClr val="black"/>
              </a:solidFill>
              <a:cs typeface="Arial" pitchFamily="34" charset="0"/>
            </a:endParaRPr>
          </a:p>
        </p:txBody>
      </p:sp>
      <p:sp>
        <p:nvSpPr>
          <p:cNvPr id="2781" name="Rectangle 55"/>
          <p:cNvSpPr>
            <a:spLocks noChangeArrowheads="1"/>
          </p:cNvSpPr>
          <p:nvPr/>
        </p:nvSpPr>
        <p:spPr bwMode="auto">
          <a:xfrm>
            <a:off x="966788" y="2732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2" name="Line 56"/>
          <p:cNvSpPr>
            <a:spLocks noChangeShapeType="1"/>
          </p:cNvSpPr>
          <p:nvPr/>
        </p:nvSpPr>
        <p:spPr bwMode="auto">
          <a:xfrm>
            <a:off x="187325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3" name="Rectangle 57"/>
          <p:cNvSpPr>
            <a:spLocks noChangeArrowheads="1"/>
          </p:cNvSpPr>
          <p:nvPr/>
        </p:nvSpPr>
        <p:spPr bwMode="auto">
          <a:xfrm>
            <a:off x="1873250"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4" name="Line 58"/>
          <p:cNvSpPr>
            <a:spLocks noChangeShapeType="1"/>
          </p:cNvSpPr>
          <p:nvPr/>
        </p:nvSpPr>
        <p:spPr bwMode="auto">
          <a:xfrm>
            <a:off x="5464175"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5" name="Rectangle 59"/>
          <p:cNvSpPr>
            <a:spLocks noChangeArrowheads="1"/>
          </p:cNvSpPr>
          <p:nvPr/>
        </p:nvSpPr>
        <p:spPr bwMode="auto">
          <a:xfrm>
            <a:off x="5464175"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6" name="Line 60"/>
          <p:cNvSpPr>
            <a:spLocks noChangeShapeType="1"/>
          </p:cNvSpPr>
          <p:nvPr/>
        </p:nvSpPr>
        <p:spPr bwMode="auto">
          <a:xfrm>
            <a:off x="636270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7" name="Rectangle 61"/>
          <p:cNvSpPr>
            <a:spLocks noChangeArrowheads="1"/>
          </p:cNvSpPr>
          <p:nvPr/>
        </p:nvSpPr>
        <p:spPr bwMode="auto">
          <a:xfrm>
            <a:off x="6362700" y="2752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8" name="Rectangle 62"/>
          <p:cNvSpPr>
            <a:spLocks noChangeArrowheads="1"/>
          </p:cNvSpPr>
          <p:nvPr/>
        </p:nvSpPr>
        <p:spPr bwMode="auto">
          <a:xfrm>
            <a:off x="7250113" y="27527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9" name="Line 63"/>
          <p:cNvSpPr>
            <a:spLocks noChangeShapeType="1"/>
          </p:cNvSpPr>
          <p:nvPr/>
        </p:nvSpPr>
        <p:spPr bwMode="auto">
          <a:xfrm>
            <a:off x="976313"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0" name="Rectangle 64"/>
          <p:cNvSpPr>
            <a:spLocks noChangeArrowheads="1"/>
          </p:cNvSpPr>
          <p:nvPr/>
        </p:nvSpPr>
        <p:spPr bwMode="auto">
          <a:xfrm>
            <a:off x="976313"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1" name="Line 65"/>
          <p:cNvSpPr>
            <a:spLocks noChangeShapeType="1"/>
          </p:cNvSpPr>
          <p:nvPr/>
        </p:nvSpPr>
        <p:spPr bwMode="auto">
          <a:xfrm>
            <a:off x="187325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2" name="Rectangle 66"/>
          <p:cNvSpPr>
            <a:spLocks noChangeArrowheads="1"/>
          </p:cNvSpPr>
          <p:nvPr/>
        </p:nvSpPr>
        <p:spPr bwMode="auto">
          <a:xfrm>
            <a:off x="1873250"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3" name="Line 67"/>
          <p:cNvSpPr>
            <a:spLocks noChangeShapeType="1"/>
          </p:cNvSpPr>
          <p:nvPr/>
        </p:nvSpPr>
        <p:spPr bwMode="auto">
          <a:xfrm>
            <a:off x="5464175"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4" name="Rectangle 68"/>
          <p:cNvSpPr>
            <a:spLocks noChangeArrowheads="1"/>
          </p:cNvSpPr>
          <p:nvPr/>
        </p:nvSpPr>
        <p:spPr bwMode="auto">
          <a:xfrm>
            <a:off x="5464175"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5" name="Line 69"/>
          <p:cNvSpPr>
            <a:spLocks noChangeShapeType="1"/>
          </p:cNvSpPr>
          <p:nvPr/>
        </p:nvSpPr>
        <p:spPr bwMode="auto">
          <a:xfrm>
            <a:off x="636270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6" name="Rectangle 70"/>
          <p:cNvSpPr>
            <a:spLocks noChangeArrowheads="1"/>
          </p:cNvSpPr>
          <p:nvPr/>
        </p:nvSpPr>
        <p:spPr bwMode="auto">
          <a:xfrm>
            <a:off x="6362700"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7" name="Line 71"/>
          <p:cNvSpPr>
            <a:spLocks noChangeShapeType="1"/>
          </p:cNvSpPr>
          <p:nvPr/>
        </p:nvSpPr>
        <p:spPr bwMode="auto">
          <a:xfrm>
            <a:off x="7259638"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8" name="Rectangle 72"/>
          <p:cNvSpPr>
            <a:spLocks noChangeArrowheads="1"/>
          </p:cNvSpPr>
          <p:nvPr/>
        </p:nvSpPr>
        <p:spPr bwMode="auto">
          <a:xfrm>
            <a:off x="7259638" y="2979738"/>
            <a:ext cx="11112"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9" name="Rectangle 73"/>
          <p:cNvSpPr>
            <a:spLocks noChangeArrowheads="1"/>
          </p:cNvSpPr>
          <p:nvPr/>
        </p:nvSpPr>
        <p:spPr bwMode="auto">
          <a:xfrm>
            <a:off x="985838" y="27320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0" name="Rectangle 74"/>
          <p:cNvSpPr>
            <a:spLocks noChangeArrowheads="1"/>
          </p:cNvSpPr>
          <p:nvPr/>
        </p:nvSpPr>
        <p:spPr bwMode="auto">
          <a:xfrm>
            <a:off x="985838" y="29591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1" name="Line 75"/>
          <p:cNvSpPr>
            <a:spLocks noChangeShapeType="1"/>
          </p:cNvSpPr>
          <p:nvPr/>
        </p:nvSpPr>
        <p:spPr bwMode="auto">
          <a:xfrm>
            <a:off x="985838" y="31750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2" name="Rectangle 76"/>
          <p:cNvSpPr>
            <a:spLocks noChangeArrowheads="1"/>
          </p:cNvSpPr>
          <p:nvPr/>
        </p:nvSpPr>
        <p:spPr bwMode="auto">
          <a:xfrm>
            <a:off x="985838" y="31750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3" name="Line 77"/>
          <p:cNvSpPr>
            <a:spLocks noChangeShapeType="1"/>
          </p:cNvSpPr>
          <p:nvPr/>
        </p:nvSpPr>
        <p:spPr bwMode="auto">
          <a:xfrm>
            <a:off x="985838" y="33813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4" name="Rectangle 78"/>
          <p:cNvSpPr>
            <a:spLocks noChangeArrowheads="1"/>
          </p:cNvSpPr>
          <p:nvPr/>
        </p:nvSpPr>
        <p:spPr bwMode="auto">
          <a:xfrm>
            <a:off x="985838" y="33813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5" name="Line 79"/>
          <p:cNvSpPr>
            <a:spLocks noChangeShapeType="1"/>
          </p:cNvSpPr>
          <p:nvPr/>
        </p:nvSpPr>
        <p:spPr bwMode="auto">
          <a:xfrm>
            <a:off x="985838" y="35877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6" name="Rectangle 80"/>
          <p:cNvSpPr>
            <a:spLocks noChangeArrowheads="1"/>
          </p:cNvSpPr>
          <p:nvPr/>
        </p:nvSpPr>
        <p:spPr bwMode="auto">
          <a:xfrm>
            <a:off x="985838" y="35877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7" name="Line 81"/>
          <p:cNvSpPr>
            <a:spLocks noChangeShapeType="1"/>
          </p:cNvSpPr>
          <p:nvPr/>
        </p:nvSpPr>
        <p:spPr bwMode="auto">
          <a:xfrm>
            <a:off x="985838" y="37941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8" name="Rectangle 82"/>
          <p:cNvSpPr>
            <a:spLocks noChangeArrowheads="1"/>
          </p:cNvSpPr>
          <p:nvPr/>
        </p:nvSpPr>
        <p:spPr bwMode="auto">
          <a:xfrm>
            <a:off x="985838" y="37941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9" name="Line 83"/>
          <p:cNvSpPr>
            <a:spLocks noChangeShapeType="1"/>
          </p:cNvSpPr>
          <p:nvPr/>
        </p:nvSpPr>
        <p:spPr bwMode="auto">
          <a:xfrm>
            <a:off x="985838" y="40005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0" name="Rectangle 84"/>
          <p:cNvSpPr>
            <a:spLocks noChangeArrowheads="1"/>
          </p:cNvSpPr>
          <p:nvPr/>
        </p:nvSpPr>
        <p:spPr bwMode="auto">
          <a:xfrm>
            <a:off x="985838" y="40005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1" name="Line 85"/>
          <p:cNvSpPr>
            <a:spLocks noChangeShapeType="1"/>
          </p:cNvSpPr>
          <p:nvPr/>
        </p:nvSpPr>
        <p:spPr bwMode="auto">
          <a:xfrm>
            <a:off x="985838" y="42052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2" name="Rectangle 86"/>
          <p:cNvSpPr>
            <a:spLocks noChangeArrowheads="1"/>
          </p:cNvSpPr>
          <p:nvPr/>
        </p:nvSpPr>
        <p:spPr bwMode="auto">
          <a:xfrm>
            <a:off x="985838" y="42052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3" name="Line 87"/>
          <p:cNvSpPr>
            <a:spLocks noChangeShapeType="1"/>
          </p:cNvSpPr>
          <p:nvPr/>
        </p:nvSpPr>
        <p:spPr bwMode="auto">
          <a:xfrm>
            <a:off x="985838" y="44116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4" name="Rectangle 88"/>
          <p:cNvSpPr>
            <a:spLocks noChangeArrowheads="1"/>
          </p:cNvSpPr>
          <p:nvPr/>
        </p:nvSpPr>
        <p:spPr bwMode="auto">
          <a:xfrm>
            <a:off x="985838" y="44116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5" name="Line 89"/>
          <p:cNvSpPr>
            <a:spLocks noChangeShapeType="1"/>
          </p:cNvSpPr>
          <p:nvPr/>
        </p:nvSpPr>
        <p:spPr bwMode="auto">
          <a:xfrm>
            <a:off x="985838" y="46180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6" name="Rectangle 90"/>
          <p:cNvSpPr>
            <a:spLocks noChangeArrowheads="1"/>
          </p:cNvSpPr>
          <p:nvPr/>
        </p:nvSpPr>
        <p:spPr bwMode="auto">
          <a:xfrm>
            <a:off x="985838" y="46180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7" name="Line 91"/>
          <p:cNvSpPr>
            <a:spLocks noChangeShapeType="1"/>
          </p:cNvSpPr>
          <p:nvPr/>
        </p:nvSpPr>
        <p:spPr bwMode="auto">
          <a:xfrm>
            <a:off x="985838" y="48244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8" name="Rectangle 92"/>
          <p:cNvSpPr>
            <a:spLocks noChangeArrowheads="1"/>
          </p:cNvSpPr>
          <p:nvPr/>
        </p:nvSpPr>
        <p:spPr bwMode="auto">
          <a:xfrm>
            <a:off x="985838" y="48244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9" name="Line 93"/>
          <p:cNvSpPr>
            <a:spLocks noChangeShapeType="1"/>
          </p:cNvSpPr>
          <p:nvPr/>
        </p:nvSpPr>
        <p:spPr bwMode="auto">
          <a:xfrm>
            <a:off x="985838" y="50292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0" name="Rectangle 94"/>
          <p:cNvSpPr>
            <a:spLocks noChangeArrowheads="1"/>
          </p:cNvSpPr>
          <p:nvPr/>
        </p:nvSpPr>
        <p:spPr bwMode="auto">
          <a:xfrm>
            <a:off x="985838" y="50292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1" name="Line 95"/>
          <p:cNvSpPr>
            <a:spLocks noChangeShapeType="1"/>
          </p:cNvSpPr>
          <p:nvPr/>
        </p:nvSpPr>
        <p:spPr bwMode="auto">
          <a:xfrm>
            <a:off x="985838" y="52355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2" name="Rectangle 96"/>
          <p:cNvSpPr>
            <a:spLocks noChangeArrowheads="1"/>
          </p:cNvSpPr>
          <p:nvPr/>
        </p:nvSpPr>
        <p:spPr bwMode="auto">
          <a:xfrm>
            <a:off x="985838" y="52355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3" name="Line 97"/>
          <p:cNvSpPr>
            <a:spLocks noChangeShapeType="1"/>
          </p:cNvSpPr>
          <p:nvPr/>
        </p:nvSpPr>
        <p:spPr bwMode="auto">
          <a:xfrm>
            <a:off x="985838" y="5441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4" name="Rectangle 98"/>
          <p:cNvSpPr>
            <a:spLocks noChangeArrowheads="1"/>
          </p:cNvSpPr>
          <p:nvPr/>
        </p:nvSpPr>
        <p:spPr bwMode="auto">
          <a:xfrm>
            <a:off x="985838" y="5441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5" name="Line 99"/>
          <p:cNvSpPr>
            <a:spLocks noChangeShapeType="1"/>
          </p:cNvSpPr>
          <p:nvPr/>
        </p:nvSpPr>
        <p:spPr bwMode="auto">
          <a:xfrm>
            <a:off x="985838" y="5648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6" name="Rectangle 100"/>
          <p:cNvSpPr>
            <a:spLocks noChangeArrowheads="1"/>
          </p:cNvSpPr>
          <p:nvPr/>
        </p:nvSpPr>
        <p:spPr bwMode="auto">
          <a:xfrm>
            <a:off x="985838" y="5648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7" name="Line 101"/>
          <p:cNvSpPr>
            <a:spLocks noChangeShapeType="1"/>
          </p:cNvSpPr>
          <p:nvPr/>
        </p:nvSpPr>
        <p:spPr bwMode="auto">
          <a:xfrm>
            <a:off x="985838" y="58531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8" name="Rectangle 102"/>
          <p:cNvSpPr>
            <a:spLocks noChangeArrowheads="1"/>
          </p:cNvSpPr>
          <p:nvPr/>
        </p:nvSpPr>
        <p:spPr bwMode="auto">
          <a:xfrm>
            <a:off x="985838" y="58531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9" name="Line 103"/>
          <p:cNvSpPr>
            <a:spLocks noChangeShapeType="1"/>
          </p:cNvSpPr>
          <p:nvPr/>
        </p:nvSpPr>
        <p:spPr bwMode="auto">
          <a:xfrm>
            <a:off x="985838" y="60594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0" name="Rectangle 104"/>
          <p:cNvSpPr>
            <a:spLocks noChangeArrowheads="1"/>
          </p:cNvSpPr>
          <p:nvPr/>
        </p:nvSpPr>
        <p:spPr bwMode="auto">
          <a:xfrm>
            <a:off x="985838" y="60594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1" name="Line 105"/>
          <p:cNvSpPr>
            <a:spLocks noChangeShapeType="1"/>
          </p:cNvSpPr>
          <p:nvPr/>
        </p:nvSpPr>
        <p:spPr bwMode="auto">
          <a:xfrm>
            <a:off x="985838" y="62658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2" name="Rectangle 106"/>
          <p:cNvSpPr>
            <a:spLocks noChangeArrowheads="1"/>
          </p:cNvSpPr>
          <p:nvPr/>
        </p:nvSpPr>
        <p:spPr bwMode="auto">
          <a:xfrm>
            <a:off x="985838" y="62658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3" name="Line 107"/>
          <p:cNvSpPr>
            <a:spLocks noChangeShapeType="1"/>
          </p:cNvSpPr>
          <p:nvPr/>
        </p:nvSpPr>
        <p:spPr bwMode="auto">
          <a:xfrm>
            <a:off x="985838" y="64722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4" name="Rectangle 108"/>
          <p:cNvSpPr>
            <a:spLocks noChangeArrowheads="1"/>
          </p:cNvSpPr>
          <p:nvPr/>
        </p:nvSpPr>
        <p:spPr bwMode="auto">
          <a:xfrm>
            <a:off x="985838" y="64722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108" name="Rectangle 19"/>
          <p:cNvSpPr>
            <a:spLocks noChangeArrowheads="1"/>
          </p:cNvSpPr>
          <p:nvPr/>
        </p:nvSpPr>
        <p:spPr bwMode="auto">
          <a:xfrm>
            <a:off x="1217613" y="3814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109" name="Rectangle 20"/>
          <p:cNvSpPr>
            <a:spLocks noChangeArrowheads="1"/>
          </p:cNvSpPr>
          <p:nvPr/>
        </p:nvSpPr>
        <p:spPr bwMode="auto">
          <a:xfrm>
            <a:off x="1965325" y="381476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Cost of goods sold</a:t>
            </a:r>
            <a:endParaRPr lang="en-US" dirty="0" smtClean="0">
              <a:solidFill>
                <a:prstClr val="black"/>
              </a:solidFill>
              <a:cs typeface="Arial" pitchFamily="34" charset="0"/>
            </a:endParaRPr>
          </a:p>
        </p:txBody>
      </p:sp>
      <p:sp>
        <p:nvSpPr>
          <p:cNvPr id="110" name="Rectangle 21"/>
          <p:cNvSpPr>
            <a:spLocks noChangeArrowheads="1"/>
          </p:cNvSpPr>
          <p:nvPr/>
        </p:nvSpPr>
        <p:spPr bwMode="auto">
          <a:xfrm>
            <a:off x="6008688" y="38147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600</a:t>
            </a:r>
            <a:endParaRPr lang="en-US" dirty="0" smtClean="0">
              <a:solidFill>
                <a:prstClr val="black"/>
              </a:solidFill>
              <a:cs typeface="Arial" pitchFamily="34" charset="0"/>
            </a:endParaRPr>
          </a:p>
        </p:txBody>
      </p:sp>
      <p:sp>
        <p:nvSpPr>
          <p:cNvPr id="111" name="Rectangle 22"/>
          <p:cNvSpPr>
            <a:spLocks noChangeArrowheads="1"/>
          </p:cNvSpPr>
          <p:nvPr/>
        </p:nvSpPr>
        <p:spPr bwMode="auto">
          <a:xfrm>
            <a:off x="2185988" y="4019550"/>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Merchandise inventory</a:t>
            </a:r>
            <a:endParaRPr lang="en-US" dirty="0" smtClean="0">
              <a:solidFill>
                <a:prstClr val="black"/>
              </a:solidFill>
              <a:cs typeface="Arial" pitchFamily="34" charset="0"/>
            </a:endParaRPr>
          </a:p>
        </p:txBody>
      </p:sp>
      <p:sp>
        <p:nvSpPr>
          <p:cNvPr id="112" name="Rectangle 23"/>
          <p:cNvSpPr>
            <a:spLocks noChangeArrowheads="1"/>
          </p:cNvSpPr>
          <p:nvPr/>
        </p:nvSpPr>
        <p:spPr bwMode="auto">
          <a:xfrm>
            <a:off x="6907213" y="40195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600</a:t>
            </a:r>
            <a:endParaRPr lang="en-US" dirty="0" smtClean="0">
              <a:solidFill>
                <a:prstClr val="black"/>
              </a:solidFill>
              <a:cs typeface="Arial" pitchFamily="34" charset="0"/>
            </a:endParaRPr>
          </a:p>
        </p:txBody>
      </p:sp>
      <p:sp>
        <p:nvSpPr>
          <p:cNvPr id="8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a:solidFill>
                  <a:prstClr val="white"/>
                </a:solidFill>
                <a:latin typeface="Times New Roman" pitchFamily="18" charset="0"/>
                <a:cs typeface="Arial" pitchFamily="34" charset="0"/>
              </a:rPr>
              <a:t>C1</a:t>
            </a:r>
          </a:p>
        </p:txBody>
      </p:sp>
      <p:sp>
        <p:nvSpPr>
          <p:cNvPr id="86" name="Slide Number Placeholder 85"/>
          <p:cNvSpPr>
            <a:spLocks noGrp="1"/>
          </p:cNvSpPr>
          <p:nvPr>
            <p:ph type="sldNum" sz="quarter" idx="12"/>
          </p:nvPr>
        </p:nvSpPr>
        <p:spPr/>
        <p:txBody>
          <a:bodyPr/>
          <a:lstStyle/>
          <a:p>
            <a:pPr>
              <a:defRPr/>
            </a:pPr>
            <a:fld id="{1E061CD5-14CF-4587-A464-4AFC414444F0}"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16456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500"/>
                                        <p:tgtEl>
                                          <p:spTgt spid="2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500"/>
                                        <p:tgtEl>
                                          <p:spTgt spid="2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500"/>
                                        <p:tgtEl>
                                          <p:spTgt spid="2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9"/>
                                        </p:tgtEl>
                                        <p:attrNameLst>
                                          <p:attrName>style.visibility</p:attrName>
                                        </p:attrNameLst>
                                      </p:cBhvr>
                                      <p:to>
                                        <p:strVal val="visible"/>
                                      </p:to>
                                    </p:set>
                                    <p:animEffect transition="in" filter="fade">
                                      <p:cBhvr>
                                        <p:cTn id="28" dur="500"/>
                                        <p:tgtEl>
                                          <p:spTgt spid="2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fade">
                                      <p:cBhvr>
                                        <p:cTn id="31" dur="500"/>
                                        <p:tgtEl>
                                          <p:spTgt spid="2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44"/>
                                        </p:tgtEl>
                                        <p:attrNameLst>
                                          <p:attrName>style.visibility</p:attrName>
                                        </p:attrNameLst>
                                      </p:cBhvr>
                                      <p:to>
                                        <p:strVal val="visible"/>
                                      </p:to>
                                    </p:set>
                                    <p:animEffect transition="in" filter="fade">
                                      <p:cBhvr>
                                        <p:cTn id="37" dur="500"/>
                                        <p:tgtEl>
                                          <p:spTgt spid="27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59" grpId="0"/>
      <p:bldP spid="262" grpId="0"/>
      <p:bldP spid="263" grpId="0"/>
      <p:bldP spid="264" grpId="0"/>
      <p:bldP spid="2744" grpId="0"/>
      <p:bldP spid="108" grpId="0"/>
      <p:bldP spid="109" grpId="0"/>
      <p:bldP spid="110"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06" name="Rectangle 5"/>
          <p:cNvSpPr>
            <a:spLocks noChangeArrowheads="1"/>
          </p:cNvSpPr>
          <p:nvPr/>
        </p:nvSpPr>
        <p:spPr bwMode="auto">
          <a:xfrm>
            <a:off x="976313" y="27432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8" name="Rectangle 7"/>
          <p:cNvSpPr>
            <a:spLocks noChangeArrowheads="1"/>
          </p:cNvSpPr>
          <p:nvPr/>
        </p:nvSpPr>
        <p:spPr bwMode="auto">
          <a:xfrm>
            <a:off x="1198563" y="20574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6</a:t>
            </a:r>
            <a:endParaRPr lang="en-US" dirty="0" smtClean="0">
              <a:solidFill>
                <a:prstClr val="black"/>
              </a:solidFill>
              <a:cs typeface="Arial" pitchFamily="34" charset="0"/>
            </a:endParaRPr>
          </a:p>
        </p:txBody>
      </p:sp>
      <p:sp>
        <p:nvSpPr>
          <p:cNvPr id="2709" name="Rectangle 8"/>
          <p:cNvSpPr>
            <a:spLocks noChangeArrowheads="1"/>
          </p:cNvSpPr>
          <p:nvPr/>
        </p:nvSpPr>
        <p:spPr bwMode="auto">
          <a:xfrm>
            <a:off x="1198563" y="2470150"/>
            <a:ext cx="604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16</a:t>
            </a:r>
            <a:endParaRPr lang="en-US" dirty="0" smtClean="0">
              <a:solidFill>
                <a:prstClr val="black"/>
              </a:solidFill>
              <a:cs typeface="Arial" pitchFamily="34" charset="0"/>
            </a:endParaRPr>
          </a:p>
        </p:txBody>
      </p:sp>
      <p:sp>
        <p:nvSpPr>
          <p:cNvPr id="2710" name="Rectangle 9"/>
          <p:cNvSpPr>
            <a:spLocks noChangeArrowheads="1"/>
          </p:cNvSpPr>
          <p:nvPr/>
        </p:nvSpPr>
        <p:spPr bwMode="auto">
          <a:xfrm>
            <a:off x="1258888" y="27638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711" name="Rectangle 10"/>
          <p:cNvSpPr>
            <a:spLocks noChangeArrowheads="1"/>
          </p:cNvSpPr>
          <p:nvPr/>
        </p:nvSpPr>
        <p:spPr bwMode="auto">
          <a:xfrm>
            <a:off x="5716588" y="27638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56" name="Rectangle 11"/>
          <p:cNvSpPr>
            <a:spLocks noChangeArrowheads="1"/>
          </p:cNvSpPr>
          <p:nvPr/>
        </p:nvSpPr>
        <p:spPr bwMode="auto">
          <a:xfrm>
            <a:off x="6584950" y="2763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57" name="Rectangle 12"/>
          <p:cNvSpPr>
            <a:spLocks noChangeArrowheads="1"/>
          </p:cNvSpPr>
          <p:nvPr/>
        </p:nvSpPr>
        <p:spPr bwMode="auto">
          <a:xfrm>
            <a:off x="1217613" y="29908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258" name="Rectangle 13"/>
          <p:cNvSpPr>
            <a:spLocks noChangeArrowheads="1"/>
          </p:cNvSpPr>
          <p:nvPr/>
        </p:nvSpPr>
        <p:spPr bwMode="auto">
          <a:xfrm>
            <a:off x="1965325" y="2990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259" name="Rectangle 14"/>
          <p:cNvSpPr>
            <a:spLocks noChangeArrowheads="1"/>
          </p:cNvSpPr>
          <p:nvPr/>
        </p:nvSpPr>
        <p:spPr bwMode="auto">
          <a:xfrm>
            <a:off x="6008688" y="2990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950</a:t>
            </a:r>
            <a:endParaRPr lang="en-US" dirty="0" smtClean="0">
              <a:solidFill>
                <a:prstClr val="black"/>
              </a:solidFill>
              <a:cs typeface="Arial" pitchFamily="34" charset="0"/>
            </a:endParaRPr>
          </a:p>
        </p:txBody>
      </p:sp>
      <p:sp>
        <p:nvSpPr>
          <p:cNvPr id="262" name="Rectangle 15"/>
          <p:cNvSpPr>
            <a:spLocks noChangeArrowheads="1"/>
          </p:cNvSpPr>
          <p:nvPr/>
        </p:nvSpPr>
        <p:spPr bwMode="auto">
          <a:xfrm>
            <a:off x="1965325" y="3195638"/>
            <a:ext cx="257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Credit card expense ($1,000 x .05)</a:t>
            </a:r>
            <a:endParaRPr lang="en-US" dirty="0" smtClean="0">
              <a:solidFill>
                <a:prstClr val="black"/>
              </a:solidFill>
              <a:cs typeface="Arial" pitchFamily="34" charset="0"/>
            </a:endParaRPr>
          </a:p>
        </p:txBody>
      </p:sp>
      <p:sp>
        <p:nvSpPr>
          <p:cNvPr id="263" name="Rectangle 16"/>
          <p:cNvSpPr>
            <a:spLocks noChangeArrowheads="1"/>
          </p:cNvSpPr>
          <p:nvPr/>
        </p:nvSpPr>
        <p:spPr bwMode="auto">
          <a:xfrm>
            <a:off x="6100763" y="31956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50</a:t>
            </a:r>
            <a:endParaRPr lang="en-US" dirty="0" smtClean="0">
              <a:solidFill>
                <a:prstClr val="black"/>
              </a:solidFill>
              <a:cs typeface="Arial" pitchFamily="34" charset="0"/>
            </a:endParaRPr>
          </a:p>
        </p:txBody>
      </p:sp>
      <p:sp>
        <p:nvSpPr>
          <p:cNvPr id="264" name="Rectangle 17"/>
          <p:cNvSpPr>
            <a:spLocks noChangeArrowheads="1"/>
          </p:cNvSpPr>
          <p:nvPr/>
        </p:nvSpPr>
        <p:spPr bwMode="auto">
          <a:xfrm>
            <a:off x="2185988" y="3402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Sales</a:t>
            </a:r>
            <a:endParaRPr lang="en-US" dirty="0" smtClean="0">
              <a:solidFill>
                <a:prstClr val="black"/>
              </a:solidFill>
              <a:cs typeface="Arial" pitchFamily="34" charset="0"/>
            </a:endParaRPr>
          </a:p>
        </p:txBody>
      </p:sp>
      <p:sp>
        <p:nvSpPr>
          <p:cNvPr id="2744" name="Rectangle 18"/>
          <p:cNvSpPr>
            <a:spLocks noChangeArrowheads="1"/>
          </p:cNvSpPr>
          <p:nvPr/>
        </p:nvSpPr>
        <p:spPr bwMode="auto">
          <a:xfrm>
            <a:off x="6775450" y="3402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1,000</a:t>
            </a:r>
            <a:endParaRPr lang="en-US" dirty="0" smtClean="0">
              <a:solidFill>
                <a:prstClr val="black"/>
              </a:solidFill>
              <a:cs typeface="Arial" pitchFamily="34" charset="0"/>
            </a:endParaRPr>
          </a:p>
        </p:txBody>
      </p:sp>
      <p:sp>
        <p:nvSpPr>
          <p:cNvPr id="2745" name="Rectangle 19"/>
          <p:cNvSpPr>
            <a:spLocks noChangeArrowheads="1"/>
          </p:cNvSpPr>
          <p:nvPr/>
        </p:nvSpPr>
        <p:spPr bwMode="auto">
          <a:xfrm>
            <a:off x="1217613" y="3814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2</a:t>
            </a:r>
            <a:endParaRPr lang="en-US" dirty="0" smtClean="0">
              <a:solidFill>
                <a:prstClr val="black"/>
              </a:solidFill>
              <a:cs typeface="Arial" pitchFamily="34" charset="0"/>
            </a:endParaRPr>
          </a:p>
        </p:txBody>
      </p:sp>
      <p:sp>
        <p:nvSpPr>
          <p:cNvPr id="2746" name="Rectangle 20"/>
          <p:cNvSpPr>
            <a:spLocks noChangeArrowheads="1"/>
          </p:cNvSpPr>
          <p:nvPr/>
        </p:nvSpPr>
        <p:spPr bwMode="auto">
          <a:xfrm>
            <a:off x="1965325" y="381476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Cost of goods sold</a:t>
            </a:r>
            <a:endParaRPr lang="en-US" dirty="0" smtClean="0">
              <a:solidFill>
                <a:prstClr val="black"/>
              </a:solidFill>
              <a:cs typeface="Arial" pitchFamily="34" charset="0"/>
            </a:endParaRPr>
          </a:p>
        </p:txBody>
      </p:sp>
      <p:sp>
        <p:nvSpPr>
          <p:cNvPr id="2747" name="Rectangle 21"/>
          <p:cNvSpPr>
            <a:spLocks noChangeArrowheads="1"/>
          </p:cNvSpPr>
          <p:nvPr/>
        </p:nvSpPr>
        <p:spPr bwMode="auto">
          <a:xfrm>
            <a:off x="6008688" y="38147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600</a:t>
            </a:r>
            <a:endParaRPr lang="en-US" dirty="0" smtClean="0">
              <a:solidFill>
                <a:prstClr val="black"/>
              </a:solidFill>
              <a:cs typeface="Arial" pitchFamily="34" charset="0"/>
            </a:endParaRPr>
          </a:p>
        </p:txBody>
      </p:sp>
      <p:sp>
        <p:nvSpPr>
          <p:cNvPr id="2748" name="Rectangle 22"/>
          <p:cNvSpPr>
            <a:spLocks noChangeArrowheads="1"/>
          </p:cNvSpPr>
          <p:nvPr/>
        </p:nvSpPr>
        <p:spPr bwMode="auto">
          <a:xfrm>
            <a:off x="2185988" y="4019550"/>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Merchandise inventory</a:t>
            </a:r>
            <a:endParaRPr lang="en-US" dirty="0" smtClean="0">
              <a:solidFill>
                <a:prstClr val="black"/>
              </a:solidFill>
              <a:cs typeface="Arial" pitchFamily="34" charset="0"/>
            </a:endParaRPr>
          </a:p>
        </p:txBody>
      </p:sp>
      <p:sp>
        <p:nvSpPr>
          <p:cNvPr id="2749" name="Rectangle 23"/>
          <p:cNvSpPr>
            <a:spLocks noChangeArrowheads="1"/>
          </p:cNvSpPr>
          <p:nvPr/>
        </p:nvSpPr>
        <p:spPr bwMode="auto">
          <a:xfrm>
            <a:off x="6907213" y="40195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600</a:t>
            </a:r>
            <a:endParaRPr lang="en-US" dirty="0" smtClean="0">
              <a:solidFill>
                <a:prstClr val="black"/>
              </a:solidFill>
              <a:cs typeface="Arial" pitchFamily="34" charset="0"/>
            </a:endParaRPr>
          </a:p>
        </p:txBody>
      </p:sp>
      <p:sp>
        <p:nvSpPr>
          <p:cNvPr id="2750" name="Rectangle 24"/>
          <p:cNvSpPr>
            <a:spLocks noChangeArrowheads="1"/>
          </p:cNvSpPr>
          <p:nvPr/>
        </p:nvSpPr>
        <p:spPr bwMode="auto">
          <a:xfrm>
            <a:off x="1217613" y="44323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6</a:t>
            </a:r>
            <a:endParaRPr lang="en-US" dirty="0" smtClean="0">
              <a:solidFill>
                <a:prstClr val="black"/>
              </a:solidFill>
              <a:cs typeface="Arial" pitchFamily="34" charset="0"/>
            </a:endParaRPr>
          </a:p>
        </p:txBody>
      </p:sp>
      <p:sp>
        <p:nvSpPr>
          <p:cNvPr id="2751" name="Rectangle 25"/>
          <p:cNvSpPr>
            <a:spLocks noChangeArrowheads="1"/>
          </p:cNvSpPr>
          <p:nvPr/>
        </p:nvSpPr>
        <p:spPr bwMode="auto">
          <a:xfrm>
            <a:off x="1965325" y="4432300"/>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VIZA</a:t>
            </a:r>
            <a:endParaRPr lang="en-US" dirty="0" smtClean="0">
              <a:solidFill>
                <a:prstClr val="black"/>
              </a:solidFill>
              <a:cs typeface="Arial" pitchFamily="34" charset="0"/>
            </a:endParaRPr>
          </a:p>
        </p:txBody>
      </p:sp>
      <p:sp>
        <p:nvSpPr>
          <p:cNvPr id="2752" name="Rectangle 26"/>
          <p:cNvSpPr>
            <a:spLocks noChangeArrowheads="1"/>
          </p:cNvSpPr>
          <p:nvPr/>
        </p:nvSpPr>
        <p:spPr bwMode="auto">
          <a:xfrm>
            <a:off x="6008688" y="44323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388</a:t>
            </a:r>
            <a:endParaRPr lang="en-US" dirty="0" smtClean="0">
              <a:solidFill>
                <a:prstClr val="black"/>
              </a:solidFill>
              <a:cs typeface="Arial" pitchFamily="34" charset="0"/>
            </a:endParaRPr>
          </a:p>
        </p:txBody>
      </p:sp>
      <p:sp>
        <p:nvSpPr>
          <p:cNvPr id="2753" name="Rectangle 27"/>
          <p:cNvSpPr>
            <a:spLocks noChangeArrowheads="1"/>
          </p:cNvSpPr>
          <p:nvPr/>
        </p:nvSpPr>
        <p:spPr bwMode="auto">
          <a:xfrm>
            <a:off x="1965325" y="4638675"/>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Credit card expense ($400 x .03)</a:t>
            </a:r>
            <a:endParaRPr lang="en-US" dirty="0" smtClean="0">
              <a:solidFill>
                <a:prstClr val="black"/>
              </a:solidFill>
              <a:cs typeface="Arial" pitchFamily="34" charset="0"/>
            </a:endParaRPr>
          </a:p>
        </p:txBody>
      </p:sp>
      <p:sp>
        <p:nvSpPr>
          <p:cNvPr id="2754" name="Rectangle 28"/>
          <p:cNvSpPr>
            <a:spLocks noChangeArrowheads="1"/>
          </p:cNvSpPr>
          <p:nvPr/>
        </p:nvSpPr>
        <p:spPr bwMode="auto">
          <a:xfrm>
            <a:off x="6100763" y="4638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a:t>
            </a:r>
            <a:endParaRPr lang="en-US" dirty="0" smtClean="0">
              <a:solidFill>
                <a:prstClr val="black"/>
              </a:solidFill>
              <a:cs typeface="Arial" pitchFamily="34" charset="0"/>
            </a:endParaRPr>
          </a:p>
        </p:txBody>
      </p:sp>
      <p:sp>
        <p:nvSpPr>
          <p:cNvPr id="2755" name="Rectangle 29"/>
          <p:cNvSpPr>
            <a:spLocks noChangeArrowheads="1"/>
          </p:cNvSpPr>
          <p:nvPr/>
        </p:nvSpPr>
        <p:spPr bwMode="auto">
          <a:xfrm>
            <a:off x="2185988" y="48450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Sales</a:t>
            </a:r>
            <a:endParaRPr lang="en-US" dirty="0" smtClean="0">
              <a:solidFill>
                <a:prstClr val="black"/>
              </a:solidFill>
              <a:cs typeface="Arial" pitchFamily="34" charset="0"/>
            </a:endParaRPr>
          </a:p>
        </p:txBody>
      </p:sp>
      <p:sp>
        <p:nvSpPr>
          <p:cNvPr id="2756" name="Rectangle 30"/>
          <p:cNvSpPr>
            <a:spLocks noChangeArrowheads="1"/>
          </p:cNvSpPr>
          <p:nvPr/>
        </p:nvSpPr>
        <p:spPr bwMode="auto">
          <a:xfrm>
            <a:off x="6907213" y="48450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757" name="Rectangle 31"/>
          <p:cNvSpPr>
            <a:spLocks noChangeArrowheads="1"/>
          </p:cNvSpPr>
          <p:nvPr/>
        </p:nvSpPr>
        <p:spPr bwMode="auto">
          <a:xfrm>
            <a:off x="1217613" y="525621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6</a:t>
            </a:r>
            <a:endParaRPr lang="en-US" dirty="0" smtClean="0">
              <a:solidFill>
                <a:prstClr val="black"/>
              </a:solidFill>
              <a:cs typeface="Arial" pitchFamily="34" charset="0"/>
            </a:endParaRPr>
          </a:p>
        </p:txBody>
      </p:sp>
      <p:sp>
        <p:nvSpPr>
          <p:cNvPr id="2758" name="Rectangle 32"/>
          <p:cNvSpPr>
            <a:spLocks noChangeArrowheads="1"/>
          </p:cNvSpPr>
          <p:nvPr/>
        </p:nvSpPr>
        <p:spPr bwMode="auto">
          <a:xfrm>
            <a:off x="1965325" y="5256213"/>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Cost of goods sold</a:t>
            </a:r>
            <a:endParaRPr lang="en-US" dirty="0" smtClean="0">
              <a:solidFill>
                <a:prstClr val="black"/>
              </a:solidFill>
              <a:cs typeface="Arial" pitchFamily="34" charset="0"/>
            </a:endParaRPr>
          </a:p>
        </p:txBody>
      </p:sp>
      <p:sp>
        <p:nvSpPr>
          <p:cNvPr id="2759" name="Rectangle 33"/>
          <p:cNvSpPr>
            <a:spLocks noChangeArrowheads="1"/>
          </p:cNvSpPr>
          <p:nvPr/>
        </p:nvSpPr>
        <p:spPr bwMode="auto">
          <a:xfrm>
            <a:off x="6008688" y="52562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a:t>
            </a:r>
            <a:endParaRPr lang="en-US" dirty="0" smtClean="0">
              <a:solidFill>
                <a:prstClr val="black"/>
              </a:solidFill>
              <a:cs typeface="Arial" pitchFamily="34" charset="0"/>
            </a:endParaRPr>
          </a:p>
        </p:txBody>
      </p:sp>
      <p:sp>
        <p:nvSpPr>
          <p:cNvPr id="2760" name="Rectangle 34"/>
          <p:cNvSpPr>
            <a:spLocks noChangeArrowheads="1"/>
          </p:cNvSpPr>
          <p:nvPr/>
        </p:nvSpPr>
        <p:spPr bwMode="auto">
          <a:xfrm>
            <a:off x="2185988" y="5462588"/>
            <a:ext cx="1704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Merchandise inventory</a:t>
            </a:r>
            <a:endParaRPr lang="en-US" dirty="0" smtClean="0">
              <a:solidFill>
                <a:prstClr val="black"/>
              </a:solidFill>
              <a:cs typeface="Arial" pitchFamily="34" charset="0"/>
            </a:endParaRPr>
          </a:p>
        </p:txBody>
      </p:sp>
      <p:sp>
        <p:nvSpPr>
          <p:cNvPr id="2761" name="Rectangle 35"/>
          <p:cNvSpPr>
            <a:spLocks noChangeArrowheads="1"/>
          </p:cNvSpPr>
          <p:nvPr/>
        </p:nvSpPr>
        <p:spPr bwMode="auto">
          <a:xfrm>
            <a:off x="6907213" y="54625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a:t>
            </a:r>
            <a:endParaRPr lang="en-US" dirty="0" smtClean="0">
              <a:solidFill>
                <a:prstClr val="black"/>
              </a:solidFill>
              <a:cs typeface="Arial" pitchFamily="34" charset="0"/>
            </a:endParaRPr>
          </a:p>
        </p:txBody>
      </p:sp>
      <p:sp>
        <p:nvSpPr>
          <p:cNvPr id="2762" name="Rectangle 36"/>
          <p:cNvSpPr>
            <a:spLocks noChangeArrowheads="1"/>
          </p:cNvSpPr>
          <p:nvPr/>
        </p:nvSpPr>
        <p:spPr bwMode="auto">
          <a:xfrm>
            <a:off x="1177925" y="587375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Jan. 16</a:t>
            </a:r>
            <a:endParaRPr lang="en-US" dirty="0" smtClean="0">
              <a:solidFill>
                <a:prstClr val="black"/>
              </a:solidFill>
              <a:cs typeface="Arial" pitchFamily="34" charset="0"/>
            </a:endParaRPr>
          </a:p>
        </p:txBody>
      </p:sp>
      <p:sp>
        <p:nvSpPr>
          <p:cNvPr id="2763" name="Rectangle 37"/>
          <p:cNvSpPr>
            <a:spLocks noChangeArrowheads="1"/>
          </p:cNvSpPr>
          <p:nvPr/>
        </p:nvSpPr>
        <p:spPr bwMode="auto">
          <a:xfrm>
            <a:off x="1965325" y="58737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2764" name="Rectangle 38"/>
          <p:cNvSpPr>
            <a:spLocks noChangeArrowheads="1"/>
          </p:cNvSpPr>
          <p:nvPr/>
        </p:nvSpPr>
        <p:spPr bwMode="auto">
          <a:xfrm>
            <a:off x="6008688" y="58737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388</a:t>
            </a:r>
            <a:endParaRPr lang="en-US" dirty="0" smtClean="0">
              <a:solidFill>
                <a:prstClr val="black"/>
              </a:solidFill>
              <a:cs typeface="Arial" pitchFamily="34" charset="0"/>
            </a:endParaRPr>
          </a:p>
        </p:txBody>
      </p:sp>
      <p:sp>
        <p:nvSpPr>
          <p:cNvPr id="2765" name="Rectangle 39"/>
          <p:cNvSpPr>
            <a:spLocks noChangeArrowheads="1"/>
          </p:cNvSpPr>
          <p:nvPr/>
        </p:nvSpPr>
        <p:spPr bwMode="auto">
          <a:xfrm>
            <a:off x="2236788" y="6080125"/>
            <a:ext cx="208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VIZA</a:t>
            </a:r>
            <a:endParaRPr lang="en-US" dirty="0" smtClean="0">
              <a:solidFill>
                <a:prstClr val="black"/>
              </a:solidFill>
              <a:cs typeface="Arial" pitchFamily="34" charset="0"/>
            </a:endParaRPr>
          </a:p>
        </p:txBody>
      </p:sp>
      <p:sp>
        <p:nvSpPr>
          <p:cNvPr id="2766" name="Rectangle 40"/>
          <p:cNvSpPr>
            <a:spLocks noChangeArrowheads="1"/>
          </p:cNvSpPr>
          <p:nvPr/>
        </p:nvSpPr>
        <p:spPr bwMode="auto">
          <a:xfrm>
            <a:off x="6907213" y="60801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388</a:t>
            </a:r>
            <a:endParaRPr lang="en-US" dirty="0" smtClean="0">
              <a:solidFill>
                <a:prstClr val="black"/>
              </a:solidFill>
              <a:cs typeface="Arial" pitchFamily="34" charset="0"/>
            </a:endParaRPr>
          </a:p>
        </p:txBody>
      </p:sp>
      <p:sp>
        <p:nvSpPr>
          <p:cNvPr id="2767" name="Rectangle 41"/>
          <p:cNvSpPr>
            <a:spLocks noChangeArrowheads="1"/>
          </p:cNvSpPr>
          <p:nvPr/>
        </p:nvSpPr>
        <p:spPr bwMode="auto">
          <a:xfrm>
            <a:off x="3084513" y="27638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68" name="Rectangle 42"/>
          <p:cNvSpPr>
            <a:spLocks noChangeArrowheads="1"/>
          </p:cNvSpPr>
          <p:nvPr/>
        </p:nvSpPr>
        <p:spPr bwMode="auto">
          <a:xfrm>
            <a:off x="1016000" y="573088"/>
            <a:ext cx="7353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small retailer allows customers to use two different credit cards in charging purchases. With the AA </a:t>
            </a:r>
            <a:endParaRPr lang="en-US" dirty="0" smtClean="0">
              <a:solidFill>
                <a:prstClr val="black"/>
              </a:solidFill>
              <a:cs typeface="Arial" pitchFamily="34" charset="0"/>
            </a:endParaRPr>
          </a:p>
        </p:txBody>
      </p:sp>
      <p:sp>
        <p:nvSpPr>
          <p:cNvPr id="2769" name="Rectangle 43"/>
          <p:cNvSpPr>
            <a:spLocks noChangeArrowheads="1"/>
          </p:cNvSpPr>
          <p:nvPr/>
        </p:nvSpPr>
        <p:spPr bwMode="auto">
          <a:xfrm>
            <a:off x="1016000" y="7683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Card, the retailer receives an immediate credit to its account when it deposits sales receipts. AA </a:t>
            </a:r>
            <a:endParaRPr lang="en-US" dirty="0" smtClean="0">
              <a:solidFill>
                <a:prstClr val="black"/>
              </a:solidFill>
              <a:cs typeface="Arial" pitchFamily="34" charset="0"/>
            </a:endParaRPr>
          </a:p>
        </p:txBody>
      </p:sp>
      <p:sp>
        <p:nvSpPr>
          <p:cNvPr id="2770" name="Rectangle 44"/>
          <p:cNvSpPr>
            <a:spLocks noChangeArrowheads="1"/>
          </p:cNvSpPr>
          <p:nvPr/>
        </p:nvSpPr>
        <p:spPr bwMode="auto">
          <a:xfrm>
            <a:off x="1016000" y="974725"/>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Bank assesses a 5% service charge for credit card sales. The second credit card that the retailer </a:t>
            </a:r>
            <a:endParaRPr lang="en-US" dirty="0" smtClean="0">
              <a:solidFill>
                <a:prstClr val="black"/>
              </a:solidFill>
              <a:cs typeface="Arial" pitchFamily="34" charset="0"/>
            </a:endParaRPr>
          </a:p>
        </p:txBody>
      </p:sp>
      <p:sp>
        <p:nvSpPr>
          <p:cNvPr id="2771" name="Rectangle 45"/>
          <p:cNvSpPr>
            <a:spLocks noChangeArrowheads="1"/>
          </p:cNvSpPr>
          <p:nvPr/>
        </p:nvSpPr>
        <p:spPr bwMode="auto">
          <a:xfrm>
            <a:off x="1016000" y="1181100"/>
            <a:ext cx="7464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accepts is the VIZA Card. The retailer sends its accumulated receipts to VIZA on a weekly basis and is </a:t>
            </a:r>
            <a:endParaRPr lang="en-US" dirty="0" smtClean="0">
              <a:solidFill>
                <a:prstClr val="black"/>
              </a:solidFill>
              <a:cs typeface="Arial" pitchFamily="34" charset="0"/>
            </a:endParaRPr>
          </a:p>
        </p:txBody>
      </p:sp>
      <p:sp>
        <p:nvSpPr>
          <p:cNvPr id="2772" name="Rectangle 46"/>
          <p:cNvSpPr>
            <a:spLocks noChangeArrowheads="1"/>
          </p:cNvSpPr>
          <p:nvPr/>
        </p:nvSpPr>
        <p:spPr bwMode="auto">
          <a:xfrm>
            <a:off x="1016000" y="1385888"/>
            <a:ext cx="7089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paid by VIZA about a week later. VIZA assesses a 3% charge on sales for using its card. Prepare </a:t>
            </a:r>
            <a:endParaRPr lang="en-US" dirty="0" smtClean="0">
              <a:solidFill>
                <a:prstClr val="black"/>
              </a:solidFill>
              <a:cs typeface="Arial" pitchFamily="34" charset="0"/>
            </a:endParaRPr>
          </a:p>
        </p:txBody>
      </p:sp>
      <p:sp>
        <p:nvSpPr>
          <p:cNvPr id="2773" name="Rectangle 47"/>
          <p:cNvSpPr>
            <a:spLocks noChangeArrowheads="1"/>
          </p:cNvSpPr>
          <p:nvPr/>
        </p:nvSpPr>
        <p:spPr bwMode="auto">
          <a:xfrm>
            <a:off x="1016000" y="1592263"/>
            <a:ext cx="7151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journal entries to record the following selected credit card transactions for the retailer. (The retailer </a:t>
            </a:r>
            <a:endParaRPr lang="en-US" dirty="0" smtClean="0">
              <a:solidFill>
                <a:prstClr val="black"/>
              </a:solidFill>
              <a:cs typeface="Arial" pitchFamily="34" charset="0"/>
            </a:endParaRPr>
          </a:p>
        </p:txBody>
      </p:sp>
      <p:sp>
        <p:nvSpPr>
          <p:cNvPr id="2774" name="Rectangle 48"/>
          <p:cNvSpPr>
            <a:spLocks noChangeArrowheads="1"/>
          </p:cNvSpPr>
          <p:nvPr/>
        </p:nvSpPr>
        <p:spPr bwMode="auto">
          <a:xfrm>
            <a:off x="1016000" y="1798638"/>
            <a:ext cx="4144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uses the perpetual inventory system for recording sales.)</a:t>
            </a:r>
            <a:endParaRPr lang="en-US" dirty="0" smtClean="0">
              <a:solidFill>
                <a:prstClr val="black"/>
              </a:solidFill>
              <a:cs typeface="Arial" pitchFamily="34" charset="0"/>
            </a:endParaRPr>
          </a:p>
        </p:txBody>
      </p:sp>
      <p:sp>
        <p:nvSpPr>
          <p:cNvPr id="2778" name="Rectangle 52"/>
          <p:cNvSpPr>
            <a:spLocks noChangeArrowheads="1"/>
          </p:cNvSpPr>
          <p:nvPr/>
        </p:nvSpPr>
        <p:spPr bwMode="auto">
          <a:xfrm>
            <a:off x="1914525" y="2057400"/>
            <a:ext cx="483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Sold merchandise for $400 (that had cost $300) and accepted the </a:t>
            </a:r>
            <a:endParaRPr lang="en-US" dirty="0" smtClean="0">
              <a:solidFill>
                <a:prstClr val="black"/>
              </a:solidFill>
              <a:cs typeface="Arial" pitchFamily="34" charset="0"/>
            </a:endParaRPr>
          </a:p>
        </p:txBody>
      </p:sp>
      <p:sp>
        <p:nvSpPr>
          <p:cNvPr id="2779" name="Rectangle 53"/>
          <p:cNvSpPr>
            <a:spLocks noChangeArrowheads="1"/>
          </p:cNvSpPr>
          <p:nvPr/>
        </p:nvSpPr>
        <p:spPr bwMode="auto">
          <a:xfrm>
            <a:off x="1914525" y="2254250"/>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customer’s VIZA Card.</a:t>
            </a:r>
            <a:endParaRPr lang="en-US" dirty="0" smtClean="0">
              <a:solidFill>
                <a:prstClr val="black"/>
              </a:solidFill>
              <a:cs typeface="Arial" pitchFamily="34" charset="0"/>
            </a:endParaRPr>
          </a:p>
        </p:txBody>
      </p:sp>
      <p:sp>
        <p:nvSpPr>
          <p:cNvPr id="2780" name="Rectangle 54"/>
          <p:cNvSpPr>
            <a:spLocks noChangeArrowheads="1"/>
          </p:cNvSpPr>
          <p:nvPr/>
        </p:nvSpPr>
        <p:spPr bwMode="auto">
          <a:xfrm>
            <a:off x="1914525" y="2470150"/>
            <a:ext cx="525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Received VIZA’s check for the January 6 billing, less the service charge.</a:t>
            </a:r>
            <a:endParaRPr lang="en-US" dirty="0" smtClean="0">
              <a:solidFill>
                <a:prstClr val="black"/>
              </a:solidFill>
              <a:cs typeface="Arial" pitchFamily="34" charset="0"/>
            </a:endParaRPr>
          </a:p>
        </p:txBody>
      </p:sp>
      <p:sp>
        <p:nvSpPr>
          <p:cNvPr id="2781" name="Rectangle 55"/>
          <p:cNvSpPr>
            <a:spLocks noChangeArrowheads="1"/>
          </p:cNvSpPr>
          <p:nvPr/>
        </p:nvSpPr>
        <p:spPr bwMode="auto">
          <a:xfrm>
            <a:off x="966788" y="2732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2" name="Line 56"/>
          <p:cNvSpPr>
            <a:spLocks noChangeShapeType="1"/>
          </p:cNvSpPr>
          <p:nvPr/>
        </p:nvSpPr>
        <p:spPr bwMode="auto">
          <a:xfrm>
            <a:off x="187325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3" name="Rectangle 57"/>
          <p:cNvSpPr>
            <a:spLocks noChangeArrowheads="1"/>
          </p:cNvSpPr>
          <p:nvPr/>
        </p:nvSpPr>
        <p:spPr bwMode="auto">
          <a:xfrm>
            <a:off x="1873250"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4" name="Line 58"/>
          <p:cNvSpPr>
            <a:spLocks noChangeShapeType="1"/>
          </p:cNvSpPr>
          <p:nvPr/>
        </p:nvSpPr>
        <p:spPr bwMode="auto">
          <a:xfrm>
            <a:off x="5464175"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5" name="Rectangle 59"/>
          <p:cNvSpPr>
            <a:spLocks noChangeArrowheads="1"/>
          </p:cNvSpPr>
          <p:nvPr/>
        </p:nvSpPr>
        <p:spPr bwMode="auto">
          <a:xfrm>
            <a:off x="5464175" y="2752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6" name="Line 60"/>
          <p:cNvSpPr>
            <a:spLocks noChangeShapeType="1"/>
          </p:cNvSpPr>
          <p:nvPr/>
        </p:nvSpPr>
        <p:spPr bwMode="auto">
          <a:xfrm>
            <a:off x="6362700" y="2752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87" name="Rectangle 61"/>
          <p:cNvSpPr>
            <a:spLocks noChangeArrowheads="1"/>
          </p:cNvSpPr>
          <p:nvPr/>
        </p:nvSpPr>
        <p:spPr bwMode="auto">
          <a:xfrm>
            <a:off x="6362700" y="2752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8" name="Rectangle 62"/>
          <p:cNvSpPr>
            <a:spLocks noChangeArrowheads="1"/>
          </p:cNvSpPr>
          <p:nvPr/>
        </p:nvSpPr>
        <p:spPr bwMode="auto">
          <a:xfrm>
            <a:off x="7250113" y="27527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89" name="Line 63"/>
          <p:cNvSpPr>
            <a:spLocks noChangeShapeType="1"/>
          </p:cNvSpPr>
          <p:nvPr/>
        </p:nvSpPr>
        <p:spPr bwMode="auto">
          <a:xfrm>
            <a:off x="976313"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0" name="Rectangle 64"/>
          <p:cNvSpPr>
            <a:spLocks noChangeArrowheads="1"/>
          </p:cNvSpPr>
          <p:nvPr/>
        </p:nvSpPr>
        <p:spPr bwMode="auto">
          <a:xfrm>
            <a:off x="976313"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1" name="Line 65"/>
          <p:cNvSpPr>
            <a:spLocks noChangeShapeType="1"/>
          </p:cNvSpPr>
          <p:nvPr/>
        </p:nvSpPr>
        <p:spPr bwMode="auto">
          <a:xfrm>
            <a:off x="187325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2" name="Rectangle 66"/>
          <p:cNvSpPr>
            <a:spLocks noChangeArrowheads="1"/>
          </p:cNvSpPr>
          <p:nvPr/>
        </p:nvSpPr>
        <p:spPr bwMode="auto">
          <a:xfrm>
            <a:off x="1873250"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3" name="Line 67"/>
          <p:cNvSpPr>
            <a:spLocks noChangeShapeType="1"/>
          </p:cNvSpPr>
          <p:nvPr/>
        </p:nvSpPr>
        <p:spPr bwMode="auto">
          <a:xfrm>
            <a:off x="5464175"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4" name="Rectangle 68"/>
          <p:cNvSpPr>
            <a:spLocks noChangeArrowheads="1"/>
          </p:cNvSpPr>
          <p:nvPr/>
        </p:nvSpPr>
        <p:spPr bwMode="auto">
          <a:xfrm>
            <a:off x="5464175" y="2979738"/>
            <a:ext cx="11113"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5" name="Line 69"/>
          <p:cNvSpPr>
            <a:spLocks noChangeShapeType="1"/>
          </p:cNvSpPr>
          <p:nvPr/>
        </p:nvSpPr>
        <p:spPr bwMode="auto">
          <a:xfrm>
            <a:off x="6362700"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6" name="Rectangle 70"/>
          <p:cNvSpPr>
            <a:spLocks noChangeArrowheads="1"/>
          </p:cNvSpPr>
          <p:nvPr/>
        </p:nvSpPr>
        <p:spPr bwMode="auto">
          <a:xfrm>
            <a:off x="6362700" y="2979738"/>
            <a:ext cx="9525"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7" name="Line 71"/>
          <p:cNvSpPr>
            <a:spLocks noChangeShapeType="1"/>
          </p:cNvSpPr>
          <p:nvPr/>
        </p:nvSpPr>
        <p:spPr bwMode="auto">
          <a:xfrm>
            <a:off x="7259638" y="2979738"/>
            <a:ext cx="0" cy="35020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98" name="Rectangle 72"/>
          <p:cNvSpPr>
            <a:spLocks noChangeArrowheads="1"/>
          </p:cNvSpPr>
          <p:nvPr/>
        </p:nvSpPr>
        <p:spPr bwMode="auto">
          <a:xfrm>
            <a:off x="7259638" y="2979738"/>
            <a:ext cx="11112" cy="35020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99" name="Rectangle 73"/>
          <p:cNvSpPr>
            <a:spLocks noChangeArrowheads="1"/>
          </p:cNvSpPr>
          <p:nvPr/>
        </p:nvSpPr>
        <p:spPr bwMode="auto">
          <a:xfrm>
            <a:off x="985838" y="27320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0" name="Rectangle 74"/>
          <p:cNvSpPr>
            <a:spLocks noChangeArrowheads="1"/>
          </p:cNvSpPr>
          <p:nvPr/>
        </p:nvSpPr>
        <p:spPr bwMode="auto">
          <a:xfrm>
            <a:off x="985838" y="29591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1" name="Line 75"/>
          <p:cNvSpPr>
            <a:spLocks noChangeShapeType="1"/>
          </p:cNvSpPr>
          <p:nvPr/>
        </p:nvSpPr>
        <p:spPr bwMode="auto">
          <a:xfrm>
            <a:off x="985838" y="31750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2" name="Rectangle 76"/>
          <p:cNvSpPr>
            <a:spLocks noChangeArrowheads="1"/>
          </p:cNvSpPr>
          <p:nvPr/>
        </p:nvSpPr>
        <p:spPr bwMode="auto">
          <a:xfrm>
            <a:off x="985838" y="31750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3" name="Line 77"/>
          <p:cNvSpPr>
            <a:spLocks noChangeShapeType="1"/>
          </p:cNvSpPr>
          <p:nvPr/>
        </p:nvSpPr>
        <p:spPr bwMode="auto">
          <a:xfrm>
            <a:off x="985838" y="33813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4" name="Rectangle 78"/>
          <p:cNvSpPr>
            <a:spLocks noChangeArrowheads="1"/>
          </p:cNvSpPr>
          <p:nvPr/>
        </p:nvSpPr>
        <p:spPr bwMode="auto">
          <a:xfrm>
            <a:off x="985838" y="33813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5" name="Line 79"/>
          <p:cNvSpPr>
            <a:spLocks noChangeShapeType="1"/>
          </p:cNvSpPr>
          <p:nvPr/>
        </p:nvSpPr>
        <p:spPr bwMode="auto">
          <a:xfrm>
            <a:off x="985838" y="35877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6" name="Rectangle 80"/>
          <p:cNvSpPr>
            <a:spLocks noChangeArrowheads="1"/>
          </p:cNvSpPr>
          <p:nvPr/>
        </p:nvSpPr>
        <p:spPr bwMode="auto">
          <a:xfrm>
            <a:off x="985838" y="35877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7" name="Line 81"/>
          <p:cNvSpPr>
            <a:spLocks noChangeShapeType="1"/>
          </p:cNvSpPr>
          <p:nvPr/>
        </p:nvSpPr>
        <p:spPr bwMode="auto">
          <a:xfrm>
            <a:off x="985838" y="37941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08" name="Rectangle 82"/>
          <p:cNvSpPr>
            <a:spLocks noChangeArrowheads="1"/>
          </p:cNvSpPr>
          <p:nvPr/>
        </p:nvSpPr>
        <p:spPr bwMode="auto">
          <a:xfrm>
            <a:off x="985838" y="37941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09" name="Line 83"/>
          <p:cNvSpPr>
            <a:spLocks noChangeShapeType="1"/>
          </p:cNvSpPr>
          <p:nvPr/>
        </p:nvSpPr>
        <p:spPr bwMode="auto">
          <a:xfrm>
            <a:off x="985838" y="40005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0" name="Rectangle 84"/>
          <p:cNvSpPr>
            <a:spLocks noChangeArrowheads="1"/>
          </p:cNvSpPr>
          <p:nvPr/>
        </p:nvSpPr>
        <p:spPr bwMode="auto">
          <a:xfrm>
            <a:off x="985838" y="40005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1" name="Line 85"/>
          <p:cNvSpPr>
            <a:spLocks noChangeShapeType="1"/>
          </p:cNvSpPr>
          <p:nvPr/>
        </p:nvSpPr>
        <p:spPr bwMode="auto">
          <a:xfrm>
            <a:off x="985838" y="42052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2" name="Rectangle 86"/>
          <p:cNvSpPr>
            <a:spLocks noChangeArrowheads="1"/>
          </p:cNvSpPr>
          <p:nvPr/>
        </p:nvSpPr>
        <p:spPr bwMode="auto">
          <a:xfrm>
            <a:off x="985838" y="42052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3" name="Line 87"/>
          <p:cNvSpPr>
            <a:spLocks noChangeShapeType="1"/>
          </p:cNvSpPr>
          <p:nvPr/>
        </p:nvSpPr>
        <p:spPr bwMode="auto">
          <a:xfrm>
            <a:off x="985838" y="44116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4" name="Rectangle 88"/>
          <p:cNvSpPr>
            <a:spLocks noChangeArrowheads="1"/>
          </p:cNvSpPr>
          <p:nvPr/>
        </p:nvSpPr>
        <p:spPr bwMode="auto">
          <a:xfrm>
            <a:off x="985838" y="44116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5" name="Line 89"/>
          <p:cNvSpPr>
            <a:spLocks noChangeShapeType="1"/>
          </p:cNvSpPr>
          <p:nvPr/>
        </p:nvSpPr>
        <p:spPr bwMode="auto">
          <a:xfrm>
            <a:off x="985838" y="46180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6" name="Rectangle 90"/>
          <p:cNvSpPr>
            <a:spLocks noChangeArrowheads="1"/>
          </p:cNvSpPr>
          <p:nvPr/>
        </p:nvSpPr>
        <p:spPr bwMode="auto">
          <a:xfrm>
            <a:off x="985838" y="46180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7" name="Line 91"/>
          <p:cNvSpPr>
            <a:spLocks noChangeShapeType="1"/>
          </p:cNvSpPr>
          <p:nvPr/>
        </p:nvSpPr>
        <p:spPr bwMode="auto">
          <a:xfrm>
            <a:off x="985838" y="48244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18" name="Rectangle 92"/>
          <p:cNvSpPr>
            <a:spLocks noChangeArrowheads="1"/>
          </p:cNvSpPr>
          <p:nvPr/>
        </p:nvSpPr>
        <p:spPr bwMode="auto">
          <a:xfrm>
            <a:off x="985838" y="48244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19" name="Line 93"/>
          <p:cNvSpPr>
            <a:spLocks noChangeShapeType="1"/>
          </p:cNvSpPr>
          <p:nvPr/>
        </p:nvSpPr>
        <p:spPr bwMode="auto">
          <a:xfrm>
            <a:off x="985838" y="50292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0" name="Rectangle 94"/>
          <p:cNvSpPr>
            <a:spLocks noChangeArrowheads="1"/>
          </p:cNvSpPr>
          <p:nvPr/>
        </p:nvSpPr>
        <p:spPr bwMode="auto">
          <a:xfrm>
            <a:off x="985838" y="50292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1" name="Line 95"/>
          <p:cNvSpPr>
            <a:spLocks noChangeShapeType="1"/>
          </p:cNvSpPr>
          <p:nvPr/>
        </p:nvSpPr>
        <p:spPr bwMode="auto">
          <a:xfrm>
            <a:off x="985838" y="52355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2" name="Rectangle 96"/>
          <p:cNvSpPr>
            <a:spLocks noChangeArrowheads="1"/>
          </p:cNvSpPr>
          <p:nvPr/>
        </p:nvSpPr>
        <p:spPr bwMode="auto">
          <a:xfrm>
            <a:off x="985838" y="52355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3" name="Line 97"/>
          <p:cNvSpPr>
            <a:spLocks noChangeShapeType="1"/>
          </p:cNvSpPr>
          <p:nvPr/>
        </p:nvSpPr>
        <p:spPr bwMode="auto">
          <a:xfrm>
            <a:off x="985838" y="5441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4" name="Rectangle 98"/>
          <p:cNvSpPr>
            <a:spLocks noChangeArrowheads="1"/>
          </p:cNvSpPr>
          <p:nvPr/>
        </p:nvSpPr>
        <p:spPr bwMode="auto">
          <a:xfrm>
            <a:off x="985838" y="5441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5" name="Line 99"/>
          <p:cNvSpPr>
            <a:spLocks noChangeShapeType="1"/>
          </p:cNvSpPr>
          <p:nvPr/>
        </p:nvSpPr>
        <p:spPr bwMode="auto">
          <a:xfrm>
            <a:off x="985838" y="5648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6" name="Rectangle 100"/>
          <p:cNvSpPr>
            <a:spLocks noChangeArrowheads="1"/>
          </p:cNvSpPr>
          <p:nvPr/>
        </p:nvSpPr>
        <p:spPr bwMode="auto">
          <a:xfrm>
            <a:off x="985838" y="5648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7" name="Line 101"/>
          <p:cNvSpPr>
            <a:spLocks noChangeShapeType="1"/>
          </p:cNvSpPr>
          <p:nvPr/>
        </p:nvSpPr>
        <p:spPr bwMode="auto">
          <a:xfrm>
            <a:off x="985838" y="58531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28" name="Rectangle 102"/>
          <p:cNvSpPr>
            <a:spLocks noChangeArrowheads="1"/>
          </p:cNvSpPr>
          <p:nvPr/>
        </p:nvSpPr>
        <p:spPr bwMode="auto">
          <a:xfrm>
            <a:off x="985838" y="58531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29" name="Line 103"/>
          <p:cNvSpPr>
            <a:spLocks noChangeShapeType="1"/>
          </p:cNvSpPr>
          <p:nvPr/>
        </p:nvSpPr>
        <p:spPr bwMode="auto">
          <a:xfrm>
            <a:off x="985838" y="60594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0" name="Rectangle 104"/>
          <p:cNvSpPr>
            <a:spLocks noChangeArrowheads="1"/>
          </p:cNvSpPr>
          <p:nvPr/>
        </p:nvSpPr>
        <p:spPr bwMode="auto">
          <a:xfrm>
            <a:off x="985838" y="60594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1" name="Line 105"/>
          <p:cNvSpPr>
            <a:spLocks noChangeShapeType="1"/>
          </p:cNvSpPr>
          <p:nvPr/>
        </p:nvSpPr>
        <p:spPr bwMode="auto">
          <a:xfrm>
            <a:off x="985838" y="62658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2" name="Rectangle 106"/>
          <p:cNvSpPr>
            <a:spLocks noChangeArrowheads="1"/>
          </p:cNvSpPr>
          <p:nvPr/>
        </p:nvSpPr>
        <p:spPr bwMode="auto">
          <a:xfrm>
            <a:off x="985838" y="62658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833" name="Line 107"/>
          <p:cNvSpPr>
            <a:spLocks noChangeShapeType="1"/>
          </p:cNvSpPr>
          <p:nvPr/>
        </p:nvSpPr>
        <p:spPr bwMode="auto">
          <a:xfrm>
            <a:off x="985838" y="64722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834" name="Rectangle 108"/>
          <p:cNvSpPr>
            <a:spLocks noChangeArrowheads="1"/>
          </p:cNvSpPr>
          <p:nvPr/>
        </p:nvSpPr>
        <p:spPr bwMode="auto">
          <a:xfrm>
            <a:off x="985838" y="64722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10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a:solidFill>
                  <a:prstClr val="white"/>
                </a:solidFill>
                <a:latin typeface="Times New Roman" pitchFamily="18" charset="0"/>
                <a:cs typeface="Arial" pitchFamily="34" charset="0"/>
              </a:rPr>
              <a:t>C1</a:t>
            </a:r>
          </a:p>
        </p:txBody>
      </p:sp>
      <p:sp>
        <p:nvSpPr>
          <p:cNvPr id="104" name="Slide Number Placeholder 103"/>
          <p:cNvSpPr>
            <a:spLocks noGrp="1"/>
          </p:cNvSpPr>
          <p:nvPr>
            <p:ph type="sldNum" sz="quarter" idx="12"/>
          </p:nvPr>
        </p:nvSpPr>
        <p:spPr/>
        <p:txBody>
          <a:bodyPr/>
          <a:lstStyle/>
          <a:p>
            <a:pPr>
              <a:defRPr/>
            </a:pPr>
            <a:fld id="{1E061CD5-14CF-4587-A464-4AFC414444F0}"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17482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0"/>
                                        </p:tgtEl>
                                        <p:attrNameLst>
                                          <p:attrName>style.visibility</p:attrName>
                                        </p:attrNameLst>
                                      </p:cBhvr>
                                      <p:to>
                                        <p:strVal val="visible"/>
                                      </p:to>
                                    </p:set>
                                    <p:animEffect transition="in" filter="fade">
                                      <p:cBhvr>
                                        <p:cTn id="7" dur="500"/>
                                        <p:tgtEl>
                                          <p:spTgt spid="2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5"/>
                                        </p:tgtEl>
                                        <p:attrNameLst>
                                          <p:attrName>style.visibility</p:attrName>
                                        </p:attrNameLst>
                                      </p:cBhvr>
                                      <p:to>
                                        <p:strVal val="visible"/>
                                      </p:to>
                                    </p:set>
                                    <p:animEffect transition="in" filter="fade">
                                      <p:cBhvr>
                                        <p:cTn id="10" dur="500"/>
                                        <p:tgtEl>
                                          <p:spTgt spid="27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56"/>
                                        </p:tgtEl>
                                        <p:attrNameLst>
                                          <p:attrName>style.visibility</p:attrName>
                                        </p:attrNameLst>
                                      </p:cBhvr>
                                      <p:to>
                                        <p:strVal val="visible"/>
                                      </p:to>
                                    </p:set>
                                    <p:animEffect transition="in" filter="fade">
                                      <p:cBhvr>
                                        <p:cTn id="13" dur="500"/>
                                        <p:tgtEl>
                                          <p:spTgt spid="2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53"/>
                                        </p:tgtEl>
                                        <p:attrNameLst>
                                          <p:attrName>style.visibility</p:attrName>
                                        </p:attrNameLst>
                                      </p:cBhvr>
                                      <p:to>
                                        <p:strVal val="visible"/>
                                      </p:to>
                                    </p:set>
                                    <p:animEffect transition="in" filter="fade">
                                      <p:cBhvr>
                                        <p:cTn id="16" dur="500"/>
                                        <p:tgtEl>
                                          <p:spTgt spid="27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54"/>
                                        </p:tgtEl>
                                        <p:attrNameLst>
                                          <p:attrName>style.visibility</p:attrName>
                                        </p:attrNameLst>
                                      </p:cBhvr>
                                      <p:to>
                                        <p:strVal val="visible"/>
                                      </p:to>
                                    </p:set>
                                    <p:animEffect transition="in" filter="fade">
                                      <p:cBhvr>
                                        <p:cTn id="19" dur="500"/>
                                        <p:tgtEl>
                                          <p:spTgt spid="27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51"/>
                                        </p:tgtEl>
                                        <p:attrNameLst>
                                          <p:attrName>style.visibility</p:attrName>
                                        </p:attrNameLst>
                                      </p:cBhvr>
                                      <p:to>
                                        <p:strVal val="visible"/>
                                      </p:to>
                                    </p:set>
                                    <p:animEffect transition="in" filter="fade">
                                      <p:cBhvr>
                                        <p:cTn id="22" dur="500"/>
                                        <p:tgtEl>
                                          <p:spTgt spid="27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52"/>
                                        </p:tgtEl>
                                        <p:attrNameLst>
                                          <p:attrName>style.visibility</p:attrName>
                                        </p:attrNameLst>
                                      </p:cBhvr>
                                      <p:to>
                                        <p:strVal val="visible"/>
                                      </p:to>
                                    </p:set>
                                    <p:animEffect transition="in" filter="fade">
                                      <p:cBhvr>
                                        <p:cTn id="25" dur="500"/>
                                        <p:tgtEl>
                                          <p:spTgt spid="27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57"/>
                                        </p:tgtEl>
                                        <p:attrNameLst>
                                          <p:attrName>style.visibility</p:attrName>
                                        </p:attrNameLst>
                                      </p:cBhvr>
                                      <p:to>
                                        <p:strVal val="visible"/>
                                      </p:to>
                                    </p:set>
                                    <p:animEffect transition="in" filter="fade">
                                      <p:cBhvr>
                                        <p:cTn id="28" dur="500"/>
                                        <p:tgtEl>
                                          <p:spTgt spid="27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58"/>
                                        </p:tgtEl>
                                        <p:attrNameLst>
                                          <p:attrName>style.visibility</p:attrName>
                                        </p:attrNameLst>
                                      </p:cBhvr>
                                      <p:to>
                                        <p:strVal val="visible"/>
                                      </p:to>
                                    </p:set>
                                    <p:animEffect transition="in" filter="fade">
                                      <p:cBhvr>
                                        <p:cTn id="31" dur="500"/>
                                        <p:tgtEl>
                                          <p:spTgt spid="27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59"/>
                                        </p:tgtEl>
                                        <p:attrNameLst>
                                          <p:attrName>style.visibility</p:attrName>
                                        </p:attrNameLst>
                                      </p:cBhvr>
                                      <p:to>
                                        <p:strVal val="visible"/>
                                      </p:to>
                                    </p:set>
                                    <p:animEffect transition="in" filter="fade">
                                      <p:cBhvr>
                                        <p:cTn id="34" dur="500"/>
                                        <p:tgtEl>
                                          <p:spTgt spid="27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60"/>
                                        </p:tgtEl>
                                        <p:attrNameLst>
                                          <p:attrName>style.visibility</p:attrName>
                                        </p:attrNameLst>
                                      </p:cBhvr>
                                      <p:to>
                                        <p:strVal val="visible"/>
                                      </p:to>
                                    </p:set>
                                    <p:animEffect transition="in" filter="fade">
                                      <p:cBhvr>
                                        <p:cTn id="37" dur="500"/>
                                        <p:tgtEl>
                                          <p:spTgt spid="27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61"/>
                                        </p:tgtEl>
                                        <p:attrNameLst>
                                          <p:attrName>style.visibility</p:attrName>
                                        </p:attrNameLst>
                                      </p:cBhvr>
                                      <p:to>
                                        <p:strVal val="visible"/>
                                      </p:to>
                                    </p:set>
                                    <p:animEffect transition="in" filter="fade">
                                      <p:cBhvr>
                                        <p:cTn id="40" dur="500"/>
                                        <p:tgtEl>
                                          <p:spTgt spid="27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09"/>
                                        </p:tgtEl>
                                        <p:attrNameLst>
                                          <p:attrName>style.visibility</p:attrName>
                                        </p:attrNameLst>
                                      </p:cBhvr>
                                      <p:to>
                                        <p:strVal val="visible"/>
                                      </p:to>
                                    </p:set>
                                    <p:animEffect transition="in" filter="fade">
                                      <p:cBhvr>
                                        <p:cTn id="45" dur="500"/>
                                        <p:tgtEl>
                                          <p:spTgt spid="270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80"/>
                                        </p:tgtEl>
                                        <p:attrNameLst>
                                          <p:attrName>style.visibility</p:attrName>
                                        </p:attrNameLst>
                                      </p:cBhvr>
                                      <p:to>
                                        <p:strVal val="visible"/>
                                      </p:to>
                                    </p:set>
                                    <p:animEffect transition="in" filter="fade">
                                      <p:cBhvr>
                                        <p:cTn id="48" dur="500"/>
                                        <p:tgtEl>
                                          <p:spTgt spid="27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63"/>
                                        </p:tgtEl>
                                        <p:attrNameLst>
                                          <p:attrName>style.visibility</p:attrName>
                                        </p:attrNameLst>
                                      </p:cBhvr>
                                      <p:to>
                                        <p:strVal val="visible"/>
                                      </p:to>
                                    </p:set>
                                    <p:animEffect transition="in" filter="fade">
                                      <p:cBhvr>
                                        <p:cTn id="53" dur="500"/>
                                        <p:tgtEl>
                                          <p:spTgt spid="27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62"/>
                                        </p:tgtEl>
                                        <p:attrNameLst>
                                          <p:attrName>style.visibility</p:attrName>
                                        </p:attrNameLst>
                                      </p:cBhvr>
                                      <p:to>
                                        <p:strVal val="visible"/>
                                      </p:to>
                                    </p:set>
                                    <p:animEffect transition="in" filter="fade">
                                      <p:cBhvr>
                                        <p:cTn id="56" dur="500"/>
                                        <p:tgtEl>
                                          <p:spTgt spid="27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65"/>
                                        </p:tgtEl>
                                        <p:attrNameLst>
                                          <p:attrName>style.visibility</p:attrName>
                                        </p:attrNameLst>
                                      </p:cBhvr>
                                      <p:to>
                                        <p:strVal val="visible"/>
                                      </p:to>
                                    </p:set>
                                    <p:animEffect transition="in" filter="fade">
                                      <p:cBhvr>
                                        <p:cTn id="59" dur="500"/>
                                        <p:tgtEl>
                                          <p:spTgt spid="27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64"/>
                                        </p:tgtEl>
                                        <p:attrNameLst>
                                          <p:attrName>style.visibility</p:attrName>
                                        </p:attrNameLst>
                                      </p:cBhvr>
                                      <p:to>
                                        <p:strVal val="visible"/>
                                      </p:to>
                                    </p:set>
                                    <p:animEffect transition="in" filter="fade">
                                      <p:cBhvr>
                                        <p:cTn id="62" dur="500"/>
                                        <p:tgtEl>
                                          <p:spTgt spid="27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66"/>
                                        </p:tgtEl>
                                        <p:attrNameLst>
                                          <p:attrName>style.visibility</p:attrName>
                                        </p:attrNameLst>
                                      </p:cBhvr>
                                      <p:to>
                                        <p:strVal val="visible"/>
                                      </p:to>
                                    </p:set>
                                    <p:animEffect transition="in" filter="fade">
                                      <p:cBhvr>
                                        <p:cTn id="65" dur="500"/>
                                        <p:tgtEl>
                                          <p:spTgt spid="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9" grpId="0"/>
      <p:bldP spid="2750" grpId="0"/>
      <p:bldP spid="2751" grpId="0"/>
      <p:bldP spid="2752" grpId="0"/>
      <p:bldP spid="2753" grpId="0"/>
      <p:bldP spid="2754" grpId="0"/>
      <p:bldP spid="2755" grpId="0"/>
      <p:bldP spid="2756" grpId="0"/>
      <p:bldP spid="2757" grpId="0"/>
      <p:bldP spid="2758" grpId="0"/>
      <p:bldP spid="2759" grpId="0"/>
      <p:bldP spid="2760" grpId="0"/>
      <p:bldP spid="2761" grpId="0"/>
      <p:bldP spid="2762" grpId="0"/>
      <p:bldP spid="2763" grpId="0"/>
      <p:bldP spid="2764" grpId="0"/>
      <p:bldP spid="2765" grpId="0"/>
      <p:bldP spid="2766" grpId="0"/>
      <p:bldP spid="27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976313" y="2197100"/>
            <a:ext cx="629443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1198563" y="114300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Feb. 14</a:t>
            </a:r>
            <a:endParaRPr lang="en-US" dirty="0" smtClean="0">
              <a:solidFill>
                <a:prstClr val="black"/>
              </a:solidFill>
              <a:cs typeface="Arial" pitchFamily="34" charset="0"/>
            </a:endParaRPr>
          </a:p>
        </p:txBody>
      </p:sp>
      <p:sp>
        <p:nvSpPr>
          <p:cNvPr id="8" name="Rectangle 7"/>
          <p:cNvSpPr>
            <a:spLocks noChangeArrowheads="1"/>
          </p:cNvSpPr>
          <p:nvPr/>
        </p:nvSpPr>
        <p:spPr bwMode="auto">
          <a:xfrm>
            <a:off x="1198563" y="15875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Apr. 1</a:t>
            </a:r>
            <a:endParaRPr lang="en-US" dirty="0" smtClean="0">
              <a:solidFill>
                <a:prstClr val="black"/>
              </a:solidFill>
              <a:cs typeface="Arial" pitchFamily="34" charset="0"/>
            </a:endParaRPr>
          </a:p>
        </p:txBody>
      </p:sp>
      <p:sp>
        <p:nvSpPr>
          <p:cNvPr id="9" name="Rectangle 8"/>
          <p:cNvSpPr>
            <a:spLocks noChangeArrowheads="1"/>
          </p:cNvSpPr>
          <p:nvPr/>
        </p:nvSpPr>
        <p:spPr bwMode="auto">
          <a:xfrm>
            <a:off x="1258888" y="22177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10" name="Rectangle 9"/>
          <p:cNvSpPr>
            <a:spLocks noChangeArrowheads="1"/>
          </p:cNvSpPr>
          <p:nvPr/>
        </p:nvSpPr>
        <p:spPr bwMode="auto">
          <a:xfrm>
            <a:off x="5716588" y="22177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11" name="Rectangle 10"/>
          <p:cNvSpPr>
            <a:spLocks noChangeArrowheads="1"/>
          </p:cNvSpPr>
          <p:nvPr/>
        </p:nvSpPr>
        <p:spPr bwMode="auto">
          <a:xfrm>
            <a:off x="6584950" y="22177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12" name="Rectangle 11"/>
          <p:cNvSpPr>
            <a:spLocks noChangeArrowheads="1"/>
          </p:cNvSpPr>
          <p:nvPr/>
        </p:nvSpPr>
        <p:spPr bwMode="auto">
          <a:xfrm>
            <a:off x="1157288" y="2443163"/>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Feb. 14</a:t>
            </a:r>
            <a:endParaRPr lang="en-US" dirty="0" smtClean="0">
              <a:solidFill>
                <a:prstClr val="black"/>
              </a:solidFill>
              <a:cs typeface="Arial" pitchFamily="34" charset="0"/>
            </a:endParaRPr>
          </a:p>
        </p:txBody>
      </p:sp>
      <p:sp>
        <p:nvSpPr>
          <p:cNvPr id="13" name="Rectangle 12"/>
          <p:cNvSpPr>
            <a:spLocks noChangeArrowheads="1"/>
          </p:cNvSpPr>
          <p:nvPr/>
        </p:nvSpPr>
        <p:spPr bwMode="auto">
          <a:xfrm>
            <a:off x="1965325" y="2443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14" name="Rectangle 13"/>
          <p:cNvSpPr>
            <a:spLocks noChangeArrowheads="1"/>
          </p:cNvSpPr>
          <p:nvPr/>
        </p:nvSpPr>
        <p:spPr bwMode="auto">
          <a:xfrm>
            <a:off x="6008688" y="24431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15" name="Rectangle 14"/>
          <p:cNvSpPr>
            <a:spLocks noChangeArrowheads="1"/>
          </p:cNvSpPr>
          <p:nvPr/>
        </p:nvSpPr>
        <p:spPr bwMode="auto">
          <a:xfrm>
            <a:off x="2185988" y="264953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16" name="Rectangle 15"/>
          <p:cNvSpPr>
            <a:spLocks noChangeArrowheads="1"/>
          </p:cNvSpPr>
          <p:nvPr/>
        </p:nvSpPr>
        <p:spPr bwMode="auto">
          <a:xfrm>
            <a:off x="6907213" y="26495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17" name="Rectangle 16"/>
          <p:cNvSpPr>
            <a:spLocks noChangeArrowheads="1"/>
          </p:cNvSpPr>
          <p:nvPr/>
        </p:nvSpPr>
        <p:spPr bwMode="auto">
          <a:xfrm>
            <a:off x="1217613" y="3062288"/>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Apr. 1</a:t>
            </a:r>
            <a:endParaRPr lang="en-US" dirty="0" smtClean="0">
              <a:solidFill>
                <a:prstClr val="black"/>
              </a:solidFill>
              <a:cs typeface="Arial" pitchFamily="34" charset="0"/>
            </a:endParaRPr>
          </a:p>
        </p:txBody>
      </p:sp>
      <p:sp>
        <p:nvSpPr>
          <p:cNvPr id="18" name="Rectangle 17"/>
          <p:cNvSpPr>
            <a:spLocks noChangeArrowheads="1"/>
          </p:cNvSpPr>
          <p:nvPr/>
        </p:nvSpPr>
        <p:spPr bwMode="auto">
          <a:xfrm>
            <a:off x="1965325" y="3062288"/>
            <a:ext cx="23193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19" name="Rectangle 18"/>
          <p:cNvSpPr>
            <a:spLocks noChangeArrowheads="1"/>
          </p:cNvSpPr>
          <p:nvPr/>
        </p:nvSpPr>
        <p:spPr bwMode="auto">
          <a:xfrm>
            <a:off x="6008688" y="30622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0" name="Rectangle 19"/>
          <p:cNvSpPr>
            <a:spLocks noChangeArrowheads="1"/>
          </p:cNvSpPr>
          <p:nvPr/>
        </p:nvSpPr>
        <p:spPr bwMode="auto">
          <a:xfrm>
            <a:off x="2236788" y="3268663"/>
            <a:ext cx="15033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1" name="Rectangle 20"/>
          <p:cNvSpPr>
            <a:spLocks noChangeArrowheads="1"/>
          </p:cNvSpPr>
          <p:nvPr/>
        </p:nvSpPr>
        <p:spPr bwMode="auto">
          <a:xfrm>
            <a:off x="6907213" y="3268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2" name="Rectangle 21"/>
          <p:cNvSpPr>
            <a:spLocks noChangeArrowheads="1"/>
          </p:cNvSpPr>
          <p:nvPr/>
        </p:nvSpPr>
        <p:spPr bwMode="auto">
          <a:xfrm>
            <a:off x="1217613" y="3681413"/>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Apr. 1</a:t>
            </a:r>
            <a:endParaRPr lang="en-US" dirty="0" smtClean="0">
              <a:solidFill>
                <a:prstClr val="black"/>
              </a:solidFill>
              <a:cs typeface="Arial" pitchFamily="34" charset="0"/>
            </a:endParaRPr>
          </a:p>
        </p:txBody>
      </p:sp>
      <p:sp>
        <p:nvSpPr>
          <p:cNvPr id="23" name="Rectangle 22"/>
          <p:cNvSpPr>
            <a:spLocks noChangeArrowheads="1"/>
          </p:cNvSpPr>
          <p:nvPr/>
        </p:nvSpPr>
        <p:spPr bwMode="auto">
          <a:xfrm>
            <a:off x="1965325" y="368141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24" name="Rectangle 23"/>
          <p:cNvSpPr>
            <a:spLocks noChangeArrowheads="1"/>
          </p:cNvSpPr>
          <p:nvPr/>
        </p:nvSpPr>
        <p:spPr bwMode="auto">
          <a:xfrm>
            <a:off x="6008688" y="36814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5" name="Rectangle 24"/>
          <p:cNvSpPr>
            <a:spLocks noChangeArrowheads="1"/>
          </p:cNvSpPr>
          <p:nvPr/>
        </p:nvSpPr>
        <p:spPr bwMode="auto">
          <a:xfrm>
            <a:off x="2236788" y="388778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26" name="Rectangle 25"/>
          <p:cNvSpPr>
            <a:spLocks noChangeArrowheads="1"/>
          </p:cNvSpPr>
          <p:nvPr/>
        </p:nvSpPr>
        <p:spPr bwMode="auto">
          <a:xfrm>
            <a:off x="6907213" y="38877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7" name="Rectangle 26"/>
          <p:cNvSpPr>
            <a:spLocks noChangeArrowheads="1"/>
          </p:cNvSpPr>
          <p:nvPr/>
        </p:nvSpPr>
        <p:spPr bwMode="auto">
          <a:xfrm>
            <a:off x="1016000" y="557213"/>
            <a:ext cx="7261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retailer applies the direct write-off method in accounting for uncollectible accounts. Prepare journal</a:t>
            </a:r>
            <a:endParaRPr lang="en-US" dirty="0" smtClean="0">
              <a:solidFill>
                <a:prstClr val="black"/>
              </a:solidFill>
              <a:cs typeface="Arial" pitchFamily="34" charset="0"/>
            </a:endParaRPr>
          </a:p>
        </p:txBody>
      </p:sp>
      <p:sp>
        <p:nvSpPr>
          <p:cNvPr id="28" name="Rectangle 27"/>
          <p:cNvSpPr>
            <a:spLocks noChangeArrowheads="1"/>
          </p:cNvSpPr>
          <p:nvPr/>
        </p:nvSpPr>
        <p:spPr bwMode="auto">
          <a:xfrm>
            <a:off x="1016000" y="752475"/>
            <a:ext cx="3844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entries to record the following selected transactions.</a:t>
            </a:r>
            <a:endParaRPr lang="en-US" dirty="0" smtClean="0">
              <a:solidFill>
                <a:prstClr val="black"/>
              </a:solidFill>
              <a:cs typeface="Arial" pitchFamily="34" charset="0"/>
            </a:endParaRPr>
          </a:p>
        </p:txBody>
      </p:sp>
      <p:sp>
        <p:nvSpPr>
          <p:cNvPr id="29" name="Rectangle 28"/>
          <p:cNvSpPr>
            <a:spLocks noChangeArrowheads="1"/>
          </p:cNvSpPr>
          <p:nvPr/>
        </p:nvSpPr>
        <p:spPr bwMode="auto">
          <a:xfrm>
            <a:off x="1914525" y="114300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The retailer determines that it cannot collect $400 of its accounts receivable </a:t>
            </a:r>
            <a:endParaRPr lang="en-US" dirty="0" smtClean="0">
              <a:solidFill>
                <a:prstClr val="black"/>
              </a:solidFill>
              <a:cs typeface="Arial" pitchFamily="34" charset="0"/>
            </a:endParaRPr>
          </a:p>
        </p:txBody>
      </p:sp>
      <p:sp>
        <p:nvSpPr>
          <p:cNvPr id="30" name="Rectangle 29"/>
          <p:cNvSpPr>
            <a:spLocks noChangeArrowheads="1"/>
          </p:cNvSpPr>
          <p:nvPr/>
        </p:nvSpPr>
        <p:spPr bwMode="auto">
          <a:xfrm>
            <a:off x="1914525" y="133826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from a customer named ZZZ Company.</a:t>
            </a:r>
            <a:endParaRPr lang="en-US" dirty="0" smtClean="0">
              <a:solidFill>
                <a:prstClr val="black"/>
              </a:solidFill>
              <a:cs typeface="Arial" pitchFamily="34" charset="0"/>
            </a:endParaRPr>
          </a:p>
        </p:txBody>
      </p:sp>
      <p:sp>
        <p:nvSpPr>
          <p:cNvPr id="31" name="Rectangle 30"/>
          <p:cNvSpPr>
            <a:spLocks noChangeArrowheads="1"/>
          </p:cNvSpPr>
          <p:nvPr/>
        </p:nvSpPr>
        <p:spPr bwMode="auto">
          <a:xfrm>
            <a:off x="1914525" y="1587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ZZZ Company unexpectedly pays its account in full to the retailer, which then </a:t>
            </a:r>
            <a:endParaRPr lang="en-US" dirty="0" smtClean="0">
              <a:solidFill>
                <a:prstClr val="black"/>
              </a:solidFill>
              <a:cs typeface="Arial" pitchFamily="34" charset="0"/>
            </a:endParaRPr>
          </a:p>
        </p:txBody>
      </p:sp>
      <p:sp>
        <p:nvSpPr>
          <p:cNvPr id="2688" name="Rectangle 31"/>
          <p:cNvSpPr>
            <a:spLocks noChangeArrowheads="1"/>
          </p:cNvSpPr>
          <p:nvPr/>
        </p:nvSpPr>
        <p:spPr bwMode="auto">
          <a:xfrm>
            <a:off x="1914525" y="1784350"/>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records its recovery of this bad debt.</a:t>
            </a:r>
            <a:endParaRPr lang="en-US" dirty="0" smtClean="0">
              <a:solidFill>
                <a:prstClr val="black"/>
              </a:solidFill>
              <a:cs typeface="Arial" pitchFamily="34" charset="0"/>
            </a:endParaRPr>
          </a:p>
        </p:txBody>
      </p:sp>
      <p:sp>
        <p:nvSpPr>
          <p:cNvPr id="2689" name="Rectangle 32"/>
          <p:cNvSpPr>
            <a:spLocks noChangeArrowheads="1"/>
          </p:cNvSpPr>
          <p:nvPr/>
        </p:nvSpPr>
        <p:spPr bwMode="auto">
          <a:xfrm>
            <a:off x="3084513" y="22177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690" name="Rectangle 33"/>
          <p:cNvSpPr>
            <a:spLocks noChangeArrowheads="1"/>
          </p:cNvSpPr>
          <p:nvPr/>
        </p:nvSpPr>
        <p:spPr bwMode="auto">
          <a:xfrm>
            <a:off x="966788" y="2185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1" name="Line 34"/>
          <p:cNvSpPr>
            <a:spLocks noChangeShapeType="1"/>
          </p:cNvSpPr>
          <p:nvPr/>
        </p:nvSpPr>
        <p:spPr bwMode="auto">
          <a:xfrm>
            <a:off x="1873250"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92" name="Rectangle 35"/>
          <p:cNvSpPr>
            <a:spLocks noChangeArrowheads="1"/>
          </p:cNvSpPr>
          <p:nvPr/>
        </p:nvSpPr>
        <p:spPr bwMode="auto">
          <a:xfrm>
            <a:off x="1873250"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3" name="Line 36"/>
          <p:cNvSpPr>
            <a:spLocks noChangeShapeType="1"/>
          </p:cNvSpPr>
          <p:nvPr/>
        </p:nvSpPr>
        <p:spPr bwMode="auto">
          <a:xfrm>
            <a:off x="5464175"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94" name="Rectangle 37"/>
          <p:cNvSpPr>
            <a:spLocks noChangeArrowheads="1"/>
          </p:cNvSpPr>
          <p:nvPr/>
        </p:nvSpPr>
        <p:spPr bwMode="auto">
          <a:xfrm>
            <a:off x="5464175"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5" name="Line 38"/>
          <p:cNvSpPr>
            <a:spLocks noChangeShapeType="1"/>
          </p:cNvSpPr>
          <p:nvPr/>
        </p:nvSpPr>
        <p:spPr bwMode="auto">
          <a:xfrm>
            <a:off x="6362700"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96" name="Rectangle 39"/>
          <p:cNvSpPr>
            <a:spLocks noChangeArrowheads="1"/>
          </p:cNvSpPr>
          <p:nvPr/>
        </p:nvSpPr>
        <p:spPr bwMode="auto">
          <a:xfrm>
            <a:off x="6362700" y="2206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7" name="Rectangle 40"/>
          <p:cNvSpPr>
            <a:spLocks noChangeArrowheads="1"/>
          </p:cNvSpPr>
          <p:nvPr/>
        </p:nvSpPr>
        <p:spPr bwMode="auto">
          <a:xfrm>
            <a:off x="7250113" y="22066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8" name="Line 41"/>
          <p:cNvSpPr>
            <a:spLocks noChangeShapeType="1"/>
          </p:cNvSpPr>
          <p:nvPr/>
        </p:nvSpPr>
        <p:spPr bwMode="auto">
          <a:xfrm>
            <a:off x="976313"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99" name="Rectangle 42"/>
          <p:cNvSpPr>
            <a:spLocks noChangeArrowheads="1"/>
          </p:cNvSpPr>
          <p:nvPr/>
        </p:nvSpPr>
        <p:spPr bwMode="auto">
          <a:xfrm>
            <a:off x="976313" y="24336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0" name="Line 43"/>
          <p:cNvSpPr>
            <a:spLocks noChangeShapeType="1"/>
          </p:cNvSpPr>
          <p:nvPr/>
        </p:nvSpPr>
        <p:spPr bwMode="auto">
          <a:xfrm>
            <a:off x="1873250"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01" name="Rectangle 44"/>
          <p:cNvSpPr>
            <a:spLocks noChangeArrowheads="1"/>
          </p:cNvSpPr>
          <p:nvPr/>
        </p:nvSpPr>
        <p:spPr bwMode="auto">
          <a:xfrm>
            <a:off x="1873250" y="2433638"/>
            <a:ext cx="11113"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2" name="Line 45"/>
          <p:cNvSpPr>
            <a:spLocks noChangeShapeType="1"/>
          </p:cNvSpPr>
          <p:nvPr/>
        </p:nvSpPr>
        <p:spPr bwMode="auto">
          <a:xfrm>
            <a:off x="5464175"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03" name="Rectangle 46"/>
          <p:cNvSpPr>
            <a:spLocks noChangeArrowheads="1"/>
          </p:cNvSpPr>
          <p:nvPr/>
        </p:nvSpPr>
        <p:spPr bwMode="auto">
          <a:xfrm>
            <a:off x="5464175" y="2433638"/>
            <a:ext cx="11113"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4" name="Line 47"/>
          <p:cNvSpPr>
            <a:spLocks noChangeShapeType="1"/>
          </p:cNvSpPr>
          <p:nvPr/>
        </p:nvSpPr>
        <p:spPr bwMode="auto">
          <a:xfrm>
            <a:off x="6362700"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05" name="Rectangle 48"/>
          <p:cNvSpPr>
            <a:spLocks noChangeArrowheads="1"/>
          </p:cNvSpPr>
          <p:nvPr/>
        </p:nvSpPr>
        <p:spPr bwMode="auto">
          <a:xfrm>
            <a:off x="6362700" y="2433638"/>
            <a:ext cx="9525"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2" name="Line 49"/>
          <p:cNvSpPr>
            <a:spLocks noChangeShapeType="1"/>
          </p:cNvSpPr>
          <p:nvPr/>
        </p:nvSpPr>
        <p:spPr bwMode="auto">
          <a:xfrm>
            <a:off x="7259638" y="2433638"/>
            <a:ext cx="0" cy="18557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3" name="Rectangle 50"/>
          <p:cNvSpPr>
            <a:spLocks noChangeArrowheads="1"/>
          </p:cNvSpPr>
          <p:nvPr/>
        </p:nvSpPr>
        <p:spPr bwMode="auto">
          <a:xfrm>
            <a:off x="7259638" y="2433638"/>
            <a:ext cx="11112" cy="18557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4" name="Rectangle 51"/>
          <p:cNvSpPr>
            <a:spLocks noChangeArrowheads="1"/>
          </p:cNvSpPr>
          <p:nvPr/>
        </p:nvSpPr>
        <p:spPr bwMode="auto">
          <a:xfrm>
            <a:off x="985838" y="2185988"/>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5" name="Rectangle 52"/>
          <p:cNvSpPr>
            <a:spLocks noChangeArrowheads="1"/>
          </p:cNvSpPr>
          <p:nvPr/>
        </p:nvSpPr>
        <p:spPr bwMode="auto">
          <a:xfrm>
            <a:off x="985838" y="24130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6" name="Line 53"/>
          <p:cNvSpPr>
            <a:spLocks noChangeShapeType="1"/>
          </p:cNvSpPr>
          <p:nvPr/>
        </p:nvSpPr>
        <p:spPr bwMode="auto">
          <a:xfrm>
            <a:off x="985838" y="26289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7" name="Rectangle 54"/>
          <p:cNvSpPr>
            <a:spLocks noChangeArrowheads="1"/>
          </p:cNvSpPr>
          <p:nvPr/>
        </p:nvSpPr>
        <p:spPr bwMode="auto">
          <a:xfrm>
            <a:off x="985838" y="262890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8" name="Line 55"/>
          <p:cNvSpPr>
            <a:spLocks noChangeShapeType="1"/>
          </p:cNvSpPr>
          <p:nvPr/>
        </p:nvSpPr>
        <p:spPr bwMode="auto">
          <a:xfrm>
            <a:off x="985838" y="28352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9" name="Rectangle 56"/>
          <p:cNvSpPr>
            <a:spLocks noChangeArrowheads="1"/>
          </p:cNvSpPr>
          <p:nvPr/>
        </p:nvSpPr>
        <p:spPr bwMode="auto">
          <a:xfrm>
            <a:off x="985838" y="28352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0" name="Line 57"/>
          <p:cNvSpPr>
            <a:spLocks noChangeShapeType="1"/>
          </p:cNvSpPr>
          <p:nvPr/>
        </p:nvSpPr>
        <p:spPr bwMode="auto">
          <a:xfrm>
            <a:off x="985838" y="30416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1" name="Rectangle 58"/>
          <p:cNvSpPr>
            <a:spLocks noChangeArrowheads="1"/>
          </p:cNvSpPr>
          <p:nvPr/>
        </p:nvSpPr>
        <p:spPr bwMode="auto">
          <a:xfrm>
            <a:off x="985838" y="304165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5" name="Line 59"/>
          <p:cNvSpPr>
            <a:spLocks noChangeShapeType="1"/>
          </p:cNvSpPr>
          <p:nvPr/>
        </p:nvSpPr>
        <p:spPr bwMode="auto">
          <a:xfrm>
            <a:off x="985838" y="32480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6" name="Rectangle 60"/>
          <p:cNvSpPr>
            <a:spLocks noChangeArrowheads="1"/>
          </p:cNvSpPr>
          <p:nvPr/>
        </p:nvSpPr>
        <p:spPr bwMode="auto">
          <a:xfrm>
            <a:off x="985838" y="324802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7" name="Line 61"/>
          <p:cNvSpPr>
            <a:spLocks noChangeShapeType="1"/>
          </p:cNvSpPr>
          <p:nvPr/>
        </p:nvSpPr>
        <p:spPr bwMode="auto">
          <a:xfrm>
            <a:off x="985838" y="34544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8" name="Rectangle 62"/>
          <p:cNvSpPr>
            <a:spLocks noChangeArrowheads="1"/>
          </p:cNvSpPr>
          <p:nvPr/>
        </p:nvSpPr>
        <p:spPr bwMode="auto">
          <a:xfrm>
            <a:off x="985838" y="34544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 name="Line 63"/>
          <p:cNvSpPr>
            <a:spLocks noChangeShapeType="1"/>
          </p:cNvSpPr>
          <p:nvPr/>
        </p:nvSpPr>
        <p:spPr bwMode="auto">
          <a:xfrm>
            <a:off x="985838" y="36607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0" name="Rectangle 64"/>
          <p:cNvSpPr>
            <a:spLocks noChangeArrowheads="1"/>
          </p:cNvSpPr>
          <p:nvPr/>
        </p:nvSpPr>
        <p:spPr bwMode="auto">
          <a:xfrm>
            <a:off x="985838" y="366077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 name="Line 65"/>
          <p:cNvSpPr>
            <a:spLocks noChangeShapeType="1"/>
          </p:cNvSpPr>
          <p:nvPr/>
        </p:nvSpPr>
        <p:spPr bwMode="auto">
          <a:xfrm>
            <a:off x="985838" y="38671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 name="Rectangle 66"/>
          <p:cNvSpPr>
            <a:spLocks noChangeArrowheads="1"/>
          </p:cNvSpPr>
          <p:nvPr/>
        </p:nvSpPr>
        <p:spPr bwMode="auto">
          <a:xfrm>
            <a:off x="985838" y="38671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 name="Line 67"/>
          <p:cNvSpPr>
            <a:spLocks noChangeShapeType="1"/>
          </p:cNvSpPr>
          <p:nvPr/>
        </p:nvSpPr>
        <p:spPr bwMode="auto">
          <a:xfrm>
            <a:off x="985838" y="40735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 name="Rectangle 68"/>
          <p:cNvSpPr>
            <a:spLocks noChangeArrowheads="1"/>
          </p:cNvSpPr>
          <p:nvPr/>
        </p:nvSpPr>
        <p:spPr bwMode="auto">
          <a:xfrm>
            <a:off x="985838" y="40735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 name="Line 69"/>
          <p:cNvSpPr>
            <a:spLocks noChangeShapeType="1"/>
          </p:cNvSpPr>
          <p:nvPr/>
        </p:nvSpPr>
        <p:spPr bwMode="auto">
          <a:xfrm>
            <a:off x="985838" y="42799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6" name="Rectangle 70"/>
          <p:cNvSpPr>
            <a:spLocks noChangeArrowheads="1"/>
          </p:cNvSpPr>
          <p:nvPr/>
        </p:nvSpPr>
        <p:spPr bwMode="auto">
          <a:xfrm>
            <a:off x="985838" y="42799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69"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a:solidFill>
                  <a:prstClr val="white"/>
                </a:solidFill>
                <a:latin typeface="Times New Roman" pitchFamily="18" charset="0"/>
                <a:cs typeface="Arial" pitchFamily="34" charset="0"/>
              </a:rPr>
              <a:t>P1</a:t>
            </a:r>
          </a:p>
        </p:txBody>
      </p:sp>
      <p:sp>
        <p:nvSpPr>
          <p:cNvPr id="70" name="Slide Number Placeholder 69"/>
          <p:cNvSpPr>
            <a:spLocks noGrp="1"/>
          </p:cNvSpPr>
          <p:nvPr>
            <p:ph type="sldNum" sz="quarter" idx="12"/>
          </p:nvPr>
        </p:nvSpPr>
        <p:spPr/>
        <p:txBody>
          <a:bodyPr/>
          <a:lstStyle/>
          <a:p>
            <a:pPr>
              <a:defRPr/>
            </a:pPr>
            <a:fld id="{8A5095D9-F551-4D6E-8753-97A7178732E6}"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28192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07" name="Rectangle 6"/>
          <p:cNvSpPr>
            <a:spLocks noChangeArrowheads="1"/>
          </p:cNvSpPr>
          <p:nvPr/>
        </p:nvSpPr>
        <p:spPr bwMode="auto">
          <a:xfrm>
            <a:off x="1016000"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12/31/20X1</a:t>
            </a:r>
            <a:endParaRPr lang="en-US" dirty="0" smtClean="0">
              <a:solidFill>
                <a:prstClr val="black"/>
              </a:solidFill>
              <a:cs typeface="Arial" pitchFamily="34" charset="0"/>
            </a:endParaRPr>
          </a:p>
        </p:txBody>
      </p:sp>
      <p:sp>
        <p:nvSpPr>
          <p:cNvPr id="2708" name="Rectangle 7"/>
          <p:cNvSpPr>
            <a:spLocks noChangeArrowheads="1"/>
          </p:cNvSpPr>
          <p:nvPr/>
        </p:nvSpPr>
        <p:spPr bwMode="auto">
          <a:xfrm>
            <a:off x="1016000"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2/14/20X2</a:t>
            </a:r>
            <a:endParaRPr lang="en-US" dirty="0" smtClean="0">
              <a:solidFill>
                <a:prstClr val="black"/>
              </a:solidFill>
              <a:cs typeface="Arial" pitchFamily="34" charset="0"/>
            </a:endParaRPr>
          </a:p>
        </p:txBody>
      </p:sp>
      <p:sp>
        <p:nvSpPr>
          <p:cNvPr id="2709" name="Rectangle 8"/>
          <p:cNvSpPr>
            <a:spLocks noChangeArrowheads="1"/>
          </p:cNvSpPr>
          <p:nvPr/>
        </p:nvSpPr>
        <p:spPr bwMode="auto">
          <a:xfrm>
            <a:off x="1016000"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4/1/20X2</a:t>
            </a:r>
            <a:endParaRPr lang="en-US" dirty="0" smtClean="0">
              <a:solidFill>
                <a:prstClr val="black"/>
              </a:solidFill>
              <a:cs typeface="Arial" pitchFamily="34" charset="0"/>
            </a:endParaRPr>
          </a:p>
        </p:txBody>
      </p:sp>
      <p:sp>
        <p:nvSpPr>
          <p:cNvPr id="68" name="Rectangle 32"/>
          <p:cNvSpPr>
            <a:spLocks noChangeArrowheads="1"/>
          </p:cNvSpPr>
          <p:nvPr/>
        </p:nvSpPr>
        <p:spPr bwMode="auto">
          <a:xfrm>
            <a:off x="1914525"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The retailer determines that it cannot collect $400 of its accounts receivable </a:t>
            </a:r>
            <a:endParaRPr lang="en-US" dirty="0" smtClean="0">
              <a:solidFill>
                <a:prstClr val="black"/>
              </a:solidFill>
              <a:cs typeface="Arial" pitchFamily="34" charset="0"/>
            </a:endParaRPr>
          </a:p>
        </p:txBody>
      </p:sp>
      <p:sp>
        <p:nvSpPr>
          <p:cNvPr id="69" name="Rectangle 33"/>
          <p:cNvSpPr>
            <a:spLocks noChangeArrowheads="1"/>
          </p:cNvSpPr>
          <p:nvPr/>
        </p:nvSpPr>
        <p:spPr bwMode="auto">
          <a:xfrm>
            <a:off x="1914525" y="171291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from a customer named ZZZ Company.</a:t>
            </a:r>
            <a:endParaRPr lang="en-US" dirty="0" smtClean="0">
              <a:solidFill>
                <a:prstClr val="black"/>
              </a:solidFill>
              <a:cs typeface="Arial" pitchFamily="34" charset="0"/>
            </a:endParaRPr>
          </a:p>
        </p:txBody>
      </p:sp>
      <p:sp>
        <p:nvSpPr>
          <p:cNvPr id="70" name="Rectangle 34"/>
          <p:cNvSpPr>
            <a:spLocks noChangeArrowheads="1"/>
          </p:cNvSpPr>
          <p:nvPr/>
        </p:nvSpPr>
        <p:spPr bwMode="auto">
          <a:xfrm>
            <a:off x="1914525"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ZZZ Company unexpectedly pays its account in full to the retailer, which then </a:t>
            </a:r>
            <a:endParaRPr lang="en-US" dirty="0" smtClean="0">
              <a:solidFill>
                <a:prstClr val="black"/>
              </a:solidFill>
              <a:cs typeface="Arial" pitchFamily="34" charset="0"/>
            </a:endParaRPr>
          </a:p>
        </p:txBody>
      </p:sp>
      <p:sp>
        <p:nvSpPr>
          <p:cNvPr id="71" name="Rectangle 35"/>
          <p:cNvSpPr>
            <a:spLocks noChangeArrowheads="1"/>
          </p:cNvSpPr>
          <p:nvPr/>
        </p:nvSpPr>
        <p:spPr bwMode="auto">
          <a:xfrm>
            <a:off x="1914525" y="2163763"/>
            <a:ext cx="2682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records its recovery of this bad debt.</a:t>
            </a:r>
            <a:endParaRPr lang="en-US" dirty="0" smtClean="0">
              <a:solidFill>
                <a:prstClr val="black"/>
              </a:solidFill>
              <a:cs typeface="Arial" pitchFamily="34" charset="0"/>
            </a:endParaRPr>
          </a:p>
        </p:txBody>
      </p:sp>
      <p:sp>
        <p:nvSpPr>
          <p:cNvPr id="73" name="Rectangle 37"/>
          <p:cNvSpPr>
            <a:spLocks noChangeArrowheads="1"/>
          </p:cNvSpPr>
          <p:nvPr/>
        </p:nvSpPr>
        <p:spPr bwMode="auto">
          <a:xfrm>
            <a:off x="1914525"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The retailer estimates $3,000 of its accounts receivable are uncollectible.</a:t>
            </a:r>
            <a:endParaRPr lang="en-US" dirty="0" smtClean="0">
              <a:solidFill>
                <a:prstClr val="black"/>
              </a:solidFill>
              <a:cs typeface="Arial" pitchFamily="34" charset="0"/>
            </a:endParaRPr>
          </a:p>
        </p:txBody>
      </p:sp>
      <p:sp>
        <p:nvSpPr>
          <p:cNvPr id="74" name="Rectangle 38"/>
          <p:cNvSpPr>
            <a:spLocks noChangeArrowheads="1"/>
          </p:cNvSpPr>
          <p:nvPr/>
        </p:nvSpPr>
        <p:spPr bwMode="auto">
          <a:xfrm>
            <a:off x="1016000" y="608013"/>
            <a:ext cx="7059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retailer applies the allowance method in accounting for uncollectible accounts.  Prepare journal </a:t>
            </a:r>
            <a:endParaRPr lang="en-US" dirty="0" smtClean="0">
              <a:solidFill>
                <a:prstClr val="black"/>
              </a:solidFill>
              <a:cs typeface="Arial" pitchFamily="34" charset="0"/>
            </a:endParaRPr>
          </a:p>
        </p:txBody>
      </p:sp>
      <p:sp>
        <p:nvSpPr>
          <p:cNvPr id="75" name="Rectangle 39"/>
          <p:cNvSpPr>
            <a:spLocks noChangeArrowheads="1"/>
          </p:cNvSpPr>
          <p:nvPr/>
        </p:nvSpPr>
        <p:spPr bwMode="auto">
          <a:xfrm>
            <a:off x="1016000"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entries to record its following selected transactions.</a:t>
            </a:r>
            <a:endParaRPr lang="en-US" dirty="0" smtClean="0">
              <a:solidFill>
                <a:prstClr val="black"/>
              </a:solidFill>
              <a:cs typeface="Arial" pitchFamily="34" charset="0"/>
            </a:endParaRPr>
          </a:p>
        </p:txBody>
      </p:sp>
      <p:sp>
        <p:nvSpPr>
          <p:cNvPr id="1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14" name="Slide Number Placeholder 13"/>
          <p:cNvSpPr>
            <a:spLocks noGrp="1"/>
          </p:cNvSpPr>
          <p:nvPr>
            <p:ph type="sldNum" sz="quarter" idx="12"/>
          </p:nvPr>
        </p:nvSpPr>
        <p:spPr/>
        <p:txBody>
          <a:bodyPr/>
          <a:lstStyle/>
          <a:p>
            <a:pPr>
              <a:defRPr/>
            </a:pPr>
            <a:fld id="{3538DD5B-43F4-4CAC-A024-7436E702E60A}"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10117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2706" name="Rectangle 5"/>
          <p:cNvSpPr>
            <a:spLocks noChangeArrowheads="1"/>
          </p:cNvSpPr>
          <p:nvPr/>
        </p:nvSpPr>
        <p:spPr bwMode="auto">
          <a:xfrm>
            <a:off x="976313" y="257651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07" name="Rectangle 6"/>
          <p:cNvSpPr>
            <a:spLocks noChangeArrowheads="1"/>
          </p:cNvSpPr>
          <p:nvPr/>
        </p:nvSpPr>
        <p:spPr bwMode="auto">
          <a:xfrm>
            <a:off x="1016000"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12/31/20X1</a:t>
            </a:r>
            <a:endParaRPr lang="en-US" dirty="0" smtClean="0">
              <a:solidFill>
                <a:prstClr val="black"/>
              </a:solidFill>
              <a:cs typeface="Arial" pitchFamily="34" charset="0"/>
            </a:endParaRPr>
          </a:p>
        </p:txBody>
      </p:sp>
      <p:sp>
        <p:nvSpPr>
          <p:cNvPr id="2708" name="Rectangle 7"/>
          <p:cNvSpPr>
            <a:spLocks noChangeArrowheads="1"/>
          </p:cNvSpPr>
          <p:nvPr/>
        </p:nvSpPr>
        <p:spPr bwMode="auto">
          <a:xfrm>
            <a:off x="1016000"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2/14/20X2</a:t>
            </a:r>
            <a:endParaRPr lang="en-US" dirty="0" smtClean="0">
              <a:solidFill>
                <a:prstClr val="black"/>
              </a:solidFill>
              <a:cs typeface="Arial" pitchFamily="34" charset="0"/>
            </a:endParaRPr>
          </a:p>
        </p:txBody>
      </p:sp>
      <p:sp>
        <p:nvSpPr>
          <p:cNvPr id="2709" name="Rectangle 8"/>
          <p:cNvSpPr>
            <a:spLocks noChangeArrowheads="1"/>
          </p:cNvSpPr>
          <p:nvPr/>
        </p:nvSpPr>
        <p:spPr bwMode="auto">
          <a:xfrm>
            <a:off x="1016000"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4/1/20X2</a:t>
            </a:r>
            <a:endParaRPr lang="en-US" dirty="0" smtClean="0">
              <a:solidFill>
                <a:prstClr val="black"/>
              </a:solidFill>
              <a:cs typeface="Arial" pitchFamily="34" charset="0"/>
            </a:endParaRPr>
          </a:p>
        </p:txBody>
      </p:sp>
      <p:sp>
        <p:nvSpPr>
          <p:cNvPr id="2710" name="Rectangle 9"/>
          <p:cNvSpPr>
            <a:spLocks noChangeArrowheads="1"/>
          </p:cNvSpPr>
          <p:nvPr/>
        </p:nvSpPr>
        <p:spPr bwMode="auto">
          <a:xfrm>
            <a:off x="1258888" y="25971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711" name="Rectangle 10"/>
          <p:cNvSpPr>
            <a:spLocks noChangeArrowheads="1"/>
          </p:cNvSpPr>
          <p:nvPr/>
        </p:nvSpPr>
        <p:spPr bwMode="auto">
          <a:xfrm>
            <a:off x="5716588" y="259715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56" name="Rectangle 11"/>
          <p:cNvSpPr>
            <a:spLocks noChangeArrowheads="1"/>
          </p:cNvSpPr>
          <p:nvPr/>
        </p:nvSpPr>
        <p:spPr bwMode="auto">
          <a:xfrm>
            <a:off x="6584950" y="25971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57" name="Rectangle 12"/>
          <p:cNvSpPr>
            <a:spLocks noChangeArrowheads="1"/>
          </p:cNvSpPr>
          <p:nvPr/>
        </p:nvSpPr>
        <p:spPr bwMode="auto">
          <a:xfrm>
            <a:off x="1016000" y="28241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12/31/20X1</a:t>
            </a:r>
            <a:endParaRPr lang="en-US" dirty="0" smtClean="0">
              <a:solidFill>
                <a:prstClr val="black"/>
              </a:solidFill>
              <a:cs typeface="Arial" pitchFamily="34" charset="0"/>
            </a:endParaRPr>
          </a:p>
        </p:txBody>
      </p:sp>
      <p:sp>
        <p:nvSpPr>
          <p:cNvPr id="258" name="Rectangle 13"/>
          <p:cNvSpPr>
            <a:spLocks noChangeArrowheads="1"/>
          </p:cNvSpPr>
          <p:nvPr/>
        </p:nvSpPr>
        <p:spPr bwMode="auto">
          <a:xfrm>
            <a:off x="1965325" y="282416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59" name="Rectangle 14"/>
          <p:cNvSpPr>
            <a:spLocks noChangeArrowheads="1"/>
          </p:cNvSpPr>
          <p:nvPr/>
        </p:nvSpPr>
        <p:spPr bwMode="auto">
          <a:xfrm>
            <a:off x="5878513" y="28241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3,000</a:t>
            </a:r>
            <a:endParaRPr lang="en-US" dirty="0" smtClean="0">
              <a:solidFill>
                <a:prstClr val="black"/>
              </a:solidFill>
              <a:cs typeface="Arial" pitchFamily="34" charset="0"/>
            </a:endParaRPr>
          </a:p>
        </p:txBody>
      </p:sp>
      <p:sp>
        <p:nvSpPr>
          <p:cNvPr id="262" name="Rectangle 15"/>
          <p:cNvSpPr>
            <a:spLocks noChangeArrowheads="1"/>
          </p:cNvSpPr>
          <p:nvPr/>
        </p:nvSpPr>
        <p:spPr bwMode="auto">
          <a:xfrm>
            <a:off x="2185988" y="302895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63" name="Rectangle 16"/>
          <p:cNvSpPr>
            <a:spLocks noChangeArrowheads="1"/>
          </p:cNvSpPr>
          <p:nvPr/>
        </p:nvSpPr>
        <p:spPr bwMode="auto">
          <a:xfrm>
            <a:off x="6775450" y="30289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3,000</a:t>
            </a:r>
            <a:endParaRPr lang="en-US" dirty="0" smtClean="0">
              <a:solidFill>
                <a:prstClr val="black"/>
              </a:solidFill>
              <a:cs typeface="Arial" pitchFamily="34" charset="0"/>
            </a:endParaRPr>
          </a:p>
        </p:txBody>
      </p:sp>
      <p:sp>
        <p:nvSpPr>
          <p:cNvPr id="264" name="Rectangle 17"/>
          <p:cNvSpPr>
            <a:spLocks noChangeArrowheads="1"/>
          </p:cNvSpPr>
          <p:nvPr/>
        </p:nvSpPr>
        <p:spPr bwMode="auto">
          <a:xfrm>
            <a:off x="1066800" y="34417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2/14/20X2</a:t>
            </a:r>
            <a:endParaRPr lang="en-US" dirty="0" smtClean="0">
              <a:solidFill>
                <a:prstClr val="black"/>
              </a:solidFill>
              <a:cs typeface="Arial" pitchFamily="34" charset="0"/>
            </a:endParaRPr>
          </a:p>
        </p:txBody>
      </p:sp>
      <p:sp>
        <p:nvSpPr>
          <p:cNvPr id="277" name="Rectangle 18"/>
          <p:cNvSpPr>
            <a:spLocks noChangeArrowheads="1"/>
          </p:cNvSpPr>
          <p:nvPr/>
        </p:nvSpPr>
        <p:spPr bwMode="auto">
          <a:xfrm>
            <a:off x="1965325" y="344170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78" name="Rectangle 19"/>
          <p:cNvSpPr>
            <a:spLocks noChangeArrowheads="1"/>
          </p:cNvSpPr>
          <p:nvPr/>
        </p:nvSpPr>
        <p:spPr bwMode="auto">
          <a:xfrm>
            <a:off x="6008688" y="34417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79" name="Rectangle 20"/>
          <p:cNvSpPr>
            <a:spLocks noChangeArrowheads="1"/>
          </p:cNvSpPr>
          <p:nvPr/>
        </p:nvSpPr>
        <p:spPr bwMode="auto">
          <a:xfrm>
            <a:off x="2185988" y="3648075"/>
            <a:ext cx="2319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280" name="Rectangle 21"/>
          <p:cNvSpPr>
            <a:spLocks noChangeArrowheads="1"/>
          </p:cNvSpPr>
          <p:nvPr/>
        </p:nvSpPr>
        <p:spPr bwMode="auto">
          <a:xfrm>
            <a:off x="6907213" y="36480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81" name="Rectangle 22"/>
          <p:cNvSpPr>
            <a:spLocks noChangeArrowheads="1"/>
          </p:cNvSpPr>
          <p:nvPr/>
        </p:nvSpPr>
        <p:spPr bwMode="auto">
          <a:xfrm>
            <a:off x="1108075" y="4060825"/>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4/1/20X2</a:t>
            </a:r>
            <a:endParaRPr lang="en-US" dirty="0" smtClean="0">
              <a:solidFill>
                <a:prstClr val="black"/>
              </a:solidFill>
              <a:cs typeface="Arial" pitchFamily="34" charset="0"/>
            </a:endParaRPr>
          </a:p>
        </p:txBody>
      </p:sp>
      <p:sp>
        <p:nvSpPr>
          <p:cNvPr id="282" name="Rectangle 23"/>
          <p:cNvSpPr>
            <a:spLocks noChangeArrowheads="1"/>
          </p:cNvSpPr>
          <p:nvPr/>
        </p:nvSpPr>
        <p:spPr bwMode="auto">
          <a:xfrm>
            <a:off x="1965325" y="4060825"/>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283" name="Rectangle 24"/>
          <p:cNvSpPr>
            <a:spLocks noChangeArrowheads="1"/>
          </p:cNvSpPr>
          <p:nvPr/>
        </p:nvSpPr>
        <p:spPr bwMode="auto">
          <a:xfrm>
            <a:off x="6008688" y="40608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84" name="Rectangle 25"/>
          <p:cNvSpPr>
            <a:spLocks noChangeArrowheads="1"/>
          </p:cNvSpPr>
          <p:nvPr/>
        </p:nvSpPr>
        <p:spPr bwMode="auto">
          <a:xfrm>
            <a:off x="2236788" y="4265613"/>
            <a:ext cx="2409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85" name="Rectangle 26"/>
          <p:cNvSpPr>
            <a:spLocks noChangeArrowheads="1"/>
          </p:cNvSpPr>
          <p:nvPr/>
        </p:nvSpPr>
        <p:spPr bwMode="auto">
          <a:xfrm>
            <a:off x="6907213" y="42656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286" name="Rectangle 27"/>
          <p:cNvSpPr>
            <a:spLocks noChangeArrowheads="1"/>
          </p:cNvSpPr>
          <p:nvPr/>
        </p:nvSpPr>
        <p:spPr bwMode="auto">
          <a:xfrm>
            <a:off x="1108075" y="4678363"/>
            <a:ext cx="715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4/1/20X2</a:t>
            </a:r>
            <a:endParaRPr lang="en-US" dirty="0" smtClean="0">
              <a:solidFill>
                <a:prstClr val="black"/>
              </a:solidFill>
              <a:cs typeface="Arial" pitchFamily="34" charset="0"/>
            </a:endParaRPr>
          </a:p>
        </p:txBody>
      </p:sp>
      <p:sp>
        <p:nvSpPr>
          <p:cNvPr id="287" name="Rectangle 28"/>
          <p:cNvSpPr>
            <a:spLocks noChangeArrowheads="1"/>
          </p:cNvSpPr>
          <p:nvPr/>
        </p:nvSpPr>
        <p:spPr bwMode="auto">
          <a:xfrm>
            <a:off x="1965325" y="467836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Cash</a:t>
            </a:r>
            <a:endParaRPr lang="en-US" dirty="0" smtClean="0">
              <a:solidFill>
                <a:prstClr val="black"/>
              </a:solidFill>
              <a:cs typeface="Arial" pitchFamily="34" charset="0"/>
            </a:endParaRPr>
          </a:p>
        </p:txBody>
      </p:sp>
      <p:sp>
        <p:nvSpPr>
          <p:cNvPr id="64" name="Rectangle 29"/>
          <p:cNvSpPr>
            <a:spLocks noChangeArrowheads="1"/>
          </p:cNvSpPr>
          <p:nvPr/>
        </p:nvSpPr>
        <p:spPr bwMode="auto">
          <a:xfrm>
            <a:off x="6008688" y="4678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65" name="Rectangle 30"/>
          <p:cNvSpPr>
            <a:spLocks noChangeArrowheads="1"/>
          </p:cNvSpPr>
          <p:nvPr/>
        </p:nvSpPr>
        <p:spPr bwMode="auto">
          <a:xfrm>
            <a:off x="2236788" y="4884738"/>
            <a:ext cx="2319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 ZZZ Co.</a:t>
            </a:r>
            <a:endParaRPr lang="en-US" dirty="0" smtClean="0">
              <a:solidFill>
                <a:prstClr val="black"/>
              </a:solidFill>
              <a:cs typeface="Arial" pitchFamily="34" charset="0"/>
            </a:endParaRPr>
          </a:p>
        </p:txBody>
      </p:sp>
      <p:sp>
        <p:nvSpPr>
          <p:cNvPr id="66" name="Rectangle 31"/>
          <p:cNvSpPr>
            <a:spLocks noChangeArrowheads="1"/>
          </p:cNvSpPr>
          <p:nvPr/>
        </p:nvSpPr>
        <p:spPr bwMode="auto">
          <a:xfrm>
            <a:off x="6907213" y="48847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400</a:t>
            </a:r>
            <a:endParaRPr lang="en-US" dirty="0" smtClean="0">
              <a:solidFill>
                <a:prstClr val="black"/>
              </a:solidFill>
              <a:cs typeface="Arial" pitchFamily="34" charset="0"/>
            </a:endParaRPr>
          </a:p>
        </p:txBody>
      </p:sp>
      <p:sp>
        <p:nvSpPr>
          <p:cNvPr id="68" name="Rectangle 32"/>
          <p:cNvSpPr>
            <a:spLocks noChangeArrowheads="1"/>
          </p:cNvSpPr>
          <p:nvPr/>
        </p:nvSpPr>
        <p:spPr bwMode="auto">
          <a:xfrm>
            <a:off x="1914525"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The retailer determines that it cannot collect $400 of its accounts receivable </a:t>
            </a:r>
            <a:endParaRPr lang="en-US" dirty="0" smtClean="0">
              <a:solidFill>
                <a:prstClr val="black"/>
              </a:solidFill>
              <a:cs typeface="Arial" pitchFamily="34" charset="0"/>
            </a:endParaRPr>
          </a:p>
        </p:txBody>
      </p:sp>
      <p:sp>
        <p:nvSpPr>
          <p:cNvPr id="69" name="Rectangle 33"/>
          <p:cNvSpPr>
            <a:spLocks noChangeArrowheads="1"/>
          </p:cNvSpPr>
          <p:nvPr/>
        </p:nvSpPr>
        <p:spPr bwMode="auto">
          <a:xfrm>
            <a:off x="1914525" y="1712913"/>
            <a:ext cx="2905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from a customer named ZZZ Company.</a:t>
            </a:r>
            <a:endParaRPr lang="en-US" dirty="0" smtClean="0">
              <a:solidFill>
                <a:prstClr val="black"/>
              </a:solidFill>
              <a:cs typeface="Arial" pitchFamily="34" charset="0"/>
            </a:endParaRPr>
          </a:p>
        </p:txBody>
      </p:sp>
      <p:sp>
        <p:nvSpPr>
          <p:cNvPr id="70" name="Rectangle 34"/>
          <p:cNvSpPr>
            <a:spLocks noChangeArrowheads="1"/>
          </p:cNvSpPr>
          <p:nvPr/>
        </p:nvSpPr>
        <p:spPr bwMode="auto">
          <a:xfrm>
            <a:off x="1914525"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ZZZ Company unexpectedly pays its account in full to the retailer, which then </a:t>
            </a:r>
            <a:endParaRPr lang="en-US" dirty="0" smtClean="0">
              <a:solidFill>
                <a:prstClr val="black"/>
              </a:solidFill>
              <a:cs typeface="Arial" pitchFamily="34" charset="0"/>
            </a:endParaRPr>
          </a:p>
        </p:txBody>
      </p:sp>
      <p:sp>
        <p:nvSpPr>
          <p:cNvPr id="71" name="Rectangle 35"/>
          <p:cNvSpPr>
            <a:spLocks noChangeArrowheads="1"/>
          </p:cNvSpPr>
          <p:nvPr/>
        </p:nvSpPr>
        <p:spPr bwMode="auto">
          <a:xfrm>
            <a:off x="1914525" y="2163763"/>
            <a:ext cx="2682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records its recovery of this bad debt.</a:t>
            </a:r>
            <a:endParaRPr lang="en-US" dirty="0" smtClean="0">
              <a:solidFill>
                <a:prstClr val="black"/>
              </a:solidFill>
              <a:cs typeface="Arial" pitchFamily="34" charset="0"/>
            </a:endParaRPr>
          </a:p>
        </p:txBody>
      </p:sp>
      <p:sp>
        <p:nvSpPr>
          <p:cNvPr id="72" name="Rectangle 36"/>
          <p:cNvSpPr>
            <a:spLocks noChangeArrowheads="1"/>
          </p:cNvSpPr>
          <p:nvPr/>
        </p:nvSpPr>
        <p:spPr bwMode="auto">
          <a:xfrm>
            <a:off x="3084513" y="25971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73" name="Rectangle 37"/>
          <p:cNvSpPr>
            <a:spLocks noChangeArrowheads="1"/>
          </p:cNvSpPr>
          <p:nvPr/>
        </p:nvSpPr>
        <p:spPr bwMode="auto">
          <a:xfrm>
            <a:off x="1914525"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 The retailer estimates $3,000 of its accounts receivable are uncollectible.</a:t>
            </a:r>
            <a:endParaRPr lang="en-US" dirty="0" smtClean="0">
              <a:solidFill>
                <a:prstClr val="black"/>
              </a:solidFill>
              <a:cs typeface="Arial" pitchFamily="34" charset="0"/>
            </a:endParaRPr>
          </a:p>
        </p:txBody>
      </p:sp>
      <p:sp>
        <p:nvSpPr>
          <p:cNvPr id="74" name="Rectangle 38"/>
          <p:cNvSpPr>
            <a:spLocks noChangeArrowheads="1"/>
          </p:cNvSpPr>
          <p:nvPr/>
        </p:nvSpPr>
        <p:spPr bwMode="auto">
          <a:xfrm>
            <a:off x="1016000" y="608013"/>
            <a:ext cx="7059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 retailer applies the allowance method in accounting for uncollectible accounts.  Prepare journal </a:t>
            </a:r>
            <a:endParaRPr lang="en-US" dirty="0" smtClean="0">
              <a:solidFill>
                <a:prstClr val="black"/>
              </a:solidFill>
              <a:cs typeface="Arial" pitchFamily="34" charset="0"/>
            </a:endParaRPr>
          </a:p>
        </p:txBody>
      </p:sp>
      <p:sp>
        <p:nvSpPr>
          <p:cNvPr id="75" name="Rectangle 39"/>
          <p:cNvSpPr>
            <a:spLocks noChangeArrowheads="1"/>
          </p:cNvSpPr>
          <p:nvPr/>
        </p:nvSpPr>
        <p:spPr bwMode="auto">
          <a:xfrm>
            <a:off x="1016000"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entries to record its following selected transactions.</a:t>
            </a:r>
            <a:endParaRPr lang="en-US" dirty="0" smtClean="0">
              <a:solidFill>
                <a:prstClr val="black"/>
              </a:solidFill>
              <a:cs typeface="Arial" pitchFamily="34" charset="0"/>
            </a:endParaRPr>
          </a:p>
        </p:txBody>
      </p:sp>
      <p:sp>
        <p:nvSpPr>
          <p:cNvPr id="76" name="Rectangle 40"/>
          <p:cNvSpPr>
            <a:spLocks noChangeArrowheads="1"/>
          </p:cNvSpPr>
          <p:nvPr/>
        </p:nvSpPr>
        <p:spPr bwMode="auto">
          <a:xfrm>
            <a:off x="966788" y="256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7" name="Line 41"/>
          <p:cNvSpPr>
            <a:spLocks noChangeShapeType="1"/>
          </p:cNvSpPr>
          <p:nvPr/>
        </p:nvSpPr>
        <p:spPr bwMode="auto">
          <a:xfrm>
            <a:off x="1873250"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78" name="Rectangle 42"/>
          <p:cNvSpPr>
            <a:spLocks noChangeArrowheads="1"/>
          </p:cNvSpPr>
          <p:nvPr/>
        </p:nvSpPr>
        <p:spPr bwMode="auto">
          <a:xfrm>
            <a:off x="1873250"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9" name="Line 43"/>
          <p:cNvSpPr>
            <a:spLocks noChangeShapeType="1"/>
          </p:cNvSpPr>
          <p:nvPr/>
        </p:nvSpPr>
        <p:spPr bwMode="auto">
          <a:xfrm>
            <a:off x="5464175"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0" name="Rectangle 44"/>
          <p:cNvSpPr>
            <a:spLocks noChangeArrowheads="1"/>
          </p:cNvSpPr>
          <p:nvPr/>
        </p:nvSpPr>
        <p:spPr bwMode="auto">
          <a:xfrm>
            <a:off x="5464175"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1" name="Line 45"/>
          <p:cNvSpPr>
            <a:spLocks noChangeShapeType="1"/>
          </p:cNvSpPr>
          <p:nvPr/>
        </p:nvSpPr>
        <p:spPr bwMode="auto">
          <a:xfrm>
            <a:off x="6362700"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2" name="Rectangle 46"/>
          <p:cNvSpPr>
            <a:spLocks noChangeArrowheads="1"/>
          </p:cNvSpPr>
          <p:nvPr/>
        </p:nvSpPr>
        <p:spPr bwMode="auto">
          <a:xfrm>
            <a:off x="6362700" y="25860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3" name="Rectangle 47"/>
          <p:cNvSpPr>
            <a:spLocks noChangeArrowheads="1"/>
          </p:cNvSpPr>
          <p:nvPr/>
        </p:nvSpPr>
        <p:spPr bwMode="auto">
          <a:xfrm>
            <a:off x="7250113" y="25860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4" name="Line 48"/>
          <p:cNvSpPr>
            <a:spLocks noChangeShapeType="1"/>
          </p:cNvSpPr>
          <p:nvPr/>
        </p:nvSpPr>
        <p:spPr bwMode="auto">
          <a:xfrm>
            <a:off x="976313"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5" name="Rectangle 49"/>
          <p:cNvSpPr>
            <a:spLocks noChangeArrowheads="1"/>
          </p:cNvSpPr>
          <p:nvPr/>
        </p:nvSpPr>
        <p:spPr bwMode="auto">
          <a:xfrm>
            <a:off x="976313"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6" name="Line 50"/>
          <p:cNvSpPr>
            <a:spLocks noChangeShapeType="1"/>
          </p:cNvSpPr>
          <p:nvPr/>
        </p:nvSpPr>
        <p:spPr bwMode="auto">
          <a:xfrm>
            <a:off x="1873250"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7" name="Rectangle 51"/>
          <p:cNvSpPr>
            <a:spLocks noChangeArrowheads="1"/>
          </p:cNvSpPr>
          <p:nvPr/>
        </p:nvSpPr>
        <p:spPr bwMode="auto">
          <a:xfrm>
            <a:off x="1873250"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8" name="Line 52"/>
          <p:cNvSpPr>
            <a:spLocks noChangeShapeType="1"/>
          </p:cNvSpPr>
          <p:nvPr/>
        </p:nvSpPr>
        <p:spPr bwMode="auto">
          <a:xfrm>
            <a:off x="5464175"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89" name="Rectangle 53"/>
          <p:cNvSpPr>
            <a:spLocks noChangeArrowheads="1"/>
          </p:cNvSpPr>
          <p:nvPr/>
        </p:nvSpPr>
        <p:spPr bwMode="auto">
          <a:xfrm>
            <a:off x="5464175"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0" name="Line 54"/>
          <p:cNvSpPr>
            <a:spLocks noChangeShapeType="1"/>
          </p:cNvSpPr>
          <p:nvPr/>
        </p:nvSpPr>
        <p:spPr bwMode="auto">
          <a:xfrm>
            <a:off x="6362700"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91" name="Rectangle 55"/>
          <p:cNvSpPr>
            <a:spLocks noChangeArrowheads="1"/>
          </p:cNvSpPr>
          <p:nvPr/>
        </p:nvSpPr>
        <p:spPr bwMode="auto">
          <a:xfrm>
            <a:off x="6362700"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2" name="Line 56"/>
          <p:cNvSpPr>
            <a:spLocks noChangeShapeType="1"/>
          </p:cNvSpPr>
          <p:nvPr/>
        </p:nvSpPr>
        <p:spPr bwMode="auto">
          <a:xfrm>
            <a:off x="7259638"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93" name="Rectangle 57"/>
          <p:cNvSpPr>
            <a:spLocks noChangeArrowheads="1"/>
          </p:cNvSpPr>
          <p:nvPr/>
        </p:nvSpPr>
        <p:spPr bwMode="auto">
          <a:xfrm>
            <a:off x="7259638" y="2813050"/>
            <a:ext cx="11112"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4" name="Rectangle 58"/>
          <p:cNvSpPr>
            <a:spLocks noChangeArrowheads="1"/>
          </p:cNvSpPr>
          <p:nvPr/>
        </p:nvSpPr>
        <p:spPr bwMode="auto">
          <a:xfrm>
            <a:off x="985838" y="2565400"/>
            <a:ext cx="62849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5" name="Rectangle 59"/>
          <p:cNvSpPr>
            <a:spLocks noChangeArrowheads="1"/>
          </p:cNvSpPr>
          <p:nvPr/>
        </p:nvSpPr>
        <p:spPr bwMode="auto">
          <a:xfrm>
            <a:off x="985838" y="2792413"/>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0" name="Line 60"/>
          <p:cNvSpPr>
            <a:spLocks noChangeShapeType="1"/>
          </p:cNvSpPr>
          <p:nvPr/>
        </p:nvSpPr>
        <p:spPr bwMode="auto">
          <a:xfrm>
            <a:off x="985838" y="30083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1" name="Rectangle 61"/>
          <p:cNvSpPr>
            <a:spLocks noChangeArrowheads="1"/>
          </p:cNvSpPr>
          <p:nvPr/>
        </p:nvSpPr>
        <p:spPr bwMode="auto">
          <a:xfrm>
            <a:off x="985838" y="300831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2" name="Line 62"/>
          <p:cNvSpPr>
            <a:spLocks noChangeShapeType="1"/>
          </p:cNvSpPr>
          <p:nvPr/>
        </p:nvSpPr>
        <p:spPr bwMode="auto">
          <a:xfrm>
            <a:off x="985838" y="32146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3" name="Rectangle 63"/>
          <p:cNvSpPr>
            <a:spLocks noChangeArrowheads="1"/>
          </p:cNvSpPr>
          <p:nvPr/>
        </p:nvSpPr>
        <p:spPr bwMode="auto">
          <a:xfrm>
            <a:off x="985838" y="3214688"/>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4" name="Line 64"/>
          <p:cNvSpPr>
            <a:spLocks noChangeShapeType="1"/>
          </p:cNvSpPr>
          <p:nvPr/>
        </p:nvSpPr>
        <p:spPr bwMode="auto">
          <a:xfrm>
            <a:off x="985838" y="342106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5" name="Rectangle 65"/>
          <p:cNvSpPr>
            <a:spLocks noChangeArrowheads="1"/>
          </p:cNvSpPr>
          <p:nvPr/>
        </p:nvSpPr>
        <p:spPr bwMode="auto">
          <a:xfrm>
            <a:off x="985838" y="3421063"/>
            <a:ext cx="62849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6" name="Line 66"/>
          <p:cNvSpPr>
            <a:spLocks noChangeShapeType="1"/>
          </p:cNvSpPr>
          <p:nvPr/>
        </p:nvSpPr>
        <p:spPr bwMode="auto">
          <a:xfrm>
            <a:off x="985838" y="362743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7" name="Rectangle 67"/>
          <p:cNvSpPr>
            <a:spLocks noChangeArrowheads="1"/>
          </p:cNvSpPr>
          <p:nvPr/>
        </p:nvSpPr>
        <p:spPr bwMode="auto">
          <a:xfrm>
            <a:off x="985838" y="362743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28" name="Line 68"/>
          <p:cNvSpPr>
            <a:spLocks noChangeShapeType="1"/>
          </p:cNvSpPr>
          <p:nvPr/>
        </p:nvSpPr>
        <p:spPr bwMode="auto">
          <a:xfrm>
            <a:off x="985838" y="3833813"/>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9" name="Rectangle 69"/>
          <p:cNvSpPr>
            <a:spLocks noChangeArrowheads="1"/>
          </p:cNvSpPr>
          <p:nvPr/>
        </p:nvSpPr>
        <p:spPr bwMode="auto">
          <a:xfrm>
            <a:off x="985838" y="3833813"/>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0" name="Line 70"/>
          <p:cNvSpPr>
            <a:spLocks noChangeShapeType="1"/>
          </p:cNvSpPr>
          <p:nvPr/>
        </p:nvSpPr>
        <p:spPr bwMode="auto">
          <a:xfrm>
            <a:off x="985838" y="4040188"/>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1" name="Rectangle 71"/>
          <p:cNvSpPr>
            <a:spLocks noChangeArrowheads="1"/>
          </p:cNvSpPr>
          <p:nvPr/>
        </p:nvSpPr>
        <p:spPr bwMode="auto">
          <a:xfrm>
            <a:off x="985838" y="4040188"/>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2" name="Line 72"/>
          <p:cNvSpPr>
            <a:spLocks noChangeShapeType="1"/>
          </p:cNvSpPr>
          <p:nvPr/>
        </p:nvSpPr>
        <p:spPr bwMode="auto">
          <a:xfrm>
            <a:off x="985838" y="42449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3" name="Rectangle 73"/>
          <p:cNvSpPr>
            <a:spLocks noChangeArrowheads="1"/>
          </p:cNvSpPr>
          <p:nvPr/>
        </p:nvSpPr>
        <p:spPr bwMode="auto">
          <a:xfrm>
            <a:off x="985838" y="424497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4" name="Line 74"/>
          <p:cNvSpPr>
            <a:spLocks noChangeShapeType="1"/>
          </p:cNvSpPr>
          <p:nvPr/>
        </p:nvSpPr>
        <p:spPr bwMode="auto">
          <a:xfrm>
            <a:off x="985838" y="44513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5" name="Rectangle 75"/>
          <p:cNvSpPr>
            <a:spLocks noChangeArrowheads="1"/>
          </p:cNvSpPr>
          <p:nvPr/>
        </p:nvSpPr>
        <p:spPr bwMode="auto">
          <a:xfrm>
            <a:off x="985838" y="4451350"/>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6" name="Line 76"/>
          <p:cNvSpPr>
            <a:spLocks noChangeShapeType="1"/>
          </p:cNvSpPr>
          <p:nvPr/>
        </p:nvSpPr>
        <p:spPr bwMode="auto">
          <a:xfrm>
            <a:off x="985838" y="46577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7" name="Rectangle 77"/>
          <p:cNvSpPr>
            <a:spLocks noChangeArrowheads="1"/>
          </p:cNvSpPr>
          <p:nvPr/>
        </p:nvSpPr>
        <p:spPr bwMode="auto">
          <a:xfrm>
            <a:off x="985838" y="4657725"/>
            <a:ext cx="62849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8" name="Line 78"/>
          <p:cNvSpPr>
            <a:spLocks noChangeShapeType="1"/>
          </p:cNvSpPr>
          <p:nvPr/>
        </p:nvSpPr>
        <p:spPr bwMode="auto">
          <a:xfrm>
            <a:off x="985838" y="48641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39" name="Rectangle 79"/>
          <p:cNvSpPr>
            <a:spLocks noChangeArrowheads="1"/>
          </p:cNvSpPr>
          <p:nvPr/>
        </p:nvSpPr>
        <p:spPr bwMode="auto">
          <a:xfrm>
            <a:off x="985838" y="48641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0" name="Line 80"/>
          <p:cNvSpPr>
            <a:spLocks noChangeShapeType="1"/>
          </p:cNvSpPr>
          <p:nvPr/>
        </p:nvSpPr>
        <p:spPr bwMode="auto">
          <a:xfrm>
            <a:off x="985838" y="507047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1" name="Rectangle 81"/>
          <p:cNvSpPr>
            <a:spLocks noChangeArrowheads="1"/>
          </p:cNvSpPr>
          <p:nvPr/>
        </p:nvSpPr>
        <p:spPr bwMode="auto">
          <a:xfrm>
            <a:off x="985838" y="507047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2" name="Line 82"/>
          <p:cNvSpPr>
            <a:spLocks noChangeShapeType="1"/>
          </p:cNvSpPr>
          <p:nvPr/>
        </p:nvSpPr>
        <p:spPr bwMode="auto">
          <a:xfrm>
            <a:off x="985838" y="52768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3" name="Rectangle 83"/>
          <p:cNvSpPr>
            <a:spLocks noChangeArrowheads="1"/>
          </p:cNvSpPr>
          <p:nvPr/>
        </p:nvSpPr>
        <p:spPr bwMode="auto">
          <a:xfrm>
            <a:off x="985838" y="52768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9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97" name="Slide Number Placeholder 96"/>
          <p:cNvSpPr>
            <a:spLocks noGrp="1"/>
          </p:cNvSpPr>
          <p:nvPr>
            <p:ph type="sldNum" sz="quarter" idx="12"/>
          </p:nvPr>
        </p:nvSpPr>
        <p:spPr/>
        <p:txBody>
          <a:bodyPr/>
          <a:lstStyle/>
          <a:p>
            <a:pPr>
              <a:defRPr/>
            </a:pPr>
            <a:fld id="{3538DD5B-43F4-4CAC-A024-7436E702E60A}"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5254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9"/>
                                        </p:tgtEl>
                                        <p:attrNameLst>
                                          <p:attrName>style.visibility</p:attrName>
                                        </p:attrNameLst>
                                      </p:cBhvr>
                                      <p:to>
                                        <p:strVal val="visible"/>
                                      </p:to>
                                    </p:set>
                                    <p:animEffect transition="in" filter="fade">
                                      <p:cBhvr>
                                        <p:cTn id="13" dur="500"/>
                                        <p:tgtEl>
                                          <p:spTgt spid="2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500"/>
                                        <p:tgtEl>
                                          <p:spTgt spid="2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500"/>
                                        <p:tgtEl>
                                          <p:spTgt spid="2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500"/>
                                        <p:tgtEl>
                                          <p:spTgt spid="2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500"/>
                                        <p:tgtEl>
                                          <p:spTgt spid="2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8"/>
                                        </p:tgtEl>
                                        <p:attrNameLst>
                                          <p:attrName>style.visibility</p:attrName>
                                        </p:attrNameLst>
                                      </p:cBhvr>
                                      <p:to>
                                        <p:strVal val="visible"/>
                                      </p:to>
                                    </p:set>
                                    <p:animEffect transition="in" filter="fade">
                                      <p:cBhvr>
                                        <p:cTn id="30" dur="500"/>
                                        <p:tgtEl>
                                          <p:spTgt spid="2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9"/>
                                        </p:tgtEl>
                                        <p:attrNameLst>
                                          <p:attrName>style.visibility</p:attrName>
                                        </p:attrNameLst>
                                      </p:cBhvr>
                                      <p:to>
                                        <p:strVal val="visible"/>
                                      </p:to>
                                    </p:set>
                                    <p:animEffect transition="in" filter="fade">
                                      <p:cBhvr>
                                        <p:cTn id="33" dur="500"/>
                                        <p:tgtEl>
                                          <p:spTgt spid="2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0"/>
                                        </p:tgtEl>
                                        <p:attrNameLst>
                                          <p:attrName>style.visibility</p:attrName>
                                        </p:attrNameLst>
                                      </p:cBhvr>
                                      <p:to>
                                        <p:strVal val="visible"/>
                                      </p:to>
                                    </p:set>
                                    <p:animEffect transition="in" filter="fade">
                                      <p:cBhvr>
                                        <p:cTn id="36" dur="500"/>
                                        <p:tgtEl>
                                          <p:spTgt spid="2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1"/>
                                        </p:tgtEl>
                                        <p:attrNameLst>
                                          <p:attrName>style.visibility</p:attrName>
                                        </p:attrNameLst>
                                      </p:cBhvr>
                                      <p:to>
                                        <p:strVal val="visible"/>
                                      </p:to>
                                    </p:set>
                                    <p:animEffect transition="in" filter="fade">
                                      <p:cBhvr>
                                        <p:cTn id="41" dur="500"/>
                                        <p:tgtEl>
                                          <p:spTgt spid="2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fade">
                                      <p:cBhvr>
                                        <p:cTn id="44" dur="500"/>
                                        <p:tgtEl>
                                          <p:spTgt spid="2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500"/>
                                        <p:tgtEl>
                                          <p:spTgt spid="2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fade">
                                      <p:cBhvr>
                                        <p:cTn id="50" dur="500"/>
                                        <p:tgtEl>
                                          <p:spTgt spid="2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fade">
                                      <p:cBhvr>
                                        <p:cTn id="53" dur="500"/>
                                        <p:tgtEl>
                                          <p:spTgt spid="2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6"/>
                                        </p:tgtEl>
                                        <p:attrNameLst>
                                          <p:attrName>style.visibility</p:attrName>
                                        </p:attrNameLst>
                                      </p:cBhvr>
                                      <p:to>
                                        <p:strVal val="visible"/>
                                      </p:to>
                                    </p:set>
                                    <p:animEffect transition="in" filter="fade">
                                      <p:cBhvr>
                                        <p:cTn id="56" dur="500"/>
                                        <p:tgtEl>
                                          <p:spTgt spid="2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7"/>
                                        </p:tgtEl>
                                        <p:attrNameLst>
                                          <p:attrName>style.visibility</p:attrName>
                                        </p:attrNameLst>
                                      </p:cBhvr>
                                      <p:to>
                                        <p:strVal val="visible"/>
                                      </p:to>
                                    </p:set>
                                    <p:animEffect transition="in" filter="fade">
                                      <p:cBhvr>
                                        <p:cTn id="59" dur="500"/>
                                        <p:tgtEl>
                                          <p:spTgt spid="2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59" grpId="0"/>
      <p:bldP spid="262" grpId="0"/>
      <p:bldP spid="263" grpId="0"/>
      <p:bldP spid="264" grpId="0"/>
      <p:bldP spid="277" grpId="0"/>
      <p:bldP spid="278" grpId="0"/>
      <p:bldP spid="279" grpId="0"/>
      <p:bldP spid="280" grpId="0"/>
      <p:bldP spid="281" grpId="0"/>
      <p:bldP spid="282" grpId="0"/>
      <p:bldP spid="283" grpId="0"/>
      <p:bldP spid="284" grpId="0"/>
      <p:bldP spid="285" grpId="0"/>
      <p:bldP spid="286" grpId="0"/>
      <p:bldP spid="287"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rPr>
              <a:t>NEED-TO-KNOW</a:t>
            </a:r>
          </a:p>
        </p:txBody>
      </p:sp>
      <p:sp>
        <p:nvSpPr>
          <p:cNvPr id="6" name="Rectangle 5"/>
          <p:cNvSpPr>
            <a:spLocks noChangeArrowheads="1"/>
          </p:cNvSpPr>
          <p:nvPr/>
        </p:nvSpPr>
        <p:spPr bwMode="auto">
          <a:xfrm>
            <a:off x="976313" y="1255713"/>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976313" y="3230563"/>
            <a:ext cx="62944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8" name="Rectangle 7"/>
          <p:cNvSpPr>
            <a:spLocks noChangeArrowheads="1"/>
          </p:cNvSpPr>
          <p:nvPr/>
        </p:nvSpPr>
        <p:spPr bwMode="auto">
          <a:xfrm>
            <a:off x="2811463" y="149383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Total</a:t>
            </a:r>
            <a:endParaRPr lang="en-US" dirty="0" smtClean="0">
              <a:solidFill>
                <a:prstClr val="black"/>
              </a:solidFill>
              <a:cs typeface="Arial" pitchFamily="34" charset="0"/>
            </a:endParaRPr>
          </a:p>
        </p:txBody>
      </p:sp>
      <p:sp>
        <p:nvSpPr>
          <p:cNvPr id="9" name="Rectangle 8"/>
          <p:cNvSpPr>
            <a:spLocks noChangeArrowheads="1"/>
          </p:cNvSpPr>
          <p:nvPr/>
        </p:nvSpPr>
        <p:spPr bwMode="auto">
          <a:xfrm>
            <a:off x="4052888" y="1493838"/>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0</a:t>
            </a:r>
            <a:endParaRPr lang="en-US" dirty="0" smtClean="0">
              <a:solidFill>
                <a:prstClr val="black"/>
              </a:solidFill>
              <a:cs typeface="Arial" pitchFamily="34" charset="0"/>
            </a:endParaRPr>
          </a:p>
        </p:txBody>
      </p:sp>
      <p:sp>
        <p:nvSpPr>
          <p:cNvPr id="10" name="Rectangle 9"/>
          <p:cNvSpPr>
            <a:spLocks noChangeArrowheads="1"/>
          </p:cNvSpPr>
          <p:nvPr/>
        </p:nvSpPr>
        <p:spPr bwMode="auto">
          <a:xfrm>
            <a:off x="4768850" y="1493838"/>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1 to 30</a:t>
            </a:r>
            <a:endParaRPr lang="en-US" dirty="0" smtClean="0">
              <a:solidFill>
                <a:prstClr val="black"/>
              </a:solidFill>
              <a:cs typeface="Arial" pitchFamily="34" charset="0"/>
            </a:endParaRPr>
          </a:p>
        </p:txBody>
      </p:sp>
      <p:sp>
        <p:nvSpPr>
          <p:cNvPr id="11" name="Rectangle 10"/>
          <p:cNvSpPr>
            <a:spLocks noChangeArrowheads="1"/>
          </p:cNvSpPr>
          <p:nvPr/>
        </p:nvSpPr>
        <p:spPr bwMode="auto">
          <a:xfrm>
            <a:off x="5626100"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31 to 60</a:t>
            </a:r>
            <a:endParaRPr lang="en-US" dirty="0" smtClean="0">
              <a:solidFill>
                <a:prstClr val="black"/>
              </a:solidFill>
              <a:cs typeface="Arial" pitchFamily="34" charset="0"/>
            </a:endParaRPr>
          </a:p>
        </p:txBody>
      </p:sp>
      <p:sp>
        <p:nvSpPr>
          <p:cNvPr id="12" name="Rectangle 11"/>
          <p:cNvSpPr>
            <a:spLocks noChangeArrowheads="1"/>
          </p:cNvSpPr>
          <p:nvPr/>
        </p:nvSpPr>
        <p:spPr bwMode="auto">
          <a:xfrm>
            <a:off x="6523038"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61 to 90</a:t>
            </a:r>
            <a:endParaRPr lang="en-US" dirty="0" smtClean="0">
              <a:solidFill>
                <a:prstClr val="black"/>
              </a:solidFill>
              <a:cs typeface="Arial" pitchFamily="34" charset="0"/>
            </a:endParaRPr>
          </a:p>
        </p:txBody>
      </p:sp>
      <p:sp>
        <p:nvSpPr>
          <p:cNvPr id="13" name="Rectangle 12"/>
          <p:cNvSpPr>
            <a:spLocks noChangeArrowheads="1"/>
          </p:cNvSpPr>
          <p:nvPr/>
        </p:nvSpPr>
        <p:spPr bwMode="auto">
          <a:xfrm>
            <a:off x="7421563" y="1493838"/>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Over 90</a:t>
            </a:r>
            <a:endParaRPr lang="en-US" dirty="0" smtClean="0">
              <a:solidFill>
                <a:prstClr val="black"/>
              </a:solidFill>
              <a:cs typeface="Arial" pitchFamily="34" charset="0"/>
            </a:endParaRPr>
          </a:p>
        </p:txBody>
      </p:sp>
      <p:sp>
        <p:nvSpPr>
          <p:cNvPr id="14" name="Rectangle 13"/>
          <p:cNvSpPr>
            <a:spLocks noChangeArrowheads="1"/>
          </p:cNvSpPr>
          <p:nvPr/>
        </p:nvSpPr>
        <p:spPr bwMode="auto">
          <a:xfrm>
            <a:off x="1016000" y="171926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a:t>
            </a:r>
            <a:endParaRPr lang="en-US" dirty="0" smtClean="0">
              <a:solidFill>
                <a:prstClr val="black"/>
              </a:solidFill>
              <a:cs typeface="Arial" pitchFamily="34" charset="0"/>
            </a:endParaRPr>
          </a:p>
        </p:txBody>
      </p:sp>
      <p:sp>
        <p:nvSpPr>
          <p:cNvPr id="15" name="Rectangle 14"/>
          <p:cNvSpPr>
            <a:spLocks noChangeArrowheads="1"/>
          </p:cNvSpPr>
          <p:nvPr/>
        </p:nvSpPr>
        <p:spPr bwMode="auto">
          <a:xfrm>
            <a:off x="3094038"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$2,600</a:t>
            </a:r>
            <a:endParaRPr lang="en-US" dirty="0" smtClean="0">
              <a:solidFill>
                <a:prstClr val="black"/>
              </a:solidFill>
              <a:cs typeface="Arial" pitchFamily="34" charset="0"/>
            </a:endParaRPr>
          </a:p>
        </p:txBody>
      </p:sp>
      <p:sp>
        <p:nvSpPr>
          <p:cNvPr id="16" name="Rectangle 15"/>
          <p:cNvSpPr>
            <a:spLocks noChangeArrowheads="1"/>
          </p:cNvSpPr>
          <p:nvPr/>
        </p:nvSpPr>
        <p:spPr bwMode="auto">
          <a:xfrm>
            <a:off x="3992563"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$2,000</a:t>
            </a:r>
            <a:endParaRPr lang="en-US" dirty="0" smtClean="0">
              <a:solidFill>
                <a:prstClr val="black"/>
              </a:solidFill>
              <a:cs typeface="Arial" pitchFamily="34" charset="0"/>
            </a:endParaRPr>
          </a:p>
        </p:txBody>
      </p:sp>
      <p:sp>
        <p:nvSpPr>
          <p:cNvPr id="17" name="Rectangle 16"/>
          <p:cNvSpPr>
            <a:spLocks noChangeArrowheads="1"/>
          </p:cNvSpPr>
          <p:nvPr/>
        </p:nvSpPr>
        <p:spPr bwMode="auto">
          <a:xfrm>
            <a:off x="5021263" y="17192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$300</a:t>
            </a:r>
            <a:endParaRPr lang="en-US" dirty="0" smtClean="0">
              <a:solidFill>
                <a:prstClr val="black"/>
              </a:solidFill>
              <a:cs typeface="Arial" pitchFamily="34" charset="0"/>
            </a:endParaRPr>
          </a:p>
        </p:txBody>
      </p:sp>
      <p:sp>
        <p:nvSpPr>
          <p:cNvPr id="18" name="Rectangle 17"/>
          <p:cNvSpPr>
            <a:spLocks noChangeArrowheads="1"/>
          </p:cNvSpPr>
          <p:nvPr/>
        </p:nvSpPr>
        <p:spPr bwMode="auto">
          <a:xfrm>
            <a:off x="6008688" y="17192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$80</a:t>
            </a:r>
            <a:endParaRPr lang="en-US" dirty="0" smtClean="0">
              <a:solidFill>
                <a:prstClr val="black"/>
              </a:solidFill>
              <a:cs typeface="Arial" pitchFamily="34" charset="0"/>
            </a:endParaRPr>
          </a:p>
        </p:txBody>
      </p:sp>
      <p:sp>
        <p:nvSpPr>
          <p:cNvPr id="19" name="Rectangle 18"/>
          <p:cNvSpPr>
            <a:spLocks noChangeArrowheads="1"/>
          </p:cNvSpPr>
          <p:nvPr/>
        </p:nvSpPr>
        <p:spPr bwMode="auto">
          <a:xfrm>
            <a:off x="6816725" y="17192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$100</a:t>
            </a:r>
            <a:endParaRPr lang="en-US" dirty="0" smtClean="0">
              <a:solidFill>
                <a:prstClr val="black"/>
              </a:solidFill>
              <a:cs typeface="Arial" pitchFamily="34" charset="0"/>
            </a:endParaRPr>
          </a:p>
        </p:txBody>
      </p:sp>
      <p:sp>
        <p:nvSpPr>
          <p:cNvPr id="20" name="Rectangle 19"/>
          <p:cNvSpPr>
            <a:spLocks noChangeArrowheads="1"/>
          </p:cNvSpPr>
          <p:nvPr/>
        </p:nvSpPr>
        <p:spPr bwMode="auto">
          <a:xfrm>
            <a:off x="7713663" y="17192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$120</a:t>
            </a:r>
            <a:endParaRPr lang="en-US" dirty="0" smtClean="0">
              <a:solidFill>
                <a:prstClr val="black"/>
              </a:solidFill>
              <a:cs typeface="Arial" pitchFamily="34" charset="0"/>
            </a:endParaRPr>
          </a:p>
        </p:txBody>
      </p:sp>
      <p:sp>
        <p:nvSpPr>
          <p:cNvPr id="21" name="Rectangle 20"/>
          <p:cNvSpPr>
            <a:spLocks noChangeArrowheads="1"/>
          </p:cNvSpPr>
          <p:nvPr/>
        </p:nvSpPr>
        <p:spPr bwMode="auto">
          <a:xfrm>
            <a:off x="1016000" y="1925638"/>
            <a:ext cx="157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Percent uncollectible</a:t>
            </a:r>
            <a:endParaRPr lang="en-US" dirty="0" smtClean="0">
              <a:solidFill>
                <a:prstClr val="black"/>
              </a:solidFill>
              <a:cs typeface="Arial" pitchFamily="34" charset="0"/>
            </a:endParaRPr>
          </a:p>
        </p:txBody>
      </p:sp>
      <p:sp>
        <p:nvSpPr>
          <p:cNvPr id="22" name="Rectangle 21"/>
          <p:cNvSpPr>
            <a:spLocks noChangeArrowheads="1"/>
          </p:cNvSpPr>
          <p:nvPr/>
        </p:nvSpPr>
        <p:spPr bwMode="auto">
          <a:xfrm>
            <a:off x="4305300"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a:t>
            </a:r>
            <a:endParaRPr lang="en-US" dirty="0" smtClean="0">
              <a:solidFill>
                <a:prstClr val="black"/>
              </a:solidFill>
              <a:cs typeface="Arial" pitchFamily="34" charset="0"/>
            </a:endParaRPr>
          </a:p>
        </p:txBody>
      </p:sp>
      <p:sp>
        <p:nvSpPr>
          <p:cNvPr id="23" name="Rectangle 22"/>
          <p:cNvSpPr>
            <a:spLocks noChangeArrowheads="1"/>
          </p:cNvSpPr>
          <p:nvPr/>
        </p:nvSpPr>
        <p:spPr bwMode="auto">
          <a:xfrm>
            <a:off x="5202238" y="1925638"/>
            <a:ext cx="303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2%</a:t>
            </a:r>
            <a:endParaRPr lang="en-US" dirty="0" smtClean="0">
              <a:solidFill>
                <a:prstClr val="black"/>
              </a:solidFill>
              <a:cs typeface="Arial" pitchFamily="34" charset="0"/>
            </a:endParaRPr>
          </a:p>
        </p:txBody>
      </p:sp>
      <p:sp>
        <p:nvSpPr>
          <p:cNvPr id="24" name="Rectangle 23"/>
          <p:cNvSpPr>
            <a:spLocks noChangeArrowheads="1"/>
          </p:cNvSpPr>
          <p:nvPr/>
        </p:nvSpPr>
        <p:spPr bwMode="auto">
          <a:xfrm>
            <a:off x="6100763" y="1925638"/>
            <a:ext cx="303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5%</a:t>
            </a:r>
            <a:endParaRPr lang="en-US" dirty="0" smtClean="0">
              <a:solidFill>
                <a:prstClr val="black"/>
              </a:solidFill>
              <a:cs typeface="Arial" pitchFamily="34" charset="0"/>
            </a:endParaRPr>
          </a:p>
        </p:txBody>
      </p:sp>
      <p:sp>
        <p:nvSpPr>
          <p:cNvPr id="25" name="Rectangle 24"/>
          <p:cNvSpPr>
            <a:spLocks noChangeArrowheads="1"/>
          </p:cNvSpPr>
          <p:nvPr/>
        </p:nvSpPr>
        <p:spPr bwMode="auto">
          <a:xfrm>
            <a:off x="6997700"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7%</a:t>
            </a:r>
            <a:endParaRPr lang="en-US" dirty="0" smtClean="0">
              <a:solidFill>
                <a:prstClr val="black"/>
              </a:solidFill>
              <a:cs typeface="Arial" pitchFamily="34" charset="0"/>
            </a:endParaRPr>
          </a:p>
        </p:txBody>
      </p:sp>
      <p:sp>
        <p:nvSpPr>
          <p:cNvPr id="26" name="Rectangle 25"/>
          <p:cNvSpPr>
            <a:spLocks noChangeArrowheads="1"/>
          </p:cNvSpPr>
          <p:nvPr/>
        </p:nvSpPr>
        <p:spPr bwMode="auto">
          <a:xfrm>
            <a:off x="7804150" y="1925638"/>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10%</a:t>
            </a:r>
            <a:endParaRPr lang="en-US" dirty="0" smtClean="0">
              <a:solidFill>
                <a:prstClr val="black"/>
              </a:solidFill>
              <a:cs typeface="Arial" pitchFamily="34" charset="0"/>
            </a:endParaRPr>
          </a:p>
        </p:txBody>
      </p:sp>
      <p:sp>
        <p:nvSpPr>
          <p:cNvPr id="2690" name="Rectangle 33"/>
          <p:cNvSpPr>
            <a:spLocks noChangeArrowheads="1"/>
          </p:cNvSpPr>
          <p:nvPr/>
        </p:nvSpPr>
        <p:spPr bwMode="auto">
          <a:xfrm>
            <a:off x="1258888" y="325120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Date</a:t>
            </a:r>
            <a:endParaRPr lang="en-US" dirty="0" smtClean="0">
              <a:solidFill>
                <a:prstClr val="black"/>
              </a:solidFill>
              <a:cs typeface="Arial" pitchFamily="34" charset="0"/>
            </a:endParaRPr>
          </a:p>
        </p:txBody>
      </p:sp>
      <p:sp>
        <p:nvSpPr>
          <p:cNvPr id="2691" name="Rectangle 34"/>
          <p:cNvSpPr>
            <a:spLocks noChangeArrowheads="1"/>
          </p:cNvSpPr>
          <p:nvPr/>
        </p:nvSpPr>
        <p:spPr bwMode="auto">
          <a:xfrm>
            <a:off x="5716588" y="325120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Debit</a:t>
            </a:r>
            <a:endParaRPr lang="en-US" dirty="0" smtClean="0">
              <a:solidFill>
                <a:prstClr val="black"/>
              </a:solidFill>
              <a:cs typeface="Arial" pitchFamily="34" charset="0"/>
            </a:endParaRPr>
          </a:p>
        </p:txBody>
      </p:sp>
      <p:sp>
        <p:nvSpPr>
          <p:cNvPr id="2692" name="Rectangle 35"/>
          <p:cNvSpPr>
            <a:spLocks noChangeArrowheads="1"/>
          </p:cNvSpPr>
          <p:nvPr/>
        </p:nvSpPr>
        <p:spPr bwMode="auto">
          <a:xfrm>
            <a:off x="6584950" y="32512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Credit</a:t>
            </a:r>
            <a:endParaRPr lang="en-US" dirty="0" smtClean="0">
              <a:solidFill>
                <a:prstClr val="black"/>
              </a:solidFill>
              <a:cs typeface="Arial" pitchFamily="34" charset="0"/>
            </a:endParaRPr>
          </a:p>
        </p:txBody>
      </p:sp>
      <p:sp>
        <p:nvSpPr>
          <p:cNvPr id="2693" name="Rectangle 36"/>
          <p:cNvSpPr>
            <a:spLocks noChangeArrowheads="1"/>
          </p:cNvSpPr>
          <p:nvPr/>
        </p:nvSpPr>
        <p:spPr bwMode="auto">
          <a:xfrm>
            <a:off x="1157288" y="34782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Dec. 31</a:t>
            </a:r>
            <a:endParaRPr lang="en-US" dirty="0" smtClean="0">
              <a:solidFill>
                <a:prstClr val="black"/>
              </a:solidFill>
              <a:cs typeface="Arial" pitchFamily="34" charset="0"/>
            </a:endParaRPr>
          </a:p>
        </p:txBody>
      </p:sp>
      <p:sp>
        <p:nvSpPr>
          <p:cNvPr id="2694" name="Rectangle 37"/>
          <p:cNvSpPr>
            <a:spLocks noChangeArrowheads="1"/>
          </p:cNvSpPr>
          <p:nvPr/>
        </p:nvSpPr>
        <p:spPr bwMode="auto">
          <a:xfrm>
            <a:off x="1965325" y="347821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Bad Debts Expense</a:t>
            </a:r>
            <a:endParaRPr lang="en-US" dirty="0" smtClean="0">
              <a:solidFill>
                <a:prstClr val="black"/>
              </a:solidFill>
              <a:cs typeface="Arial" pitchFamily="34" charset="0"/>
            </a:endParaRPr>
          </a:p>
        </p:txBody>
      </p:sp>
      <p:sp>
        <p:nvSpPr>
          <p:cNvPr id="2695" name="Rectangle 38"/>
          <p:cNvSpPr>
            <a:spLocks noChangeArrowheads="1"/>
          </p:cNvSpPr>
          <p:nvPr/>
        </p:nvSpPr>
        <p:spPr bwMode="auto">
          <a:xfrm>
            <a:off x="5554663" y="3478213"/>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Income St.</a:t>
            </a:r>
            <a:endParaRPr lang="en-US" dirty="0" smtClean="0">
              <a:solidFill>
                <a:prstClr val="black"/>
              </a:solidFill>
              <a:cs typeface="Arial" pitchFamily="34" charset="0"/>
            </a:endParaRPr>
          </a:p>
        </p:txBody>
      </p:sp>
      <p:sp>
        <p:nvSpPr>
          <p:cNvPr id="2696" name="Rectangle 39"/>
          <p:cNvSpPr>
            <a:spLocks noChangeArrowheads="1"/>
          </p:cNvSpPr>
          <p:nvPr/>
        </p:nvSpPr>
        <p:spPr bwMode="auto">
          <a:xfrm>
            <a:off x="2185988" y="3684588"/>
            <a:ext cx="2400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for Doubtful Accounts</a:t>
            </a:r>
            <a:endParaRPr lang="en-US" dirty="0" smtClean="0">
              <a:solidFill>
                <a:prstClr val="black"/>
              </a:solidFill>
              <a:cs typeface="Arial" pitchFamily="34" charset="0"/>
            </a:endParaRPr>
          </a:p>
        </p:txBody>
      </p:sp>
      <p:sp>
        <p:nvSpPr>
          <p:cNvPr id="2697" name="Rectangle 40"/>
          <p:cNvSpPr>
            <a:spLocks noChangeArrowheads="1"/>
          </p:cNvSpPr>
          <p:nvPr/>
        </p:nvSpPr>
        <p:spPr bwMode="auto">
          <a:xfrm>
            <a:off x="6453188" y="368458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Bal. Sheet</a:t>
            </a:r>
            <a:endParaRPr lang="en-US" dirty="0" smtClean="0">
              <a:solidFill>
                <a:prstClr val="black"/>
              </a:solidFill>
              <a:cs typeface="Arial" pitchFamily="34" charset="0"/>
            </a:endParaRPr>
          </a:p>
        </p:txBody>
      </p:sp>
      <p:sp>
        <p:nvSpPr>
          <p:cNvPr id="2698" name="Rectangle 41"/>
          <p:cNvSpPr>
            <a:spLocks noChangeArrowheads="1"/>
          </p:cNvSpPr>
          <p:nvPr/>
        </p:nvSpPr>
        <p:spPr bwMode="auto">
          <a:xfrm>
            <a:off x="1016000" y="647700"/>
            <a:ext cx="6132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At its December 31 year-end, a company estimates uncollectible accounts using the </a:t>
            </a:r>
            <a:endParaRPr lang="en-US" dirty="0" smtClean="0">
              <a:solidFill>
                <a:prstClr val="black"/>
              </a:solidFill>
              <a:cs typeface="Arial" pitchFamily="34" charset="0"/>
            </a:endParaRPr>
          </a:p>
        </p:txBody>
      </p:sp>
      <p:sp>
        <p:nvSpPr>
          <p:cNvPr id="2699" name="Rectangle 42"/>
          <p:cNvSpPr>
            <a:spLocks noChangeArrowheads="1"/>
          </p:cNvSpPr>
          <p:nvPr/>
        </p:nvSpPr>
        <p:spPr bwMode="auto">
          <a:xfrm>
            <a:off x="1016000" y="842963"/>
            <a:ext cx="5405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allowance method.  It prepared the following aging of receivables analysis.</a:t>
            </a:r>
            <a:endParaRPr lang="en-US" dirty="0" smtClean="0">
              <a:solidFill>
                <a:prstClr val="black"/>
              </a:solidFill>
              <a:cs typeface="Arial" pitchFamily="34" charset="0"/>
            </a:endParaRPr>
          </a:p>
        </p:txBody>
      </p:sp>
      <p:sp>
        <p:nvSpPr>
          <p:cNvPr id="2700" name="Rectangle 43"/>
          <p:cNvSpPr>
            <a:spLocks noChangeArrowheads="1"/>
          </p:cNvSpPr>
          <p:nvPr/>
        </p:nvSpPr>
        <p:spPr bwMode="auto">
          <a:xfrm>
            <a:off x="3084513" y="32512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General Journal</a:t>
            </a:r>
            <a:endParaRPr lang="en-US" dirty="0" smtClean="0">
              <a:solidFill>
                <a:prstClr val="black"/>
              </a:solidFill>
              <a:cs typeface="Arial" pitchFamily="34" charset="0"/>
            </a:endParaRPr>
          </a:p>
        </p:txBody>
      </p:sp>
      <p:sp>
        <p:nvSpPr>
          <p:cNvPr id="2701" name="Rectangle 44"/>
          <p:cNvSpPr>
            <a:spLocks noChangeArrowheads="1"/>
          </p:cNvSpPr>
          <p:nvPr/>
        </p:nvSpPr>
        <p:spPr bwMode="auto">
          <a:xfrm>
            <a:off x="1016000" y="2209800"/>
            <a:ext cx="6334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1.    (a) Estimate the balance of the Allowance for Doubtful Accounts using the aging of </a:t>
            </a:r>
            <a:endParaRPr lang="en-US" dirty="0" smtClean="0">
              <a:solidFill>
                <a:prstClr val="black"/>
              </a:solidFill>
              <a:cs typeface="Arial" pitchFamily="34" charset="0"/>
            </a:endParaRPr>
          </a:p>
        </p:txBody>
      </p:sp>
      <p:sp>
        <p:nvSpPr>
          <p:cNvPr id="2702" name="Rectangle 45"/>
          <p:cNvSpPr>
            <a:spLocks noChangeArrowheads="1"/>
          </p:cNvSpPr>
          <p:nvPr/>
        </p:nvSpPr>
        <p:spPr bwMode="auto">
          <a:xfrm>
            <a:off x="1016000" y="2405063"/>
            <a:ext cx="5900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accounts receivable method. (b) Prepare the adjusting entry to record Bad Debts </a:t>
            </a:r>
            <a:endParaRPr lang="en-US" dirty="0" smtClean="0">
              <a:solidFill>
                <a:prstClr val="black"/>
              </a:solidFill>
              <a:cs typeface="Arial" pitchFamily="34" charset="0"/>
            </a:endParaRPr>
          </a:p>
        </p:txBody>
      </p:sp>
      <p:sp>
        <p:nvSpPr>
          <p:cNvPr id="2703" name="Rectangle 46"/>
          <p:cNvSpPr>
            <a:spLocks noChangeArrowheads="1"/>
          </p:cNvSpPr>
          <p:nvPr/>
        </p:nvSpPr>
        <p:spPr bwMode="auto">
          <a:xfrm>
            <a:off x="1016000" y="2611438"/>
            <a:ext cx="6556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Expense using the estimate from part a. Assume the unadjusted balance in the Allowance </a:t>
            </a:r>
            <a:endParaRPr lang="en-US" dirty="0" smtClean="0">
              <a:solidFill>
                <a:prstClr val="black"/>
              </a:solidFill>
              <a:cs typeface="Arial" pitchFamily="34" charset="0"/>
            </a:endParaRPr>
          </a:p>
        </p:txBody>
      </p:sp>
      <p:sp>
        <p:nvSpPr>
          <p:cNvPr id="2704" name="Rectangle 47"/>
          <p:cNvSpPr>
            <a:spLocks noChangeArrowheads="1"/>
          </p:cNvSpPr>
          <p:nvPr/>
        </p:nvSpPr>
        <p:spPr bwMode="auto">
          <a:xfrm>
            <a:off x="1016000" y="2817813"/>
            <a:ext cx="2673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for Doubtful Accounts is a $10 debit.</a:t>
            </a:r>
            <a:endParaRPr lang="en-US" dirty="0" smtClean="0">
              <a:solidFill>
                <a:prstClr val="black"/>
              </a:solidFill>
              <a:cs typeface="Arial" pitchFamily="34" charset="0"/>
            </a:endParaRPr>
          </a:p>
        </p:txBody>
      </p:sp>
      <p:sp>
        <p:nvSpPr>
          <p:cNvPr id="2705" name="Rectangle 48"/>
          <p:cNvSpPr>
            <a:spLocks noChangeArrowheads="1"/>
          </p:cNvSpPr>
          <p:nvPr/>
        </p:nvSpPr>
        <p:spPr bwMode="auto">
          <a:xfrm>
            <a:off x="5353050" y="1276350"/>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Arial" pitchFamily="34" charset="0"/>
              </a:rPr>
              <a:t>Days Past Due</a:t>
            </a:r>
            <a:endParaRPr lang="en-US" dirty="0" smtClean="0">
              <a:solidFill>
                <a:prstClr val="black"/>
              </a:solidFill>
              <a:cs typeface="Arial" pitchFamily="34" charset="0"/>
            </a:endParaRPr>
          </a:p>
        </p:txBody>
      </p:sp>
      <p:sp>
        <p:nvSpPr>
          <p:cNvPr id="2712" name="Rectangle 49"/>
          <p:cNvSpPr>
            <a:spLocks noChangeArrowheads="1"/>
          </p:cNvSpPr>
          <p:nvPr/>
        </p:nvSpPr>
        <p:spPr bwMode="auto">
          <a:xfrm>
            <a:off x="966788" y="1246188"/>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3" name="Rectangle 50"/>
          <p:cNvSpPr>
            <a:spLocks noChangeArrowheads="1"/>
          </p:cNvSpPr>
          <p:nvPr/>
        </p:nvSpPr>
        <p:spPr bwMode="auto">
          <a:xfrm>
            <a:off x="966788" y="3221038"/>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4" name="Line 51"/>
          <p:cNvSpPr>
            <a:spLocks noChangeShapeType="1"/>
          </p:cNvSpPr>
          <p:nvPr/>
        </p:nvSpPr>
        <p:spPr bwMode="auto">
          <a:xfrm>
            <a:off x="1873250"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5" name="Rectangle 52"/>
          <p:cNvSpPr>
            <a:spLocks noChangeArrowheads="1"/>
          </p:cNvSpPr>
          <p:nvPr/>
        </p:nvSpPr>
        <p:spPr bwMode="auto">
          <a:xfrm>
            <a:off x="1873250"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6" name="Line 53"/>
          <p:cNvSpPr>
            <a:spLocks noChangeShapeType="1"/>
          </p:cNvSpPr>
          <p:nvPr/>
        </p:nvSpPr>
        <p:spPr bwMode="auto">
          <a:xfrm>
            <a:off x="5464175"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7" name="Rectangle 54"/>
          <p:cNvSpPr>
            <a:spLocks noChangeArrowheads="1"/>
          </p:cNvSpPr>
          <p:nvPr/>
        </p:nvSpPr>
        <p:spPr bwMode="auto">
          <a:xfrm>
            <a:off x="5464175"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8" name="Line 55"/>
          <p:cNvSpPr>
            <a:spLocks noChangeShapeType="1"/>
          </p:cNvSpPr>
          <p:nvPr/>
        </p:nvSpPr>
        <p:spPr bwMode="auto">
          <a:xfrm>
            <a:off x="6362700"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19" name="Rectangle 56"/>
          <p:cNvSpPr>
            <a:spLocks noChangeArrowheads="1"/>
          </p:cNvSpPr>
          <p:nvPr/>
        </p:nvSpPr>
        <p:spPr bwMode="auto">
          <a:xfrm>
            <a:off x="6362700" y="32400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0" name="Rectangle 57"/>
          <p:cNvSpPr>
            <a:spLocks noChangeArrowheads="1"/>
          </p:cNvSpPr>
          <p:nvPr/>
        </p:nvSpPr>
        <p:spPr bwMode="auto">
          <a:xfrm>
            <a:off x="7250113" y="32400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1" name="Line 58"/>
          <p:cNvSpPr>
            <a:spLocks noChangeShapeType="1"/>
          </p:cNvSpPr>
          <p:nvPr/>
        </p:nvSpPr>
        <p:spPr bwMode="auto">
          <a:xfrm>
            <a:off x="976313"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5" name="Rectangle 59"/>
          <p:cNvSpPr>
            <a:spLocks noChangeArrowheads="1"/>
          </p:cNvSpPr>
          <p:nvPr/>
        </p:nvSpPr>
        <p:spPr bwMode="auto">
          <a:xfrm>
            <a:off x="976313"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6" name="Rectangle 60"/>
          <p:cNvSpPr>
            <a:spLocks noChangeArrowheads="1"/>
          </p:cNvSpPr>
          <p:nvPr/>
        </p:nvSpPr>
        <p:spPr bwMode="auto">
          <a:xfrm>
            <a:off x="8147050" y="1266825"/>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7" name="Line 61"/>
          <p:cNvSpPr>
            <a:spLocks noChangeShapeType="1"/>
          </p:cNvSpPr>
          <p:nvPr/>
        </p:nvSpPr>
        <p:spPr bwMode="auto">
          <a:xfrm>
            <a:off x="1873250"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68" name="Rectangle 62"/>
          <p:cNvSpPr>
            <a:spLocks noChangeArrowheads="1"/>
          </p:cNvSpPr>
          <p:nvPr/>
        </p:nvSpPr>
        <p:spPr bwMode="auto">
          <a:xfrm>
            <a:off x="1873250"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69" name="Line 63"/>
          <p:cNvSpPr>
            <a:spLocks noChangeShapeType="1"/>
          </p:cNvSpPr>
          <p:nvPr/>
        </p:nvSpPr>
        <p:spPr bwMode="auto">
          <a:xfrm>
            <a:off x="5464175"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0" name="Rectangle 64"/>
          <p:cNvSpPr>
            <a:spLocks noChangeArrowheads="1"/>
          </p:cNvSpPr>
          <p:nvPr/>
        </p:nvSpPr>
        <p:spPr bwMode="auto">
          <a:xfrm>
            <a:off x="5464175"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1" name="Line 65"/>
          <p:cNvSpPr>
            <a:spLocks noChangeShapeType="1"/>
          </p:cNvSpPr>
          <p:nvPr/>
        </p:nvSpPr>
        <p:spPr bwMode="auto">
          <a:xfrm>
            <a:off x="6362700"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2" name="Rectangle 66"/>
          <p:cNvSpPr>
            <a:spLocks noChangeArrowheads="1"/>
          </p:cNvSpPr>
          <p:nvPr/>
        </p:nvSpPr>
        <p:spPr bwMode="auto">
          <a:xfrm>
            <a:off x="6362700"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3" name="Line 67"/>
          <p:cNvSpPr>
            <a:spLocks noChangeShapeType="1"/>
          </p:cNvSpPr>
          <p:nvPr/>
        </p:nvSpPr>
        <p:spPr bwMode="auto">
          <a:xfrm>
            <a:off x="7259638"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 name="Rectangle 68"/>
          <p:cNvSpPr>
            <a:spLocks noChangeArrowheads="1"/>
          </p:cNvSpPr>
          <p:nvPr/>
        </p:nvSpPr>
        <p:spPr bwMode="auto">
          <a:xfrm>
            <a:off x="7259638" y="3467100"/>
            <a:ext cx="11112"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 name="Rectangle 69"/>
          <p:cNvSpPr>
            <a:spLocks noChangeArrowheads="1"/>
          </p:cNvSpPr>
          <p:nvPr/>
        </p:nvSpPr>
        <p:spPr bwMode="auto">
          <a:xfrm>
            <a:off x="985838" y="12461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6" name="Line 70"/>
          <p:cNvSpPr>
            <a:spLocks noChangeShapeType="1"/>
          </p:cNvSpPr>
          <p:nvPr/>
        </p:nvSpPr>
        <p:spPr bwMode="auto">
          <a:xfrm>
            <a:off x="3668713" y="1473200"/>
            <a:ext cx="4478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44" name="Rectangle 71"/>
          <p:cNvSpPr>
            <a:spLocks noChangeArrowheads="1"/>
          </p:cNvSpPr>
          <p:nvPr/>
        </p:nvSpPr>
        <p:spPr bwMode="auto">
          <a:xfrm>
            <a:off x="3668713" y="1473200"/>
            <a:ext cx="4478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45" name="Rectangle 72"/>
          <p:cNvSpPr>
            <a:spLocks noChangeArrowheads="1"/>
          </p:cNvSpPr>
          <p:nvPr/>
        </p:nvSpPr>
        <p:spPr bwMode="auto">
          <a:xfrm>
            <a:off x="985838" y="16891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2" name="Rectangle 79"/>
          <p:cNvSpPr>
            <a:spLocks noChangeArrowheads="1"/>
          </p:cNvSpPr>
          <p:nvPr/>
        </p:nvSpPr>
        <p:spPr bwMode="auto">
          <a:xfrm>
            <a:off x="985838" y="3221038"/>
            <a:ext cx="6284912"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3" name="Rectangle 80"/>
          <p:cNvSpPr>
            <a:spLocks noChangeArrowheads="1"/>
          </p:cNvSpPr>
          <p:nvPr/>
        </p:nvSpPr>
        <p:spPr bwMode="auto">
          <a:xfrm>
            <a:off x="985838" y="3446463"/>
            <a:ext cx="62849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4" name="Line 81"/>
          <p:cNvSpPr>
            <a:spLocks noChangeShapeType="1"/>
          </p:cNvSpPr>
          <p:nvPr/>
        </p:nvSpPr>
        <p:spPr bwMode="auto">
          <a:xfrm>
            <a:off x="985838" y="366395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55" name="Rectangle 82"/>
          <p:cNvSpPr>
            <a:spLocks noChangeArrowheads="1"/>
          </p:cNvSpPr>
          <p:nvPr/>
        </p:nvSpPr>
        <p:spPr bwMode="auto">
          <a:xfrm>
            <a:off x="985838" y="366395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6" name="Line 83"/>
          <p:cNvSpPr>
            <a:spLocks noChangeShapeType="1"/>
          </p:cNvSpPr>
          <p:nvPr/>
        </p:nvSpPr>
        <p:spPr bwMode="auto">
          <a:xfrm>
            <a:off x="985838" y="3870325"/>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57" name="Rectangle 84"/>
          <p:cNvSpPr>
            <a:spLocks noChangeArrowheads="1"/>
          </p:cNvSpPr>
          <p:nvPr/>
        </p:nvSpPr>
        <p:spPr bwMode="auto">
          <a:xfrm>
            <a:off x="985838" y="3870325"/>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2758" name="Line 85"/>
          <p:cNvSpPr>
            <a:spLocks noChangeShapeType="1"/>
          </p:cNvSpPr>
          <p:nvPr/>
        </p:nvSpPr>
        <p:spPr bwMode="auto">
          <a:xfrm>
            <a:off x="985838" y="4076700"/>
            <a:ext cx="62849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solidFill>
                <a:prstClr val="black"/>
              </a:solidFill>
              <a:cs typeface="Arial" pitchFamily="34" charset="0"/>
            </a:endParaRPr>
          </a:p>
        </p:txBody>
      </p:sp>
      <p:sp>
        <p:nvSpPr>
          <p:cNvPr id="2759" name="Rectangle 86"/>
          <p:cNvSpPr>
            <a:spLocks noChangeArrowheads="1"/>
          </p:cNvSpPr>
          <p:nvPr/>
        </p:nvSpPr>
        <p:spPr bwMode="auto">
          <a:xfrm>
            <a:off x="985838" y="4076700"/>
            <a:ext cx="62849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solidFill>
                <a:prstClr val="black"/>
              </a:solidFill>
              <a:cs typeface="Arial" pitchFamily="34" charset="0"/>
            </a:endParaRPr>
          </a:p>
        </p:txBody>
      </p:sp>
      <p:sp>
        <p:nvSpPr>
          <p:cNvPr id="168" name="Rectangle 37"/>
          <p:cNvSpPr>
            <a:spLocks noChangeArrowheads="1"/>
          </p:cNvSpPr>
          <p:nvPr/>
        </p:nvSpPr>
        <p:spPr bwMode="auto">
          <a:xfrm>
            <a:off x="1000125" y="4349750"/>
            <a:ext cx="45862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Arial" pitchFamily="34" charset="0"/>
              </a:rPr>
              <a:t>Adjusting entries:  3-step process:</a:t>
            </a:r>
          </a:p>
          <a:p>
            <a:pPr>
              <a:defRPr/>
            </a:pPr>
            <a:r>
              <a:rPr lang="en-US" sz="1300" dirty="0" smtClean="0">
                <a:solidFill>
                  <a:srgbClr val="000000"/>
                </a:solidFill>
                <a:cs typeface="Arial" pitchFamily="34" charset="0"/>
              </a:rPr>
              <a:t>Step 1)  Determine what the account balance equals.</a:t>
            </a:r>
          </a:p>
          <a:p>
            <a:pPr>
              <a:defRPr/>
            </a:pPr>
            <a:r>
              <a:rPr lang="en-US" sz="1300" dirty="0" smtClean="0">
                <a:solidFill>
                  <a:srgbClr val="000000"/>
                </a:solidFill>
                <a:cs typeface="Arial" pitchFamily="34" charset="0"/>
              </a:rPr>
              <a:t>Step 2)  Determine what the account balance SHOULD equal.</a:t>
            </a:r>
          </a:p>
          <a:p>
            <a:pPr>
              <a:defRPr/>
            </a:pPr>
            <a:r>
              <a:rPr lang="en-US" sz="1300" dirty="0" smtClean="0">
                <a:solidFill>
                  <a:srgbClr val="000000"/>
                </a:solidFill>
                <a:cs typeface="Arial" pitchFamily="34" charset="0"/>
              </a:rPr>
              <a:t>Step 3)  Make an adjusting entry to get from Step 1 to Step 2.</a:t>
            </a:r>
            <a:endParaRPr lang="en-US" dirty="0" smtClean="0">
              <a:solidFill>
                <a:prstClr val="black"/>
              </a:solidFill>
              <a:cs typeface="Arial" pitchFamily="34" charset="0"/>
            </a:endParaRPr>
          </a:p>
        </p:txBody>
      </p:sp>
      <p:sp>
        <p:nvSpPr>
          <p:cNvPr id="7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sz="1400" dirty="0" smtClean="0">
                <a:solidFill>
                  <a:prstClr val="white"/>
                </a:solidFill>
                <a:latin typeface="Times New Roman" pitchFamily="18" charset="0"/>
                <a:cs typeface="Arial" pitchFamily="34" charset="0"/>
              </a:rPr>
              <a:t>P2</a:t>
            </a:r>
            <a:endParaRPr lang="en-US" sz="1400" dirty="0">
              <a:solidFill>
                <a:prstClr val="white"/>
              </a:solidFill>
              <a:latin typeface="Times New Roman" pitchFamily="18" charset="0"/>
              <a:cs typeface="Arial" pitchFamily="34" charset="0"/>
            </a:endParaRPr>
          </a:p>
        </p:txBody>
      </p:sp>
      <p:sp>
        <p:nvSpPr>
          <p:cNvPr id="74" name="Slide Number Placeholder 73"/>
          <p:cNvSpPr>
            <a:spLocks noGrp="1"/>
          </p:cNvSpPr>
          <p:nvPr>
            <p:ph type="sldNum" sz="quarter" idx="12"/>
          </p:nvPr>
        </p:nvSpPr>
        <p:spPr/>
        <p:txBody>
          <a:bodyPr/>
          <a:lstStyle/>
          <a:p>
            <a:pPr>
              <a:defRPr/>
            </a:pPr>
            <a:fld id="{45CCE62E-9F38-4E9B-B4CE-81B387CE8DF4}"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8295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0"/>
                                        </p:tgtEl>
                                        <p:attrNameLst>
                                          <p:attrName>style.visibility</p:attrName>
                                        </p:attrNameLst>
                                      </p:cBhvr>
                                      <p:to>
                                        <p:strVal val="visible"/>
                                      </p:to>
                                    </p:set>
                                    <p:animEffect transition="in" filter="fade">
                                      <p:cBhvr>
                                        <p:cTn id="10" dur="500"/>
                                        <p:tgtEl>
                                          <p:spTgt spid="26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1"/>
                                        </p:tgtEl>
                                        <p:attrNameLst>
                                          <p:attrName>style.visibility</p:attrName>
                                        </p:attrNameLst>
                                      </p:cBhvr>
                                      <p:to>
                                        <p:strVal val="visible"/>
                                      </p:to>
                                    </p:set>
                                    <p:animEffect transition="in" filter="fade">
                                      <p:cBhvr>
                                        <p:cTn id="13" dur="500"/>
                                        <p:tgtEl>
                                          <p:spTgt spid="26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2"/>
                                        </p:tgtEl>
                                        <p:attrNameLst>
                                          <p:attrName>style.visibility</p:attrName>
                                        </p:attrNameLst>
                                      </p:cBhvr>
                                      <p:to>
                                        <p:strVal val="visible"/>
                                      </p:to>
                                    </p:set>
                                    <p:animEffect transition="in" filter="fade">
                                      <p:cBhvr>
                                        <p:cTn id="16" dur="500"/>
                                        <p:tgtEl>
                                          <p:spTgt spid="26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3"/>
                                        </p:tgtEl>
                                        <p:attrNameLst>
                                          <p:attrName>style.visibility</p:attrName>
                                        </p:attrNameLst>
                                      </p:cBhvr>
                                      <p:to>
                                        <p:strVal val="visible"/>
                                      </p:to>
                                    </p:set>
                                    <p:animEffect transition="in" filter="fade">
                                      <p:cBhvr>
                                        <p:cTn id="19" dur="500"/>
                                        <p:tgtEl>
                                          <p:spTgt spid="26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00"/>
                                        </p:tgtEl>
                                        <p:attrNameLst>
                                          <p:attrName>style.visibility</p:attrName>
                                        </p:attrNameLst>
                                      </p:cBhvr>
                                      <p:to>
                                        <p:strVal val="visible"/>
                                      </p:to>
                                    </p:set>
                                    <p:animEffect transition="in" filter="fade">
                                      <p:cBhvr>
                                        <p:cTn id="22" dur="500"/>
                                        <p:tgtEl>
                                          <p:spTgt spid="27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13"/>
                                        </p:tgtEl>
                                        <p:attrNameLst>
                                          <p:attrName>style.visibility</p:attrName>
                                        </p:attrNameLst>
                                      </p:cBhvr>
                                      <p:to>
                                        <p:strVal val="visible"/>
                                      </p:to>
                                    </p:set>
                                    <p:animEffect transition="in" filter="fade">
                                      <p:cBhvr>
                                        <p:cTn id="25" dur="500"/>
                                        <p:tgtEl>
                                          <p:spTgt spid="2713"/>
                                        </p:tgtEl>
                                      </p:cBhvr>
                                    </p:animEffect>
                                  </p:childTnLst>
                                </p:cTn>
                              </p:par>
                              <p:par>
                                <p:cTn id="26" presetID="10" presetClass="entr" presetSubtype="0" fill="hold" nodeType="withEffect">
                                  <p:stCondLst>
                                    <p:cond delay="0"/>
                                  </p:stCondLst>
                                  <p:childTnLst>
                                    <p:set>
                                      <p:cBhvr>
                                        <p:cTn id="27" dur="1" fill="hold">
                                          <p:stCondLst>
                                            <p:cond delay="0"/>
                                          </p:stCondLst>
                                        </p:cTn>
                                        <p:tgtEl>
                                          <p:spTgt spid="2714"/>
                                        </p:tgtEl>
                                        <p:attrNameLst>
                                          <p:attrName>style.visibility</p:attrName>
                                        </p:attrNameLst>
                                      </p:cBhvr>
                                      <p:to>
                                        <p:strVal val="visible"/>
                                      </p:to>
                                    </p:set>
                                    <p:animEffect transition="in" filter="fade">
                                      <p:cBhvr>
                                        <p:cTn id="28" dur="500"/>
                                        <p:tgtEl>
                                          <p:spTgt spid="27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15"/>
                                        </p:tgtEl>
                                        <p:attrNameLst>
                                          <p:attrName>style.visibility</p:attrName>
                                        </p:attrNameLst>
                                      </p:cBhvr>
                                      <p:to>
                                        <p:strVal val="visible"/>
                                      </p:to>
                                    </p:set>
                                    <p:animEffect transition="in" filter="fade">
                                      <p:cBhvr>
                                        <p:cTn id="31" dur="500"/>
                                        <p:tgtEl>
                                          <p:spTgt spid="2715"/>
                                        </p:tgtEl>
                                      </p:cBhvr>
                                    </p:animEffect>
                                  </p:childTnLst>
                                </p:cTn>
                              </p:par>
                              <p:par>
                                <p:cTn id="32" presetID="10" presetClass="entr" presetSubtype="0" fill="hold" nodeType="withEffect">
                                  <p:stCondLst>
                                    <p:cond delay="0"/>
                                  </p:stCondLst>
                                  <p:childTnLst>
                                    <p:set>
                                      <p:cBhvr>
                                        <p:cTn id="33" dur="1" fill="hold">
                                          <p:stCondLst>
                                            <p:cond delay="0"/>
                                          </p:stCondLst>
                                        </p:cTn>
                                        <p:tgtEl>
                                          <p:spTgt spid="2716"/>
                                        </p:tgtEl>
                                        <p:attrNameLst>
                                          <p:attrName>style.visibility</p:attrName>
                                        </p:attrNameLst>
                                      </p:cBhvr>
                                      <p:to>
                                        <p:strVal val="visible"/>
                                      </p:to>
                                    </p:set>
                                    <p:animEffect transition="in" filter="fade">
                                      <p:cBhvr>
                                        <p:cTn id="34" dur="500"/>
                                        <p:tgtEl>
                                          <p:spTgt spid="27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17"/>
                                        </p:tgtEl>
                                        <p:attrNameLst>
                                          <p:attrName>style.visibility</p:attrName>
                                        </p:attrNameLst>
                                      </p:cBhvr>
                                      <p:to>
                                        <p:strVal val="visible"/>
                                      </p:to>
                                    </p:set>
                                    <p:animEffect transition="in" filter="fade">
                                      <p:cBhvr>
                                        <p:cTn id="37" dur="500"/>
                                        <p:tgtEl>
                                          <p:spTgt spid="2717"/>
                                        </p:tgtEl>
                                      </p:cBhvr>
                                    </p:animEffect>
                                  </p:childTnLst>
                                </p:cTn>
                              </p:par>
                              <p:par>
                                <p:cTn id="38" presetID="10" presetClass="entr" presetSubtype="0" fill="hold" nodeType="withEffect">
                                  <p:stCondLst>
                                    <p:cond delay="0"/>
                                  </p:stCondLst>
                                  <p:childTnLst>
                                    <p:set>
                                      <p:cBhvr>
                                        <p:cTn id="39" dur="1" fill="hold">
                                          <p:stCondLst>
                                            <p:cond delay="0"/>
                                          </p:stCondLst>
                                        </p:cTn>
                                        <p:tgtEl>
                                          <p:spTgt spid="2718"/>
                                        </p:tgtEl>
                                        <p:attrNameLst>
                                          <p:attrName>style.visibility</p:attrName>
                                        </p:attrNameLst>
                                      </p:cBhvr>
                                      <p:to>
                                        <p:strVal val="visible"/>
                                      </p:to>
                                    </p:set>
                                    <p:animEffect transition="in" filter="fade">
                                      <p:cBhvr>
                                        <p:cTn id="40" dur="500"/>
                                        <p:tgtEl>
                                          <p:spTgt spid="27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19"/>
                                        </p:tgtEl>
                                        <p:attrNameLst>
                                          <p:attrName>style.visibility</p:attrName>
                                        </p:attrNameLst>
                                      </p:cBhvr>
                                      <p:to>
                                        <p:strVal val="visible"/>
                                      </p:to>
                                    </p:set>
                                    <p:animEffect transition="in" filter="fade">
                                      <p:cBhvr>
                                        <p:cTn id="43" dur="500"/>
                                        <p:tgtEl>
                                          <p:spTgt spid="27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0"/>
                                        </p:tgtEl>
                                        <p:attrNameLst>
                                          <p:attrName>style.visibility</p:attrName>
                                        </p:attrNameLst>
                                      </p:cBhvr>
                                      <p:to>
                                        <p:strVal val="visible"/>
                                      </p:to>
                                    </p:set>
                                    <p:animEffect transition="in" filter="fade">
                                      <p:cBhvr>
                                        <p:cTn id="46" dur="500"/>
                                        <p:tgtEl>
                                          <p:spTgt spid="260"/>
                                        </p:tgtEl>
                                      </p:cBhvr>
                                    </p:animEffect>
                                  </p:childTnLst>
                                </p:cTn>
                              </p:par>
                              <p:par>
                                <p:cTn id="47" presetID="10" presetClass="entr" presetSubtype="0" fill="hold" nodeType="withEffect">
                                  <p:stCondLst>
                                    <p:cond delay="0"/>
                                  </p:stCondLst>
                                  <p:childTnLst>
                                    <p:set>
                                      <p:cBhvr>
                                        <p:cTn id="48" dur="1" fill="hold">
                                          <p:stCondLst>
                                            <p:cond delay="0"/>
                                          </p:stCondLst>
                                        </p:cTn>
                                        <p:tgtEl>
                                          <p:spTgt spid="261"/>
                                        </p:tgtEl>
                                        <p:attrNameLst>
                                          <p:attrName>style.visibility</p:attrName>
                                        </p:attrNameLst>
                                      </p:cBhvr>
                                      <p:to>
                                        <p:strVal val="visible"/>
                                      </p:to>
                                    </p:set>
                                    <p:animEffect transition="in" filter="fade">
                                      <p:cBhvr>
                                        <p:cTn id="49" dur="500"/>
                                        <p:tgtEl>
                                          <p:spTgt spid="2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5"/>
                                        </p:tgtEl>
                                        <p:attrNameLst>
                                          <p:attrName>style.visibility</p:attrName>
                                        </p:attrNameLst>
                                      </p:cBhvr>
                                      <p:to>
                                        <p:strVal val="visible"/>
                                      </p:to>
                                    </p:set>
                                    <p:animEffect transition="in" filter="fade">
                                      <p:cBhvr>
                                        <p:cTn id="52" dur="500"/>
                                        <p:tgtEl>
                                          <p:spTgt spid="265"/>
                                        </p:tgtEl>
                                      </p:cBhvr>
                                    </p:animEffect>
                                  </p:childTnLst>
                                </p:cTn>
                              </p:par>
                              <p:par>
                                <p:cTn id="53" presetID="10" presetClass="entr" presetSubtype="0" fill="hold" nodeType="withEffect">
                                  <p:stCondLst>
                                    <p:cond delay="0"/>
                                  </p:stCondLst>
                                  <p:childTnLst>
                                    <p:set>
                                      <p:cBhvr>
                                        <p:cTn id="54" dur="1" fill="hold">
                                          <p:stCondLst>
                                            <p:cond delay="0"/>
                                          </p:stCondLst>
                                        </p:cTn>
                                        <p:tgtEl>
                                          <p:spTgt spid="267"/>
                                        </p:tgtEl>
                                        <p:attrNameLst>
                                          <p:attrName>style.visibility</p:attrName>
                                        </p:attrNameLst>
                                      </p:cBhvr>
                                      <p:to>
                                        <p:strVal val="visible"/>
                                      </p:to>
                                    </p:set>
                                    <p:animEffect transition="in" filter="fade">
                                      <p:cBhvr>
                                        <p:cTn id="55" dur="500"/>
                                        <p:tgtEl>
                                          <p:spTgt spid="2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8"/>
                                        </p:tgtEl>
                                        <p:attrNameLst>
                                          <p:attrName>style.visibility</p:attrName>
                                        </p:attrNameLst>
                                      </p:cBhvr>
                                      <p:to>
                                        <p:strVal val="visible"/>
                                      </p:to>
                                    </p:set>
                                    <p:animEffect transition="in" filter="fade">
                                      <p:cBhvr>
                                        <p:cTn id="58" dur="500"/>
                                        <p:tgtEl>
                                          <p:spTgt spid="268"/>
                                        </p:tgtEl>
                                      </p:cBhvr>
                                    </p:animEffect>
                                  </p:childTnLst>
                                </p:cTn>
                              </p:par>
                              <p:par>
                                <p:cTn id="59" presetID="10" presetClass="entr" presetSubtype="0" fill="hold" nodeType="withEffect">
                                  <p:stCondLst>
                                    <p:cond delay="0"/>
                                  </p:stCondLst>
                                  <p:childTnLst>
                                    <p:set>
                                      <p:cBhvr>
                                        <p:cTn id="60" dur="1" fill="hold">
                                          <p:stCondLst>
                                            <p:cond delay="0"/>
                                          </p:stCondLst>
                                        </p:cTn>
                                        <p:tgtEl>
                                          <p:spTgt spid="269"/>
                                        </p:tgtEl>
                                        <p:attrNameLst>
                                          <p:attrName>style.visibility</p:attrName>
                                        </p:attrNameLst>
                                      </p:cBhvr>
                                      <p:to>
                                        <p:strVal val="visible"/>
                                      </p:to>
                                    </p:set>
                                    <p:animEffect transition="in" filter="fade">
                                      <p:cBhvr>
                                        <p:cTn id="61" dur="500"/>
                                        <p:tgtEl>
                                          <p:spTgt spid="2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
                                        </p:tgtEl>
                                        <p:attrNameLst>
                                          <p:attrName>style.visibility</p:attrName>
                                        </p:attrNameLst>
                                      </p:cBhvr>
                                      <p:to>
                                        <p:strVal val="visible"/>
                                      </p:to>
                                    </p:set>
                                    <p:animEffect transition="in" filter="fade">
                                      <p:cBhvr>
                                        <p:cTn id="64" dur="500"/>
                                        <p:tgtEl>
                                          <p:spTgt spid="270"/>
                                        </p:tgtEl>
                                      </p:cBhvr>
                                    </p:animEffect>
                                  </p:childTnLst>
                                </p:cTn>
                              </p:par>
                              <p:par>
                                <p:cTn id="65" presetID="10" presetClass="entr" presetSubtype="0" fill="hold" nodeType="withEffect">
                                  <p:stCondLst>
                                    <p:cond delay="0"/>
                                  </p:stCondLst>
                                  <p:childTnLst>
                                    <p:set>
                                      <p:cBhvr>
                                        <p:cTn id="66" dur="1" fill="hold">
                                          <p:stCondLst>
                                            <p:cond delay="0"/>
                                          </p:stCondLst>
                                        </p:cTn>
                                        <p:tgtEl>
                                          <p:spTgt spid="271"/>
                                        </p:tgtEl>
                                        <p:attrNameLst>
                                          <p:attrName>style.visibility</p:attrName>
                                        </p:attrNameLst>
                                      </p:cBhvr>
                                      <p:to>
                                        <p:strVal val="visible"/>
                                      </p:to>
                                    </p:set>
                                    <p:animEffect transition="in" filter="fade">
                                      <p:cBhvr>
                                        <p:cTn id="67" dur="500"/>
                                        <p:tgtEl>
                                          <p:spTgt spid="2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2"/>
                                        </p:tgtEl>
                                        <p:attrNameLst>
                                          <p:attrName>style.visibility</p:attrName>
                                        </p:attrNameLst>
                                      </p:cBhvr>
                                      <p:to>
                                        <p:strVal val="visible"/>
                                      </p:to>
                                    </p:set>
                                    <p:animEffect transition="in" filter="fade">
                                      <p:cBhvr>
                                        <p:cTn id="70" dur="500"/>
                                        <p:tgtEl>
                                          <p:spTgt spid="272"/>
                                        </p:tgtEl>
                                      </p:cBhvr>
                                    </p:animEffect>
                                  </p:childTnLst>
                                </p:cTn>
                              </p:par>
                              <p:par>
                                <p:cTn id="71" presetID="10" presetClass="entr" presetSubtype="0" fill="hold" nodeType="withEffect">
                                  <p:stCondLst>
                                    <p:cond delay="0"/>
                                  </p:stCondLst>
                                  <p:childTnLst>
                                    <p:set>
                                      <p:cBhvr>
                                        <p:cTn id="72" dur="1" fill="hold">
                                          <p:stCondLst>
                                            <p:cond delay="0"/>
                                          </p:stCondLst>
                                        </p:cTn>
                                        <p:tgtEl>
                                          <p:spTgt spid="273"/>
                                        </p:tgtEl>
                                        <p:attrNameLst>
                                          <p:attrName>style.visibility</p:attrName>
                                        </p:attrNameLst>
                                      </p:cBhvr>
                                      <p:to>
                                        <p:strVal val="visible"/>
                                      </p:to>
                                    </p:set>
                                    <p:animEffect transition="in" filter="fade">
                                      <p:cBhvr>
                                        <p:cTn id="73" dur="500"/>
                                        <p:tgtEl>
                                          <p:spTgt spid="2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4"/>
                                        </p:tgtEl>
                                        <p:attrNameLst>
                                          <p:attrName>style.visibility</p:attrName>
                                        </p:attrNameLst>
                                      </p:cBhvr>
                                      <p:to>
                                        <p:strVal val="visible"/>
                                      </p:to>
                                    </p:set>
                                    <p:animEffect transition="in" filter="fade">
                                      <p:cBhvr>
                                        <p:cTn id="76" dur="500"/>
                                        <p:tgtEl>
                                          <p:spTgt spid="2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52"/>
                                        </p:tgtEl>
                                        <p:attrNameLst>
                                          <p:attrName>style.visibility</p:attrName>
                                        </p:attrNameLst>
                                      </p:cBhvr>
                                      <p:to>
                                        <p:strVal val="visible"/>
                                      </p:to>
                                    </p:set>
                                    <p:animEffect transition="in" filter="fade">
                                      <p:cBhvr>
                                        <p:cTn id="79" dur="500"/>
                                        <p:tgtEl>
                                          <p:spTgt spid="27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53"/>
                                        </p:tgtEl>
                                        <p:attrNameLst>
                                          <p:attrName>style.visibility</p:attrName>
                                        </p:attrNameLst>
                                      </p:cBhvr>
                                      <p:to>
                                        <p:strVal val="visible"/>
                                      </p:to>
                                    </p:set>
                                    <p:animEffect transition="in" filter="fade">
                                      <p:cBhvr>
                                        <p:cTn id="82" dur="500"/>
                                        <p:tgtEl>
                                          <p:spTgt spid="2753"/>
                                        </p:tgtEl>
                                      </p:cBhvr>
                                    </p:animEffect>
                                  </p:childTnLst>
                                </p:cTn>
                              </p:par>
                              <p:par>
                                <p:cTn id="83" presetID="10" presetClass="entr" presetSubtype="0" fill="hold" nodeType="withEffect">
                                  <p:stCondLst>
                                    <p:cond delay="0"/>
                                  </p:stCondLst>
                                  <p:childTnLst>
                                    <p:set>
                                      <p:cBhvr>
                                        <p:cTn id="84" dur="1" fill="hold">
                                          <p:stCondLst>
                                            <p:cond delay="0"/>
                                          </p:stCondLst>
                                        </p:cTn>
                                        <p:tgtEl>
                                          <p:spTgt spid="2754"/>
                                        </p:tgtEl>
                                        <p:attrNameLst>
                                          <p:attrName>style.visibility</p:attrName>
                                        </p:attrNameLst>
                                      </p:cBhvr>
                                      <p:to>
                                        <p:strVal val="visible"/>
                                      </p:to>
                                    </p:set>
                                    <p:animEffect transition="in" filter="fade">
                                      <p:cBhvr>
                                        <p:cTn id="85" dur="500"/>
                                        <p:tgtEl>
                                          <p:spTgt spid="27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55"/>
                                        </p:tgtEl>
                                        <p:attrNameLst>
                                          <p:attrName>style.visibility</p:attrName>
                                        </p:attrNameLst>
                                      </p:cBhvr>
                                      <p:to>
                                        <p:strVal val="visible"/>
                                      </p:to>
                                    </p:set>
                                    <p:animEffect transition="in" filter="fade">
                                      <p:cBhvr>
                                        <p:cTn id="88" dur="500"/>
                                        <p:tgtEl>
                                          <p:spTgt spid="2755"/>
                                        </p:tgtEl>
                                      </p:cBhvr>
                                    </p:animEffect>
                                  </p:childTnLst>
                                </p:cTn>
                              </p:par>
                              <p:par>
                                <p:cTn id="89" presetID="10" presetClass="entr" presetSubtype="0" fill="hold" nodeType="withEffect">
                                  <p:stCondLst>
                                    <p:cond delay="0"/>
                                  </p:stCondLst>
                                  <p:childTnLst>
                                    <p:set>
                                      <p:cBhvr>
                                        <p:cTn id="90" dur="1" fill="hold">
                                          <p:stCondLst>
                                            <p:cond delay="0"/>
                                          </p:stCondLst>
                                        </p:cTn>
                                        <p:tgtEl>
                                          <p:spTgt spid="2756"/>
                                        </p:tgtEl>
                                        <p:attrNameLst>
                                          <p:attrName>style.visibility</p:attrName>
                                        </p:attrNameLst>
                                      </p:cBhvr>
                                      <p:to>
                                        <p:strVal val="visible"/>
                                      </p:to>
                                    </p:set>
                                    <p:animEffect transition="in" filter="fade">
                                      <p:cBhvr>
                                        <p:cTn id="91" dur="500"/>
                                        <p:tgtEl>
                                          <p:spTgt spid="27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57"/>
                                        </p:tgtEl>
                                        <p:attrNameLst>
                                          <p:attrName>style.visibility</p:attrName>
                                        </p:attrNameLst>
                                      </p:cBhvr>
                                      <p:to>
                                        <p:strVal val="visible"/>
                                      </p:to>
                                    </p:set>
                                    <p:animEffect transition="in" filter="fade">
                                      <p:cBhvr>
                                        <p:cTn id="94" dur="500"/>
                                        <p:tgtEl>
                                          <p:spTgt spid="2757"/>
                                        </p:tgtEl>
                                      </p:cBhvr>
                                    </p:animEffect>
                                  </p:childTnLst>
                                </p:cTn>
                              </p:par>
                              <p:par>
                                <p:cTn id="95" presetID="10" presetClass="entr" presetSubtype="0" fill="hold" nodeType="withEffect">
                                  <p:stCondLst>
                                    <p:cond delay="0"/>
                                  </p:stCondLst>
                                  <p:childTnLst>
                                    <p:set>
                                      <p:cBhvr>
                                        <p:cTn id="96" dur="1" fill="hold">
                                          <p:stCondLst>
                                            <p:cond delay="0"/>
                                          </p:stCondLst>
                                        </p:cTn>
                                        <p:tgtEl>
                                          <p:spTgt spid="2758"/>
                                        </p:tgtEl>
                                        <p:attrNameLst>
                                          <p:attrName>style.visibility</p:attrName>
                                        </p:attrNameLst>
                                      </p:cBhvr>
                                      <p:to>
                                        <p:strVal val="visible"/>
                                      </p:to>
                                    </p:set>
                                    <p:animEffect transition="in" filter="fade">
                                      <p:cBhvr>
                                        <p:cTn id="97" dur="500"/>
                                        <p:tgtEl>
                                          <p:spTgt spid="27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59"/>
                                        </p:tgtEl>
                                        <p:attrNameLst>
                                          <p:attrName>style.visibility</p:attrName>
                                        </p:attrNameLst>
                                      </p:cBhvr>
                                      <p:to>
                                        <p:strVal val="visible"/>
                                      </p:to>
                                    </p:set>
                                    <p:animEffect transition="in" filter="fade">
                                      <p:cBhvr>
                                        <p:cTn id="100" dur="500"/>
                                        <p:tgtEl>
                                          <p:spTgt spid="27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94"/>
                                        </p:tgtEl>
                                        <p:attrNameLst>
                                          <p:attrName>style.visibility</p:attrName>
                                        </p:attrNameLst>
                                      </p:cBhvr>
                                      <p:to>
                                        <p:strVal val="visible"/>
                                      </p:to>
                                    </p:set>
                                    <p:animEffect transition="in" filter="fade">
                                      <p:cBhvr>
                                        <p:cTn id="103" dur="500"/>
                                        <p:tgtEl>
                                          <p:spTgt spid="26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95"/>
                                        </p:tgtEl>
                                        <p:attrNameLst>
                                          <p:attrName>style.visibility</p:attrName>
                                        </p:attrNameLst>
                                      </p:cBhvr>
                                      <p:to>
                                        <p:strVal val="visible"/>
                                      </p:to>
                                    </p:set>
                                    <p:animEffect transition="in" filter="fade">
                                      <p:cBhvr>
                                        <p:cTn id="106" dur="500"/>
                                        <p:tgtEl>
                                          <p:spTgt spid="269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96"/>
                                        </p:tgtEl>
                                        <p:attrNameLst>
                                          <p:attrName>style.visibility</p:attrName>
                                        </p:attrNameLst>
                                      </p:cBhvr>
                                      <p:to>
                                        <p:strVal val="visible"/>
                                      </p:to>
                                    </p:set>
                                    <p:animEffect transition="in" filter="fade">
                                      <p:cBhvr>
                                        <p:cTn id="109" dur="500"/>
                                        <p:tgtEl>
                                          <p:spTgt spid="26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697"/>
                                        </p:tgtEl>
                                        <p:attrNameLst>
                                          <p:attrName>style.visibility</p:attrName>
                                        </p:attrNameLst>
                                      </p:cBhvr>
                                      <p:to>
                                        <p:strVal val="visible"/>
                                      </p:to>
                                    </p:set>
                                    <p:animEffect transition="in" filter="fade">
                                      <p:cBhvr>
                                        <p:cTn id="112" dur="500"/>
                                        <p:tgtEl>
                                          <p:spTgt spid="26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68">
                                            <p:txEl>
                                              <p:pRg st="0" end="0"/>
                                            </p:txEl>
                                          </p:spTgt>
                                        </p:tgtEl>
                                        <p:attrNameLst>
                                          <p:attrName>style.visibility</p:attrName>
                                        </p:attrNameLst>
                                      </p:cBhvr>
                                      <p:to>
                                        <p:strVal val="visible"/>
                                      </p:to>
                                    </p:set>
                                    <p:animEffect transition="in" filter="fade">
                                      <p:cBhvr>
                                        <p:cTn id="117" dur="500"/>
                                        <p:tgtEl>
                                          <p:spTgt spid="168">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8">
                                            <p:txEl>
                                              <p:pRg st="1" end="1"/>
                                            </p:txEl>
                                          </p:spTgt>
                                        </p:tgtEl>
                                        <p:attrNameLst>
                                          <p:attrName>style.visibility</p:attrName>
                                        </p:attrNameLst>
                                      </p:cBhvr>
                                      <p:to>
                                        <p:strVal val="visible"/>
                                      </p:to>
                                    </p:set>
                                    <p:animEffect transition="in" filter="fade">
                                      <p:cBhvr>
                                        <p:cTn id="120" dur="500"/>
                                        <p:tgtEl>
                                          <p:spTgt spid="168">
                                            <p:txEl>
                                              <p:pRg st="1" end="1"/>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8">
                                            <p:txEl>
                                              <p:pRg st="2" end="2"/>
                                            </p:txEl>
                                          </p:spTgt>
                                        </p:tgtEl>
                                        <p:attrNameLst>
                                          <p:attrName>style.visibility</p:attrName>
                                        </p:attrNameLst>
                                      </p:cBhvr>
                                      <p:to>
                                        <p:strVal val="visible"/>
                                      </p:to>
                                    </p:set>
                                    <p:animEffect transition="in" filter="fade">
                                      <p:cBhvr>
                                        <p:cTn id="123" dur="500"/>
                                        <p:tgtEl>
                                          <p:spTgt spid="168">
                                            <p:txEl>
                                              <p:pRg st="2" end="2"/>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8">
                                            <p:txEl>
                                              <p:pRg st="3" end="3"/>
                                            </p:txEl>
                                          </p:spTgt>
                                        </p:tgtEl>
                                        <p:attrNameLst>
                                          <p:attrName>style.visibility</p:attrName>
                                        </p:attrNameLst>
                                      </p:cBhvr>
                                      <p:to>
                                        <p:strVal val="visible"/>
                                      </p:to>
                                    </p:set>
                                    <p:animEffect transition="in" filter="fade">
                                      <p:cBhvr>
                                        <p:cTn id="126" dur="500"/>
                                        <p:tgtEl>
                                          <p:spTgt spid="1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90" grpId="0"/>
      <p:bldP spid="2691" grpId="0"/>
      <p:bldP spid="2692" grpId="0"/>
      <p:bldP spid="2693" grpId="0"/>
      <p:bldP spid="2694" grpId="0"/>
      <p:bldP spid="2695" grpId="0"/>
      <p:bldP spid="2696" grpId="0"/>
      <p:bldP spid="2697" grpId="0"/>
      <p:bldP spid="2700" grpId="0"/>
      <p:bldP spid="2713" grpId="0" animBg="1"/>
      <p:bldP spid="2715" grpId="0" animBg="1"/>
      <p:bldP spid="2717" grpId="0" animBg="1"/>
      <p:bldP spid="2719" grpId="0" animBg="1"/>
      <p:bldP spid="260" grpId="0" animBg="1"/>
      <p:bldP spid="265" grpId="0" animBg="1"/>
      <p:bldP spid="268" grpId="0" animBg="1"/>
      <p:bldP spid="270" grpId="0" animBg="1"/>
      <p:bldP spid="272" grpId="0" animBg="1"/>
      <p:bldP spid="274" grpId="0" animBg="1"/>
      <p:bldP spid="2752" grpId="0" animBg="1"/>
      <p:bldP spid="2753" grpId="0" animBg="1"/>
      <p:bldP spid="2755" grpId="0" animBg="1"/>
      <p:bldP spid="2757" grpId="0" animBg="1"/>
      <p:bldP spid="2759" grpId="0" animBg="1"/>
      <p:bldP spid="168"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10915</Words>
  <Application>Microsoft Office PowerPoint</Application>
  <PresentationFormat>On-screen Show (4:3)</PresentationFormat>
  <Paragraphs>1321</Paragraphs>
  <Slides>37</Slides>
  <Notes>34</Notes>
  <HiddenSlides>0</HiddenSlides>
  <MMClips>0</MMClips>
  <ScaleCrop>false</ScaleCrop>
  <HeadingPairs>
    <vt:vector size="4" baseType="variant">
      <vt:variant>
        <vt:lpstr>Theme</vt:lpstr>
      </vt:variant>
      <vt:variant>
        <vt:i4>13</vt:i4>
      </vt:variant>
      <vt:variant>
        <vt:lpstr>Slide Titles</vt:lpstr>
      </vt:variant>
      <vt:variant>
        <vt:i4>37</vt:i4>
      </vt:variant>
    </vt:vector>
  </HeadingPairs>
  <TitlesOfParts>
    <vt:vector size="50" baseType="lpstr">
      <vt:lpstr>Executive</vt:lpstr>
      <vt:lpstr>Office Theme</vt:lpstr>
      <vt:lpstr>1_Office Theme</vt:lpstr>
      <vt:lpstr>2_Office Theme</vt:lpstr>
      <vt:lpstr>3_Office Theme</vt:lpstr>
      <vt:lpstr>4_Office Theme</vt:lpstr>
      <vt:lpstr>6_Office Theme</vt:lpstr>
      <vt:lpstr>7_Office Theme</vt:lpstr>
      <vt:lpstr>8_Office Theme</vt:lpstr>
      <vt:lpstr>9_Office Theme</vt:lpstr>
      <vt:lpstr>10_Office Theme</vt:lpstr>
      <vt:lpstr>11_Office Theme</vt:lpstr>
      <vt:lpstr>12_Office Theme</vt:lpstr>
      <vt:lpstr>Welcome Back</vt:lpstr>
      <vt:lpstr>Welcome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Good Luck, Take Care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Atef Abuelaish</dc:creator>
  <cp:lastModifiedBy>Atef Abuelaish</cp:lastModifiedBy>
  <cp:revision>16</cp:revision>
  <dcterms:created xsi:type="dcterms:W3CDTF">2014-08-10T23:26:27Z</dcterms:created>
  <dcterms:modified xsi:type="dcterms:W3CDTF">2016-04-12T17:46:57Z</dcterms:modified>
</cp:coreProperties>
</file>